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2"/>
  </p:notesMasterIdLst>
  <p:sldIdLst>
    <p:sldId id="256" r:id="rId2"/>
    <p:sldId id="257" r:id="rId3"/>
    <p:sldId id="258" r:id="rId4"/>
    <p:sldId id="259" r:id="rId5"/>
    <p:sldId id="260" r:id="rId6"/>
    <p:sldId id="262" r:id="rId7"/>
    <p:sldId id="265" r:id="rId8"/>
    <p:sldId id="261" r:id="rId9"/>
    <p:sldId id="263" r:id="rId10"/>
    <p:sldId id="264" r:id="rId11"/>
  </p:sldIdLst>
  <p:sldSz cx="9710738"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821" y="62"/>
      </p:cViewPr>
      <p:guideLst>
        <p:guide orient="horz" pos="2160"/>
        <p:guide pos="305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57264-0A67-492C-A412-909E919AB8AE}" type="datetimeFigureOut">
              <a:rPr lang="lv-LV" smtClean="0"/>
              <a:t>2014.04.16.</a:t>
            </a:fld>
            <a:endParaRPr lang="lv-LV"/>
          </a:p>
        </p:txBody>
      </p:sp>
      <p:sp>
        <p:nvSpPr>
          <p:cNvPr id="4" name="Slide Image Placeholder 3"/>
          <p:cNvSpPr>
            <a:spLocks noGrp="1" noRot="1" noChangeAspect="1"/>
          </p:cNvSpPr>
          <p:nvPr>
            <p:ph type="sldImg" idx="2"/>
          </p:nvPr>
        </p:nvSpPr>
        <p:spPr>
          <a:xfrm>
            <a:off x="1001713" y="685800"/>
            <a:ext cx="4854575"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697868-2A76-47F3-A0FD-0BF98E544E8C}" type="slidenum">
              <a:rPr lang="lv-LV" smtClean="0"/>
              <a:t>‹#›</a:t>
            </a:fld>
            <a:endParaRPr lang="lv-LV"/>
          </a:p>
        </p:txBody>
      </p:sp>
    </p:spTree>
    <p:extLst>
      <p:ext uri="{BB962C8B-B14F-4D97-AF65-F5344CB8AC3E}">
        <p14:creationId xmlns:p14="http://schemas.microsoft.com/office/powerpoint/2010/main" val="1679861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E5697868-2A76-47F3-A0FD-0BF98E544E8C}" type="slidenum">
              <a:rPr lang="lv-LV" smtClean="0"/>
              <a:t>8</a:t>
            </a:fld>
            <a:endParaRPr lang="lv-LV"/>
          </a:p>
        </p:txBody>
      </p:sp>
    </p:spTree>
    <p:extLst>
      <p:ext uri="{BB962C8B-B14F-4D97-AF65-F5344CB8AC3E}">
        <p14:creationId xmlns:p14="http://schemas.microsoft.com/office/powerpoint/2010/main" val="301329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1" dirty="0"/>
          </a:p>
        </p:txBody>
      </p:sp>
      <p:sp>
        <p:nvSpPr>
          <p:cNvPr id="4" name="Slide Number Placeholder 3"/>
          <p:cNvSpPr>
            <a:spLocks noGrp="1"/>
          </p:cNvSpPr>
          <p:nvPr>
            <p:ph type="sldNum" sz="quarter" idx="10"/>
          </p:nvPr>
        </p:nvSpPr>
        <p:spPr/>
        <p:txBody>
          <a:bodyPr/>
          <a:lstStyle/>
          <a:p>
            <a:fld id="{E5697868-2A76-47F3-A0FD-0BF98E544E8C}" type="slidenum">
              <a:rPr lang="lv-LV" smtClean="0"/>
              <a:t>10</a:t>
            </a:fld>
            <a:endParaRPr lang="lv-LV"/>
          </a:p>
        </p:txBody>
      </p:sp>
    </p:spTree>
    <p:extLst>
      <p:ext uri="{BB962C8B-B14F-4D97-AF65-F5344CB8AC3E}">
        <p14:creationId xmlns:p14="http://schemas.microsoft.com/office/powerpoint/2010/main" val="4169124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8306" y="2130426"/>
            <a:ext cx="8254127"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456611" y="3886200"/>
            <a:ext cx="679751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E8CF872D-2266-4675-A5C4-6BABC39CBA01}" type="datetimeFigureOut">
              <a:rPr lang="lv-LV" smtClean="0"/>
              <a:t>2014.04.16.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313167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E8CF872D-2266-4675-A5C4-6BABC39CBA01}" type="datetimeFigureOut">
              <a:rPr lang="lv-LV" smtClean="0"/>
              <a:t>2014.04.16.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2820285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76932" y="274639"/>
            <a:ext cx="2319787"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515883" y="274639"/>
            <a:ext cx="6799203"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E8CF872D-2266-4675-A5C4-6BABC39CBA01}" type="datetimeFigureOut">
              <a:rPr lang="lv-LV" smtClean="0"/>
              <a:t>2014.04.16.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282182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E8CF872D-2266-4675-A5C4-6BABC39CBA01}" type="datetimeFigureOut">
              <a:rPr lang="lv-LV" smtClean="0"/>
              <a:t>2014.04.16.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1465965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7082" y="4406901"/>
            <a:ext cx="8254127"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67082" y="2906713"/>
            <a:ext cx="8254127"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CF872D-2266-4675-A5C4-6BABC39CBA01}" type="datetimeFigureOut">
              <a:rPr lang="lv-LV" smtClean="0"/>
              <a:t>2014.04.16.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36658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515883" y="1600201"/>
            <a:ext cx="455865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5236381" y="1600201"/>
            <a:ext cx="45603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E8CF872D-2266-4675-A5C4-6BABC39CBA01}" type="datetimeFigureOut">
              <a:rPr lang="lv-LV" smtClean="0"/>
              <a:t>2014.04.16.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191415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85537" y="274638"/>
            <a:ext cx="8739664" cy="1143000"/>
          </a:xfrm>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85537" y="1535113"/>
            <a:ext cx="42905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85537" y="2174875"/>
            <a:ext cx="42905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932921" y="1535113"/>
            <a:ext cx="429228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32921" y="2174875"/>
            <a:ext cx="429228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E8CF872D-2266-4675-A5C4-6BABC39CBA01}" type="datetimeFigureOut">
              <a:rPr lang="lv-LV" smtClean="0"/>
              <a:t>2014.04.16.</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3313234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E8CF872D-2266-4675-A5C4-6BABC39CBA01}" type="datetimeFigureOut">
              <a:rPr lang="lv-LV" smtClean="0"/>
              <a:t>2014.04.16.</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19626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F872D-2266-4675-A5C4-6BABC39CBA01}" type="datetimeFigureOut">
              <a:rPr lang="lv-LV" smtClean="0"/>
              <a:t>2014.04.16.</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164388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5537" y="273050"/>
            <a:ext cx="3194766"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796629" y="273051"/>
            <a:ext cx="542857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85537" y="1435101"/>
            <a:ext cx="319476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CF872D-2266-4675-A5C4-6BABC39CBA01}" type="datetimeFigureOut">
              <a:rPr lang="lv-LV" smtClean="0"/>
              <a:t>2014.04.16.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1462996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3373" y="4800600"/>
            <a:ext cx="5826443"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903373" y="612775"/>
            <a:ext cx="582644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lv-LV"/>
          </a:p>
        </p:txBody>
      </p:sp>
      <p:sp>
        <p:nvSpPr>
          <p:cNvPr id="4" name="Text Placeholder 3"/>
          <p:cNvSpPr>
            <a:spLocks noGrp="1"/>
          </p:cNvSpPr>
          <p:nvPr>
            <p:ph type="body" sz="half" idx="2"/>
          </p:nvPr>
        </p:nvSpPr>
        <p:spPr>
          <a:xfrm>
            <a:off x="1903373" y="5367338"/>
            <a:ext cx="582644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CF872D-2266-4675-A5C4-6BABC39CBA01}" type="datetimeFigureOut">
              <a:rPr lang="lv-LV" smtClean="0"/>
              <a:t>2014.04.16.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71EC394-7F51-42B7-A9D9-0A3A114469C8}" type="slidenum">
              <a:rPr lang="lv-LV" smtClean="0"/>
              <a:t>‹#›</a:t>
            </a:fld>
            <a:endParaRPr lang="lv-LV"/>
          </a:p>
        </p:txBody>
      </p:sp>
    </p:spTree>
    <p:extLst>
      <p:ext uri="{BB962C8B-B14F-4D97-AF65-F5344CB8AC3E}">
        <p14:creationId xmlns:p14="http://schemas.microsoft.com/office/powerpoint/2010/main" val="3768899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5537" y="274638"/>
            <a:ext cx="8739664"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85537" y="1600201"/>
            <a:ext cx="8739664"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85537" y="6356351"/>
            <a:ext cx="226583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CF872D-2266-4675-A5C4-6BABC39CBA01}" type="datetimeFigureOut">
              <a:rPr lang="lv-LV" smtClean="0"/>
              <a:t>2014.04.16.</a:t>
            </a:fld>
            <a:endParaRPr lang="lv-LV"/>
          </a:p>
        </p:txBody>
      </p:sp>
      <p:sp>
        <p:nvSpPr>
          <p:cNvPr id="5" name="Footer Placeholder 4"/>
          <p:cNvSpPr>
            <a:spLocks noGrp="1"/>
          </p:cNvSpPr>
          <p:nvPr>
            <p:ph type="ftr" sz="quarter" idx="3"/>
          </p:nvPr>
        </p:nvSpPr>
        <p:spPr>
          <a:xfrm>
            <a:off x="3317836" y="6356351"/>
            <a:ext cx="307506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959362" y="6356351"/>
            <a:ext cx="226583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1EC394-7F51-42B7-A9D9-0A3A114469C8}" type="slidenum">
              <a:rPr lang="lv-LV" smtClean="0"/>
              <a:t>‹#›</a:t>
            </a:fld>
            <a:endParaRPr lang="lv-LV"/>
          </a:p>
        </p:txBody>
      </p:sp>
    </p:spTree>
    <p:extLst>
      <p:ext uri="{BB962C8B-B14F-4D97-AF65-F5344CB8AC3E}">
        <p14:creationId xmlns:p14="http://schemas.microsoft.com/office/powerpoint/2010/main" val="33439250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Practical </a:t>
            </a:r>
            <a:r>
              <a:rPr lang="en-US" dirty="0"/>
              <a:t>use of newly developed BAT conclusions</a:t>
            </a:r>
            <a:endParaRPr lang="lv-LV" dirty="0"/>
          </a:p>
        </p:txBody>
      </p:sp>
      <p:sp>
        <p:nvSpPr>
          <p:cNvPr id="3" name="Subtitle 2"/>
          <p:cNvSpPr>
            <a:spLocks noGrp="1"/>
          </p:cNvSpPr>
          <p:nvPr>
            <p:ph type="subTitle" idx="1"/>
          </p:nvPr>
        </p:nvSpPr>
        <p:spPr/>
        <p:txBody>
          <a:bodyPr/>
          <a:lstStyle/>
          <a:p>
            <a:endParaRPr lang="lv-LV" dirty="0" smtClean="0"/>
          </a:p>
          <a:p>
            <a:endParaRPr lang="lv-LV" dirty="0"/>
          </a:p>
          <a:p>
            <a:r>
              <a:rPr lang="lv-LV" dirty="0" smtClean="0"/>
              <a:t>Valts Vilnītis</a:t>
            </a:r>
            <a:endParaRPr lang="lv-LV" dirty="0"/>
          </a:p>
        </p:txBody>
      </p:sp>
    </p:spTree>
    <p:extLst>
      <p:ext uri="{BB962C8B-B14F-4D97-AF65-F5344CB8AC3E}">
        <p14:creationId xmlns:p14="http://schemas.microsoft.com/office/powerpoint/2010/main" val="8190245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Liepājas</a:t>
            </a:r>
            <a:r>
              <a:rPr lang="en-US" dirty="0" smtClean="0"/>
              <a:t> </a:t>
            </a:r>
            <a:r>
              <a:rPr lang="en-US" dirty="0" err="1" smtClean="0"/>
              <a:t>metalurgs</a:t>
            </a:r>
            <a:r>
              <a:rPr lang="en-US" dirty="0" smtClean="0"/>
              <a:t> metallurgical company</a:t>
            </a:r>
            <a:endParaRPr lang="en-US" dirty="0"/>
          </a:p>
        </p:txBody>
      </p:sp>
      <p:pic>
        <p:nvPicPr>
          <p:cNvPr id="3074" name="Picture 2" descr="http://lm.metalurgs.lv/?img=13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1393" y="1628800"/>
            <a:ext cx="4212468" cy="280831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06897" y="1700808"/>
            <a:ext cx="4464496" cy="3416320"/>
          </a:xfrm>
          <a:prstGeom prst="rect">
            <a:avLst/>
          </a:prstGeom>
          <a:noFill/>
        </p:spPr>
        <p:txBody>
          <a:bodyPr wrap="square" rtlCol="0">
            <a:spAutoFit/>
          </a:bodyPr>
          <a:lstStyle/>
          <a:p>
            <a:pPr marL="285750" indent="-285750">
              <a:buFont typeface="Arial" pitchFamily="34" charset="0"/>
              <a:buChar char="•"/>
            </a:pPr>
            <a:r>
              <a:rPr lang="en-US" dirty="0" smtClean="0"/>
              <a:t>Insolvency procedure;</a:t>
            </a:r>
          </a:p>
          <a:p>
            <a:pPr marL="285750" indent="-285750">
              <a:buFont typeface="Arial" pitchFamily="34" charset="0"/>
              <a:buChar char="•"/>
            </a:pPr>
            <a:r>
              <a:rPr lang="en-US" dirty="0" smtClean="0"/>
              <a:t>New A category permit issued 17.02.2014. (first permit integrating BAT conclusions requirement);</a:t>
            </a:r>
          </a:p>
          <a:p>
            <a:pPr marL="285750" indent="-285750">
              <a:buFont typeface="Arial" pitchFamily="34" charset="0"/>
              <a:buChar char="•"/>
            </a:pPr>
            <a:r>
              <a:rPr lang="en-US" dirty="0" smtClean="0"/>
              <a:t>Permit includes table on compatibility with requirements encompassed in </a:t>
            </a:r>
            <a:r>
              <a:rPr lang="lv-LV" dirty="0" smtClean="0"/>
              <a:t>«</a:t>
            </a:r>
            <a:r>
              <a:rPr lang="en-US" dirty="0" smtClean="0"/>
              <a:t>Reference </a:t>
            </a:r>
            <a:r>
              <a:rPr lang="en-US" dirty="0"/>
              <a:t>Document on Best Available Techniques in the Ferrous Metals Processing </a:t>
            </a:r>
            <a:r>
              <a:rPr lang="en-US" dirty="0" smtClean="0"/>
              <a:t>Industry</a:t>
            </a:r>
            <a:r>
              <a:rPr lang="lv-LV" dirty="0" smtClean="0"/>
              <a:t>», </a:t>
            </a:r>
            <a:r>
              <a:rPr lang="en-US" dirty="0" smtClean="0"/>
              <a:t>mentioning  that the plant’s processes comply with all of the relevant BAT requirements</a:t>
            </a:r>
            <a:r>
              <a:rPr lang="lv-LV" dirty="0" smtClean="0"/>
              <a:t>.</a:t>
            </a:r>
          </a:p>
          <a:p>
            <a:pPr marL="285750" indent="-285750">
              <a:buFont typeface="Arial" pitchFamily="34" charset="0"/>
              <a:buChar char="•"/>
            </a:pPr>
            <a:endParaRPr lang="lv-LV" dirty="0"/>
          </a:p>
        </p:txBody>
      </p:sp>
      <p:sp>
        <p:nvSpPr>
          <p:cNvPr id="7" name="TextBox 6"/>
          <p:cNvSpPr txBox="1"/>
          <p:nvPr/>
        </p:nvSpPr>
        <p:spPr>
          <a:xfrm>
            <a:off x="784686" y="4653136"/>
            <a:ext cx="8344544" cy="1332148"/>
          </a:xfrm>
          <a:prstGeom prst="rect">
            <a:avLst/>
          </a:prstGeom>
          <a:noFill/>
        </p:spPr>
        <p:txBody>
          <a:bodyPr wrap="square" rtlCol="0">
            <a:spAutoFit/>
          </a:bodyPr>
          <a:lstStyle/>
          <a:p>
            <a:endParaRPr lang="lv-LV" dirty="0"/>
          </a:p>
        </p:txBody>
      </p:sp>
    </p:spTree>
    <p:extLst>
      <p:ext uri="{BB962C8B-B14F-4D97-AF65-F5344CB8AC3E}">
        <p14:creationId xmlns:p14="http://schemas.microsoft.com/office/powerpoint/2010/main" val="3753141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BAT conclusions?</a:t>
            </a:r>
            <a:endParaRPr lang="en-US" dirty="0"/>
          </a:p>
        </p:txBody>
      </p:sp>
      <p:sp>
        <p:nvSpPr>
          <p:cNvPr id="3" name="Content Placeholder 2"/>
          <p:cNvSpPr>
            <a:spLocks noGrp="1"/>
          </p:cNvSpPr>
          <p:nvPr>
            <p:ph idx="1"/>
          </p:nvPr>
        </p:nvSpPr>
        <p:spPr/>
        <p:txBody>
          <a:bodyPr/>
          <a:lstStyle/>
          <a:p>
            <a:r>
              <a:rPr lang="lv-LV" dirty="0" smtClean="0"/>
              <a:t>«</a:t>
            </a:r>
            <a:r>
              <a:rPr lang="en-US" dirty="0" smtClean="0"/>
              <a:t>BAT conclusions</a:t>
            </a:r>
            <a:r>
              <a:rPr lang="lv-LV" dirty="0" smtClean="0"/>
              <a:t>»</a:t>
            </a:r>
            <a:r>
              <a:rPr lang="en-US" dirty="0" smtClean="0"/>
              <a:t> </a:t>
            </a:r>
            <a:r>
              <a:rPr lang="lv-LV" dirty="0" smtClean="0"/>
              <a:t>-</a:t>
            </a:r>
            <a:r>
              <a:rPr lang="en-US" dirty="0" smtClean="0"/>
              <a:t> </a:t>
            </a:r>
            <a:r>
              <a:rPr lang="en-US" dirty="0"/>
              <a:t>a document containing the parts of a BAT reference document laying down the conclusions on </a:t>
            </a:r>
            <a:r>
              <a:rPr lang="en-US" dirty="0" smtClean="0"/>
              <a:t>best </a:t>
            </a:r>
            <a:r>
              <a:rPr lang="en-US" dirty="0"/>
              <a:t>available techniques</a:t>
            </a:r>
            <a:r>
              <a:rPr lang="en-US" dirty="0" smtClean="0"/>
              <a:t>.</a:t>
            </a:r>
            <a:endParaRPr lang="lv-LV" dirty="0" smtClean="0"/>
          </a:p>
          <a:p>
            <a:r>
              <a:rPr lang="en-US" dirty="0"/>
              <a:t>According to Article 14(3) of the IED, BAT conclusions shall be the reference for setting the permit conditions to installations covered by the Directive. </a:t>
            </a:r>
            <a:endParaRPr lang="lv-LV" dirty="0"/>
          </a:p>
        </p:txBody>
      </p:sp>
    </p:spTree>
    <p:extLst>
      <p:ext uri="{BB962C8B-B14F-4D97-AF65-F5344CB8AC3E}">
        <p14:creationId xmlns:p14="http://schemas.microsoft.com/office/powerpoint/2010/main" val="914681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BAT conclusions</a:t>
            </a:r>
            <a:endParaRPr lang="en-US" dirty="0"/>
          </a:p>
        </p:txBody>
      </p:sp>
      <p:sp>
        <p:nvSpPr>
          <p:cNvPr id="3" name="Content Placeholder 2"/>
          <p:cNvSpPr>
            <a:spLocks noGrp="1"/>
          </p:cNvSpPr>
          <p:nvPr>
            <p:ph idx="1"/>
          </p:nvPr>
        </p:nvSpPr>
        <p:spPr/>
        <p:txBody>
          <a:bodyPr/>
          <a:lstStyle/>
          <a:p>
            <a:r>
              <a:rPr lang="en-US" dirty="0" smtClean="0"/>
              <a:t>Iron and steel production</a:t>
            </a:r>
          </a:p>
          <a:p>
            <a:r>
              <a:rPr lang="en-US" dirty="0" smtClean="0"/>
              <a:t>Manufacture of glass</a:t>
            </a:r>
          </a:p>
          <a:p>
            <a:r>
              <a:rPr lang="en-US" dirty="0" smtClean="0"/>
              <a:t>Production of cement, lime and magnesium oxide</a:t>
            </a:r>
          </a:p>
          <a:p>
            <a:r>
              <a:rPr lang="en-US" dirty="0" smtClean="0"/>
              <a:t>Production of </a:t>
            </a:r>
            <a:r>
              <a:rPr lang="en-US" dirty="0" err="1" smtClean="0"/>
              <a:t>chlor</a:t>
            </a:r>
            <a:r>
              <a:rPr lang="en-US" dirty="0" smtClean="0"/>
              <a:t>-alkali</a:t>
            </a:r>
          </a:p>
          <a:p>
            <a:r>
              <a:rPr lang="en-US" dirty="0" smtClean="0"/>
              <a:t>Tanning of hides and skins</a:t>
            </a:r>
          </a:p>
          <a:p>
            <a:endParaRPr lang="lv-LV" dirty="0"/>
          </a:p>
        </p:txBody>
      </p:sp>
    </p:spTree>
    <p:extLst>
      <p:ext uri="{BB962C8B-B14F-4D97-AF65-F5344CB8AC3E}">
        <p14:creationId xmlns:p14="http://schemas.microsoft.com/office/powerpoint/2010/main" val="603521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use – LV example (1)</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«Law on Pollution» sets framework for use of BAT conclusions in Latvia (relevant to Annex I activities) (included as of 06.03.2013.).</a:t>
            </a:r>
            <a:endParaRPr lang="lv-LV" dirty="0" smtClean="0"/>
          </a:p>
          <a:p>
            <a:r>
              <a:rPr lang="en-US" dirty="0" smtClean="0"/>
              <a:t>BAT conclusions are translated and transposed to national legal system through Cabinet Regulations, which also set timeframe for application to the existing installations.</a:t>
            </a:r>
          </a:p>
          <a:p>
            <a:endParaRPr lang="en-US" dirty="0" smtClean="0"/>
          </a:p>
          <a:p>
            <a:r>
              <a:rPr lang="en-US" dirty="0" smtClean="0"/>
              <a:t>In </a:t>
            </a:r>
            <a:r>
              <a:rPr lang="en-US" dirty="0"/>
              <a:t>specifying special requirements applicable to the </a:t>
            </a:r>
            <a:r>
              <a:rPr lang="lv-LV" dirty="0" err="1" smtClean="0"/>
              <a:t>Annex</a:t>
            </a:r>
            <a:r>
              <a:rPr lang="lv-LV" dirty="0" smtClean="0"/>
              <a:t> I </a:t>
            </a:r>
            <a:r>
              <a:rPr lang="en-US" dirty="0" smtClean="0"/>
              <a:t>polluting activities, </a:t>
            </a:r>
            <a:r>
              <a:rPr lang="lv-LV" dirty="0" smtClean="0"/>
              <a:t>BAT </a:t>
            </a:r>
            <a:r>
              <a:rPr lang="lv-LV" dirty="0" err="1" smtClean="0"/>
              <a:t>conclusions</a:t>
            </a:r>
            <a:r>
              <a:rPr lang="en-US" dirty="0" smtClean="0"/>
              <a:t> </a:t>
            </a:r>
            <a:r>
              <a:rPr lang="en-US" dirty="0"/>
              <a:t>shall be taken into </a:t>
            </a:r>
            <a:r>
              <a:rPr lang="en-US" dirty="0" smtClean="0"/>
              <a:t>account</a:t>
            </a:r>
            <a:r>
              <a:rPr lang="lv-LV" dirty="0" smtClean="0"/>
              <a:t>.</a:t>
            </a:r>
          </a:p>
          <a:p>
            <a:r>
              <a:rPr lang="lv-LV" dirty="0" err="1"/>
              <a:t>ELVs</a:t>
            </a:r>
            <a:r>
              <a:rPr lang="lv-LV" dirty="0"/>
              <a:t> </a:t>
            </a:r>
            <a:r>
              <a:rPr lang="en-US" dirty="0"/>
              <a:t>of polluting substances in a Category A permit </a:t>
            </a:r>
            <a:r>
              <a:rPr lang="lv-LV" dirty="0"/>
              <a:t>(</a:t>
            </a:r>
            <a:r>
              <a:rPr lang="lv-LV" dirty="0" err="1"/>
              <a:t>i.e</a:t>
            </a:r>
            <a:r>
              <a:rPr lang="lv-LV" dirty="0"/>
              <a:t>. </a:t>
            </a:r>
            <a:r>
              <a:rPr lang="lv-LV" dirty="0" err="1"/>
              <a:t>Annex</a:t>
            </a:r>
            <a:r>
              <a:rPr lang="lv-LV" dirty="0"/>
              <a:t> I </a:t>
            </a:r>
            <a:r>
              <a:rPr lang="lv-LV" dirty="0" err="1"/>
              <a:t>permit</a:t>
            </a:r>
            <a:r>
              <a:rPr lang="lv-LV" dirty="0"/>
              <a:t>) </a:t>
            </a:r>
            <a:r>
              <a:rPr lang="en-US" dirty="0"/>
              <a:t>shall be determined so that in normal operating mode of the installation they would not exceed the </a:t>
            </a:r>
            <a:r>
              <a:rPr lang="lv-LV" dirty="0" err="1"/>
              <a:t>ELVs</a:t>
            </a:r>
            <a:r>
              <a:rPr lang="en-US" dirty="0"/>
              <a:t> specified in the </a:t>
            </a:r>
            <a:r>
              <a:rPr lang="lv-LV" dirty="0"/>
              <a:t>BAT </a:t>
            </a:r>
            <a:r>
              <a:rPr lang="en-US" dirty="0"/>
              <a:t>conclusions</a:t>
            </a:r>
            <a:r>
              <a:rPr lang="lv-LV" dirty="0"/>
              <a:t> (</a:t>
            </a:r>
            <a:r>
              <a:rPr lang="lv-LV" dirty="0" err="1"/>
              <a:t>derogations</a:t>
            </a:r>
            <a:r>
              <a:rPr lang="lv-LV" dirty="0"/>
              <a:t> </a:t>
            </a:r>
            <a:r>
              <a:rPr lang="lv-LV" dirty="0" err="1"/>
              <a:t>possible</a:t>
            </a:r>
            <a:r>
              <a:rPr lang="lv-LV" dirty="0"/>
              <a:t> </a:t>
            </a:r>
            <a:r>
              <a:rPr lang="lv-LV" dirty="0" err="1"/>
              <a:t>if</a:t>
            </a:r>
            <a:r>
              <a:rPr lang="lv-LV" dirty="0"/>
              <a:t> </a:t>
            </a:r>
            <a:r>
              <a:rPr lang="en-US" dirty="0"/>
              <a:t>costs are incommensurately high in comparison to the threat to the environment</a:t>
            </a:r>
            <a:r>
              <a:rPr lang="lv-LV" dirty="0" smtClean="0"/>
              <a:t>).</a:t>
            </a:r>
          </a:p>
        </p:txBody>
      </p:sp>
    </p:spTree>
    <p:extLst>
      <p:ext uri="{BB962C8B-B14F-4D97-AF65-F5344CB8AC3E}">
        <p14:creationId xmlns:p14="http://schemas.microsoft.com/office/powerpoint/2010/main" val="668069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use – LV example </a:t>
            </a:r>
            <a:r>
              <a:rPr lang="en-US" dirty="0" smtClean="0"/>
              <a:t>(</a:t>
            </a:r>
            <a:r>
              <a:rPr lang="lv-LV" dirty="0" smtClean="0"/>
              <a:t>2)</a:t>
            </a:r>
            <a:endParaRPr lang="lv-LV" dirty="0"/>
          </a:p>
        </p:txBody>
      </p:sp>
      <p:sp>
        <p:nvSpPr>
          <p:cNvPr id="3" name="Content Placeholder 2"/>
          <p:cNvSpPr>
            <a:spLocks noGrp="1"/>
          </p:cNvSpPr>
          <p:nvPr>
            <p:ph idx="1"/>
          </p:nvPr>
        </p:nvSpPr>
        <p:spPr/>
        <p:txBody>
          <a:bodyPr>
            <a:normAutofit fontScale="70000" lnSpcReduction="20000"/>
          </a:bodyPr>
          <a:lstStyle/>
          <a:p>
            <a:r>
              <a:rPr lang="en-US" dirty="0" smtClean="0"/>
              <a:t>In carrying out activities, which do not have applicable BAT conclusions at the time when the permit is issued or reviewed, information regarding the BAT, which has been published by the EC or international </a:t>
            </a:r>
            <a:r>
              <a:rPr lang="en-GB" dirty="0" smtClean="0"/>
              <a:t>organisations</a:t>
            </a:r>
            <a:r>
              <a:rPr lang="en-US" dirty="0" smtClean="0"/>
              <a:t>, shall be used.</a:t>
            </a:r>
            <a:endParaRPr lang="lv-LV" dirty="0" smtClean="0"/>
          </a:p>
          <a:p>
            <a:endParaRPr lang="lv-LV" dirty="0"/>
          </a:p>
          <a:p>
            <a:r>
              <a:rPr lang="en-US" dirty="0" smtClean="0"/>
              <a:t>Operator can decide to use other comparable technologies, which provide at least such level of environmental protection as the one ensured when applying BATs.</a:t>
            </a:r>
          </a:p>
          <a:p>
            <a:endParaRPr lang="en-US" dirty="0" smtClean="0"/>
          </a:p>
          <a:p>
            <a:r>
              <a:rPr lang="en-US" dirty="0" smtClean="0"/>
              <a:t>Regional Environmental Board may take a decision regarding the review of the conditions of permit after new BAT conclusions are published in the EU OJ, ensuring that the conditions of the permit are reviewed and the installation is co</a:t>
            </a:r>
            <a:r>
              <a:rPr lang="lv-LV" dirty="0" err="1" smtClean="0"/>
              <a:t>mplying</a:t>
            </a:r>
            <a:r>
              <a:rPr lang="en-US" dirty="0" smtClean="0"/>
              <a:t> not later than 5 years after publication of the conclusions.</a:t>
            </a:r>
            <a:endParaRPr lang="en-US" dirty="0"/>
          </a:p>
        </p:txBody>
      </p:sp>
    </p:spTree>
    <p:extLst>
      <p:ext uri="{BB962C8B-B14F-4D97-AF65-F5344CB8AC3E}">
        <p14:creationId xmlns:p14="http://schemas.microsoft.com/office/powerpoint/2010/main" val="33033240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use – LV example </a:t>
            </a:r>
            <a:r>
              <a:rPr lang="en-US" dirty="0" smtClean="0"/>
              <a:t>(</a:t>
            </a:r>
            <a:r>
              <a:rPr lang="lv-LV" dirty="0" smtClean="0"/>
              <a:t>3)</a:t>
            </a:r>
            <a:endParaRPr lang="lv-LV" dirty="0"/>
          </a:p>
        </p:txBody>
      </p:sp>
      <p:sp>
        <p:nvSpPr>
          <p:cNvPr id="3" name="Content Placeholder 2"/>
          <p:cNvSpPr>
            <a:spLocks noGrp="1"/>
          </p:cNvSpPr>
          <p:nvPr>
            <p:ph idx="1"/>
          </p:nvPr>
        </p:nvSpPr>
        <p:spPr/>
        <p:txBody>
          <a:bodyPr/>
          <a:lstStyle/>
          <a:p>
            <a:r>
              <a:rPr lang="en-US" dirty="0" smtClean="0"/>
              <a:t>Even prior to implementation of IED L</a:t>
            </a:r>
            <a:r>
              <a:rPr lang="lv-LV" dirty="0" err="1" smtClean="0"/>
              <a:t>atvian</a:t>
            </a:r>
            <a:r>
              <a:rPr lang="en-US" dirty="0" smtClean="0"/>
              <a:t> legislation on pollution envisaged concordance with BREF for Annex I activities in the framework of IPPC system. As mentioned above, where no BAT conclusions are present, BREF shall be used.</a:t>
            </a:r>
            <a:endParaRPr lang="en-US" dirty="0"/>
          </a:p>
        </p:txBody>
      </p:sp>
    </p:spTree>
    <p:extLst>
      <p:ext uri="{BB962C8B-B14F-4D97-AF65-F5344CB8AC3E}">
        <p14:creationId xmlns:p14="http://schemas.microsoft.com/office/powerpoint/2010/main" val="1530604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use – LV example </a:t>
            </a:r>
            <a:r>
              <a:rPr lang="en-US" dirty="0" smtClean="0"/>
              <a:t>(</a:t>
            </a:r>
            <a:r>
              <a:rPr lang="lv-LV" dirty="0" smtClean="0"/>
              <a:t>4)</a:t>
            </a:r>
            <a:endParaRPr lang="lv-LV" dirty="0"/>
          </a:p>
        </p:txBody>
      </p:sp>
      <p:sp>
        <p:nvSpPr>
          <p:cNvPr id="3" name="Content Placeholder 2"/>
          <p:cNvSpPr>
            <a:spLocks noGrp="1"/>
          </p:cNvSpPr>
          <p:nvPr>
            <p:ph idx="1"/>
          </p:nvPr>
        </p:nvSpPr>
        <p:spPr/>
        <p:txBody>
          <a:bodyPr>
            <a:normAutofit fontScale="92500" lnSpcReduction="10000"/>
          </a:bodyPr>
          <a:lstStyle/>
          <a:p>
            <a:r>
              <a:rPr lang="lv-LV" dirty="0" err="1" smtClean="0"/>
              <a:t>Cabinet</a:t>
            </a:r>
            <a:r>
              <a:rPr lang="lv-LV" dirty="0" smtClean="0"/>
              <a:t> </a:t>
            </a:r>
            <a:r>
              <a:rPr lang="lv-LV" dirty="0" err="1" smtClean="0"/>
              <a:t>Regulations</a:t>
            </a:r>
            <a:r>
              <a:rPr lang="lv-LV" dirty="0" smtClean="0"/>
              <a:t> 1082 «</a:t>
            </a:r>
            <a:r>
              <a:rPr lang="en-US" dirty="0"/>
              <a:t>Procedure by Which Polluting Activities of Category A, B and C Shall Be Declared and Permits for the Performance of Category A and B Polluting Activities Shall Be </a:t>
            </a:r>
            <a:r>
              <a:rPr lang="en-US" dirty="0" smtClean="0"/>
              <a:t>Issued</a:t>
            </a:r>
            <a:r>
              <a:rPr lang="lv-LV" dirty="0" smtClean="0"/>
              <a:t>» </a:t>
            </a:r>
            <a:r>
              <a:rPr lang="en-US" dirty="0" smtClean="0"/>
              <a:t>provide form for A category permit. </a:t>
            </a:r>
            <a:endParaRPr lang="lv-LV" dirty="0" smtClean="0"/>
          </a:p>
          <a:p>
            <a:endParaRPr lang="en-US" dirty="0" smtClean="0"/>
          </a:p>
          <a:p>
            <a:r>
              <a:rPr lang="en-US" dirty="0" smtClean="0"/>
              <a:t>As of 09.04.2013. A permits include section  16</a:t>
            </a:r>
            <a:r>
              <a:rPr lang="en-US" baseline="30000" dirty="0" smtClean="0"/>
              <a:t>1 </a:t>
            </a:r>
            <a:r>
              <a:rPr lang="en-US" dirty="0" smtClean="0"/>
              <a:t>«Conditions for A category installations in accordance with which the conformity with ELVs, provided in BAT conclusions, is determined»</a:t>
            </a:r>
            <a:r>
              <a:rPr lang="lv-LV" dirty="0" smtClean="0"/>
              <a:t>.</a:t>
            </a:r>
            <a:r>
              <a:rPr lang="en-US" baseline="30000" dirty="0" smtClean="0"/>
              <a:t> </a:t>
            </a:r>
          </a:p>
          <a:p>
            <a:pPr marL="0" indent="0">
              <a:buNone/>
            </a:pPr>
            <a:endParaRPr lang="lv-LV" baseline="30000" dirty="0"/>
          </a:p>
        </p:txBody>
      </p:sp>
    </p:spTree>
    <p:extLst>
      <p:ext uri="{BB962C8B-B14F-4D97-AF65-F5344CB8AC3E}">
        <p14:creationId xmlns:p14="http://schemas.microsoft.com/office/powerpoint/2010/main" val="3607339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CEMEX cement production </a:t>
            </a:r>
            <a:r>
              <a:rPr lang="en-US" dirty="0" smtClean="0"/>
              <a:t>plant</a:t>
            </a:r>
            <a:r>
              <a:rPr lang="lv-LV" dirty="0" smtClean="0"/>
              <a:t> (1)</a:t>
            </a:r>
            <a:endParaRPr lang="en-US" dirty="0"/>
          </a:p>
        </p:txBody>
      </p:sp>
      <p:sp>
        <p:nvSpPr>
          <p:cNvPr id="3" name="Content Placeholder 2"/>
          <p:cNvSpPr>
            <a:spLocks noGrp="1"/>
          </p:cNvSpPr>
          <p:nvPr>
            <p:ph idx="1"/>
          </p:nvPr>
        </p:nvSpPr>
        <p:spPr/>
        <p:txBody>
          <a:bodyPr/>
          <a:lstStyle/>
          <a:p>
            <a:r>
              <a:rPr lang="en-US" dirty="0" smtClean="0"/>
              <a:t>A category polluting activity permit – 02.03.2009.</a:t>
            </a:r>
          </a:p>
          <a:p>
            <a:endParaRPr lang="en-US" dirty="0" smtClean="0"/>
          </a:p>
          <a:p>
            <a:endParaRPr lang="en-US" dirty="0"/>
          </a:p>
        </p:txBody>
      </p:sp>
      <p:pic>
        <p:nvPicPr>
          <p:cNvPr id="2050" name="Picture 2" descr="http://cemexlatvia.silver-pride.com/Userfiles/1_cement_plant_middl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9305" y="2257487"/>
            <a:ext cx="4572000" cy="303847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90873" y="2257487"/>
            <a:ext cx="3744416" cy="3970318"/>
          </a:xfrm>
          <a:prstGeom prst="rect">
            <a:avLst/>
          </a:prstGeom>
          <a:noFill/>
        </p:spPr>
        <p:txBody>
          <a:bodyPr wrap="square" rtlCol="0">
            <a:spAutoFit/>
          </a:bodyPr>
          <a:lstStyle/>
          <a:p>
            <a:pPr marL="285750" indent="-285750">
              <a:buFont typeface="Wingdings" pitchFamily="2" charset="2"/>
              <a:buChar char="ü"/>
            </a:pPr>
            <a:endParaRPr lang="lv-LV" dirty="0" smtClean="0"/>
          </a:p>
          <a:p>
            <a:pPr marL="285750" indent="-285750">
              <a:buFont typeface="Wingdings" pitchFamily="2" charset="2"/>
              <a:buChar char="ü"/>
            </a:pPr>
            <a:r>
              <a:rPr lang="en-US" dirty="0" smtClean="0"/>
              <a:t>Issued prior to new BAT</a:t>
            </a:r>
            <a:r>
              <a:rPr lang="lv-LV" dirty="0" smtClean="0"/>
              <a:t> </a:t>
            </a:r>
            <a:r>
              <a:rPr lang="en-US" dirty="0" smtClean="0"/>
              <a:t>conclusions requirements were introduced.</a:t>
            </a:r>
          </a:p>
          <a:p>
            <a:pPr marL="285750" indent="-285750">
              <a:buFont typeface="Wingdings" pitchFamily="2" charset="2"/>
              <a:buChar char="ü"/>
            </a:pPr>
            <a:r>
              <a:rPr lang="en-US" dirty="0" smtClean="0"/>
              <a:t>Following the legal requirements, permit relied on BATs, using BREFs.</a:t>
            </a:r>
          </a:p>
          <a:p>
            <a:pPr marL="285750" indent="-285750">
              <a:buFont typeface="Wingdings" pitchFamily="2" charset="2"/>
              <a:buChar char="ü"/>
            </a:pPr>
            <a:r>
              <a:rPr lang="en-US" dirty="0" smtClean="0"/>
              <a:t>Section 10 of the permit provides that selecting best available technologies the operator has used </a:t>
            </a:r>
            <a:r>
              <a:rPr lang="lv-LV" dirty="0" smtClean="0"/>
              <a:t>BREF «</a:t>
            </a:r>
            <a:r>
              <a:rPr lang="en-US" dirty="0" smtClean="0"/>
              <a:t>Reference Document on the Best Available Techniques in the Cement and Lime</a:t>
            </a:r>
            <a:r>
              <a:rPr lang="lv-LV" dirty="0" smtClean="0"/>
              <a:t> </a:t>
            </a:r>
            <a:r>
              <a:rPr lang="en-US" dirty="0" smtClean="0"/>
              <a:t>Manufacturing Industries</a:t>
            </a:r>
            <a:r>
              <a:rPr lang="lv-LV" dirty="0" smtClean="0"/>
              <a:t>» (2001) </a:t>
            </a:r>
            <a:r>
              <a:rPr lang="lv-LV" dirty="0" err="1" smtClean="0"/>
              <a:t>as</a:t>
            </a:r>
            <a:r>
              <a:rPr lang="lv-LV" dirty="0" smtClean="0"/>
              <a:t> a </a:t>
            </a:r>
            <a:r>
              <a:rPr lang="lv-LV" dirty="0" err="1" smtClean="0"/>
              <a:t>basis</a:t>
            </a:r>
            <a:r>
              <a:rPr lang="lv-LV" dirty="0" smtClean="0"/>
              <a:t>. </a:t>
            </a:r>
          </a:p>
        </p:txBody>
      </p:sp>
    </p:spTree>
    <p:extLst>
      <p:ext uri="{BB962C8B-B14F-4D97-AF65-F5344CB8AC3E}">
        <p14:creationId xmlns:p14="http://schemas.microsoft.com/office/powerpoint/2010/main" val="1794802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CEMEX cement production plant</a:t>
            </a:r>
            <a:r>
              <a:rPr lang="lv-LV" dirty="0"/>
              <a:t> </a:t>
            </a:r>
            <a:r>
              <a:rPr lang="lv-LV" dirty="0" smtClean="0"/>
              <a:t>(2)</a:t>
            </a:r>
            <a:endParaRPr lang="lv-LV" dirty="0"/>
          </a:p>
        </p:txBody>
      </p:sp>
      <p:sp>
        <p:nvSpPr>
          <p:cNvPr id="3" name="Content Placeholder 2"/>
          <p:cNvSpPr>
            <a:spLocks noGrp="1"/>
          </p:cNvSpPr>
          <p:nvPr>
            <p:ph idx="1"/>
          </p:nvPr>
        </p:nvSpPr>
        <p:spPr/>
        <p:txBody>
          <a:bodyPr>
            <a:normAutofit fontScale="70000" lnSpcReduction="20000"/>
          </a:bodyPr>
          <a:lstStyle/>
          <a:p>
            <a:r>
              <a:rPr lang="en-US" dirty="0"/>
              <a:t>BAT has been applied </a:t>
            </a:r>
            <a:r>
              <a:rPr lang="lv-LV" dirty="0" err="1" smtClean="0"/>
              <a:t>with</a:t>
            </a:r>
            <a:r>
              <a:rPr lang="lv-LV" dirty="0" smtClean="0"/>
              <a:t> </a:t>
            </a:r>
            <a:r>
              <a:rPr lang="lv-LV" dirty="0" err="1" smtClean="0"/>
              <a:t>regard</a:t>
            </a:r>
            <a:r>
              <a:rPr lang="lv-LV" dirty="0" smtClean="0"/>
              <a:t> to </a:t>
            </a:r>
            <a:r>
              <a:rPr lang="lv-LV" dirty="0" err="1" smtClean="0"/>
              <a:t>the</a:t>
            </a:r>
            <a:r>
              <a:rPr lang="lv-LV" dirty="0" smtClean="0"/>
              <a:t> </a:t>
            </a:r>
            <a:r>
              <a:rPr lang="lv-LV" dirty="0" err="1" smtClean="0"/>
              <a:t>following</a:t>
            </a:r>
            <a:r>
              <a:rPr lang="lv-LV" dirty="0" smtClean="0"/>
              <a:t> </a:t>
            </a:r>
            <a:r>
              <a:rPr lang="lv-LV" smtClean="0"/>
              <a:t>aspects</a:t>
            </a:r>
            <a:r>
              <a:rPr lang="en-US" smtClean="0"/>
              <a:t>:</a:t>
            </a:r>
            <a:endParaRPr lang="en-US" dirty="0"/>
          </a:p>
          <a:p>
            <a:pPr lvl="1"/>
            <a:r>
              <a:rPr lang="en-US" dirty="0"/>
              <a:t>Use of raw materials;</a:t>
            </a:r>
          </a:p>
          <a:p>
            <a:pPr lvl="1"/>
            <a:r>
              <a:rPr lang="en-US" dirty="0"/>
              <a:t>Energy consumption;</a:t>
            </a:r>
          </a:p>
          <a:p>
            <a:pPr lvl="1"/>
            <a:r>
              <a:rPr lang="en-US" dirty="0"/>
              <a:t>Selection of process</a:t>
            </a:r>
            <a:r>
              <a:rPr lang="en-US" dirty="0" smtClean="0"/>
              <a:t>;</a:t>
            </a:r>
            <a:endParaRPr lang="lv-LV" dirty="0" smtClean="0"/>
          </a:p>
          <a:p>
            <a:pPr lvl="1"/>
            <a:r>
              <a:rPr lang="en-US" dirty="0" smtClean="0"/>
              <a:t>General technology;</a:t>
            </a:r>
          </a:p>
          <a:p>
            <a:pPr lvl="1"/>
            <a:r>
              <a:rPr lang="en-US" dirty="0" smtClean="0"/>
              <a:t>Technologies for reduction of </a:t>
            </a:r>
            <a:r>
              <a:rPr lang="en-US" dirty="0" err="1" smtClean="0"/>
              <a:t>NOx</a:t>
            </a:r>
            <a:r>
              <a:rPr lang="en-US" dirty="0" smtClean="0"/>
              <a:t> emissions;</a:t>
            </a:r>
          </a:p>
          <a:p>
            <a:pPr lvl="1"/>
            <a:r>
              <a:rPr lang="en-US" dirty="0" smtClean="0"/>
              <a:t>Technologies for reduction of SO2 emissions;</a:t>
            </a:r>
          </a:p>
          <a:p>
            <a:pPr lvl="1"/>
            <a:r>
              <a:rPr lang="en-US" dirty="0" smtClean="0"/>
              <a:t>Technologies for reduction of dust emissions;</a:t>
            </a:r>
          </a:p>
          <a:p>
            <a:pPr lvl="1"/>
            <a:r>
              <a:rPr lang="en-US" dirty="0" smtClean="0"/>
              <a:t>Reduction of other emissions;</a:t>
            </a:r>
          </a:p>
          <a:p>
            <a:pPr lvl="1"/>
            <a:r>
              <a:rPr lang="en-US" dirty="0" smtClean="0"/>
              <a:t>Waste;</a:t>
            </a:r>
          </a:p>
          <a:p>
            <a:pPr lvl="1"/>
            <a:r>
              <a:rPr lang="en-US" dirty="0" smtClean="0"/>
              <a:t>Noise;</a:t>
            </a:r>
          </a:p>
          <a:p>
            <a:pPr lvl="1"/>
            <a:r>
              <a:rPr lang="en-US" dirty="0" err="1" smtClean="0"/>
              <a:t>Odour</a:t>
            </a:r>
            <a:r>
              <a:rPr lang="en-US" dirty="0" smtClean="0"/>
              <a:t>.</a:t>
            </a:r>
            <a:endParaRPr lang="lv-LV" dirty="0" smtClean="0"/>
          </a:p>
          <a:p>
            <a:r>
              <a:rPr lang="lv-LV" dirty="0" err="1" smtClean="0"/>
              <a:t>ELVs</a:t>
            </a:r>
            <a:r>
              <a:rPr lang="lv-LV" dirty="0" smtClean="0"/>
              <a:t> </a:t>
            </a:r>
            <a:r>
              <a:rPr lang="lv-LV" dirty="0" err="1" smtClean="0"/>
              <a:t>as</a:t>
            </a:r>
            <a:r>
              <a:rPr lang="lv-LV" dirty="0" smtClean="0"/>
              <a:t> </a:t>
            </a:r>
            <a:r>
              <a:rPr lang="lv-LV" dirty="0" err="1" smtClean="0"/>
              <a:t>determined</a:t>
            </a:r>
            <a:r>
              <a:rPr lang="lv-LV" dirty="0" smtClean="0"/>
              <a:t> </a:t>
            </a:r>
            <a:r>
              <a:rPr lang="lv-LV" dirty="0" err="1" smtClean="0"/>
              <a:t>in</a:t>
            </a:r>
            <a:r>
              <a:rPr lang="lv-LV" dirty="0" smtClean="0"/>
              <a:t> </a:t>
            </a:r>
            <a:r>
              <a:rPr lang="lv-LV" dirty="0" err="1" smtClean="0"/>
              <a:t>the</a:t>
            </a:r>
            <a:r>
              <a:rPr lang="lv-LV" dirty="0" smtClean="0"/>
              <a:t> </a:t>
            </a:r>
            <a:r>
              <a:rPr lang="lv-LV" dirty="0" err="1" smtClean="0"/>
              <a:t>permit</a:t>
            </a:r>
            <a:r>
              <a:rPr lang="lv-LV" dirty="0" smtClean="0"/>
              <a:t> </a:t>
            </a:r>
            <a:r>
              <a:rPr lang="lv-LV" dirty="0" err="1" smtClean="0"/>
              <a:t>correspond</a:t>
            </a:r>
            <a:r>
              <a:rPr lang="lv-LV" dirty="0" smtClean="0"/>
              <a:t> to </a:t>
            </a:r>
            <a:r>
              <a:rPr lang="lv-LV" dirty="0" err="1" smtClean="0"/>
              <a:t>the</a:t>
            </a:r>
            <a:r>
              <a:rPr lang="lv-LV" dirty="0" smtClean="0"/>
              <a:t> </a:t>
            </a:r>
            <a:r>
              <a:rPr lang="lv-LV" dirty="0" err="1" smtClean="0"/>
              <a:t>ELVs</a:t>
            </a:r>
            <a:r>
              <a:rPr lang="lv-LV" dirty="0" smtClean="0"/>
              <a:t> </a:t>
            </a:r>
            <a:r>
              <a:rPr lang="lv-LV" dirty="0" err="1" smtClean="0"/>
              <a:t>derived</a:t>
            </a:r>
            <a:r>
              <a:rPr lang="lv-LV" dirty="0" smtClean="0"/>
              <a:t> </a:t>
            </a:r>
            <a:r>
              <a:rPr lang="lv-LV" dirty="0" err="1" smtClean="0"/>
              <a:t>from</a:t>
            </a:r>
            <a:r>
              <a:rPr lang="lv-LV" dirty="0" smtClean="0"/>
              <a:t> BREF </a:t>
            </a:r>
            <a:r>
              <a:rPr lang="lv-LV" dirty="0" err="1" smtClean="0"/>
              <a:t>document</a:t>
            </a:r>
            <a:r>
              <a:rPr lang="lv-LV" dirty="0"/>
              <a:t>.</a:t>
            </a:r>
            <a:endParaRPr lang="en-US" dirty="0" smtClean="0"/>
          </a:p>
          <a:p>
            <a:pPr lvl="1"/>
            <a:endParaRPr lang="en-US" dirty="0"/>
          </a:p>
          <a:p>
            <a:endParaRPr lang="en-US" dirty="0"/>
          </a:p>
          <a:p>
            <a:endParaRPr lang="lv-LV" dirty="0"/>
          </a:p>
        </p:txBody>
      </p:sp>
    </p:spTree>
    <p:extLst>
      <p:ext uri="{BB962C8B-B14F-4D97-AF65-F5344CB8AC3E}">
        <p14:creationId xmlns:p14="http://schemas.microsoft.com/office/powerpoint/2010/main" val="3030202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706</Words>
  <Application>Microsoft Office PowerPoint</Application>
  <PresentationFormat>Custom</PresentationFormat>
  <Paragraphs>58</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blank</vt:lpstr>
      <vt:lpstr>Practical use of newly developed BAT conclusions</vt:lpstr>
      <vt:lpstr>What are BAT conclusions?</vt:lpstr>
      <vt:lpstr>BAT conclusions</vt:lpstr>
      <vt:lpstr>Practical use – LV example (1)</vt:lpstr>
      <vt:lpstr>Practical use – LV example (2)</vt:lpstr>
      <vt:lpstr>Practical use – LV example (3)</vt:lpstr>
      <vt:lpstr>Practical use – LV example (4)</vt:lpstr>
      <vt:lpstr>CEMEX cement production plant (1)</vt:lpstr>
      <vt:lpstr>CEMEX cement production plant (2)</vt:lpstr>
      <vt:lpstr>Liepājas metalurgs metallurgical company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2014-04-16T13:11:34Z</dcterms:created>
  <dcterms:modified xsi:type="dcterms:W3CDTF">2014-04-16T13:11:42Z</dcterms:modified>
</cp:coreProperties>
</file>