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sldIdLst>
    <p:sldId id="257" r:id="rId2"/>
    <p:sldId id="393" r:id="rId3"/>
    <p:sldId id="394" r:id="rId4"/>
    <p:sldId id="399" r:id="rId5"/>
    <p:sldId id="396" r:id="rId6"/>
    <p:sldId id="397" r:id="rId7"/>
    <p:sldId id="398" r:id="rId8"/>
    <p:sldId id="405" r:id="rId9"/>
    <p:sldId id="406" r:id="rId10"/>
    <p:sldId id="414" r:id="rId11"/>
    <p:sldId id="408" r:id="rId12"/>
    <p:sldId id="409" r:id="rId13"/>
    <p:sldId id="410" r:id="rId14"/>
    <p:sldId id="412" r:id="rId15"/>
    <p:sldId id="413" r:id="rId16"/>
    <p:sldId id="411" r:id="rId17"/>
    <p:sldId id="427" r:id="rId18"/>
    <p:sldId id="428" r:id="rId19"/>
    <p:sldId id="429" r:id="rId20"/>
    <p:sldId id="430" r:id="rId21"/>
    <p:sldId id="431" r:id="rId22"/>
    <p:sldId id="432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423" r:id="rId31"/>
    <p:sldId id="422" r:id="rId32"/>
    <p:sldId id="425" r:id="rId33"/>
    <p:sldId id="433" r:id="rId3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99"/>
    <a:srgbClr val="FFFFE1"/>
    <a:srgbClr val="FFCC66"/>
    <a:srgbClr val="0066FF"/>
    <a:srgbClr val="FF5050"/>
    <a:srgbClr val="E9E5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7794" autoAdjust="0"/>
    <p:restoredTop sz="95161" autoAdjust="0"/>
  </p:normalViewPr>
  <p:slideViewPr>
    <p:cSldViewPr>
      <p:cViewPr>
        <p:scale>
          <a:sx n="100" d="100"/>
          <a:sy n="100" d="100"/>
        </p:scale>
        <p:origin x="-1056" y="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23/04/2014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dirty="0" smtClean="0"/>
              <a:t>- Первый блин </a:t>
            </a:r>
            <a:r>
              <a:rPr lang="en-US" dirty="0" smtClean="0"/>
              <a:t>Air-Q-Gov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6641D6-769D-4F47-B66E-F5EA03C8327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/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613C77-DBE4-4358-833C-DFEE6692943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/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0DCD3A-5A01-4918-99D2-5526EBD841C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/>
          </a:p>
        </p:txBody>
      </p:sp>
      <p:sp>
        <p:nvSpPr>
          <p:cNvPr id="5939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2A784E-A742-4481-AC36-82462584E58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/>
          </a:p>
        </p:txBody>
      </p:sp>
      <p:sp>
        <p:nvSpPr>
          <p:cNvPr id="6042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227D51-1070-4417-ACE8-60065C3E166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/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D667E6-178D-4AC9-B51C-957A63BEBEF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/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88970B-0A7E-41CE-93FB-A884546795E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/>
          </a:p>
        </p:txBody>
      </p:sp>
      <p:sp>
        <p:nvSpPr>
          <p:cNvPr id="6349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dirty="0" smtClean="0"/>
              <a:t>Кто был на этом сайте?</a:t>
            </a:r>
            <a:r>
              <a:rPr lang="en-US" dirty="0" smtClean="0"/>
              <a:t> </a:t>
            </a:r>
            <a:r>
              <a:rPr lang="ru-RU" dirty="0" smtClean="0"/>
              <a:t>Кто</a:t>
            </a:r>
            <a:r>
              <a:rPr lang="ru-RU" baseline="0" dirty="0" smtClean="0"/>
              <a:t> смотрел документы ГЭС-</a:t>
            </a:r>
            <a:r>
              <a:rPr lang="en-US" baseline="0" dirty="0" smtClean="0"/>
              <a:t>II?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371601"/>
            <a:ext cx="35052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1828800" indent="-1828800">
              <a:buFontTx/>
              <a:buNone/>
              <a:defRPr sz="1200">
                <a:solidFill>
                  <a:schemeClr val="bg1"/>
                </a:solidFill>
              </a:defRPr>
            </a:lvl2pPr>
            <a:lvl3pPr marL="1828800" indent="-1828800">
              <a:buFontTx/>
              <a:buNone/>
              <a:defRPr sz="1200">
                <a:solidFill>
                  <a:schemeClr val="bg1"/>
                </a:solidFill>
              </a:defRPr>
            </a:lvl3pPr>
            <a:lvl4pPr marL="1828800" indent="-1828800">
              <a:buFontTx/>
              <a:buNone/>
              <a:defRPr sz="1200">
                <a:solidFill>
                  <a:schemeClr val="bg1"/>
                </a:solidFill>
              </a:defRPr>
            </a:lvl4pPr>
            <a:lvl5pPr marL="1828800" indent="-182880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1"/>
            <a:ext cx="34290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620000" cy="7159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11CF1-F75C-49C8-95CC-244114BB46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airgovernance.eu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992888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1988840"/>
            <a:ext cx="8820473" cy="3312368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4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</a:t>
            </a:r>
            <a:r>
              <a:rPr lang="ru-RU" sz="55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й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семинар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</a:p>
          <a:p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”</a:t>
            </a:r>
            <a:r>
              <a:rPr lang="ru-RU" sz="5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КПКЗ и система природоохранных разрешени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й”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n-US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апреля 2014 г.</a:t>
            </a:r>
            <a:endParaRPr lang="en-US" sz="55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spcAft>
                <a:spcPts val="1800"/>
              </a:spcAft>
            </a:pPr>
            <a:r>
              <a:rPr lang="ru-RU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“</a:t>
            </a:r>
            <a:r>
              <a:rPr lang="en-US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Radisson </a:t>
            </a:r>
            <a:r>
              <a:rPr lang="en-US" sz="51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Blu</a:t>
            </a:r>
            <a:r>
              <a:rPr lang="en-US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Hotel</a:t>
            </a:r>
            <a:r>
              <a:rPr lang="ru-RU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” </a:t>
            </a:r>
            <a:endParaRPr lang="en-US" sz="51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1 Nonoshvili Street, Batumi 6000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, 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Грузия</a:t>
            </a:r>
            <a:endParaRPr lang="en-GB" sz="4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cs-CZ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7" name="Picture 6" descr="20130514_152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196752"/>
            <a:ext cx="7500327" cy="562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4" name="Picture 3" descr="IMG_0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4" name="Picture 3" descr="IMG_31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214754"/>
            <a:ext cx="7524328" cy="564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6" name="Picture 5" descr="IMG_32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268760"/>
            <a:ext cx="7452320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6" name="Picture 5" descr="IMG_32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87370"/>
            <a:ext cx="7560840" cy="56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4" name="Picture 3" descr="IMG_32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214754"/>
            <a:ext cx="7560840" cy="567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4" name="Picture 3" descr="IMG_31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7548331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3-й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1-2 октября 2013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  <p:pic>
        <p:nvPicPr>
          <p:cNvPr id="4" name="Picture 3" descr="IMG_00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4645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3-й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1-2 октября 2013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6" name="Picture 5" descr="IMG_00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4645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3-й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1-2 октября 2013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7" name="Picture 6" descr="IMG_00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4645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6" name="Picture 5" descr="120410 Kiev IPPC WS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3-й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1-2 октября 2013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6" name="Picture 5" descr="IMG_00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4645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3-й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1-2 октября 2013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7" name="Picture 6" descr="IMG_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4645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3-й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1-2 октября 2013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22</a:t>
            </a:fld>
            <a:endParaRPr lang="en-GB"/>
          </a:p>
        </p:txBody>
      </p:sp>
      <p:pic>
        <p:nvPicPr>
          <p:cNvPr id="6" name="Picture 5" descr="IMG_00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46456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800px-Flag_of_Europe_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28600"/>
            <a:ext cx="11239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eform 15"/>
          <p:cNvSpPr/>
          <p:nvPr/>
        </p:nvSpPr>
        <p:spPr>
          <a:xfrm>
            <a:off x="1475656" y="1340768"/>
            <a:ext cx="7315200" cy="914400"/>
          </a:xfrm>
          <a:custGeom>
            <a:avLst/>
            <a:gdLst>
              <a:gd name="connsiteX0" fmla="*/ 0 w 7238997"/>
              <a:gd name="connsiteY0" fmla="*/ 122044 h 732248"/>
              <a:gd name="connsiteX1" fmla="*/ 35746 w 7238997"/>
              <a:gd name="connsiteY1" fmla="*/ 35746 h 732248"/>
              <a:gd name="connsiteX2" fmla="*/ 122044 w 7238997"/>
              <a:gd name="connsiteY2" fmla="*/ 0 h 732248"/>
              <a:gd name="connsiteX3" fmla="*/ 7116953 w 7238997"/>
              <a:gd name="connsiteY3" fmla="*/ 0 h 732248"/>
              <a:gd name="connsiteX4" fmla="*/ 7203251 w 7238997"/>
              <a:gd name="connsiteY4" fmla="*/ 35746 h 732248"/>
              <a:gd name="connsiteX5" fmla="*/ 7238997 w 7238997"/>
              <a:gd name="connsiteY5" fmla="*/ 122044 h 732248"/>
              <a:gd name="connsiteX6" fmla="*/ 7238997 w 7238997"/>
              <a:gd name="connsiteY6" fmla="*/ 610204 h 732248"/>
              <a:gd name="connsiteX7" fmla="*/ 7203251 w 7238997"/>
              <a:gd name="connsiteY7" fmla="*/ 696502 h 732248"/>
              <a:gd name="connsiteX8" fmla="*/ 7116953 w 7238997"/>
              <a:gd name="connsiteY8" fmla="*/ 732248 h 732248"/>
              <a:gd name="connsiteX9" fmla="*/ 122044 w 7238997"/>
              <a:gd name="connsiteY9" fmla="*/ 732248 h 732248"/>
              <a:gd name="connsiteX10" fmla="*/ 35746 w 7238997"/>
              <a:gd name="connsiteY10" fmla="*/ 696502 h 732248"/>
              <a:gd name="connsiteX11" fmla="*/ 0 w 7238997"/>
              <a:gd name="connsiteY11" fmla="*/ 610204 h 732248"/>
              <a:gd name="connsiteX12" fmla="*/ 0 w 7238997"/>
              <a:gd name="connsiteY12" fmla="*/ 122044 h 732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732248">
                <a:moveTo>
                  <a:pt x="0" y="122044"/>
                </a:moveTo>
                <a:cubicBezTo>
                  <a:pt x="0" y="89676"/>
                  <a:pt x="12858" y="58634"/>
                  <a:pt x="35746" y="35746"/>
                </a:cubicBezTo>
                <a:cubicBezTo>
                  <a:pt x="58634" y="12858"/>
                  <a:pt x="89676" y="0"/>
                  <a:pt x="122044" y="0"/>
                </a:cubicBezTo>
                <a:lnTo>
                  <a:pt x="7116953" y="0"/>
                </a:lnTo>
                <a:cubicBezTo>
                  <a:pt x="7149321" y="0"/>
                  <a:pt x="7180363" y="12858"/>
                  <a:pt x="7203251" y="35746"/>
                </a:cubicBezTo>
                <a:cubicBezTo>
                  <a:pt x="7226139" y="58634"/>
                  <a:pt x="7238997" y="89676"/>
                  <a:pt x="7238997" y="122044"/>
                </a:cubicBezTo>
                <a:lnTo>
                  <a:pt x="7238997" y="610204"/>
                </a:lnTo>
                <a:cubicBezTo>
                  <a:pt x="7238997" y="642572"/>
                  <a:pt x="7226139" y="673614"/>
                  <a:pt x="7203251" y="696502"/>
                </a:cubicBezTo>
                <a:cubicBezTo>
                  <a:pt x="7180363" y="719390"/>
                  <a:pt x="7149321" y="732248"/>
                  <a:pt x="7116953" y="732248"/>
                </a:cubicBezTo>
                <a:lnTo>
                  <a:pt x="122044" y="732248"/>
                </a:lnTo>
                <a:cubicBezTo>
                  <a:pt x="89676" y="732248"/>
                  <a:pt x="58634" y="719390"/>
                  <a:pt x="35746" y="696502"/>
                </a:cubicBezTo>
                <a:cubicBezTo>
                  <a:pt x="12858" y="673614"/>
                  <a:pt x="0" y="642572"/>
                  <a:pt x="0" y="610204"/>
                </a:cubicBezTo>
                <a:lnTo>
                  <a:pt x="0" y="122044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9565" tIns="119565" rIns="119565" bIns="119565" spcCol="1270" anchor="ctr"/>
          <a:lstStyle/>
          <a:p>
            <a:pPr indent="-457200" defTabSz="9779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</a:rPr>
              <a:t>1. Общие вопросы охраны атмосферного воздуха</a:t>
            </a:r>
            <a:endParaRPr lang="en-US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475656" y="2492896"/>
            <a:ext cx="7315200" cy="838200"/>
          </a:xfrm>
          <a:custGeom>
            <a:avLst/>
            <a:gdLst>
              <a:gd name="connsiteX0" fmla="*/ 0 w 7238997"/>
              <a:gd name="connsiteY0" fmla="*/ 108020 h 648106"/>
              <a:gd name="connsiteX1" fmla="*/ 31638 w 7238997"/>
              <a:gd name="connsiteY1" fmla="*/ 31638 h 648106"/>
              <a:gd name="connsiteX2" fmla="*/ 108020 w 7238997"/>
              <a:gd name="connsiteY2" fmla="*/ 0 h 648106"/>
              <a:gd name="connsiteX3" fmla="*/ 7130977 w 7238997"/>
              <a:gd name="connsiteY3" fmla="*/ 0 h 648106"/>
              <a:gd name="connsiteX4" fmla="*/ 7207359 w 7238997"/>
              <a:gd name="connsiteY4" fmla="*/ 31638 h 648106"/>
              <a:gd name="connsiteX5" fmla="*/ 7238997 w 7238997"/>
              <a:gd name="connsiteY5" fmla="*/ 108020 h 648106"/>
              <a:gd name="connsiteX6" fmla="*/ 7238997 w 7238997"/>
              <a:gd name="connsiteY6" fmla="*/ 540086 h 648106"/>
              <a:gd name="connsiteX7" fmla="*/ 7207359 w 7238997"/>
              <a:gd name="connsiteY7" fmla="*/ 616468 h 648106"/>
              <a:gd name="connsiteX8" fmla="*/ 7130977 w 7238997"/>
              <a:gd name="connsiteY8" fmla="*/ 648106 h 648106"/>
              <a:gd name="connsiteX9" fmla="*/ 108020 w 7238997"/>
              <a:gd name="connsiteY9" fmla="*/ 648106 h 648106"/>
              <a:gd name="connsiteX10" fmla="*/ 31638 w 7238997"/>
              <a:gd name="connsiteY10" fmla="*/ 616468 h 648106"/>
              <a:gd name="connsiteX11" fmla="*/ 0 w 7238997"/>
              <a:gd name="connsiteY11" fmla="*/ 540086 h 648106"/>
              <a:gd name="connsiteX12" fmla="*/ 0 w 7238997"/>
              <a:gd name="connsiteY12" fmla="*/ 108020 h 64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648106">
                <a:moveTo>
                  <a:pt x="0" y="108020"/>
                </a:moveTo>
                <a:cubicBezTo>
                  <a:pt x="0" y="79371"/>
                  <a:pt x="11381" y="51896"/>
                  <a:pt x="31638" y="31638"/>
                </a:cubicBezTo>
                <a:cubicBezTo>
                  <a:pt x="51896" y="11380"/>
                  <a:pt x="79371" y="0"/>
                  <a:pt x="108020" y="0"/>
                </a:cubicBezTo>
                <a:lnTo>
                  <a:pt x="7130977" y="0"/>
                </a:lnTo>
                <a:cubicBezTo>
                  <a:pt x="7159626" y="0"/>
                  <a:pt x="7187101" y="11381"/>
                  <a:pt x="7207359" y="31638"/>
                </a:cubicBezTo>
                <a:cubicBezTo>
                  <a:pt x="7227617" y="51896"/>
                  <a:pt x="7238997" y="79371"/>
                  <a:pt x="7238997" y="108020"/>
                </a:cubicBezTo>
                <a:lnTo>
                  <a:pt x="7238997" y="540086"/>
                </a:lnTo>
                <a:cubicBezTo>
                  <a:pt x="7238997" y="568735"/>
                  <a:pt x="7227616" y="596210"/>
                  <a:pt x="7207359" y="616468"/>
                </a:cubicBezTo>
                <a:cubicBezTo>
                  <a:pt x="7187101" y="636726"/>
                  <a:pt x="7159626" y="648106"/>
                  <a:pt x="7130977" y="648106"/>
                </a:cubicBezTo>
                <a:lnTo>
                  <a:pt x="108020" y="648106"/>
                </a:lnTo>
                <a:cubicBezTo>
                  <a:pt x="79371" y="648106"/>
                  <a:pt x="51896" y="636725"/>
                  <a:pt x="31638" y="616468"/>
                </a:cubicBezTo>
                <a:cubicBezTo>
                  <a:pt x="11380" y="596210"/>
                  <a:pt x="0" y="568735"/>
                  <a:pt x="0" y="540086"/>
                </a:cubicBezTo>
                <a:lnTo>
                  <a:pt x="0" y="10802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5458" tIns="115458" rIns="115458" bIns="115458" spcCol="1270" anchor="ctr"/>
          <a:lstStyle/>
          <a:p>
            <a:pPr indent="-468000" defTabSz="9779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500" b="1" dirty="0">
                <a:solidFill>
                  <a:srgbClr val="FF0000"/>
                </a:solidFill>
              </a:rPr>
              <a:t>2. Контроль и предотвращение промышленного</a:t>
            </a:r>
          </a:p>
          <a:p>
            <a:pPr indent="-468000" defTabSz="9779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500" b="1" dirty="0">
                <a:solidFill>
                  <a:srgbClr val="FF0000"/>
                </a:solidFill>
              </a:rPr>
              <a:t>    загрязнения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547664" y="3751312"/>
            <a:ext cx="7239000" cy="685800"/>
          </a:xfrm>
          <a:custGeom>
            <a:avLst/>
            <a:gdLst>
              <a:gd name="connsiteX0" fmla="*/ 0 w 7238997"/>
              <a:gd name="connsiteY0" fmla="*/ 115704 h 694213"/>
              <a:gd name="connsiteX1" fmla="*/ 33889 w 7238997"/>
              <a:gd name="connsiteY1" fmla="*/ 33889 h 694213"/>
              <a:gd name="connsiteX2" fmla="*/ 115704 w 7238997"/>
              <a:gd name="connsiteY2" fmla="*/ 0 h 694213"/>
              <a:gd name="connsiteX3" fmla="*/ 7123293 w 7238997"/>
              <a:gd name="connsiteY3" fmla="*/ 0 h 694213"/>
              <a:gd name="connsiteX4" fmla="*/ 7205108 w 7238997"/>
              <a:gd name="connsiteY4" fmla="*/ 33889 h 694213"/>
              <a:gd name="connsiteX5" fmla="*/ 7238997 w 7238997"/>
              <a:gd name="connsiteY5" fmla="*/ 115704 h 694213"/>
              <a:gd name="connsiteX6" fmla="*/ 7238997 w 7238997"/>
              <a:gd name="connsiteY6" fmla="*/ 578509 h 694213"/>
              <a:gd name="connsiteX7" fmla="*/ 7205108 w 7238997"/>
              <a:gd name="connsiteY7" fmla="*/ 660324 h 694213"/>
              <a:gd name="connsiteX8" fmla="*/ 7123293 w 7238997"/>
              <a:gd name="connsiteY8" fmla="*/ 694213 h 694213"/>
              <a:gd name="connsiteX9" fmla="*/ 115704 w 7238997"/>
              <a:gd name="connsiteY9" fmla="*/ 694213 h 694213"/>
              <a:gd name="connsiteX10" fmla="*/ 33889 w 7238997"/>
              <a:gd name="connsiteY10" fmla="*/ 660324 h 694213"/>
              <a:gd name="connsiteX11" fmla="*/ 0 w 7238997"/>
              <a:gd name="connsiteY11" fmla="*/ 578509 h 694213"/>
              <a:gd name="connsiteX12" fmla="*/ 0 w 7238997"/>
              <a:gd name="connsiteY12" fmla="*/ 115704 h 69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694213">
                <a:moveTo>
                  <a:pt x="0" y="115704"/>
                </a:moveTo>
                <a:cubicBezTo>
                  <a:pt x="0" y="85017"/>
                  <a:pt x="12190" y="55588"/>
                  <a:pt x="33889" y="33889"/>
                </a:cubicBezTo>
                <a:cubicBezTo>
                  <a:pt x="55588" y="12190"/>
                  <a:pt x="85018" y="0"/>
                  <a:pt x="115704" y="0"/>
                </a:cubicBezTo>
                <a:lnTo>
                  <a:pt x="7123293" y="0"/>
                </a:lnTo>
                <a:cubicBezTo>
                  <a:pt x="7153980" y="0"/>
                  <a:pt x="7183409" y="12190"/>
                  <a:pt x="7205108" y="33889"/>
                </a:cubicBezTo>
                <a:cubicBezTo>
                  <a:pt x="7226807" y="55588"/>
                  <a:pt x="7238997" y="85018"/>
                  <a:pt x="7238997" y="115704"/>
                </a:cubicBezTo>
                <a:lnTo>
                  <a:pt x="7238997" y="578509"/>
                </a:lnTo>
                <a:cubicBezTo>
                  <a:pt x="7238997" y="609196"/>
                  <a:pt x="7226807" y="638625"/>
                  <a:pt x="7205108" y="660324"/>
                </a:cubicBezTo>
                <a:cubicBezTo>
                  <a:pt x="7183409" y="682023"/>
                  <a:pt x="7153979" y="694213"/>
                  <a:pt x="7123293" y="694213"/>
                </a:cubicBezTo>
                <a:lnTo>
                  <a:pt x="115704" y="694213"/>
                </a:lnTo>
                <a:cubicBezTo>
                  <a:pt x="85017" y="694213"/>
                  <a:pt x="55588" y="682023"/>
                  <a:pt x="33889" y="660324"/>
                </a:cubicBezTo>
                <a:cubicBezTo>
                  <a:pt x="12190" y="638625"/>
                  <a:pt x="0" y="609195"/>
                  <a:pt x="0" y="578509"/>
                </a:cubicBezTo>
                <a:lnTo>
                  <a:pt x="0" y="115704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7709" tIns="117709" rIns="117709" bIns="117709" spcCol="1270" anchor="ctr"/>
          <a:lstStyle/>
          <a:p>
            <a:pPr defTabSz="977900" fontAlgn="auto">
              <a:lnSpc>
                <a:spcPct val="85000"/>
              </a:lnSpc>
              <a:spcAft>
                <a:spcPts val="0"/>
              </a:spcAft>
              <a:defRPr/>
            </a:pPr>
            <a:r>
              <a:rPr lang="ru-RU" sz="2500" dirty="0">
                <a:solidFill>
                  <a:schemeClr val="accent1">
                    <a:lumMod val="75000"/>
                  </a:schemeClr>
                </a:solidFill>
              </a:rPr>
              <a:t>3. Контроль и предотвращение загрязнения</a:t>
            </a:r>
          </a:p>
          <a:p>
            <a:pPr defTabSz="977900" fontAlgn="auto">
              <a:lnSpc>
                <a:spcPct val="85000"/>
              </a:lnSpc>
              <a:spcAft>
                <a:spcPts val="0"/>
              </a:spcAft>
              <a:defRPr/>
            </a:pPr>
            <a:r>
              <a:rPr lang="ru-RU" sz="2500" dirty="0">
                <a:solidFill>
                  <a:schemeClr val="accent1">
                    <a:lumMod val="75000"/>
                  </a:schemeClr>
                </a:solidFill>
              </a:rPr>
              <a:t>    от автомобильного транспорта</a:t>
            </a:r>
            <a:endParaRPr lang="en-US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1547664" y="4797152"/>
            <a:ext cx="7239000" cy="609600"/>
          </a:xfrm>
          <a:custGeom>
            <a:avLst/>
            <a:gdLst>
              <a:gd name="connsiteX0" fmla="*/ 0 w 7238997"/>
              <a:gd name="connsiteY0" fmla="*/ 82517 h 495092"/>
              <a:gd name="connsiteX1" fmla="*/ 24169 w 7238997"/>
              <a:gd name="connsiteY1" fmla="*/ 24169 h 495092"/>
              <a:gd name="connsiteX2" fmla="*/ 82517 w 7238997"/>
              <a:gd name="connsiteY2" fmla="*/ 0 h 495092"/>
              <a:gd name="connsiteX3" fmla="*/ 7156480 w 7238997"/>
              <a:gd name="connsiteY3" fmla="*/ 0 h 495092"/>
              <a:gd name="connsiteX4" fmla="*/ 7214828 w 7238997"/>
              <a:gd name="connsiteY4" fmla="*/ 24169 h 495092"/>
              <a:gd name="connsiteX5" fmla="*/ 7238997 w 7238997"/>
              <a:gd name="connsiteY5" fmla="*/ 82517 h 495092"/>
              <a:gd name="connsiteX6" fmla="*/ 7238997 w 7238997"/>
              <a:gd name="connsiteY6" fmla="*/ 412575 h 495092"/>
              <a:gd name="connsiteX7" fmla="*/ 7214828 w 7238997"/>
              <a:gd name="connsiteY7" fmla="*/ 470923 h 495092"/>
              <a:gd name="connsiteX8" fmla="*/ 7156480 w 7238997"/>
              <a:gd name="connsiteY8" fmla="*/ 495092 h 495092"/>
              <a:gd name="connsiteX9" fmla="*/ 82517 w 7238997"/>
              <a:gd name="connsiteY9" fmla="*/ 495092 h 495092"/>
              <a:gd name="connsiteX10" fmla="*/ 24169 w 7238997"/>
              <a:gd name="connsiteY10" fmla="*/ 470923 h 495092"/>
              <a:gd name="connsiteX11" fmla="*/ 0 w 7238997"/>
              <a:gd name="connsiteY11" fmla="*/ 412575 h 495092"/>
              <a:gd name="connsiteX12" fmla="*/ 0 w 7238997"/>
              <a:gd name="connsiteY12" fmla="*/ 82517 h 49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495092">
                <a:moveTo>
                  <a:pt x="0" y="82517"/>
                </a:moveTo>
                <a:cubicBezTo>
                  <a:pt x="0" y="60632"/>
                  <a:pt x="8694" y="39644"/>
                  <a:pt x="24169" y="24169"/>
                </a:cubicBezTo>
                <a:cubicBezTo>
                  <a:pt x="39644" y="8694"/>
                  <a:pt x="60633" y="0"/>
                  <a:pt x="82517" y="0"/>
                </a:cubicBezTo>
                <a:lnTo>
                  <a:pt x="7156480" y="0"/>
                </a:lnTo>
                <a:cubicBezTo>
                  <a:pt x="7178365" y="0"/>
                  <a:pt x="7199353" y="8694"/>
                  <a:pt x="7214828" y="24169"/>
                </a:cubicBezTo>
                <a:cubicBezTo>
                  <a:pt x="7230303" y="39644"/>
                  <a:pt x="7238997" y="60633"/>
                  <a:pt x="7238997" y="82517"/>
                </a:cubicBezTo>
                <a:lnTo>
                  <a:pt x="7238997" y="412575"/>
                </a:lnTo>
                <a:cubicBezTo>
                  <a:pt x="7238997" y="434460"/>
                  <a:pt x="7230303" y="455448"/>
                  <a:pt x="7214828" y="470923"/>
                </a:cubicBezTo>
                <a:cubicBezTo>
                  <a:pt x="7199353" y="486398"/>
                  <a:pt x="7178365" y="495092"/>
                  <a:pt x="7156480" y="495092"/>
                </a:cubicBezTo>
                <a:lnTo>
                  <a:pt x="82517" y="495092"/>
                </a:lnTo>
                <a:cubicBezTo>
                  <a:pt x="60632" y="495092"/>
                  <a:pt x="39644" y="486398"/>
                  <a:pt x="24169" y="470923"/>
                </a:cubicBezTo>
                <a:cubicBezTo>
                  <a:pt x="8694" y="455448"/>
                  <a:pt x="0" y="434460"/>
                  <a:pt x="0" y="412575"/>
                </a:cubicBezTo>
                <a:lnTo>
                  <a:pt x="0" y="8251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88" tIns="107988" rIns="107988" bIns="107988" spcCol="1270" anchor="ctr"/>
          <a:lstStyle/>
          <a:p>
            <a:pPr algn="ctr"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500" b="1" dirty="0">
                <a:solidFill>
                  <a:srgbClr val="002060"/>
                </a:solidFill>
              </a:rPr>
              <a:t>Пилотные проекты</a:t>
            </a:r>
            <a:endParaRPr lang="en-US" sz="2500" b="1" dirty="0">
              <a:solidFill>
                <a:srgbClr val="00206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286000" y="3535363"/>
            <a:ext cx="5791200" cy="0"/>
          </a:xfrm>
          <a:prstGeom prst="line">
            <a:avLst/>
          </a:prstGeom>
          <a:ln w="28575"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prstMaterial="dkEdg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09800" y="404664"/>
            <a:ext cx="66826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300" dirty="0" smtClean="0">
                <a:solidFill>
                  <a:srgbClr val="4F81BD">
                    <a:lumMod val="75000"/>
                  </a:srgbClr>
                </a:solidFill>
                <a:effectLst>
                  <a:outerShdw blurRad="50800" dist="50800" dir="2700000" algn="ctr" rotWithShape="0">
                    <a:srgbClr val="4F81BD">
                      <a:lumMod val="40000"/>
                      <a:lumOff val="60000"/>
                    </a:srgbClr>
                  </a:outerShdw>
                </a:effectLst>
                <a:latin typeface="Arial Rounded MT Bold" pitchFamily="34" charset="0"/>
                <a:cs typeface="+mn-cs"/>
              </a:rPr>
              <a:t>Компоненты проекта </a:t>
            </a:r>
            <a:r>
              <a:rPr lang="en-US" sz="3300" dirty="0" smtClean="0">
                <a:solidFill>
                  <a:srgbClr val="4F81BD">
                    <a:lumMod val="75000"/>
                  </a:srgbClr>
                </a:solidFill>
                <a:effectLst>
                  <a:outerShdw blurRad="50800" dist="50800" dir="2700000" algn="ctr" rotWithShape="0">
                    <a:srgbClr val="4F81BD">
                      <a:lumMod val="40000"/>
                      <a:lumOff val="60000"/>
                    </a:srgbClr>
                  </a:outerShdw>
                </a:effectLst>
                <a:latin typeface="Arial Rounded MT Bold" pitchFamily="34" charset="0"/>
                <a:cs typeface="+mn-cs"/>
              </a:rPr>
              <a:t>Air-Q-Gov</a:t>
            </a:r>
            <a:endParaRPr lang="en-US" sz="3300" dirty="0">
              <a:latin typeface="+mn-lt"/>
              <a:cs typeface="+mn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3792" y="260648"/>
            <a:ext cx="8730208" cy="914400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1.6.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Разработка механизма учёта местных условий и существующего технологического потенциала при установлении ПДВ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5680" y="1460237"/>
          <a:ext cx="8686800" cy="4849083"/>
        </p:xfrm>
        <a:graphic>
          <a:graphicData uri="http://schemas.openxmlformats.org/drawingml/2006/table">
            <a:tbl>
              <a:tblPr/>
              <a:tblGrid>
                <a:gridCol w="609600"/>
                <a:gridCol w="8077200"/>
              </a:tblGrid>
              <a:tr h="696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1.6.1.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Анализ и оценка потребностей существующей системы учёта выбросов (законодательство, институциональная база) в странах-партнёрах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0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1.6.2.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Обзор опыта установления ПДВ и других нормативов в странах - членах ЕС для производств, которые не входят в Приложение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 Директивы 2010/75/EU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1.6.3.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Идентификация видов экономической деятельности/установок для разработки/усовершенствования ПДВ и других нормативов для производств, которые не входят в Приложение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1.6.4.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рекомендаций по установлению ПДВ и других нормативов для выбранных видов экономической деятельности/установок, гармонизация законодательства с природоохранным </a:t>
                      </a:r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Acquis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по системам государственного учёта и выдачи разрешений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18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1.6.5.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Обсуждение с соответствующими заинтересованными ведомствами и организациями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1.6.6. 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Развитие институционального потенциала совершенствования законодательства, включая подготовку руководств, публикаций, проектов законодательных актов, обучение и др.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49072" cy="864096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2. Мероприятия проекта для промышленного сектора, включая энергетику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Поддержка внедрения системы комплексных разрешений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512" y="1343021"/>
          <a:ext cx="8892480" cy="4606258"/>
        </p:xfrm>
        <a:graphic>
          <a:graphicData uri="http://schemas.openxmlformats.org/drawingml/2006/table">
            <a:tbl>
              <a:tblPr/>
              <a:tblGrid>
                <a:gridCol w="793971"/>
                <a:gridCol w="8098509"/>
              </a:tblGrid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2.1.1.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Технические </a:t>
                      </a: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требования 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2.1.1.1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методологии определения основных производств-загрязнителей и мало загрязняющих производств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2.1.1.2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Подготовка перечня видов экономической деятельности основных производств-загрязнителей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2.1.1.3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Подготовка перечня видов экономической деятельности мало загрязняющих производств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2.1.1.4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Инвентаризация основных действующих производств-загрязнителей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2.1.1.5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подходов к созданию и ведению национальных баз данных по наилучшим доступным техническим методам (НДТМ)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2.1.1.6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руководства по системе комплексных разрешений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2.1.1.7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руководства по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инспекционным </a:t>
                      </a: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проверкам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470992"/>
            <a:ext cx="8206680" cy="509736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Поддержка внедрения системы комплексных разрешений 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51520" y="1267777"/>
          <a:ext cx="8712968" cy="4177447"/>
        </p:xfrm>
        <a:graphic>
          <a:graphicData uri="http://schemas.openxmlformats.org/drawingml/2006/table">
            <a:tbl>
              <a:tblPr/>
              <a:tblGrid>
                <a:gridCol w="771059"/>
                <a:gridCol w="7941909"/>
              </a:tblGrid>
              <a:tr h="668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 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2.1.2. </a:t>
                      </a: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Calibri"/>
                        </a:rPr>
                        <a:t>Нормативно-правовые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Calibri"/>
                        </a:rPr>
                        <a:t>требования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68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2.1.2.1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рекомендаций по концепции реформирования системы экологических разрешения (СЭР)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2.1.2.2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Проведение анализа законодательной и регуляторной базы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2.1.2.3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и обсуждение рекомендаций по разработке закона о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системе экологических разрешений 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4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2.1.2.4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и обсуждение рекомендаций по законодательным актам, касающимся внедрения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комплексных </a:t>
                      </a: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разрешений и процедуры регистрации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995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2.1.2.5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и обсуждение рекомендаций по законодательным актам, касающимся внедрения разрешительной системы, основанной на нормах общего действия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326976"/>
            <a:ext cx="8278688" cy="653752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Поддержка внедрения системы комплексных разрешений 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16024" y="1052736"/>
          <a:ext cx="8820472" cy="5112569"/>
        </p:xfrm>
        <a:graphic>
          <a:graphicData uri="http://schemas.openxmlformats.org/drawingml/2006/table">
            <a:tbl>
              <a:tblPr/>
              <a:tblGrid>
                <a:gridCol w="890139"/>
                <a:gridCol w="7930333"/>
              </a:tblGrid>
              <a:tr h="5895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2.1.3. 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Институциональные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требования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90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2.1.3.1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рекомендаций по новым или изменённым функциям и компетенции органов государственного управления,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отвечающих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за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выдачу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разрешений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3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2.1.3.2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специализированного подразделения по  экологическим  разрешениям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703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2.1.3.3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органов, выдающих комплексные разрешения и регистрирующие предприятия с незначительным воздействием на окружающую среду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65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2.1.3.4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экологической инспекции, проверяющей соблюдение условий комплексных разрешений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2.1.3.5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центров по НДТМ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93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2.1.3.6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органов, выдающих разрешения на основе норм общего действия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152400"/>
            <a:ext cx="8134672" cy="762000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Поддержка внедрения системы комплексных разрешений 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512" y="1053875"/>
          <a:ext cx="8784976" cy="4823396"/>
        </p:xfrm>
        <a:graphic>
          <a:graphicData uri="http://schemas.openxmlformats.org/drawingml/2006/table">
            <a:tbl>
              <a:tblPr/>
              <a:tblGrid>
                <a:gridCol w="791440"/>
                <a:gridCol w="7993536"/>
              </a:tblGrid>
              <a:tr h="573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2.1.4.</a:t>
                      </a:r>
                      <a:r>
                        <a:rPr lang="ru-RU" sz="1800" b="1" i="0" baseline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Информационное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обеспечение и программы обучения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7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2.1.4.1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Обучение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сотрудников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органов, выдающих комплексные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разрешения, </a:t>
                      </a:r>
                      <a:r>
                        <a:rPr lang="en-US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/>
                      </a:r>
                      <a:br>
                        <a:rPr lang="en-US" sz="1800" b="1" i="0" dirty="0" smtClean="0">
                          <a:latin typeface="Arial Narrow"/>
                          <a:ea typeface="Times New Roman"/>
                          <a:cs typeface="Calibri"/>
                        </a:rPr>
                      </a:b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и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экологических инспекций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83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2.1.4.2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Подготовка информационных материалов по процедурам выдачи комплексных разрешений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2.1.4.3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Обучение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сотрудников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государственных органов, выдающих разрешения </a:t>
                      </a:r>
                      <a:r>
                        <a:rPr lang="en-US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/>
                      </a:r>
                      <a:br>
                        <a:rPr lang="en-US" sz="1800" b="1" i="0" dirty="0" smtClean="0">
                          <a:latin typeface="Arial Narrow"/>
                          <a:ea typeface="Times New Roman"/>
                          <a:cs typeface="Calibri"/>
                        </a:rPr>
                      </a:b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на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основе норм общего действия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03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2.1.5. Управленческие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мероприятия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43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2.1.5.1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Подготовка предложений по поэтапному плану внедрения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КПКЗ на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основных существующих предприятиях-загрязнителях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2.1.5.2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требований к отчётности для контроля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хода реформирования системы экологических разрешений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2.1.5.3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Подготовка предложений по поэтапному плану внедрения новой системы на существующих предприятиях-загрязнителях среднего уровня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398984"/>
            <a:ext cx="8134672" cy="581744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2.2.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Поддержка внедрения ВАТ/НДТМ и передового практического опыта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7504" y="1143000"/>
          <a:ext cx="8892480" cy="5022305"/>
        </p:xfrm>
        <a:graphic>
          <a:graphicData uri="http://schemas.openxmlformats.org/drawingml/2006/table">
            <a:tbl>
              <a:tblPr/>
              <a:tblGrid>
                <a:gridCol w="855046"/>
                <a:gridCol w="8037434"/>
              </a:tblGrid>
              <a:tr h="649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 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национальных руководств по НДТМ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2.2.1.1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Обзор и обновление EU BREFs на русском языке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2.2.1.2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Поддержка имплементации НДТМ и передового опыта в выбранных экономических секторах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2.2.1.3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Поддержка разработки и поддержки национальных баз данных BREFs 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 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Мероприятия 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экспертной и информационной поддержки внедрения НДТМ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2.2.2.1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Обзор элементов НДТМ/</a:t>
                      </a:r>
                      <a:r>
                        <a:rPr lang="ru-RU" sz="1800" b="1" i="0" dirty="0" err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BAT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в существующем законодательстве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стран-партнёров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2.2.2.2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рекомендаций по организации центров по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НДТМ/чистым 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технологиям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2.2.2.3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и поддержка базы данных по проектам технической </a:t>
                      </a:r>
                      <a:r>
                        <a:rPr lang="ru-RU" sz="1800" b="1" i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помощи </a:t>
                      </a:r>
                      <a:r>
                        <a:rPr lang="ru-RU" sz="1800" b="1" i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/>
                      </a:r>
                      <a:br>
                        <a:rPr lang="ru-RU" sz="1800" b="1" i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</a:br>
                      <a:r>
                        <a:rPr lang="ru-RU" sz="1800" b="1" i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по 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КПКЗ/НДТМ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(</a:t>
                      </a:r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IPPC/BAT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)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7" name="Picture 6" descr="120410 Kiev IPPC WS 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408" y="274638"/>
            <a:ext cx="4546848" cy="49006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hlinkClick r:id="rId3"/>
              </a:rPr>
              <a:t>http://airgovernance.eu/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30</a:t>
            </a:fld>
            <a:endParaRPr lang="en-GB"/>
          </a:p>
        </p:txBody>
      </p:sp>
      <p:pic>
        <p:nvPicPr>
          <p:cNvPr id="8" name="Picture 7" descr="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496" y="764704"/>
            <a:ext cx="8534946" cy="5624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3928" y="130622"/>
            <a:ext cx="1440160" cy="490066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 smtClean="0">
                <a:latin typeface="Eras Medium ITC" pitchFamily="34" charset="0"/>
              </a:rPr>
              <a:t>День 1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31</a:t>
            </a:fld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2007" y="620688"/>
          <a:ext cx="8964489" cy="5778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649"/>
                <a:gridCol w="2490760"/>
                <a:gridCol w="5070080"/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cap="small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Время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cap="small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Выступающие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cap="small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Тема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70840">
                <a:tc gridSpan="3"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Сессия 1</a:t>
                      </a:r>
                      <a:r>
                        <a:rPr lang="ru-RU" sz="1400" kern="1200" cap="small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Текущая ситуация с внедрением положений КПКЗ в странах-партнёрах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9:00 - </a:t>
                      </a:r>
                      <a:r>
                        <a:rPr lang="en-US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  <a:r>
                        <a:rPr lang="en-US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Приветствие от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проекта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Представление участников, знакомство с 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докладчиками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  <a:r>
                        <a:rPr lang="en-US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 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- 10:40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Эксперты проекта </a:t>
                      </a: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/>
                      </a:r>
                      <a:br>
                        <a:rPr lang="en-US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странах-партнёрах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Основные промышленные загрязнители. Данные первичной инвентаризации производств КПКЗ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10:40 - 11:00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11:00 -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стран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Результаты выполнения заданий по тематике семинара</a:t>
                      </a:r>
                      <a:endParaRPr lang="en-US" sz="1400" kern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12:40 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- 13:00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 участники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дискуссия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13:00 - 14:00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Обед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Сессия 2: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Нормативно-правовое регулирование малых производств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14:00 - 14:40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Валтс Вилнитис 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Определение и классификация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малых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производств.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Опыт установления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для них ПДВ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 других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нормативов.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14:40 - 15:20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Разработка рекомендаций по установлению ПДВ и других нормативов для малых котлов</a:t>
                      </a:r>
                      <a:endParaRPr lang="en-US" sz="140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15:20 - 16:00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Валтс Вилнитис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Разработка рекомендаций по установлению ПДВ и других нормативов при хранении и реализации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бензина.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16:00 - 16:20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16:20 - 17:00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стран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 в группах по нормативно-правовому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регулированию малых производств..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17:00 - 18:00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стран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дискуссия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19:00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Совместный ужин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3928" y="130622"/>
            <a:ext cx="1440160" cy="490066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 smtClean="0">
                <a:latin typeface="Eras Medium ITC" pitchFamily="34" charset="0"/>
              </a:rPr>
              <a:t>День 2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32</a:t>
            </a:fld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496" y="620688"/>
          <a:ext cx="9036496" cy="6215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253"/>
                <a:gridCol w="2666508"/>
                <a:gridCol w="5036735"/>
              </a:tblGrid>
              <a:tr h="30308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Выступающие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Тема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</a:tr>
              <a:tr h="371651"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Сессия </a:t>
                      </a:r>
                      <a:r>
                        <a:rPr lang="ru-RU" sz="1400" cap="small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1: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Подготовка руководства по системе комплексных природоохранных разрешений</a:t>
                      </a:r>
                      <a:r>
                        <a:rPr lang="ru-RU" sz="1400" i="1" cap="small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9:00 -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9:30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Владимир Морозов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Предварительные выводы и ознакомление с программой второго </a:t>
                      </a:r>
                      <a:r>
                        <a:rPr lang="ru-RU" sz="14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дня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9:30 – 10:15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Основные положения Руководства по системе комплексных природоохранных разрешений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10:15 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- 10:40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b="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Необходимые изменения в законодательстве об экономической ответственности природопользователей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:40 - 11:00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b="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69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11:00 - 11:40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Методология оценки НДТМ (приложение </a:t>
                      </a:r>
                      <a:r>
                        <a:rPr lang="ru-RU" sz="1400" kern="12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</a:t>
                      </a: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Руководства)</a:t>
                      </a:r>
                      <a:endParaRPr lang="en-US" sz="1400" kern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53239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11:40 - 12:20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Выполнение условий комплексных разрешений: особенности инспекционного контроля</a:t>
                      </a:r>
                      <a:endParaRPr lang="en-US" sz="1400" kern="12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24698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12:20 - 13:00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 участники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дискуссия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3329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13:00 - 14:00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Обед</a:t>
                      </a:r>
                      <a:endParaRPr lang="en-US" sz="1400" b="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661"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cap="small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Сессия 2: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Текущее развитие КПКЗ в странах-членах ЕС</a:t>
                      </a:r>
                      <a:endParaRPr lang="en-US" sz="1400" i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14:00 - 14:40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Валтс Вилнитис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Новые требования к охране почвы при выдаче комплексных разрешений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14:40 - 15:20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Валтс Вилнитис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Практический опыт применения первых заключений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 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НДТМ (</a:t>
                      </a:r>
                      <a:r>
                        <a:rPr lang="en-GB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BAT conclusions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0363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15:20 - 16:00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стран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 в группах по институциональным 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требованиям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16:00 - 16:20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16:20 - 17:00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участники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дискуссия по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возможностям применения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КПКЗ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17:00 - 17:40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 участники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Обсуждение приоритетных задач природоохранного регулирования в странах-партнёрах 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17:40 - 18:00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Группа экспертов проекта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Итоги и завершение семинара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6646"/>
            <a:ext cx="8147248" cy="706090"/>
          </a:xfrm>
        </p:spPr>
        <p:txBody>
          <a:bodyPr>
            <a:noAutofit/>
          </a:bodyPr>
          <a:lstStyle/>
          <a:p>
            <a:pPr algn="ctr"/>
            <a:r>
              <a:rPr lang="ru-RU" sz="3600" b="1" i="0" dirty="0" smtClean="0"/>
              <a:t>Как регулировать АЗС</a:t>
            </a:r>
            <a:r>
              <a:rPr lang="en-US" sz="3600" b="1" i="0" dirty="0" smtClean="0"/>
              <a:t>?</a:t>
            </a:r>
            <a:endParaRPr lang="en-US" sz="3600" b="1" i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424936" cy="5256584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Пусть получают </a:t>
            </a:r>
            <a:r>
              <a:rPr lang="ru-RU" u="sng" dirty="0" smtClean="0">
                <a:solidFill>
                  <a:srgbClr val="002060"/>
                </a:solidFill>
              </a:rPr>
              <a:t>разрешение на</a:t>
            </a:r>
            <a:r>
              <a:rPr lang="en-US" u="sng" dirty="0" smtClean="0">
                <a:solidFill>
                  <a:srgbClr val="002060"/>
                </a:solidFill>
              </a:rPr>
              <a:t> </a:t>
            </a:r>
            <a:r>
              <a:rPr lang="ru-RU" u="sng" dirty="0" smtClean="0">
                <a:solidFill>
                  <a:srgbClr val="002060"/>
                </a:solidFill>
              </a:rPr>
              <a:t>выбросы как сейчас</a:t>
            </a:r>
            <a:r>
              <a:rPr lang="ru-RU" dirty="0" smtClean="0">
                <a:solidFill>
                  <a:srgbClr val="002060"/>
                </a:solidFill>
              </a:rPr>
              <a:t>, на основании локального тома ПДВ с расчётом рассеивания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Пусть получают разрешение на</a:t>
            </a:r>
            <a:r>
              <a:rPr lang="en-US" dirty="0" smtClean="0">
                <a:solidFill>
                  <a:srgbClr val="002060"/>
                </a:solidFill>
              </a:rPr>
              <a:t> </a:t>
            </a:r>
            <a:r>
              <a:rPr lang="ru-RU" dirty="0" smtClean="0">
                <a:solidFill>
                  <a:srgbClr val="002060"/>
                </a:solidFill>
              </a:rPr>
              <a:t>выбросы,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но </a:t>
            </a:r>
            <a:r>
              <a:rPr lang="ru-RU" u="sng" dirty="0" smtClean="0">
                <a:solidFill>
                  <a:srgbClr val="002060"/>
                </a:solidFill>
              </a:rPr>
              <a:t>по упрощённой форме</a:t>
            </a:r>
            <a:r>
              <a:rPr lang="ru-RU" dirty="0" smtClean="0">
                <a:solidFill>
                  <a:srgbClr val="002060"/>
                </a:solidFill>
              </a:rPr>
              <a:t>, без расчёта рассеивания</a:t>
            </a:r>
            <a:endParaRPr lang="en-US" dirty="0" smtClean="0">
              <a:solidFill>
                <a:srgbClr val="00206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Разрешение вообще не нужно, пусть только выполняют установленные </a:t>
            </a:r>
            <a:r>
              <a:rPr lang="ru-RU" u="sng" dirty="0" smtClean="0">
                <a:solidFill>
                  <a:srgbClr val="002060"/>
                </a:solidFill>
              </a:rPr>
              <a:t>общие требования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u="sng" dirty="0" smtClean="0">
                <a:solidFill>
                  <a:srgbClr val="002060"/>
                </a:solidFill>
              </a:rPr>
              <a:t>по ограничению выбросов</a:t>
            </a:r>
            <a:endParaRPr lang="en-US" u="sng" dirty="0" smtClean="0">
              <a:solidFill>
                <a:srgbClr val="002060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 Разрешение не нужно, пусть выполняют установленные </a:t>
            </a:r>
            <a:r>
              <a:rPr lang="ru-RU" u="sng" dirty="0" smtClean="0">
                <a:solidFill>
                  <a:srgbClr val="002060"/>
                </a:solidFill>
              </a:rPr>
              <a:t>общие требования по всем экологическим аспектам </a:t>
            </a:r>
            <a:r>
              <a:rPr lang="ru-RU" dirty="0" smtClean="0">
                <a:solidFill>
                  <a:srgbClr val="002060"/>
                </a:solidFill>
              </a:rPr>
              <a:t>(улавливание паров бензина, очистка ливнёвых стоков с площадки,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утилизация промасленной ветоши и др.)</a:t>
            </a:r>
            <a:endParaRPr lang="en-US" dirty="0" smtClean="0">
              <a:solidFill>
                <a:srgbClr val="002060"/>
              </a:solidFill>
            </a:endParaRPr>
          </a:p>
          <a:p>
            <a:endParaRPr lang="en-US" dirty="0">
              <a:solidFill>
                <a:srgbClr val="061F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2547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8" name="Picture 7" descr="120410 Kiev IPPC WS 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 descr="120410 Kiev IPPC WS 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064" y="1196752"/>
            <a:ext cx="7956376" cy="517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6" name="Picture 5" descr="120410 Kiev IPPC WS 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5" descr="120410 Kiev IPPC WS 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4" name="Picture 3" descr="IMG_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г., Одесса,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4" name="Picture 3" descr="IMG_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5373</TotalTime>
  <Words>1115</Words>
  <Application>Microsoft Office PowerPoint</Application>
  <PresentationFormat>On-screen Show (4:3)</PresentationFormat>
  <Paragraphs>297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Управление качеством воздуха в странах Восточного региона ЕИСП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3-й семинар  “КПКЗ и система природоохранных разрешений” 1-2 октября 2013 г., Киев, Украина</vt:lpstr>
      <vt:lpstr>3-й семинар  “КПКЗ и система природоохранных разрешений” 1-2 октября 2013 г., Киев, Украина</vt:lpstr>
      <vt:lpstr>3-й семинар  “КПКЗ и система природоохранных разрешений” 1-2 октября 2013 г., Киев, Украина</vt:lpstr>
      <vt:lpstr>3-й семинар  “КПКЗ и система природоохранных разрешений” 1-2 октября 2013 г., Киев, Украина</vt:lpstr>
      <vt:lpstr>3-й семинар  “КПКЗ и система природоохранных разрешений” 1-2 октября 2013 г., Киев, Украина</vt:lpstr>
      <vt:lpstr>3-й семинар  “КПКЗ и система природоохранных разрешений” 1-2 октября 2013 г., Киев, Украина</vt:lpstr>
      <vt:lpstr>Slide 23</vt:lpstr>
      <vt:lpstr>Задача 1.6. Разработка механизма учёта местных условий и существующего технологического потенциала при установлении ПДВ</vt:lpstr>
      <vt:lpstr>2. Мероприятия проекта для промышленного сектора, включая энергетику  Задача 2.1. Поддержка внедрения системы комплексных разрешений</vt:lpstr>
      <vt:lpstr>Задача 2.1. Поддержка внедрения системы комплексных разрешений </vt:lpstr>
      <vt:lpstr>Задача 2.1. Поддержка внедрения системы комплексных разрешений </vt:lpstr>
      <vt:lpstr>Задача 2.1. Поддержка внедрения системы комплексных разрешений </vt:lpstr>
      <vt:lpstr>Задача 2.2. Поддержка внедрения ВАТ/НДТМ и передового практического опыта</vt:lpstr>
      <vt:lpstr>http://airgovernance.eu/</vt:lpstr>
      <vt:lpstr>День 1</vt:lpstr>
      <vt:lpstr>День 2</vt:lpstr>
      <vt:lpstr>Как регулировать АЗС?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Governance in the ENPI East Countries</dc:title>
  <dc:creator>MP</dc:creator>
  <cp:lastModifiedBy>Vladimir Morozov</cp:lastModifiedBy>
  <cp:revision>374</cp:revision>
  <cp:lastPrinted>2012-05-10T14:01:43Z</cp:lastPrinted>
  <dcterms:created xsi:type="dcterms:W3CDTF">2011-10-12T15:30:18Z</dcterms:created>
  <dcterms:modified xsi:type="dcterms:W3CDTF">2014-04-23T02:57:39Z</dcterms:modified>
</cp:coreProperties>
</file>