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1" r:id="rId2"/>
    <p:sldId id="400" r:id="rId3"/>
    <p:sldId id="387" r:id="rId4"/>
    <p:sldId id="388" r:id="rId5"/>
    <p:sldId id="389" r:id="rId6"/>
    <p:sldId id="391" r:id="rId7"/>
    <p:sldId id="390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378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61F66"/>
    <a:srgbClr val="D600AD"/>
    <a:srgbClr val="FFCC66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20EB-E034-49B0-9174-6DCFD20037F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30-A2DD-403A-A41B-84D71608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begak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guseva@muct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27278" cy="2736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4000" b="1" dirty="0" smtClean="0"/>
              <a:t>Инвентаризация крупных </a:t>
            </a:r>
            <a:r>
              <a:rPr lang="ru-RU" sz="4000" b="1" dirty="0" smtClean="0"/>
              <a:t>производств </a:t>
            </a:r>
            <a:r>
              <a:rPr lang="ru-RU" sz="4000" b="1" dirty="0" smtClean="0"/>
              <a:t>ключевых отраслей промышленности </a:t>
            </a:r>
            <a:r>
              <a:rPr lang="ru-RU" sz="4000" b="1" dirty="0" smtClean="0"/>
              <a:t>Российской Федерации,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которые должны получать комплексные экологические разрешения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464442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М.В. Бегак, Т.В. Гусева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i="0" dirty="0">
                <a:solidFill>
                  <a:srgbClr val="0070C0"/>
                </a:solidFill>
              </a:rPr>
              <a:t>П</a:t>
            </a:r>
            <a:r>
              <a:rPr lang="ru-RU" sz="3600" b="1" i="0" dirty="0" smtClean="0">
                <a:solidFill>
                  <a:srgbClr val="0070C0"/>
                </a:solidFill>
              </a:rPr>
              <a:t>редприятия </a:t>
            </a:r>
            <a:r>
              <a:rPr lang="ru-RU" sz="3600" b="1" i="0" dirty="0">
                <a:solidFill>
                  <a:srgbClr val="0070C0"/>
                </a:solidFill>
              </a:rPr>
              <a:t>химического производства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в) </a:t>
            </a:r>
            <a:r>
              <a:rPr lang="ru-RU" dirty="0">
                <a:solidFill>
                  <a:srgbClr val="002060"/>
                </a:solidFill>
              </a:rPr>
              <a:t>предприятия по производству фосфорных</a:t>
            </a:r>
            <a:r>
              <a:rPr lang="ru-RU" dirty="0"/>
              <a:t>, </a:t>
            </a:r>
            <a:r>
              <a:rPr lang="ru-RU" u="sng" dirty="0">
                <a:solidFill>
                  <a:srgbClr val="C00000"/>
                </a:solidFill>
              </a:rPr>
              <a:t>азотных </a:t>
            </a:r>
            <a:r>
              <a:rPr lang="ru-RU" dirty="0">
                <a:solidFill>
                  <a:srgbClr val="002060"/>
                </a:solidFill>
              </a:rPr>
              <a:t>или калийных удобрений (простых или сложных минеральных удобрений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smtClean="0"/>
              <a:t>– </a:t>
            </a:r>
            <a:r>
              <a:rPr lang="ru-RU" u="sng" dirty="0" smtClean="0">
                <a:solidFill>
                  <a:srgbClr val="C00000"/>
                </a:solidFill>
              </a:rPr>
              <a:t>более 20 предприятий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ж</a:t>
            </a:r>
            <a:r>
              <a:rPr lang="ru-RU" dirty="0"/>
              <a:t>) </a:t>
            </a:r>
            <a:r>
              <a:rPr lang="ru-RU" dirty="0">
                <a:solidFill>
                  <a:srgbClr val="002060"/>
                </a:solidFill>
              </a:rPr>
              <a:t>производства лаков и </a:t>
            </a:r>
            <a:r>
              <a:rPr lang="ru-RU" dirty="0" smtClean="0">
                <a:solidFill>
                  <a:srgbClr val="002060"/>
                </a:solidFill>
              </a:rPr>
              <a:t>красок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порядка 45 предприятий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9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0" dirty="0">
                <a:solidFill>
                  <a:srgbClr val="0070C0"/>
                </a:solidFill>
              </a:rPr>
              <a:t>Пре</a:t>
            </a:r>
            <a:r>
              <a:rPr lang="ru-RU" b="1" i="0" dirty="0" smtClean="0">
                <a:solidFill>
                  <a:srgbClr val="0070C0"/>
                </a:solidFill>
              </a:rPr>
              <a:t>дприятия </a:t>
            </a:r>
            <a:r>
              <a:rPr lang="ru-RU" b="1" i="0" dirty="0">
                <a:solidFill>
                  <a:srgbClr val="0070C0"/>
                </a:solidFill>
              </a:rPr>
              <a:t>целлюлозно-бумажной промышленности по производству:</a:t>
            </a:r>
            <a:br>
              <a:rPr lang="ru-RU" b="1" i="0" dirty="0">
                <a:solidFill>
                  <a:srgbClr val="0070C0"/>
                </a:solidFill>
              </a:rPr>
            </a:br>
            <a:endParaRPr lang="ru-RU" b="1" i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) целлюлозы, древесной массы;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б) бумаги, картона с проектной производительностью 80 тонн в сутки и </a:t>
            </a:r>
            <a:r>
              <a:rPr lang="ru-RU" dirty="0" smtClean="0">
                <a:solidFill>
                  <a:srgbClr val="002060"/>
                </a:solidFill>
              </a:rPr>
              <a:t>более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порядка 20 предприятий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-gazetnaya-bumaga-proizvodstva-kamskogo-tsbk-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17032"/>
            <a:ext cx="2593848" cy="1719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91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solidFill>
                  <a:srgbClr val="0070C0"/>
                </a:solidFill>
              </a:rPr>
              <a:t>Предприятия по обработке и (или) переработке пищевых продуктов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Включены предприятия по переработке животного и растительного сырья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97 предприятий</a:t>
            </a:r>
          </a:p>
          <a:p>
            <a:r>
              <a:rPr lang="ru-RU" dirty="0">
                <a:solidFill>
                  <a:srgbClr val="002060"/>
                </a:solidFill>
              </a:rPr>
              <a:t>Не включены предприятия хлебопекарной </a:t>
            </a:r>
            <a:r>
              <a:rPr lang="ru-RU" dirty="0" smtClean="0">
                <a:solidFill>
                  <a:srgbClr val="002060"/>
                </a:solidFill>
              </a:rPr>
              <a:t>промышленности</a:t>
            </a:r>
          </a:p>
          <a:p>
            <a:pPr lvl="1"/>
            <a:r>
              <a:rPr lang="ru-RU" dirty="0">
                <a:solidFill>
                  <a:srgbClr val="C00000"/>
                </a:solidFill>
              </a:rPr>
              <a:t>Порядка </a:t>
            </a:r>
            <a:r>
              <a:rPr lang="ru-RU" dirty="0" smtClean="0">
                <a:solidFill>
                  <a:srgbClr val="C00000"/>
                </a:solidFill>
              </a:rPr>
              <a:t>7 тысяч крупных, средних и мелких предприятий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проекте </a:t>
            </a:r>
            <a:r>
              <a:rPr lang="ru-RU" dirty="0" smtClean="0">
                <a:solidFill>
                  <a:srgbClr val="002060"/>
                </a:solidFill>
              </a:rPr>
              <a:t>российского закона </a:t>
            </a:r>
            <a:r>
              <a:rPr lang="ru-RU" dirty="0">
                <a:solidFill>
                  <a:srgbClr val="002060"/>
                </a:solidFill>
              </a:rPr>
              <a:t>нет рыбной </a:t>
            </a:r>
            <a:r>
              <a:rPr lang="ru-RU" dirty="0" smtClean="0">
                <a:solidFill>
                  <a:srgbClr val="002060"/>
                </a:solidFill>
              </a:rPr>
              <a:t>отрасли</a:t>
            </a:r>
          </a:p>
          <a:p>
            <a:pPr lvl="1"/>
            <a:r>
              <a:rPr lang="ru-RU" dirty="0">
                <a:solidFill>
                  <a:srgbClr val="C00000"/>
                </a:solidFill>
              </a:rPr>
              <a:t>Входят в 97 (16 предприятий)</a:t>
            </a:r>
          </a:p>
          <a:p>
            <a:endParaRPr lang="ru-RU" sz="3200" dirty="0">
              <a:solidFill>
                <a:schemeClr val="accent2"/>
              </a:solidFill>
            </a:endParaRPr>
          </a:p>
          <a:p>
            <a:pPr lvl="1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98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i="0" dirty="0" smtClean="0">
                <a:solidFill>
                  <a:srgbClr val="0070C0"/>
                </a:solidFill>
              </a:rPr>
              <a:t>Предприятия </a:t>
            </a:r>
            <a:r>
              <a:rPr lang="ru-RU" sz="3600" b="1" i="0" dirty="0">
                <a:solidFill>
                  <a:srgbClr val="0070C0"/>
                </a:solidFill>
              </a:rPr>
              <a:t>по разведению</a:t>
            </a:r>
            <a:r>
              <a:rPr lang="ru-RU" sz="3600" b="1" i="0" dirty="0" smtClean="0">
                <a:solidFill>
                  <a:srgbClr val="0070C0"/>
                </a:solidFill>
              </a:rPr>
              <a:t>:</a:t>
            </a:r>
            <a:endParaRPr lang="ru-RU" sz="3600" b="1" i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435280" cy="40324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r>
              <a:rPr lang="ru-RU" dirty="0"/>
              <a:t>) </a:t>
            </a:r>
            <a:r>
              <a:rPr lang="ru-RU" dirty="0" smtClean="0">
                <a:solidFill>
                  <a:srgbClr val="002060"/>
                </a:solidFill>
              </a:rPr>
              <a:t>сельскохозяйственной </a:t>
            </a:r>
            <a:r>
              <a:rPr lang="ru-RU" dirty="0">
                <a:solidFill>
                  <a:srgbClr val="002060"/>
                </a:solidFill>
              </a:rPr>
              <a:t>птицы проектной мощностью 40000 </a:t>
            </a:r>
            <a:r>
              <a:rPr lang="ru-RU" dirty="0" err="1">
                <a:solidFill>
                  <a:srgbClr val="002060"/>
                </a:solidFill>
              </a:rPr>
              <a:t>птицемест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порядка 80 предприятий </a:t>
            </a:r>
          </a:p>
          <a:p>
            <a:pPr lvl="1">
              <a:buNone/>
            </a:pPr>
            <a:r>
              <a:rPr lang="ru-RU" dirty="0" smtClean="0">
                <a:solidFill>
                  <a:srgbClr val="00B0F0"/>
                </a:solidFill>
              </a:rPr>
              <a:t>* - недостаточно информации по мощностям;</a:t>
            </a:r>
            <a:endParaRPr lang="ru-RU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/>
              <a:t>б) </a:t>
            </a:r>
            <a:r>
              <a:rPr lang="ru-RU" dirty="0">
                <a:solidFill>
                  <a:srgbClr val="002060"/>
                </a:solidFill>
              </a:rPr>
              <a:t>откормочных свиней (массой более 30 кг) проектной мощностью 2000 мест и более, свиноматок проектной мощностью 750 мест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порядка 90 предприятий </a:t>
            </a:r>
          </a:p>
          <a:p>
            <a:pPr lvl="1">
              <a:buNone/>
            </a:pPr>
            <a:r>
              <a:rPr lang="ru-RU" dirty="0" smtClean="0">
                <a:solidFill>
                  <a:srgbClr val="00B0F0"/>
                </a:solidFill>
              </a:rPr>
              <a:t>* - недостаточно информации по мощностям;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 последние 2-3 года в рамках Государственной  программы поддержки животноводства (федеральные субсидии) стало появляться много новых свиноферм.</a:t>
            </a:r>
          </a:p>
          <a:p>
            <a:pPr lvl="1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pi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49" y="5059742"/>
            <a:ext cx="2232248" cy="1488165"/>
          </a:xfrm>
          <a:prstGeom prst="rect">
            <a:avLst/>
          </a:prstGeom>
        </p:spPr>
      </p:pic>
      <p:pic>
        <p:nvPicPr>
          <p:cNvPr id="6" name="Рисунок 5" descr="b21zay5uZXQvd3AtY29udGVudC91cGxvYWRzLzIwMTIvMDkvYmJhZmY4M2U3YWQ0Njg1NGVkNjIzYzdjYWY5NTcwZTEuanBnP19faWQ9MzIxMzA=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957349"/>
            <a:ext cx="2300401" cy="1692952"/>
          </a:xfrm>
          <a:prstGeom prst="rect">
            <a:avLst/>
          </a:prstGeom>
        </p:spPr>
      </p:pic>
      <p:pic>
        <p:nvPicPr>
          <p:cNvPr id="7" name="Рисунок 6" descr="203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4203" y="4978849"/>
            <a:ext cx="2421984" cy="17559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85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0" dirty="0" smtClean="0">
                <a:solidFill>
                  <a:srgbClr val="0070C0"/>
                </a:solidFill>
              </a:rPr>
              <a:t>Сложности инвентаризации животноводческих и птицеводческих  комплексов</a:t>
            </a:r>
            <a:endParaRPr lang="ru-RU" sz="3600" b="1" i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373216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solidFill>
                  <a:srgbClr val="002060"/>
                </a:solidFill>
              </a:rPr>
              <a:t>В России нет широко распространенной (для отдельных предприятий такие сведения можно найти на сайтах) практики описывать птицефабрики в количестве </a:t>
            </a:r>
            <a:r>
              <a:rPr lang="ru-RU" sz="3800" dirty="0" err="1">
                <a:solidFill>
                  <a:srgbClr val="002060"/>
                </a:solidFill>
              </a:rPr>
              <a:t>птицемест</a:t>
            </a:r>
            <a:r>
              <a:rPr lang="ru-RU" sz="3800" dirty="0">
                <a:solidFill>
                  <a:srgbClr val="002060"/>
                </a:solidFill>
              </a:rPr>
              <a:t>. Обычно пишут о количестве яиц в год, количестве (в тоннах) полученного мяса птицы. Описания самих птицефабрик в открытом доступе, как правило, отсутствуют.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Ряд птицефабрик работают по </a:t>
            </a:r>
            <a:r>
              <a:rPr lang="ru-RU" sz="3800" dirty="0">
                <a:solidFill>
                  <a:srgbClr val="002060"/>
                </a:solidFill>
              </a:rPr>
              <a:t>схеме "пусто-занято", тогда говорится о показателе разовой посадки. </a:t>
            </a:r>
            <a:endParaRPr lang="ru-RU" sz="3800" dirty="0" smtClean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Данные в единицах «количества свиноматок» доступны лишь в ряде случаев .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В </a:t>
            </a:r>
            <a:r>
              <a:rPr lang="ru-RU" sz="3800" dirty="0">
                <a:solidFill>
                  <a:srgbClr val="002060"/>
                </a:solidFill>
              </a:rPr>
              <a:t>отношении </a:t>
            </a:r>
            <a:r>
              <a:rPr lang="ru-RU" sz="3800" dirty="0" smtClean="0">
                <a:solidFill>
                  <a:srgbClr val="002060"/>
                </a:solidFill>
              </a:rPr>
              <a:t>свиноферм бывают </a:t>
            </a:r>
            <a:r>
              <a:rPr lang="ru-RU" sz="3800" dirty="0">
                <a:solidFill>
                  <a:srgbClr val="002060"/>
                </a:solidFill>
              </a:rPr>
              <a:t>доступны данные о мощности площадки по разведению свиней (в «головах единовременного содержания»), а также в количестве полученного мяса (чаще всего в тыс. тонн мяса свинины в живом весе), указывают проектную мощность и фактические данные. </a:t>
            </a:r>
          </a:p>
          <a:p>
            <a:r>
              <a:rPr lang="ru-RU" sz="3800" dirty="0">
                <a:solidFill>
                  <a:srgbClr val="002060"/>
                </a:solidFill>
              </a:rPr>
              <a:t>Однако нет уверенности, что во всех случаях говорится о категории откормочных свиней (массой более 30 кг). Некоторые свинофермы используют характеристику «количество голов племенного молодняка».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17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0070C0"/>
                </a:solidFill>
              </a:rPr>
              <a:t>Предварительные впечатления</a:t>
            </a:r>
            <a:endParaRPr lang="en-GB" sz="3600" b="1" i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76064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К инвентаризации предприятий КПКЗ приступило Министерство природных ресурсов и экологии РФ</a:t>
            </a:r>
          </a:p>
          <a:p>
            <a:pPr lvl="1"/>
            <a:r>
              <a:rPr lang="ru-RU" dirty="0" smtClean="0"/>
              <a:t>В региональные Управления </a:t>
            </a:r>
            <a:r>
              <a:rPr lang="ru-RU" dirty="0" err="1" smtClean="0"/>
              <a:t>Росприроднадзопра</a:t>
            </a:r>
            <a:r>
              <a:rPr lang="ru-RU" dirty="0" smtClean="0"/>
              <a:t> разосланы инструктивные письма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В рамках выполнения проекта </a:t>
            </a:r>
            <a:r>
              <a:rPr lang="en-US" sz="2400" dirty="0" err="1">
                <a:solidFill>
                  <a:schemeClr val="tx2"/>
                </a:solidFill>
              </a:rPr>
              <a:t>AirGov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предприняты попытки провести инвентаризацию крупных предприятий выбранных </a:t>
            </a:r>
            <a:r>
              <a:rPr lang="ru-RU" sz="2400" dirty="0" smtClean="0">
                <a:solidFill>
                  <a:schemeClr val="tx2"/>
                </a:solidFill>
              </a:rPr>
              <a:t>отраслей</a:t>
            </a:r>
          </a:p>
          <a:p>
            <a:pPr lvl="1"/>
            <a:r>
              <a:rPr lang="ru-RU" dirty="0"/>
              <a:t>Исходная информация: </a:t>
            </a:r>
            <a:endParaRPr lang="ru-RU" dirty="0" smtClean="0"/>
          </a:p>
          <a:p>
            <a:pPr lvl="2"/>
            <a:r>
              <a:rPr lang="ru-RU" dirty="0"/>
              <a:t>С</a:t>
            </a:r>
            <a:r>
              <a:rPr lang="ru-RU" dirty="0" smtClean="0"/>
              <a:t>правочники по экономике регионов и отраслей промышленности</a:t>
            </a:r>
          </a:p>
          <a:p>
            <a:pPr lvl="2"/>
            <a:r>
              <a:rPr lang="ru-RU" dirty="0" smtClean="0"/>
              <a:t>Информация Интернет-сайтов предприятий</a:t>
            </a:r>
          </a:p>
          <a:p>
            <a:r>
              <a:rPr lang="ru-RU" dirty="0" smtClean="0"/>
              <a:t>Сложности инвентаризации:</a:t>
            </a:r>
          </a:p>
          <a:p>
            <a:pPr lvl="1"/>
            <a:r>
              <a:rPr lang="ru-RU" dirty="0" smtClean="0"/>
              <a:t>достоверные сведения об объёмах производства получить достаточно сложно: многие предприятия перепрофилируются, сливаются, поглощаются и пр. 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 регионах возникают вопросы о целях инвентаризации, ни предприятия, ни – зачастую – представители </a:t>
            </a:r>
            <a:r>
              <a:rPr lang="ru-RU" dirty="0" err="1" smtClean="0"/>
              <a:t>Росприроднадзора</a:t>
            </a:r>
            <a:r>
              <a:rPr lang="ru-RU" dirty="0" smtClean="0"/>
              <a:t> не располагают</a:t>
            </a:r>
            <a:r>
              <a:rPr lang="en-US" dirty="0" smtClean="0"/>
              <a:t> </a:t>
            </a:r>
            <a:r>
              <a:rPr lang="ru-RU" dirty="0" smtClean="0"/>
              <a:t>необходимой информацией о КПКЗ</a:t>
            </a:r>
          </a:p>
          <a:p>
            <a:pPr lvl="2"/>
            <a:endParaRPr lang="ru-RU" dirty="0"/>
          </a:p>
          <a:p>
            <a:pPr lvl="1"/>
            <a:endParaRPr lang="ru-RU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047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mbegak@gmail.com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tguseva@muctr.ru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rgbClr val="0070C0"/>
                </a:solidFill>
              </a:rPr>
              <a:t>Некоторые результаты инвентаризации</a:t>
            </a:r>
            <a:endParaRPr lang="en-GB" b="1" i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Работы выполнены в конце 2013 – начале 2014 гг.</a:t>
            </a:r>
          </a:p>
          <a:p>
            <a:pPr lvl="1"/>
            <a:r>
              <a:rPr lang="ru-RU" sz="2800" dirty="0">
                <a:solidFill>
                  <a:srgbClr val="002060"/>
                </a:solidFill>
              </a:rPr>
              <a:t>Исходная информация: </a:t>
            </a:r>
          </a:p>
          <a:p>
            <a:pPr lvl="2"/>
            <a:r>
              <a:rPr lang="ru-RU" sz="2800" dirty="0">
                <a:solidFill>
                  <a:srgbClr val="002060"/>
                </a:solidFill>
              </a:rPr>
              <a:t>Справочники по экономике регионов и отраслей промышленности</a:t>
            </a:r>
          </a:p>
          <a:p>
            <a:pPr lvl="2"/>
            <a:r>
              <a:rPr lang="ru-RU" sz="2800" dirty="0">
                <a:solidFill>
                  <a:srgbClr val="002060"/>
                </a:solidFill>
              </a:rPr>
              <a:t>Информация Интернет-сайтов </a:t>
            </a:r>
            <a:r>
              <a:rPr lang="ru-RU" sz="2800" dirty="0" smtClean="0">
                <a:solidFill>
                  <a:srgbClr val="002060"/>
                </a:solidFill>
              </a:rPr>
              <a:t>предприятий</a:t>
            </a:r>
          </a:p>
          <a:p>
            <a:pPr lvl="1"/>
            <a:r>
              <a:rPr lang="ru-RU" sz="2800" dirty="0" smtClean="0">
                <a:solidFill>
                  <a:srgbClr val="002060"/>
                </a:solidFill>
              </a:rPr>
              <a:t>Верификация:</a:t>
            </a:r>
          </a:p>
          <a:p>
            <a:pPr lvl="2"/>
            <a:r>
              <a:rPr lang="ru-RU" sz="2800" dirty="0" smtClean="0">
                <a:solidFill>
                  <a:srgbClr val="002060"/>
                </a:solidFill>
              </a:rPr>
              <a:t>Переговоры с представителями ассоциаций, объединений, профильных вузов, НИИ, консалтинговых компаний.</a:t>
            </a:r>
            <a:endParaRPr lang="ru-RU" sz="28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23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i="0" dirty="0" smtClean="0">
                <a:solidFill>
                  <a:srgbClr val="0070C0"/>
                </a:solidFill>
              </a:rPr>
              <a:t>Нефтеперерабатывающие </a:t>
            </a:r>
            <a:r>
              <a:rPr lang="en-US" sz="4400" b="1" i="0" dirty="0" smtClean="0">
                <a:solidFill>
                  <a:srgbClr val="0070C0"/>
                </a:solidFill>
              </a:rPr>
              <a:t/>
            </a:r>
            <a:br>
              <a:rPr lang="en-US" sz="4400" b="1" i="0" dirty="0" smtClean="0">
                <a:solidFill>
                  <a:srgbClr val="0070C0"/>
                </a:solidFill>
              </a:rPr>
            </a:br>
            <a:r>
              <a:rPr lang="ru-RU" sz="4400" b="1" i="0" dirty="0" smtClean="0">
                <a:solidFill>
                  <a:srgbClr val="0070C0"/>
                </a:solidFill>
              </a:rPr>
              <a:t>и газоперерабатывающие предприятия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Около 70 предприятий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Сведения о мощности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 всегда вызывают доверие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b01b53559deSlzx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44824"/>
            <a:ext cx="2976331" cy="2232248"/>
          </a:xfrm>
          <a:prstGeom prst="rect">
            <a:avLst/>
          </a:prstGeom>
        </p:spPr>
      </p:pic>
      <p:pic>
        <p:nvPicPr>
          <p:cNvPr id="7" name="Рисунок 6" descr="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437112"/>
            <a:ext cx="6365407" cy="20446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47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i="0" dirty="0">
                <a:solidFill>
                  <a:srgbClr val="0070C0"/>
                </a:solidFill>
              </a:rPr>
              <a:t>П</a:t>
            </a:r>
            <a:r>
              <a:rPr lang="ru-RU" sz="4400" b="1" i="0" dirty="0" smtClean="0">
                <a:solidFill>
                  <a:srgbClr val="0070C0"/>
                </a:solidFill>
              </a:rPr>
              <a:t>редприятия</a:t>
            </a:r>
            <a:r>
              <a:rPr lang="ru-RU" sz="4400" b="1" i="0" dirty="0">
                <a:solidFill>
                  <a:srgbClr val="0070C0"/>
                </a:solidFill>
              </a:rPr>
              <a:t>, на которых используется оборудование:</a:t>
            </a:r>
            <a:br>
              <a:rPr lang="ru-RU" sz="4400" b="1" i="0" dirty="0">
                <a:solidFill>
                  <a:srgbClr val="0070C0"/>
                </a:solidFill>
              </a:rPr>
            </a:br>
            <a:endParaRPr lang="ru-RU" sz="4400" b="1" i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</a:t>
            </a:r>
            <a:r>
              <a:rPr lang="ru-RU" dirty="0"/>
              <a:t>) </a:t>
            </a: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графитизации</a:t>
            </a:r>
            <a:r>
              <a:rPr lang="ru-RU" dirty="0">
                <a:solidFill>
                  <a:srgbClr val="002060"/>
                </a:solidFill>
              </a:rPr>
              <a:t> или производства искусственного </a:t>
            </a:r>
            <a:r>
              <a:rPr lang="ru-RU" dirty="0" smtClean="0">
                <a:solidFill>
                  <a:srgbClr val="002060"/>
                </a:solidFill>
              </a:rPr>
              <a:t>графита </a:t>
            </a:r>
            <a:r>
              <a:rPr lang="ru-RU" dirty="0" smtClean="0">
                <a:solidFill>
                  <a:srgbClr val="C00000"/>
                </a:solidFill>
              </a:rPr>
              <a:t>– порядка 20 предприятий</a:t>
            </a:r>
            <a:endParaRPr lang="ru-RU" dirty="0"/>
          </a:p>
          <a:p>
            <a:pPr lvl="1"/>
            <a:r>
              <a:rPr lang="ru-RU" dirty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начительная неопределённость обусловлена перепрофилированием предприятий</a:t>
            </a:r>
          </a:p>
          <a:p>
            <a:pPr>
              <a:buNone/>
            </a:pPr>
            <a:r>
              <a:rPr lang="ru-RU" dirty="0"/>
              <a:t>б) </a:t>
            </a:r>
            <a:r>
              <a:rPr lang="ru-RU" dirty="0">
                <a:solidFill>
                  <a:srgbClr val="002060"/>
                </a:solidFill>
              </a:rPr>
              <a:t>для газификации и сжижения угля, битуминозных сланцев, других твердых топлив с номинальной проектной мощностью 20 МВт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>
                <a:solidFill>
                  <a:srgbClr val="C00000"/>
                </a:solidFill>
              </a:rPr>
              <a:t>– нет</a:t>
            </a:r>
          </a:p>
          <a:p>
            <a:pPr lvl="1">
              <a:buClr>
                <a:srgbClr val="0070C0"/>
              </a:buClr>
              <a:buFont typeface="Calibri" pitchFamily="34" charset="0"/>
              <a:buChar char="–"/>
            </a:pPr>
            <a:r>
              <a:rPr lang="ru-RU" dirty="0">
                <a:solidFill>
                  <a:srgbClr val="0070C0"/>
                </a:solidFill>
              </a:rPr>
              <a:t>ранее существовавшие закрыты, остальные пока на стадии </a:t>
            </a:r>
            <a:r>
              <a:rPr lang="ru-RU" dirty="0" smtClean="0">
                <a:solidFill>
                  <a:srgbClr val="0070C0"/>
                </a:solidFill>
              </a:rPr>
              <a:t>проектов</a:t>
            </a:r>
            <a:endParaRPr lang="ru-RU" dirty="0">
              <a:solidFill>
                <a:srgbClr val="0070C0"/>
              </a:solidFill>
            </a:endParaRPr>
          </a:p>
          <a:p>
            <a:pPr lvl="1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16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i="0" dirty="0" smtClean="0">
                <a:solidFill>
                  <a:srgbClr val="0070C0"/>
                </a:solidFill>
              </a:rPr>
              <a:t>Предприятия </a:t>
            </a:r>
            <a:r>
              <a:rPr lang="ru-RU" b="1" i="0" dirty="0">
                <a:solidFill>
                  <a:srgbClr val="0070C0"/>
                </a:solidFill>
              </a:rPr>
              <a:t>металлургического производства, на которых используется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598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б) 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производства чугуна или стали (первичной или вторичной плавки), включая установки непрерывной разливки, с производительностью 2,5 тонн в час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/>
              <a:t>‒ </a:t>
            </a:r>
            <a:r>
              <a:rPr lang="ru-RU" dirty="0" smtClean="0">
                <a:solidFill>
                  <a:srgbClr val="C00000"/>
                </a:solidFill>
              </a:rPr>
              <a:t>9 предприятий </a:t>
            </a:r>
            <a:r>
              <a:rPr lang="ru-RU" dirty="0" smtClean="0">
                <a:solidFill>
                  <a:srgbClr val="C00000"/>
                </a:solidFill>
              </a:rPr>
              <a:t>чёрной </a:t>
            </a:r>
            <a:r>
              <a:rPr lang="ru-RU" dirty="0" smtClean="0">
                <a:solidFill>
                  <a:srgbClr val="C00000"/>
                </a:solidFill>
              </a:rPr>
              <a:t>металлургии полного производственного цикла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 </a:t>
            </a:r>
            <a:r>
              <a:rPr lang="ru-RU" dirty="0">
                <a:solidFill>
                  <a:srgbClr val="002060"/>
                </a:solidFill>
              </a:rPr>
              <a:t>для обработки черных металлов</a:t>
            </a:r>
            <a:r>
              <a:rPr lang="ru-RU" dirty="0"/>
              <a:t>: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станы горячей прокатки с проектной </a:t>
            </a:r>
            <a:r>
              <a:rPr lang="ru-RU" dirty="0" smtClean="0">
                <a:solidFill>
                  <a:srgbClr val="002060"/>
                </a:solidFill>
              </a:rPr>
              <a:t>производительностью </a:t>
            </a:r>
            <a:r>
              <a:rPr lang="ru-RU" dirty="0">
                <a:solidFill>
                  <a:srgbClr val="002060"/>
                </a:solidFill>
              </a:rPr>
              <a:t>20 тонн нерафинированной стали в час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/>
              <a:t>‒ </a:t>
            </a:r>
            <a:r>
              <a:rPr lang="ru-RU" dirty="0" smtClean="0">
                <a:solidFill>
                  <a:srgbClr val="C00000"/>
                </a:solidFill>
              </a:rPr>
              <a:t>19 предприятий (*)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ru-RU" dirty="0">
                <a:solidFill>
                  <a:srgbClr val="002060"/>
                </a:solidFill>
              </a:rPr>
              <a:t>кузнечно-штамповочные агрегаты, оборудованные кузнечными молотами, энергия которых превышает 50 кДж на молот, где теплотворная способность потребляемого топлива превышает 20 </a:t>
            </a:r>
            <a:r>
              <a:rPr lang="ru-RU" dirty="0" smtClean="0">
                <a:solidFill>
                  <a:srgbClr val="002060"/>
                </a:solidFill>
              </a:rPr>
              <a:t>МВт </a:t>
            </a:r>
            <a:r>
              <a:rPr lang="ru-RU" dirty="0" smtClean="0"/>
              <a:t>‒ </a:t>
            </a:r>
            <a:r>
              <a:rPr lang="ru-RU" dirty="0" smtClean="0">
                <a:solidFill>
                  <a:srgbClr val="C00000"/>
                </a:solidFill>
              </a:rPr>
              <a:t>16 предприятий (**)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>д) </a:t>
            </a:r>
            <a:r>
              <a:rPr lang="ru-RU" dirty="0">
                <a:solidFill>
                  <a:srgbClr val="002060"/>
                </a:solidFill>
              </a:rPr>
              <a:t>для литейного производства черных металлов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проектной производительностью 20 тонн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сутки и </a:t>
            </a:r>
            <a:r>
              <a:rPr lang="ru-RU" dirty="0" smtClean="0">
                <a:solidFill>
                  <a:srgbClr val="002060"/>
                </a:solidFill>
              </a:rPr>
              <a:t>более ‒ </a:t>
            </a:r>
            <a:r>
              <a:rPr lang="ru-RU" dirty="0" smtClean="0">
                <a:solidFill>
                  <a:srgbClr val="C00000"/>
                </a:solidFill>
              </a:rPr>
              <a:t>20 предприятий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114" y="5509218"/>
            <a:ext cx="1403647" cy="1123405"/>
          </a:xfrm>
          <a:prstGeom prst="rect">
            <a:avLst/>
          </a:prstGeom>
        </p:spPr>
      </p:pic>
      <p:pic>
        <p:nvPicPr>
          <p:cNvPr id="5" name="Рисунок 4" descr="mech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0115" y="620688"/>
            <a:ext cx="1403647" cy="10527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09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i="0" dirty="0" smtClean="0">
                <a:solidFill>
                  <a:srgbClr val="0070C0"/>
                </a:solidFill>
              </a:rPr>
              <a:t>Предприятия </a:t>
            </a:r>
            <a:r>
              <a:rPr lang="ru-RU" sz="4400" b="1" i="0" dirty="0">
                <a:solidFill>
                  <a:srgbClr val="0070C0"/>
                </a:solidFill>
              </a:rPr>
              <a:t>металлургического производства, на которых используется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е) </a:t>
            </a:r>
            <a:r>
              <a:rPr lang="ru-RU" dirty="0" smtClean="0">
                <a:solidFill>
                  <a:srgbClr val="002060"/>
                </a:solidFill>
              </a:rPr>
              <a:t>для производства цветных металлов из руды, концентратов или вторичного сырья с помощью металлургических, химических или электролитических процессов;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ж</a:t>
            </a:r>
            <a:r>
              <a:rPr lang="ru-RU" dirty="0">
                <a:solidFill>
                  <a:srgbClr val="002060"/>
                </a:solidFill>
              </a:rPr>
              <a:t>) для плавки, в том числе, легирования, цветных металлов, включая продукты регенерации (рафинирование, разливка и другие) с проектной производительностью плавки 4 тонны в сутки и более для свинца и кадмия или 20 тонн в сутки и более для всех остальных металлов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ВСЕГО 65 предприятий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56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i="0" dirty="0" smtClean="0">
                <a:solidFill>
                  <a:srgbClr val="0070C0"/>
                </a:solidFill>
              </a:rPr>
              <a:t>Сложности</a:t>
            </a:r>
            <a:r>
              <a:rPr lang="en-US" b="1" i="0" dirty="0" smtClean="0">
                <a:solidFill>
                  <a:srgbClr val="0070C0"/>
                </a:solidFill>
              </a:rPr>
              <a:t> </a:t>
            </a:r>
            <a:r>
              <a:rPr lang="ru-RU" b="1" i="0" dirty="0" smtClean="0">
                <a:solidFill>
                  <a:srgbClr val="0070C0"/>
                </a:solidFill>
              </a:rPr>
              <a:t>инвентаризации металлургических производств</a:t>
            </a:r>
            <a:endParaRPr lang="ru-RU" b="1" i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* ─ по станам </a:t>
            </a:r>
            <a:r>
              <a:rPr lang="ru-RU" dirty="0"/>
              <a:t>горячей </a:t>
            </a:r>
            <a:r>
              <a:rPr lang="ru-RU" dirty="0" smtClean="0"/>
              <a:t>прокатки:</a:t>
            </a:r>
            <a:endParaRPr lang="ru-RU" dirty="0"/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невозможно </a:t>
            </a:r>
            <a:r>
              <a:rPr lang="ru-RU" sz="2400" dirty="0"/>
              <a:t>выделить прокатку именно нерафинированной </a:t>
            </a:r>
            <a:r>
              <a:rPr lang="ru-RU" sz="2400" dirty="0" smtClean="0"/>
              <a:t>стали; </a:t>
            </a:r>
            <a:r>
              <a:rPr lang="ru-RU" sz="2400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** ─ по кузнечно-штамповочному: 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данные по потребляемой мощности оборудования не предоставляются;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используемая </a:t>
            </a:r>
            <a:r>
              <a:rPr lang="ru-RU" dirty="0"/>
              <a:t>тепловая мощность также не указана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85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>
            <a:noAutofit/>
          </a:bodyPr>
          <a:lstStyle/>
          <a:p>
            <a:pPr algn="l"/>
            <a:r>
              <a:rPr lang="ru-RU" b="1" i="0" dirty="0" smtClean="0">
                <a:solidFill>
                  <a:srgbClr val="0070C0"/>
                </a:solidFill>
              </a:rPr>
              <a:t>Предприятия </a:t>
            </a:r>
            <a:r>
              <a:rPr lang="ru-RU" b="1" i="0" dirty="0">
                <a:solidFill>
                  <a:srgbClr val="0070C0"/>
                </a:solidFill>
              </a:rPr>
              <a:t>по производству неметаллических минеральных продуктов, на которых используется оборудование для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solidFill>
                  <a:srgbClr val="002060"/>
                </a:solidFill>
              </a:rPr>
              <a:t>производства </a:t>
            </a:r>
            <a:r>
              <a:rPr lang="ru-RU" dirty="0">
                <a:solidFill>
                  <a:srgbClr val="002060"/>
                </a:solidFill>
              </a:rPr>
              <a:t>цементного клинкера во вращающихся печах или в других печах с проектной мощностью 500 тонн в сутки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/>
              <a:t>─ </a:t>
            </a:r>
            <a:r>
              <a:rPr lang="ru-RU" dirty="0" err="1" smtClean="0">
                <a:solidFill>
                  <a:srgbClr val="C00000"/>
                </a:solidFill>
              </a:rPr>
              <a:t>более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50 заводов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</a:t>
            </a:r>
            <a:r>
              <a:rPr lang="ru-RU" dirty="0"/>
              <a:t>) 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производства </a:t>
            </a:r>
            <a:r>
              <a:rPr lang="ru-RU" dirty="0">
                <a:solidFill>
                  <a:srgbClr val="002060"/>
                </a:solidFill>
              </a:rPr>
              <a:t>обработанных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асбестовых </a:t>
            </a:r>
            <a:r>
              <a:rPr lang="ru-RU" dirty="0">
                <a:solidFill>
                  <a:srgbClr val="002060"/>
                </a:solidFill>
              </a:rPr>
              <a:t>волокон, смесей на основе асбеста и изделий из них, изделий из асбестоцемента и волокнистого </a:t>
            </a:r>
            <a:r>
              <a:rPr lang="ru-RU" dirty="0" smtClean="0">
                <a:solidFill>
                  <a:srgbClr val="002060"/>
                </a:solidFill>
              </a:rPr>
              <a:t>цемента ─ </a:t>
            </a:r>
            <a:r>
              <a:rPr lang="ru-RU" dirty="0" smtClean="0">
                <a:solidFill>
                  <a:srgbClr val="C00000"/>
                </a:solidFill>
              </a:rPr>
              <a:t>порядка 20 предприятий</a:t>
            </a:r>
            <a:r>
              <a:rPr lang="ru-RU" dirty="0" smtClean="0"/>
              <a:t>;  </a:t>
            </a:r>
            <a:endParaRPr lang="ru-RU" dirty="0"/>
          </a:p>
        </p:txBody>
      </p:sp>
      <p:pic>
        <p:nvPicPr>
          <p:cNvPr id="4" name="Рисунок 3" descr="savinskiy-5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573016"/>
            <a:ext cx="1944216" cy="1458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70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988840"/>
          </a:xfrm>
        </p:spPr>
        <p:txBody>
          <a:bodyPr>
            <a:noAutofit/>
          </a:bodyPr>
          <a:lstStyle/>
          <a:p>
            <a:pPr algn="l"/>
            <a:r>
              <a:rPr lang="ru-RU" sz="3600" b="1" i="0" dirty="0">
                <a:solidFill>
                  <a:srgbClr val="0070C0"/>
                </a:solidFill>
              </a:rPr>
              <a:t>Предприятия по производству неметаллических минеральных продуктов, на которых используется оборудование для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д</a:t>
            </a:r>
            <a:r>
              <a:rPr lang="ru-RU" dirty="0"/>
              <a:t>) </a:t>
            </a:r>
            <a:r>
              <a:rPr lang="ru-RU" dirty="0" smtClean="0">
                <a:solidFill>
                  <a:srgbClr val="002060"/>
                </a:solidFill>
              </a:rPr>
              <a:t>производства </a:t>
            </a:r>
            <a:r>
              <a:rPr lang="ru-RU" dirty="0">
                <a:solidFill>
                  <a:srgbClr val="002060"/>
                </a:solidFill>
              </a:rPr>
              <a:t>стекла с проектной производительностью 20 тонн в сутки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>
                <a:solidFill>
                  <a:srgbClr val="C00000"/>
                </a:solidFill>
              </a:rPr>
              <a:t>– порядка 30 предприятий</a:t>
            </a:r>
            <a:r>
              <a:rPr lang="ru-RU" dirty="0" smtClean="0"/>
              <a:t>; 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з</a:t>
            </a:r>
            <a:r>
              <a:rPr lang="ru-RU" dirty="0"/>
              <a:t>) </a:t>
            </a:r>
            <a:r>
              <a:rPr lang="ru-RU" dirty="0" smtClean="0">
                <a:solidFill>
                  <a:srgbClr val="002060"/>
                </a:solidFill>
              </a:rPr>
              <a:t>производства </a:t>
            </a:r>
            <a:r>
              <a:rPr lang="ru-RU" dirty="0">
                <a:solidFill>
                  <a:srgbClr val="002060"/>
                </a:solidFill>
              </a:rPr>
              <a:t>кирпича, черепицы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прочих строительных изделий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обожженной глины с проектной мощностью 1 млн. штук в год и </a:t>
            </a: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более</a:t>
            </a:r>
            <a:r>
              <a:rPr lang="ru-RU" dirty="0" smtClean="0">
                <a:solidFill>
                  <a:srgbClr val="C00000"/>
                </a:solidFill>
              </a:rPr>
              <a:t> 80 предприятий; 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/>
              <a:t>и) </a:t>
            </a:r>
            <a:r>
              <a:rPr lang="ru-RU" dirty="0" smtClean="0">
                <a:solidFill>
                  <a:srgbClr val="002060"/>
                </a:solidFill>
              </a:rPr>
              <a:t>производства </a:t>
            </a:r>
            <a:r>
              <a:rPr lang="ru-RU" dirty="0">
                <a:solidFill>
                  <a:srgbClr val="002060"/>
                </a:solidFill>
              </a:rPr>
              <a:t>керамических изделий, кроме используемых в строительстве, с проектной мощностью 75 тонн в сутки и более и/или с использованием обжиговых печей с плотностью садки на одну печь, превышающей 300 кг на </a:t>
            </a:r>
            <a:r>
              <a:rPr lang="ru-RU" dirty="0" smtClean="0">
                <a:solidFill>
                  <a:srgbClr val="002060"/>
                </a:solidFill>
              </a:rPr>
              <a:t>м</a:t>
            </a:r>
            <a:r>
              <a:rPr lang="ru-RU" baseline="30000" dirty="0" smtClean="0">
                <a:solidFill>
                  <a:srgbClr val="002060"/>
                </a:solidFill>
              </a:rPr>
              <a:t>3</a:t>
            </a:r>
            <a:r>
              <a:rPr lang="ru-RU" baseline="300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– более </a:t>
            </a:r>
            <a:r>
              <a:rPr lang="ru-RU" dirty="0">
                <a:solidFill>
                  <a:srgbClr val="C00000"/>
                </a:solidFill>
              </a:rPr>
              <a:t>20 предприятий; </a:t>
            </a:r>
          </a:p>
          <a:p>
            <a:endParaRPr lang="ru-RU" dirty="0"/>
          </a:p>
        </p:txBody>
      </p:sp>
      <p:pic>
        <p:nvPicPr>
          <p:cNvPr id="5" name="Рисунок 4" descr="formo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221088"/>
            <a:ext cx="1504007" cy="1085333"/>
          </a:xfrm>
          <a:prstGeom prst="rect">
            <a:avLst/>
          </a:prstGeom>
        </p:spPr>
      </p:pic>
      <p:pic>
        <p:nvPicPr>
          <p:cNvPr id="6" name="Рисунок 5" descr="71406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636912"/>
            <a:ext cx="1716497" cy="10547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57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549</Words>
  <Application>Microsoft Office PowerPoint</Application>
  <PresentationFormat>On-screen Show (4:3)</PresentationFormat>
  <Paragraphs>113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Управление качеством воздуха в странах Восточного региона ЕИСП</vt:lpstr>
      <vt:lpstr>Некоторые результаты инвентаризации</vt:lpstr>
      <vt:lpstr>Нефтеперерабатывающие  и газоперерабатывающие предприятия </vt:lpstr>
      <vt:lpstr>Предприятия, на которых используется оборудование: </vt:lpstr>
      <vt:lpstr>Предприятия металлургического производства, на которых используется оборудование</vt:lpstr>
      <vt:lpstr>Предприятия металлургического производства, на которых используется оборудование</vt:lpstr>
      <vt:lpstr>Сложности инвентаризации металлургических производств</vt:lpstr>
      <vt:lpstr>Предприятия по производству неметаллических минеральных продуктов, на которых используется оборудование для</vt:lpstr>
      <vt:lpstr>Предприятия по производству неметаллических минеральных продуктов, на которых используется оборудование для</vt:lpstr>
      <vt:lpstr>Предприятия химического производства</vt:lpstr>
      <vt:lpstr>Предприятия целлюлозно-бумажной промышленности по производству: </vt:lpstr>
      <vt:lpstr>Предприятия по обработке и (или) переработке пищевых продуктов</vt:lpstr>
      <vt:lpstr>Предприятия по разведению:</vt:lpstr>
      <vt:lpstr>Сложности инвентаризации животноводческих и птицеводческих  комплексов</vt:lpstr>
      <vt:lpstr>Предварительные впечатления</vt:lpstr>
      <vt:lpstr>Спасибо за внимание!  mbegak@gmail.com tguseva@muctr.ru 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448</cp:revision>
  <cp:lastPrinted>2012-05-10T14:01:43Z</cp:lastPrinted>
  <dcterms:created xsi:type="dcterms:W3CDTF">2011-10-12T15:30:18Z</dcterms:created>
  <dcterms:modified xsi:type="dcterms:W3CDTF">2014-04-21T18:11:59Z</dcterms:modified>
</cp:coreProperties>
</file>