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86" r:id="rId6"/>
    <p:sldId id="287" r:id="rId7"/>
    <p:sldId id="261" r:id="rId8"/>
    <p:sldId id="262" r:id="rId9"/>
    <p:sldId id="288" r:id="rId10"/>
    <p:sldId id="263" r:id="rId11"/>
    <p:sldId id="264" r:id="rId12"/>
    <p:sldId id="265" r:id="rId13"/>
    <p:sldId id="267" r:id="rId14"/>
    <p:sldId id="268" r:id="rId15"/>
    <p:sldId id="269" r:id="rId16"/>
    <p:sldId id="271" r:id="rId17"/>
    <p:sldId id="272" r:id="rId18"/>
    <p:sldId id="273" r:id="rId19"/>
    <p:sldId id="275" r:id="rId20"/>
    <p:sldId id="276" r:id="rId21"/>
    <p:sldId id="277" r:id="rId22"/>
    <p:sldId id="295" r:id="rId23"/>
    <p:sldId id="296" r:id="rId24"/>
    <p:sldId id="278" r:id="rId25"/>
    <p:sldId id="279" r:id="rId26"/>
    <p:sldId id="280" r:id="rId27"/>
    <p:sldId id="281" r:id="rId28"/>
    <p:sldId id="290" r:id="rId29"/>
    <p:sldId id="289" r:id="rId30"/>
    <p:sldId id="282" r:id="rId31"/>
    <p:sldId id="283" r:id="rId32"/>
    <p:sldId id="284" r:id="rId33"/>
    <p:sldId id="285" r:id="rId34"/>
    <p:sldId id="294" r:id="rId35"/>
    <p:sldId id="291" r:id="rId36"/>
    <p:sldId id="297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9833EC-1C3F-4FDB-839F-42C244D52F75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C15A00-93A3-440A-85C4-E6D6723687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“ՔՈՆՍԵԿՈԱՐԴ” ՍՊԸ         ООО “КОНСЕКОАРД”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263" y="2209800"/>
            <a:ext cx="6400800" cy="30480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Управление качеством воздуха в странах восточного региона  </a:t>
            </a:r>
            <a:r>
              <a:rPr lang="ru-RU" b="1" dirty="0" smtClean="0">
                <a:solidFill>
                  <a:schemeClr val="tx1"/>
                </a:solidFill>
              </a:rPr>
              <a:t>ЕИСП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AIR-Q-GOV</a:t>
            </a:r>
          </a:p>
          <a:p>
            <a:r>
              <a:rPr lang="ru-RU" i="1" dirty="0">
                <a:solidFill>
                  <a:schemeClr val="tx1"/>
                </a:solidFill>
              </a:rPr>
              <a:t>Национальный пилотный проект: </a:t>
            </a:r>
            <a:r>
              <a:rPr lang="ru-RU" b="1" i="1" dirty="0">
                <a:solidFill>
                  <a:schemeClr val="tx1"/>
                </a:solidFill>
              </a:rPr>
              <a:t>“Разработка уровней выбросов, соответствующих НДТ, и предельно-допустимых выбросов в выбранных секторах и производствах”</a:t>
            </a:r>
            <a:endParaRPr lang="en-US" b="1" i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600200"/>
            <a:ext cx="16097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7020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выдачи разрешений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000" dirty="0"/>
              <a:t>Предприятия получают </a:t>
            </a:r>
            <a:r>
              <a:rPr lang="ru-RU" sz="3000" dirty="0" smtClean="0"/>
              <a:t>разные </a:t>
            </a:r>
            <a:r>
              <a:rPr lang="ru-RU" sz="3000" dirty="0"/>
              <a:t>разрешения на отдельные виды воздействия, т.е. отдельно для водопотребления и сбросов сточных вод, для выбросов в атмосферу, для обращения с опасными отходами, которые выдаются министерством охраны природы РА. </a:t>
            </a:r>
            <a:endParaRPr lang="en-US" sz="3000" dirty="0"/>
          </a:p>
          <a:p>
            <a:r>
              <a:rPr lang="ru-RU" sz="3000" dirty="0"/>
              <a:t>Разрешения выдаются на основании проектов  </a:t>
            </a:r>
            <a:r>
              <a:rPr lang="ru-RU" sz="3000" dirty="0" smtClean="0"/>
              <a:t>нормативов предельно-допустимы</a:t>
            </a:r>
            <a:r>
              <a:rPr lang="en-US" sz="3000" dirty="0"/>
              <a:t>x</a:t>
            </a:r>
            <a:r>
              <a:rPr lang="ru-RU" sz="3000" dirty="0"/>
              <a:t> сбросов (ПДС), предельно допустимых выбросов (ПДВ</a:t>
            </a:r>
            <a:r>
              <a:rPr lang="ru-RU" sz="3000" dirty="0" smtClean="0"/>
              <a:t>)</a:t>
            </a:r>
            <a:r>
              <a:rPr lang="en-US" sz="3000" dirty="0" smtClean="0"/>
              <a:t>,</a:t>
            </a:r>
            <a:r>
              <a:rPr lang="ru-RU" sz="3000" dirty="0" smtClean="0"/>
              <a:t> </a:t>
            </a:r>
            <a:r>
              <a:rPr lang="ru-RU" sz="3000" dirty="0"/>
              <a:t>лимитов </a:t>
            </a:r>
            <a:r>
              <a:rPr lang="ru-RU" sz="3000" dirty="0" smtClean="0"/>
              <a:t>водопользования  </a:t>
            </a:r>
            <a:r>
              <a:rPr lang="ru-RU" sz="3000" dirty="0"/>
              <a:t>и образования отходов.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0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Порядок </a:t>
            </a:r>
            <a:r>
              <a:rPr lang="ru-RU" dirty="0" smtClean="0"/>
              <a:t>выдачи </a:t>
            </a:r>
            <a:r>
              <a:rPr lang="ru-RU" dirty="0"/>
              <a:t>разрешений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</a:t>
            </a:r>
            <a:r>
              <a:rPr lang="ru-RU" dirty="0" smtClean="0"/>
              <a:t>2011 </a:t>
            </a:r>
            <a:r>
              <a:rPr lang="ru-RU" dirty="0"/>
              <a:t>году были внесены изменения в “Закон об о</a:t>
            </a:r>
            <a:r>
              <a:rPr lang="en-GB" dirty="0"/>
              <a:t>x</a:t>
            </a:r>
            <a:r>
              <a:rPr lang="ru-RU" dirty="0"/>
              <a:t>ране атмосферного воздуха” РА. Наряду с другими изменениями, был утверждён нижний предел потенциала загрязнения предприятием атмосферы, исходя из которого определяется метод выдачи или установления норм выброса ЗВ в атмосферу. Согласно этому изменению, только те предприятия, у которых ТПВ превышает 2 </a:t>
            </a:r>
            <a:r>
              <a:rPr lang="ru-RU" dirty="0" smtClean="0"/>
              <a:t>млрд.м3/год, разрабатывают проект ПДВ и получают </a:t>
            </a:r>
            <a:r>
              <a:rPr lang="ru-RU" dirty="0"/>
              <a:t>разрешение на </a:t>
            </a:r>
            <a:r>
              <a:rPr lang="ru-RU" dirty="0" smtClean="0"/>
              <a:t>выброс. </a:t>
            </a:r>
            <a:r>
              <a:rPr lang="ru-RU" dirty="0"/>
              <a:t>Для  предприятий, ТПВ которых </a:t>
            </a:r>
            <a:r>
              <a:rPr lang="ru-RU" dirty="0" smtClean="0"/>
              <a:t>от  </a:t>
            </a:r>
            <a:r>
              <a:rPr lang="ru-RU" dirty="0"/>
              <a:t>200 </a:t>
            </a:r>
            <a:r>
              <a:rPr lang="ru-RU" dirty="0" smtClean="0"/>
              <a:t>мл</a:t>
            </a:r>
            <a:r>
              <a:rPr lang="en-US" dirty="0" smtClean="0"/>
              <a:t>н</a:t>
            </a:r>
            <a:r>
              <a:rPr lang="ru-RU" dirty="0" smtClean="0"/>
              <a:t>. </a:t>
            </a:r>
            <a:r>
              <a:rPr lang="ru-RU" dirty="0"/>
              <a:t>до 2 млрд. кубометров, норма выброса устанавливается на основе фактически</a:t>
            </a:r>
            <a:r>
              <a:rPr lang="en-GB" dirty="0"/>
              <a:t>x</a:t>
            </a:r>
            <a:r>
              <a:rPr lang="ru-RU" dirty="0"/>
              <a:t> выбросов.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56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выдачи разрешений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Предприятия с ТПВ менее 200 млн. </a:t>
            </a:r>
            <a:r>
              <a:rPr lang="lv-LV" dirty="0"/>
              <a:t>м</a:t>
            </a:r>
            <a:r>
              <a:rPr lang="lv-LV" baseline="30000" dirty="0"/>
              <a:t>3</a:t>
            </a:r>
            <a:r>
              <a:rPr lang="ru-RU" dirty="0"/>
              <a:t> государственному учету не подлежат. Проекты нормативов предельно-допустимых выбросов и сбросов (ПДВ и ПДС), которые рассчитываются исходя из требования соблюдения стандартов предельно-допустимых концентраций (ПДК), разрабатываются самими предприятиями. </a:t>
            </a:r>
            <a:r>
              <a:rPr lang="ru-RU" dirty="0" smtClean="0"/>
              <a:t>На </a:t>
            </a:r>
            <a:r>
              <a:rPr lang="ru-RU" dirty="0"/>
              <a:t>основе </a:t>
            </a:r>
            <a:r>
              <a:rPr lang="ru-RU" dirty="0" smtClean="0"/>
              <a:t>данных проектов  ПДВ </a:t>
            </a:r>
            <a:r>
              <a:rPr lang="ru-RU" i="1" u="sng" dirty="0" smtClean="0"/>
              <a:t>специально уполномоченное подразделение министерства </a:t>
            </a:r>
            <a:r>
              <a:rPr lang="ru-RU" dirty="0"/>
              <a:t>производит расчет рассеивания, сравнивает результаты по каждому веществу с утвержденными </a:t>
            </a:r>
            <a:r>
              <a:rPr lang="ru-RU" dirty="0" smtClean="0"/>
              <a:t>ПДК, </a:t>
            </a:r>
            <a:r>
              <a:rPr lang="ru-RU" dirty="0"/>
              <a:t>и если результаты не превышают ПДК, </a:t>
            </a:r>
            <a:r>
              <a:rPr lang="en-US" dirty="0" err="1" smtClean="0"/>
              <a:t>соответствующее</a:t>
            </a:r>
            <a:r>
              <a:rPr lang="en-US" dirty="0" smtClean="0"/>
              <a:t> </a:t>
            </a:r>
            <a:r>
              <a:rPr lang="en-US" dirty="0" err="1" smtClean="0"/>
              <a:t>подразделение</a:t>
            </a:r>
            <a:r>
              <a:rPr lang="en-US" dirty="0" smtClean="0"/>
              <a:t> </a:t>
            </a:r>
            <a:r>
              <a:rPr lang="en-US" dirty="0" err="1" smtClean="0"/>
              <a:t>министерства</a:t>
            </a:r>
            <a:r>
              <a:rPr lang="en-US" dirty="0" smtClean="0"/>
              <a:t> </a:t>
            </a:r>
            <a:r>
              <a:rPr lang="ru-RU" dirty="0" smtClean="0"/>
              <a:t>выдает </a:t>
            </a:r>
            <a:r>
              <a:rPr lang="ru-RU" dirty="0"/>
              <a:t>разрешение на выброс.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980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ПРОМЫШЛЕННОСТЬ АРМЕНИИ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До 1920-х годов основную продукцию Армении производило сельское хозяйство. Промышленность была представлена лишь несколькими мелкими предприятиями. Начиная с 1920-х годов в Армении были осуществлены крупномасштабные работы по развитию промышленности. Было положено начало химической и металлургической </a:t>
            </a:r>
            <a:r>
              <a:rPr lang="ru-RU" dirty="0" smtClean="0"/>
              <a:t>отраслям, </a:t>
            </a:r>
            <a:r>
              <a:rPr lang="ru-RU" dirty="0"/>
              <a:t>параллельно с которыми развивалась и производство электроэнергии. Были организованы крупные предприятия по выпуску: карбида кальция, каустической соды, хлора, соляной, серной и азотной кислот, хлоропренового каучука и латексов, азотных удобрений, стекла, химических волокон и пластмасс.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25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ПРОМЫШЛЕННОСТЬ АРМЕНИИ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После развала СССР машиностроительная, станкостроительная и электротехническая отрасли практически прекратили существование, химическая промышленность действует на уровне мелких производств, единственное большое предприятие - </a:t>
            </a:r>
            <a:r>
              <a:rPr lang="ru-RU" dirty="0" smtClean="0"/>
              <a:t>завод </a:t>
            </a:r>
            <a:r>
              <a:rPr lang="ru-RU" dirty="0"/>
              <a:t>“Наирит” эксплуатируется в пределах 5 – 10 процентов своих мощностей.</a:t>
            </a:r>
            <a:endParaRPr lang="en-US" dirty="0"/>
          </a:p>
          <a:p>
            <a:r>
              <a:rPr lang="ru-RU" dirty="0"/>
              <a:t>Экономические реформы в 1991 – 1994 годах  протекали в условиях резкого экономического спада. С  1994 года удалось  остановить  экономический спад страны и обеспечить некоторую стабильность.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12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ПРОМЫШЛЕННОСТЬ АРМЕНИИ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Процесс восстановления </a:t>
            </a:r>
            <a:r>
              <a:rPr lang="ru-RU" dirty="0" smtClean="0"/>
              <a:t>промышленности </a:t>
            </a:r>
            <a:r>
              <a:rPr lang="ru-RU" dirty="0"/>
              <a:t>привел к </a:t>
            </a:r>
            <a:r>
              <a:rPr lang="en-US" dirty="0" smtClean="0"/>
              <a:t>некоторым</a:t>
            </a:r>
            <a:r>
              <a:rPr lang="ru-RU" dirty="0" smtClean="0"/>
              <a:t> </a:t>
            </a:r>
            <a:r>
              <a:rPr lang="ru-RU" dirty="0"/>
              <a:t>результатам к 1996 году. Этому способствовало принятие ряда законодательных </a:t>
            </a:r>
            <a:r>
              <a:rPr lang="ru-RU" dirty="0" smtClean="0"/>
              <a:t>актов, </a:t>
            </a:r>
            <a:r>
              <a:rPr lang="ru-RU" dirty="0"/>
              <a:t>рост объемов финансовых инвестиций, увеличение экспорта. Восстановление особенно заметно в добывающей промышленности (в частности стройматериалов и горно-металлургической) и в сфере  производства драгоценных </a:t>
            </a:r>
            <a:r>
              <a:rPr lang="ru-RU" dirty="0" smtClean="0"/>
              <a:t>камней</a:t>
            </a:r>
            <a:r>
              <a:rPr lang="en-US" dirty="0" smtClean="0"/>
              <a:t>.</a:t>
            </a:r>
          </a:p>
          <a:p>
            <a:r>
              <a:rPr lang="ru-RU" dirty="0" smtClean="0"/>
              <a:t>Однако </a:t>
            </a:r>
            <a:r>
              <a:rPr lang="ru-RU" dirty="0"/>
              <a:t>развитие шло </a:t>
            </a:r>
            <a:r>
              <a:rPr lang="ru-RU" dirty="0" smtClean="0"/>
              <a:t>неравномерно и медленно.  Развитие </a:t>
            </a:r>
            <a:r>
              <a:rPr lang="ru-RU" dirty="0"/>
              <a:t>промышленности преимущественно диктовалась логикой программ, осуществляемых  частными инвесторами и международными </a:t>
            </a:r>
            <a:r>
              <a:rPr lang="ru-RU" dirty="0" smtClean="0"/>
              <a:t>организациями 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86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200" dirty="0" smtClean="0">
                <a:solidFill>
                  <a:schemeClr val="tx2"/>
                </a:solidFill>
                <a:latin typeface="+mn-lt"/>
              </a:rPr>
              <a:t>МЕТОД ОЦЕНКИ ВОЗДЕЙСТВИЯ</a:t>
            </a:r>
            <a:r>
              <a:rPr lang="en-US" sz="3200" b="1" i="1" dirty="0">
                <a:latin typeface="+mn-lt"/>
              </a:rPr>
              <a:t/>
            </a:r>
            <a:br>
              <a:rPr lang="en-US" sz="3200" b="1" i="1" dirty="0">
                <a:latin typeface="+mn-lt"/>
              </a:rPr>
            </a:b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000" dirty="0"/>
              <a:t>За основу для классификации предприятий по степени воздействия на атмосферный воздух в Армении принимается показатель «требуемого потребления воздуха» (ТПВ). </a:t>
            </a:r>
            <a:endParaRPr lang="en-US" sz="3000" dirty="0"/>
          </a:p>
          <a:p>
            <a:r>
              <a:rPr lang="ru-RU" sz="3000" dirty="0"/>
              <a:t>С 1999 года на основании ТПВ определяется необходимость государственного учета вредного воздействия на атмосферный воздух (постановление правительства РА </a:t>
            </a:r>
            <a:r>
              <a:rPr lang="en-US" sz="3000" dirty="0"/>
              <a:t>N</a:t>
            </a:r>
            <a:r>
              <a:rPr lang="ru-RU" sz="3000" dirty="0"/>
              <a:t> 259 от 22.04.1999 «Об утверждении порядка государственного учета вредного воздействия на атмосферный воздух»). </a:t>
            </a:r>
            <a:endParaRPr lang="en-US" sz="3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976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Требуемое потребление воздуха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ТПВ является упрощенной моделью, с прямой зависимостью от среднесуточных нормативов по ПДК, однако при этом является достаточно унифицированной и дает возможность оценить воздействие различных ингредиентов в количественном и качественном показателях. </a:t>
            </a:r>
            <a:endParaRPr lang="en-US" dirty="0"/>
          </a:p>
          <a:p>
            <a:r>
              <a:rPr lang="ru-RU" dirty="0"/>
              <a:t>ТПВ – это объем чистого воздуха, необходимый для разбавления  концентрации  выбрасываемого вредного вещества  до среднесуточной предельно допустимой концентрации данного вещества в воздухе населенных мест.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06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ru-RU" sz="2800" b="1" i="1" dirty="0">
                <a:solidFill>
                  <a:schemeClr val="tx2"/>
                </a:solidFill>
              </a:rPr>
              <a:t>Выбор предприятий, оказывающих наибольшее воздействие на атмосферный воздух</a:t>
            </a:r>
            <a:r>
              <a:rPr lang="en-US" b="1" i="1" dirty="0"/>
              <a:t/>
            </a:r>
            <a:br>
              <a:rPr lang="en-US" b="1" i="1" dirty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359085"/>
              </p:ext>
            </p:extLst>
          </p:nvPr>
        </p:nvGraphicFramePr>
        <p:xfrm>
          <a:off x="457200" y="1828800"/>
          <a:ext cx="8229600" cy="48280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114800"/>
                <a:gridCol w="2129820"/>
                <a:gridCol w="19849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Наименование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источника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 smtClean="0">
                          <a:effectLst/>
                        </a:rPr>
                        <a:t>загрязнения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ТПВ, мл</a:t>
                      </a:r>
                      <a:r>
                        <a:rPr lang="ru-RU" sz="2400">
                          <a:effectLst/>
                        </a:rPr>
                        <a:t>д</a:t>
                      </a:r>
                      <a:r>
                        <a:rPr lang="en-GB" sz="2400">
                          <a:effectLst/>
                        </a:rPr>
                        <a:t>.м</a:t>
                      </a:r>
                      <a:r>
                        <a:rPr lang="en-GB" sz="2400" baseline="30000">
                          <a:effectLst/>
                        </a:rPr>
                        <a:t>3</a:t>
                      </a:r>
                      <a:r>
                        <a:rPr lang="en-GB" sz="2400">
                          <a:effectLst/>
                        </a:rPr>
                        <a:t>/год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ТПВ, %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Mедеплавильный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завод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592597.0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90.24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8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ЗАО “</a:t>
                      </a:r>
                      <a:r>
                        <a:rPr lang="en-GB" sz="2400" dirty="0" err="1">
                          <a:effectLst/>
                        </a:rPr>
                        <a:t>Арарат-цемент</a:t>
                      </a:r>
                      <a:r>
                        <a:rPr lang="en-GB" sz="2400" dirty="0">
                          <a:effectLst/>
                        </a:rPr>
                        <a:t>”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22155.0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3.37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ЗАО “</a:t>
                      </a:r>
                      <a:r>
                        <a:rPr lang="en-GB" sz="2400" dirty="0" err="1">
                          <a:effectLst/>
                        </a:rPr>
                        <a:t>Мика-цемент</a:t>
                      </a:r>
                      <a:r>
                        <a:rPr lang="en-GB" sz="2400" dirty="0">
                          <a:effectLst/>
                        </a:rPr>
                        <a:t>”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11667.0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1.78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Ереванская</a:t>
                      </a:r>
                      <a:r>
                        <a:rPr lang="en-GB" sz="2400" dirty="0">
                          <a:effectLst/>
                        </a:rPr>
                        <a:t> ТЭ</a:t>
                      </a:r>
                      <a:r>
                        <a:rPr lang="ru-RU" sz="2400" dirty="0">
                          <a:effectLst/>
                        </a:rPr>
                        <a:t>С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8330.0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1.27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ЗАО “АMP”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6821.0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1.04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ЗАО “Чистое железо”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6741.0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1.03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Разданская ТЕС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3700.0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0.56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Всего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по</a:t>
                      </a:r>
                      <a:r>
                        <a:rPr lang="en-GB" sz="2400" dirty="0">
                          <a:effectLst/>
                        </a:rPr>
                        <a:t> 7-ми </a:t>
                      </a:r>
                      <a:r>
                        <a:rPr lang="en-GB" sz="2400" dirty="0" err="1" smtClean="0">
                          <a:effectLst/>
                        </a:rPr>
                        <a:t>предп</a:t>
                      </a:r>
                      <a:r>
                        <a:rPr lang="ru-RU" sz="2400" dirty="0" smtClean="0">
                          <a:effectLst/>
                        </a:rPr>
                        <a:t>.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652011.0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99.29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Всего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по</a:t>
                      </a: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2400" dirty="0" err="1">
                          <a:effectLst/>
                        </a:rPr>
                        <a:t>республике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656679.1</a:t>
                      </a:r>
                      <a:endParaRPr lang="en-US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100.0</a:t>
                      </a:r>
                      <a:endParaRPr lang="en-US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881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Выбор </a:t>
            </a:r>
            <a:r>
              <a:rPr lang="en-US" dirty="0" err="1" smtClean="0"/>
              <a:t>тре</a:t>
            </a:r>
            <a:r>
              <a:rPr lang="ru-RU" dirty="0" smtClean="0"/>
              <a:t>х </a:t>
            </a:r>
            <a:r>
              <a:rPr lang="ru-RU" dirty="0"/>
              <a:t>отраслей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 основании анализа состояния промышленного производства и приоритетов экономического развития в Армении, воздействия отдельных секторов экономики на атмосферный воздух, выяснения категорий этих отраслей и отдельных производств в соответствии с  приложением “1” к директиве по  промышленным выбросам 2010/75/EU, были выбраны 3 отрасли промышленной деятельности и определен список предприятий этих отраслей, имеющих наибольшее воздействие на атмосферный воздух.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309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Исполнитель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cap="small" dirty="0" smtClean="0"/>
              <a:t>название:</a:t>
            </a:r>
            <a:r>
              <a:rPr lang="ru-RU" sz="2800" dirty="0" smtClean="0"/>
              <a:t>	ООО </a:t>
            </a:r>
            <a:r>
              <a:rPr lang="ru-RU" sz="2800" dirty="0"/>
              <a:t>“</a:t>
            </a:r>
            <a:r>
              <a:rPr lang="ru-RU" sz="2800" dirty="0" err="1"/>
              <a:t>Консекоард</a:t>
            </a:r>
            <a:r>
              <a:rPr lang="ru-RU" sz="2800" dirty="0"/>
              <a:t>”</a:t>
            </a:r>
            <a:endParaRPr lang="en-US" sz="2800" dirty="0"/>
          </a:p>
          <a:p>
            <a:r>
              <a:rPr lang="ru-RU" sz="2800" cap="small" dirty="0"/>
              <a:t>адрес:   </a:t>
            </a:r>
            <a:r>
              <a:rPr lang="ru-RU" sz="2800" cap="small" dirty="0" smtClean="0"/>
              <a:t> </a:t>
            </a:r>
            <a:r>
              <a:rPr lang="ru-RU" sz="2800" dirty="0" smtClean="0"/>
              <a:t>Армения</a:t>
            </a:r>
            <a:r>
              <a:rPr lang="ru-RU" sz="2800" dirty="0"/>
              <a:t>, Ереван, ул. </a:t>
            </a:r>
            <a:r>
              <a:rPr lang="en-US" sz="2800" dirty="0" err="1" smtClean="0"/>
              <a:t>Комитаса</a:t>
            </a:r>
            <a:r>
              <a:rPr lang="en-US" sz="2800" dirty="0" smtClean="0"/>
              <a:t>, 54б</a:t>
            </a:r>
            <a:endParaRPr lang="en-US" sz="2800" dirty="0"/>
          </a:p>
          <a:p>
            <a:r>
              <a:rPr lang="ru-RU" sz="2800" cap="small" dirty="0"/>
              <a:t>телефон:</a:t>
            </a:r>
            <a:r>
              <a:rPr lang="ru-RU" sz="2800" dirty="0"/>
              <a:t>	    + 374 </a:t>
            </a:r>
            <a:r>
              <a:rPr lang="en-US" sz="2800" dirty="0" smtClean="0"/>
              <a:t>10 249698, +374 </a:t>
            </a:r>
            <a:r>
              <a:rPr lang="ru-RU" sz="2800" dirty="0" smtClean="0"/>
              <a:t>91 </a:t>
            </a:r>
            <a:r>
              <a:rPr lang="ru-RU" sz="2800" dirty="0"/>
              <a:t>586635</a:t>
            </a:r>
            <a:endParaRPr lang="en-US" sz="2800" dirty="0"/>
          </a:p>
          <a:p>
            <a:r>
              <a:rPr lang="ru-RU" sz="2800" cap="small" dirty="0" smtClean="0"/>
              <a:t>Директор:</a:t>
            </a:r>
            <a:r>
              <a:rPr lang="ru-RU" sz="2800" dirty="0"/>
              <a:t>	</a:t>
            </a:r>
            <a:r>
              <a:rPr lang="ru-RU" sz="2800" dirty="0" smtClean="0"/>
              <a:t>              </a:t>
            </a:r>
            <a:r>
              <a:rPr lang="ru-RU" sz="2800" dirty="0"/>
              <a:t>Тевосян Врам </a:t>
            </a:r>
            <a:endParaRPr lang="en-US" sz="2800" dirty="0"/>
          </a:p>
          <a:p>
            <a:r>
              <a:rPr lang="ru-RU" sz="2800" cap="small" dirty="0"/>
              <a:t>ведущий эксперт:      </a:t>
            </a:r>
            <a:r>
              <a:rPr lang="ru-RU" sz="2800" cap="small" dirty="0" smtClean="0"/>
              <a:t>   </a:t>
            </a:r>
            <a:r>
              <a:rPr lang="ru-RU" sz="2800" dirty="0" err="1"/>
              <a:t>Айга</a:t>
            </a:r>
            <a:r>
              <a:rPr lang="ru-RU" sz="2800" dirty="0"/>
              <a:t> Кала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852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/>
              <a:t>Выбранные</a:t>
            </a:r>
            <a:r>
              <a:rPr lang="en-US" b="1" i="1" dirty="0"/>
              <a:t> </a:t>
            </a:r>
            <a:r>
              <a:rPr lang="en-US" b="1" i="1" dirty="0" err="1"/>
              <a:t>отрасли</a:t>
            </a:r>
            <a:r>
              <a:rPr lang="en-US" b="1" i="1" dirty="0"/>
              <a:t> </a:t>
            </a:r>
            <a:r>
              <a:rPr lang="en-US" b="1" i="1" dirty="0" err="1"/>
              <a:t>промышленности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Теплоэнергетика</a:t>
            </a:r>
            <a:r>
              <a:rPr lang="en-US" dirty="0"/>
              <a:t>,</a:t>
            </a:r>
          </a:p>
          <a:p>
            <a:pPr lvl="0"/>
            <a:r>
              <a:rPr lang="en-US" dirty="0" err="1"/>
              <a:t>Цветная</a:t>
            </a:r>
            <a:r>
              <a:rPr lang="en-US" dirty="0"/>
              <a:t> </a:t>
            </a:r>
            <a:r>
              <a:rPr lang="en-US" dirty="0" err="1"/>
              <a:t>металлургия</a:t>
            </a:r>
            <a:r>
              <a:rPr lang="en-US" dirty="0"/>
              <a:t>,</a:t>
            </a:r>
          </a:p>
          <a:p>
            <a:pPr lvl="0"/>
            <a:r>
              <a:rPr lang="en-US" dirty="0" err="1"/>
              <a:t>Производство</a:t>
            </a:r>
            <a:r>
              <a:rPr lang="en-US" dirty="0"/>
              <a:t> </a:t>
            </a:r>
            <a:r>
              <a:rPr lang="en-US" dirty="0" err="1"/>
              <a:t>строительны</a:t>
            </a:r>
            <a:r>
              <a:rPr lang="ru-RU" dirty="0"/>
              <a:t>х</a:t>
            </a:r>
            <a:r>
              <a:rPr lang="en-US" dirty="0"/>
              <a:t> </a:t>
            </a:r>
            <a:r>
              <a:rPr lang="en-US" dirty="0" err="1"/>
              <a:t>материалов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82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Базовые</a:t>
            </a:r>
            <a:r>
              <a:rPr lang="en-US" dirty="0" smtClean="0"/>
              <a:t> </a:t>
            </a:r>
            <a:r>
              <a:rPr lang="en-US" dirty="0" err="1" smtClean="0"/>
              <a:t>предприятия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Из рассмотренных 7 предприятий в окончательный список, соответствующий критериям выбора, </a:t>
            </a:r>
            <a:r>
              <a:rPr lang="ru-RU" dirty="0" smtClean="0"/>
              <a:t>вошли</a:t>
            </a:r>
            <a:r>
              <a:rPr lang="en-US" dirty="0" smtClean="0"/>
              <a:t> 5 </a:t>
            </a:r>
            <a:r>
              <a:rPr lang="en-US" dirty="0" err="1" smtClean="0"/>
              <a:t>предприятий</a:t>
            </a:r>
            <a:r>
              <a:rPr lang="ru-RU" dirty="0" smtClean="0"/>
              <a:t>:</a:t>
            </a:r>
            <a:endParaRPr lang="en-US" dirty="0"/>
          </a:p>
          <a:p>
            <a:pPr lvl="0"/>
            <a:r>
              <a:rPr lang="en-US" dirty="0" err="1"/>
              <a:t>Ереванская</a:t>
            </a:r>
            <a:r>
              <a:rPr lang="en-US" dirty="0"/>
              <a:t> </a:t>
            </a:r>
            <a:r>
              <a:rPr lang="en-US" dirty="0" smtClean="0"/>
              <a:t>ТЭ</a:t>
            </a:r>
            <a:r>
              <a:rPr lang="ru-RU" dirty="0" smtClean="0"/>
              <a:t>С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теплоэнергетика</a:t>
            </a:r>
            <a:r>
              <a:rPr lang="en-US" dirty="0"/>
              <a:t>),</a:t>
            </a:r>
          </a:p>
          <a:p>
            <a:pPr lvl="0"/>
            <a:r>
              <a:rPr lang="ru-RU" dirty="0"/>
              <a:t>5-ый энергоблок Разданской </a:t>
            </a:r>
            <a:r>
              <a:rPr lang="ru-RU" dirty="0" smtClean="0"/>
              <a:t>ТЭС </a:t>
            </a:r>
            <a:r>
              <a:rPr lang="ru-RU" dirty="0"/>
              <a:t>(теплоэнергетика),</a:t>
            </a:r>
            <a:endParaRPr lang="en-US" dirty="0"/>
          </a:p>
          <a:p>
            <a:pPr lvl="0"/>
            <a:r>
              <a:rPr lang="ru-RU" dirty="0" err="1"/>
              <a:t>Алавердский</a:t>
            </a:r>
            <a:r>
              <a:rPr lang="ru-RU" dirty="0"/>
              <a:t> медеплавильный завод (цветная металлургия) </a:t>
            </a:r>
            <a:endParaRPr lang="en-US" dirty="0"/>
          </a:p>
          <a:p>
            <a:pPr lvl="0"/>
            <a:r>
              <a:rPr lang="en-US" dirty="0" err="1"/>
              <a:t>Араратский</a:t>
            </a:r>
            <a:r>
              <a:rPr lang="en-US" dirty="0"/>
              <a:t> </a:t>
            </a:r>
            <a:r>
              <a:rPr lang="en-US" dirty="0" err="1"/>
              <a:t>цементный</a:t>
            </a:r>
            <a:r>
              <a:rPr lang="en-US" dirty="0"/>
              <a:t> </a:t>
            </a:r>
            <a:r>
              <a:rPr lang="en-US" dirty="0" err="1"/>
              <a:t>завод</a:t>
            </a:r>
            <a:r>
              <a:rPr lang="en-US" dirty="0"/>
              <a:t> (</a:t>
            </a:r>
            <a:r>
              <a:rPr lang="en-US" dirty="0" err="1"/>
              <a:t>стройматериалы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Разданский</a:t>
            </a:r>
            <a:r>
              <a:rPr lang="en-US" dirty="0"/>
              <a:t> </a:t>
            </a:r>
            <a:r>
              <a:rPr lang="en-US" dirty="0" err="1"/>
              <a:t>цементный</a:t>
            </a:r>
            <a:r>
              <a:rPr lang="en-US" dirty="0"/>
              <a:t> </a:t>
            </a:r>
            <a:r>
              <a:rPr lang="en-US" dirty="0" err="1"/>
              <a:t>завод</a:t>
            </a:r>
            <a:r>
              <a:rPr lang="en-US" dirty="0"/>
              <a:t> (</a:t>
            </a:r>
            <a:r>
              <a:rPr lang="en-US" dirty="0" err="1"/>
              <a:t>стройматериалы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84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Методология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+mj-lt"/>
              </a:rPr>
              <a:t>Были изучены соответствующие европейские справочные документы </a:t>
            </a:r>
            <a:r>
              <a:rPr lang="en-US" dirty="0" smtClean="0">
                <a:latin typeface="+mj-lt"/>
              </a:rPr>
              <a:t>(BREFs)</a:t>
            </a:r>
            <a:r>
              <a:rPr lang="ru-RU" dirty="0" smtClean="0">
                <a:latin typeface="+mj-lt"/>
              </a:rPr>
              <a:t>, в том числе:</a:t>
            </a:r>
            <a:endParaRPr lang="en-US" dirty="0" smtClean="0">
              <a:latin typeface="+mj-lt"/>
            </a:endParaRPr>
          </a:p>
          <a:p>
            <a:r>
              <a:rPr lang="fr-FR" dirty="0">
                <a:latin typeface="+mj-lt"/>
              </a:rPr>
              <a:t>Best </a:t>
            </a:r>
            <a:r>
              <a:rPr lang="fr-FR" dirty="0" err="1">
                <a:latin typeface="+mj-lt"/>
              </a:rPr>
              <a:t>Available</a:t>
            </a:r>
            <a:r>
              <a:rPr lang="fr-FR" dirty="0">
                <a:latin typeface="+mj-lt"/>
              </a:rPr>
              <a:t> Techniques (BAT) </a:t>
            </a:r>
            <a:r>
              <a:rPr lang="fr-FR" dirty="0" smtClean="0">
                <a:latin typeface="+mj-lt"/>
              </a:rPr>
              <a:t>Reference </a:t>
            </a:r>
            <a:r>
              <a:rPr lang="en-US" dirty="0" smtClean="0">
                <a:latin typeface="+mj-lt"/>
              </a:rPr>
              <a:t>Document </a:t>
            </a:r>
            <a:r>
              <a:rPr lang="en-US" dirty="0">
                <a:latin typeface="+mj-lt"/>
              </a:rPr>
              <a:t>for the Production of </a:t>
            </a:r>
            <a:r>
              <a:rPr lang="en-US" dirty="0" smtClean="0">
                <a:latin typeface="+mj-lt"/>
              </a:rPr>
              <a:t>Cement, Lime </a:t>
            </a:r>
            <a:r>
              <a:rPr lang="en-US" dirty="0">
                <a:latin typeface="+mj-lt"/>
              </a:rPr>
              <a:t>and Magnesium </a:t>
            </a:r>
            <a:r>
              <a:rPr lang="en-US" dirty="0" smtClean="0">
                <a:latin typeface="+mj-lt"/>
              </a:rPr>
              <a:t>Oxide (2013)</a:t>
            </a:r>
          </a:p>
          <a:p>
            <a:r>
              <a:rPr lang="en-US" dirty="0">
                <a:latin typeface="+mj-lt"/>
              </a:rPr>
              <a:t>Large Combustion </a:t>
            </a:r>
            <a:r>
              <a:rPr lang="en-US" dirty="0" smtClean="0">
                <a:latin typeface="+mj-lt"/>
              </a:rPr>
              <a:t>Plants (2006)</a:t>
            </a:r>
          </a:p>
          <a:p>
            <a:r>
              <a:rPr lang="fr-FR" dirty="0">
                <a:latin typeface="+mj-lt"/>
              </a:rPr>
              <a:t>Reference Document on Best </a:t>
            </a:r>
            <a:r>
              <a:rPr lang="fr-FR" dirty="0" err="1">
                <a:latin typeface="+mj-lt"/>
              </a:rPr>
              <a:t>Available</a:t>
            </a:r>
            <a:r>
              <a:rPr lang="fr-FR" dirty="0">
                <a:latin typeface="+mj-lt"/>
              </a:rPr>
              <a:t> </a:t>
            </a:r>
            <a:r>
              <a:rPr lang="fr-FR" dirty="0" smtClean="0">
                <a:latin typeface="+mj-lt"/>
              </a:rPr>
              <a:t>Techniques </a:t>
            </a:r>
            <a:r>
              <a:rPr lang="en-US" dirty="0" smtClean="0">
                <a:latin typeface="+mj-lt"/>
              </a:rPr>
              <a:t>in </a:t>
            </a:r>
            <a:r>
              <a:rPr lang="en-US" dirty="0">
                <a:latin typeface="+mj-lt"/>
              </a:rPr>
              <a:t>the Non Ferrous Metals </a:t>
            </a:r>
            <a:r>
              <a:rPr lang="en-US" dirty="0" smtClean="0">
                <a:latin typeface="+mj-lt"/>
              </a:rPr>
              <a:t>Industries (2001)</a:t>
            </a:r>
          </a:p>
          <a:p>
            <a:r>
              <a:rPr lang="en-US" dirty="0">
                <a:latin typeface="+mj-lt"/>
              </a:rPr>
              <a:t>Best Available Techniques (BAT) Reference Document for </a:t>
            </a:r>
            <a:r>
              <a:rPr lang="en-US" dirty="0" smtClean="0">
                <a:latin typeface="+mj-lt"/>
              </a:rPr>
              <a:t>the Non-Ferrous </a:t>
            </a:r>
            <a:r>
              <a:rPr lang="en-US" dirty="0">
                <a:latin typeface="+mj-lt"/>
              </a:rPr>
              <a:t>Metal </a:t>
            </a:r>
            <a:r>
              <a:rPr lang="en-US" dirty="0" smtClean="0">
                <a:latin typeface="+mj-lt"/>
              </a:rPr>
              <a:t>Industries (2013, draft)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Адаптация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все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базовы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предприятия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были</a:t>
            </a:r>
            <a:r>
              <a:rPr lang="en-US" dirty="0" smtClean="0"/>
              <a:t> </a:t>
            </a:r>
            <a:r>
              <a:rPr lang="en-US" dirty="0" err="1" smtClean="0"/>
              <a:t>созданы</a:t>
            </a:r>
            <a:r>
              <a:rPr lang="en-US" dirty="0" smtClean="0"/>
              <a:t> </a:t>
            </a:r>
            <a:r>
              <a:rPr lang="en-US" dirty="0" err="1" smtClean="0"/>
              <a:t>рабочие</a:t>
            </a:r>
            <a:r>
              <a:rPr lang="en-US" dirty="0" smtClean="0"/>
              <a:t> </a:t>
            </a:r>
            <a:r>
              <a:rPr lang="en-US" dirty="0" err="1" smtClean="0"/>
              <a:t>группы</a:t>
            </a:r>
            <a:r>
              <a:rPr lang="en-US" dirty="0" smtClean="0"/>
              <a:t>, с </a:t>
            </a:r>
            <a:r>
              <a:rPr lang="en-US" dirty="0" err="1" smtClean="0"/>
              <a:t>участием</a:t>
            </a:r>
            <a:r>
              <a:rPr lang="en-US" dirty="0" smtClean="0"/>
              <a:t> </a:t>
            </a:r>
            <a:r>
              <a:rPr lang="en-US" dirty="0" err="1" smtClean="0"/>
              <a:t>специалистов</a:t>
            </a:r>
            <a:r>
              <a:rPr lang="en-US" dirty="0" smtClean="0"/>
              <a:t> “</a:t>
            </a:r>
            <a:r>
              <a:rPr lang="en-US" dirty="0" err="1" smtClean="0"/>
              <a:t>Консекоард</a:t>
            </a:r>
            <a:r>
              <a:rPr lang="en-US" dirty="0" smtClean="0"/>
              <a:t>”, </a:t>
            </a:r>
            <a:r>
              <a:rPr lang="en-US" dirty="0" err="1" smtClean="0"/>
              <a:t>те</a:t>
            </a:r>
            <a:r>
              <a:rPr lang="ru-RU" dirty="0" smtClean="0"/>
              <a:t>х</a:t>
            </a:r>
            <a:r>
              <a:rPr lang="en-US" dirty="0" err="1" smtClean="0"/>
              <a:t>нологов</a:t>
            </a:r>
            <a:r>
              <a:rPr lang="en-US" dirty="0" smtClean="0"/>
              <a:t> и </a:t>
            </a:r>
            <a:r>
              <a:rPr lang="en-US" dirty="0" err="1" smtClean="0"/>
              <a:t>экологов</a:t>
            </a:r>
            <a:r>
              <a:rPr lang="en-US" dirty="0" smtClean="0"/>
              <a:t> </a:t>
            </a:r>
            <a:r>
              <a:rPr lang="en-US" dirty="0" err="1" smtClean="0"/>
              <a:t>сами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предприятий</a:t>
            </a:r>
            <a:r>
              <a:rPr lang="en-US" dirty="0" smtClean="0"/>
              <a:t>. </a:t>
            </a:r>
            <a:r>
              <a:rPr lang="en-US" dirty="0" err="1" smtClean="0"/>
              <a:t>Проведено</a:t>
            </a:r>
            <a:r>
              <a:rPr lang="en-US" dirty="0" smtClean="0"/>
              <a:t> </a:t>
            </a:r>
            <a:r>
              <a:rPr lang="en-US" dirty="0" err="1" smtClean="0"/>
              <a:t>сравнение</a:t>
            </a:r>
            <a:r>
              <a:rPr lang="en-US" dirty="0" smtClean="0"/>
              <a:t> </a:t>
            </a:r>
            <a:r>
              <a:rPr lang="en-US" dirty="0" err="1" smtClean="0"/>
              <a:t>существующи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те</a:t>
            </a:r>
            <a:r>
              <a:rPr lang="ru-RU" dirty="0" smtClean="0"/>
              <a:t>х</a:t>
            </a:r>
            <a:r>
              <a:rPr lang="en-US" dirty="0" err="1" smtClean="0"/>
              <a:t>нологически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процессов</a:t>
            </a:r>
            <a:r>
              <a:rPr lang="en-US" dirty="0" smtClean="0"/>
              <a:t> и </a:t>
            </a:r>
            <a:r>
              <a:rPr lang="en-US" dirty="0" err="1" smtClean="0"/>
              <a:t>оборудования</a:t>
            </a:r>
            <a:r>
              <a:rPr lang="en-US" dirty="0" smtClean="0"/>
              <a:t> с </a:t>
            </a:r>
            <a:r>
              <a:rPr lang="en-US" dirty="0" err="1" smtClean="0"/>
              <a:t>соответствующими</a:t>
            </a:r>
            <a:r>
              <a:rPr lang="en-US" dirty="0" smtClean="0"/>
              <a:t> </a:t>
            </a:r>
            <a:r>
              <a:rPr lang="en-US" dirty="0" err="1" smtClean="0"/>
              <a:t>узлами</a:t>
            </a:r>
            <a:r>
              <a:rPr lang="en-US" dirty="0" smtClean="0"/>
              <a:t>, </a:t>
            </a:r>
            <a:r>
              <a:rPr lang="en-US" dirty="0" err="1" smtClean="0"/>
              <a:t>представленными</a:t>
            </a:r>
            <a:r>
              <a:rPr lang="en-US" dirty="0" smtClean="0"/>
              <a:t> в BREFs, </a:t>
            </a:r>
            <a:r>
              <a:rPr lang="en-US" dirty="0" err="1" smtClean="0"/>
              <a:t>были</a:t>
            </a:r>
            <a:r>
              <a:rPr lang="en-US" dirty="0" smtClean="0"/>
              <a:t> </a:t>
            </a:r>
            <a:r>
              <a:rPr lang="en-US" dirty="0" err="1" smtClean="0"/>
              <a:t>учтены</a:t>
            </a:r>
            <a:r>
              <a:rPr lang="en-US" dirty="0" smtClean="0"/>
              <a:t> </a:t>
            </a:r>
            <a:r>
              <a:rPr lang="en-US" dirty="0" err="1" smtClean="0"/>
              <a:t>также</a:t>
            </a:r>
            <a:r>
              <a:rPr lang="en-US" dirty="0" smtClean="0"/>
              <a:t> </a:t>
            </a:r>
            <a:r>
              <a:rPr lang="en-US" dirty="0" err="1" smtClean="0"/>
              <a:t>возможные</a:t>
            </a:r>
            <a:r>
              <a:rPr lang="en-US" dirty="0" smtClean="0"/>
              <a:t> </a:t>
            </a:r>
            <a:r>
              <a:rPr lang="en-US" dirty="0" err="1" smtClean="0"/>
              <a:t>реконструкции</a:t>
            </a:r>
            <a:r>
              <a:rPr lang="en-US" dirty="0" smtClean="0"/>
              <a:t> и </a:t>
            </a:r>
            <a:r>
              <a:rPr lang="en-US" dirty="0" err="1" smtClean="0"/>
              <a:t>расширения</a:t>
            </a:r>
            <a:r>
              <a:rPr lang="en-US" dirty="0" smtClean="0"/>
              <a:t>: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основе</a:t>
            </a:r>
            <a:r>
              <a:rPr lang="en-US" dirty="0" smtClean="0"/>
              <a:t> </a:t>
            </a:r>
            <a:r>
              <a:rPr lang="en-US" dirty="0" err="1" smtClean="0"/>
              <a:t>эти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работ</a:t>
            </a:r>
            <a:r>
              <a:rPr lang="en-US" dirty="0" smtClean="0"/>
              <a:t> </a:t>
            </a:r>
            <a:r>
              <a:rPr lang="en-US" dirty="0" err="1" smtClean="0"/>
              <a:t>разработаны</a:t>
            </a:r>
            <a:r>
              <a:rPr lang="en-US" dirty="0" smtClean="0"/>
              <a:t> </a:t>
            </a:r>
            <a:r>
              <a:rPr lang="en-US" dirty="0" err="1" smtClean="0"/>
              <a:t>справочные</a:t>
            </a:r>
            <a:r>
              <a:rPr lang="en-US" dirty="0" smtClean="0"/>
              <a:t> </a:t>
            </a:r>
            <a:r>
              <a:rPr lang="en-US" dirty="0" err="1" smtClean="0"/>
              <a:t>документы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тре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выбранны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en-US" dirty="0" err="1" smtClean="0"/>
              <a:t>отраслей</a:t>
            </a:r>
            <a:r>
              <a:rPr lang="en-US" dirty="0" smtClean="0"/>
              <a:t> (</a:t>
            </a:r>
            <a:r>
              <a:rPr lang="en-US" dirty="0" err="1" smtClean="0"/>
              <a:t>обсуждены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первом</a:t>
            </a:r>
            <a:r>
              <a:rPr lang="en-US" dirty="0" smtClean="0"/>
              <a:t> </a:t>
            </a:r>
            <a:r>
              <a:rPr lang="en-US" dirty="0" err="1" smtClean="0"/>
              <a:t>семинаре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91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Метод регламентирования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внедрения положений Директивы 2010/75 наиболее целесообразным представляется порядок нормирования на основе показателей </a:t>
            </a:r>
            <a:r>
              <a:rPr lang="en-US" dirty="0" err="1" smtClean="0"/>
              <a:t>интервала</a:t>
            </a:r>
            <a:r>
              <a:rPr lang="ru-RU" dirty="0" smtClean="0"/>
              <a:t> </a:t>
            </a:r>
            <a:r>
              <a:rPr lang="ru-RU" dirty="0"/>
              <a:t>концентраций вредных веществ в выбросах </a:t>
            </a:r>
            <a:r>
              <a:rPr lang="ru-RU" dirty="0" err="1"/>
              <a:t>газовоздушной</a:t>
            </a:r>
            <a:r>
              <a:rPr lang="ru-RU" dirty="0"/>
              <a:t> смеси для отдельных узлов и режимов трех производственных процессов:</a:t>
            </a:r>
            <a:endParaRPr lang="en-US" dirty="0"/>
          </a:p>
          <a:p>
            <a:pPr lvl="0"/>
            <a:r>
              <a:rPr lang="en-US" dirty="0" err="1"/>
              <a:t>Производство</a:t>
            </a:r>
            <a:r>
              <a:rPr lang="en-US" dirty="0"/>
              <a:t> </a:t>
            </a:r>
            <a:r>
              <a:rPr lang="en-US" dirty="0" err="1"/>
              <a:t>цемента</a:t>
            </a:r>
            <a:endParaRPr lang="en-US" dirty="0"/>
          </a:p>
          <a:p>
            <a:pPr lvl="0"/>
            <a:r>
              <a:rPr lang="en-US" dirty="0" err="1"/>
              <a:t>Производство</a:t>
            </a:r>
            <a:r>
              <a:rPr lang="en-US" dirty="0"/>
              <a:t> </a:t>
            </a:r>
            <a:r>
              <a:rPr lang="en-US" dirty="0" err="1"/>
              <a:t>первичной</a:t>
            </a:r>
            <a:r>
              <a:rPr lang="en-US" dirty="0"/>
              <a:t> и </a:t>
            </a:r>
            <a:r>
              <a:rPr lang="en-US" dirty="0" err="1"/>
              <a:t>вторичной</a:t>
            </a:r>
            <a:r>
              <a:rPr lang="en-US" dirty="0"/>
              <a:t> </a:t>
            </a:r>
            <a:r>
              <a:rPr lang="en-US" dirty="0" err="1"/>
              <a:t>меди</a:t>
            </a:r>
            <a:endParaRPr lang="en-US" dirty="0"/>
          </a:p>
          <a:p>
            <a:pPr lvl="0"/>
            <a:r>
              <a:rPr lang="en-US" dirty="0" err="1"/>
              <a:t>Крупные</a:t>
            </a:r>
            <a:r>
              <a:rPr lang="en-US" dirty="0"/>
              <a:t> </a:t>
            </a:r>
            <a:r>
              <a:rPr lang="en-US" dirty="0" err="1"/>
              <a:t>установки</a:t>
            </a:r>
            <a:r>
              <a:rPr lang="en-US" dirty="0"/>
              <a:t> </a:t>
            </a:r>
            <a:r>
              <a:rPr lang="en-US" dirty="0" err="1"/>
              <a:t>сжигания</a:t>
            </a:r>
            <a:r>
              <a:rPr lang="en-US" dirty="0"/>
              <a:t> </a:t>
            </a:r>
            <a:r>
              <a:rPr lang="en-US" dirty="0" err="1"/>
              <a:t>природного</a:t>
            </a:r>
            <a:r>
              <a:rPr lang="en-US" dirty="0"/>
              <a:t> </a:t>
            </a:r>
            <a:r>
              <a:rPr lang="en-US" dirty="0" err="1"/>
              <a:t>газа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38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регламентирования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000" dirty="0"/>
              <a:t>Правовым инструментом </a:t>
            </a:r>
            <a:r>
              <a:rPr lang="ru-RU" sz="3000" dirty="0" smtClean="0"/>
              <a:t>для внедрения уровней выбросов, соответствущих НДТ, предлагается </a:t>
            </a:r>
            <a:r>
              <a:rPr lang="ru-RU" sz="3000" dirty="0"/>
              <a:t>метод технических </a:t>
            </a:r>
            <a:r>
              <a:rPr lang="ru-RU" sz="3000" dirty="0" smtClean="0"/>
              <a:t>регламентов, разработанных </a:t>
            </a:r>
            <a:r>
              <a:rPr lang="ru-RU" sz="3000" dirty="0"/>
              <a:t>для </a:t>
            </a:r>
            <a:r>
              <a:rPr lang="ru-RU" sz="3000" dirty="0" smtClean="0"/>
              <a:t>каждой отрасли. </a:t>
            </a:r>
            <a:r>
              <a:rPr lang="ru-RU" sz="3000" dirty="0"/>
              <a:t>Регламентирование производственных процессов, в том числе характеристики производственных процессов, сырья, продукции и связанных с производством вопросов осуществляется в соответствии с законом РА “О техническом регламентировании”, принятом 8.02.2012г.  Технические регламенты утверждаются постановлениями правительства </a:t>
            </a:r>
            <a:r>
              <a:rPr lang="ru-RU" sz="3000" dirty="0" smtClean="0"/>
              <a:t>РА и имеют статус подзаконного акта.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433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Предлагаемые проекты актов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400" dirty="0" smtClean="0">
                <a:latin typeface="+mj-lt"/>
              </a:rPr>
              <a:t>Разработаны проекты следующих правовых актов: </a:t>
            </a:r>
            <a:endParaRPr lang="en-US" sz="3400" dirty="0" smtClean="0">
              <a:latin typeface="+mj-lt"/>
            </a:endParaRPr>
          </a:p>
          <a:p>
            <a:pPr lvl="0"/>
            <a:r>
              <a:rPr lang="ru-RU" sz="3400" dirty="0" smtClean="0">
                <a:latin typeface="+mj-lt"/>
              </a:rPr>
              <a:t>проект </a:t>
            </a:r>
            <a:r>
              <a:rPr lang="ru-RU" sz="3400" dirty="0">
                <a:latin typeface="+mj-lt"/>
              </a:rPr>
              <a:t>закона «Об изменениях и дополнениях к закону РА «Об охране атмосферного воздуха»;</a:t>
            </a:r>
            <a:endParaRPr lang="en-US" sz="3400" dirty="0">
              <a:latin typeface="+mj-lt"/>
            </a:endParaRPr>
          </a:p>
          <a:p>
            <a:pPr lvl="0"/>
            <a:r>
              <a:rPr lang="ru-RU" sz="3400" dirty="0">
                <a:latin typeface="+mj-lt"/>
              </a:rPr>
              <a:t>проект постановления правительства РА «Об установлении нормативов выбросов (интервалов показателей) веществ, загрязняющих атмосферный воздух, образующихся в процессе производства меди промышленного сектора цветной металлургии;</a:t>
            </a:r>
            <a:endParaRPr lang="en-US" sz="3400" dirty="0">
              <a:latin typeface="+mj-lt"/>
            </a:endParaRPr>
          </a:p>
          <a:p>
            <a:pPr lvl="0"/>
            <a:r>
              <a:rPr lang="ru-RU" sz="3400" dirty="0">
                <a:latin typeface="+mj-lt"/>
              </a:rPr>
              <a:t>проект постановления правительства РА «Об установлении нормативов выбросов (интервалов показателей) веществ, загрязняющих атмосферный воздух, образующихся в процессе производства цемента промышленного сектора строительных </a:t>
            </a:r>
            <a:r>
              <a:rPr lang="ru-RU" sz="3400" dirty="0" smtClean="0">
                <a:latin typeface="+mj-lt"/>
              </a:rPr>
              <a:t>материалов;</a:t>
            </a:r>
            <a:endParaRPr lang="en-US" sz="3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87277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dirty="0" smtClean="0"/>
              <a:t>Предлагаемые проекты актов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проект постановления правительства РА «Об установлении нормативов выбросов веществ, загрязняющих атмосферный воздух, образующихся в процессе производства электроэнергии на установках, использующих в качестве топлива природный газ, в индустрии электроэнергетики;</a:t>
            </a:r>
            <a:endParaRPr lang="en-US" sz="2400" dirty="0" smtClean="0"/>
          </a:p>
          <a:p>
            <a:pPr lvl="0"/>
            <a:r>
              <a:rPr lang="ru-RU" sz="2400" dirty="0" smtClean="0"/>
              <a:t>проект </a:t>
            </a:r>
            <a:r>
              <a:rPr lang="ru-RU" sz="2400" dirty="0"/>
              <a:t>постановления правительства РА «О внесении изменений в постановление правительства РА от 22 апреля 1999 года №259 “Об утверждении порядка государственного учета вредных воздействий на атмосферный воздух”;</a:t>
            </a:r>
            <a:endParaRPr lang="en-US" sz="2400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79130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Предлагаемые проекты актов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проект постановления правительства РА «О внесении изменений в постановление правительства РА от 27 декабря 2012 года №1673-Н «Об определении порядка разработки и утверждения нормативов выбросов вредны</a:t>
            </a:r>
            <a:r>
              <a:rPr lang="en-GB" dirty="0" smtClean="0"/>
              <a:t>x</a:t>
            </a:r>
            <a:r>
              <a:rPr lang="ru-RU" dirty="0" smtClean="0"/>
              <a:t> веществ в атмосферный воздух”; </a:t>
            </a:r>
          </a:p>
          <a:p>
            <a:pPr lvl="0"/>
            <a:r>
              <a:rPr lang="ru-RU" dirty="0" smtClean="0"/>
              <a:t>проект приказа министра охраны природы РА “Об утверждении заключения справочного документа по наилучшим доступным технологиям производства меди промышленного сектора цветной металлургии”;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Предлагаемые проекты актов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проект приказа министра охраны природы РА “Об утверждении заключения справочного документа (пособия) по наилучшим доступным технологиям производства цемента промышленного сектора строительных материалов”;  </a:t>
            </a:r>
            <a:endParaRPr lang="en-US" dirty="0" smtClean="0"/>
          </a:p>
          <a:p>
            <a:pPr lvl="0"/>
            <a:r>
              <a:rPr lang="ru-RU" dirty="0" smtClean="0"/>
              <a:t>проект приказа министра охраны природы РА “Об утверждении заключения справочного документа (пособия) по наилучшим доступным технологиям производства электрической энергии индустрии электроэнергетики”.</a:t>
            </a:r>
            <a:endParaRPr lang="en-US" dirty="0" smtClean="0"/>
          </a:p>
          <a:p>
            <a:pPr marL="0" lvl="0" indent="0">
              <a:buNone/>
            </a:pPr>
            <a:r>
              <a:rPr lang="en-US" i="1" dirty="0" err="1" smtClean="0">
                <a:solidFill>
                  <a:schemeClr val="tx2"/>
                </a:solidFill>
              </a:rPr>
              <a:t>Проекты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обсуждены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на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итоговом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i="1" dirty="0" err="1" smtClean="0">
                <a:solidFill>
                  <a:schemeClr val="tx2"/>
                </a:solidFill>
              </a:rPr>
              <a:t>семинаре</a:t>
            </a:r>
            <a:endParaRPr lang="en-US" i="1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Пилотный</a:t>
            </a:r>
            <a:r>
              <a:rPr lang="en-US" dirty="0" smtClean="0"/>
              <a:t> </a:t>
            </a:r>
            <a:r>
              <a:rPr lang="en-US" dirty="0" err="1" smtClean="0"/>
              <a:t>проект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000" dirty="0"/>
              <a:t>Для определения приоритетов вовлеченных стран </a:t>
            </a:r>
            <a:r>
              <a:rPr lang="en-US" sz="3000" dirty="0" err="1" smtClean="0"/>
              <a:t>представителями</a:t>
            </a:r>
            <a:r>
              <a:rPr lang="en-US" sz="3000" dirty="0" smtClean="0"/>
              <a:t> </a:t>
            </a:r>
            <a:r>
              <a:rPr lang="en-US" sz="2800" dirty="0" smtClean="0"/>
              <a:t>AIR-Q-GOV </a:t>
            </a:r>
            <a:r>
              <a:rPr lang="ru-RU" sz="3000" dirty="0" smtClean="0"/>
              <a:t>были </a:t>
            </a:r>
            <a:r>
              <a:rPr lang="ru-RU" sz="3000" dirty="0"/>
              <a:t>проведены консультации с природоохранными органами и специалистами этих стран. В Армении среди основных проблем были рассмотрены вопросы нормирования выбросов промышленности и транспорта. </a:t>
            </a:r>
            <a:endParaRPr lang="ru-RU" sz="3000" dirty="0" smtClean="0"/>
          </a:p>
          <a:p>
            <a:pPr marL="0" indent="0" algn="just">
              <a:buNone/>
            </a:pPr>
            <a:r>
              <a:rPr lang="ru-RU" sz="3000" dirty="0" smtClean="0"/>
              <a:t>По итогам консультаций был утвержден </a:t>
            </a:r>
            <a:r>
              <a:rPr lang="ru-RU" sz="3000" i="1" dirty="0" smtClean="0"/>
              <a:t>Национальный пилотный проект: </a:t>
            </a:r>
            <a:r>
              <a:rPr lang="ru-RU" sz="3000" b="1" i="1" dirty="0" smtClean="0"/>
              <a:t>“Разработка уровней выбросов, соответствующих НДТ, и предельно-допустимых выбросов в выбран</a:t>
            </a:r>
            <a:r>
              <a:rPr lang="en-US" sz="3000" b="1" i="1" dirty="0" smtClean="0"/>
              <a:t>-</a:t>
            </a:r>
            <a:r>
              <a:rPr lang="ru-RU" sz="3000" b="1" i="1" dirty="0" err="1" smtClean="0"/>
              <a:t>ных</a:t>
            </a:r>
            <a:r>
              <a:rPr lang="ru-RU" sz="3000" b="1" i="1" dirty="0" smtClean="0"/>
              <a:t> секторах и производствах”</a:t>
            </a:r>
            <a:endParaRPr lang="ru-RU" sz="3000" dirty="0" smtClean="0"/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87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err="1"/>
              <a:t>Предлагаемая</a:t>
            </a:r>
            <a:r>
              <a:rPr lang="en-GB" b="1" dirty="0"/>
              <a:t> </a:t>
            </a:r>
            <a:r>
              <a:rPr lang="en-GB" b="1" dirty="0" err="1"/>
              <a:t>схема</a:t>
            </a:r>
            <a:r>
              <a:rPr lang="en-GB" b="1" dirty="0"/>
              <a:t> </a:t>
            </a:r>
            <a:r>
              <a:rPr lang="en-GB" b="1" dirty="0" err="1"/>
              <a:t>переходного</a:t>
            </a:r>
            <a:r>
              <a:rPr lang="en-GB" b="1" dirty="0"/>
              <a:t> </a:t>
            </a:r>
            <a:r>
              <a:rPr lang="en-GB" b="1" dirty="0" err="1"/>
              <a:t>периода</a:t>
            </a:r>
            <a:r>
              <a:rPr lang="en-GB" b="1" dirty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i="1" dirty="0" err="1"/>
              <a:t>Крупные</a:t>
            </a:r>
            <a:r>
              <a:rPr lang="en-US" b="1" i="1" dirty="0"/>
              <a:t> </a:t>
            </a:r>
            <a:r>
              <a:rPr lang="en-US" b="1" i="1" dirty="0" err="1"/>
              <a:t>топливосжигающие</a:t>
            </a:r>
            <a:r>
              <a:rPr lang="en-US" b="1" i="1" dirty="0"/>
              <a:t> </a:t>
            </a:r>
            <a:r>
              <a:rPr lang="en-US" b="1" i="1" dirty="0" err="1" smtClean="0"/>
              <a:t>установки</a:t>
            </a:r>
            <a:r>
              <a:rPr lang="en-US" b="1" i="1" dirty="0" smtClean="0"/>
              <a:t> – 3 </a:t>
            </a:r>
            <a:r>
              <a:rPr lang="en-US" b="1" i="1" dirty="0" err="1" smtClean="0"/>
              <a:t>года</a:t>
            </a:r>
            <a:endParaRPr lang="en-US" sz="3600" dirty="0"/>
          </a:p>
          <a:p>
            <a:pPr marL="0" indent="0">
              <a:buNone/>
            </a:pPr>
            <a:r>
              <a:rPr lang="en-US" dirty="0" err="1" smtClean="0"/>
              <a:t>Всего</a:t>
            </a:r>
            <a:r>
              <a:rPr lang="en-US" dirty="0" smtClean="0"/>
              <a:t> в </a:t>
            </a:r>
            <a:r>
              <a:rPr lang="ru-RU" dirty="0" smtClean="0"/>
              <a:t>Армении </a:t>
            </a:r>
            <a:r>
              <a:rPr lang="en-US" dirty="0" err="1" smtClean="0"/>
              <a:t>имеются</a:t>
            </a:r>
            <a:r>
              <a:rPr lang="en-US" dirty="0" smtClean="0"/>
              <a:t> </a:t>
            </a:r>
            <a:r>
              <a:rPr lang="ru-RU" dirty="0" smtClean="0"/>
              <a:t>4 крупны</a:t>
            </a:r>
            <a:r>
              <a:rPr lang="en-US" dirty="0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теплоэлектростанци</a:t>
            </a:r>
            <a:r>
              <a:rPr lang="en-US" dirty="0" smtClean="0"/>
              <a:t>и</a:t>
            </a:r>
            <a:endParaRPr lang="en-GB" dirty="0" smtClean="0"/>
          </a:p>
          <a:p>
            <a:pPr lvl="0"/>
            <a:r>
              <a:rPr lang="en-US" dirty="0" smtClean="0"/>
              <a:t>"</a:t>
            </a:r>
            <a:r>
              <a:rPr lang="en-US" dirty="0"/>
              <a:t>Раздан-5" ЗАО «</a:t>
            </a:r>
            <a:r>
              <a:rPr lang="en-US" dirty="0" err="1"/>
              <a:t>АрмРосгазпром</a:t>
            </a:r>
            <a:r>
              <a:rPr lang="en-US" dirty="0"/>
              <a:t>»,</a:t>
            </a:r>
          </a:p>
          <a:p>
            <a:pPr lvl="0"/>
            <a:r>
              <a:rPr lang="en-US" dirty="0" err="1"/>
              <a:t>ЕрТЭС</a:t>
            </a:r>
            <a:r>
              <a:rPr lang="en-US" dirty="0"/>
              <a:t> (</a:t>
            </a:r>
            <a:r>
              <a:rPr lang="en-US" dirty="0" err="1"/>
              <a:t>новая</a:t>
            </a:r>
            <a:r>
              <a:rPr lang="en-US" dirty="0"/>
              <a:t> </a:t>
            </a:r>
            <a:r>
              <a:rPr lang="en-US" dirty="0" err="1"/>
              <a:t>установка</a:t>
            </a:r>
            <a:r>
              <a:rPr lang="en-US" dirty="0"/>
              <a:t>),</a:t>
            </a:r>
          </a:p>
          <a:p>
            <a:pPr lvl="0"/>
            <a:r>
              <a:rPr lang="en-US" dirty="0" err="1"/>
              <a:t>ЕрТЭС</a:t>
            </a:r>
            <a:r>
              <a:rPr lang="en-US" dirty="0"/>
              <a:t> (</a:t>
            </a:r>
            <a:r>
              <a:rPr lang="en-US" dirty="0" err="1"/>
              <a:t>старая</a:t>
            </a:r>
            <a:r>
              <a:rPr lang="en-US" dirty="0"/>
              <a:t> </a:t>
            </a:r>
            <a:r>
              <a:rPr lang="en-US" dirty="0" err="1"/>
              <a:t>установка</a:t>
            </a:r>
            <a:r>
              <a:rPr lang="en-US" dirty="0" smtClean="0"/>
              <a:t>),</a:t>
            </a:r>
          </a:p>
          <a:p>
            <a:r>
              <a:rPr lang="en-US" dirty="0"/>
              <a:t>ОАО </a:t>
            </a:r>
            <a:r>
              <a:rPr lang="en-US" dirty="0" err="1" smtClean="0"/>
              <a:t>РазТЭС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787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err="1">
                <a:solidFill>
                  <a:schemeClr val="tx2"/>
                </a:solidFill>
                <a:latin typeface="+mn-lt"/>
              </a:rPr>
              <a:t>Цементная</a:t>
            </a:r>
            <a:r>
              <a:rPr lang="en-US" sz="4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+mn-lt"/>
              </a:rPr>
              <a:t>промышленность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Цементная промышленность Армении представлена двумя крупными заводами:</a:t>
            </a:r>
            <a:endParaRPr lang="en-US" dirty="0"/>
          </a:p>
          <a:p>
            <a:pPr lvl="0"/>
            <a:r>
              <a:rPr lang="en-US" dirty="0"/>
              <a:t>ЗАО “</a:t>
            </a:r>
            <a:r>
              <a:rPr lang="en-US" dirty="0" err="1"/>
              <a:t>Мика-цемент</a:t>
            </a:r>
            <a:r>
              <a:rPr lang="en-US" dirty="0"/>
              <a:t>”</a:t>
            </a:r>
          </a:p>
          <a:p>
            <a:pPr lvl="0"/>
            <a:r>
              <a:rPr lang="en-US" dirty="0"/>
              <a:t>ЗАО “</a:t>
            </a:r>
            <a:r>
              <a:rPr lang="en-US" dirty="0" err="1"/>
              <a:t>Араратцемент</a:t>
            </a:r>
            <a:r>
              <a:rPr lang="en-US" dirty="0"/>
              <a:t>”</a:t>
            </a:r>
          </a:p>
          <a:p>
            <a:r>
              <a:rPr lang="en-US" dirty="0" err="1" smtClean="0"/>
              <a:t>Пере</a:t>
            </a:r>
            <a:r>
              <a:rPr lang="ru-RU" dirty="0" smtClean="0"/>
              <a:t>х</a:t>
            </a:r>
            <a:r>
              <a:rPr lang="en-US" dirty="0" err="1" smtClean="0"/>
              <a:t>одный</a:t>
            </a:r>
            <a:r>
              <a:rPr lang="en-US" dirty="0" smtClean="0"/>
              <a:t> </a:t>
            </a:r>
            <a:r>
              <a:rPr lang="en-US" dirty="0" err="1" smtClean="0"/>
              <a:t>период</a:t>
            </a:r>
            <a:r>
              <a:rPr lang="en-US" dirty="0" smtClean="0"/>
              <a:t> – 15 </a:t>
            </a:r>
            <a:r>
              <a:rPr lang="en-US" dirty="0" err="1" smtClean="0"/>
              <a:t>лет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625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err="1">
                <a:solidFill>
                  <a:schemeClr val="tx2"/>
                </a:solidFill>
                <a:latin typeface="+mn-lt"/>
              </a:rPr>
              <a:t>Цветная</a:t>
            </a:r>
            <a:r>
              <a:rPr lang="en-US" sz="44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4400" b="1" dirty="0" err="1">
                <a:solidFill>
                  <a:schemeClr val="tx2"/>
                </a:solidFill>
                <a:latin typeface="+mn-lt"/>
              </a:rPr>
              <a:t>металлургия</a:t>
            </a:r>
            <a:r>
              <a:rPr lang="en-US" sz="4400" dirty="0">
                <a:latin typeface="+mn-lt"/>
              </a:rPr>
              <a:t/>
            </a:r>
            <a:br>
              <a:rPr lang="en-US" sz="4400" dirty="0">
                <a:latin typeface="+mn-lt"/>
              </a:rPr>
            </a:b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Армении действует одно сравнительно крупное предприятие по производству цветных металлов: - </a:t>
            </a:r>
            <a:r>
              <a:rPr lang="ru-RU" dirty="0" err="1"/>
              <a:t>Алавердский</a:t>
            </a:r>
            <a:r>
              <a:rPr lang="ru-RU" dirty="0"/>
              <a:t> медеплавильный завод ЗАО “</a:t>
            </a:r>
            <a:r>
              <a:rPr lang="en-GB" dirty="0"/>
              <a:t>ACP</a:t>
            </a:r>
            <a:r>
              <a:rPr lang="ru-RU" dirty="0"/>
              <a:t>”. Завод работает практически без газоочистного оборудования. Установлены несколько небольших пылеулавливающих установок, однако основной загрязнитель атмосферного воздуха – двуокись серы, без какой- либо очистки выбрасывается в атмосферу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err="1" smtClean="0"/>
              <a:t>Пере</a:t>
            </a:r>
            <a:r>
              <a:rPr lang="ru-RU" dirty="0" smtClean="0"/>
              <a:t>х</a:t>
            </a:r>
            <a:r>
              <a:rPr lang="en-US" dirty="0" err="1" smtClean="0"/>
              <a:t>одный</a:t>
            </a:r>
            <a:r>
              <a:rPr lang="en-US" dirty="0" smtClean="0"/>
              <a:t> </a:t>
            </a:r>
            <a:r>
              <a:rPr lang="en-US" dirty="0" err="1" smtClean="0"/>
              <a:t>период</a:t>
            </a:r>
            <a:r>
              <a:rPr lang="en-US" dirty="0" smtClean="0"/>
              <a:t> – 15 </a:t>
            </a:r>
            <a:r>
              <a:rPr lang="en-US" dirty="0" err="1" smtClean="0"/>
              <a:t>лет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0938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Взаимодействие  с другими организациями и программами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Базовые предприятия</a:t>
            </a:r>
          </a:p>
          <a:p>
            <a:r>
              <a:rPr lang="ru-RU" dirty="0" smtClean="0"/>
              <a:t>Отдел политики охраны атмосферного воздуха минприроды</a:t>
            </a:r>
          </a:p>
          <a:p>
            <a:r>
              <a:rPr lang="ru-RU" dirty="0" smtClean="0"/>
              <a:t>Отдел стратегических программ минприроды</a:t>
            </a:r>
          </a:p>
          <a:p>
            <a:r>
              <a:rPr lang="ru-RU" altLang="de-DE" dirty="0" smtClean="0"/>
              <a:t>Твиннинговый проект ЕС </a:t>
            </a:r>
            <a:r>
              <a:rPr lang="en-GB" altLang="de-DE" dirty="0" smtClean="0"/>
              <a:t>AM10/ENP-PCA/EN/06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226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de-DE" dirty="0" smtClean="0"/>
              <a:t>Твиннинговый проект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Твиннинговая программа совместно с </a:t>
            </a:r>
            <a:r>
              <a:rPr lang="ru-RU" dirty="0" err="1" smtClean="0"/>
              <a:t>минприроды</a:t>
            </a:r>
            <a:r>
              <a:rPr lang="ru-RU" dirty="0" smtClean="0"/>
              <a:t> готов</a:t>
            </a:r>
            <a:r>
              <a:rPr lang="en-US" dirty="0" err="1" smtClean="0"/>
              <a:t>ит</a:t>
            </a:r>
            <a:r>
              <a:rPr lang="ru-RU" dirty="0" smtClean="0"/>
              <a:t> целый пакет законодательных изменений:</a:t>
            </a:r>
          </a:p>
          <a:p>
            <a:r>
              <a:rPr lang="ru-RU" dirty="0" smtClean="0"/>
              <a:t>Проект закона об основах экополитики, в составе которого будет глава о комплексных разрешениях</a:t>
            </a:r>
          </a:p>
          <a:p>
            <a:r>
              <a:rPr lang="ru-RU" dirty="0" smtClean="0"/>
              <a:t>Семь законопроектов об изменениях в законах</a:t>
            </a:r>
            <a:r>
              <a:rPr lang="en-US" dirty="0"/>
              <a:t>,</a:t>
            </a:r>
            <a:r>
              <a:rPr lang="ru-RU" dirty="0" smtClean="0"/>
              <a:t> регулирующих отдельные сферы, в том числе: закон об охране атмосферного воздуха, об экспертизе воздействия на окружающую среду и др.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de-DE" dirty="0" smtClean="0"/>
              <a:t>Твиннинговый проект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51543"/>
              </p:ext>
            </p:extLst>
          </p:nvPr>
        </p:nvGraphicFramePr>
        <p:xfrm>
          <a:off x="457200" y="1935163"/>
          <a:ext cx="822960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4953000"/>
                <a:gridCol w="28956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Calibri"/>
                        </a:rPr>
                        <a:t>N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Calibri"/>
                          <a:ea typeface="Times New Roman"/>
                          <a:cs typeface="Calibri"/>
                        </a:rPr>
                        <a:t>Название</a:t>
                      </a:r>
                      <a:r>
                        <a:rPr lang="en-US" sz="1800" b="1" dirty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800" b="1" dirty="0" err="1">
                          <a:latin typeface="Calibri"/>
                          <a:ea typeface="Times New Roman"/>
                          <a:cs typeface="Calibri"/>
                        </a:rPr>
                        <a:t>документа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Times New Roman"/>
                          <a:cs typeface="Times New Roman"/>
                        </a:rPr>
                        <a:t>Статус/примечания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Calibri"/>
                          <a:ea typeface="Calibri"/>
                          <a:cs typeface="Calibri"/>
                        </a:rPr>
                        <a:t>Краткое </a:t>
                      </a: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пособие по </a:t>
                      </a:r>
                      <a:r>
                        <a:rPr lang="ru-RU" sz="2000" b="0" dirty="0">
                          <a:latin typeface="Calibri"/>
                          <a:ea typeface="Calibri"/>
                          <a:cs typeface="Calibri"/>
                        </a:rPr>
                        <a:t>НДТ энергоэффективности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Calibri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 smtClean="0">
                          <a:latin typeface="Calibri"/>
                          <a:ea typeface="Times New Roman"/>
                          <a:cs typeface="Times New Roman"/>
                        </a:rPr>
                        <a:t>английском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Краткое пособие по НДТ 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для </a:t>
                      </a:r>
                      <a:r>
                        <a:rPr lang="ru-RU" sz="2000" b="0" dirty="0">
                          <a:latin typeface="Calibri"/>
                          <a:ea typeface="Times New Roman"/>
                          <a:cs typeface="Calibri"/>
                        </a:rPr>
                        <a:t>выбранных секторов химической промышленности 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Calibri"/>
                          <a:ea typeface="Times New Roman"/>
                          <a:cs typeface="Times New Roman"/>
                        </a:rPr>
                        <a:t>На английском, переводится на 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Times New Roman"/>
                        </a:rPr>
                        <a:t>арм.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Краткоепособие НДТ 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для </a:t>
                      </a:r>
                      <a:r>
                        <a:rPr lang="ru-RU" sz="2000" b="0" dirty="0">
                          <a:latin typeface="Calibri"/>
                          <a:ea typeface="Times New Roman"/>
                          <a:cs typeface="Calibri"/>
                        </a:rPr>
                        <a:t>выбранных секторов промышленности цветных металлов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Calibri"/>
                          <a:ea typeface="Times New Roman"/>
                          <a:cs typeface="Times New Roman"/>
                        </a:rPr>
                        <a:t>На английском, переводится на 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Times New Roman"/>
                        </a:rPr>
                        <a:t>арм.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Calibri"/>
                          <a:ea typeface="Calibri"/>
                          <a:cs typeface="Calibri"/>
                        </a:rPr>
                        <a:t>П</a:t>
                      </a: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особие </a:t>
                      </a:r>
                      <a:r>
                        <a:rPr lang="en-US" sz="2000" b="0" dirty="0" err="1" smtClean="0">
                          <a:latin typeface="Calibri"/>
                          <a:ea typeface="Calibri"/>
                          <a:cs typeface="Calibri"/>
                        </a:rPr>
                        <a:t>для</a:t>
                      </a: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2000" b="0" dirty="0" err="1" smtClean="0">
                          <a:latin typeface="Calibri"/>
                          <a:ea typeface="Calibri"/>
                          <a:cs typeface="Calibri"/>
                        </a:rPr>
                        <a:t>производства</a:t>
                      </a: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2000" b="0" dirty="0" err="1" smtClean="0">
                          <a:latin typeface="Calibri"/>
                          <a:ea typeface="Calibri"/>
                          <a:cs typeface="Calibri"/>
                        </a:rPr>
                        <a:t>животного</a:t>
                      </a: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2000" b="0" dirty="0" err="1" smtClean="0">
                          <a:latin typeface="Calibri"/>
                          <a:ea typeface="Calibri"/>
                          <a:cs typeface="Calibri"/>
                        </a:rPr>
                        <a:t>сырья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Calibri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 smtClean="0">
                          <a:latin typeface="Calibri"/>
                          <a:ea typeface="Times New Roman"/>
                          <a:cs typeface="Times New Roman"/>
                        </a:rPr>
                        <a:t>немецком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n-US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Calibri"/>
                          <a:ea typeface="Calibri"/>
                          <a:cs typeface="Calibri"/>
                        </a:rPr>
                        <a:t>П</a:t>
                      </a:r>
                      <a:r>
                        <a:rPr lang="ru-RU" sz="2000" b="0" dirty="0" smtClean="0">
                          <a:latin typeface="Calibri"/>
                          <a:ea typeface="Calibri"/>
                          <a:cs typeface="Calibri"/>
                        </a:rPr>
                        <a:t>особие </a:t>
                      </a:r>
                      <a:r>
                        <a:rPr lang="en-GB" sz="2000" b="0" dirty="0" err="1" smtClean="0">
                          <a:latin typeface="Calibri"/>
                          <a:ea typeface="Times New Roman"/>
                          <a:cs typeface="Calibri"/>
                        </a:rPr>
                        <a:t>для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GB" sz="2000" b="0" dirty="0" err="1" smtClean="0">
                          <a:latin typeface="Calibri"/>
                          <a:ea typeface="Times New Roman"/>
                          <a:cs typeface="Calibri"/>
                        </a:rPr>
                        <a:t>птицебойни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Calibri"/>
                          <a:ea typeface="Times New Roman"/>
                          <a:cs typeface="Times New Roman"/>
                        </a:rPr>
                        <a:t>Англ./Нем., 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Times New Roman"/>
                        </a:rPr>
                        <a:t>переводится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ru-RU" sz="2000" b="0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Calibri"/>
                          <a:ea typeface="Calibri"/>
                          <a:cs typeface="Calibri"/>
                        </a:rPr>
                        <a:t>Пособие</a:t>
                      </a:r>
                      <a:r>
                        <a:rPr lang="ru-RU" sz="2000" b="0" dirty="0">
                          <a:latin typeface="Calibri"/>
                          <a:ea typeface="Times New Roman"/>
                          <a:cs typeface="Calibri"/>
                        </a:rPr>
                        <a:t> по мониторингу выбросов – контролю загрязнения </a:t>
                      </a:r>
                      <a:r>
                        <a:rPr lang="ru-RU" sz="2000" b="0" dirty="0" smtClean="0">
                          <a:latin typeface="Calibri"/>
                          <a:ea typeface="Times New Roman"/>
                          <a:cs typeface="Calibri"/>
                        </a:rPr>
                        <a:t>воздуха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Calibri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en-US" sz="2000" b="0" dirty="0" err="1">
                          <a:latin typeface="Calibri"/>
                          <a:ea typeface="Times New Roman"/>
                          <a:cs typeface="Times New Roman"/>
                        </a:rPr>
                        <a:t>немецком</a:t>
                      </a:r>
                      <a:endParaRPr lang="en-US" sz="20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de-DE" dirty="0" err="1"/>
              <a:t>Твиннинговый</a:t>
            </a:r>
            <a:r>
              <a:rPr lang="ru-RU" altLang="de-DE" dirty="0"/>
              <a:t> проект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0036766"/>
              </p:ext>
            </p:extLst>
          </p:nvPr>
        </p:nvGraphicFramePr>
        <p:xfrm>
          <a:off x="304800" y="2209800"/>
          <a:ext cx="81534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400"/>
                <a:gridCol w="5257800"/>
                <a:gridCol w="2362200"/>
              </a:tblGrid>
              <a:tr h="0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 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Название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документа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+mj-lt"/>
                        </a:rPr>
                        <a:t>Статус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/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примечания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Пособие по процедуре комплексных разрешений по Директиве ПВ 2010/75/</a:t>
                      </a:r>
                      <a:r>
                        <a:rPr lang="en-GB" sz="2000" dirty="0">
                          <a:effectLst/>
                          <a:latin typeface="+mj-lt"/>
                        </a:rPr>
                        <a:t>EU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+mj-lt"/>
                        </a:rPr>
                        <a:t>Англ/Арм. В стадии редактирования</a:t>
                      </a:r>
                      <a:endParaRPr lang="en-US" sz="20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675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8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Пособие по отходам </a:t>
                      </a:r>
                      <a:r>
                        <a:rPr lang="ru-RU" sz="2000" dirty="0" err="1">
                          <a:effectLst/>
                          <a:latin typeface="+mj-lt"/>
                        </a:rPr>
                        <a:t>добываюших</a:t>
                      </a:r>
                      <a:r>
                        <a:rPr lang="ru-RU" sz="2000" dirty="0">
                          <a:effectLst/>
                          <a:latin typeface="+mj-lt"/>
                        </a:rPr>
                        <a:t> отраслей промышленности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Стадия </a:t>
                      </a:r>
                      <a:r>
                        <a:rPr lang="ru-RU" sz="2000" dirty="0" smtClean="0">
                          <a:effectLst/>
                          <a:latin typeface="+mj-lt"/>
                        </a:rPr>
                        <a:t>проекта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9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Пособие по НДТ для медной промышленности 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Air-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Qual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Gov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Project 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10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Краткое пособие НДТ для цементной промышленности 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На английском, </a:t>
                      </a:r>
                      <a:r>
                        <a:rPr lang="ru-RU" sz="2000" dirty="0" smtClean="0">
                          <a:effectLst/>
                          <a:latin typeface="+mj-lt"/>
                        </a:rPr>
                        <a:t>переводится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2000" b="0" dirty="0" smtClean="0">
                          <a:effectLst/>
                          <a:latin typeface="+mj-lt"/>
                        </a:rPr>
                        <a:t>11</a:t>
                      </a:r>
                      <a:endParaRPr lang="en-US" sz="2000" b="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П</a:t>
                      </a:r>
                      <a:r>
                        <a:rPr lang="ru-RU" sz="2000" dirty="0" err="1">
                          <a:effectLst/>
                          <a:latin typeface="+mj-lt"/>
                        </a:rPr>
                        <a:t>особие</a:t>
                      </a:r>
                      <a:r>
                        <a:rPr lang="ru-RU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по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контролю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КПКЗ 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В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стадии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разработки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+mj-lt"/>
                        </a:rPr>
                        <a:t>12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+mj-lt"/>
                        </a:rPr>
                        <a:t>Инструкция по использованию пособий по НДТ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</a:rPr>
                        <a:t>В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стадии</a:t>
                      </a:r>
                      <a:r>
                        <a:rPr lang="en-US" sz="2000" dirty="0">
                          <a:effectLst/>
                          <a:latin typeface="+mj-lt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+mj-lt"/>
                        </a:rPr>
                        <a:t>разработки</a:t>
                      </a:r>
                      <a:endParaRPr lang="en-US" sz="20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0330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4000" dirty="0" smtClean="0">
                <a:solidFill>
                  <a:schemeClr val="tx2"/>
                </a:solidFill>
              </a:rPr>
              <a:t>            Благодарю за внимание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600" dirty="0" smtClean="0"/>
              <a:t>Проект направлен на внедрение </a:t>
            </a:r>
            <a:r>
              <a:rPr lang="ru-RU" sz="2600" dirty="0"/>
              <a:t>предельных значений выбросов </a:t>
            </a:r>
            <a:r>
              <a:rPr lang="ru-RU" sz="2600" dirty="0" smtClean="0"/>
              <a:t>в атмосферу на </a:t>
            </a:r>
            <a:r>
              <a:rPr lang="ru-RU" sz="2600" dirty="0"/>
              <a:t>основе наилучших доступных технических методов (</a:t>
            </a:r>
            <a:r>
              <a:rPr lang="ru-RU" sz="2600" dirty="0" smtClean="0"/>
              <a:t>НДТМ или НДТ) </a:t>
            </a:r>
            <a:r>
              <a:rPr lang="ru-RU" sz="2600" dirty="0"/>
              <a:t>на секторальном уровне в соответствии с Директивой </a:t>
            </a:r>
            <a:r>
              <a:rPr lang="ru-RU" sz="2600" dirty="0" smtClean="0"/>
              <a:t>по ПВ 2010/75/</a:t>
            </a:r>
            <a:r>
              <a:rPr lang="en-GB" sz="2600" dirty="0" smtClean="0"/>
              <a:t>EU</a:t>
            </a:r>
            <a:r>
              <a:rPr lang="ru-RU" sz="2600" dirty="0" smtClean="0"/>
              <a:t>. </a:t>
            </a:r>
            <a:endParaRPr lang="en-US" sz="2600" dirty="0"/>
          </a:p>
          <a:p>
            <a:pPr>
              <a:buNone/>
            </a:pPr>
            <a:r>
              <a:rPr lang="ru-RU" sz="2600" dirty="0" smtClean="0"/>
              <a:t>   Выполнение </a:t>
            </a:r>
            <a:r>
              <a:rPr lang="ru-RU" sz="2600" dirty="0"/>
              <a:t>проекта должно обеспечить </a:t>
            </a:r>
            <a:r>
              <a:rPr lang="ru-RU" sz="2600" dirty="0" smtClean="0"/>
              <a:t>интеграци</a:t>
            </a:r>
            <a:r>
              <a:rPr lang="ru-RU" dirty="0" smtClean="0"/>
              <a:t>ю</a:t>
            </a:r>
            <a:r>
              <a:rPr lang="ru-RU" sz="2600" dirty="0" smtClean="0"/>
              <a:t> </a:t>
            </a:r>
            <a:r>
              <a:rPr lang="ru-RU" sz="2600" dirty="0"/>
              <a:t>принципов </a:t>
            </a:r>
            <a:r>
              <a:rPr lang="ru-RU" sz="2600" dirty="0" smtClean="0"/>
              <a:t>НДТ </a:t>
            </a:r>
            <a:r>
              <a:rPr lang="ru-RU" sz="2600" dirty="0"/>
              <a:t>в системе регулирования загрязнения </a:t>
            </a:r>
            <a:r>
              <a:rPr lang="ru-RU" sz="2600" dirty="0" smtClean="0"/>
              <a:t>воздуха </a:t>
            </a:r>
            <a:r>
              <a:rPr lang="ru-RU" sz="2600" dirty="0"/>
              <a:t>в Армении, тем самым мотивируя внедрение более чистых технологий и обеспечение лучшего качества </a:t>
            </a:r>
            <a:r>
              <a:rPr lang="ru-RU" sz="2600" dirty="0" smtClean="0"/>
              <a:t>среды</a:t>
            </a:r>
            <a:r>
              <a:rPr lang="ru-RU" sz="2600" dirty="0"/>
              <a:t>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25367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проекта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По итогам проведенного тендера для выполнения проекта была выбрана компания «Консекоард».  </a:t>
            </a:r>
          </a:p>
          <a:p>
            <a:r>
              <a:rPr lang="ru-RU" sz="2800" dirty="0" smtClean="0"/>
              <a:t> Длительность реализации проекта по контракту: - 12 месяцев. Проект стартовал в в декабре 2012 и фактически был завершен в марте 2014г.</a:t>
            </a:r>
            <a:endParaRPr lang="en-US" sz="2800" dirty="0" smtClean="0"/>
          </a:p>
          <a:p>
            <a:r>
              <a:rPr lang="en-US" sz="2800" dirty="0" err="1" smtClean="0"/>
              <a:t>Итоги</a:t>
            </a:r>
            <a:r>
              <a:rPr lang="en-US" sz="2800" dirty="0" smtClean="0"/>
              <a:t> </a:t>
            </a:r>
            <a:r>
              <a:rPr lang="en-US" sz="2800" dirty="0" err="1" smtClean="0"/>
              <a:t>работ</a:t>
            </a:r>
            <a:r>
              <a:rPr lang="en-US" sz="2800" dirty="0" smtClean="0"/>
              <a:t> </a:t>
            </a:r>
            <a:r>
              <a:rPr lang="en-US" sz="2800" dirty="0" err="1" smtClean="0"/>
              <a:t>были</a:t>
            </a:r>
            <a:r>
              <a:rPr lang="en-US" sz="2800" dirty="0" smtClean="0"/>
              <a:t> </a:t>
            </a:r>
            <a:r>
              <a:rPr lang="en-US" sz="2800" dirty="0" err="1" smtClean="0"/>
              <a:t>обсуждены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2 </a:t>
            </a:r>
            <a:r>
              <a:rPr lang="en-US" sz="2800" dirty="0" err="1" smtClean="0"/>
              <a:t>семинара</a:t>
            </a:r>
            <a:r>
              <a:rPr lang="ru-RU" sz="2800" dirty="0" smtClean="0"/>
              <a:t>х</a:t>
            </a:r>
            <a:r>
              <a:rPr lang="en-US" sz="2800" dirty="0" smtClean="0"/>
              <a:t>, с </a:t>
            </a:r>
            <a:r>
              <a:rPr lang="en-US" sz="2800" dirty="0" err="1" smtClean="0"/>
              <a:t>участием</a:t>
            </a:r>
            <a:r>
              <a:rPr lang="en-US" sz="2800" dirty="0" smtClean="0"/>
              <a:t> </a:t>
            </a:r>
            <a:r>
              <a:rPr lang="en-US" sz="2800" dirty="0" err="1" smtClean="0"/>
              <a:t>заинретесованны</a:t>
            </a:r>
            <a:r>
              <a:rPr lang="ru-RU" sz="2800" dirty="0" smtClean="0"/>
              <a:t>х</a:t>
            </a:r>
            <a:r>
              <a:rPr lang="en-US" sz="2800" dirty="0" smtClean="0"/>
              <a:t> </a:t>
            </a:r>
            <a:r>
              <a:rPr lang="en-US" sz="2800" dirty="0" err="1" smtClean="0"/>
              <a:t>сторон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</a:t>
            </a:r>
            <a:r>
              <a:rPr lang="en-US" dirty="0" smtClean="0"/>
              <a:t> </a:t>
            </a:r>
            <a:r>
              <a:rPr lang="ru-RU" dirty="0" smtClean="0"/>
              <a:t>проекта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Оценка существующего состояния промышленной деятельности и обзор действующего законодательства по качеству воздуха</a:t>
            </a:r>
            <a:endParaRPr lang="en-US" dirty="0" smtClean="0"/>
          </a:p>
          <a:p>
            <a:r>
              <a:rPr lang="ru-RU" dirty="0" smtClean="0"/>
              <a:t>Разработка технического предложения для определения уровней выбросов, соответствующих НДТ, предельных значений выбросов,  порядка осуществления контроля (мониторинга) соответствия установленным нормам.</a:t>
            </a:r>
            <a:endParaRPr lang="en-US" dirty="0" smtClean="0"/>
          </a:p>
          <a:p>
            <a:r>
              <a:rPr lang="ru-RU" dirty="0" smtClean="0"/>
              <a:t>Разработка проектов соответствующих нормативных актов по качеству воздуха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Действующая система нормирования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Нормирование выбросов вредных веществ в Армении производится на основе санитарно-гигиенического принципа. Основным критерием является соблюдение санитарных норм содержания данного вещества в воздухе населенных территорий (городов, поселков, деревень). Единовременное максимальное количество выбросов (на срезе или конце трубы) определяется с тем условием, чтобы после рассеивания приземная концентрация данного вещества, с учетом неблагоприятных метеоусловий и фонового загрязнения, не превышала предельно-допустимую максимально-разовую концентрацию.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51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Действующая система нормирования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Этот </a:t>
            </a:r>
            <a:r>
              <a:rPr lang="ru-RU" dirty="0"/>
              <a:t>порядок был принят еще во время СССР и имел целью охрану здоровья </a:t>
            </a:r>
            <a:r>
              <a:rPr lang="ru-RU" dirty="0" smtClean="0"/>
              <a:t>населения.</a:t>
            </a:r>
            <a:r>
              <a:rPr lang="en-US" dirty="0"/>
              <a:t> </a:t>
            </a:r>
            <a:r>
              <a:rPr lang="ru-RU" dirty="0" smtClean="0"/>
              <a:t>Однако </a:t>
            </a:r>
            <a:r>
              <a:rPr lang="ru-RU" dirty="0"/>
              <a:t>опыт применения этого принципа </a:t>
            </a:r>
            <a:r>
              <a:rPr lang="ru-RU" dirty="0" smtClean="0"/>
              <a:t>показал </a:t>
            </a:r>
            <a:r>
              <a:rPr lang="ru-RU" dirty="0"/>
              <a:t>свою неэффективность. К основным недостаткам этого метода можно причислить:</a:t>
            </a:r>
            <a:endParaRPr lang="en-US" dirty="0"/>
          </a:p>
          <a:p>
            <a:r>
              <a:rPr lang="ru-RU" dirty="0" smtClean="0"/>
              <a:t>система </a:t>
            </a:r>
            <a:r>
              <a:rPr lang="ru-RU" dirty="0"/>
              <a:t>не основывается на реальных возможностях и параметрах производственного процесса;</a:t>
            </a:r>
            <a:endParaRPr lang="en-US" dirty="0"/>
          </a:p>
          <a:p>
            <a:r>
              <a:rPr lang="ru-RU" dirty="0" smtClean="0"/>
              <a:t>система </a:t>
            </a:r>
            <a:r>
              <a:rPr lang="ru-RU" dirty="0"/>
              <a:t>не стимулирует внедрение новых более передовых технологических процессов, использование более эффективных пыле-газоулавливающих установок;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07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Действующая система нормирования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система не обязывает производителей разрабатывать новые природоохранные мероприятия, совершенствовать систему экологического управления и мониторинга;</a:t>
            </a:r>
            <a:endParaRPr lang="en-US" sz="2800" dirty="0" smtClean="0"/>
          </a:p>
          <a:p>
            <a:r>
              <a:rPr lang="ru-RU" sz="2800" dirty="0" smtClean="0"/>
              <a:t>отсутствие нормативов качества воздуха (ПДК) вне населенных территорий создает правовую неопределенность при нормировании выбросов для предприятий, расположенных вне населенных мест.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413</TotalTime>
  <Words>2119</Words>
  <Application>Microsoft Office PowerPoint</Application>
  <PresentationFormat>On-screen Show (4:3)</PresentationFormat>
  <Paragraphs>200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Flow</vt:lpstr>
      <vt:lpstr>“ՔՈՆՍԵԿՈԱՐԴ” ՍՊԸ         ООО “КОНСЕКОАРД”  </vt:lpstr>
      <vt:lpstr>Исполнитель</vt:lpstr>
      <vt:lpstr>Пилотный проект</vt:lpstr>
      <vt:lpstr>Цель проекта</vt:lpstr>
      <vt:lpstr>Организация проекта</vt:lpstr>
      <vt:lpstr>Структура проекта</vt:lpstr>
      <vt:lpstr>Действующая система нормирования</vt:lpstr>
      <vt:lpstr>Действующая система нормирования</vt:lpstr>
      <vt:lpstr>Действующая система нормирования</vt:lpstr>
      <vt:lpstr>Порядок выдачи разрешений</vt:lpstr>
      <vt:lpstr>Порядок выдачи разрешений</vt:lpstr>
      <vt:lpstr>Порядок выдачи разрешений</vt:lpstr>
      <vt:lpstr>ПРОМЫШЛЕННОСТЬ АРМЕНИИ </vt:lpstr>
      <vt:lpstr>ПРОМЫШЛЕННОСТЬ АРМЕНИИ </vt:lpstr>
      <vt:lpstr>ПРОМЫШЛЕННОСТЬ АРМЕНИИ </vt:lpstr>
      <vt:lpstr>МЕТОД ОЦЕНКИ ВОЗДЕЙСТВИЯ </vt:lpstr>
      <vt:lpstr>Требуемое потребление воздуха</vt:lpstr>
      <vt:lpstr>Выбор предприятий, оказывающих наибольшее воздействие на атмосферный воздух </vt:lpstr>
      <vt:lpstr>Выбор трех отраслей </vt:lpstr>
      <vt:lpstr>Выбранные отрасли промышленности </vt:lpstr>
      <vt:lpstr>Базовые предприятия</vt:lpstr>
      <vt:lpstr>Методология</vt:lpstr>
      <vt:lpstr>Адаптация</vt:lpstr>
      <vt:lpstr>Метод регламентирования</vt:lpstr>
      <vt:lpstr>Метод регламентирования</vt:lpstr>
      <vt:lpstr>Предлагаемые проекты актов</vt:lpstr>
      <vt:lpstr>Предлагаемые проекты актов</vt:lpstr>
      <vt:lpstr>Предлагаемые проекты актов</vt:lpstr>
      <vt:lpstr>Предлагаемые проекты актов</vt:lpstr>
      <vt:lpstr>Предлагаемая схема переходного периода </vt:lpstr>
      <vt:lpstr>Цементная промышленность </vt:lpstr>
      <vt:lpstr>Цветная металлургия </vt:lpstr>
      <vt:lpstr>Взаимодействие  с другими организациями и программами</vt:lpstr>
      <vt:lpstr>Твиннинговый проект</vt:lpstr>
      <vt:lpstr>Твиннинговый проект</vt:lpstr>
      <vt:lpstr>Твиннинговый проект</vt:lpstr>
      <vt:lpstr>PowerPoint Presentation</vt:lpstr>
    </vt:vector>
  </TitlesOfParts>
  <Company>Consecoard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“ՔՈՆՍԵԿՈԱՐԴ” ՍՊԸ         ООО “КОНСЕКОАРД”  </dc:title>
  <dc:creator>Vram Tevosyan</dc:creator>
  <cp:lastModifiedBy>Vram Tevosyan</cp:lastModifiedBy>
  <cp:revision>49</cp:revision>
  <dcterms:created xsi:type="dcterms:W3CDTF">2014-04-18T13:30:12Z</dcterms:created>
  <dcterms:modified xsi:type="dcterms:W3CDTF">2014-04-21T08:21:42Z</dcterms:modified>
</cp:coreProperties>
</file>