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380" r:id="rId3"/>
    <p:sldId id="379" r:id="rId4"/>
    <p:sldId id="381" r:id="rId5"/>
    <p:sldId id="386" r:id="rId6"/>
    <p:sldId id="382" r:id="rId7"/>
    <p:sldId id="383" r:id="rId8"/>
    <p:sldId id="385" r:id="rId9"/>
    <p:sldId id="387" r:id="rId10"/>
    <p:sldId id="389" r:id="rId11"/>
    <p:sldId id="390" r:id="rId12"/>
    <p:sldId id="378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FF"/>
    <a:srgbClr val="061F66"/>
    <a:srgbClr val="D600AD"/>
    <a:srgbClr val="FFCC66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5200" autoAdjust="0"/>
  </p:normalViewPr>
  <p:slideViewPr>
    <p:cSldViewPr>
      <p:cViewPr>
        <p:scale>
          <a:sx n="70" d="100"/>
          <a:sy n="70" d="100"/>
        </p:scale>
        <p:origin x="-134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9568B6-0492-483A-93F5-DC4DC89C923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F85D9188-DACA-4524-AFFA-140A7CF2299B}">
      <dgm:prSet phldrT="[Text]" custT="1"/>
      <dgm:spPr>
        <a:solidFill>
          <a:srgbClr val="CDC90D">
            <a:alpha val="49804"/>
          </a:srgbClr>
        </a:solidFill>
      </dgm:spPr>
      <dgm:t>
        <a:bodyPr/>
        <a:lstStyle/>
        <a:p>
          <a:r>
            <a:rPr lang="ru-RU" sz="1900" b="1" dirty="0" smtClean="0">
              <a:solidFill>
                <a:srgbClr val="002060"/>
              </a:solidFill>
            </a:rPr>
            <a:t>Предприятия / Операторы</a:t>
          </a:r>
          <a:endParaRPr lang="en-GB" sz="1900" b="1" dirty="0">
            <a:solidFill>
              <a:srgbClr val="002060"/>
            </a:solidFill>
          </a:endParaRPr>
        </a:p>
      </dgm:t>
    </dgm:pt>
    <dgm:pt modelId="{BD21D3BB-7B3C-4C65-B8F3-3C98797064A3}" type="parTrans" cxnId="{4A44BA8D-A54D-4DF3-8B97-842B275B5E0C}">
      <dgm:prSet/>
      <dgm:spPr/>
      <dgm:t>
        <a:bodyPr/>
        <a:lstStyle/>
        <a:p>
          <a:endParaRPr lang="en-GB"/>
        </a:p>
      </dgm:t>
    </dgm:pt>
    <dgm:pt modelId="{A63D6875-B856-4135-A0EC-B2987C79FA55}" type="sibTrans" cxnId="{4A44BA8D-A54D-4DF3-8B97-842B275B5E0C}">
      <dgm:prSet/>
      <dgm:spPr/>
      <dgm:t>
        <a:bodyPr/>
        <a:lstStyle/>
        <a:p>
          <a:endParaRPr lang="en-GB"/>
        </a:p>
      </dgm:t>
    </dgm:pt>
    <dgm:pt modelId="{0D918055-66E4-4997-B808-35E444F678D3}">
      <dgm:prSet phldrT="[Text]" custT="1"/>
      <dgm:spPr>
        <a:solidFill>
          <a:srgbClr val="0368AD">
            <a:alpha val="49804"/>
          </a:srgbClr>
        </a:solidFill>
      </dgm:spPr>
      <dgm:t>
        <a:bodyPr/>
        <a:lstStyle/>
        <a:p>
          <a:pPr algn="ctr"/>
          <a:r>
            <a:rPr lang="ru-RU" sz="1900" b="1" dirty="0" err="1" smtClean="0">
              <a:solidFill>
                <a:srgbClr val="002060"/>
              </a:solidFill>
            </a:rPr>
            <a:t>Природо</a:t>
          </a:r>
          <a:r>
            <a:rPr lang="ru-RU" sz="1900" b="1" dirty="0" smtClean="0">
              <a:solidFill>
                <a:srgbClr val="002060"/>
              </a:solidFill>
            </a:rPr>
            <a:t>-охранные органы</a:t>
          </a:r>
          <a:endParaRPr lang="en-GB" sz="1900" b="1" dirty="0">
            <a:solidFill>
              <a:srgbClr val="002060"/>
            </a:solidFill>
          </a:endParaRPr>
        </a:p>
      </dgm:t>
    </dgm:pt>
    <dgm:pt modelId="{3F252AC1-322E-44B3-9EAE-28D4E2B1FA42}" type="parTrans" cxnId="{D1BDE55F-3AF6-42AC-971D-FE7B688E9B83}">
      <dgm:prSet/>
      <dgm:spPr/>
      <dgm:t>
        <a:bodyPr/>
        <a:lstStyle/>
        <a:p>
          <a:endParaRPr lang="en-GB"/>
        </a:p>
      </dgm:t>
    </dgm:pt>
    <dgm:pt modelId="{5A09C841-032E-4C38-87B5-E374092DDD89}" type="sibTrans" cxnId="{D1BDE55F-3AF6-42AC-971D-FE7B688E9B83}">
      <dgm:prSet/>
      <dgm:spPr/>
      <dgm:t>
        <a:bodyPr/>
        <a:lstStyle/>
        <a:p>
          <a:endParaRPr lang="en-GB"/>
        </a:p>
      </dgm:t>
    </dgm:pt>
    <dgm:pt modelId="{02F738E4-1AEA-4E27-977D-49AE047BC010}">
      <dgm:prSet phldrT="[Text]" custT="1"/>
      <dgm:spPr>
        <a:solidFill>
          <a:srgbClr val="36AD07">
            <a:alpha val="49804"/>
          </a:srgbClr>
        </a:solidFill>
      </dgm:spPr>
      <dgm:t>
        <a:bodyPr/>
        <a:lstStyle/>
        <a:p>
          <a:pPr algn="ctr"/>
          <a:r>
            <a:rPr lang="ru-RU" sz="1900" b="1" dirty="0" smtClean="0">
              <a:solidFill>
                <a:srgbClr val="002060"/>
              </a:solidFill>
            </a:rPr>
            <a:t>Общественность</a:t>
          </a:r>
          <a:endParaRPr lang="en-GB" sz="1900" b="1" dirty="0">
            <a:solidFill>
              <a:srgbClr val="002060"/>
            </a:solidFill>
          </a:endParaRPr>
        </a:p>
      </dgm:t>
    </dgm:pt>
    <dgm:pt modelId="{6DFE6F07-8834-44F8-98CB-23130E041C44}" type="parTrans" cxnId="{4C43A57C-26C6-4E7D-99A8-D2673F629347}">
      <dgm:prSet/>
      <dgm:spPr/>
      <dgm:t>
        <a:bodyPr/>
        <a:lstStyle/>
        <a:p>
          <a:endParaRPr lang="en-GB"/>
        </a:p>
      </dgm:t>
    </dgm:pt>
    <dgm:pt modelId="{8085B45E-64AA-47AB-8D93-29B9F1249EC0}" type="sibTrans" cxnId="{4C43A57C-26C6-4E7D-99A8-D2673F629347}">
      <dgm:prSet/>
      <dgm:spPr/>
      <dgm:t>
        <a:bodyPr/>
        <a:lstStyle/>
        <a:p>
          <a:endParaRPr lang="en-GB"/>
        </a:p>
      </dgm:t>
    </dgm:pt>
    <dgm:pt modelId="{995D60F3-FCCA-43B1-BD1C-916E5E3A0859}" type="pres">
      <dgm:prSet presAssocID="{989568B6-0492-483A-93F5-DC4DC89C923B}" presName="compositeShape" presStyleCnt="0">
        <dgm:presLayoutVars>
          <dgm:chMax val="7"/>
          <dgm:dir/>
          <dgm:resizeHandles val="exact"/>
        </dgm:presLayoutVars>
      </dgm:prSet>
      <dgm:spPr/>
    </dgm:pt>
    <dgm:pt modelId="{965DE420-1369-4820-BD19-71BAC4EFCBB7}" type="pres">
      <dgm:prSet presAssocID="{F85D9188-DACA-4524-AFFA-140A7CF2299B}" presName="circ1" presStyleLbl="vennNode1" presStyleIdx="0" presStyleCnt="3" custLinFactNeighborX="-3123" custLinFactNeighborY="9489"/>
      <dgm:spPr/>
      <dgm:t>
        <a:bodyPr/>
        <a:lstStyle/>
        <a:p>
          <a:endParaRPr lang="en-GB"/>
        </a:p>
      </dgm:t>
    </dgm:pt>
    <dgm:pt modelId="{3D6A3854-9A3F-4DE9-9FCF-1E37C58D5C5D}" type="pres">
      <dgm:prSet presAssocID="{F85D9188-DACA-4524-AFFA-140A7CF2299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A461A9E-AC35-458F-BC2D-B9F404449E37}" type="pres">
      <dgm:prSet presAssocID="{0D918055-66E4-4997-B808-35E444F678D3}" presName="circ2" presStyleLbl="vennNode1" presStyleIdx="1" presStyleCnt="3" custScaleX="109631" custScaleY="108102" custLinFactNeighborX="9877" custLinFactNeighborY="226"/>
      <dgm:spPr/>
      <dgm:t>
        <a:bodyPr/>
        <a:lstStyle/>
        <a:p>
          <a:endParaRPr lang="en-GB"/>
        </a:p>
      </dgm:t>
    </dgm:pt>
    <dgm:pt modelId="{C86D94B5-6432-429C-9563-34705A46FE28}" type="pres">
      <dgm:prSet presAssocID="{0D918055-66E4-4997-B808-35E444F678D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9EFCB27-1E51-4BE7-A97F-A46781D18DED}" type="pres">
      <dgm:prSet presAssocID="{02F738E4-1AEA-4E27-977D-49AE047BC010}" presName="circ3" presStyleLbl="vennNode1" presStyleIdx="2" presStyleCnt="3" custScaleX="104996" custScaleY="102306" custLinFactNeighborX="-16187" custLinFactNeighborY="2247"/>
      <dgm:spPr/>
      <dgm:t>
        <a:bodyPr/>
        <a:lstStyle/>
        <a:p>
          <a:endParaRPr lang="en-GB"/>
        </a:p>
      </dgm:t>
    </dgm:pt>
    <dgm:pt modelId="{2160C237-08BB-4DF4-BD12-4F8A5F6C6AF7}" type="pres">
      <dgm:prSet presAssocID="{02F738E4-1AEA-4E27-977D-49AE047BC010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FA9E2A3-B5CC-4806-A8DA-AB3CECAFF3A4}" type="presOf" srcId="{989568B6-0492-483A-93F5-DC4DC89C923B}" destId="{995D60F3-FCCA-43B1-BD1C-916E5E3A0859}" srcOrd="0" destOrd="0" presId="urn:microsoft.com/office/officeart/2005/8/layout/venn1"/>
    <dgm:cxn modelId="{3E1BCEB5-761C-45A8-B284-8922DE4A818C}" type="presOf" srcId="{F85D9188-DACA-4524-AFFA-140A7CF2299B}" destId="{965DE420-1369-4820-BD19-71BAC4EFCBB7}" srcOrd="0" destOrd="0" presId="urn:microsoft.com/office/officeart/2005/8/layout/venn1"/>
    <dgm:cxn modelId="{F0611D85-4048-4D58-9774-26EAE8E41470}" type="presOf" srcId="{02F738E4-1AEA-4E27-977D-49AE047BC010}" destId="{99EFCB27-1E51-4BE7-A97F-A46781D18DED}" srcOrd="0" destOrd="0" presId="urn:microsoft.com/office/officeart/2005/8/layout/venn1"/>
    <dgm:cxn modelId="{D1BDE55F-3AF6-42AC-971D-FE7B688E9B83}" srcId="{989568B6-0492-483A-93F5-DC4DC89C923B}" destId="{0D918055-66E4-4997-B808-35E444F678D3}" srcOrd="1" destOrd="0" parTransId="{3F252AC1-322E-44B3-9EAE-28D4E2B1FA42}" sibTransId="{5A09C841-032E-4C38-87B5-E374092DDD89}"/>
    <dgm:cxn modelId="{4C43A57C-26C6-4E7D-99A8-D2673F629347}" srcId="{989568B6-0492-483A-93F5-DC4DC89C923B}" destId="{02F738E4-1AEA-4E27-977D-49AE047BC010}" srcOrd="2" destOrd="0" parTransId="{6DFE6F07-8834-44F8-98CB-23130E041C44}" sibTransId="{8085B45E-64AA-47AB-8D93-29B9F1249EC0}"/>
    <dgm:cxn modelId="{4A96DF3F-8534-49AA-9C91-01AB658FD723}" type="presOf" srcId="{02F738E4-1AEA-4E27-977D-49AE047BC010}" destId="{2160C237-08BB-4DF4-BD12-4F8A5F6C6AF7}" srcOrd="1" destOrd="0" presId="urn:microsoft.com/office/officeart/2005/8/layout/venn1"/>
    <dgm:cxn modelId="{CCA184CC-BE1E-4925-8ACD-4B4F48CF7135}" type="presOf" srcId="{0D918055-66E4-4997-B808-35E444F678D3}" destId="{8A461A9E-AC35-458F-BC2D-B9F404449E37}" srcOrd="0" destOrd="0" presId="urn:microsoft.com/office/officeart/2005/8/layout/venn1"/>
    <dgm:cxn modelId="{F6AA2B88-BABE-4366-84A9-38B07C9C9775}" type="presOf" srcId="{F85D9188-DACA-4524-AFFA-140A7CF2299B}" destId="{3D6A3854-9A3F-4DE9-9FCF-1E37C58D5C5D}" srcOrd="1" destOrd="0" presId="urn:microsoft.com/office/officeart/2005/8/layout/venn1"/>
    <dgm:cxn modelId="{156068E8-5460-488D-890F-3D63B813A95F}" type="presOf" srcId="{0D918055-66E4-4997-B808-35E444F678D3}" destId="{C86D94B5-6432-429C-9563-34705A46FE28}" srcOrd="1" destOrd="0" presId="urn:microsoft.com/office/officeart/2005/8/layout/venn1"/>
    <dgm:cxn modelId="{4A44BA8D-A54D-4DF3-8B97-842B275B5E0C}" srcId="{989568B6-0492-483A-93F5-DC4DC89C923B}" destId="{F85D9188-DACA-4524-AFFA-140A7CF2299B}" srcOrd="0" destOrd="0" parTransId="{BD21D3BB-7B3C-4C65-B8F3-3C98797064A3}" sibTransId="{A63D6875-B856-4135-A0EC-B2987C79FA55}"/>
    <dgm:cxn modelId="{78C80C1A-78A8-4989-AF11-F67359B2647C}" type="presParOf" srcId="{995D60F3-FCCA-43B1-BD1C-916E5E3A0859}" destId="{965DE420-1369-4820-BD19-71BAC4EFCBB7}" srcOrd="0" destOrd="0" presId="urn:microsoft.com/office/officeart/2005/8/layout/venn1"/>
    <dgm:cxn modelId="{0352C026-C012-438D-9134-8CF035C10EF7}" type="presParOf" srcId="{995D60F3-FCCA-43B1-BD1C-916E5E3A0859}" destId="{3D6A3854-9A3F-4DE9-9FCF-1E37C58D5C5D}" srcOrd="1" destOrd="0" presId="urn:microsoft.com/office/officeart/2005/8/layout/venn1"/>
    <dgm:cxn modelId="{B8AF3268-C084-4A0F-B2C6-52432414F2AA}" type="presParOf" srcId="{995D60F3-FCCA-43B1-BD1C-916E5E3A0859}" destId="{8A461A9E-AC35-458F-BC2D-B9F404449E37}" srcOrd="2" destOrd="0" presId="urn:microsoft.com/office/officeart/2005/8/layout/venn1"/>
    <dgm:cxn modelId="{C8B39D24-352C-442C-B2F4-6B764E004D72}" type="presParOf" srcId="{995D60F3-FCCA-43B1-BD1C-916E5E3A0859}" destId="{C86D94B5-6432-429C-9563-34705A46FE28}" srcOrd="3" destOrd="0" presId="urn:microsoft.com/office/officeart/2005/8/layout/venn1"/>
    <dgm:cxn modelId="{4F1A3B7A-0713-4D4F-AA69-9F731640D7F2}" type="presParOf" srcId="{995D60F3-FCCA-43B1-BD1C-916E5E3A0859}" destId="{99EFCB27-1E51-4BE7-A97F-A46781D18DED}" srcOrd="4" destOrd="0" presId="urn:microsoft.com/office/officeart/2005/8/layout/venn1"/>
    <dgm:cxn modelId="{9A12B43A-E15D-401A-A0D0-C486368CDC6B}" type="presParOf" srcId="{995D60F3-FCCA-43B1-BD1C-916E5E3A0859}" destId="{2160C237-08BB-4DF4-BD12-4F8A5F6C6AF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5DE420-1369-4820-BD19-71BAC4EFCBB7}">
      <dsp:nvSpPr>
        <dsp:cNvPr id="0" name=""/>
        <dsp:cNvSpPr/>
      </dsp:nvSpPr>
      <dsp:spPr>
        <a:xfrm>
          <a:off x="2622744" y="280503"/>
          <a:ext cx="2938179" cy="2938179"/>
        </a:xfrm>
        <a:prstGeom prst="ellipse">
          <a:avLst/>
        </a:prstGeom>
        <a:solidFill>
          <a:srgbClr val="CDC90D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rgbClr val="002060"/>
              </a:solidFill>
            </a:rPr>
            <a:t>Предприятия / Операторы</a:t>
          </a:r>
          <a:endParaRPr lang="en-GB" sz="1900" b="1" kern="1200" dirty="0">
            <a:solidFill>
              <a:srgbClr val="002060"/>
            </a:solidFill>
          </a:endParaRPr>
        </a:p>
      </dsp:txBody>
      <dsp:txXfrm>
        <a:off x="3014501" y="794684"/>
        <a:ext cx="2154665" cy="1322180"/>
      </dsp:txXfrm>
    </dsp:sp>
    <dsp:sp modelId="{8A461A9E-AC35-458F-BC2D-B9F404449E37}">
      <dsp:nvSpPr>
        <dsp:cNvPr id="0" name=""/>
        <dsp:cNvSpPr/>
      </dsp:nvSpPr>
      <dsp:spPr>
        <a:xfrm>
          <a:off x="3923413" y="1720735"/>
          <a:ext cx="3221155" cy="3176230"/>
        </a:xfrm>
        <a:prstGeom prst="ellipse">
          <a:avLst/>
        </a:prstGeom>
        <a:solidFill>
          <a:srgbClr val="0368AD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err="1" smtClean="0">
              <a:solidFill>
                <a:srgbClr val="002060"/>
              </a:solidFill>
            </a:rPr>
            <a:t>Природо</a:t>
          </a:r>
          <a:r>
            <a:rPr lang="ru-RU" sz="1900" b="1" kern="1200" dirty="0" smtClean="0">
              <a:solidFill>
                <a:srgbClr val="002060"/>
              </a:solidFill>
            </a:rPr>
            <a:t>-охранные органы</a:t>
          </a:r>
          <a:endParaRPr lang="en-GB" sz="1900" b="1" kern="1200" dirty="0">
            <a:solidFill>
              <a:srgbClr val="002060"/>
            </a:solidFill>
          </a:endParaRPr>
        </a:p>
      </dsp:txBody>
      <dsp:txXfrm>
        <a:off x="4908549" y="2541261"/>
        <a:ext cx="1932693" cy="1746927"/>
      </dsp:txXfrm>
    </dsp:sp>
    <dsp:sp modelId="{99EFCB27-1E51-4BE7-A97F-A46781D18DED}">
      <dsp:nvSpPr>
        <dsp:cNvPr id="0" name=""/>
        <dsp:cNvSpPr/>
      </dsp:nvSpPr>
      <dsp:spPr>
        <a:xfrm>
          <a:off x="1105312" y="1870205"/>
          <a:ext cx="3084971" cy="3005934"/>
        </a:xfrm>
        <a:prstGeom prst="ellipse">
          <a:avLst/>
        </a:prstGeom>
        <a:solidFill>
          <a:srgbClr val="36AD07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rgbClr val="002060"/>
              </a:solidFill>
            </a:rPr>
            <a:t>Общественность</a:t>
          </a:r>
          <a:endParaRPr lang="en-GB" sz="1900" b="1" kern="1200" dirty="0">
            <a:solidFill>
              <a:srgbClr val="002060"/>
            </a:solidFill>
          </a:endParaRPr>
        </a:p>
      </dsp:txBody>
      <dsp:txXfrm>
        <a:off x="1395813" y="2646738"/>
        <a:ext cx="1850982" cy="16532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120EB-E034-49B0-9174-6DCFD20037F2}" type="datetimeFigureOut">
              <a:rPr lang="en-US" smtClean="0"/>
              <a:pPr/>
              <a:t>4/17/2014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59030-A2DD-403A-A41B-84D71608A6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844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17/04/2014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DFF4-E9A5-441D-A6A2-D80A23D654D5}" type="datetime1">
              <a:rPr lang="en-GB" smtClean="0"/>
              <a:pPr/>
              <a:t>17/04/2014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2003-1C4B-4999-87D4-EF71ED0189FF}" type="datetime1">
              <a:rPr lang="en-GB" smtClean="0"/>
              <a:pPr/>
              <a:t>17/04/2014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7EC4D-E459-4646-8543-C1F56E2E40D9}" type="datetime1">
              <a:rPr lang="en-GB" smtClean="0"/>
              <a:pPr/>
              <a:t>17/04/2014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0FC-6FC0-413A-A7DC-74239CF47222}" type="datetime1">
              <a:rPr lang="en-GB" smtClean="0"/>
              <a:pPr/>
              <a:t>17/04/2014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4DDDB-FA0F-47B4-A85B-A91B3BA202FC}" type="datetime1">
              <a:rPr lang="en-GB" smtClean="0"/>
              <a:pPr/>
              <a:t>17/04/2014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7DEB-700D-45F5-819F-863FAF8595C1}" type="datetime1">
              <a:rPr lang="en-GB" smtClean="0"/>
              <a:pPr/>
              <a:t>17/04/2014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2E566-DB6D-4AB4-9B8F-5424AF4DB02B}" type="datetime1">
              <a:rPr lang="en-GB" smtClean="0"/>
              <a:pPr/>
              <a:t>17/04/2014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7B39-525F-4649-877E-9CAD7A5C79A9}" type="datetime1">
              <a:rPr lang="en-GB" smtClean="0"/>
              <a:pPr/>
              <a:t>17/04/2014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E03BD-CFEF-4079-B985-C06CFCB90BCB}" type="datetime1">
              <a:rPr lang="en-GB" smtClean="0"/>
              <a:pPr/>
              <a:t>17/04/2014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5921D-7269-4527-A191-9337A960AD08}" type="datetime1">
              <a:rPr lang="en-GB" smtClean="0"/>
              <a:pPr/>
              <a:t>17/04/2014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FA243AC-155C-4F98-9883-BF09A71BEAFC}" type="datetime1">
              <a:rPr lang="en-GB" smtClean="0"/>
              <a:pPr/>
              <a:t>17/04/2014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begak@gmail.co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tguseva@muctr.r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Word_Document1.docx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0" y="260648"/>
            <a:ext cx="9036496" cy="10081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Управление качеством воздуха в странах Восточного региона </a:t>
            </a:r>
            <a:r>
              <a:rPr lang="ru-RU" sz="3200" dirty="0" smtClean="0"/>
              <a:t>ЕИСП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251520" y="1772816"/>
            <a:ext cx="8727278" cy="216024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4000" b="1" dirty="0"/>
              <a:t>П</a:t>
            </a:r>
            <a:r>
              <a:rPr lang="ru-RU" sz="4000" b="1" dirty="0" smtClean="0"/>
              <a:t>ерспективы </a:t>
            </a:r>
            <a:r>
              <a:rPr lang="ru-RU" sz="4000" b="1" dirty="0"/>
              <a:t>реформирования системы природоохранных разрешений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 в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России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51920" y="4509120"/>
            <a:ext cx="41764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>
                <a:solidFill>
                  <a:srgbClr val="FFFF00"/>
                </a:solidFill>
              </a:rPr>
              <a:t>М.В. Бегак, Т.В. Гусева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50106"/>
          </a:xfrm>
        </p:spPr>
        <p:txBody>
          <a:bodyPr/>
          <a:lstStyle/>
          <a:p>
            <a:r>
              <a:rPr lang="ru-RU" b="1" i="0" dirty="0"/>
              <a:t>Д</a:t>
            </a:r>
            <a:r>
              <a:rPr lang="ru-RU" b="1" i="0" dirty="0" smtClean="0"/>
              <a:t>еструктивные позиции</a:t>
            </a:r>
            <a:endParaRPr lang="en-US" b="1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616624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66FF"/>
                </a:solidFill>
              </a:rPr>
              <a:t>Российский союз промышленников </a:t>
            </a:r>
            <a:br>
              <a:rPr lang="ru-RU" dirty="0" smtClean="0">
                <a:solidFill>
                  <a:srgbClr val="0066FF"/>
                </a:solidFill>
              </a:rPr>
            </a:br>
            <a:r>
              <a:rPr lang="ru-RU" dirty="0" smtClean="0">
                <a:solidFill>
                  <a:srgbClr val="0066FF"/>
                </a:solidFill>
              </a:rPr>
              <a:t>и предпринимателей</a:t>
            </a:r>
          </a:p>
          <a:p>
            <a:pPr lvl="1"/>
            <a:r>
              <a:rPr lang="ru-RU" sz="2200" dirty="0">
                <a:solidFill>
                  <a:srgbClr val="061F66"/>
                </a:solidFill>
              </a:rPr>
              <a:t>Декларирование поддержки концепции НДТ и технологического нормирования</a:t>
            </a:r>
          </a:p>
          <a:p>
            <a:pPr lvl="1"/>
            <a:r>
              <a:rPr lang="ru-RU" sz="2200" dirty="0">
                <a:solidFill>
                  <a:srgbClr val="061F66"/>
                </a:solidFill>
              </a:rPr>
              <a:t>Требование упреждающей корректировки всех необходимых законодательных и нормативных актов (не только в сфере ООС</a:t>
            </a:r>
            <a:r>
              <a:rPr lang="ru-RU" sz="2200" dirty="0" smtClean="0">
                <a:solidFill>
                  <a:srgbClr val="061F66"/>
                </a:solidFill>
              </a:rPr>
              <a:t>)</a:t>
            </a:r>
          </a:p>
          <a:p>
            <a:pPr lvl="2"/>
            <a:r>
              <a:rPr lang="ru-RU" sz="2200" dirty="0" smtClean="0">
                <a:solidFill>
                  <a:srgbClr val="061F66"/>
                </a:solidFill>
              </a:rPr>
              <a:t>Пристальное внимание к системе ПДК </a:t>
            </a:r>
            <a:r>
              <a:rPr lang="ru-RU" sz="2200" dirty="0" err="1" smtClean="0">
                <a:solidFill>
                  <a:srgbClr val="061F66"/>
                </a:solidFill>
              </a:rPr>
              <a:t>вр</a:t>
            </a:r>
            <a:endParaRPr lang="ru-RU" sz="2200" dirty="0" smtClean="0">
              <a:solidFill>
                <a:srgbClr val="061F66"/>
              </a:solidFill>
            </a:endParaRPr>
          </a:p>
          <a:p>
            <a:pPr lvl="1"/>
            <a:r>
              <a:rPr lang="ru-RU" sz="2200" dirty="0" smtClean="0">
                <a:solidFill>
                  <a:srgbClr val="061F66"/>
                </a:solidFill>
              </a:rPr>
              <a:t>Агрессивное распространение информации о невыполнимости требований НДТ</a:t>
            </a:r>
          </a:p>
          <a:p>
            <a:pPr lvl="2"/>
            <a:r>
              <a:rPr lang="ru-RU" sz="2200" dirty="0" smtClean="0">
                <a:solidFill>
                  <a:srgbClr val="061F66"/>
                </a:solidFill>
              </a:rPr>
              <a:t>Отказ от проведения отраслевых работ по </a:t>
            </a:r>
            <a:r>
              <a:rPr lang="ru-RU" sz="2200" dirty="0" err="1" smtClean="0">
                <a:solidFill>
                  <a:srgbClr val="061F66"/>
                </a:solidFill>
              </a:rPr>
              <a:t>бенчмаркингу</a:t>
            </a:r>
            <a:r>
              <a:rPr lang="ru-RU" sz="2200" dirty="0" smtClean="0">
                <a:solidFill>
                  <a:srgbClr val="061F66"/>
                </a:solidFill>
              </a:rPr>
              <a:t> и от выявления национальных технологических и технических решений и уровней НДТ</a:t>
            </a:r>
          </a:p>
          <a:p>
            <a:pPr lvl="1"/>
            <a:r>
              <a:rPr lang="ru-RU" sz="2200" dirty="0" smtClean="0">
                <a:solidFill>
                  <a:srgbClr val="061F66"/>
                </a:solidFill>
              </a:rPr>
              <a:t>Продвижение тезиса о замедлении роста ВВП при повышении </a:t>
            </a:r>
            <a:r>
              <a:rPr lang="ru-RU" sz="2200" dirty="0" err="1" smtClean="0">
                <a:solidFill>
                  <a:srgbClr val="061F66"/>
                </a:solidFill>
              </a:rPr>
              <a:t>ресурсоэффективности</a:t>
            </a:r>
            <a:r>
              <a:rPr lang="ru-RU" sz="2200" dirty="0" smtClean="0">
                <a:solidFill>
                  <a:srgbClr val="061F66"/>
                </a:solidFill>
              </a:rPr>
              <a:t> производства</a:t>
            </a:r>
          </a:p>
          <a:p>
            <a:pPr lvl="1"/>
            <a:r>
              <a:rPr lang="ru-RU" sz="2200" dirty="0" smtClean="0">
                <a:solidFill>
                  <a:srgbClr val="061F66"/>
                </a:solidFill>
              </a:rPr>
              <a:t>…</a:t>
            </a:r>
          </a:p>
          <a:p>
            <a:pPr lvl="1"/>
            <a:endParaRPr lang="ru-RU" sz="2200" dirty="0">
              <a:solidFill>
                <a:srgbClr val="061F66"/>
              </a:solidFill>
            </a:endParaRPr>
          </a:p>
          <a:p>
            <a:pPr lvl="1"/>
            <a:endParaRPr lang="en-US" dirty="0">
              <a:solidFill>
                <a:srgbClr val="061F6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82517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323528" y="5661248"/>
            <a:ext cx="7848872" cy="74847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10000"/>
              </a:spcBef>
              <a:spcAft>
                <a:spcPct val="0"/>
              </a:spcAft>
              <a:buSzPct val="90000"/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10000"/>
              </a:spcBef>
              <a:spcAft>
                <a:spcPct val="0"/>
              </a:spcAft>
              <a:buSzPct val="80000"/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Eras Medium ITC" pitchFamily="34" charset="0"/>
                <a:ea typeface="+mj-ea"/>
                <a:cs typeface="+mj-cs"/>
              </a:rPr>
              <a:t>Мишель Янсон Ван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  <a:latin typeface="Eras Medium ITC" pitchFamily="34" charset="0"/>
                <a:ea typeface="+mj-ea"/>
                <a:cs typeface="+mj-cs"/>
              </a:rPr>
              <a:t>Майервельт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Eras Medium ITC" pitchFamily="34" charset="0"/>
                <a:ea typeface="+mj-ea"/>
                <a:cs typeface="+mj-cs"/>
              </a:rPr>
              <a:t>. </a:t>
            </a:r>
            <a:endParaRPr lang="ru-RU" sz="2200" dirty="0" smtClean="0">
              <a:solidFill>
                <a:schemeClr val="accent1">
                  <a:lumMod val="75000"/>
                </a:schemeClr>
              </a:solidFill>
              <a:latin typeface="Eras Medium ITC" pitchFamily="34" charset="0"/>
              <a:ea typeface="+mj-ea"/>
              <a:cs typeface="+mj-cs"/>
            </a:endParaRPr>
          </a:p>
          <a:p>
            <a:pPr algn="ctr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Eras Medium ITC" pitchFamily="34" charset="0"/>
                <a:ea typeface="+mj-ea"/>
                <a:cs typeface="+mj-cs"/>
              </a:rPr>
              <a:t>Анатомический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Eras Medium ITC" pitchFamily="34" charset="0"/>
                <a:ea typeface="+mj-ea"/>
                <a:cs typeface="+mj-cs"/>
              </a:rPr>
              <a:t>театр доктора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Eras Medium ITC" pitchFamily="34" charset="0"/>
                <a:ea typeface="+mj-ea"/>
                <a:cs typeface="+mj-cs"/>
              </a:rPr>
              <a:t>Ван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Eras Medium ITC" pitchFamily="34" charset="0"/>
                <a:ea typeface="+mj-ea"/>
                <a:cs typeface="+mj-cs"/>
              </a:rPr>
              <a:t>дер Меера.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87624" y="438778"/>
            <a:ext cx="6264696" cy="470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4576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mbegak@gmail.com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tguseva@muctr.ru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51898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620688"/>
            <a:ext cx="8394076" cy="4896544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323528" y="5647854"/>
            <a:ext cx="8363272" cy="1210146"/>
          </a:xfrm>
        </p:spPr>
        <p:txBody>
          <a:bodyPr>
            <a:normAutofit/>
          </a:bodyPr>
          <a:lstStyle/>
          <a:p>
            <a:pPr algn="ctr"/>
            <a:r>
              <a:rPr lang="ru-RU" sz="2300" i="0" dirty="0" smtClean="0">
                <a:latin typeface="Eras Medium ITC" pitchFamily="34" charset="0"/>
              </a:rPr>
              <a:t>Франс </a:t>
            </a:r>
            <a:r>
              <a:rPr lang="ru-RU" sz="2300" i="0" dirty="0" err="1" smtClean="0">
                <a:latin typeface="Eras Medium ITC" pitchFamily="34" charset="0"/>
              </a:rPr>
              <a:t>Снайдерс</a:t>
            </a:r>
            <a:r>
              <a:rPr lang="ru-RU" sz="2300" i="0" dirty="0" smtClean="0">
                <a:latin typeface="Eras Medium ITC" pitchFamily="34" charset="0"/>
              </a:rPr>
              <a:t>. Кладовая</a:t>
            </a:r>
            <a:endParaRPr lang="en-US" sz="2300" i="0" dirty="0">
              <a:latin typeface="Eras Medium IT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0474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21014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 smtClean="0">
                <a:latin typeface="Eras Medium ITC" pitchFamily="34" charset="0"/>
              </a:rPr>
              <a:t>Система природоохранных разрешений: заинтересованные стороны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3</a:t>
            </a:fld>
            <a:endParaRPr lang="en-GB"/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632078752"/>
              </p:ext>
            </p:extLst>
          </p:nvPr>
        </p:nvGraphicFramePr>
        <p:xfrm>
          <a:off x="251520" y="1484785"/>
          <a:ext cx="8435280" cy="4896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 Placeholder 4"/>
          <p:cNvSpPr txBox="1">
            <a:spLocks/>
          </p:cNvSpPr>
          <p:nvPr/>
        </p:nvSpPr>
        <p:spPr>
          <a:xfrm>
            <a:off x="323528" y="1931230"/>
            <a:ext cx="2808312" cy="106572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Инвесторы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Промышленные ассоциации</a:t>
            </a:r>
          </a:p>
          <a:p>
            <a:pPr marL="0" indent="0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sz="2000" b="1" dirty="0">
              <a:solidFill>
                <a:srgbClr val="002060"/>
              </a:solidFill>
            </a:endParaRPr>
          </a:p>
        </p:txBody>
      </p:sp>
      <p:sp>
        <p:nvSpPr>
          <p:cNvPr id="10" name="Text Placeholder 4"/>
          <p:cNvSpPr txBox="1">
            <a:spLocks/>
          </p:cNvSpPr>
          <p:nvPr/>
        </p:nvSpPr>
        <p:spPr>
          <a:xfrm>
            <a:off x="5869698" y="1910830"/>
            <a:ext cx="2736304" cy="106572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Проектировщики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Консультанты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Отраслевые институты</a:t>
            </a:r>
          </a:p>
          <a:p>
            <a:pPr marL="0" indent="0">
              <a:buNone/>
            </a:pPr>
            <a:endParaRPr lang="en-GB" sz="2000" b="1" dirty="0">
              <a:solidFill>
                <a:srgbClr val="002060"/>
              </a:solidFill>
            </a:endParaRPr>
          </a:p>
        </p:txBody>
      </p:sp>
      <p:sp>
        <p:nvSpPr>
          <p:cNvPr id="11" name="Text Placeholder 4"/>
          <p:cNvSpPr txBox="1">
            <a:spLocks/>
          </p:cNvSpPr>
          <p:nvPr/>
        </p:nvSpPr>
        <p:spPr>
          <a:xfrm>
            <a:off x="6228184" y="6237312"/>
            <a:ext cx="2915816" cy="6206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Органы здравоохранения</a:t>
            </a:r>
            <a:endParaRPr lang="en-GB" sz="2000" b="1" dirty="0">
              <a:solidFill>
                <a:srgbClr val="002060"/>
              </a:solidFill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216024" y="6237312"/>
            <a:ext cx="2915816" cy="6206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Региональные власти</a:t>
            </a:r>
            <a:endParaRPr lang="en-GB" sz="2000" b="1" dirty="0">
              <a:solidFill>
                <a:srgbClr val="002060"/>
              </a:solidFill>
            </a:endParaRPr>
          </a:p>
        </p:txBody>
      </p:sp>
      <p:sp>
        <p:nvSpPr>
          <p:cNvPr id="13" name="Text Placeholder 4"/>
          <p:cNvSpPr txBox="1">
            <a:spLocks/>
          </p:cNvSpPr>
          <p:nvPr/>
        </p:nvSpPr>
        <p:spPr>
          <a:xfrm>
            <a:off x="4067944" y="4287147"/>
            <a:ext cx="576064" cy="6206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?</a:t>
            </a:r>
            <a:endParaRPr lang="en-GB" sz="4000" b="1" dirty="0">
              <a:solidFill>
                <a:srgbClr val="C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419872" y="3861049"/>
            <a:ext cx="1584176" cy="1512168"/>
          </a:xfrm>
          <a:prstGeom prst="ellipse">
            <a:avLst/>
          </a:prstGeom>
          <a:solidFill>
            <a:srgbClr val="D600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МЭРТ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76204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922114"/>
          </a:xfrm>
        </p:spPr>
        <p:txBody>
          <a:bodyPr>
            <a:normAutofit fontScale="90000"/>
          </a:bodyPr>
          <a:lstStyle/>
          <a:p>
            <a:r>
              <a:rPr lang="ru-RU" b="1" i="0" dirty="0" smtClean="0"/>
              <a:t>Проект ФЗ «О внесении изменений…»</a:t>
            </a:r>
            <a:endParaRPr lang="en-US" b="1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525658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61F66"/>
                </a:solidFill>
              </a:rPr>
              <a:t>«О внесении изменений в отдельные законодательные акты Российской Федерации в части совершенствования нормирования в области охраны окружающей среды и введения мер экономического стимулирования хозяйствующих субъектов для внедрения наилучших технологий»</a:t>
            </a:r>
          </a:p>
          <a:p>
            <a:pPr lvl="1"/>
            <a:r>
              <a:rPr lang="ru-RU" dirty="0" smtClean="0">
                <a:solidFill>
                  <a:srgbClr val="061F66"/>
                </a:solidFill>
              </a:rPr>
              <a:t>обсуждают почти все; </a:t>
            </a:r>
          </a:p>
          <a:p>
            <a:pPr lvl="1"/>
            <a:r>
              <a:rPr lang="ru-RU" dirty="0" smtClean="0">
                <a:solidFill>
                  <a:srgbClr val="061F66"/>
                </a:solidFill>
              </a:rPr>
              <a:t>читали очень многие;</a:t>
            </a:r>
          </a:p>
          <a:p>
            <a:pPr lvl="1"/>
            <a:r>
              <a:rPr lang="ru-RU" dirty="0" smtClean="0">
                <a:solidFill>
                  <a:srgbClr val="061F66"/>
                </a:solidFill>
              </a:rPr>
              <a:t>трактуют по-разному многие;</a:t>
            </a:r>
          </a:p>
          <a:p>
            <a:pPr lvl="1"/>
            <a:r>
              <a:rPr lang="ru-RU" dirty="0" smtClean="0">
                <a:solidFill>
                  <a:srgbClr val="061F66"/>
                </a:solidFill>
              </a:rPr>
              <a:t>понимают?</a:t>
            </a:r>
          </a:p>
          <a:p>
            <a:endParaRPr lang="en-US" dirty="0">
              <a:solidFill>
                <a:srgbClr val="061F6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25473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 smtClean="0"/>
              <a:t>Распоряжение Правительства </a:t>
            </a:r>
            <a:br>
              <a:rPr lang="ru-RU" b="1" i="0" dirty="0" smtClean="0"/>
            </a:br>
            <a:r>
              <a:rPr lang="ru-RU" b="1" i="0" dirty="0" smtClean="0"/>
              <a:t>19 </a:t>
            </a:r>
            <a:r>
              <a:rPr lang="ru-RU" b="1" i="0" dirty="0"/>
              <a:t>марта 2014 г. </a:t>
            </a:r>
            <a:r>
              <a:rPr lang="ru-RU" b="1" i="0" dirty="0" smtClean="0"/>
              <a:t>№ </a:t>
            </a:r>
            <a:r>
              <a:rPr lang="ru-RU" b="1" i="0" dirty="0"/>
              <a:t>398-р</a:t>
            </a:r>
            <a:endParaRPr lang="en-US" b="1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24744"/>
            <a:ext cx="9036496" cy="554461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100" b="1" dirty="0" smtClean="0">
                <a:solidFill>
                  <a:srgbClr val="061F66"/>
                </a:solidFill>
              </a:rPr>
              <a:t>Комплекс мер</a:t>
            </a:r>
            <a:r>
              <a:rPr lang="ru-RU" sz="2100" dirty="0" smtClean="0">
                <a:solidFill>
                  <a:srgbClr val="061F66"/>
                </a:solidFill>
              </a:rPr>
              <a:t>, направленных </a:t>
            </a:r>
            <a:r>
              <a:rPr lang="ru-RU" sz="2100" dirty="0">
                <a:solidFill>
                  <a:srgbClr val="061F66"/>
                </a:solidFill>
              </a:rPr>
              <a:t>на отказ от использования устаревших и неэффективных технологий, переход на принципы наилучших доступных технологий и внедрение современных </a:t>
            </a:r>
            <a:r>
              <a:rPr lang="ru-RU" sz="2100" dirty="0" smtClean="0">
                <a:solidFill>
                  <a:srgbClr val="061F66"/>
                </a:solidFill>
              </a:rPr>
              <a:t>технологий</a:t>
            </a:r>
          </a:p>
          <a:p>
            <a:pPr lvl="1">
              <a:lnSpc>
                <a:spcPct val="90000"/>
              </a:lnSpc>
            </a:pPr>
            <a:r>
              <a:rPr lang="ru-RU" sz="2100" dirty="0" smtClean="0">
                <a:solidFill>
                  <a:srgbClr val="061F66"/>
                </a:solidFill>
              </a:rPr>
              <a:t>создание межведомственного совета – май 2014 г.;</a:t>
            </a:r>
          </a:p>
          <a:p>
            <a:pPr lvl="1">
              <a:lnSpc>
                <a:spcPct val="90000"/>
              </a:lnSpc>
            </a:pPr>
            <a:r>
              <a:rPr lang="ru-RU" sz="2100" dirty="0" smtClean="0">
                <a:solidFill>
                  <a:srgbClr val="061F66"/>
                </a:solidFill>
              </a:rPr>
              <a:t>принятие закона;</a:t>
            </a:r>
          </a:p>
          <a:p>
            <a:pPr lvl="1">
              <a:lnSpc>
                <a:spcPct val="90000"/>
              </a:lnSpc>
            </a:pPr>
            <a:r>
              <a:rPr lang="ru-RU" sz="2100" dirty="0">
                <a:solidFill>
                  <a:srgbClr val="061F66"/>
                </a:solidFill>
              </a:rPr>
              <a:t>а</a:t>
            </a:r>
            <a:r>
              <a:rPr lang="ru-RU" sz="2100" dirty="0" smtClean="0">
                <a:solidFill>
                  <a:srgbClr val="061F66"/>
                </a:solidFill>
              </a:rPr>
              <a:t>нализ международного опыта стимулирования перехода на НДТ – декабрь 2014 г.;</a:t>
            </a:r>
          </a:p>
          <a:p>
            <a:pPr lvl="1">
              <a:lnSpc>
                <a:spcPct val="90000"/>
              </a:lnSpc>
            </a:pPr>
            <a:r>
              <a:rPr lang="ru-RU" sz="2100" dirty="0">
                <a:solidFill>
                  <a:srgbClr val="061F66"/>
                </a:solidFill>
              </a:rPr>
              <a:t>у</a:t>
            </a:r>
            <a:r>
              <a:rPr lang="ru-RU" sz="2100" dirty="0" smtClean="0">
                <a:solidFill>
                  <a:srgbClr val="061F66"/>
                </a:solidFill>
              </a:rPr>
              <a:t>тверждение порядка разработки справочников </a:t>
            </a:r>
            <a:r>
              <a:rPr lang="ru-RU" sz="2100" dirty="0">
                <a:solidFill>
                  <a:srgbClr val="061F66"/>
                </a:solidFill>
              </a:rPr>
              <a:t>декабрь 2014 г</a:t>
            </a:r>
            <a:r>
              <a:rPr lang="ru-RU" sz="2100" dirty="0" smtClean="0">
                <a:solidFill>
                  <a:srgbClr val="061F66"/>
                </a:solidFill>
              </a:rPr>
              <a:t>;</a:t>
            </a:r>
          </a:p>
          <a:p>
            <a:pPr lvl="1">
              <a:lnSpc>
                <a:spcPct val="90000"/>
              </a:lnSpc>
            </a:pPr>
            <a:r>
              <a:rPr lang="ru-RU" sz="2100" dirty="0">
                <a:solidFill>
                  <a:srgbClr val="061F66"/>
                </a:solidFill>
              </a:rPr>
              <a:t>р</a:t>
            </a:r>
            <a:r>
              <a:rPr lang="ru-RU" sz="2100" dirty="0" smtClean="0">
                <a:solidFill>
                  <a:srgbClr val="061F66"/>
                </a:solidFill>
              </a:rPr>
              <a:t>азработка плана внедрения НДТ на госпредприятиях – март 2015 г.;</a:t>
            </a:r>
          </a:p>
          <a:p>
            <a:pPr lvl="1">
              <a:lnSpc>
                <a:spcPct val="90000"/>
              </a:lnSpc>
            </a:pPr>
            <a:r>
              <a:rPr lang="ru-RU" sz="2100" dirty="0">
                <a:solidFill>
                  <a:srgbClr val="061F66"/>
                </a:solidFill>
              </a:rPr>
              <a:t>р</a:t>
            </a:r>
            <a:r>
              <a:rPr lang="ru-RU" sz="2100" dirty="0" smtClean="0">
                <a:solidFill>
                  <a:srgbClr val="061F66"/>
                </a:solidFill>
              </a:rPr>
              <a:t>азработка нормативно-правовой базы </a:t>
            </a:r>
            <a:r>
              <a:rPr lang="ru-RU" sz="2100" dirty="0">
                <a:solidFill>
                  <a:srgbClr val="061F66"/>
                </a:solidFill>
              </a:rPr>
              <a:t>(</a:t>
            </a:r>
            <a:r>
              <a:rPr lang="ru-RU" sz="2100" dirty="0" smtClean="0">
                <a:solidFill>
                  <a:srgbClr val="061F66"/>
                </a:solidFill>
              </a:rPr>
              <a:t>2014-2017 гг.);</a:t>
            </a:r>
          </a:p>
          <a:p>
            <a:pPr lvl="1">
              <a:lnSpc>
                <a:spcPct val="90000"/>
              </a:lnSpc>
            </a:pPr>
            <a:r>
              <a:rPr lang="ru-RU" sz="2100" dirty="0">
                <a:solidFill>
                  <a:srgbClr val="061F66"/>
                </a:solidFill>
              </a:rPr>
              <a:t>р</a:t>
            </a:r>
            <a:r>
              <a:rPr lang="ru-RU" sz="2100" dirty="0" smtClean="0">
                <a:solidFill>
                  <a:srgbClr val="061F66"/>
                </a:solidFill>
              </a:rPr>
              <a:t>азработка  и утверждение концепции внедрения НДТ в промышленности (март – июль 2015 г.);</a:t>
            </a:r>
          </a:p>
          <a:p>
            <a:pPr lvl="1">
              <a:lnSpc>
                <a:spcPct val="90000"/>
              </a:lnSpc>
            </a:pPr>
            <a:r>
              <a:rPr lang="ru-RU" sz="2100" dirty="0" smtClean="0">
                <a:solidFill>
                  <a:srgbClr val="061F66"/>
                </a:solidFill>
              </a:rPr>
              <a:t>разработка мер по государственному </a:t>
            </a:r>
            <a:r>
              <a:rPr lang="ru-RU" sz="2100" dirty="0" err="1" smtClean="0">
                <a:solidFill>
                  <a:srgbClr val="061F66"/>
                </a:solidFill>
              </a:rPr>
              <a:t>софинансированию</a:t>
            </a:r>
            <a:r>
              <a:rPr lang="ru-RU" sz="2100" dirty="0" smtClean="0">
                <a:solidFill>
                  <a:srgbClr val="061F66"/>
                </a:solidFill>
              </a:rPr>
              <a:t> перехода -  декабрь 2015 г.</a:t>
            </a:r>
          </a:p>
          <a:p>
            <a:pPr lvl="1">
              <a:lnSpc>
                <a:spcPct val="90000"/>
              </a:lnSpc>
            </a:pPr>
            <a:r>
              <a:rPr lang="ru-RU" sz="2100" dirty="0">
                <a:solidFill>
                  <a:srgbClr val="061F66"/>
                </a:solidFill>
              </a:rPr>
              <a:t>р</a:t>
            </a:r>
            <a:r>
              <a:rPr lang="ru-RU" sz="2100" dirty="0" smtClean="0">
                <a:solidFill>
                  <a:srgbClr val="061F66"/>
                </a:solidFill>
              </a:rPr>
              <a:t>азработка справочников  по НДТ – 2015-1018 гг.;</a:t>
            </a:r>
          </a:p>
          <a:p>
            <a:pPr lvl="1">
              <a:lnSpc>
                <a:spcPct val="90000"/>
              </a:lnSpc>
            </a:pPr>
            <a:r>
              <a:rPr lang="ru-RU" sz="2100" dirty="0" smtClean="0">
                <a:solidFill>
                  <a:srgbClr val="061F66"/>
                </a:solidFill>
              </a:rPr>
              <a:t>выполнение пилотных проектов – 2016-2022 гг. </a:t>
            </a:r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59203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ru-RU" b="1" i="0" dirty="0"/>
              <a:t>Дорожная </a:t>
            </a:r>
            <a:r>
              <a:rPr lang="ru-RU" b="1" i="0" dirty="0" smtClean="0"/>
              <a:t>карта: позиция МПРЭ </a:t>
            </a:r>
            <a:r>
              <a:rPr lang="en-US" b="1" i="0" dirty="0" smtClean="0"/>
              <a:t> </a:t>
            </a:r>
            <a:r>
              <a:rPr lang="en-US" b="1" i="0" dirty="0" smtClean="0">
                <a:solidFill>
                  <a:srgbClr val="C00000"/>
                </a:solidFill>
              </a:rPr>
              <a:t>I</a:t>
            </a:r>
            <a:endParaRPr lang="en-US" b="1" i="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76064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>
                <a:solidFill>
                  <a:srgbClr val="0066FF"/>
                </a:solidFill>
              </a:rPr>
              <a:t>Цели: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формирование правовых основ внедрения наилучших доступных технологий;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обеспечение эффективного взаимодействия между органами власти, бизнесом и экологическими организациями для внедрения НДТ; 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создание необходимых информационных ресурсов;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введение экономических механизмов стимулирования внедрения НДТ;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снижение административных барьеров</a:t>
            </a:r>
          </a:p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ru-RU" b="1" dirty="0" smtClean="0">
                <a:solidFill>
                  <a:srgbClr val="0066FF"/>
                </a:solidFill>
              </a:rPr>
              <a:t>Ожидаемые результаты</a:t>
            </a:r>
            <a:r>
              <a:rPr lang="ru-RU" b="1" dirty="0">
                <a:solidFill>
                  <a:srgbClr val="0066FF"/>
                </a:solidFill>
              </a:rPr>
              <a:t>: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формирование условий для модернизации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российских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предприятий с учетом природоохранных требований;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улучшение качества окружающей среды;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достижение контрольных показателей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41894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850106"/>
          </a:xfrm>
        </p:spPr>
        <p:txBody>
          <a:bodyPr/>
          <a:lstStyle/>
          <a:p>
            <a:pPr algn="ctr"/>
            <a:r>
              <a:rPr lang="ru-RU" b="1" i="0" dirty="0" smtClean="0"/>
              <a:t>Дорожная карта: позиция МПРЭ</a:t>
            </a:r>
            <a:r>
              <a:rPr lang="en-US" b="1" i="0" dirty="0" smtClean="0"/>
              <a:t>  </a:t>
            </a:r>
            <a:r>
              <a:rPr lang="en-US" b="1" i="0" dirty="0" smtClean="0">
                <a:solidFill>
                  <a:srgbClr val="C00000"/>
                </a:solidFill>
              </a:rPr>
              <a:t>II</a:t>
            </a:r>
            <a:endParaRPr lang="en-US" b="1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7</a:t>
            </a:fld>
            <a:endParaRPr lang="en-GB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48080959"/>
              </p:ext>
            </p:extLst>
          </p:nvPr>
        </p:nvGraphicFramePr>
        <p:xfrm>
          <a:off x="467544" y="1268761"/>
          <a:ext cx="8393112" cy="4608512"/>
        </p:xfrm>
        <a:graphic>
          <a:graphicData uri="http://schemas.openxmlformats.org/presentationml/2006/ole">
            <p:oleObj spid="_x0000_s1033" name="Document" r:id="rId4" imgW="6234726" imgH="3585886" progId="Word.Document.12">
              <p:embed/>
            </p:oleObj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251520" y="5589240"/>
            <a:ext cx="83632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000" i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i="0" dirty="0" smtClean="0">
                <a:solidFill>
                  <a:srgbClr val="C00000"/>
                </a:solidFill>
              </a:rPr>
              <a:t>МПРЭ финансирует проект по разработке </a:t>
            </a:r>
            <a:br>
              <a:rPr lang="ru-RU" sz="2600" b="1" i="0" dirty="0" smtClean="0">
                <a:solidFill>
                  <a:srgbClr val="C00000"/>
                </a:solidFill>
              </a:rPr>
            </a:br>
            <a:r>
              <a:rPr lang="ru-RU" sz="2600" b="1" i="0" dirty="0" smtClean="0">
                <a:solidFill>
                  <a:srgbClr val="C00000"/>
                </a:solidFill>
              </a:rPr>
              <a:t>региональных ПДК </a:t>
            </a:r>
            <a:r>
              <a:rPr lang="ru-RU" sz="2600" b="1" i="0" dirty="0" err="1" smtClean="0">
                <a:solidFill>
                  <a:srgbClr val="C00000"/>
                </a:solidFill>
              </a:rPr>
              <a:t>вр</a:t>
            </a:r>
            <a:endParaRPr lang="en-US" sz="2600" b="1" i="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3290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50106"/>
          </a:xfrm>
        </p:spPr>
        <p:txBody>
          <a:bodyPr/>
          <a:lstStyle/>
          <a:p>
            <a:r>
              <a:rPr lang="ru-RU" b="1" i="0" dirty="0" smtClean="0"/>
              <a:t>Конструктивные позиции</a:t>
            </a:r>
            <a:r>
              <a:rPr lang="en-US" b="1" i="0" dirty="0" smtClean="0"/>
              <a:t> 	</a:t>
            </a:r>
            <a:r>
              <a:rPr lang="en-US" b="1" i="0" dirty="0" smtClean="0">
                <a:solidFill>
                  <a:srgbClr val="C00000"/>
                </a:solidFill>
              </a:rPr>
              <a:t>III</a:t>
            </a:r>
            <a:endParaRPr lang="en-US" b="1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76064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0066FF"/>
                </a:solidFill>
              </a:rPr>
              <a:t>Министерство экономического развития Российской Федерации: комментарии к проекту закона: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dirty="0">
                <a:solidFill>
                  <a:srgbClr val="061F66"/>
                </a:solidFill>
              </a:rPr>
              <a:t>в</a:t>
            </a:r>
            <a:r>
              <a:rPr lang="ru-RU" dirty="0" smtClean="0">
                <a:solidFill>
                  <a:srgbClr val="061F66"/>
                </a:solidFill>
              </a:rPr>
              <a:t>нести ясность в требования к сбросам сточных вод в канализацию;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dirty="0">
                <a:solidFill>
                  <a:srgbClr val="061F66"/>
                </a:solidFill>
              </a:rPr>
              <a:t>у</a:t>
            </a:r>
            <a:r>
              <a:rPr lang="ru-RU" dirty="0" smtClean="0">
                <a:solidFill>
                  <a:srgbClr val="061F66"/>
                </a:solidFill>
              </a:rPr>
              <a:t>твердить перечень основных нормируемых загрязняющих веществ (общий) и дополнительные (местные) перечни;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dirty="0">
                <a:solidFill>
                  <a:srgbClr val="061F66"/>
                </a:solidFill>
              </a:rPr>
              <a:t>у</a:t>
            </a:r>
            <a:r>
              <a:rPr lang="ru-RU" dirty="0" smtClean="0">
                <a:solidFill>
                  <a:srgbClr val="061F66"/>
                </a:solidFill>
              </a:rPr>
              <a:t>точнить (и обосновать) пороги, в частности в отношении ТЭЦ и ГРЭС, некоторых химических производств, Водоканалов;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dirty="0" smtClean="0">
                <a:solidFill>
                  <a:srgbClr val="061F66"/>
                </a:solidFill>
              </a:rPr>
              <a:t>отменить плату за негативное воздействие для предприятий, внедривших/достигших показателей НДТ;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dirty="0">
                <a:solidFill>
                  <a:srgbClr val="061F66"/>
                </a:solidFill>
              </a:rPr>
              <a:t>у</a:t>
            </a:r>
            <a:r>
              <a:rPr lang="ru-RU" dirty="0" smtClean="0">
                <a:solidFill>
                  <a:srgbClr val="061F66"/>
                </a:solidFill>
              </a:rPr>
              <a:t>точнить требования к информационно-методическим справочникам и методике идентификации НДТ;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dirty="0">
                <a:solidFill>
                  <a:srgbClr val="061F66"/>
                </a:solidFill>
              </a:rPr>
              <a:t>у</a:t>
            </a:r>
            <a:r>
              <a:rPr lang="ru-RU" dirty="0" smtClean="0">
                <a:solidFill>
                  <a:srgbClr val="061F66"/>
                </a:solidFill>
              </a:rPr>
              <a:t>становить чёткие сроки рассмотрения заявок на КЭР, закрытый список причин отказа и упростить процедуру пересмотра КЭР;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dirty="0" smtClean="0">
                <a:solidFill>
                  <a:srgbClr val="061F66"/>
                </a:solidFill>
              </a:rPr>
              <a:t>не замыкать процедуру ОВОС исключительно на экологической экспертизе;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dirty="0">
                <a:solidFill>
                  <a:srgbClr val="061F66"/>
                </a:solidFill>
              </a:rPr>
              <a:t>у</a:t>
            </a:r>
            <a:r>
              <a:rPr lang="ru-RU" dirty="0" smtClean="0">
                <a:solidFill>
                  <a:srgbClr val="061F66"/>
                </a:solidFill>
              </a:rPr>
              <a:t>становить реалистичные сроки перехода на НДТ, разработки справочников и пр.</a:t>
            </a:r>
            <a:endParaRPr lang="en-US" dirty="0">
              <a:solidFill>
                <a:srgbClr val="061F6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01930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b="1" i="0" dirty="0" smtClean="0"/>
              <a:t>Конструктивные отраслевые позиции</a:t>
            </a:r>
            <a:endParaRPr lang="en-US" b="1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760640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200"/>
              </a:spcBef>
            </a:pPr>
            <a:r>
              <a:rPr lang="ru-RU" dirty="0" smtClean="0">
                <a:solidFill>
                  <a:srgbClr val="0066FF"/>
                </a:solidFill>
              </a:rPr>
              <a:t>Энергетика</a:t>
            </a:r>
          </a:p>
          <a:p>
            <a:pPr lvl="1">
              <a:spcBef>
                <a:spcPts val="200"/>
              </a:spcBef>
            </a:pPr>
            <a:r>
              <a:rPr lang="ru-RU" dirty="0">
                <a:solidFill>
                  <a:srgbClr val="061F66"/>
                </a:solidFill>
              </a:rPr>
              <a:t>Перевод Справочного документа </a:t>
            </a:r>
            <a:r>
              <a:rPr lang="ru-RU" dirty="0" smtClean="0">
                <a:solidFill>
                  <a:srgbClr val="061F66"/>
                </a:solidFill>
              </a:rPr>
              <a:t>ЕС (нет в открытом доступе)</a:t>
            </a:r>
            <a:endParaRPr lang="ru-RU" dirty="0">
              <a:solidFill>
                <a:srgbClr val="061F66"/>
              </a:solidFill>
            </a:endParaRPr>
          </a:p>
          <a:p>
            <a:pPr>
              <a:spcBef>
                <a:spcPts val="200"/>
              </a:spcBef>
            </a:pPr>
            <a:r>
              <a:rPr lang="ru-RU" dirty="0" smtClean="0">
                <a:solidFill>
                  <a:srgbClr val="0066FF"/>
                </a:solidFill>
              </a:rPr>
              <a:t>ОАО «Газпром»</a:t>
            </a:r>
          </a:p>
          <a:p>
            <a:pPr lvl="1">
              <a:spcBef>
                <a:spcPts val="200"/>
              </a:spcBef>
            </a:pPr>
            <a:r>
              <a:rPr lang="ru-RU" dirty="0">
                <a:solidFill>
                  <a:srgbClr val="061F66"/>
                </a:solidFill>
              </a:rPr>
              <a:t>Разработка </a:t>
            </a:r>
            <a:r>
              <a:rPr lang="ru-RU" dirty="0" smtClean="0">
                <a:solidFill>
                  <a:srgbClr val="061F66"/>
                </a:solidFill>
              </a:rPr>
              <a:t> отраслевого информационно-методического </a:t>
            </a:r>
            <a:r>
              <a:rPr lang="ru-RU" dirty="0">
                <a:solidFill>
                  <a:srgbClr val="061F66"/>
                </a:solidFill>
              </a:rPr>
              <a:t>справочника</a:t>
            </a:r>
          </a:p>
          <a:p>
            <a:pPr lvl="1">
              <a:spcBef>
                <a:spcPts val="200"/>
              </a:spcBef>
            </a:pPr>
            <a:r>
              <a:rPr lang="ru-RU" dirty="0">
                <a:solidFill>
                  <a:srgbClr val="061F66"/>
                </a:solidFill>
              </a:rPr>
              <a:t>Обсуждение возможности добровольного подтверждения </a:t>
            </a:r>
            <a:r>
              <a:rPr lang="ru-RU" dirty="0" smtClean="0">
                <a:solidFill>
                  <a:srgbClr val="061F66"/>
                </a:solidFill>
              </a:rPr>
              <a:t>соответствия</a:t>
            </a:r>
          </a:p>
          <a:p>
            <a:pPr>
              <a:spcBef>
                <a:spcPts val="200"/>
              </a:spcBef>
            </a:pPr>
            <a:r>
              <a:rPr lang="ru-RU" dirty="0" smtClean="0">
                <a:solidFill>
                  <a:srgbClr val="0066FF"/>
                </a:solidFill>
              </a:rPr>
              <a:t>ОАО «Лукойл»</a:t>
            </a:r>
          </a:p>
          <a:p>
            <a:pPr lvl="1">
              <a:spcBef>
                <a:spcPts val="200"/>
              </a:spcBef>
            </a:pPr>
            <a:r>
              <a:rPr lang="ru-RU" dirty="0" smtClean="0">
                <a:solidFill>
                  <a:srgbClr val="061F66"/>
                </a:solidFill>
              </a:rPr>
              <a:t>Разработка СТО по НДТ обеспечения </a:t>
            </a:r>
            <a:r>
              <a:rPr lang="ru-RU" dirty="0" err="1" smtClean="0">
                <a:solidFill>
                  <a:srgbClr val="061F66"/>
                </a:solidFill>
              </a:rPr>
              <a:t>ресурсо</a:t>
            </a:r>
            <a:r>
              <a:rPr lang="ru-RU" dirty="0" smtClean="0">
                <a:solidFill>
                  <a:srgbClr val="061F66"/>
                </a:solidFill>
              </a:rPr>
              <a:t>- и энергоэффективности</a:t>
            </a:r>
          </a:p>
          <a:p>
            <a:pPr>
              <a:spcBef>
                <a:spcPts val="200"/>
              </a:spcBef>
            </a:pPr>
            <a:r>
              <a:rPr lang="ru-RU" dirty="0">
                <a:solidFill>
                  <a:srgbClr val="0066FF"/>
                </a:solidFill>
              </a:rPr>
              <a:t>Российская ассоциация водоснабжения и водоотведения</a:t>
            </a:r>
          </a:p>
          <a:p>
            <a:pPr lvl="1">
              <a:spcBef>
                <a:spcPts val="200"/>
              </a:spcBef>
            </a:pPr>
            <a:r>
              <a:rPr lang="ru-RU" dirty="0" smtClean="0">
                <a:solidFill>
                  <a:srgbClr val="061F66"/>
                </a:solidFill>
              </a:rPr>
              <a:t>Разработка справочника по наилучшим доступным технологиям для Водоканалов</a:t>
            </a:r>
          </a:p>
          <a:p>
            <a:pPr>
              <a:spcBef>
                <a:spcPts val="200"/>
              </a:spcBef>
            </a:pPr>
            <a:r>
              <a:rPr lang="ru-RU" dirty="0">
                <a:solidFill>
                  <a:srgbClr val="0066FF"/>
                </a:solidFill>
              </a:rPr>
              <a:t>Национальное объединение строителей НОСТРОЙ</a:t>
            </a:r>
          </a:p>
          <a:p>
            <a:pPr lvl="1">
              <a:spcBef>
                <a:spcPts val="200"/>
              </a:spcBef>
            </a:pPr>
            <a:r>
              <a:rPr lang="ru-RU" dirty="0" smtClean="0">
                <a:solidFill>
                  <a:srgbClr val="061F66"/>
                </a:solidFill>
              </a:rPr>
              <a:t>Использование Справочных документов ЕС</a:t>
            </a:r>
          </a:p>
          <a:p>
            <a:pPr lvl="1">
              <a:spcBef>
                <a:spcPts val="200"/>
              </a:spcBef>
            </a:pPr>
            <a:r>
              <a:rPr lang="ru-RU" dirty="0" smtClean="0">
                <a:solidFill>
                  <a:srgbClr val="061F66"/>
                </a:solidFill>
              </a:rPr>
              <a:t>Подготовка Справочного документа по производству листового стекла</a:t>
            </a:r>
            <a:endParaRPr lang="en-US" dirty="0" smtClean="0">
              <a:solidFill>
                <a:srgbClr val="061F66"/>
              </a:solidFill>
            </a:endParaRPr>
          </a:p>
          <a:p>
            <a:pPr>
              <a:spcBef>
                <a:spcPts val="200"/>
              </a:spcBef>
            </a:pPr>
            <a:r>
              <a:rPr lang="ru-RU" dirty="0">
                <a:solidFill>
                  <a:srgbClr val="0066FF"/>
                </a:solidFill>
              </a:rPr>
              <a:t>Крупные химические </a:t>
            </a:r>
            <a:r>
              <a:rPr lang="ru-RU" dirty="0" smtClean="0">
                <a:solidFill>
                  <a:srgbClr val="0066FF"/>
                </a:solidFill>
              </a:rPr>
              <a:t>предприятия</a:t>
            </a:r>
          </a:p>
          <a:p>
            <a:pPr lvl="1">
              <a:spcBef>
                <a:spcPts val="200"/>
              </a:spcBef>
            </a:pPr>
            <a:r>
              <a:rPr lang="ru-RU" dirty="0">
                <a:solidFill>
                  <a:srgbClr val="061F66"/>
                </a:solidFill>
              </a:rPr>
              <a:t>Использование Справочных документов </a:t>
            </a:r>
            <a:r>
              <a:rPr lang="ru-RU" dirty="0" smtClean="0">
                <a:solidFill>
                  <a:srgbClr val="061F66"/>
                </a:solidFill>
              </a:rPr>
              <a:t>при постановке целей и задач СЭМ</a:t>
            </a:r>
          </a:p>
          <a:p>
            <a:pPr lvl="1">
              <a:spcBef>
                <a:spcPts val="200"/>
              </a:spcBef>
            </a:pPr>
            <a:r>
              <a:rPr lang="ru-RU" dirty="0" smtClean="0">
                <a:solidFill>
                  <a:srgbClr val="061F66"/>
                </a:solidFill>
              </a:rPr>
              <a:t>Обучение персонала принципам НДТ</a:t>
            </a:r>
            <a:endParaRPr lang="ru-RU" dirty="0">
              <a:solidFill>
                <a:srgbClr val="061F66"/>
              </a:solidFill>
            </a:endParaRPr>
          </a:p>
          <a:p>
            <a:pPr lvl="1"/>
            <a:endParaRPr lang="ru-RU" dirty="0" smtClean="0">
              <a:solidFill>
                <a:srgbClr val="061F66"/>
              </a:solidFill>
            </a:endParaRPr>
          </a:p>
          <a:p>
            <a:pPr lvl="1"/>
            <a:endParaRPr lang="ru-RU" dirty="0">
              <a:solidFill>
                <a:srgbClr val="061F6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38786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4785</TotalTime>
  <Words>544</Words>
  <Application>Microsoft Office PowerPoint</Application>
  <PresentationFormat>On-screen Show (4:3)</PresentationFormat>
  <Paragraphs>107</Paragraphs>
  <Slides>12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Document</vt:lpstr>
      <vt:lpstr>Управление качеством воздуха в странах Восточного региона ЕИСП</vt:lpstr>
      <vt:lpstr>Франс Снайдерс. Кладовая</vt:lpstr>
      <vt:lpstr>Система природоохранных разрешений: заинтересованные стороны</vt:lpstr>
      <vt:lpstr>Проект ФЗ «О внесении изменений…»</vt:lpstr>
      <vt:lpstr>Распоряжение Правительства  19 марта 2014 г. № 398-р</vt:lpstr>
      <vt:lpstr>Дорожная карта: позиция МПРЭ  I</vt:lpstr>
      <vt:lpstr>Дорожная карта: позиция МПРЭ  II</vt:lpstr>
      <vt:lpstr>Конструктивные позиции  III</vt:lpstr>
      <vt:lpstr>Конструктивные отраслевые позиции</vt:lpstr>
      <vt:lpstr>Деструктивные позиции</vt:lpstr>
      <vt:lpstr>Slide 11</vt:lpstr>
      <vt:lpstr>Спасибо за внимание!  mbegak@gmail.com tguseva@muctr.ru 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Vladimir Morozov</cp:lastModifiedBy>
  <cp:revision>431</cp:revision>
  <cp:lastPrinted>2012-05-10T14:01:43Z</cp:lastPrinted>
  <dcterms:created xsi:type="dcterms:W3CDTF">2011-10-12T15:30:18Z</dcterms:created>
  <dcterms:modified xsi:type="dcterms:W3CDTF">2014-04-17T10:11:42Z</dcterms:modified>
</cp:coreProperties>
</file>