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4.xml" ContentType="application/vnd.openxmlformats-officedocument.drawingml.chart+xml"/>
  <Override PartName="/ppt/charts/chart5.xml" ContentType="application/vnd.openxmlformats-officedocument.drawingml.chart+xml"/>
  <Override PartName="/ppt/theme/themeOverride1.xml" ContentType="application/vnd.openxmlformats-officedocument.themeOverride+xml"/>
  <Override PartName="/ppt/charts/chart6.xml" ContentType="application/vnd.openxmlformats-officedocument.drawingml.chart+xml"/>
  <Override PartName="/ppt/theme/themeOverride2.xml" ContentType="application/vnd.openxmlformats-officedocument.themeOverride+xml"/>
  <Override PartName="/ppt/charts/chart7.xml" ContentType="application/vnd.openxmlformats-officedocument.drawingml.chart+xml"/>
  <Override PartName="/ppt/theme/themeOverride3.xml" ContentType="application/vnd.openxmlformats-officedocument.themeOverride+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theme/themeOverride4.xml" ContentType="application/vnd.openxmlformats-officedocument.themeOverride+xml"/>
  <Override PartName="/ppt/charts/chart11.xml" ContentType="application/vnd.openxmlformats-officedocument.drawingml.chart+xml"/>
  <Override PartName="/ppt/theme/themeOverride5.xml" ContentType="application/vnd.openxmlformats-officedocument.themeOverride+xml"/>
  <Override PartName="/ppt/charts/chart12.xml" ContentType="application/vnd.openxmlformats-officedocument.drawingml.chart+xml"/>
  <Override PartName="/ppt/theme/themeOverride6.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3.xml" ContentType="application/vnd.openxmlformats-officedocument.drawingml.chart+xml"/>
  <Override PartName="/ppt/charts/chart14.xml" ContentType="application/vnd.openxmlformats-officedocument.drawingml.chart+xml"/>
  <Override PartName="/ppt/theme/themeOverride7.xml" ContentType="application/vnd.openxmlformats-officedocument.themeOverride+xml"/>
  <Override PartName="/ppt/charts/chart15.xml" ContentType="application/vnd.openxmlformats-officedocument.drawingml.chart+xml"/>
  <Override PartName="/ppt/theme/themeOverride8.xml" ContentType="application/vnd.openxmlformats-officedocument.themeOverride+xml"/>
  <Override PartName="/ppt/notesSlides/notesSlide8.xml" ContentType="application/vnd.openxmlformats-officedocument.presentationml.notesSlide+xml"/>
  <Override PartName="/ppt/charts/chart16.xml" ContentType="application/vnd.openxmlformats-officedocument.drawingml.chart+xml"/>
  <Override PartName="/ppt/theme/themeOverride9.xml" ContentType="application/vnd.openxmlformats-officedocument.themeOverride+xml"/>
  <Override PartName="/ppt/charts/chart17.xml" ContentType="application/vnd.openxmlformats-officedocument.drawingml.chart+xml"/>
  <Override PartName="/ppt/theme/themeOverride10.xml" ContentType="application/vnd.openxmlformats-officedocument.themeOverride+xml"/>
  <Override PartName="/ppt/charts/chart18.xml" ContentType="application/vnd.openxmlformats-officedocument.drawingml.chart+xml"/>
  <Override PartName="/ppt/theme/themeOverride11.xml" ContentType="application/vnd.openxmlformats-officedocument.themeOverride+xml"/>
  <Override PartName="/ppt/notesSlides/notesSlide9.xml" ContentType="application/vnd.openxmlformats-officedocument.presentationml.notesSlide+xml"/>
  <Override PartName="/ppt/charts/chart19.xml" ContentType="application/vnd.openxmlformats-officedocument.drawingml.chart+xml"/>
  <Override PartName="/ppt/theme/themeOverride12.xml" ContentType="application/vnd.openxmlformats-officedocument.themeOverride+xml"/>
  <Override PartName="/ppt/charts/chart20.xml" ContentType="application/vnd.openxmlformats-officedocument.drawingml.chart+xml"/>
  <Override PartName="/ppt/theme/themeOverride13.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59"/>
  </p:notesMasterIdLst>
  <p:handoutMasterIdLst>
    <p:handoutMasterId r:id="rId60"/>
  </p:handoutMasterIdLst>
  <p:sldIdLst>
    <p:sldId id="390" r:id="rId2"/>
    <p:sldId id="530" r:id="rId3"/>
    <p:sldId id="533" r:id="rId4"/>
    <p:sldId id="537" r:id="rId5"/>
    <p:sldId id="511" r:id="rId6"/>
    <p:sldId id="501" r:id="rId7"/>
    <p:sldId id="438" r:id="rId8"/>
    <p:sldId id="517" r:id="rId9"/>
    <p:sldId id="538" r:id="rId10"/>
    <p:sldId id="472" r:id="rId11"/>
    <p:sldId id="440" r:id="rId12"/>
    <p:sldId id="444" r:id="rId13"/>
    <p:sldId id="576" r:id="rId14"/>
    <p:sldId id="577" r:id="rId15"/>
    <p:sldId id="578" r:id="rId16"/>
    <p:sldId id="579" r:id="rId17"/>
    <p:sldId id="580" r:id="rId18"/>
    <p:sldId id="581" r:id="rId19"/>
    <p:sldId id="582" r:id="rId20"/>
    <p:sldId id="583" r:id="rId21"/>
    <p:sldId id="584" r:id="rId22"/>
    <p:sldId id="585" r:id="rId23"/>
    <p:sldId id="428" r:id="rId24"/>
    <p:sldId id="474" r:id="rId25"/>
    <p:sldId id="475" r:id="rId26"/>
    <p:sldId id="477" r:id="rId27"/>
    <p:sldId id="479" r:id="rId28"/>
    <p:sldId id="564" r:id="rId29"/>
    <p:sldId id="565" r:id="rId30"/>
    <p:sldId id="531" r:id="rId31"/>
    <p:sldId id="569" r:id="rId32"/>
    <p:sldId id="570" r:id="rId33"/>
    <p:sldId id="435" r:id="rId34"/>
    <p:sldId id="539" r:id="rId35"/>
    <p:sldId id="540" r:id="rId36"/>
    <p:sldId id="541" r:id="rId37"/>
    <p:sldId id="542" r:id="rId38"/>
    <p:sldId id="543" r:id="rId39"/>
    <p:sldId id="544" r:id="rId40"/>
    <p:sldId id="545" r:id="rId41"/>
    <p:sldId id="546" r:id="rId42"/>
    <p:sldId id="547" r:id="rId43"/>
    <p:sldId id="548" r:id="rId44"/>
    <p:sldId id="549" r:id="rId45"/>
    <p:sldId id="550" r:id="rId46"/>
    <p:sldId id="551" r:id="rId47"/>
    <p:sldId id="552" r:id="rId48"/>
    <p:sldId id="553" r:id="rId49"/>
    <p:sldId id="554" r:id="rId50"/>
    <p:sldId id="555" r:id="rId51"/>
    <p:sldId id="586" r:id="rId52"/>
    <p:sldId id="587" r:id="rId53"/>
    <p:sldId id="571" r:id="rId54"/>
    <p:sldId id="572" r:id="rId55"/>
    <p:sldId id="573" r:id="rId56"/>
    <p:sldId id="574" r:id="rId57"/>
    <p:sldId id="575" r:id="rId58"/>
  </p:sldIdLst>
  <p:sldSz cx="9144000" cy="5143500" type="screen16x9"/>
  <p:notesSz cx="7023100" cy="9309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486">
          <p15:clr>
            <a:srgbClr val="A4A3A4"/>
          </p15:clr>
        </p15:guide>
        <p15:guide id="2" orient="horz" pos="3157">
          <p15:clr>
            <a:srgbClr val="A4A3A4"/>
          </p15:clr>
        </p15:guide>
        <p15:guide id="3" orient="horz" pos="259">
          <p15:clr>
            <a:srgbClr val="A4A3A4"/>
          </p15:clr>
        </p15:guide>
        <p15:guide id="4" orient="horz" pos="2773">
          <p15:clr>
            <a:srgbClr val="A4A3A4"/>
          </p15:clr>
        </p15:guide>
        <p15:guide id="5" orient="horz" pos="3205">
          <p15:clr>
            <a:srgbClr val="A4A3A4"/>
          </p15:clr>
        </p15:guide>
        <p15:guide id="6" orient="horz" pos="1131">
          <p15:clr>
            <a:srgbClr val="A4A3A4"/>
          </p15:clr>
        </p15:guide>
        <p15:guide id="7" orient="horz" pos="1053">
          <p15:clr>
            <a:srgbClr val="A4A3A4"/>
          </p15:clr>
        </p15:guide>
        <p15:guide id="8" orient="horz" pos="1720">
          <p15:clr>
            <a:srgbClr val="A4A3A4"/>
          </p15:clr>
        </p15:guide>
        <p15:guide id="9" pos="5392">
          <p15:clr>
            <a:srgbClr val="A4A3A4"/>
          </p15:clr>
        </p15:guide>
        <p15:guide id="10" pos="5544">
          <p15:clr>
            <a:srgbClr val="A4A3A4"/>
          </p15:clr>
        </p15:guide>
        <p15:guide id="11" pos="147">
          <p15:clr>
            <a:srgbClr val="A4A3A4"/>
          </p15:clr>
        </p15:guide>
        <p15:guide id="12" pos="2895">
          <p15:clr>
            <a:srgbClr val="A4A3A4"/>
          </p15:clr>
        </p15:guide>
        <p15:guide id="13" pos="3542">
          <p15:clr>
            <a:srgbClr val="A4A3A4"/>
          </p15:clr>
        </p15:guide>
        <p15:guide id="14" pos="832">
          <p15:clr>
            <a:srgbClr val="A4A3A4"/>
          </p15:clr>
        </p15:guide>
        <p15:guide id="15" pos="560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236"/>
    <a:srgbClr val="F5F5F5"/>
    <a:srgbClr val="DEDED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109" autoAdjust="0"/>
    <p:restoredTop sz="97203" autoAdjust="0"/>
  </p:normalViewPr>
  <p:slideViewPr>
    <p:cSldViewPr snapToObjects="1">
      <p:cViewPr>
        <p:scale>
          <a:sx n="100" d="100"/>
          <a:sy n="100" d="100"/>
        </p:scale>
        <p:origin x="-450" y="-18"/>
      </p:cViewPr>
      <p:guideLst>
        <p:guide orient="horz" pos="486"/>
        <p:guide orient="horz" pos="3157"/>
        <p:guide orient="horz" pos="259"/>
        <p:guide orient="horz" pos="2773"/>
        <p:guide orient="horz" pos="3205"/>
        <p:guide orient="horz" pos="1131"/>
        <p:guide orient="horz" pos="1053"/>
        <p:guide orient="horz" pos="1720"/>
        <p:guide pos="5392"/>
        <p:guide pos="5544"/>
        <p:guide pos="147"/>
        <p:guide pos="2895"/>
        <p:guide pos="3542"/>
        <p:guide pos="832"/>
        <p:guide pos="5602"/>
      </p:guideLst>
    </p:cSldViewPr>
  </p:slideViewPr>
  <p:outlineViewPr>
    <p:cViewPr>
      <p:scale>
        <a:sx n="33" d="100"/>
        <a:sy n="33" d="100"/>
      </p:scale>
      <p:origin x="0" y="6468"/>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tomb\Desktop\Why%20the%20urgency%20charts.xlsx" TargetMode="External"/></Relationships>
</file>

<file path=ppt/charts/_rels/chart10.xml.rels><?xml version="1.0" encoding="UTF-8" standalone="yes"?>
<Relationships xmlns="http://schemas.openxmlformats.org/package/2006/relationships"><Relationship Id="rId2" Type="http://schemas.openxmlformats.org/officeDocument/2006/relationships/package" Target="../embeddings/Microsoft_Excel_Worksheet6.xlsx"/><Relationship Id="rId1" Type="http://schemas.openxmlformats.org/officeDocument/2006/relationships/themeOverride" Target="../theme/themeOverride4.xml"/></Relationships>
</file>

<file path=ppt/charts/_rels/chart11.xml.rels><?xml version="1.0" encoding="UTF-8" standalone="yes"?>
<Relationships xmlns="http://schemas.openxmlformats.org/package/2006/relationships"><Relationship Id="rId2" Type="http://schemas.openxmlformats.org/officeDocument/2006/relationships/package" Target="../embeddings/Microsoft_Excel_Worksheet7.xlsx"/><Relationship Id="rId1" Type="http://schemas.openxmlformats.org/officeDocument/2006/relationships/themeOverride" Target="../theme/themeOverride5.xml"/></Relationships>
</file>

<file path=ppt/charts/_rels/chart12.xml.rels><?xml version="1.0" encoding="UTF-8" standalone="yes"?>
<Relationships xmlns="http://schemas.openxmlformats.org/package/2006/relationships"><Relationship Id="rId2" Type="http://schemas.openxmlformats.org/officeDocument/2006/relationships/package" Target="../embeddings/Microsoft_Excel_Worksheet8.xlsx"/><Relationship Id="rId1" Type="http://schemas.openxmlformats.org/officeDocument/2006/relationships/themeOverride" Target="../theme/themeOverride6.xml"/></Relationships>
</file>

<file path=ppt/charts/_rels/chart13.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14.xml.rels><?xml version="1.0" encoding="UTF-8" standalone="yes"?>
<Relationships xmlns="http://schemas.openxmlformats.org/package/2006/relationships"><Relationship Id="rId2" Type="http://schemas.openxmlformats.org/officeDocument/2006/relationships/package" Target="../embeddings/Microsoft_Excel_Worksheet9.xlsx"/><Relationship Id="rId1" Type="http://schemas.openxmlformats.org/officeDocument/2006/relationships/themeOverride" Target="../theme/themeOverride7.xml"/></Relationships>
</file>

<file path=ppt/charts/_rels/chart15.xml.rels><?xml version="1.0" encoding="UTF-8" standalone="yes"?>
<Relationships xmlns="http://schemas.openxmlformats.org/package/2006/relationships"><Relationship Id="rId2" Type="http://schemas.openxmlformats.org/officeDocument/2006/relationships/package" Target="../embeddings/Microsoft_Excel_Worksheet10.xlsx"/><Relationship Id="rId1" Type="http://schemas.openxmlformats.org/officeDocument/2006/relationships/themeOverride" Target="../theme/themeOverride8.xml"/></Relationships>
</file>

<file path=ppt/charts/_rels/chart16.xml.rels><?xml version="1.0" encoding="UTF-8" standalone="yes"?>
<Relationships xmlns="http://schemas.openxmlformats.org/package/2006/relationships"><Relationship Id="rId2" Type="http://schemas.openxmlformats.org/officeDocument/2006/relationships/package" Target="../embeddings/Microsoft_Excel_Worksheet11.xlsx"/><Relationship Id="rId1" Type="http://schemas.openxmlformats.org/officeDocument/2006/relationships/themeOverride" Target="../theme/themeOverride9.xml"/></Relationships>
</file>

<file path=ppt/charts/_rels/chart17.xml.rels><?xml version="1.0" encoding="UTF-8" standalone="yes"?>
<Relationships xmlns="http://schemas.openxmlformats.org/package/2006/relationships"><Relationship Id="rId2" Type="http://schemas.openxmlformats.org/officeDocument/2006/relationships/package" Target="../embeddings/Microsoft_Excel_Worksheet12.xlsx"/><Relationship Id="rId1" Type="http://schemas.openxmlformats.org/officeDocument/2006/relationships/themeOverride" Target="../theme/themeOverride10.xml"/></Relationships>
</file>

<file path=ppt/charts/_rels/chart18.xml.rels><?xml version="1.0" encoding="UTF-8" standalone="yes"?>
<Relationships xmlns="http://schemas.openxmlformats.org/package/2006/relationships"><Relationship Id="rId2" Type="http://schemas.openxmlformats.org/officeDocument/2006/relationships/package" Target="../embeddings/Microsoft_Excel_Worksheet13.xlsx"/><Relationship Id="rId1" Type="http://schemas.openxmlformats.org/officeDocument/2006/relationships/themeOverride" Target="../theme/themeOverride11.xml"/></Relationships>
</file>

<file path=ppt/charts/_rels/chart19.xml.rels><?xml version="1.0" encoding="UTF-8" standalone="yes"?>
<Relationships xmlns="http://schemas.openxmlformats.org/package/2006/relationships"><Relationship Id="rId2" Type="http://schemas.openxmlformats.org/officeDocument/2006/relationships/package" Target="../embeddings/Microsoft_Excel_Worksheet14.xlsx"/><Relationship Id="rId1" Type="http://schemas.openxmlformats.org/officeDocument/2006/relationships/themeOverride" Target="../theme/themeOverride12.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2" Type="http://schemas.openxmlformats.org/officeDocument/2006/relationships/package" Target="../embeddings/Microsoft_Excel_Worksheet15.xlsx"/><Relationship Id="rId1" Type="http://schemas.openxmlformats.org/officeDocument/2006/relationships/themeOverride" Target="../theme/themeOverride13.xml"/></Relationships>
</file>

<file path=ppt/charts/_rels/chart3.xml.rels><?xml version="1.0" encoding="UTF-8" standalone="yes"?>
<Relationships xmlns="http://schemas.openxmlformats.org/package/2006/relationships"><Relationship Id="rId1" Type="http://schemas.openxmlformats.org/officeDocument/2006/relationships/oleObject" Target="file:///C:\Users\tomb\Desktop\Why%20the%20urgency%20charts.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usrflsv02\home-t\tomb\MyDocs\Project%20docs\+New%20narrative\Copy%20of%20Why%20the%20urgency%20charts.xlsx" TargetMode="External"/></Relationships>
</file>

<file path=ppt/charts/_rels/chart5.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1.xml"/></Relationships>
</file>

<file path=ppt/charts/_rels/chart6.xml.rels><?xml version="1.0" encoding="UTF-8" standalone="yes"?>
<Relationships xmlns="http://schemas.openxmlformats.org/package/2006/relationships"><Relationship Id="rId2" Type="http://schemas.openxmlformats.org/officeDocument/2006/relationships/package" Target="../embeddings/Microsoft_Excel_Worksheet3.xlsx"/><Relationship Id="rId1" Type="http://schemas.openxmlformats.org/officeDocument/2006/relationships/themeOverride" Target="../theme/themeOverride2.xml"/></Relationships>
</file>

<file path=ppt/charts/_rels/chart7.xml.rels><?xml version="1.0" encoding="UTF-8" standalone="yes"?>
<Relationships xmlns="http://schemas.openxmlformats.org/package/2006/relationships"><Relationship Id="rId2" Type="http://schemas.openxmlformats.org/officeDocument/2006/relationships/package" Target="../embeddings/Microsoft_Excel_Worksheet4.xlsx"/><Relationship Id="rId1" Type="http://schemas.openxmlformats.org/officeDocument/2006/relationships/themeOverride" Target="../theme/themeOverride3.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9.xml.rels><?xml version="1.0" encoding="UTF-8" standalone="yes"?>
<Relationships xmlns="http://schemas.openxmlformats.org/package/2006/relationships"><Relationship Id="rId1" Type="http://schemas.openxmlformats.org/officeDocument/2006/relationships/oleObject" Target="file:///C:\Users\tomb\Desktop\Why%20the%20urgency%20chart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percentStacked"/>
        <c:varyColors val="0"/>
        <c:ser>
          <c:idx val="0"/>
          <c:order val="0"/>
          <c:tx>
            <c:strRef>
              <c:f>'Audience size NN'!$B$65</c:f>
              <c:strCache>
                <c:ptCount val="1"/>
                <c:pt idx="0">
                  <c:v>TOTAL DISENGAGED</c:v>
                </c:pt>
              </c:strCache>
            </c:strRef>
          </c:tx>
          <c:spPr>
            <a:solidFill>
              <a:schemeClr val="bg1">
                <a:lumMod val="85000"/>
              </a:schemeClr>
            </a:solidFill>
          </c:spPr>
          <c:invertIfNegative val="0"/>
          <c:dLbls>
            <c:spPr>
              <a:noFill/>
              <a:ln>
                <a:noFill/>
              </a:ln>
              <a:effectLst/>
            </c:spPr>
            <c:txPr>
              <a:bodyPr/>
              <a:lstStyle/>
              <a:p>
                <a:pPr>
                  <a:defRPr sz="1600">
                    <a:solidFill>
                      <a:schemeClr val="tx1">
                        <a:lumMod val="50000"/>
                        <a:lumOff val="50000"/>
                      </a:schemeClr>
                    </a:solidFill>
                    <a:latin typeface="+mj-lt"/>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'Audience size NN'!$C$64:$F$64</c:f>
              <c:strCache>
                <c:ptCount val="4"/>
                <c:pt idx="0">
                  <c:v>US</c:v>
                </c:pt>
                <c:pt idx="1">
                  <c:v>UK</c:v>
                </c:pt>
                <c:pt idx="2">
                  <c:v>FR</c:v>
                </c:pt>
                <c:pt idx="3">
                  <c:v>DE</c:v>
                </c:pt>
              </c:strCache>
            </c:strRef>
          </c:cat>
          <c:val>
            <c:numRef>
              <c:f>'Audience size NN'!$C$65:$F$65</c:f>
              <c:numCache>
                <c:formatCode>0%</c:formatCode>
                <c:ptCount val="4"/>
                <c:pt idx="0">
                  <c:v>0.74</c:v>
                </c:pt>
                <c:pt idx="1">
                  <c:v>0.68</c:v>
                </c:pt>
                <c:pt idx="2">
                  <c:v>0.7</c:v>
                </c:pt>
                <c:pt idx="3">
                  <c:v>0.67</c:v>
                </c:pt>
              </c:numCache>
            </c:numRef>
          </c:val>
        </c:ser>
        <c:ser>
          <c:idx val="1"/>
          <c:order val="1"/>
          <c:tx>
            <c:strRef>
              <c:f>'Audience size NN'!$B$66</c:f>
              <c:strCache>
                <c:ptCount val="1"/>
                <c:pt idx="0">
                  <c:v>TOTAL ENGAGED</c:v>
                </c:pt>
              </c:strCache>
            </c:strRef>
          </c:tx>
          <c:spPr>
            <a:solidFill>
              <a:schemeClr val="accent3"/>
            </a:solidFill>
          </c:spPr>
          <c:invertIfNegative val="0"/>
          <c:dLbls>
            <c:spPr>
              <a:noFill/>
              <a:ln>
                <a:noFill/>
              </a:ln>
              <a:effectLst/>
            </c:spPr>
            <c:txPr>
              <a:bodyPr/>
              <a:lstStyle/>
              <a:p>
                <a:pPr>
                  <a:defRPr sz="1600">
                    <a:solidFill>
                      <a:schemeClr val="bg1"/>
                    </a:solidFill>
                    <a:latin typeface="+mj-lt"/>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'Audience size NN'!$C$64:$F$64</c:f>
              <c:strCache>
                <c:ptCount val="4"/>
                <c:pt idx="0">
                  <c:v>US</c:v>
                </c:pt>
                <c:pt idx="1">
                  <c:v>UK</c:v>
                </c:pt>
                <c:pt idx="2">
                  <c:v>FR</c:v>
                </c:pt>
                <c:pt idx="3">
                  <c:v>DE</c:v>
                </c:pt>
              </c:strCache>
            </c:strRef>
          </c:cat>
          <c:val>
            <c:numRef>
              <c:f>'Audience size NN'!$C$66:$F$66</c:f>
              <c:numCache>
                <c:formatCode>0%</c:formatCode>
                <c:ptCount val="4"/>
                <c:pt idx="0">
                  <c:v>0.26</c:v>
                </c:pt>
                <c:pt idx="1">
                  <c:v>0.32</c:v>
                </c:pt>
                <c:pt idx="2">
                  <c:v>0.3</c:v>
                </c:pt>
                <c:pt idx="3">
                  <c:v>0.33</c:v>
                </c:pt>
              </c:numCache>
            </c:numRef>
          </c:val>
        </c:ser>
        <c:dLbls>
          <c:showLegendKey val="0"/>
          <c:showVal val="0"/>
          <c:showCatName val="0"/>
          <c:showSerName val="0"/>
          <c:showPercent val="0"/>
          <c:showBubbleSize val="0"/>
        </c:dLbls>
        <c:gapWidth val="25"/>
        <c:overlap val="100"/>
        <c:axId val="89066112"/>
        <c:axId val="89080192"/>
      </c:barChart>
      <c:catAx>
        <c:axId val="89066112"/>
        <c:scaling>
          <c:orientation val="minMax"/>
        </c:scaling>
        <c:delete val="0"/>
        <c:axPos val="b"/>
        <c:numFmt formatCode="General" sourceLinked="0"/>
        <c:majorTickMark val="out"/>
        <c:minorTickMark val="none"/>
        <c:tickLblPos val="nextTo"/>
        <c:spPr>
          <a:ln w="6350">
            <a:solidFill>
              <a:schemeClr val="bg1">
                <a:lumMod val="65000"/>
              </a:schemeClr>
            </a:solidFill>
          </a:ln>
        </c:spPr>
        <c:txPr>
          <a:bodyPr/>
          <a:lstStyle/>
          <a:p>
            <a:pPr>
              <a:defRPr>
                <a:solidFill>
                  <a:schemeClr val="accent3"/>
                </a:solidFill>
                <a:latin typeface="+mj-lt"/>
              </a:defRPr>
            </a:pPr>
            <a:endParaRPr lang="de-DE"/>
          </a:p>
        </c:txPr>
        <c:crossAx val="89080192"/>
        <c:crosses val="autoZero"/>
        <c:auto val="1"/>
        <c:lblAlgn val="ctr"/>
        <c:lblOffset val="100"/>
        <c:noMultiLvlLbl val="0"/>
      </c:catAx>
      <c:valAx>
        <c:axId val="89080192"/>
        <c:scaling>
          <c:orientation val="minMax"/>
        </c:scaling>
        <c:delete val="0"/>
        <c:axPos val="l"/>
        <c:majorGridlines>
          <c:spPr>
            <a:ln>
              <a:noFill/>
            </a:ln>
          </c:spPr>
        </c:majorGridlines>
        <c:numFmt formatCode="0%" sourceLinked="1"/>
        <c:majorTickMark val="out"/>
        <c:minorTickMark val="none"/>
        <c:tickLblPos val="nextTo"/>
        <c:spPr>
          <a:ln w="6350">
            <a:solidFill>
              <a:schemeClr val="bg1">
                <a:lumMod val="65000"/>
              </a:schemeClr>
            </a:solidFill>
          </a:ln>
        </c:spPr>
        <c:txPr>
          <a:bodyPr/>
          <a:lstStyle/>
          <a:p>
            <a:pPr>
              <a:defRPr sz="1000">
                <a:solidFill>
                  <a:schemeClr val="bg1">
                    <a:lumMod val="50000"/>
                  </a:schemeClr>
                </a:solidFill>
              </a:defRPr>
            </a:pPr>
            <a:endParaRPr lang="de-DE"/>
          </a:p>
        </c:txPr>
        <c:crossAx val="89066112"/>
        <c:crosses val="autoZero"/>
        <c:crossBetween val="between"/>
        <c:majorUnit val="1"/>
      </c:valAx>
      <c:spPr>
        <a:ln>
          <a:noFill/>
        </a:ln>
      </c:spPr>
    </c:plotArea>
    <c:legend>
      <c:legendPos val="t"/>
      <c:layout/>
      <c:overlay val="0"/>
      <c:txPr>
        <a:bodyPr/>
        <a:lstStyle/>
        <a:p>
          <a:pPr>
            <a:defRPr sz="1200">
              <a:solidFill>
                <a:schemeClr val="accent3"/>
              </a:solidFill>
            </a:defRPr>
          </a:pPr>
          <a:endParaRPr lang="de-DE"/>
        </a:p>
      </c:txPr>
    </c:legend>
    <c:plotVisOnly val="1"/>
    <c:dispBlanksAs val="gap"/>
    <c:showDLblsOverMax val="0"/>
  </c:chart>
  <c:txPr>
    <a:bodyPr/>
    <a:lstStyle/>
    <a:p>
      <a:pPr>
        <a:defRPr sz="1050"/>
      </a:pPr>
      <a:endParaRPr lang="de-DE"/>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Sheet1!$B$1</c:f>
              <c:strCache>
                <c:ptCount val="1"/>
                <c:pt idx="0">
                  <c:v>US</c:v>
                </c:pt>
              </c:strCache>
            </c:strRef>
          </c:tx>
          <c:spPr>
            <a:ln cap="flat">
              <a:solidFill>
                <a:srgbClr val="F79646">
                  <a:lumMod val="75000"/>
                </a:srgbClr>
              </a:solidFill>
              <a:prstDash val="sysDash"/>
              <a:miter lim="800000"/>
            </a:ln>
          </c:spPr>
          <c:marker>
            <c:symbol val="square"/>
            <c:size val="4"/>
            <c:spPr>
              <a:solidFill>
                <a:srgbClr val="F79646">
                  <a:lumMod val="75000"/>
                </a:srgbClr>
              </a:solidFill>
              <a:ln>
                <a:noFill/>
              </a:ln>
            </c:spPr>
          </c:marker>
          <c:dLbls>
            <c:dLbl>
              <c:idx val="0"/>
              <c:layout>
                <c:manualLayout>
                  <c:x val="-9.1279476012711941E-2"/>
                  <c:y val="-4.139385190854661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5.3030303030303032E-2"/>
                  <c:y val="-3.12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2.5252525252526178E-3"/>
                  <c:y val="-1.7361111111111112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Pre</c:v>
                </c:pt>
                <c:pt idx="1">
                  <c:v>Mid</c:v>
                </c:pt>
                <c:pt idx="2">
                  <c:v>Post</c:v>
                </c:pt>
              </c:strCache>
            </c:strRef>
          </c:cat>
          <c:val>
            <c:numRef>
              <c:f>Sheet1!$B$2:$B$4</c:f>
              <c:numCache>
                <c:formatCode>0</c:formatCode>
                <c:ptCount val="3"/>
                <c:pt idx="0">
                  <c:v>19</c:v>
                </c:pt>
                <c:pt idx="1">
                  <c:v>27</c:v>
                </c:pt>
                <c:pt idx="2">
                  <c:v>26</c:v>
                </c:pt>
              </c:numCache>
            </c:numRef>
          </c:val>
          <c:smooth val="0"/>
        </c:ser>
        <c:ser>
          <c:idx val="1"/>
          <c:order val="1"/>
          <c:tx>
            <c:strRef>
              <c:f>Sheet1!$C$1</c:f>
              <c:strCache>
                <c:ptCount val="1"/>
                <c:pt idx="0">
                  <c:v>UK</c:v>
                </c:pt>
              </c:strCache>
            </c:strRef>
          </c:tx>
          <c:spPr>
            <a:ln cap="flat">
              <a:solidFill>
                <a:srgbClr val="1CACAC">
                  <a:lumMod val="75000"/>
                </a:srgbClr>
              </a:solidFill>
              <a:prstDash val="sysDot"/>
              <a:miter lim="800000"/>
            </a:ln>
          </c:spPr>
          <c:marker>
            <c:symbol val="circle"/>
            <c:size val="4"/>
            <c:spPr>
              <a:solidFill>
                <a:srgbClr val="1CACAC">
                  <a:lumMod val="75000"/>
                </a:srgbClr>
              </a:solidFill>
              <a:ln>
                <a:noFill/>
              </a:ln>
            </c:spPr>
          </c:marker>
          <c:dLbls>
            <c:dLbl>
              <c:idx val="0"/>
              <c:layout>
                <c:manualLayout>
                  <c:x val="-0.14467957720479246"/>
                  <c:y val="-3.912393064827703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3.2828282828282832E-2"/>
                  <c:y val="2.777750437445325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2.5252525252526178E-3"/>
                  <c:y val="1.3888888888888952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Pre</c:v>
                </c:pt>
                <c:pt idx="1">
                  <c:v>Mid</c:v>
                </c:pt>
                <c:pt idx="2">
                  <c:v>Post</c:v>
                </c:pt>
              </c:strCache>
            </c:strRef>
          </c:cat>
          <c:val>
            <c:numRef>
              <c:f>Sheet1!$C$2:$C$4</c:f>
              <c:numCache>
                <c:formatCode>0</c:formatCode>
                <c:ptCount val="3"/>
                <c:pt idx="0">
                  <c:v>16</c:v>
                </c:pt>
                <c:pt idx="1">
                  <c:v>23</c:v>
                </c:pt>
                <c:pt idx="2">
                  <c:v>24</c:v>
                </c:pt>
              </c:numCache>
            </c:numRef>
          </c:val>
          <c:smooth val="0"/>
        </c:ser>
        <c:ser>
          <c:idx val="2"/>
          <c:order val="2"/>
          <c:tx>
            <c:strRef>
              <c:f>Sheet1!$D$1</c:f>
              <c:strCache>
                <c:ptCount val="1"/>
                <c:pt idx="0">
                  <c:v>FR</c:v>
                </c:pt>
              </c:strCache>
            </c:strRef>
          </c:tx>
          <c:spPr>
            <a:ln cap="flat">
              <a:solidFill>
                <a:srgbClr val="EFAB2C"/>
              </a:solidFill>
              <a:miter lim="800000"/>
            </a:ln>
          </c:spPr>
          <c:marker>
            <c:symbol val="diamond"/>
            <c:size val="5"/>
            <c:spPr>
              <a:solidFill>
                <a:srgbClr val="EFAB2C"/>
              </a:solidFill>
              <a:ln>
                <a:noFill/>
              </a:ln>
            </c:spPr>
          </c:marker>
          <c:dLbls>
            <c:dLbl>
              <c:idx val="0"/>
              <c:layout>
                <c:manualLayout>
                  <c:x val="-0.11899635788532559"/>
                  <c:y val="-1.0664696779477522E-3"/>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5.0505050505050509E-3"/>
                  <c:y val="-3.12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2.5252525252526178E-3"/>
                  <c:y val="-1.041666666666666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Pre</c:v>
                </c:pt>
                <c:pt idx="1">
                  <c:v>Mid</c:v>
                </c:pt>
                <c:pt idx="2">
                  <c:v>Post</c:v>
                </c:pt>
              </c:strCache>
            </c:strRef>
          </c:cat>
          <c:val>
            <c:numRef>
              <c:f>Sheet1!$D$2:$D$4</c:f>
              <c:numCache>
                <c:formatCode>0</c:formatCode>
                <c:ptCount val="3"/>
                <c:pt idx="0">
                  <c:v>15</c:v>
                </c:pt>
                <c:pt idx="1">
                  <c:v>15</c:v>
                </c:pt>
                <c:pt idx="2">
                  <c:v>16</c:v>
                </c:pt>
              </c:numCache>
            </c:numRef>
          </c:val>
          <c:smooth val="0"/>
        </c:ser>
        <c:ser>
          <c:idx val="3"/>
          <c:order val="3"/>
          <c:tx>
            <c:strRef>
              <c:f>Sheet1!$E$1</c:f>
              <c:strCache>
                <c:ptCount val="1"/>
                <c:pt idx="0">
                  <c:v>DE</c:v>
                </c:pt>
              </c:strCache>
            </c:strRef>
          </c:tx>
          <c:spPr>
            <a:ln cap="flat">
              <a:solidFill>
                <a:srgbClr val="EEECE1">
                  <a:lumMod val="50000"/>
                </a:srgbClr>
              </a:solidFill>
              <a:miter lim="800000"/>
            </a:ln>
          </c:spPr>
          <c:marker>
            <c:symbol val="triangle"/>
            <c:size val="5"/>
            <c:spPr>
              <a:solidFill>
                <a:srgbClr val="EEECE1">
                  <a:lumMod val="50000"/>
                </a:srgbClr>
              </a:solidFill>
              <a:ln>
                <a:noFill/>
              </a:ln>
            </c:spPr>
          </c:marker>
          <c:dLbls>
            <c:dLbl>
              <c:idx val="0"/>
              <c:layout>
                <c:manualLayout>
                  <c:x val="-0.11899635788532559"/>
                  <c:y val="2.416894254038592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5.0505050505050509E-3"/>
                  <c:y val="3.8194444444444448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Sheet1!$A$2:$A$4</c:f>
              <c:strCache>
                <c:ptCount val="3"/>
                <c:pt idx="0">
                  <c:v>Pre</c:v>
                </c:pt>
                <c:pt idx="1">
                  <c:v>Mid</c:v>
                </c:pt>
                <c:pt idx="2">
                  <c:v>Post</c:v>
                </c:pt>
              </c:strCache>
            </c:strRef>
          </c:cat>
          <c:val>
            <c:numRef>
              <c:f>Sheet1!$E$2:$E$4</c:f>
              <c:numCache>
                <c:formatCode>0</c:formatCode>
                <c:ptCount val="3"/>
                <c:pt idx="0">
                  <c:v>12</c:v>
                </c:pt>
                <c:pt idx="1">
                  <c:v>14</c:v>
                </c:pt>
                <c:pt idx="2">
                  <c:v>14</c:v>
                </c:pt>
              </c:numCache>
            </c:numRef>
          </c:val>
          <c:smooth val="0"/>
        </c:ser>
        <c:dLbls>
          <c:showLegendKey val="0"/>
          <c:showVal val="1"/>
          <c:showCatName val="0"/>
          <c:showSerName val="0"/>
          <c:showPercent val="0"/>
          <c:showBubbleSize val="0"/>
        </c:dLbls>
        <c:marker val="1"/>
        <c:smooth val="0"/>
        <c:axId val="111488000"/>
        <c:axId val="32333824"/>
      </c:lineChart>
      <c:catAx>
        <c:axId val="111488000"/>
        <c:scaling>
          <c:orientation val="minMax"/>
        </c:scaling>
        <c:delete val="0"/>
        <c:axPos val="b"/>
        <c:numFmt formatCode="General" sourceLinked="0"/>
        <c:majorTickMark val="none"/>
        <c:minorTickMark val="none"/>
        <c:tickLblPos val="nextTo"/>
        <c:crossAx val="32333824"/>
        <c:crosses val="autoZero"/>
        <c:auto val="1"/>
        <c:lblAlgn val="ctr"/>
        <c:lblOffset val="100"/>
        <c:noMultiLvlLbl val="0"/>
      </c:catAx>
      <c:valAx>
        <c:axId val="32333824"/>
        <c:scaling>
          <c:orientation val="minMax"/>
          <c:max val="50"/>
          <c:min val="0"/>
        </c:scaling>
        <c:delete val="1"/>
        <c:axPos val="l"/>
        <c:numFmt formatCode="0" sourceLinked="1"/>
        <c:majorTickMark val="out"/>
        <c:minorTickMark val="none"/>
        <c:tickLblPos val="nextTo"/>
        <c:crossAx val="111488000"/>
        <c:crosses val="autoZero"/>
        <c:crossBetween val="between"/>
      </c:valAx>
      <c:spPr>
        <a:noFill/>
        <a:ln w="25400">
          <a:noFill/>
        </a:ln>
      </c:spPr>
    </c:plotArea>
    <c:legend>
      <c:legendPos val="t"/>
      <c:overlay val="0"/>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de-DE"/>
    </a:p>
  </c:txPr>
  <c:externalData r:id="rId2">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Sheet1!$B$1</c:f>
              <c:strCache>
                <c:ptCount val="1"/>
                <c:pt idx="0">
                  <c:v>US</c:v>
                </c:pt>
              </c:strCache>
            </c:strRef>
          </c:tx>
          <c:spPr>
            <a:ln cap="flat">
              <a:solidFill>
                <a:srgbClr val="F79646">
                  <a:lumMod val="75000"/>
                </a:srgbClr>
              </a:solidFill>
              <a:prstDash val="sysDash"/>
              <a:miter lim="800000"/>
            </a:ln>
          </c:spPr>
          <c:marker>
            <c:symbol val="square"/>
            <c:size val="4"/>
            <c:spPr>
              <a:solidFill>
                <a:srgbClr val="F79646">
                  <a:lumMod val="75000"/>
                </a:srgbClr>
              </a:solidFill>
              <a:ln>
                <a:noFill/>
              </a:ln>
            </c:spPr>
          </c:marker>
          <c:dLbls>
            <c:dLbl>
              <c:idx val="0"/>
              <c:layout>
                <c:manualLayout>
                  <c:x val="-0.13913729204609149"/>
                  <c:y val="-2.416894254038592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1.5151515151515152E-2"/>
                  <c:y val="-6.2500000000000028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Sheet1!$A$2:$A$4</c:f>
              <c:strCache>
                <c:ptCount val="3"/>
                <c:pt idx="0">
                  <c:v>Pre</c:v>
                </c:pt>
                <c:pt idx="1">
                  <c:v>Mid</c:v>
                </c:pt>
                <c:pt idx="2">
                  <c:v>Post</c:v>
                </c:pt>
              </c:strCache>
            </c:strRef>
          </c:cat>
          <c:val>
            <c:numRef>
              <c:f>Sheet1!$B$2:$B$4</c:f>
              <c:numCache>
                <c:formatCode>0</c:formatCode>
                <c:ptCount val="3"/>
                <c:pt idx="0">
                  <c:v>81</c:v>
                </c:pt>
                <c:pt idx="1">
                  <c:v>80</c:v>
                </c:pt>
                <c:pt idx="2">
                  <c:v>83</c:v>
                </c:pt>
              </c:numCache>
            </c:numRef>
          </c:val>
          <c:smooth val="0"/>
        </c:ser>
        <c:ser>
          <c:idx val="1"/>
          <c:order val="1"/>
          <c:tx>
            <c:strRef>
              <c:f>Sheet1!$C$1</c:f>
              <c:strCache>
                <c:ptCount val="1"/>
                <c:pt idx="0">
                  <c:v>UK</c:v>
                </c:pt>
              </c:strCache>
            </c:strRef>
          </c:tx>
          <c:spPr>
            <a:ln cap="flat">
              <a:solidFill>
                <a:srgbClr val="1CACAC">
                  <a:lumMod val="75000"/>
                </a:srgbClr>
              </a:solidFill>
              <a:prstDash val="sysDot"/>
              <a:miter lim="800000"/>
            </a:ln>
          </c:spPr>
          <c:marker>
            <c:symbol val="circle"/>
            <c:size val="4"/>
            <c:spPr>
              <a:solidFill>
                <a:srgbClr val="1CACAC">
                  <a:lumMod val="75000"/>
                </a:srgbClr>
              </a:solidFill>
              <a:ln>
                <a:noFill/>
              </a:ln>
            </c:spPr>
          </c:marker>
          <c:dLbls>
            <c:dLbl>
              <c:idx val="0"/>
              <c:layout>
                <c:manualLayout>
                  <c:x val="-0.13119178590927558"/>
                  <c:y val="2.5371942037214774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2.5252525252525255E-3"/>
                  <c:y val="3.4722222222222224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Sheet1!$A$2:$A$4</c:f>
              <c:strCache>
                <c:ptCount val="3"/>
                <c:pt idx="0">
                  <c:v>Pre</c:v>
                </c:pt>
                <c:pt idx="1">
                  <c:v>Mid</c:v>
                </c:pt>
                <c:pt idx="2">
                  <c:v>Post</c:v>
                </c:pt>
              </c:strCache>
            </c:strRef>
          </c:cat>
          <c:val>
            <c:numRef>
              <c:f>Sheet1!$C$2:$C$4</c:f>
              <c:numCache>
                <c:formatCode>0</c:formatCode>
                <c:ptCount val="3"/>
                <c:pt idx="0">
                  <c:v>73</c:v>
                </c:pt>
                <c:pt idx="1">
                  <c:v>77</c:v>
                </c:pt>
                <c:pt idx="2">
                  <c:v>78</c:v>
                </c:pt>
              </c:numCache>
            </c:numRef>
          </c:val>
          <c:smooth val="0"/>
        </c:ser>
        <c:ser>
          <c:idx val="2"/>
          <c:order val="2"/>
          <c:tx>
            <c:strRef>
              <c:f>Sheet1!$D$1</c:f>
              <c:strCache>
                <c:ptCount val="1"/>
                <c:pt idx="0">
                  <c:v>FR</c:v>
                </c:pt>
              </c:strCache>
            </c:strRef>
          </c:tx>
          <c:spPr>
            <a:ln cap="flat">
              <a:solidFill>
                <a:srgbClr val="EFAB2C"/>
              </a:solidFill>
              <a:miter lim="800000"/>
            </a:ln>
          </c:spPr>
          <c:marker>
            <c:symbol val="diamond"/>
            <c:size val="5"/>
            <c:spPr>
              <a:solidFill>
                <a:srgbClr val="EFAB2C"/>
              </a:solidFill>
              <a:ln>
                <a:noFill/>
              </a:ln>
            </c:spPr>
          </c:marker>
          <c:dLbls>
            <c:dLbl>
              <c:idx val="0"/>
              <c:layout>
                <c:manualLayout>
                  <c:x val="-0.13581126622137787"/>
                  <c:y val="-4.500239831354027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1.5151515151515152E-2"/>
                  <c:y val="-2.7777777777777842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Sheet1!$A$2:$A$4</c:f>
              <c:strCache>
                <c:ptCount val="3"/>
                <c:pt idx="0">
                  <c:v>Pre</c:v>
                </c:pt>
                <c:pt idx="1">
                  <c:v>Mid</c:v>
                </c:pt>
                <c:pt idx="2">
                  <c:v>Post</c:v>
                </c:pt>
              </c:strCache>
            </c:strRef>
          </c:cat>
          <c:val>
            <c:numRef>
              <c:f>Sheet1!$D$2:$D$4</c:f>
              <c:numCache>
                <c:formatCode>0</c:formatCode>
                <c:ptCount val="3"/>
                <c:pt idx="0">
                  <c:v>74</c:v>
                </c:pt>
                <c:pt idx="1">
                  <c:v>63</c:v>
                </c:pt>
                <c:pt idx="2">
                  <c:v>64</c:v>
                </c:pt>
              </c:numCache>
            </c:numRef>
          </c:val>
          <c:smooth val="0"/>
        </c:ser>
        <c:ser>
          <c:idx val="3"/>
          <c:order val="3"/>
          <c:tx>
            <c:strRef>
              <c:f>Sheet1!$E$1</c:f>
              <c:strCache>
                <c:ptCount val="1"/>
                <c:pt idx="0">
                  <c:v>DE</c:v>
                </c:pt>
              </c:strCache>
            </c:strRef>
          </c:tx>
          <c:spPr>
            <a:ln cap="flat">
              <a:solidFill>
                <a:srgbClr val="EEECE1">
                  <a:lumMod val="50000"/>
                </a:srgbClr>
              </a:solidFill>
              <a:miter lim="800000"/>
            </a:ln>
          </c:spPr>
          <c:marker>
            <c:symbol val="triangle"/>
            <c:size val="5"/>
            <c:spPr>
              <a:solidFill>
                <a:srgbClr val="EEECE1">
                  <a:lumMod val="50000"/>
                </a:srgbClr>
              </a:solidFill>
              <a:ln>
                <a:noFill/>
              </a:ln>
            </c:spPr>
          </c:marker>
          <c:dLbls>
            <c:dLbl>
              <c:idx val="0"/>
              <c:layout>
                <c:manualLayout>
                  <c:x val="-0.11271386466086651"/>
                  <c:y val="-8.0109549356659742E-3"/>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1.0101010101010102E-2"/>
                  <c:y val="4.1666666666666664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Sheet1!$A$2:$A$4</c:f>
              <c:strCache>
                <c:ptCount val="3"/>
                <c:pt idx="0">
                  <c:v>Pre</c:v>
                </c:pt>
                <c:pt idx="1">
                  <c:v>Mid</c:v>
                </c:pt>
                <c:pt idx="2">
                  <c:v>Post</c:v>
                </c:pt>
              </c:strCache>
            </c:strRef>
          </c:cat>
          <c:val>
            <c:numRef>
              <c:f>Sheet1!$E$2:$E$4</c:f>
              <c:numCache>
                <c:formatCode>0</c:formatCode>
                <c:ptCount val="3"/>
                <c:pt idx="0">
                  <c:v>60</c:v>
                </c:pt>
                <c:pt idx="1">
                  <c:v>61</c:v>
                </c:pt>
                <c:pt idx="2">
                  <c:v>59</c:v>
                </c:pt>
              </c:numCache>
            </c:numRef>
          </c:val>
          <c:smooth val="0"/>
        </c:ser>
        <c:dLbls>
          <c:showLegendKey val="0"/>
          <c:showVal val="1"/>
          <c:showCatName val="0"/>
          <c:showSerName val="0"/>
          <c:showPercent val="0"/>
          <c:showBubbleSize val="0"/>
        </c:dLbls>
        <c:marker val="1"/>
        <c:smooth val="0"/>
        <c:axId val="32409472"/>
        <c:axId val="32411008"/>
      </c:lineChart>
      <c:catAx>
        <c:axId val="32409472"/>
        <c:scaling>
          <c:orientation val="minMax"/>
        </c:scaling>
        <c:delete val="0"/>
        <c:axPos val="b"/>
        <c:numFmt formatCode="General" sourceLinked="0"/>
        <c:majorTickMark val="none"/>
        <c:minorTickMark val="none"/>
        <c:tickLblPos val="nextTo"/>
        <c:crossAx val="32411008"/>
        <c:crosses val="autoZero"/>
        <c:auto val="1"/>
        <c:lblAlgn val="ctr"/>
        <c:lblOffset val="100"/>
        <c:noMultiLvlLbl val="0"/>
      </c:catAx>
      <c:valAx>
        <c:axId val="32411008"/>
        <c:scaling>
          <c:orientation val="minMax"/>
          <c:max val="90"/>
          <c:min val="40"/>
        </c:scaling>
        <c:delete val="1"/>
        <c:axPos val="l"/>
        <c:numFmt formatCode="0" sourceLinked="1"/>
        <c:majorTickMark val="out"/>
        <c:minorTickMark val="none"/>
        <c:tickLblPos val="nextTo"/>
        <c:crossAx val="32409472"/>
        <c:crosses val="autoZero"/>
        <c:crossBetween val="between"/>
      </c:valAx>
      <c:spPr>
        <a:noFill/>
        <a:ln w="25400">
          <a:noFill/>
        </a:ln>
      </c:spPr>
    </c:plotArea>
    <c:legend>
      <c:legendPos val="t"/>
      <c:overlay val="0"/>
      <c:txPr>
        <a:bodyPr/>
        <a:lstStyle/>
        <a:p>
          <a:pPr>
            <a:defRPr sz="1000"/>
          </a:pPr>
          <a:endParaRPr lang="de-DE"/>
        </a:p>
      </c:txPr>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de-DE"/>
    </a:p>
  </c:txPr>
  <c:externalData r:id="rId2">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Sheet1!$B$1</c:f>
              <c:strCache>
                <c:ptCount val="1"/>
                <c:pt idx="0">
                  <c:v>US</c:v>
                </c:pt>
              </c:strCache>
            </c:strRef>
          </c:tx>
          <c:spPr>
            <a:ln cap="flat">
              <a:solidFill>
                <a:srgbClr val="F79646">
                  <a:lumMod val="75000"/>
                </a:srgbClr>
              </a:solidFill>
              <a:prstDash val="sysDash"/>
              <a:miter lim="800000"/>
            </a:ln>
          </c:spPr>
          <c:marker>
            <c:symbol val="square"/>
            <c:size val="4"/>
            <c:spPr>
              <a:solidFill>
                <a:srgbClr val="F79646">
                  <a:lumMod val="75000"/>
                </a:srgbClr>
              </a:solidFill>
              <a:ln>
                <a:noFill/>
              </a:ln>
            </c:spPr>
          </c:marker>
          <c:dLbls>
            <c:dLbl>
              <c:idx val="0"/>
              <c:layout>
                <c:manualLayout>
                  <c:x val="-7.8282828282828287E-2"/>
                  <c:y val="-5.902777777777777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3.5353535353535352E-2"/>
                  <c:y val="-9.7222222222222224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2.5252525252525346E-2"/>
                  <c:y val="-3.8194444444444448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Pre</c:v>
                </c:pt>
                <c:pt idx="1">
                  <c:v>Mid</c:v>
                </c:pt>
                <c:pt idx="2">
                  <c:v>Post</c:v>
                </c:pt>
              </c:strCache>
            </c:strRef>
          </c:cat>
          <c:val>
            <c:numRef>
              <c:f>Sheet1!$B$2:$B$4</c:f>
              <c:numCache>
                <c:formatCode>0</c:formatCode>
                <c:ptCount val="3"/>
                <c:pt idx="0">
                  <c:v>2</c:v>
                </c:pt>
                <c:pt idx="1">
                  <c:v>5</c:v>
                </c:pt>
                <c:pt idx="2">
                  <c:v>6</c:v>
                </c:pt>
              </c:numCache>
            </c:numRef>
          </c:val>
          <c:smooth val="0"/>
        </c:ser>
        <c:ser>
          <c:idx val="1"/>
          <c:order val="1"/>
          <c:tx>
            <c:strRef>
              <c:f>Sheet1!$C$1</c:f>
              <c:strCache>
                <c:ptCount val="1"/>
                <c:pt idx="0">
                  <c:v>UK</c:v>
                </c:pt>
              </c:strCache>
            </c:strRef>
          </c:tx>
          <c:spPr>
            <a:ln cap="flat">
              <a:solidFill>
                <a:srgbClr val="1CACAC">
                  <a:lumMod val="75000"/>
                </a:srgbClr>
              </a:solidFill>
              <a:prstDash val="sysDot"/>
              <a:miter lim="800000"/>
            </a:ln>
          </c:spPr>
          <c:marker>
            <c:symbol val="circle"/>
            <c:size val="4"/>
            <c:spPr>
              <a:solidFill>
                <a:srgbClr val="1CACAC">
                  <a:lumMod val="75000"/>
                </a:srgbClr>
              </a:solidFill>
              <a:ln>
                <a:noFill/>
              </a:ln>
            </c:spPr>
          </c:marker>
          <c:dLbls>
            <c:dLbl>
              <c:idx val="0"/>
              <c:layout>
                <c:manualLayout>
                  <c:x val="-7.575757575757576E-2"/>
                  <c:y val="-1.0416666666666794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3.2828282828282832E-2"/>
                  <c:y val="-8.333360673665779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3.2828282828282832E-2"/>
                  <c:y val="-1.2731334408019992E-16"/>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Pre</c:v>
                </c:pt>
                <c:pt idx="1">
                  <c:v>Mid</c:v>
                </c:pt>
                <c:pt idx="2">
                  <c:v>Post</c:v>
                </c:pt>
              </c:strCache>
            </c:strRef>
          </c:cat>
          <c:val>
            <c:numRef>
              <c:f>Sheet1!$C$2:$C$4</c:f>
              <c:numCache>
                <c:formatCode>0</c:formatCode>
                <c:ptCount val="3"/>
                <c:pt idx="0">
                  <c:v>1</c:v>
                </c:pt>
                <c:pt idx="1">
                  <c:v>2</c:v>
                </c:pt>
                <c:pt idx="2">
                  <c:v>3</c:v>
                </c:pt>
              </c:numCache>
            </c:numRef>
          </c:val>
          <c:smooth val="0"/>
        </c:ser>
        <c:ser>
          <c:idx val="2"/>
          <c:order val="2"/>
          <c:tx>
            <c:strRef>
              <c:f>Sheet1!$D$1</c:f>
              <c:strCache>
                <c:ptCount val="1"/>
                <c:pt idx="0">
                  <c:v>FR</c:v>
                </c:pt>
              </c:strCache>
            </c:strRef>
          </c:tx>
          <c:spPr>
            <a:ln cap="flat">
              <a:solidFill>
                <a:srgbClr val="EFAB2C"/>
              </a:solidFill>
              <a:miter lim="800000"/>
            </a:ln>
          </c:spPr>
          <c:marker>
            <c:symbol val="diamond"/>
            <c:size val="5"/>
            <c:spPr>
              <a:solidFill>
                <a:srgbClr val="EFAB2C"/>
              </a:solidFill>
              <a:ln>
                <a:noFill/>
              </a:ln>
            </c:spPr>
          </c:marker>
          <c:dLbls>
            <c:dLbl>
              <c:idx val="0"/>
              <c:layout>
                <c:manualLayout>
                  <c:x val="-4.5454545454545456E-2"/>
                  <c:y val="-1.0416666666666794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0"/>
                  <c:y val="-9.375000000000012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2.5252525252524327E-3"/>
                  <c:y val="-1.0416666666666794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Pre</c:v>
                </c:pt>
                <c:pt idx="1">
                  <c:v>Mid</c:v>
                </c:pt>
                <c:pt idx="2">
                  <c:v>Post</c:v>
                </c:pt>
              </c:strCache>
            </c:strRef>
          </c:cat>
          <c:val>
            <c:numRef>
              <c:f>Sheet1!$D$2:$D$4</c:f>
              <c:numCache>
                <c:formatCode>0</c:formatCode>
                <c:ptCount val="3"/>
                <c:pt idx="0">
                  <c:v>1</c:v>
                </c:pt>
                <c:pt idx="1">
                  <c:v>1</c:v>
                </c:pt>
                <c:pt idx="2">
                  <c:v>1</c:v>
                </c:pt>
              </c:numCache>
            </c:numRef>
          </c:val>
          <c:smooth val="0"/>
        </c:ser>
        <c:ser>
          <c:idx val="3"/>
          <c:order val="3"/>
          <c:tx>
            <c:strRef>
              <c:f>Sheet1!$E$1</c:f>
              <c:strCache>
                <c:ptCount val="1"/>
                <c:pt idx="0">
                  <c:v>DE</c:v>
                </c:pt>
              </c:strCache>
            </c:strRef>
          </c:tx>
          <c:spPr>
            <a:ln cap="flat">
              <a:solidFill>
                <a:srgbClr val="EEECE1">
                  <a:lumMod val="50000"/>
                </a:srgbClr>
              </a:solidFill>
              <a:miter lim="800000"/>
            </a:ln>
          </c:spPr>
          <c:marker>
            <c:symbol val="circle"/>
            <c:size val="4"/>
            <c:spPr>
              <a:solidFill>
                <a:srgbClr val="EEECE1">
                  <a:lumMod val="50000"/>
                </a:srgbClr>
              </a:solidFill>
              <a:ln>
                <a:noFill/>
              </a:ln>
            </c:spPr>
          </c:marker>
          <c:dLbls>
            <c:dLbl>
              <c:idx val="0"/>
              <c:layout>
                <c:manualLayout>
                  <c:x val="-0.11265275657484815"/>
                  <c:y val="-4.180344136518968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0"/>
                  <c:y val="-9.3750273403324591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5.7958837156771706E-2"/>
                  <c:y val="-2.7777941030872465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Pre</c:v>
                </c:pt>
                <c:pt idx="1">
                  <c:v>Mid</c:v>
                </c:pt>
                <c:pt idx="2">
                  <c:v>Post</c:v>
                </c:pt>
              </c:strCache>
            </c:strRef>
          </c:cat>
          <c:val>
            <c:numRef>
              <c:f>Sheet1!$E$2:$E$4</c:f>
              <c:numCache>
                <c:formatCode>0</c:formatCode>
                <c:ptCount val="3"/>
                <c:pt idx="0">
                  <c:v>2</c:v>
                </c:pt>
                <c:pt idx="1">
                  <c:v>4</c:v>
                </c:pt>
                <c:pt idx="2">
                  <c:v>4</c:v>
                </c:pt>
              </c:numCache>
            </c:numRef>
          </c:val>
          <c:smooth val="0"/>
        </c:ser>
        <c:dLbls>
          <c:showLegendKey val="0"/>
          <c:showVal val="1"/>
          <c:showCatName val="0"/>
          <c:showSerName val="0"/>
          <c:showPercent val="0"/>
          <c:showBubbleSize val="0"/>
        </c:dLbls>
        <c:marker val="1"/>
        <c:smooth val="0"/>
        <c:axId val="111882624"/>
        <c:axId val="111884160"/>
      </c:lineChart>
      <c:catAx>
        <c:axId val="111882624"/>
        <c:scaling>
          <c:orientation val="minMax"/>
        </c:scaling>
        <c:delete val="0"/>
        <c:axPos val="b"/>
        <c:numFmt formatCode="General" sourceLinked="0"/>
        <c:majorTickMark val="none"/>
        <c:minorTickMark val="none"/>
        <c:tickLblPos val="nextTo"/>
        <c:crossAx val="111884160"/>
        <c:crosses val="autoZero"/>
        <c:auto val="1"/>
        <c:lblAlgn val="ctr"/>
        <c:lblOffset val="100"/>
        <c:noMultiLvlLbl val="0"/>
      </c:catAx>
      <c:valAx>
        <c:axId val="111884160"/>
        <c:scaling>
          <c:orientation val="minMax"/>
          <c:max val="50"/>
          <c:min val="0"/>
        </c:scaling>
        <c:delete val="1"/>
        <c:axPos val="l"/>
        <c:numFmt formatCode="0" sourceLinked="1"/>
        <c:majorTickMark val="out"/>
        <c:minorTickMark val="none"/>
        <c:tickLblPos val="nextTo"/>
        <c:crossAx val="111882624"/>
        <c:crosses val="autoZero"/>
        <c:crossBetween val="between"/>
      </c:valAx>
      <c:spPr>
        <a:noFill/>
        <a:ln w="25400">
          <a:noFill/>
        </a:ln>
      </c:spPr>
    </c:plotArea>
    <c:legend>
      <c:legendPos val="t"/>
      <c:overlay val="0"/>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de-DE"/>
    </a:p>
  </c:tx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735067937694458E-2"/>
          <c:y val="0.21011392790981881"/>
          <c:w val="0.94078753917509006"/>
          <c:h val="0.60520859439390462"/>
        </c:manualLayout>
      </c:layout>
      <c:barChart>
        <c:barDir val="col"/>
        <c:grouping val="clustered"/>
        <c:varyColors val="0"/>
        <c:ser>
          <c:idx val="0"/>
          <c:order val="0"/>
          <c:tx>
            <c:strRef>
              <c:f>Sheet1!$C$3</c:f>
              <c:strCache>
                <c:ptCount val="1"/>
                <c:pt idx="0">
                  <c:v>INDEX SCORE</c:v>
                </c:pt>
              </c:strCache>
            </c:strRef>
          </c:tx>
          <c:spPr>
            <a:solidFill>
              <a:schemeClr val="accent3"/>
            </a:solidFill>
            <a:ln>
              <a:noFill/>
            </a:ln>
            <a:effectLst/>
          </c:spPr>
          <c:invertIfNegative val="0"/>
          <c:dPt>
            <c:idx val="0"/>
            <c:invertIfNegative val="0"/>
            <c:bubble3D val="0"/>
          </c:dPt>
          <c:dPt>
            <c:idx val="1"/>
            <c:invertIfNegative val="0"/>
            <c:bubble3D val="0"/>
            <c:spPr>
              <a:solidFill>
                <a:schemeClr val="tx2">
                  <a:lumMod val="60000"/>
                  <a:lumOff val="40000"/>
                </a:schemeClr>
              </a:solidFill>
              <a:ln>
                <a:noFill/>
              </a:ln>
              <a:effectLst/>
            </c:spPr>
          </c:dPt>
          <c:dPt>
            <c:idx val="2"/>
            <c:invertIfNegative val="0"/>
            <c:bubble3D val="0"/>
            <c:spPr>
              <a:solidFill>
                <a:schemeClr val="tx2">
                  <a:lumMod val="60000"/>
                  <a:lumOff val="40000"/>
                </a:schemeClr>
              </a:solidFill>
              <a:ln>
                <a:noFill/>
              </a:ln>
              <a:effectLst/>
            </c:spPr>
          </c:dPt>
          <c:dPt>
            <c:idx val="3"/>
            <c:invertIfNegative val="0"/>
            <c:bubble3D val="0"/>
            <c:spPr>
              <a:solidFill>
                <a:schemeClr val="tx2">
                  <a:lumMod val="60000"/>
                  <a:lumOff val="40000"/>
                </a:schemeClr>
              </a:solidFill>
              <a:ln>
                <a:noFill/>
              </a:ln>
              <a:effectLst/>
            </c:spPr>
          </c:dPt>
          <c:dPt>
            <c:idx val="4"/>
            <c:invertIfNegative val="0"/>
            <c:bubble3D val="0"/>
            <c:spPr>
              <a:solidFill>
                <a:schemeClr val="tx2">
                  <a:lumMod val="60000"/>
                  <a:lumOff val="40000"/>
                </a:schemeClr>
              </a:solidFill>
              <a:ln>
                <a:noFill/>
              </a:ln>
              <a:effectLst/>
            </c:spPr>
          </c:dPt>
          <c:dPt>
            <c:idx val="5"/>
            <c:invertIfNegative val="0"/>
            <c:bubble3D val="0"/>
            <c:spPr>
              <a:solidFill>
                <a:schemeClr val="tx2">
                  <a:lumMod val="60000"/>
                  <a:lumOff val="40000"/>
                </a:schemeClr>
              </a:solidFill>
              <a:ln>
                <a:noFill/>
              </a:ln>
              <a:effectLst/>
            </c:spPr>
          </c:dPt>
          <c:dPt>
            <c:idx val="6"/>
            <c:invertIfNegative val="0"/>
            <c:bubble3D val="0"/>
            <c:spPr>
              <a:solidFill>
                <a:schemeClr val="tx2">
                  <a:lumMod val="60000"/>
                  <a:lumOff val="40000"/>
                </a:schemeClr>
              </a:solidFill>
              <a:ln>
                <a:noFill/>
              </a:ln>
              <a:effectLst/>
            </c:spPr>
          </c:dPt>
          <c:dPt>
            <c:idx val="7"/>
            <c:invertIfNegative val="0"/>
            <c:bubble3D val="0"/>
            <c:spPr>
              <a:solidFill>
                <a:schemeClr val="tx2">
                  <a:lumMod val="60000"/>
                  <a:lumOff val="40000"/>
                </a:schemeClr>
              </a:solidFill>
              <a:ln>
                <a:noFill/>
              </a:ln>
              <a:effectLst/>
            </c:spPr>
          </c:dPt>
          <c:cat>
            <c:strRef>
              <c:f>Sheet1!$B$4:$B$11</c:f>
              <c:strCache>
                <c:ptCount val="8"/>
                <c:pt idx="0">
                  <c:v>WOMEN &amp; GIRLS (VALUE VARIATION)</c:v>
                </c:pt>
                <c:pt idx="1">
                  <c:v>WOMEN &amp; GIRLS (RETURN ON INVESTMENT)</c:v>
                </c:pt>
                <c:pt idx="2">
                  <c:v>CONVERGENCE (LOOKING BACK WITH ALTERNATIVE TIME-BOUND MESSAGE)  </c:v>
                </c:pt>
                <c:pt idx="3">
                  <c:v>HUMAN POTENTIAL (IMBALANCE)</c:v>
                </c:pt>
                <c:pt idx="4">
                  <c:v>MORAL SUPPORT</c:v>
                </c:pt>
                <c:pt idx="5">
                  <c:v>SUPPORT WITH STIPULATIONS</c:v>
                </c:pt>
                <c:pt idx="6">
                  <c:v>CONTINUE V. STOP (AS LOSS AVERSION)</c:v>
                </c:pt>
                <c:pt idx="7">
                  <c:v>CONTINUE V. STOP (PERSEVERANCE)</c:v>
                </c:pt>
              </c:strCache>
            </c:strRef>
          </c:cat>
          <c:val>
            <c:numRef>
              <c:f>Sheet1!$C$4:$C$11</c:f>
              <c:numCache>
                <c:formatCode>General</c:formatCode>
                <c:ptCount val="8"/>
                <c:pt idx="0">
                  <c:v>193</c:v>
                </c:pt>
                <c:pt idx="1">
                  <c:v>160</c:v>
                </c:pt>
                <c:pt idx="2">
                  <c:v>160</c:v>
                </c:pt>
                <c:pt idx="3">
                  <c:v>159</c:v>
                </c:pt>
                <c:pt idx="4">
                  <c:v>159</c:v>
                </c:pt>
                <c:pt idx="5">
                  <c:v>155</c:v>
                </c:pt>
                <c:pt idx="6">
                  <c:v>153</c:v>
                </c:pt>
                <c:pt idx="7">
                  <c:v>153</c:v>
                </c:pt>
              </c:numCache>
            </c:numRef>
          </c:val>
        </c:ser>
        <c:dLbls>
          <c:showLegendKey val="0"/>
          <c:showVal val="0"/>
          <c:showCatName val="0"/>
          <c:showSerName val="0"/>
          <c:showPercent val="0"/>
          <c:showBubbleSize val="0"/>
        </c:dLbls>
        <c:gapWidth val="25"/>
        <c:overlap val="-27"/>
        <c:axId val="107142144"/>
        <c:axId val="107148032"/>
      </c:barChart>
      <c:catAx>
        <c:axId val="107142144"/>
        <c:scaling>
          <c:orientation val="minMax"/>
        </c:scaling>
        <c:delete val="0"/>
        <c:axPos val="b"/>
        <c:numFmt formatCode="General" sourceLinked="1"/>
        <c:majorTickMark val="none"/>
        <c:minorTickMark val="none"/>
        <c:tickLblPos val="nextTo"/>
        <c:spPr>
          <a:noFill/>
          <a:ln w="9525" cap="flat" cmpd="sng" algn="ctr">
            <a:solidFill>
              <a:schemeClr val="bg1">
                <a:lumMod val="65000"/>
              </a:schemeClr>
            </a:solidFill>
            <a:round/>
          </a:ln>
          <a:effectLst/>
        </c:spPr>
        <c:txPr>
          <a:bodyPr rot="-60000000" spcFirstLastPara="1" vertOverflow="ellipsis" vert="horz" wrap="square" anchor="ctr" anchorCtr="1"/>
          <a:lstStyle/>
          <a:p>
            <a:pPr>
              <a:defRPr sz="900" b="0" i="0" u="none" strike="noStrike" kern="1200" baseline="0">
                <a:solidFill>
                  <a:schemeClr val="accent3"/>
                </a:solidFill>
                <a:latin typeface="+mn-lt"/>
                <a:ea typeface="+mn-ea"/>
                <a:cs typeface="+mn-cs"/>
              </a:defRPr>
            </a:pPr>
            <a:endParaRPr lang="de-DE"/>
          </a:p>
        </c:txPr>
        <c:crossAx val="107148032"/>
        <c:crosses val="autoZero"/>
        <c:auto val="1"/>
        <c:lblAlgn val="ctr"/>
        <c:lblOffset val="100"/>
        <c:noMultiLvlLbl val="0"/>
      </c:catAx>
      <c:valAx>
        <c:axId val="107148032"/>
        <c:scaling>
          <c:orientation val="minMax"/>
          <c:max val="200"/>
          <c:min val="140"/>
        </c:scaling>
        <c:delete val="0"/>
        <c:axPos val="l"/>
        <c:majorGridlines>
          <c:spPr>
            <a:ln w="6350" cap="flat" cmpd="sng" algn="ctr">
              <a:solidFill>
                <a:schemeClr val="bg1">
                  <a:lumMod val="65000"/>
                </a:schemeClr>
              </a:solidFill>
              <a:round/>
            </a:ln>
            <a:effectLst/>
          </c:spPr>
        </c:majorGridlines>
        <c:numFmt formatCode="General" sourceLinked="1"/>
        <c:majorTickMark val="none"/>
        <c:minorTickMark val="none"/>
        <c:tickLblPos val="nextTo"/>
        <c:spPr>
          <a:noFill/>
          <a:ln w="6350">
            <a:solidFill>
              <a:schemeClr val="tx1"/>
            </a:solidFill>
          </a:ln>
          <a:effectLst/>
        </c:spPr>
        <c:txPr>
          <a:bodyPr rot="-60000000" spcFirstLastPara="1" vertOverflow="ellipsis" vert="horz" wrap="square" anchor="ctr" anchorCtr="1"/>
          <a:lstStyle/>
          <a:p>
            <a:pPr>
              <a:defRPr sz="1000" b="0" i="0" u="none" strike="noStrike" kern="1200" baseline="0">
                <a:solidFill>
                  <a:schemeClr val="bg1">
                    <a:lumMod val="50000"/>
                  </a:schemeClr>
                </a:solidFill>
                <a:latin typeface="+mn-lt"/>
                <a:ea typeface="+mn-ea"/>
                <a:cs typeface="+mn-cs"/>
              </a:defRPr>
            </a:pPr>
            <a:endParaRPr lang="de-DE"/>
          </a:p>
        </c:txPr>
        <c:crossAx val="107142144"/>
        <c:crosses val="autoZero"/>
        <c:crossBetween val="between"/>
      </c:valAx>
      <c:spPr>
        <a:noFill/>
        <a:ln w="6350">
          <a:solidFill>
            <a:schemeClr val="bg1">
              <a:lumMod val="65000"/>
            </a:schemeClr>
          </a:solidFill>
        </a:ln>
        <a:effectLst/>
      </c:spPr>
    </c:plotArea>
    <c:plotVisOnly val="1"/>
    <c:dispBlanksAs val="gap"/>
    <c:showDLblsOverMax val="0"/>
  </c:chart>
  <c:spPr>
    <a:noFill/>
    <a:ln>
      <a:noFill/>
    </a:ln>
    <a:effectLst/>
  </c:spPr>
  <c:txPr>
    <a:bodyPr/>
    <a:lstStyle/>
    <a:p>
      <a:pPr>
        <a:defRPr/>
      </a:pPr>
      <a:endParaRPr lang="de-DE"/>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000"/>
            </a:pPr>
            <a:r>
              <a:rPr lang="en-US" sz="1000" dirty="0"/>
              <a:t>Government impact on reducing poverty in poor countries</a:t>
            </a:r>
          </a:p>
        </c:rich>
      </c:tx>
      <c:layout>
        <c:manualLayout>
          <c:xMode val="edge"/>
          <c:yMode val="edge"/>
          <c:x val="0.17092659103451166"/>
          <c:y val="0"/>
        </c:manualLayout>
      </c:layout>
      <c:overlay val="0"/>
    </c:title>
    <c:autoTitleDeleted val="0"/>
    <c:plotArea>
      <c:layout>
        <c:manualLayout>
          <c:layoutTarget val="inner"/>
          <c:xMode val="edge"/>
          <c:yMode val="edge"/>
          <c:x val="1.5626387722782287E-2"/>
          <c:y val="0.127570654142415"/>
          <c:w val="0.9687472245544354"/>
          <c:h val="0.76761055358295838"/>
        </c:manualLayout>
      </c:layout>
      <c:barChart>
        <c:barDir val="col"/>
        <c:grouping val="stacked"/>
        <c:varyColors val="0"/>
        <c:ser>
          <c:idx val="0"/>
          <c:order val="0"/>
          <c:tx>
            <c:strRef>
              <c:f>Sheet1!$B$1</c:f>
              <c:strCache>
                <c:ptCount val="1"/>
                <c:pt idx="0">
                  <c:v>Can't make a difference</c:v>
                </c:pt>
              </c:strCache>
            </c:strRef>
          </c:tx>
          <c:spPr>
            <a:solidFill>
              <a:srgbClr val="EFAB2C"/>
            </a:solidFill>
            <a:ln w="6350">
              <a:solidFill>
                <a:srgbClr val="033359"/>
              </a:solidFill>
            </a:ln>
          </c:spPr>
          <c:invertIfNegative val="0"/>
          <c:dLbls>
            <c:spPr>
              <a:noFill/>
              <a:ln>
                <a:noFill/>
              </a:ln>
              <a:effectLst/>
            </c:spPr>
            <c:txPr>
              <a:bodyPr/>
              <a:lstStyle/>
              <a:p>
                <a:pPr>
                  <a:defRPr sz="1000"/>
                </a:pPr>
                <a:endParaRPr lang="de-DE"/>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Sheet1!$A$2:$A$8</c:f>
              <c:strCache>
                <c:ptCount val="7"/>
                <c:pt idx="0">
                  <c:v>Pro</c:v>
                </c:pt>
                <c:pt idx="1">
                  <c:v>Swing</c:v>
                </c:pt>
                <c:pt idx="2">
                  <c:v>Skeptic</c:v>
                </c:pt>
                <c:pt idx="3">
                  <c:v>US</c:v>
                </c:pt>
                <c:pt idx="4">
                  <c:v>UK</c:v>
                </c:pt>
                <c:pt idx="5">
                  <c:v>FR</c:v>
                </c:pt>
                <c:pt idx="6">
                  <c:v>DE</c:v>
                </c:pt>
              </c:strCache>
            </c:strRef>
          </c:cat>
          <c:val>
            <c:numRef>
              <c:f>Sheet1!$B$2:$B$8</c:f>
              <c:numCache>
                <c:formatCode>0</c:formatCode>
                <c:ptCount val="7"/>
                <c:pt idx="0">
                  <c:v>0</c:v>
                </c:pt>
                <c:pt idx="1">
                  <c:v>3</c:v>
                </c:pt>
                <c:pt idx="2">
                  <c:v>18</c:v>
                </c:pt>
                <c:pt idx="3">
                  <c:v>4</c:v>
                </c:pt>
                <c:pt idx="4">
                  <c:v>3</c:v>
                </c:pt>
                <c:pt idx="5">
                  <c:v>6</c:v>
                </c:pt>
                <c:pt idx="6">
                  <c:v>2</c:v>
                </c:pt>
              </c:numCache>
            </c:numRef>
          </c:val>
        </c:ser>
        <c:ser>
          <c:idx val="1"/>
          <c:order val="1"/>
          <c:tx>
            <c:strRef>
              <c:f>Sheet1!$C$1</c:f>
              <c:strCache>
                <c:ptCount val="1"/>
                <c:pt idx="0">
                  <c:v>Neutral</c:v>
                </c:pt>
              </c:strCache>
            </c:strRef>
          </c:tx>
          <c:spPr>
            <a:solidFill>
              <a:sysClr val="window" lastClr="FFFFFF">
                <a:lumMod val="85000"/>
              </a:sysClr>
            </a:solidFill>
            <a:ln w="6350">
              <a:solidFill>
                <a:srgbClr val="033359"/>
              </a:solidFill>
            </a:ln>
          </c:spPr>
          <c:invertIfNegative val="0"/>
          <c:dLbls>
            <c:spPr>
              <a:noFill/>
              <a:ln>
                <a:noFill/>
              </a:ln>
              <a:effectLst/>
            </c:spPr>
            <c:txPr>
              <a:bodyPr/>
              <a:lstStyle/>
              <a:p>
                <a:pPr>
                  <a:defRPr sz="1000"/>
                </a:pPr>
                <a:endParaRPr lang="de-DE"/>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Sheet1!$A$2:$A$8</c:f>
              <c:strCache>
                <c:ptCount val="7"/>
                <c:pt idx="0">
                  <c:v>Pro</c:v>
                </c:pt>
                <c:pt idx="1">
                  <c:v>Swing</c:v>
                </c:pt>
                <c:pt idx="2">
                  <c:v>Skeptic</c:v>
                </c:pt>
                <c:pt idx="3">
                  <c:v>US</c:v>
                </c:pt>
                <c:pt idx="4">
                  <c:v>UK</c:v>
                </c:pt>
                <c:pt idx="5">
                  <c:v>FR</c:v>
                </c:pt>
                <c:pt idx="6">
                  <c:v>DE</c:v>
                </c:pt>
              </c:strCache>
            </c:strRef>
          </c:cat>
          <c:val>
            <c:numRef>
              <c:f>Sheet1!$C$2:$C$8</c:f>
              <c:numCache>
                <c:formatCode>0</c:formatCode>
                <c:ptCount val="7"/>
                <c:pt idx="0">
                  <c:v>23</c:v>
                </c:pt>
                <c:pt idx="1">
                  <c:v>78</c:v>
                </c:pt>
                <c:pt idx="2">
                  <c:v>79</c:v>
                </c:pt>
                <c:pt idx="3">
                  <c:v>46</c:v>
                </c:pt>
                <c:pt idx="4">
                  <c:v>54</c:v>
                </c:pt>
                <c:pt idx="5">
                  <c:v>69</c:v>
                </c:pt>
                <c:pt idx="6">
                  <c:v>52</c:v>
                </c:pt>
              </c:numCache>
            </c:numRef>
          </c:val>
        </c:ser>
        <c:ser>
          <c:idx val="2"/>
          <c:order val="2"/>
          <c:tx>
            <c:strRef>
              <c:f>Sheet1!$D$1</c:f>
              <c:strCache>
                <c:ptCount val="1"/>
                <c:pt idx="0">
                  <c:v>Can make a difference</c:v>
                </c:pt>
              </c:strCache>
            </c:strRef>
          </c:tx>
          <c:spPr>
            <a:solidFill>
              <a:srgbClr val="1CACAC"/>
            </a:solidFill>
            <a:ln w="6350">
              <a:solidFill>
                <a:srgbClr val="033359"/>
              </a:solidFill>
            </a:ln>
          </c:spPr>
          <c:invertIfNegative val="0"/>
          <c:dLbls>
            <c:spPr>
              <a:noFill/>
              <a:ln>
                <a:noFill/>
              </a:ln>
              <a:effectLst/>
            </c:spPr>
            <c:txPr>
              <a:bodyPr/>
              <a:lstStyle/>
              <a:p>
                <a:pPr>
                  <a:defRPr sz="1000"/>
                </a:pPr>
                <a:endParaRPr lang="de-DE"/>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Sheet1!$A$2:$A$8</c:f>
              <c:strCache>
                <c:ptCount val="7"/>
                <c:pt idx="0">
                  <c:v>Pro</c:v>
                </c:pt>
                <c:pt idx="1">
                  <c:v>Swing</c:v>
                </c:pt>
                <c:pt idx="2">
                  <c:v>Skeptic</c:v>
                </c:pt>
                <c:pt idx="3">
                  <c:v>US</c:v>
                </c:pt>
                <c:pt idx="4">
                  <c:v>UK</c:v>
                </c:pt>
                <c:pt idx="5">
                  <c:v>FR</c:v>
                </c:pt>
                <c:pt idx="6">
                  <c:v>DE</c:v>
                </c:pt>
              </c:strCache>
            </c:strRef>
          </c:cat>
          <c:val>
            <c:numRef>
              <c:f>Sheet1!$D$2:$D$8</c:f>
              <c:numCache>
                <c:formatCode>0</c:formatCode>
                <c:ptCount val="7"/>
                <c:pt idx="0">
                  <c:v>77</c:v>
                </c:pt>
                <c:pt idx="1">
                  <c:v>20</c:v>
                </c:pt>
                <c:pt idx="2">
                  <c:v>2</c:v>
                </c:pt>
                <c:pt idx="3">
                  <c:v>50</c:v>
                </c:pt>
                <c:pt idx="4">
                  <c:v>43</c:v>
                </c:pt>
                <c:pt idx="5">
                  <c:v>24</c:v>
                </c:pt>
                <c:pt idx="6">
                  <c:v>45</c:v>
                </c:pt>
              </c:numCache>
            </c:numRef>
          </c:val>
        </c:ser>
        <c:dLbls>
          <c:showLegendKey val="0"/>
          <c:showVal val="1"/>
          <c:showCatName val="0"/>
          <c:showSerName val="0"/>
          <c:showPercent val="0"/>
          <c:showBubbleSize val="0"/>
        </c:dLbls>
        <c:gapWidth val="50"/>
        <c:overlap val="100"/>
        <c:axId val="122838016"/>
        <c:axId val="122855808"/>
      </c:barChart>
      <c:catAx>
        <c:axId val="122838016"/>
        <c:scaling>
          <c:orientation val="minMax"/>
        </c:scaling>
        <c:delete val="0"/>
        <c:axPos val="b"/>
        <c:numFmt formatCode="General" sourceLinked="0"/>
        <c:majorTickMark val="none"/>
        <c:minorTickMark val="none"/>
        <c:tickLblPos val="nextTo"/>
        <c:txPr>
          <a:bodyPr/>
          <a:lstStyle/>
          <a:p>
            <a:pPr>
              <a:defRPr>
                <a:solidFill>
                  <a:schemeClr val="bg1"/>
                </a:solidFill>
              </a:defRPr>
            </a:pPr>
            <a:endParaRPr lang="de-DE"/>
          </a:p>
        </c:txPr>
        <c:crossAx val="122855808"/>
        <c:crosses val="autoZero"/>
        <c:auto val="1"/>
        <c:lblAlgn val="ctr"/>
        <c:lblOffset val="100"/>
        <c:noMultiLvlLbl val="0"/>
      </c:catAx>
      <c:valAx>
        <c:axId val="122855808"/>
        <c:scaling>
          <c:orientation val="minMax"/>
        </c:scaling>
        <c:delete val="1"/>
        <c:axPos val="l"/>
        <c:numFmt formatCode="0" sourceLinked="1"/>
        <c:majorTickMark val="out"/>
        <c:minorTickMark val="none"/>
        <c:tickLblPos val="nextTo"/>
        <c:crossAx val="122838016"/>
        <c:crosses val="autoZero"/>
        <c:crossBetween val="between"/>
      </c:valAx>
    </c:plotArea>
    <c:legend>
      <c:legendPos val="t"/>
      <c:layout>
        <c:manualLayout>
          <c:xMode val="edge"/>
          <c:yMode val="edge"/>
          <c:x val="7.122232773458366E-2"/>
          <c:y val="0.15314854195311486"/>
          <c:w val="0.86551016189457997"/>
          <c:h val="6.5426496177026922E-2"/>
        </c:manualLayout>
      </c:layout>
      <c:overlay val="0"/>
      <c:txPr>
        <a:bodyPr/>
        <a:lstStyle/>
        <a:p>
          <a:pPr>
            <a:defRPr sz="1000" i="1"/>
          </a:pPr>
          <a:endParaRPr lang="de-DE"/>
        </a:p>
      </c:txPr>
    </c:legend>
    <c:plotVisOnly val="1"/>
    <c:dispBlanksAs val="gap"/>
    <c:showDLblsOverMax val="0"/>
  </c:chart>
  <c:txPr>
    <a:bodyPr/>
    <a:lstStyle/>
    <a:p>
      <a:pPr>
        <a:defRPr sz="1200">
          <a:solidFill>
            <a:srgbClr val="000000"/>
          </a:solidFill>
          <a:latin typeface="Arial" panose="020B0604020202020204" pitchFamily="34" charset="0"/>
          <a:cs typeface="Arial" panose="020B0604020202020204" pitchFamily="34" charset="0"/>
        </a:defRPr>
      </a:pPr>
      <a:endParaRPr lang="de-DE"/>
    </a:p>
  </c:txPr>
  <c:externalData r:id="rId2">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000" b="1"/>
            </a:pPr>
            <a:r>
              <a:rPr lang="en-US" sz="1000" b="1" dirty="0"/>
              <a:t>Personal impact on reducing poverty in poor countries</a:t>
            </a:r>
          </a:p>
        </c:rich>
      </c:tx>
      <c:layout>
        <c:manualLayout>
          <c:xMode val="edge"/>
          <c:yMode val="edge"/>
          <c:x val="9.9345658496053174E-2"/>
          <c:y val="3.5122403681021354E-2"/>
        </c:manualLayout>
      </c:layout>
      <c:overlay val="0"/>
    </c:title>
    <c:autoTitleDeleted val="0"/>
    <c:plotArea>
      <c:layout>
        <c:manualLayout>
          <c:layoutTarget val="inner"/>
          <c:xMode val="edge"/>
          <c:yMode val="edge"/>
          <c:x val="1.5626387722782287E-2"/>
          <c:y val="0.127570654142415"/>
          <c:w val="0.9687472245544354"/>
          <c:h val="0.76761055358295838"/>
        </c:manualLayout>
      </c:layout>
      <c:barChart>
        <c:barDir val="col"/>
        <c:grouping val="stacked"/>
        <c:varyColors val="0"/>
        <c:ser>
          <c:idx val="0"/>
          <c:order val="0"/>
          <c:tx>
            <c:strRef>
              <c:f>Sheet1!$B$1</c:f>
              <c:strCache>
                <c:ptCount val="1"/>
                <c:pt idx="0">
                  <c:v>Can't make a difference</c:v>
                </c:pt>
              </c:strCache>
            </c:strRef>
          </c:tx>
          <c:spPr>
            <a:solidFill>
              <a:srgbClr val="EFAB2C"/>
            </a:solidFill>
            <a:ln w="6350">
              <a:solidFill>
                <a:srgbClr val="033359"/>
              </a:solidFill>
            </a:ln>
          </c:spPr>
          <c:invertIfNegative val="0"/>
          <c:dLbls>
            <c:spPr>
              <a:noFill/>
              <a:ln>
                <a:noFill/>
              </a:ln>
              <a:effectLst/>
            </c:spPr>
            <c:txPr>
              <a:bodyPr/>
              <a:lstStyle/>
              <a:p>
                <a:pPr>
                  <a:defRPr sz="1000"/>
                </a:pPr>
                <a:endParaRPr lang="de-DE"/>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Sheet1!$A$2:$A$8</c:f>
              <c:strCache>
                <c:ptCount val="7"/>
                <c:pt idx="0">
                  <c:v>Pro</c:v>
                </c:pt>
                <c:pt idx="1">
                  <c:v>Swing</c:v>
                </c:pt>
                <c:pt idx="2">
                  <c:v>Skeptic</c:v>
                </c:pt>
                <c:pt idx="3">
                  <c:v>US</c:v>
                </c:pt>
                <c:pt idx="4">
                  <c:v>UK</c:v>
                </c:pt>
                <c:pt idx="5">
                  <c:v>FR</c:v>
                </c:pt>
                <c:pt idx="6">
                  <c:v>DE</c:v>
                </c:pt>
              </c:strCache>
            </c:strRef>
          </c:cat>
          <c:val>
            <c:numRef>
              <c:f>Sheet1!$B$2:$B$8</c:f>
              <c:numCache>
                <c:formatCode>0</c:formatCode>
                <c:ptCount val="7"/>
                <c:pt idx="0">
                  <c:v>1</c:v>
                </c:pt>
                <c:pt idx="1">
                  <c:v>13</c:v>
                </c:pt>
                <c:pt idx="2">
                  <c:v>59</c:v>
                </c:pt>
                <c:pt idx="3">
                  <c:v>13</c:v>
                </c:pt>
                <c:pt idx="4">
                  <c:v>15</c:v>
                </c:pt>
                <c:pt idx="5">
                  <c:v>16</c:v>
                </c:pt>
                <c:pt idx="6">
                  <c:v>17</c:v>
                </c:pt>
              </c:numCache>
            </c:numRef>
          </c:val>
        </c:ser>
        <c:ser>
          <c:idx val="1"/>
          <c:order val="1"/>
          <c:tx>
            <c:strRef>
              <c:f>Sheet1!$C$1</c:f>
              <c:strCache>
                <c:ptCount val="1"/>
                <c:pt idx="0">
                  <c:v>Neutral</c:v>
                </c:pt>
              </c:strCache>
            </c:strRef>
          </c:tx>
          <c:spPr>
            <a:solidFill>
              <a:sysClr val="window" lastClr="FFFFFF">
                <a:lumMod val="85000"/>
              </a:sysClr>
            </a:solidFill>
            <a:ln w="6350">
              <a:solidFill>
                <a:srgbClr val="033359"/>
              </a:solidFill>
            </a:ln>
          </c:spPr>
          <c:invertIfNegative val="0"/>
          <c:dLbls>
            <c:spPr>
              <a:noFill/>
              <a:ln>
                <a:noFill/>
              </a:ln>
              <a:effectLst/>
            </c:spPr>
            <c:txPr>
              <a:bodyPr/>
              <a:lstStyle/>
              <a:p>
                <a:pPr>
                  <a:defRPr sz="1000"/>
                </a:pPr>
                <a:endParaRPr lang="de-DE"/>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Sheet1!$A$2:$A$8</c:f>
              <c:strCache>
                <c:ptCount val="7"/>
                <c:pt idx="0">
                  <c:v>Pro</c:v>
                </c:pt>
                <c:pt idx="1">
                  <c:v>Swing</c:v>
                </c:pt>
                <c:pt idx="2">
                  <c:v>Skeptic</c:v>
                </c:pt>
                <c:pt idx="3">
                  <c:v>US</c:v>
                </c:pt>
                <c:pt idx="4">
                  <c:v>UK</c:v>
                </c:pt>
                <c:pt idx="5">
                  <c:v>FR</c:v>
                </c:pt>
                <c:pt idx="6">
                  <c:v>DE</c:v>
                </c:pt>
              </c:strCache>
            </c:strRef>
          </c:cat>
          <c:val>
            <c:numRef>
              <c:f>Sheet1!$C$2:$C$8</c:f>
              <c:numCache>
                <c:formatCode>0</c:formatCode>
                <c:ptCount val="7"/>
                <c:pt idx="0">
                  <c:v>46</c:v>
                </c:pt>
                <c:pt idx="1">
                  <c:v>78</c:v>
                </c:pt>
                <c:pt idx="2">
                  <c:v>40</c:v>
                </c:pt>
                <c:pt idx="3">
                  <c:v>51</c:v>
                </c:pt>
                <c:pt idx="4">
                  <c:v>60</c:v>
                </c:pt>
                <c:pt idx="5">
                  <c:v>66</c:v>
                </c:pt>
                <c:pt idx="6">
                  <c:v>61</c:v>
                </c:pt>
              </c:numCache>
            </c:numRef>
          </c:val>
        </c:ser>
        <c:ser>
          <c:idx val="2"/>
          <c:order val="2"/>
          <c:tx>
            <c:strRef>
              <c:f>Sheet1!$D$1</c:f>
              <c:strCache>
                <c:ptCount val="1"/>
                <c:pt idx="0">
                  <c:v>Can make a difference</c:v>
                </c:pt>
              </c:strCache>
            </c:strRef>
          </c:tx>
          <c:spPr>
            <a:solidFill>
              <a:srgbClr val="1CACAC"/>
            </a:solidFill>
            <a:ln w="6350">
              <a:solidFill>
                <a:srgbClr val="033359"/>
              </a:solidFill>
            </a:ln>
          </c:spPr>
          <c:invertIfNegative val="0"/>
          <c:dLbls>
            <c:spPr>
              <a:noFill/>
              <a:ln>
                <a:noFill/>
              </a:ln>
              <a:effectLst/>
            </c:spPr>
            <c:txPr>
              <a:bodyPr/>
              <a:lstStyle/>
              <a:p>
                <a:pPr>
                  <a:defRPr sz="1000">
                    <a:latin typeface="Arial" panose="020B0604020202020204" pitchFamily="34" charset="0"/>
                    <a:cs typeface="Arial" panose="020B0604020202020204" pitchFamily="34" charset="0"/>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Sheet1!$A$2:$A$8</c:f>
              <c:strCache>
                <c:ptCount val="7"/>
                <c:pt idx="0">
                  <c:v>Pro</c:v>
                </c:pt>
                <c:pt idx="1">
                  <c:v>Swing</c:v>
                </c:pt>
                <c:pt idx="2">
                  <c:v>Skeptic</c:v>
                </c:pt>
                <c:pt idx="3">
                  <c:v>US</c:v>
                </c:pt>
                <c:pt idx="4">
                  <c:v>UK</c:v>
                </c:pt>
                <c:pt idx="5">
                  <c:v>FR</c:v>
                </c:pt>
                <c:pt idx="6">
                  <c:v>DE</c:v>
                </c:pt>
              </c:strCache>
            </c:strRef>
          </c:cat>
          <c:val>
            <c:numRef>
              <c:f>Sheet1!$D$2:$D$8</c:f>
              <c:numCache>
                <c:formatCode>0</c:formatCode>
                <c:ptCount val="7"/>
                <c:pt idx="0">
                  <c:v>52</c:v>
                </c:pt>
                <c:pt idx="1">
                  <c:v>8</c:v>
                </c:pt>
                <c:pt idx="2">
                  <c:v>0</c:v>
                </c:pt>
                <c:pt idx="3">
                  <c:v>35</c:v>
                </c:pt>
                <c:pt idx="4">
                  <c:v>24</c:v>
                </c:pt>
                <c:pt idx="5">
                  <c:v>17</c:v>
                </c:pt>
                <c:pt idx="6">
                  <c:v>21</c:v>
                </c:pt>
              </c:numCache>
            </c:numRef>
          </c:val>
        </c:ser>
        <c:dLbls>
          <c:showLegendKey val="0"/>
          <c:showVal val="1"/>
          <c:showCatName val="0"/>
          <c:showSerName val="0"/>
          <c:showPercent val="0"/>
          <c:showBubbleSize val="0"/>
        </c:dLbls>
        <c:gapWidth val="50"/>
        <c:overlap val="100"/>
        <c:axId val="123093376"/>
        <c:axId val="123094912"/>
      </c:barChart>
      <c:catAx>
        <c:axId val="123093376"/>
        <c:scaling>
          <c:orientation val="minMax"/>
        </c:scaling>
        <c:delete val="0"/>
        <c:axPos val="b"/>
        <c:numFmt formatCode="General" sourceLinked="0"/>
        <c:majorTickMark val="none"/>
        <c:minorTickMark val="none"/>
        <c:tickLblPos val="nextTo"/>
        <c:txPr>
          <a:bodyPr/>
          <a:lstStyle/>
          <a:p>
            <a:pPr>
              <a:defRPr>
                <a:solidFill>
                  <a:schemeClr val="bg1"/>
                </a:solidFill>
              </a:defRPr>
            </a:pPr>
            <a:endParaRPr lang="de-DE"/>
          </a:p>
        </c:txPr>
        <c:crossAx val="123094912"/>
        <c:crosses val="autoZero"/>
        <c:auto val="1"/>
        <c:lblAlgn val="ctr"/>
        <c:lblOffset val="100"/>
        <c:noMultiLvlLbl val="0"/>
      </c:catAx>
      <c:valAx>
        <c:axId val="123094912"/>
        <c:scaling>
          <c:orientation val="minMax"/>
        </c:scaling>
        <c:delete val="1"/>
        <c:axPos val="l"/>
        <c:numFmt formatCode="0" sourceLinked="1"/>
        <c:majorTickMark val="out"/>
        <c:minorTickMark val="none"/>
        <c:tickLblPos val="nextTo"/>
        <c:crossAx val="123093376"/>
        <c:crosses val="autoZero"/>
        <c:crossBetween val="between"/>
      </c:valAx>
    </c:plotArea>
    <c:legend>
      <c:legendPos val="t"/>
      <c:layout>
        <c:manualLayout>
          <c:xMode val="edge"/>
          <c:yMode val="edge"/>
          <c:x val="4.208484183037569E-2"/>
          <c:y val="0.15221778277850201"/>
          <c:w val="0.9"/>
          <c:h val="5.9838928688672417E-2"/>
        </c:manualLayout>
      </c:layout>
      <c:overlay val="0"/>
      <c:txPr>
        <a:bodyPr/>
        <a:lstStyle/>
        <a:p>
          <a:pPr>
            <a:defRPr sz="1000" i="1"/>
          </a:pPr>
          <a:endParaRPr lang="de-DE"/>
        </a:p>
      </c:txPr>
    </c:legend>
    <c:plotVisOnly val="1"/>
    <c:dispBlanksAs val="gap"/>
    <c:showDLblsOverMax val="0"/>
  </c:chart>
  <c:txPr>
    <a:bodyPr/>
    <a:lstStyle/>
    <a:p>
      <a:pPr>
        <a:defRPr sz="1200">
          <a:solidFill>
            <a:srgbClr val="000000"/>
          </a:solidFill>
          <a:latin typeface="Arial" panose="020B0604020202020204" pitchFamily="34" charset="0"/>
          <a:cs typeface="Arial" panose="020B0604020202020204" pitchFamily="34" charset="0"/>
        </a:defRPr>
      </a:pPr>
      <a:endParaRPr lang="de-DE"/>
    </a:p>
  </c:txPr>
  <c:externalData r:id="rId2">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3693947573644686E-2"/>
          <c:y val="0.22913992649281356"/>
          <c:w val="0.89261210485271059"/>
          <c:h val="0.63191374952360513"/>
        </c:manualLayout>
      </c:layout>
      <c:lineChart>
        <c:grouping val="standard"/>
        <c:varyColors val="0"/>
        <c:ser>
          <c:idx val="0"/>
          <c:order val="0"/>
          <c:tx>
            <c:strRef>
              <c:f>Sheet1!$B$1</c:f>
              <c:strCache>
                <c:ptCount val="1"/>
                <c:pt idx="0">
                  <c:v>US</c:v>
                </c:pt>
              </c:strCache>
            </c:strRef>
          </c:tx>
          <c:spPr>
            <a:ln cap="flat">
              <a:solidFill>
                <a:srgbClr val="F79646">
                  <a:lumMod val="75000"/>
                </a:srgbClr>
              </a:solidFill>
              <a:prstDash val="sysDash"/>
              <a:miter lim="800000"/>
            </a:ln>
          </c:spPr>
          <c:marker>
            <c:symbol val="square"/>
            <c:size val="4"/>
            <c:spPr>
              <a:solidFill>
                <a:srgbClr val="F79646">
                  <a:lumMod val="75000"/>
                </a:srgbClr>
              </a:solidFill>
              <a:ln>
                <a:noFill/>
              </a:ln>
            </c:spPr>
          </c:marker>
          <c:dLbls>
            <c:dLbl>
              <c:idx val="0"/>
              <c:layout>
                <c:manualLayout>
                  <c:x val="-0.12187565219697415"/>
                  <c:y val="-5.2152100299197902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6.3131313131313135E-2"/>
                  <c:y val="-5.5555555555555622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7.1547827354913971E-3"/>
                  <c:y val="-5.905708853717194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Pre</c:v>
                </c:pt>
                <c:pt idx="1">
                  <c:v>Mid</c:v>
                </c:pt>
                <c:pt idx="2">
                  <c:v>Post</c:v>
                </c:pt>
              </c:strCache>
            </c:strRef>
          </c:cat>
          <c:val>
            <c:numRef>
              <c:f>Sheet1!$B$2:$B$4</c:f>
              <c:numCache>
                <c:formatCode>0</c:formatCode>
                <c:ptCount val="3"/>
                <c:pt idx="0">
                  <c:v>11</c:v>
                </c:pt>
                <c:pt idx="1">
                  <c:v>19</c:v>
                </c:pt>
                <c:pt idx="2">
                  <c:v>20</c:v>
                </c:pt>
              </c:numCache>
            </c:numRef>
          </c:val>
          <c:smooth val="0"/>
        </c:ser>
        <c:ser>
          <c:idx val="1"/>
          <c:order val="1"/>
          <c:tx>
            <c:strRef>
              <c:f>Sheet1!$C$1</c:f>
              <c:strCache>
                <c:ptCount val="1"/>
                <c:pt idx="0">
                  <c:v>UK</c:v>
                </c:pt>
              </c:strCache>
            </c:strRef>
          </c:tx>
          <c:spPr>
            <a:ln cap="flat">
              <a:solidFill>
                <a:srgbClr val="1CACAC">
                  <a:lumMod val="75000"/>
                </a:srgbClr>
              </a:solidFill>
              <a:prstDash val="sysDot"/>
              <a:miter lim="800000"/>
            </a:ln>
          </c:spPr>
          <c:marker>
            <c:symbol val="circle"/>
            <c:size val="4"/>
            <c:spPr>
              <a:solidFill>
                <a:srgbClr val="1CACAC">
                  <a:lumMod val="75000"/>
                </a:srgbClr>
              </a:solidFill>
              <a:ln>
                <a:noFill/>
              </a:ln>
            </c:spPr>
          </c:marker>
          <c:dLbls>
            <c:dLbl>
              <c:idx val="0"/>
              <c:layout>
                <c:manualLayout>
                  <c:x val="-0.14089299530360527"/>
                  <c:y val="-2.088252430161602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0.14021615176976707"/>
                  <c:y val="-1.3869115153957692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4.8811606882473027E-3"/>
                  <c:y val="-2.0862811408946084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Pre</c:v>
                </c:pt>
                <c:pt idx="1">
                  <c:v>Mid</c:v>
                </c:pt>
                <c:pt idx="2">
                  <c:v>Post</c:v>
                </c:pt>
              </c:strCache>
            </c:strRef>
          </c:cat>
          <c:val>
            <c:numRef>
              <c:f>Sheet1!$C$2:$C$4</c:f>
              <c:numCache>
                <c:formatCode>0</c:formatCode>
                <c:ptCount val="3"/>
                <c:pt idx="0">
                  <c:v>7</c:v>
                </c:pt>
                <c:pt idx="1">
                  <c:v>15</c:v>
                </c:pt>
                <c:pt idx="2">
                  <c:v>18</c:v>
                </c:pt>
              </c:numCache>
            </c:numRef>
          </c:val>
          <c:smooth val="0"/>
        </c:ser>
        <c:ser>
          <c:idx val="2"/>
          <c:order val="2"/>
          <c:tx>
            <c:strRef>
              <c:f>Sheet1!$D$1</c:f>
              <c:strCache>
                <c:ptCount val="1"/>
                <c:pt idx="0">
                  <c:v>FR</c:v>
                </c:pt>
              </c:strCache>
            </c:strRef>
          </c:tx>
          <c:spPr>
            <a:ln cap="flat">
              <a:solidFill>
                <a:srgbClr val="EFAB2C"/>
              </a:solidFill>
              <a:miter lim="800000"/>
            </a:ln>
          </c:spPr>
          <c:marker>
            <c:symbol val="diamond"/>
            <c:size val="5"/>
            <c:spPr>
              <a:solidFill>
                <a:srgbClr val="EFAB2C"/>
              </a:solidFill>
              <a:ln>
                <a:noFill/>
              </a:ln>
            </c:spPr>
          </c:marker>
          <c:dLbls>
            <c:dLbl>
              <c:idx val="0"/>
              <c:layout>
                <c:manualLayout>
                  <c:x val="-0.1116053875361627"/>
                  <c:y val="-3.9425785339740751E-5"/>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1.481291867922882E-2"/>
                  <c:y val="3.472207011656890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2.0201915378799847E-2"/>
                  <c:y val="0.10077285490872931"/>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Pre</c:v>
                </c:pt>
                <c:pt idx="1">
                  <c:v>Mid</c:v>
                </c:pt>
                <c:pt idx="2">
                  <c:v>Post</c:v>
                </c:pt>
              </c:strCache>
            </c:strRef>
          </c:cat>
          <c:val>
            <c:numRef>
              <c:f>Sheet1!$D$2:$D$4</c:f>
              <c:numCache>
                <c:formatCode>0</c:formatCode>
                <c:ptCount val="3"/>
                <c:pt idx="0">
                  <c:v>5</c:v>
                </c:pt>
                <c:pt idx="1">
                  <c:v>7</c:v>
                </c:pt>
                <c:pt idx="2">
                  <c:v>13</c:v>
                </c:pt>
              </c:numCache>
            </c:numRef>
          </c:val>
          <c:smooth val="0"/>
        </c:ser>
        <c:ser>
          <c:idx val="3"/>
          <c:order val="3"/>
          <c:tx>
            <c:strRef>
              <c:f>Sheet1!$E$1</c:f>
              <c:strCache>
                <c:ptCount val="1"/>
                <c:pt idx="0">
                  <c:v>DE</c:v>
                </c:pt>
              </c:strCache>
            </c:strRef>
          </c:tx>
          <c:spPr>
            <a:ln cap="flat">
              <a:solidFill>
                <a:srgbClr val="EEECE1">
                  <a:lumMod val="50000"/>
                </a:srgbClr>
              </a:solidFill>
              <a:miter lim="800000"/>
            </a:ln>
          </c:spPr>
          <c:marker>
            <c:symbol val="triangle"/>
            <c:size val="4"/>
            <c:spPr>
              <a:solidFill>
                <a:srgbClr val="EEECE1">
                  <a:lumMod val="50000"/>
                </a:srgbClr>
              </a:solidFill>
              <a:ln>
                <a:noFill/>
              </a:ln>
            </c:spPr>
          </c:marker>
          <c:dLbls>
            <c:dLbl>
              <c:idx val="0"/>
              <c:layout>
                <c:manualLayout>
                  <c:x val="-0.1048761560821944"/>
                  <c:y val="-3.8263272252570341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2.2557991961666288E-2"/>
                  <c:y val="-2.7757943200585253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1.4643803883721279E-2"/>
                  <c:y val="2.7817081878594864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Pre</c:v>
                </c:pt>
                <c:pt idx="1">
                  <c:v>Mid</c:v>
                </c:pt>
                <c:pt idx="2">
                  <c:v>Post</c:v>
                </c:pt>
              </c:strCache>
            </c:strRef>
          </c:cat>
          <c:val>
            <c:numRef>
              <c:f>Sheet1!$E$2:$E$4</c:f>
              <c:numCache>
                <c:formatCode>0</c:formatCode>
                <c:ptCount val="3"/>
                <c:pt idx="0">
                  <c:v>8</c:v>
                </c:pt>
                <c:pt idx="1">
                  <c:v>10</c:v>
                </c:pt>
                <c:pt idx="2">
                  <c:v>14</c:v>
                </c:pt>
              </c:numCache>
            </c:numRef>
          </c:val>
          <c:smooth val="0"/>
        </c:ser>
        <c:dLbls>
          <c:showLegendKey val="0"/>
          <c:showVal val="1"/>
          <c:showCatName val="0"/>
          <c:showSerName val="0"/>
          <c:showPercent val="0"/>
          <c:showBubbleSize val="0"/>
        </c:dLbls>
        <c:marker val="1"/>
        <c:smooth val="0"/>
        <c:axId val="124139392"/>
        <c:axId val="124140928"/>
      </c:lineChart>
      <c:catAx>
        <c:axId val="124139392"/>
        <c:scaling>
          <c:orientation val="minMax"/>
        </c:scaling>
        <c:delete val="0"/>
        <c:axPos val="b"/>
        <c:numFmt formatCode="General" sourceLinked="0"/>
        <c:majorTickMark val="none"/>
        <c:minorTickMark val="none"/>
        <c:tickLblPos val="nextTo"/>
        <c:crossAx val="124140928"/>
        <c:crosses val="autoZero"/>
        <c:auto val="1"/>
        <c:lblAlgn val="ctr"/>
        <c:lblOffset val="100"/>
        <c:noMultiLvlLbl val="0"/>
      </c:catAx>
      <c:valAx>
        <c:axId val="124140928"/>
        <c:scaling>
          <c:orientation val="minMax"/>
          <c:max val="50"/>
          <c:min val="0"/>
        </c:scaling>
        <c:delete val="1"/>
        <c:axPos val="l"/>
        <c:numFmt formatCode="0" sourceLinked="1"/>
        <c:majorTickMark val="out"/>
        <c:minorTickMark val="none"/>
        <c:tickLblPos val="nextTo"/>
        <c:crossAx val="124139392"/>
        <c:crosses val="autoZero"/>
        <c:crossBetween val="between"/>
      </c:valAx>
      <c:spPr>
        <a:noFill/>
        <a:ln w="25400">
          <a:noFill/>
        </a:ln>
      </c:spPr>
    </c:plotArea>
    <c:legend>
      <c:legendPos val="t"/>
      <c:overlay val="0"/>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de-DE"/>
    </a:p>
  </c:txPr>
  <c:externalData r:id="rId2">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Sheet1!$B$1</c:f>
              <c:strCache>
                <c:ptCount val="1"/>
                <c:pt idx="0">
                  <c:v>US</c:v>
                </c:pt>
              </c:strCache>
            </c:strRef>
          </c:tx>
          <c:spPr>
            <a:ln cap="flat">
              <a:solidFill>
                <a:srgbClr val="F79646">
                  <a:lumMod val="75000"/>
                </a:srgbClr>
              </a:solidFill>
              <a:prstDash val="sysDash"/>
              <a:miter lim="800000"/>
            </a:ln>
          </c:spPr>
          <c:marker>
            <c:symbol val="square"/>
            <c:size val="4"/>
            <c:spPr>
              <a:solidFill>
                <a:srgbClr val="F79646">
                  <a:lumMod val="75000"/>
                </a:srgbClr>
              </a:solidFill>
              <a:ln>
                <a:noFill/>
              </a:ln>
            </c:spPr>
          </c:marker>
          <c:dLbls>
            <c:dLbl>
              <c:idx val="0"/>
              <c:layout>
                <c:manualLayout>
                  <c:x val="-0.13938326140189247"/>
                  <c:y val="-6.9443985830785274E-3"/>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5.9929286954369367E-2"/>
                  <c:y val="-4.7132501868180382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Sheet1!$A$2:$A$4</c:f>
              <c:strCache>
                <c:ptCount val="3"/>
                <c:pt idx="0">
                  <c:v>Pre</c:v>
                </c:pt>
                <c:pt idx="1">
                  <c:v>Mid</c:v>
                </c:pt>
                <c:pt idx="2">
                  <c:v>Post</c:v>
                </c:pt>
              </c:strCache>
            </c:strRef>
          </c:cat>
          <c:val>
            <c:numRef>
              <c:f>Sheet1!$B$2:$B$4</c:f>
              <c:numCache>
                <c:formatCode>0</c:formatCode>
                <c:ptCount val="3"/>
                <c:pt idx="0">
                  <c:v>65</c:v>
                </c:pt>
                <c:pt idx="1">
                  <c:v>66</c:v>
                </c:pt>
                <c:pt idx="2">
                  <c:v>71</c:v>
                </c:pt>
              </c:numCache>
            </c:numRef>
          </c:val>
          <c:smooth val="0"/>
        </c:ser>
        <c:ser>
          <c:idx val="1"/>
          <c:order val="1"/>
          <c:tx>
            <c:strRef>
              <c:f>Sheet1!$C$1</c:f>
              <c:strCache>
                <c:ptCount val="1"/>
                <c:pt idx="0">
                  <c:v>UK</c:v>
                </c:pt>
              </c:strCache>
            </c:strRef>
          </c:tx>
          <c:spPr>
            <a:ln cap="flat">
              <a:solidFill>
                <a:srgbClr val="1CACAC">
                  <a:lumMod val="75000"/>
                </a:srgbClr>
              </a:solidFill>
              <a:miter lim="800000"/>
            </a:ln>
          </c:spPr>
          <c:marker>
            <c:symbol val="circle"/>
            <c:size val="4"/>
            <c:spPr>
              <a:solidFill>
                <a:srgbClr val="1CACAC">
                  <a:lumMod val="75000"/>
                </a:srgbClr>
              </a:solidFill>
              <a:ln>
                <a:noFill/>
              </a:ln>
            </c:spPr>
          </c:marker>
          <c:dLbls>
            <c:dLbl>
              <c:idx val="0"/>
              <c:layout>
                <c:manualLayout>
                  <c:x val="-0.13921414660638493"/>
                  <c:y val="-1.041710587744025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5.808080808080808E-2"/>
                  <c:y val="-4.5138888888888888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Sheet1!$A$2:$A$4</c:f>
              <c:strCache>
                <c:ptCount val="3"/>
                <c:pt idx="0">
                  <c:v>Pre</c:v>
                </c:pt>
                <c:pt idx="1">
                  <c:v>Mid</c:v>
                </c:pt>
                <c:pt idx="2">
                  <c:v>Post</c:v>
                </c:pt>
              </c:strCache>
            </c:strRef>
          </c:cat>
          <c:val>
            <c:numRef>
              <c:f>Sheet1!$C$2:$C$4</c:f>
              <c:numCache>
                <c:formatCode>0</c:formatCode>
                <c:ptCount val="3"/>
                <c:pt idx="0">
                  <c:v>51</c:v>
                </c:pt>
                <c:pt idx="1">
                  <c:v>58</c:v>
                </c:pt>
                <c:pt idx="2">
                  <c:v>64</c:v>
                </c:pt>
              </c:numCache>
            </c:numRef>
          </c:val>
          <c:smooth val="0"/>
        </c:ser>
        <c:ser>
          <c:idx val="2"/>
          <c:order val="2"/>
          <c:tx>
            <c:strRef>
              <c:f>Sheet1!$D$1</c:f>
              <c:strCache>
                <c:ptCount val="1"/>
                <c:pt idx="0">
                  <c:v>FR</c:v>
                </c:pt>
              </c:strCache>
            </c:strRef>
          </c:tx>
          <c:spPr>
            <a:ln cap="flat">
              <a:solidFill>
                <a:srgbClr val="EFAB2C"/>
              </a:solidFill>
              <a:miter lim="800000"/>
            </a:ln>
          </c:spPr>
          <c:marker>
            <c:symbol val="diamond"/>
            <c:size val="5"/>
            <c:spPr>
              <a:solidFill>
                <a:srgbClr val="EFAB2C"/>
              </a:solidFill>
              <a:ln>
                <a:noFill/>
              </a:ln>
            </c:spPr>
          </c:marker>
          <c:dLbls>
            <c:dLbl>
              <c:idx val="0"/>
              <c:layout>
                <c:manualLayout>
                  <c:x val="-0.14897668252886578"/>
                  <c:y val="9.8552547557954223E-4"/>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3.7878639379225705E-2"/>
                  <c:y val="3.6200789131584414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0"/>
                  <c:y val="3.8709815071732538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Pre</c:v>
                </c:pt>
                <c:pt idx="1">
                  <c:v>Mid</c:v>
                </c:pt>
                <c:pt idx="2">
                  <c:v>Post</c:v>
                </c:pt>
              </c:strCache>
            </c:strRef>
          </c:cat>
          <c:val>
            <c:numRef>
              <c:f>Sheet1!$D$2:$D$4</c:f>
              <c:numCache>
                <c:formatCode>0</c:formatCode>
                <c:ptCount val="3"/>
                <c:pt idx="0">
                  <c:v>47</c:v>
                </c:pt>
                <c:pt idx="1">
                  <c:v>47</c:v>
                </c:pt>
                <c:pt idx="2">
                  <c:v>51</c:v>
                </c:pt>
              </c:numCache>
            </c:numRef>
          </c:val>
          <c:smooth val="0"/>
        </c:ser>
        <c:ser>
          <c:idx val="3"/>
          <c:order val="3"/>
          <c:tx>
            <c:strRef>
              <c:f>Sheet1!$E$1</c:f>
              <c:strCache>
                <c:ptCount val="1"/>
                <c:pt idx="0">
                  <c:v>DE</c:v>
                </c:pt>
              </c:strCache>
            </c:strRef>
          </c:tx>
          <c:spPr>
            <a:ln cap="flat">
              <a:solidFill>
                <a:srgbClr val="EEECE1">
                  <a:lumMod val="50000"/>
                </a:srgbClr>
              </a:solidFill>
              <a:miter lim="800000"/>
            </a:ln>
          </c:spPr>
          <c:marker>
            <c:symbol val="triangle"/>
            <c:size val="4"/>
            <c:spPr>
              <a:solidFill>
                <a:srgbClr val="EEECE1">
                  <a:lumMod val="50000"/>
                </a:srgbClr>
              </a:solidFill>
              <a:ln>
                <a:noFill/>
              </a:ln>
            </c:spPr>
          </c:marker>
          <c:dLbls>
            <c:dLbl>
              <c:idx val="0"/>
              <c:layout>
                <c:manualLayout>
                  <c:x val="-0.13921414660638493"/>
                  <c:y val="1.9354907535866269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3.8048138526541223E-2"/>
                  <c:y val="-4.0680866022891622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Sheet1!$A$2:$A$4</c:f>
              <c:strCache>
                <c:ptCount val="3"/>
                <c:pt idx="0">
                  <c:v>Pre</c:v>
                </c:pt>
                <c:pt idx="1">
                  <c:v>Mid</c:v>
                </c:pt>
                <c:pt idx="2">
                  <c:v>Post</c:v>
                </c:pt>
              </c:strCache>
            </c:strRef>
          </c:cat>
          <c:val>
            <c:numRef>
              <c:f>Sheet1!$E$2:$E$4</c:f>
              <c:numCache>
                <c:formatCode>0</c:formatCode>
                <c:ptCount val="3"/>
                <c:pt idx="0">
                  <c:v>42</c:v>
                </c:pt>
                <c:pt idx="1">
                  <c:v>50</c:v>
                </c:pt>
                <c:pt idx="2">
                  <c:v>55</c:v>
                </c:pt>
              </c:numCache>
            </c:numRef>
          </c:val>
          <c:smooth val="0"/>
        </c:ser>
        <c:dLbls>
          <c:showLegendKey val="0"/>
          <c:showVal val="1"/>
          <c:showCatName val="0"/>
          <c:showSerName val="0"/>
          <c:showPercent val="0"/>
          <c:showBubbleSize val="0"/>
        </c:dLbls>
        <c:marker val="1"/>
        <c:smooth val="0"/>
        <c:axId val="124254080"/>
        <c:axId val="124255616"/>
      </c:lineChart>
      <c:catAx>
        <c:axId val="124254080"/>
        <c:scaling>
          <c:orientation val="minMax"/>
        </c:scaling>
        <c:delete val="0"/>
        <c:axPos val="b"/>
        <c:numFmt formatCode="General" sourceLinked="0"/>
        <c:majorTickMark val="none"/>
        <c:minorTickMark val="none"/>
        <c:tickLblPos val="nextTo"/>
        <c:crossAx val="124255616"/>
        <c:crosses val="autoZero"/>
        <c:auto val="1"/>
        <c:lblAlgn val="ctr"/>
        <c:lblOffset val="100"/>
        <c:noMultiLvlLbl val="0"/>
      </c:catAx>
      <c:valAx>
        <c:axId val="124255616"/>
        <c:scaling>
          <c:orientation val="minMax"/>
          <c:max val="75"/>
          <c:min val="25"/>
        </c:scaling>
        <c:delete val="1"/>
        <c:axPos val="l"/>
        <c:numFmt formatCode="0" sourceLinked="1"/>
        <c:majorTickMark val="out"/>
        <c:minorTickMark val="none"/>
        <c:tickLblPos val="nextTo"/>
        <c:crossAx val="124254080"/>
        <c:crosses val="autoZero"/>
        <c:crossBetween val="between"/>
      </c:valAx>
      <c:spPr>
        <a:noFill/>
        <a:ln w="25400">
          <a:noFill/>
        </a:ln>
      </c:spPr>
    </c:plotArea>
    <c:legend>
      <c:legendPos val="t"/>
      <c:overlay val="0"/>
    </c:legend>
    <c:plotVisOnly val="1"/>
    <c:dispBlanksAs val="gap"/>
    <c:showDLblsOverMax val="0"/>
  </c:chart>
  <c:spPr>
    <a:ln>
      <a:noFill/>
    </a:ln>
  </c:spPr>
  <c:txPr>
    <a:bodyPr/>
    <a:lstStyle/>
    <a:p>
      <a:pPr>
        <a:defRPr sz="1100">
          <a:latin typeface="Arial" panose="020B0604020202020204" pitchFamily="34" charset="0"/>
          <a:cs typeface="Arial" panose="020B0604020202020204" pitchFamily="34" charset="0"/>
        </a:defRPr>
      </a:pPr>
      <a:endParaRPr lang="de-DE"/>
    </a:p>
  </c:txPr>
  <c:externalData r:id="rId2">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3693947573644686E-2"/>
          <c:y val="0.2719405658081937"/>
          <c:w val="0.89261210485271059"/>
          <c:h val="0.5886376509380995"/>
        </c:manualLayout>
      </c:layout>
      <c:lineChart>
        <c:grouping val="standard"/>
        <c:varyColors val="0"/>
        <c:ser>
          <c:idx val="0"/>
          <c:order val="0"/>
          <c:tx>
            <c:strRef>
              <c:f>Sheet1!$B$1</c:f>
              <c:strCache>
                <c:ptCount val="1"/>
                <c:pt idx="0">
                  <c:v>US</c:v>
                </c:pt>
              </c:strCache>
            </c:strRef>
          </c:tx>
          <c:spPr>
            <a:ln cap="flat">
              <a:solidFill>
                <a:srgbClr val="F79646">
                  <a:lumMod val="75000"/>
                </a:srgbClr>
              </a:solidFill>
              <a:prstDash val="sysDash"/>
              <a:miter lim="800000"/>
            </a:ln>
          </c:spPr>
          <c:marker>
            <c:symbol val="square"/>
            <c:size val="5"/>
            <c:spPr>
              <a:solidFill>
                <a:srgbClr val="F79646">
                  <a:lumMod val="75000"/>
                </a:srgbClr>
              </a:solidFill>
              <a:ln>
                <a:noFill/>
              </a:ln>
            </c:spPr>
          </c:marker>
          <c:dLbls>
            <c:dLbl>
              <c:idx val="0"/>
              <c:layout>
                <c:manualLayout>
                  <c:x val="-0.17084437864341492"/>
                  <c:y val="-4.73581527510663E-2"/>
                </c:manualLayout>
              </c:layout>
              <c:spPr>
                <a:noFill/>
                <a:ln>
                  <a:noFill/>
                </a:ln>
                <a:effectLst/>
              </c:spPr>
              <c:txPr>
                <a:bodyPr/>
                <a:lstStyle/>
                <a:p>
                  <a:pPr>
                    <a:defRPr>
                      <a:solidFill>
                        <a:schemeClr val="bg1"/>
                      </a:solidFill>
                    </a:defRPr>
                  </a:pPr>
                  <a:endParaRPr lang="de-DE"/>
                </a:p>
              </c:txPr>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2.9795336505773155E-2"/>
                  <c:y val="-4.5535920218783291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2.9626221710265615E-2"/>
                  <c:y val="-8.3422223877131732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Pre</c:v>
                </c:pt>
                <c:pt idx="1">
                  <c:v>Mid</c:v>
                </c:pt>
                <c:pt idx="2">
                  <c:v>Post</c:v>
                </c:pt>
              </c:strCache>
            </c:strRef>
          </c:cat>
          <c:val>
            <c:numRef>
              <c:f>Sheet1!$B$2:$B$4</c:f>
              <c:numCache>
                <c:formatCode>0</c:formatCode>
                <c:ptCount val="3"/>
                <c:pt idx="0">
                  <c:v>0</c:v>
                </c:pt>
                <c:pt idx="1">
                  <c:v>2</c:v>
                </c:pt>
                <c:pt idx="2">
                  <c:v>2</c:v>
                </c:pt>
              </c:numCache>
            </c:numRef>
          </c:val>
          <c:smooth val="0"/>
        </c:ser>
        <c:ser>
          <c:idx val="1"/>
          <c:order val="1"/>
          <c:tx>
            <c:strRef>
              <c:f>Sheet1!$C$1</c:f>
              <c:strCache>
                <c:ptCount val="1"/>
                <c:pt idx="0">
                  <c:v>UK</c:v>
                </c:pt>
              </c:strCache>
            </c:strRef>
          </c:tx>
          <c:spPr>
            <a:ln cap="flat">
              <a:solidFill>
                <a:srgbClr val="1CACAC">
                  <a:lumMod val="75000"/>
                </a:srgbClr>
              </a:solidFill>
              <a:prstDash val="sysDot"/>
              <a:miter lim="800000"/>
            </a:ln>
          </c:spPr>
          <c:marker>
            <c:symbol val="circle"/>
            <c:size val="4"/>
            <c:spPr>
              <a:solidFill>
                <a:srgbClr val="1CACAC">
                  <a:lumMod val="75000"/>
                </a:srgbClr>
              </a:solidFill>
              <a:ln>
                <a:noFill/>
              </a:ln>
            </c:spPr>
          </c:marker>
          <c:dLbls>
            <c:dLbl>
              <c:idx val="0"/>
              <c:layout>
                <c:manualLayout>
                  <c:x val="-0.17084437864341492"/>
                  <c:y val="-4.1725740263820497E-2"/>
                </c:manualLayout>
              </c:layout>
              <c:spPr>
                <a:noFill/>
                <a:ln>
                  <a:noFill/>
                </a:ln>
                <a:effectLst/>
              </c:spPr>
              <c:txPr>
                <a:bodyPr/>
                <a:lstStyle/>
                <a:p>
                  <a:pPr>
                    <a:defRPr>
                      <a:solidFill>
                        <a:schemeClr val="bg1"/>
                      </a:solidFill>
                    </a:defRPr>
                  </a:pPr>
                  <a:endParaRPr lang="de-DE"/>
                </a:p>
              </c:txPr>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3.0303030303030304E-2"/>
                  <c:y val="-5.2083333333333336E-2"/>
                </c:manualLayout>
              </c:layout>
              <c:spPr>
                <a:noFill/>
                <a:ln>
                  <a:noFill/>
                </a:ln>
                <a:effectLst/>
              </c:spPr>
              <c:txPr>
                <a:bodyPr/>
                <a:lstStyle/>
                <a:p>
                  <a:pPr>
                    <a:defRPr>
                      <a:solidFill>
                        <a:schemeClr val="bg1"/>
                      </a:solidFill>
                    </a:defRPr>
                  </a:pPr>
                  <a:endParaRPr lang="de-DE"/>
                </a:p>
              </c:txPr>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1.9525071844961793E-2"/>
                  <c:y val="-6.954270469648716E-3"/>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Pre</c:v>
                </c:pt>
                <c:pt idx="1">
                  <c:v>Mid</c:v>
                </c:pt>
                <c:pt idx="2">
                  <c:v>Post</c:v>
                </c:pt>
              </c:strCache>
            </c:strRef>
          </c:cat>
          <c:val>
            <c:numRef>
              <c:f>Sheet1!$C$2:$C$4</c:f>
              <c:numCache>
                <c:formatCode>0</c:formatCode>
                <c:ptCount val="3"/>
                <c:pt idx="0">
                  <c:v>0</c:v>
                </c:pt>
                <c:pt idx="1">
                  <c:v>1</c:v>
                </c:pt>
                <c:pt idx="2">
                  <c:v>1</c:v>
                </c:pt>
              </c:numCache>
            </c:numRef>
          </c:val>
          <c:smooth val="0"/>
        </c:ser>
        <c:ser>
          <c:idx val="2"/>
          <c:order val="2"/>
          <c:tx>
            <c:strRef>
              <c:f>Sheet1!$D$1</c:f>
              <c:strCache>
                <c:ptCount val="1"/>
                <c:pt idx="0">
                  <c:v>FR</c:v>
                </c:pt>
              </c:strCache>
            </c:strRef>
          </c:tx>
          <c:spPr>
            <a:ln>
              <a:solidFill>
                <a:srgbClr val="EFAB2C"/>
              </a:solidFill>
            </a:ln>
          </c:spPr>
          <c:marker>
            <c:symbol val="diamond"/>
            <c:size val="4"/>
            <c:spPr>
              <a:solidFill>
                <a:srgbClr val="EFAB2C"/>
              </a:solidFill>
              <a:ln>
                <a:noFill/>
              </a:ln>
            </c:spPr>
          </c:marker>
          <c:dLbls>
            <c:dLbl>
              <c:idx val="0"/>
              <c:layout>
                <c:manualLayout>
                  <c:x val="-9.7625359224808528E-2"/>
                  <c:y val="7.6151049350260637E-3"/>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5.0153298718609504E-2"/>
                  <c:y val="3.20440526240642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2.4405955454394161E-2"/>
                  <c:y val="-6.954270469648716E-3"/>
                </c:manualLayout>
              </c:layout>
              <c:spPr>
                <a:noFill/>
                <a:ln>
                  <a:noFill/>
                </a:ln>
                <a:effectLst/>
              </c:spPr>
              <c:txPr>
                <a:bodyPr/>
                <a:lstStyle/>
                <a:p>
                  <a:pPr>
                    <a:defRPr>
                      <a:solidFill>
                        <a:schemeClr val="bg1"/>
                      </a:solidFill>
                    </a:defRPr>
                  </a:pPr>
                  <a:endParaRPr lang="de-DE"/>
                </a:p>
              </c:txPr>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Pre</c:v>
                </c:pt>
                <c:pt idx="1">
                  <c:v>Mid</c:v>
                </c:pt>
                <c:pt idx="2">
                  <c:v>Post</c:v>
                </c:pt>
              </c:strCache>
            </c:strRef>
          </c:cat>
          <c:val>
            <c:numRef>
              <c:f>Sheet1!$D$2:$D$4</c:f>
              <c:numCache>
                <c:formatCode>0</c:formatCode>
                <c:ptCount val="3"/>
                <c:pt idx="0">
                  <c:v>0</c:v>
                </c:pt>
                <c:pt idx="1">
                  <c:v>0</c:v>
                </c:pt>
                <c:pt idx="2">
                  <c:v>1</c:v>
                </c:pt>
              </c:numCache>
            </c:numRef>
          </c:val>
          <c:smooth val="0"/>
        </c:ser>
        <c:ser>
          <c:idx val="3"/>
          <c:order val="3"/>
          <c:tx>
            <c:strRef>
              <c:f>Sheet1!$E$1</c:f>
              <c:strCache>
                <c:ptCount val="1"/>
                <c:pt idx="0">
                  <c:v>DE</c:v>
                </c:pt>
              </c:strCache>
            </c:strRef>
          </c:tx>
          <c:spPr>
            <a:ln cap="flat">
              <a:solidFill>
                <a:srgbClr val="EEECE1">
                  <a:lumMod val="50000"/>
                </a:srgbClr>
              </a:solidFill>
              <a:bevel/>
            </a:ln>
          </c:spPr>
          <c:marker>
            <c:symbol val="triangle"/>
            <c:size val="4"/>
            <c:spPr>
              <a:solidFill>
                <a:srgbClr val="EEECE1">
                  <a:lumMod val="50000"/>
                </a:srgbClr>
              </a:solidFill>
              <a:ln>
                <a:noFill/>
              </a:ln>
            </c:spPr>
          </c:marker>
          <c:dLbls>
            <c:dLbl>
              <c:idx val="0"/>
              <c:layout>
                <c:manualLayout>
                  <c:x val="-0.17084437864341492"/>
                  <c:y val="-6.954270469648716E-3"/>
                </c:manualLayout>
              </c:layout>
              <c:spPr>
                <a:noFill/>
                <a:ln>
                  <a:noFill/>
                </a:ln>
                <a:effectLst/>
              </c:spPr>
              <c:txPr>
                <a:bodyPr/>
                <a:lstStyle/>
                <a:p>
                  <a:pPr>
                    <a:defRPr>
                      <a:solidFill>
                        <a:schemeClr val="bg1"/>
                      </a:solidFill>
                    </a:defRPr>
                  </a:pPr>
                  <a:endParaRPr lang="de-DE"/>
                </a:p>
              </c:txPr>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6.5656565656565663E-2"/>
                  <c:y val="-3.125000000000012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5.8575215534885115E-2"/>
                  <c:y val="0"/>
                </c:manualLayout>
              </c:layout>
              <c:spPr>
                <a:noFill/>
                <a:ln>
                  <a:noFill/>
                </a:ln>
                <a:effectLst/>
              </c:spPr>
              <c:txPr>
                <a:bodyPr/>
                <a:lstStyle/>
                <a:p>
                  <a:pPr>
                    <a:defRPr>
                      <a:solidFill>
                        <a:schemeClr val="bg1"/>
                      </a:solidFill>
                    </a:defRPr>
                  </a:pPr>
                  <a:endParaRPr lang="de-DE"/>
                </a:p>
              </c:txPr>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Pre</c:v>
                </c:pt>
                <c:pt idx="1">
                  <c:v>Mid</c:v>
                </c:pt>
                <c:pt idx="2">
                  <c:v>Post</c:v>
                </c:pt>
              </c:strCache>
            </c:strRef>
          </c:cat>
          <c:val>
            <c:numRef>
              <c:f>Sheet1!$E$2:$E$4</c:f>
              <c:numCache>
                <c:formatCode>0</c:formatCode>
                <c:ptCount val="3"/>
                <c:pt idx="0">
                  <c:v>0</c:v>
                </c:pt>
                <c:pt idx="1">
                  <c:v>1</c:v>
                </c:pt>
                <c:pt idx="2">
                  <c:v>1</c:v>
                </c:pt>
              </c:numCache>
            </c:numRef>
          </c:val>
          <c:smooth val="0"/>
        </c:ser>
        <c:dLbls>
          <c:showLegendKey val="0"/>
          <c:showVal val="1"/>
          <c:showCatName val="0"/>
          <c:showSerName val="0"/>
          <c:showPercent val="0"/>
          <c:showBubbleSize val="0"/>
        </c:dLbls>
        <c:marker val="1"/>
        <c:smooth val="0"/>
        <c:axId val="125225216"/>
        <c:axId val="124853248"/>
      </c:lineChart>
      <c:catAx>
        <c:axId val="125225216"/>
        <c:scaling>
          <c:orientation val="minMax"/>
        </c:scaling>
        <c:delete val="0"/>
        <c:axPos val="b"/>
        <c:numFmt formatCode="General" sourceLinked="0"/>
        <c:majorTickMark val="none"/>
        <c:minorTickMark val="none"/>
        <c:tickLblPos val="nextTo"/>
        <c:crossAx val="124853248"/>
        <c:crosses val="autoZero"/>
        <c:auto val="1"/>
        <c:lblAlgn val="ctr"/>
        <c:lblOffset val="100"/>
        <c:noMultiLvlLbl val="0"/>
      </c:catAx>
      <c:valAx>
        <c:axId val="124853248"/>
        <c:scaling>
          <c:orientation val="minMax"/>
          <c:max val="50"/>
          <c:min val="0"/>
        </c:scaling>
        <c:delete val="1"/>
        <c:axPos val="l"/>
        <c:numFmt formatCode="0" sourceLinked="1"/>
        <c:majorTickMark val="out"/>
        <c:minorTickMark val="none"/>
        <c:tickLblPos val="nextTo"/>
        <c:crossAx val="125225216"/>
        <c:crosses val="autoZero"/>
        <c:crossBetween val="between"/>
      </c:valAx>
      <c:spPr>
        <a:noFill/>
        <a:ln w="25400">
          <a:noFill/>
        </a:ln>
      </c:spPr>
    </c:plotArea>
    <c:legend>
      <c:legendPos val="t"/>
      <c:overlay val="0"/>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de-DE"/>
    </a:p>
  </c:txPr>
  <c:externalData r:id="rId2">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16"/>
    </mc:Choice>
    <mc:Fallback>
      <c:style val="16"/>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9707183061556894E-2"/>
          <c:y val="5.0320310206522188E-2"/>
          <c:w val="0.92715623016226356"/>
          <c:h val="0.89935937958695489"/>
        </c:manualLayout>
      </c:layout>
      <c:barChart>
        <c:barDir val="bar"/>
        <c:grouping val="clustered"/>
        <c:varyColors val="0"/>
        <c:ser>
          <c:idx val="0"/>
          <c:order val="0"/>
          <c:tx>
            <c:strRef>
              <c:f>Sheet1!$B$1</c:f>
              <c:strCache>
                <c:ptCount val="1"/>
                <c:pt idx="0">
                  <c:v>Pro</c:v>
                </c:pt>
              </c:strCache>
            </c:strRef>
          </c:tx>
          <c:spPr>
            <a:solidFill>
              <a:srgbClr val="033359">
                <a:lumMod val="75000"/>
                <a:lumOff val="25000"/>
              </a:srgbClr>
            </a:solidFill>
            <a:effectLst/>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c:f>
              <c:strCache>
                <c:ptCount val="1"/>
                <c:pt idx="0">
                  <c:v>positive</c:v>
                </c:pt>
              </c:strCache>
            </c:strRef>
          </c:cat>
          <c:val>
            <c:numRef>
              <c:f>Sheet1!$B$2</c:f>
              <c:numCache>
                <c:formatCode>0</c:formatCode>
                <c:ptCount val="1"/>
                <c:pt idx="0">
                  <c:v>90</c:v>
                </c:pt>
              </c:numCache>
            </c:numRef>
          </c:val>
        </c:ser>
        <c:ser>
          <c:idx val="1"/>
          <c:order val="1"/>
          <c:tx>
            <c:strRef>
              <c:f>Sheet1!$C$1</c:f>
              <c:strCache>
                <c:ptCount val="1"/>
                <c:pt idx="0">
                  <c:v>Swing</c:v>
                </c:pt>
              </c:strCache>
            </c:strRef>
          </c:tx>
          <c:spPr>
            <a:solidFill>
              <a:srgbClr val="7C0D59">
                <a:lumMod val="50000"/>
              </a:srgbClr>
            </a:solidFill>
            <a:effectLst/>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c:f>
              <c:strCache>
                <c:ptCount val="1"/>
                <c:pt idx="0">
                  <c:v>positive</c:v>
                </c:pt>
              </c:strCache>
            </c:strRef>
          </c:cat>
          <c:val>
            <c:numRef>
              <c:f>Sheet1!$C$2</c:f>
              <c:numCache>
                <c:formatCode>0</c:formatCode>
                <c:ptCount val="1"/>
                <c:pt idx="0">
                  <c:v>86</c:v>
                </c:pt>
              </c:numCache>
            </c:numRef>
          </c:val>
        </c:ser>
        <c:ser>
          <c:idx val="2"/>
          <c:order val="2"/>
          <c:tx>
            <c:strRef>
              <c:f>Sheet1!$D$1</c:f>
              <c:strCache>
                <c:ptCount val="1"/>
                <c:pt idx="0">
                  <c:v>Skeptic</c:v>
                </c:pt>
              </c:strCache>
            </c:strRef>
          </c:tx>
          <c:spPr>
            <a:solidFill>
              <a:srgbClr val="EC4638"/>
            </a:solidFill>
            <a:effectLst/>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c:f>
              <c:strCache>
                <c:ptCount val="1"/>
                <c:pt idx="0">
                  <c:v>positive</c:v>
                </c:pt>
              </c:strCache>
            </c:strRef>
          </c:cat>
          <c:val>
            <c:numRef>
              <c:f>Sheet1!$D$2</c:f>
              <c:numCache>
                <c:formatCode>0</c:formatCode>
                <c:ptCount val="1"/>
                <c:pt idx="0">
                  <c:v>70</c:v>
                </c:pt>
              </c:numCache>
            </c:numRef>
          </c:val>
        </c:ser>
        <c:dLbls>
          <c:showLegendKey val="0"/>
          <c:showVal val="0"/>
          <c:showCatName val="0"/>
          <c:showSerName val="0"/>
          <c:showPercent val="0"/>
          <c:showBubbleSize val="0"/>
        </c:dLbls>
        <c:gapWidth val="150"/>
        <c:axId val="125079936"/>
        <c:axId val="125081472"/>
      </c:barChart>
      <c:catAx>
        <c:axId val="125079936"/>
        <c:scaling>
          <c:orientation val="maxMin"/>
        </c:scaling>
        <c:delete val="0"/>
        <c:axPos val="l"/>
        <c:numFmt formatCode="General" sourceLinked="0"/>
        <c:majorTickMark val="none"/>
        <c:minorTickMark val="none"/>
        <c:tickLblPos val="none"/>
        <c:crossAx val="125081472"/>
        <c:crosses val="autoZero"/>
        <c:auto val="1"/>
        <c:lblAlgn val="ctr"/>
        <c:lblOffset val="100"/>
        <c:noMultiLvlLbl val="0"/>
      </c:catAx>
      <c:valAx>
        <c:axId val="125081472"/>
        <c:scaling>
          <c:orientation val="minMax"/>
          <c:max val="100"/>
          <c:min val="0"/>
        </c:scaling>
        <c:delete val="1"/>
        <c:axPos val="t"/>
        <c:numFmt formatCode="0" sourceLinked="1"/>
        <c:majorTickMark val="out"/>
        <c:minorTickMark val="none"/>
        <c:tickLblPos val="none"/>
        <c:crossAx val="125079936"/>
        <c:crosses val="autoZero"/>
        <c:crossBetween val="between"/>
      </c:valAx>
    </c:plotArea>
    <c:plotVisOnly val="1"/>
    <c:dispBlanksAs val="gap"/>
    <c:showDLblsOverMax val="0"/>
  </c:chart>
  <c:spPr>
    <a:effectLst/>
  </c:spPr>
  <c:txPr>
    <a:bodyPr/>
    <a:lstStyle/>
    <a:p>
      <a:pPr>
        <a:defRPr sz="1100">
          <a:latin typeface="+mj-lt"/>
        </a:defRPr>
      </a:pPr>
      <a:endParaRPr lang="de-DE"/>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l">
              <a:defRPr/>
            </a:pPr>
            <a:r>
              <a:rPr lang="en-US" sz="1600" b="0" dirty="0" smtClean="0">
                <a:solidFill>
                  <a:schemeClr val="accent3"/>
                </a:solidFill>
              </a:rPr>
              <a:t>WITHIN</a:t>
            </a:r>
            <a:r>
              <a:rPr lang="en-US" sz="1600" b="0" baseline="0" dirty="0" smtClean="0">
                <a:solidFill>
                  <a:schemeClr val="accent3"/>
                </a:solidFill>
              </a:rPr>
              <a:t> THE</a:t>
            </a:r>
            <a:r>
              <a:rPr lang="en-US" sz="1600" b="0" dirty="0" smtClean="0">
                <a:solidFill>
                  <a:schemeClr val="accent3"/>
                </a:solidFill>
              </a:rPr>
              <a:t> ENGAGED</a:t>
            </a:r>
            <a:endParaRPr lang="en-US" sz="1600" b="0" dirty="0">
              <a:solidFill>
                <a:schemeClr val="accent3"/>
              </a:solidFill>
            </a:endParaRPr>
          </a:p>
        </c:rich>
      </c:tx>
      <c:layout>
        <c:manualLayout>
          <c:xMode val="edge"/>
          <c:yMode val="edge"/>
          <c:x val="0.1010894510387694"/>
          <c:y val="2.5187104202648244E-2"/>
        </c:manualLayout>
      </c:layout>
      <c:overlay val="1"/>
    </c:title>
    <c:autoTitleDeleted val="0"/>
    <c:plotArea>
      <c:layout/>
      <c:barChart>
        <c:barDir val="col"/>
        <c:grouping val="stacked"/>
        <c:varyColors val="0"/>
        <c:ser>
          <c:idx val="0"/>
          <c:order val="0"/>
          <c:tx>
            <c:strRef>
              <c:f>Sheet1!$B$1</c:f>
              <c:strCache>
                <c:ptCount val="1"/>
                <c:pt idx="0">
                  <c:v>Skeptics</c:v>
                </c:pt>
              </c:strCache>
            </c:strRef>
          </c:tx>
          <c:spPr>
            <a:solidFill>
              <a:schemeClr val="accent1"/>
            </a:solidFill>
          </c:spPr>
          <c:invertIfNegative val="0"/>
          <c:dLbls>
            <c:spPr>
              <a:noFill/>
              <a:ln>
                <a:noFill/>
              </a:ln>
              <a:effectLst/>
            </c:spPr>
            <c:txPr>
              <a:bodyPr/>
              <a:lstStyle/>
              <a:p>
                <a:pPr>
                  <a:defRPr sz="1600">
                    <a:solidFill>
                      <a:schemeClr val="bg1"/>
                    </a:solidFill>
                    <a:latin typeface="+mj-lt"/>
                  </a:defRPr>
                </a:pPr>
                <a:endParaRPr lang="de-DE"/>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US</c:v>
                </c:pt>
                <c:pt idx="1">
                  <c:v>UK</c:v>
                </c:pt>
                <c:pt idx="2">
                  <c:v>FR</c:v>
                </c:pt>
                <c:pt idx="3">
                  <c:v>DE</c:v>
                </c:pt>
              </c:strCache>
            </c:strRef>
          </c:cat>
          <c:val>
            <c:numRef>
              <c:f>Sheet1!$B$2:$B$5</c:f>
              <c:numCache>
                <c:formatCode>0%</c:formatCode>
                <c:ptCount val="4"/>
                <c:pt idx="0">
                  <c:v>0.14000000000000001</c:v>
                </c:pt>
                <c:pt idx="1">
                  <c:v>0.12</c:v>
                </c:pt>
                <c:pt idx="2">
                  <c:v>0.18</c:v>
                </c:pt>
                <c:pt idx="3">
                  <c:v>0.11</c:v>
                </c:pt>
              </c:numCache>
            </c:numRef>
          </c:val>
        </c:ser>
        <c:ser>
          <c:idx val="1"/>
          <c:order val="1"/>
          <c:tx>
            <c:strRef>
              <c:f>Sheet1!$C$1</c:f>
              <c:strCache>
                <c:ptCount val="1"/>
                <c:pt idx="0">
                  <c:v>Swings</c:v>
                </c:pt>
              </c:strCache>
            </c:strRef>
          </c:tx>
          <c:spPr>
            <a:solidFill>
              <a:schemeClr val="accent2">
                <a:lumMod val="50000"/>
              </a:schemeClr>
            </a:solidFill>
          </c:spPr>
          <c:invertIfNegative val="0"/>
          <c:dLbls>
            <c:spPr>
              <a:noFill/>
              <a:ln>
                <a:noFill/>
              </a:ln>
              <a:effectLst/>
            </c:spPr>
            <c:txPr>
              <a:bodyPr/>
              <a:lstStyle/>
              <a:p>
                <a:pPr>
                  <a:defRPr sz="1600">
                    <a:solidFill>
                      <a:schemeClr val="bg1"/>
                    </a:solidFill>
                    <a:latin typeface="+mj-lt"/>
                  </a:defRPr>
                </a:pPr>
                <a:endParaRPr lang="de-DE"/>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US</c:v>
                </c:pt>
                <c:pt idx="1">
                  <c:v>UK</c:v>
                </c:pt>
                <c:pt idx="2">
                  <c:v>FR</c:v>
                </c:pt>
                <c:pt idx="3">
                  <c:v>DE</c:v>
                </c:pt>
              </c:strCache>
            </c:strRef>
          </c:cat>
          <c:val>
            <c:numRef>
              <c:f>Sheet1!$C$2:$C$5</c:f>
              <c:numCache>
                <c:formatCode>0%</c:formatCode>
                <c:ptCount val="4"/>
                <c:pt idx="0">
                  <c:v>0.39</c:v>
                </c:pt>
                <c:pt idx="1">
                  <c:v>0.47</c:v>
                </c:pt>
                <c:pt idx="2">
                  <c:v>0.5</c:v>
                </c:pt>
                <c:pt idx="3">
                  <c:v>0.47</c:v>
                </c:pt>
              </c:numCache>
            </c:numRef>
          </c:val>
        </c:ser>
        <c:ser>
          <c:idx val="2"/>
          <c:order val="2"/>
          <c:tx>
            <c:strRef>
              <c:f>Sheet1!$D$1</c:f>
              <c:strCache>
                <c:ptCount val="1"/>
                <c:pt idx="0">
                  <c:v>Pros</c:v>
                </c:pt>
              </c:strCache>
            </c:strRef>
          </c:tx>
          <c:spPr>
            <a:solidFill>
              <a:schemeClr val="accent3">
                <a:lumMod val="75000"/>
                <a:lumOff val="25000"/>
              </a:schemeClr>
            </a:solidFill>
          </c:spPr>
          <c:invertIfNegative val="0"/>
          <c:dLbls>
            <c:spPr>
              <a:noFill/>
              <a:ln>
                <a:noFill/>
              </a:ln>
              <a:effectLst/>
            </c:spPr>
            <c:txPr>
              <a:bodyPr/>
              <a:lstStyle/>
              <a:p>
                <a:pPr>
                  <a:defRPr sz="1600">
                    <a:solidFill>
                      <a:schemeClr val="bg1"/>
                    </a:solidFill>
                    <a:latin typeface="+mj-lt"/>
                  </a:defRPr>
                </a:pPr>
                <a:endParaRPr lang="de-DE"/>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US</c:v>
                </c:pt>
                <c:pt idx="1">
                  <c:v>UK</c:v>
                </c:pt>
                <c:pt idx="2">
                  <c:v>FR</c:v>
                </c:pt>
                <c:pt idx="3">
                  <c:v>DE</c:v>
                </c:pt>
              </c:strCache>
            </c:strRef>
          </c:cat>
          <c:val>
            <c:numRef>
              <c:f>Sheet1!$D$2:$D$5</c:f>
              <c:numCache>
                <c:formatCode>0%</c:formatCode>
                <c:ptCount val="4"/>
                <c:pt idx="0">
                  <c:v>0.47</c:v>
                </c:pt>
                <c:pt idx="1">
                  <c:v>0.41</c:v>
                </c:pt>
                <c:pt idx="2">
                  <c:v>0.32</c:v>
                </c:pt>
                <c:pt idx="3">
                  <c:v>0.42</c:v>
                </c:pt>
              </c:numCache>
            </c:numRef>
          </c:val>
        </c:ser>
        <c:dLbls>
          <c:showLegendKey val="0"/>
          <c:showVal val="0"/>
          <c:showCatName val="0"/>
          <c:showSerName val="0"/>
          <c:showPercent val="0"/>
          <c:showBubbleSize val="0"/>
        </c:dLbls>
        <c:gapWidth val="25"/>
        <c:overlap val="100"/>
        <c:axId val="86148992"/>
        <c:axId val="86150528"/>
      </c:barChart>
      <c:catAx>
        <c:axId val="86148992"/>
        <c:scaling>
          <c:orientation val="minMax"/>
        </c:scaling>
        <c:delete val="0"/>
        <c:axPos val="b"/>
        <c:numFmt formatCode="General" sourceLinked="0"/>
        <c:majorTickMark val="out"/>
        <c:minorTickMark val="none"/>
        <c:tickLblPos val="nextTo"/>
        <c:spPr>
          <a:ln w="6350">
            <a:solidFill>
              <a:schemeClr val="bg1">
                <a:lumMod val="65000"/>
              </a:schemeClr>
            </a:solidFill>
          </a:ln>
        </c:spPr>
        <c:txPr>
          <a:bodyPr/>
          <a:lstStyle/>
          <a:p>
            <a:pPr>
              <a:defRPr sz="1100">
                <a:solidFill>
                  <a:schemeClr val="bg1">
                    <a:lumMod val="65000"/>
                  </a:schemeClr>
                </a:solidFill>
              </a:defRPr>
            </a:pPr>
            <a:endParaRPr lang="de-DE"/>
          </a:p>
        </c:txPr>
        <c:crossAx val="86150528"/>
        <c:crosses val="autoZero"/>
        <c:auto val="1"/>
        <c:lblAlgn val="ctr"/>
        <c:lblOffset val="100"/>
        <c:noMultiLvlLbl val="0"/>
      </c:catAx>
      <c:valAx>
        <c:axId val="86150528"/>
        <c:scaling>
          <c:orientation val="minMax"/>
          <c:max val="1"/>
        </c:scaling>
        <c:delete val="0"/>
        <c:axPos val="l"/>
        <c:majorGridlines>
          <c:spPr>
            <a:ln>
              <a:solidFill>
                <a:schemeClr val="bg1">
                  <a:lumMod val="65000"/>
                </a:schemeClr>
              </a:solidFill>
            </a:ln>
          </c:spPr>
        </c:majorGridlines>
        <c:numFmt formatCode="0%" sourceLinked="1"/>
        <c:majorTickMark val="out"/>
        <c:minorTickMark val="none"/>
        <c:tickLblPos val="nextTo"/>
        <c:spPr>
          <a:ln w="6350">
            <a:solidFill>
              <a:schemeClr val="bg1">
                <a:lumMod val="65000"/>
              </a:schemeClr>
            </a:solidFill>
          </a:ln>
        </c:spPr>
        <c:txPr>
          <a:bodyPr/>
          <a:lstStyle/>
          <a:p>
            <a:pPr>
              <a:defRPr sz="1000">
                <a:solidFill>
                  <a:schemeClr val="bg1">
                    <a:lumMod val="50000"/>
                  </a:schemeClr>
                </a:solidFill>
              </a:defRPr>
            </a:pPr>
            <a:endParaRPr lang="de-DE"/>
          </a:p>
        </c:txPr>
        <c:crossAx val="86148992"/>
        <c:crosses val="autoZero"/>
        <c:crossBetween val="between"/>
        <c:majorUnit val="1"/>
      </c:valAx>
      <c:spPr>
        <a:ln w="0">
          <a:noFill/>
        </a:ln>
      </c:spPr>
    </c:plotArea>
    <c:legend>
      <c:legendPos val="t"/>
      <c:legendEntry>
        <c:idx val="0"/>
        <c:txPr>
          <a:bodyPr/>
          <a:lstStyle/>
          <a:p>
            <a:pPr>
              <a:defRPr sz="1000">
                <a:solidFill>
                  <a:schemeClr val="accent1"/>
                </a:solidFill>
              </a:defRPr>
            </a:pPr>
            <a:endParaRPr lang="de-DE"/>
          </a:p>
        </c:txPr>
      </c:legendEntry>
      <c:legendEntry>
        <c:idx val="1"/>
        <c:txPr>
          <a:bodyPr/>
          <a:lstStyle/>
          <a:p>
            <a:pPr>
              <a:defRPr sz="1000">
                <a:solidFill>
                  <a:schemeClr val="accent2">
                    <a:lumMod val="50000"/>
                  </a:schemeClr>
                </a:solidFill>
              </a:defRPr>
            </a:pPr>
            <a:endParaRPr lang="de-DE"/>
          </a:p>
        </c:txPr>
      </c:legendEntry>
      <c:legendEntry>
        <c:idx val="2"/>
        <c:txPr>
          <a:bodyPr/>
          <a:lstStyle/>
          <a:p>
            <a:pPr>
              <a:defRPr sz="1000">
                <a:solidFill>
                  <a:schemeClr val="accent3">
                    <a:lumMod val="75000"/>
                    <a:lumOff val="25000"/>
                  </a:schemeClr>
                </a:solidFill>
              </a:defRPr>
            </a:pPr>
            <a:endParaRPr lang="de-DE"/>
          </a:p>
        </c:txPr>
      </c:legendEntry>
      <c:layout>
        <c:manualLayout>
          <c:xMode val="edge"/>
          <c:yMode val="edge"/>
          <c:x val="0.54749362602995522"/>
          <c:y val="4.317789291882556E-2"/>
          <c:w val="0.40989401744558046"/>
          <c:h val="6.1984075177131351E-2"/>
        </c:manualLayout>
      </c:layout>
      <c:overlay val="0"/>
      <c:txPr>
        <a:bodyPr/>
        <a:lstStyle/>
        <a:p>
          <a:pPr>
            <a:defRPr sz="1000">
              <a:solidFill>
                <a:schemeClr val="accent3"/>
              </a:solidFill>
            </a:defRPr>
          </a:pPr>
          <a:endParaRPr lang="de-DE"/>
        </a:p>
      </c:txPr>
    </c:legend>
    <c:plotVisOnly val="1"/>
    <c:dispBlanksAs val="gap"/>
    <c:showDLblsOverMax val="0"/>
  </c:chart>
  <c:txPr>
    <a:bodyPr/>
    <a:lstStyle/>
    <a:p>
      <a:pPr>
        <a:defRPr sz="1800"/>
      </a:pPr>
      <a:endParaRPr lang="de-DE"/>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16"/>
    </mc:Choice>
    <mc:Fallback>
      <c:style val="16"/>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9707183061556894E-2"/>
          <c:y val="5.0320310206522188E-2"/>
          <c:w val="0.92715623016226356"/>
          <c:h val="0.89935937958695489"/>
        </c:manualLayout>
      </c:layout>
      <c:barChart>
        <c:barDir val="bar"/>
        <c:grouping val="clustered"/>
        <c:varyColors val="0"/>
        <c:ser>
          <c:idx val="0"/>
          <c:order val="0"/>
          <c:tx>
            <c:strRef>
              <c:f>Sheet1!$B$1</c:f>
              <c:strCache>
                <c:ptCount val="1"/>
                <c:pt idx="0">
                  <c:v>Pro</c:v>
                </c:pt>
              </c:strCache>
            </c:strRef>
          </c:tx>
          <c:spPr>
            <a:solidFill>
              <a:srgbClr val="033359">
                <a:lumMod val="75000"/>
                <a:lumOff val="25000"/>
              </a:srgbClr>
            </a:solidFill>
            <a:effectLst/>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c:f>
              <c:strCache>
                <c:ptCount val="1"/>
                <c:pt idx="0">
                  <c:v>negative</c:v>
                </c:pt>
              </c:strCache>
            </c:strRef>
          </c:cat>
          <c:val>
            <c:numRef>
              <c:f>Sheet1!$B$2</c:f>
              <c:numCache>
                <c:formatCode>0_);\(0\)</c:formatCode>
                <c:ptCount val="1"/>
                <c:pt idx="0">
                  <c:v>-10</c:v>
                </c:pt>
              </c:numCache>
            </c:numRef>
          </c:val>
        </c:ser>
        <c:ser>
          <c:idx val="1"/>
          <c:order val="1"/>
          <c:tx>
            <c:strRef>
              <c:f>Sheet1!$C$1</c:f>
              <c:strCache>
                <c:ptCount val="1"/>
                <c:pt idx="0">
                  <c:v>Swing</c:v>
                </c:pt>
              </c:strCache>
            </c:strRef>
          </c:tx>
          <c:spPr>
            <a:solidFill>
              <a:srgbClr val="033359"/>
            </a:solidFill>
            <a:effectLst/>
          </c:spPr>
          <c:invertIfNegative val="0"/>
          <c:dPt>
            <c:idx val="0"/>
            <c:invertIfNegative val="0"/>
            <c:bubble3D val="0"/>
            <c:spPr>
              <a:solidFill>
                <a:srgbClr val="7C0D59">
                  <a:lumMod val="50000"/>
                </a:srgbClr>
              </a:solidFill>
              <a:effectLst/>
            </c:spPr>
          </c:dPt>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c:f>
              <c:strCache>
                <c:ptCount val="1"/>
                <c:pt idx="0">
                  <c:v>negative</c:v>
                </c:pt>
              </c:strCache>
            </c:strRef>
          </c:cat>
          <c:val>
            <c:numRef>
              <c:f>Sheet1!$C$2</c:f>
              <c:numCache>
                <c:formatCode>0_);\(0\)</c:formatCode>
                <c:ptCount val="1"/>
                <c:pt idx="0">
                  <c:v>-14</c:v>
                </c:pt>
              </c:numCache>
            </c:numRef>
          </c:val>
        </c:ser>
        <c:ser>
          <c:idx val="2"/>
          <c:order val="2"/>
          <c:tx>
            <c:strRef>
              <c:f>Sheet1!$D$1</c:f>
              <c:strCache>
                <c:ptCount val="1"/>
                <c:pt idx="0">
                  <c:v>Skeptic</c:v>
                </c:pt>
              </c:strCache>
            </c:strRef>
          </c:tx>
          <c:spPr>
            <a:solidFill>
              <a:srgbClr val="EC4638"/>
            </a:solidFill>
            <a:effectLst/>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c:f>
              <c:strCache>
                <c:ptCount val="1"/>
                <c:pt idx="0">
                  <c:v>negative</c:v>
                </c:pt>
              </c:strCache>
            </c:strRef>
          </c:cat>
          <c:val>
            <c:numRef>
              <c:f>Sheet1!$D$2</c:f>
              <c:numCache>
                <c:formatCode>0_);\(0\)</c:formatCode>
                <c:ptCount val="1"/>
                <c:pt idx="0">
                  <c:v>-30</c:v>
                </c:pt>
              </c:numCache>
            </c:numRef>
          </c:val>
        </c:ser>
        <c:dLbls>
          <c:showLegendKey val="0"/>
          <c:showVal val="0"/>
          <c:showCatName val="0"/>
          <c:showSerName val="0"/>
          <c:showPercent val="0"/>
          <c:showBubbleSize val="0"/>
        </c:dLbls>
        <c:gapWidth val="150"/>
        <c:axId val="124822656"/>
        <c:axId val="124824192"/>
      </c:barChart>
      <c:catAx>
        <c:axId val="124822656"/>
        <c:scaling>
          <c:orientation val="maxMin"/>
        </c:scaling>
        <c:delete val="0"/>
        <c:axPos val="l"/>
        <c:numFmt formatCode="General" sourceLinked="0"/>
        <c:majorTickMark val="none"/>
        <c:minorTickMark val="none"/>
        <c:tickLblPos val="none"/>
        <c:crossAx val="124824192"/>
        <c:crosses val="autoZero"/>
        <c:auto val="1"/>
        <c:lblAlgn val="ctr"/>
        <c:lblOffset val="100"/>
        <c:noMultiLvlLbl val="0"/>
      </c:catAx>
      <c:valAx>
        <c:axId val="124824192"/>
        <c:scaling>
          <c:orientation val="minMax"/>
          <c:max val="0"/>
          <c:min val="-100"/>
        </c:scaling>
        <c:delete val="1"/>
        <c:axPos val="t"/>
        <c:numFmt formatCode="0_);\(0\)" sourceLinked="1"/>
        <c:majorTickMark val="out"/>
        <c:minorTickMark val="none"/>
        <c:tickLblPos val="none"/>
        <c:crossAx val="124822656"/>
        <c:crosses val="autoZero"/>
        <c:crossBetween val="between"/>
      </c:valAx>
    </c:plotArea>
    <c:plotVisOnly val="1"/>
    <c:dispBlanksAs val="gap"/>
    <c:showDLblsOverMax val="0"/>
  </c:chart>
  <c:txPr>
    <a:bodyPr/>
    <a:lstStyle/>
    <a:p>
      <a:pPr>
        <a:defRPr sz="1100">
          <a:latin typeface="+mj-lt"/>
        </a:defRPr>
      </a:pPr>
      <a:endParaRPr lang="de-DE"/>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percentStacked"/>
        <c:varyColors val="0"/>
        <c:ser>
          <c:idx val="0"/>
          <c:order val="0"/>
          <c:tx>
            <c:strRef>
              <c:f>'Audience size NN'!$B$65</c:f>
              <c:strCache>
                <c:ptCount val="1"/>
                <c:pt idx="0">
                  <c:v>TOTAL DISENGAGED</c:v>
                </c:pt>
              </c:strCache>
            </c:strRef>
          </c:tx>
          <c:spPr>
            <a:solidFill>
              <a:schemeClr val="bg1">
                <a:lumMod val="85000"/>
              </a:schemeClr>
            </a:solidFill>
          </c:spPr>
          <c:invertIfNegative val="0"/>
          <c:dLbls>
            <c:spPr>
              <a:noFill/>
              <a:ln>
                <a:noFill/>
              </a:ln>
              <a:effectLst/>
            </c:spPr>
            <c:txPr>
              <a:bodyPr/>
              <a:lstStyle/>
              <a:p>
                <a:pPr>
                  <a:defRPr sz="1100">
                    <a:solidFill>
                      <a:schemeClr val="tx1">
                        <a:lumMod val="50000"/>
                        <a:lumOff val="50000"/>
                      </a:schemeClr>
                    </a:solidFill>
                    <a:latin typeface="+mj-lt"/>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'Audience size NN'!$C$64:$F$64</c:f>
              <c:strCache>
                <c:ptCount val="4"/>
                <c:pt idx="0">
                  <c:v>US</c:v>
                </c:pt>
                <c:pt idx="1">
                  <c:v>UK</c:v>
                </c:pt>
                <c:pt idx="2">
                  <c:v>FR</c:v>
                </c:pt>
                <c:pt idx="3">
                  <c:v>DE</c:v>
                </c:pt>
              </c:strCache>
            </c:strRef>
          </c:cat>
          <c:val>
            <c:numRef>
              <c:f>'Audience size NN'!$C$65:$F$65</c:f>
              <c:numCache>
                <c:formatCode>0%</c:formatCode>
                <c:ptCount val="4"/>
                <c:pt idx="0">
                  <c:v>0.74</c:v>
                </c:pt>
                <c:pt idx="1">
                  <c:v>0.68</c:v>
                </c:pt>
                <c:pt idx="2">
                  <c:v>0.7</c:v>
                </c:pt>
                <c:pt idx="3">
                  <c:v>0.67</c:v>
                </c:pt>
              </c:numCache>
            </c:numRef>
          </c:val>
        </c:ser>
        <c:ser>
          <c:idx val="1"/>
          <c:order val="1"/>
          <c:tx>
            <c:strRef>
              <c:f>'Audience size NN'!$B$66</c:f>
              <c:strCache>
                <c:ptCount val="1"/>
                <c:pt idx="0">
                  <c:v>TOTAL ENGAGED</c:v>
                </c:pt>
              </c:strCache>
            </c:strRef>
          </c:tx>
          <c:spPr>
            <a:solidFill>
              <a:schemeClr val="accent3"/>
            </a:solidFill>
          </c:spPr>
          <c:invertIfNegative val="0"/>
          <c:dLbls>
            <c:spPr>
              <a:noFill/>
              <a:ln>
                <a:noFill/>
              </a:ln>
              <a:effectLst/>
            </c:spPr>
            <c:txPr>
              <a:bodyPr/>
              <a:lstStyle/>
              <a:p>
                <a:pPr>
                  <a:defRPr sz="1100">
                    <a:solidFill>
                      <a:schemeClr val="bg1"/>
                    </a:solidFill>
                    <a:latin typeface="+mj-lt"/>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'Audience size NN'!$C$64:$F$64</c:f>
              <c:strCache>
                <c:ptCount val="4"/>
                <c:pt idx="0">
                  <c:v>US</c:v>
                </c:pt>
                <c:pt idx="1">
                  <c:v>UK</c:v>
                </c:pt>
                <c:pt idx="2">
                  <c:v>FR</c:v>
                </c:pt>
                <c:pt idx="3">
                  <c:v>DE</c:v>
                </c:pt>
              </c:strCache>
            </c:strRef>
          </c:cat>
          <c:val>
            <c:numRef>
              <c:f>'Audience size NN'!$C$66:$F$66</c:f>
              <c:numCache>
                <c:formatCode>0%</c:formatCode>
                <c:ptCount val="4"/>
                <c:pt idx="0">
                  <c:v>0.26</c:v>
                </c:pt>
                <c:pt idx="1">
                  <c:v>0.32</c:v>
                </c:pt>
                <c:pt idx="2">
                  <c:v>0.3</c:v>
                </c:pt>
                <c:pt idx="3">
                  <c:v>0.33</c:v>
                </c:pt>
              </c:numCache>
            </c:numRef>
          </c:val>
        </c:ser>
        <c:dLbls>
          <c:showLegendKey val="0"/>
          <c:showVal val="0"/>
          <c:showCatName val="0"/>
          <c:showSerName val="0"/>
          <c:showPercent val="0"/>
          <c:showBubbleSize val="0"/>
        </c:dLbls>
        <c:gapWidth val="25"/>
        <c:overlap val="100"/>
        <c:axId val="86240256"/>
        <c:axId val="86266624"/>
      </c:barChart>
      <c:catAx>
        <c:axId val="86240256"/>
        <c:scaling>
          <c:orientation val="minMax"/>
        </c:scaling>
        <c:delete val="0"/>
        <c:axPos val="b"/>
        <c:numFmt formatCode="General" sourceLinked="0"/>
        <c:majorTickMark val="out"/>
        <c:minorTickMark val="none"/>
        <c:tickLblPos val="nextTo"/>
        <c:spPr>
          <a:ln w="6350">
            <a:solidFill>
              <a:schemeClr val="bg1">
                <a:lumMod val="65000"/>
              </a:schemeClr>
            </a:solidFill>
          </a:ln>
        </c:spPr>
        <c:txPr>
          <a:bodyPr anchor="t"/>
          <a:lstStyle/>
          <a:p>
            <a:pPr>
              <a:defRPr>
                <a:solidFill>
                  <a:schemeClr val="bg1"/>
                </a:solidFill>
                <a:latin typeface="+mj-lt"/>
              </a:defRPr>
            </a:pPr>
            <a:endParaRPr lang="de-DE"/>
          </a:p>
        </c:txPr>
        <c:crossAx val="86266624"/>
        <c:crosses val="autoZero"/>
        <c:auto val="1"/>
        <c:lblAlgn val="ctr"/>
        <c:lblOffset val="100"/>
        <c:noMultiLvlLbl val="0"/>
      </c:catAx>
      <c:valAx>
        <c:axId val="86266624"/>
        <c:scaling>
          <c:orientation val="minMax"/>
        </c:scaling>
        <c:delete val="0"/>
        <c:axPos val="l"/>
        <c:majorGridlines>
          <c:spPr>
            <a:ln>
              <a:noFill/>
            </a:ln>
          </c:spPr>
        </c:majorGridlines>
        <c:numFmt formatCode="0%" sourceLinked="1"/>
        <c:majorTickMark val="out"/>
        <c:minorTickMark val="none"/>
        <c:tickLblPos val="nextTo"/>
        <c:spPr>
          <a:ln w="6350">
            <a:solidFill>
              <a:schemeClr val="bg1">
                <a:lumMod val="65000"/>
              </a:schemeClr>
            </a:solidFill>
          </a:ln>
        </c:spPr>
        <c:txPr>
          <a:bodyPr/>
          <a:lstStyle/>
          <a:p>
            <a:pPr>
              <a:defRPr sz="800">
                <a:solidFill>
                  <a:schemeClr val="bg1">
                    <a:lumMod val="50000"/>
                  </a:schemeClr>
                </a:solidFill>
              </a:defRPr>
            </a:pPr>
            <a:endParaRPr lang="de-DE"/>
          </a:p>
        </c:txPr>
        <c:crossAx val="86240256"/>
        <c:crosses val="autoZero"/>
        <c:crossBetween val="between"/>
        <c:majorUnit val="1"/>
      </c:valAx>
      <c:spPr>
        <a:ln>
          <a:noFill/>
        </a:ln>
      </c:spPr>
    </c:plotArea>
    <c:legend>
      <c:legendPos val="t"/>
      <c:layout>
        <c:manualLayout>
          <c:xMode val="edge"/>
          <c:yMode val="edge"/>
          <c:x val="9.9745327442250009E-2"/>
          <c:y val="4.9866597036667654E-2"/>
          <c:w val="0.89547742558519139"/>
          <c:h val="0.10737907841031571"/>
        </c:manualLayout>
      </c:layout>
      <c:overlay val="0"/>
      <c:txPr>
        <a:bodyPr/>
        <a:lstStyle/>
        <a:p>
          <a:pPr>
            <a:defRPr sz="1000">
              <a:solidFill>
                <a:schemeClr val="accent3"/>
              </a:solidFill>
            </a:defRPr>
          </a:pPr>
          <a:endParaRPr lang="de-DE"/>
        </a:p>
      </c:txPr>
    </c:legend>
    <c:plotVisOnly val="1"/>
    <c:dispBlanksAs val="gap"/>
    <c:showDLblsOverMax val="0"/>
  </c:chart>
  <c:txPr>
    <a:bodyPr/>
    <a:lstStyle/>
    <a:p>
      <a:pPr>
        <a:defRPr sz="1050"/>
      </a:pPr>
      <a:endParaRPr lang="de-DE"/>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ser>
          <c:idx val="3"/>
          <c:order val="0"/>
          <c:tx>
            <c:strRef>
              <c:f>'Annual Letter polling'!$G$2</c:f>
              <c:strCache>
                <c:ptCount val="1"/>
                <c:pt idx="0">
                  <c:v>Germany</c:v>
                </c:pt>
              </c:strCache>
            </c:strRef>
          </c:tx>
          <c:spPr>
            <a:solidFill>
              <a:schemeClr val="accent4"/>
            </a:solidFill>
          </c:spPr>
          <c:invertIfNegative val="0"/>
          <c:cat>
            <c:strRef>
              <c:f>'Annual Letter polling'!$C$3:$C$5</c:f>
              <c:strCache>
                <c:ptCount val="3"/>
                <c:pt idx="0">
                  <c:v>Most of the countries that were poor 30 years ago are still poor today.</c:v>
                </c:pt>
                <c:pt idx="1">
                  <c:v>Despite billions in aid, the poorest people around the world are not much better off than they were 20 years ago.</c:v>
                </c:pt>
                <c:pt idx="2">
                  <c:v>Poor countries tend to stay poor.</c:v>
                </c:pt>
              </c:strCache>
            </c:strRef>
          </c:cat>
          <c:val>
            <c:numRef>
              <c:f>'Annual Letter polling'!$G$3:$G$5</c:f>
              <c:numCache>
                <c:formatCode>0%</c:formatCode>
                <c:ptCount val="3"/>
                <c:pt idx="0">
                  <c:v>0.8</c:v>
                </c:pt>
                <c:pt idx="1">
                  <c:v>0.74</c:v>
                </c:pt>
                <c:pt idx="2">
                  <c:v>0.71</c:v>
                </c:pt>
              </c:numCache>
            </c:numRef>
          </c:val>
        </c:ser>
        <c:ser>
          <c:idx val="2"/>
          <c:order val="1"/>
          <c:tx>
            <c:strRef>
              <c:f>'Annual Letter polling'!$F$2</c:f>
              <c:strCache>
                <c:ptCount val="1"/>
                <c:pt idx="0">
                  <c:v>France</c:v>
                </c:pt>
              </c:strCache>
            </c:strRef>
          </c:tx>
          <c:spPr>
            <a:solidFill>
              <a:schemeClr val="accent5"/>
            </a:solidFill>
          </c:spPr>
          <c:invertIfNegative val="0"/>
          <c:cat>
            <c:strRef>
              <c:f>'Annual Letter polling'!$C$3:$C$5</c:f>
              <c:strCache>
                <c:ptCount val="3"/>
                <c:pt idx="0">
                  <c:v>Most of the countries that were poor 30 years ago are still poor today.</c:v>
                </c:pt>
                <c:pt idx="1">
                  <c:v>Despite billions in aid, the poorest people around the world are not much better off than they were 20 years ago.</c:v>
                </c:pt>
                <c:pt idx="2">
                  <c:v>Poor countries tend to stay poor.</c:v>
                </c:pt>
              </c:strCache>
            </c:strRef>
          </c:cat>
          <c:val>
            <c:numRef>
              <c:f>'Annual Letter polling'!$F$3:$F$5</c:f>
              <c:numCache>
                <c:formatCode>0%</c:formatCode>
                <c:ptCount val="3"/>
                <c:pt idx="0">
                  <c:v>0.72</c:v>
                </c:pt>
                <c:pt idx="1">
                  <c:v>0.71</c:v>
                </c:pt>
                <c:pt idx="2">
                  <c:v>0.71</c:v>
                </c:pt>
              </c:numCache>
            </c:numRef>
          </c:val>
        </c:ser>
        <c:ser>
          <c:idx val="1"/>
          <c:order val="2"/>
          <c:tx>
            <c:strRef>
              <c:f>'Annual Letter polling'!$E$2</c:f>
              <c:strCache>
                <c:ptCount val="1"/>
                <c:pt idx="0">
                  <c:v>UK</c:v>
                </c:pt>
              </c:strCache>
            </c:strRef>
          </c:tx>
          <c:spPr>
            <a:solidFill>
              <a:schemeClr val="accent3"/>
            </a:solidFill>
          </c:spPr>
          <c:invertIfNegative val="0"/>
          <c:cat>
            <c:strRef>
              <c:f>'Annual Letter polling'!$C$3:$C$5</c:f>
              <c:strCache>
                <c:ptCount val="3"/>
                <c:pt idx="0">
                  <c:v>Most of the countries that were poor 30 years ago are still poor today.</c:v>
                </c:pt>
                <c:pt idx="1">
                  <c:v>Despite billions in aid, the poorest people around the world are not much better off than they were 20 years ago.</c:v>
                </c:pt>
                <c:pt idx="2">
                  <c:v>Poor countries tend to stay poor.</c:v>
                </c:pt>
              </c:strCache>
            </c:strRef>
          </c:cat>
          <c:val>
            <c:numRef>
              <c:f>'Annual Letter polling'!$E$3:$E$5</c:f>
              <c:numCache>
                <c:formatCode>0%</c:formatCode>
                <c:ptCount val="3"/>
                <c:pt idx="0">
                  <c:v>0.83</c:v>
                </c:pt>
                <c:pt idx="1">
                  <c:v>0.83</c:v>
                </c:pt>
                <c:pt idx="2">
                  <c:v>0.8</c:v>
                </c:pt>
              </c:numCache>
            </c:numRef>
          </c:val>
        </c:ser>
        <c:ser>
          <c:idx val="0"/>
          <c:order val="3"/>
          <c:tx>
            <c:strRef>
              <c:f>'Annual Letter polling'!$D$2</c:f>
              <c:strCache>
                <c:ptCount val="1"/>
                <c:pt idx="0">
                  <c:v>US</c:v>
                </c:pt>
              </c:strCache>
            </c:strRef>
          </c:tx>
          <c:spPr>
            <a:solidFill>
              <a:schemeClr val="accent1"/>
            </a:solidFill>
          </c:spPr>
          <c:invertIfNegative val="0"/>
          <c:cat>
            <c:strRef>
              <c:f>'Annual Letter polling'!$C$3:$C$5</c:f>
              <c:strCache>
                <c:ptCount val="3"/>
                <c:pt idx="0">
                  <c:v>Most of the countries that were poor 30 years ago are still poor today.</c:v>
                </c:pt>
                <c:pt idx="1">
                  <c:v>Despite billions in aid, the poorest people around the world are not much better off than they were 20 years ago.</c:v>
                </c:pt>
                <c:pt idx="2">
                  <c:v>Poor countries tend to stay poor.</c:v>
                </c:pt>
              </c:strCache>
            </c:strRef>
          </c:cat>
          <c:val>
            <c:numRef>
              <c:f>'Annual Letter polling'!$D$3:$D$5</c:f>
              <c:numCache>
                <c:formatCode>0%</c:formatCode>
                <c:ptCount val="3"/>
                <c:pt idx="0">
                  <c:v>0.8</c:v>
                </c:pt>
                <c:pt idx="1">
                  <c:v>0.65</c:v>
                </c:pt>
                <c:pt idx="2">
                  <c:v>0.76</c:v>
                </c:pt>
              </c:numCache>
            </c:numRef>
          </c:val>
        </c:ser>
        <c:dLbls>
          <c:showLegendKey val="0"/>
          <c:showVal val="0"/>
          <c:showCatName val="0"/>
          <c:showSerName val="0"/>
          <c:showPercent val="0"/>
          <c:showBubbleSize val="0"/>
        </c:dLbls>
        <c:gapWidth val="150"/>
        <c:axId val="89282432"/>
        <c:axId val="89283968"/>
      </c:barChart>
      <c:catAx>
        <c:axId val="89282432"/>
        <c:scaling>
          <c:orientation val="minMax"/>
        </c:scaling>
        <c:delete val="1"/>
        <c:axPos val="l"/>
        <c:numFmt formatCode="General" sourceLinked="0"/>
        <c:majorTickMark val="out"/>
        <c:minorTickMark val="none"/>
        <c:tickLblPos val="nextTo"/>
        <c:crossAx val="89283968"/>
        <c:crosses val="autoZero"/>
        <c:auto val="1"/>
        <c:lblAlgn val="ctr"/>
        <c:lblOffset val="100"/>
        <c:noMultiLvlLbl val="0"/>
      </c:catAx>
      <c:valAx>
        <c:axId val="89283968"/>
        <c:scaling>
          <c:orientation val="minMax"/>
        </c:scaling>
        <c:delete val="0"/>
        <c:axPos val="b"/>
        <c:majorGridlines/>
        <c:numFmt formatCode="0%" sourceLinked="1"/>
        <c:majorTickMark val="out"/>
        <c:minorTickMark val="none"/>
        <c:tickLblPos val="nextTo"/>
        <c:crossAx val="89282432"/>
        <c:crosses val="autoZero"/>
        <c:crossBetween val="between"/>
      </c:valAx>
    </c:plotArea>
    <c:legend>
      <c:legendPos val="r"/>
      <c:overlay val="0"/>
    </c:legend>
    <c:plotVisOnly val="1"/>
    <c:dispBlanksAs val="gap"/>
    <c:showDLblsOverMax val="0"/>
  </c:chart>
  <c:txPr>
    <a:bodyPr/>
    <a:lstStyle/>
    <a:p>
      <a:pPr>
        <a:defRPr>
          <a:solidFill>
            <a:schemeClr val="accent3"/>
          </a:solidFill>
        </a:defRPr>
      </a:pPr>
      <a:endParaRPr lang="de-DE"/>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Sheet1!$B$1</c:f>
              <c:strCache>
                <c:ptCount val="1"/>
                <c:pt idx="0">
                  <c:v>US</c:v>
                </c:pt>
              </c:strCache>
            </c:strRef>
          </c:tx>
          <c:spPr>
            <a:ln cap="flat">
              <a:solidFill>
                <a:srgbClr val="F79646">
                  <a:lumMod val="75000"/>
                </a:srgbClr>
              </a:solidFill>
              <a:prstDash val="sysDash"/>
              <a:miter lim="800000"/>
            </a:ln>
          </c:spPr>
          <c:marker>
            <c:symbol val="square"/>
            <c:size val="4"/>
            <c:spPr>
              <a:solidFill>
                <a:srgbClr val="F79646">
                  <a:lumMod val="75000"/>
                </a:srgbClr>
              </a:solidFill>
              <a:ln>
                <a:noFill/>
                <a:prstDash val="sysDash"/>
              </a:ln>
            </c:spPr>
          </c:marker>
          <c:dLbls>
            <c:dLbl>
              <c:idx val="0"/>
              <c:layout>
                <c:manualLayout>
                  <c:x val="-0.12651966060280637"/>
                  <c:y val="-5.3803583305937971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1.5198403851977566E-2"/>
                  <c:y val="3.387827692448834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2.5369293007743429E-2"/>
                  <c:y val="-1.2136757364240334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000"/>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Pre</c:v>
                </c:pt>
                <c:pt idx="1">
                  <c:v>Mid</c:v>
                </c:pt>
                <c:pt idx="2">
                  <c:v>Post</c:v>
                </c:pt>
              </c:strCache>
            </c:strRef>
          </c:cat>
          <c:val>
            <c:numRef>
              <c:f>Sheet1!$B$2:$B$4</c:f>
              <c:numCache>
                <c:formatCode>0</c:formatCode>
                <c:ptCount val="3"/>
                <c:pt idx="0">
                  <c:v>47</c:v>
                </c:pt>
                <c:pt idx="1">
                  <c:v>44</c:v>
                </c:pt>
                <c:pt idx="2">
                  <c:v>43</c:v>
                </c:pt>
              </c:numCache>
            </c:numRef>
          </c:val>
          <c:smooth val="0"/>
        </c:ser>
        <c:ser>
          <c:idx val="1"/>
          <c:order val="1"/>
          <c:tx>
            <c:strRef>
              <c:f>Sheet1!$C$1</c:f>
              <c:strCache>
                <c:ptCount val="1"/>
                <c:pt idx="0">
                  <c:v>UK</c:v>
                </c:pt>
              </c:strCache>
            </c:strRef>
          </c:tx>
          <c:spPr>
            <a:ln cap="flat">
              <a:solidFill>
                <a:srgbClr val="1CACAC">
                  <a:lumMod val="75000"/>
                </a:srgbClr>
              </a:solidFill>
              <a:prstDash val="sysDot"/>
              <a:miter lim="800000"/>
            </a:ln>
          </c:spPr>
          <c:marker>
            <c:symbol val="circle"/>
            <c:size val="4"/>
            <c:spPr>
              <a:solidFill>
                <a:srgbClr val="1CACAC">
                  <a:lumMod val="75000"/>
                </a:srgbClr>
              </a:solidFill>
              <a:ln>
                <a:noFill/>
                <a:prstDash val="sysDot"/>
              </a:ln>
            </c:spPr>
          </c:marker>
          <c:dLbls>
            <c:dLbl>
              <c:idx val="0"/>
              <c:layout>
                <c:manualLayout>
                  <c:x val="-0.12399471679479158"/>
                  <c:y val="2.339766133286442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5.8197557676188741E-2"/>
                  <c:y val="-3.5598447259577524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2.5369293007743429E-2"/>
                  <c:y val="-6.0683786821201669E-3"/>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000"/>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Pre</c:v>
                </c:pt>
                <c:pt idx="1">
                  <c:v>Mid</c:v>
                </c:pt>
                <c:pt idx="2">
                  <c:v>Post</c:v>
                </c:pt>
              </c:strCache>
            </c:strRef>
          </c:cat>
          <c:val>
            <c:numRef>
              <c:f>Sheet1!$C$2:$C$4</c:f>
              <c:numCache>
                <c:formatCode>0</c:formatCode>
                <c:ptCount val="3"/>
                <c:pt idx="0">
                  <c:v>40</c:v>
                </c:pt>
                <c:pt idx="1">
                  <c:v>35</c:v>
                </c:pt>
                <c:pt idx="2">
                  <c:v>37</c:v>
                </c:pt>
              </c:numCache>
            </c:numRef>
          </c:val>
          <c:smooth val="0"/>
        </c:ser>
        <c:ser>
          <c:idx val="2"/>
          <c:order val="2"/>
          <c:tx>
            <c:strRef>
              <c:f>Sheet1!$D$1</c:f>
              <c:strCache>
                <c:ptCount val="1"/>
                <c:pt idx="0">
                  <c:v>FR</c:v>
                </c:pt>
              </c:strCache>
            </c:strRef>
          </c:tx>
          <c:spPr>
            <a:ln w="28575" cap="flat">
              <a:solidFill>
                <a:srgbClr val="EFAB2C"/>
              </a:solidFill>
              <a:miter lim="800000"/>
            </a:ln>
          </c:spPr>
          <c:marker>
            <c:symbol val="diamond"/>
            <c:size val="5"/>
            <c:spPr>
              <a:solidFill>
                <a:srgbClr val="EFAB2C"/>
              </a:solidFill>
              <a:ln>
                <a:noFill/>
              </a:ln>
            </c:spPr>
          </c:marker>
          <c:dLbls>
            <c:dLbl>
              <c:idx val="0"/>
              <c:layout>
                <c:manualLayout>
                  <c:x val="-0.12399471679479158"/>
                  <c:y val="1.476479537618214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3.2828282828282832E-2"/>
                  <c:y val="-4.1666666666666734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2.5369293007743429E-2"/>
                  <c:y val="-5.5626161987931483E-17"/>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000"/>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Pre</c:v>
                </c:pt>
                <c:pt idx="1">
                  <c:v>Mid</c:v>
                </c:pt>
                <c:pt idx="2">
                  <c:v>Post</c:v>
                </c:pt>
              </c:strCache>
            </c:strRef>
          </c:cat>
          <c:val>
            <c:numRef>
              <c:f>Sheet1!$D$2:$D$4</c:f>
              <c:numCache>
                <c:formatCode>0</c:formatCode>
                <c:ptCount val="3"/>
                <c:pt idx="0">
                  <c:v>46</c:v>
                </c:pt>
                <c:pt idx="1">
                  <c:v>47</c:v>
                </c:pt>
                <c:pt idx="2">
                  <c:v>48</c:v>
                </c:pt>
              </c:numCache>
            </c:numRef>
          </c:val>
          <c:smooth val="0"/>
        </c:ser>
        <c:ser>
          <c:idx val="3"/>
          <c:order val="3"/>
          <c:tx>
            <c:strRef>
              <c:f>Sheet1!$E$1</c:f>
              <c:strCache>
                <c:ptCount val="1"/>
                <c:pt idx="0">
                  <c:v>DE</c:v>
                </c:pt>
              </c:strCache>
            </c:strRef>
          </c:tx>
          <c:spPr>
            <a:ln cap="flat">
              <a:solidFill>
                <a:srgbClr val="EEECE1">
                  <a:lumMod val="50000"/>
                </a:srgbClr>
              </a:solidFill>
              <a:miter lim="800000"/>
            </a:ln>
          </c:spPr>
          <c:marker>
            <c:symbol val="triangle"/>
            <c:size val="5"/>
            <c:spPr>
              <a:solidFill>
                <a:srgbClr val="EEECE1">
                  <a:lumMod val="50000"/>
                </a:srgbClr>
              </a:solidFill>
              <a:ln>
                <a:noFill/>
              </a:ln>
            </c:spPr>
          </c:marker>
          <c:dLbls>
            <c:dLbl>
              <c:idx val="0"/>
              <c:layout>
                <c:manualLayout>
                  <c:x val="-0.12399471679479158"/>
                  <c:y val="5.1600331801744635E-3"/>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6.0606060606060608E-2"/>
                  <c:y val="-3.819444444444444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2.5369293007743429E-2"/>
                  <c:y val="6.0683786821201669E-3"/>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000"/>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Pre</c:v>
                </c:pt>
                <c:pt idx="1">
                  <c:v>Mid</c:v>
                </c:pt>
                <c:pt idx="2">
                  <c:v>Post</c:v>
                </c:pt>
              </c:strCache>
            </c:strRef>
          </c:cat>
          <c:val>
            <c:numRef>
              <c:f>Sheet1!$E$2:$E$4</c:f>
              <c:numCache>
                <c:formatCode>0</c:formatCode>
                <c:ptCount val="3"/>
                <c:pt idx="0">
                  <c:v>26</c:v>
                </c:pt>
                <c:pt idx="1">
                  <c:v>27</c:v>
                </c:pt>
                <c:pt idx="2">
                  <c:v>29</c:v>
                </c:pt>
              </c:numCache>
            </c:numRef>
          </c:val>
          <c:smooth val="0"/>
        </c:ser>
        <c:dLbls>
          <c:showLegendKey val="0"/>
          <c:showVal val="1"/>
          <c:showCatName val="0"/>
          <c:showSerName val="0"/>
          <c:showPercent val="0"/>
          <c:showBubbleSize val="0"/>
        </c:dLbls>
        <c:marker val="1"/>
        <c:smooth val="0"/>
        <c:axId val="32468992"/>
        <c:axId val="32470528"/>
      </c:lineChart>
      <c:catAx>
        <c:axId val="32468992"/>
        <c:scaling>
          <c:orientation val="minMax"/>
        </c:scaling>
        <c:delete val="0"/>
        <c:axPos val="b"/>
        <c:numFmt formatCode="General" sourceLinked="0"/>
        <c:majorTickMark val="none"/>
        <c:minorTickMark val="none"/>
        <c:tickLblPos val="nextTo"/>
        <c:crossAx val="32470528"/>
        <c:crosses val="autoZero"/>
        <c:auto val="1"/>
        <c:lblAlgn val="ctr"/>
        <c:lblOffset val="100"/>
        <c:noMultiLvlLbl val="0"/>
      </c:catAx>
      <c:valAx>
        <c:axId val="32470528"/>
        <c:scaling>
          <c:orientation val="minMax"/>
          <c:max val="70"/>
          <c:min val="20"/>
        </c:scaling>
        <c:delete val="1"/>
        <c:axPos val="l"/>
        <c:numFmt formatCode="0" sourceLinked="1"/>
        <c:majorTickMark val="out"/>
        <c:minorTickMark val="none"/>
        <c:tickLblPos val="nextTo"/>
        <c:crossAx val="32468992"/>
        <c:crosses val="autoZero"/>
        <c:crossBetween val="between"/>
      </c:valAx>
      <c:spPr>
        <a:noFill/>
        <a:ln w="25400">
          <a:noFill/>
        </a:ln>
      </c:spPr>
    </c:plotArea>
    <c:legend>
      <c:legendPos val="t"/>
      <c:overlay val="0"/>
      <c:spPr>
        <a:ln cap="flat">
          <a:miter lim="800000"/>
        </a:ln>
      </c:spPr>
      <c:txPr>
        <a:bodyPr/>
        <a:lstStyle/>
        <a:p>
          <a:pPr>
            <a:defRPr sz="1000"/>
          </a:pPr>
          <a:endParaRPr lang="de-DE"/>
        </a:p>
      </c:txPr>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de-DE"/>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Sheet1!$B$1</c:f>
              <c:strCache>
                <c:ptCount val="1"/>
                <c:pt idx="0">
                  <c:v>US</c:v>
                </c:pt>
              </c:strCache>
            </c:strRef>
          </c:tx>
          <c:spPr>
            <a:ln cap="flat">
              <a:solidFill>
                <a:srgbClr val="F79646">
                  <a:lumMod val="75000"/>
                </a:srgbClr>
              </a:solidFill>
              <a:prstDash val="sysDash"/>
              <a:miter lim="800000"/>
            </a:ln>
          </c:spPr>
          <c:marker>
            <c:symbol val="square"/>
            <c:size val="4"/>
            <c:spPr>
              <a:solidFill>
                <a:srgbClr val="F79646">
                  <a:lumMod val="75000"/>
                </a:srgbClr>
              </a:solidFill>
              <a:ln>
                <a:noFill/>
                <a:prstDash val="sysDash"/>
              </a:ln>
            </c:spPr>
          </c:marker>
          <c:dLbls>
            <c:dLbl>
              <c:idx val="0"/>
              <c:layout>
                <c:manualLayout>
                  <c:x val="-0.14148434734597246"/>
                  <c:y val="6.0683786821201669E-3"/>
                </c:manualLayout>
              </c:layout>
              <c:spPr>
                <a:noFill/>
                <a:ln>
                  <a:noFill/>
                </a:ln>
                <a:effectLst/>
              </c:spPr>
              <c:txPr>
                <a:bodyPr/>
                <a:lstStyle/>
                <a:p>
                  <a:pPr>
                    <a:defRPr sz="1000">
                      <a:solidFill>
                        <a:schemeClr val="bg1"/>
                      </a:solidFill>
                    </a:defRPr>
                  </a:pPr>
                  <a:endParaRPr lang="de-DE"/>
                </a:p>
              </c:txPr>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5.3100527121971566E-2"/>
                  <c:y val="-2.4305529009717049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2.5369293007743429E-2"/>
                  <c:y val="6.0683786821201669E-3"/>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000"/>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Pre</c:v>
                </c:pt>
                <c:pt idx="1">
                  <c:v>Mid</c:v>
                </c:pt>
                <c:pt idx="2">
                  <c:v>Post</c:v>
                </c:pt>
              </c:strCache>
            </c:strRef>
          </c:cat>
          <c:val>
            <c:numRef>
              <c:f>Sheet1!$B$2:$B$4</c:f>
              <c:numCache>
                <c:formatCode>0</c:formatCode>
                <c:ptCount val="3"/>
                <c:pt idx="0">
                  <c:v>42</c:v>
                </c:pt>
                <c:pt idx="1">
                  <c:v>39</c:v>
                </c:pt>
                <c:pt idx="2">
                  <c:v>42</c:v>
                </c:pt>
              </c:numCache>
            </c:numRef>
          </c:val>
          <c:smooth val="0"/>
        </c:ser>
        <c:ser>
          <c:idx val="1"/>
          <c:order val="1"/>
          <c:tx>
            <c:strRef>
              <c:f>Sheet1!$C$1</c:f>
              <c:strCache>
                <c:ptCount val="1"/>
                <c:pt idx="0">
                  <c:v>UK</c:v>
                </c:pt>
              </c:strCache>
            </c:strRef>
          </c:tx>
          <c:spPr>
            <a:ln cap="flat">
              <a:solidFill>
                <a:srgbClr val="1CACAC">
                  <a:lumMod val="75000"/>
                </a:srgbClr>
              </a:solidFill>
              <a:prstDash val="sysDot"/>
              <a:miter lim="800000"/>
            </a:ln>
          </c:spPr>
          <c:marker>
            <c:symbol val="circle"/>
            <c:size val="4"/>
            <c:spPr>
              <a:solidFill>
                <a:srgbClr val="1CACAC">
                  <a:lumMod val="75000"/>
                </a:srgbClr>
              </a:solidFill>
              <a:ln>
                <a:noFill/>
                <a:prstDash val="sysDot"/>
              </a:ln>
            </c:spPr>
          </c:marker>
          <c:dLbls>
            <c:dLbl>
              <c:idx val="0"/>
              <c:layout>
                <c:manualLayout>
                  <c:x val="-0.12139905857949537"/>
                  <c:y val="-2.080115977706592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3.787878787878788E-2"/>
                  <c:y val="-4.8611111111111112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2.5369293007743429E-2"/>
                  <c:y val="-2.4273514728480668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000"/>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Pre</c:v>
                </c:pt>
                <c:pt idx="1">
                  <c:v>Mid</c:v>
                </c:pt>
                <c:pt idx="2">
                  <c:v>Post</c:v>
                </c:pt>
              </c:strCache>
            </c:strRef>
          </c:cat>
          <c:val>
            <c:numRef>
              <c:f>Sheet1!$C$2:$C$4</c:f>
              <c:numCache>
                <c:formatCode>0</c:formatCode>
                <c:ptCount val="3"/>
                <c:pt idx="0">
                  <c:v>30</c:v>
                </c:pt>
                <c:pt idx="1">
                  <c:v>29</c:v>
                </c:pt>
                <c:pt idx="2">
                  <c:v>29</c:v>
                </c:pt>
              </c:numCache>
            </c:numRef>
          </c:val>
          <c:smooth val="0"/>
        </c:ser>
        <c:ser>
          <c:idx val="2"/>
          <c:order val="2"/>
          <c:tx>
            <c:strRef>
              <c:f>Sheet1!$D$1</c:f>
              <c:strCache>
                <c:ptCount val="1"/>
                <c:pt idx="0">
                  <c:v>FR</c:v>
                </c:pt>
              </c:strCache>
            </c:strRef>
          </c:tx>
          <c:spPr>
            <a:ln cap="flat">
              <a:solidFill>
                <a:srgbClr val="EFAB2C"/>
              </a:solidFill>
              <a:miter lim="800000"/>
            </a:ln>
          </c:spPr>
          <c:marker>
            <c:symbol val="diamond"/>
            <c:size val="5"/>
            <c:spPr>
              <a:solidFill>
                <a:srgbClr val="EFAB2C"/>
              </a:solidFill>
              <a:ln>
                <a:noFill/>
              </a:ln>
            </c:spPr>
          </c:marker>
          <c:dLbls>
            <c:dLbl>
              <c:idx val="0"/>
              <c:layout>
                <c:manualLayout>
                  <c:x val="-0.12647291718104406"/>
                  <c:y val="6.0683786821201669E-3"/>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2929292929292928E-2"/>
                  <c:y val="-4.513916229221353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2.5369293007743429E-2"/>
                  <c:y val="-6.0683786821201669E-3"/>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000"/>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Pre</c:v>
                </c:pt>
                <c:pt idx="1">
                  <c:v>Mid</c:v>
                </c:pt>
                <c:pt idx="2">
                  <c:v>Post</c:v>
                </c:pt>
              </c:strCache>
            </c:strRef>
          </c:cat>
          <c:val>
            <c:numRef>
              <c:f>Sheet1!$D$2:$D$4</c:f>
              <c:numCache>
                <c:formatCode>0</c:formatCode>
                <c:ptCount val="3"/>
                <c:pt idx="0">
                  <c:v>42</c:v>
                </c:pt>
                <c:pt idx="1">
                  <c:v>47</c:v>
                </c:pt>
                <c:pt idx="2">
                  <c:v>47</c:v>
                </c:pt>
              </c:numCache>
            </c:numRef>
          </c:val>
          <c:smooth val="0"/>
        </c:ser>
        <c:ser>
          <c:idx val="3"/>
          <c:order val="3"/>
          <c:tx>
            <c:strRef>
              <c:f>Sheet1!$E$1</c:f>
              <c:strCache>
                <c:ptCount val="1"/>
                <c:pt idx="0">
                  <c:v>DE</c:v>
                </c:pt>
              </c:strCache>
            </c:strRef>
          </c:tx>
          <c:spPr>
            <a:ln cap="flat">
              <a:solidFill>
                <a:srgbClr val="EEECE1">
                  <a:lumMod val="50000"/>
                </a:srgbClr>
              </a:solidFill>
              <a:miter lim="800000"/>
            </a:ln>
          </c:spPr>
          <c:marker>
            <c:symbol val="triangle"/>
            <c:size val="5"/>
            <c:spPr>
              <a:solidFill>
                <a:srgbClr val="EEECE1">
                  <a:lumMod val="50000"/>
                </a:srgbClr>
              </a:solidFill>
              <a:ln>
                <a:noFill/>
              </a:ln>
            </c:spPr>
          </c:marker>
          <c:dLbls>
            <c:dLbl>
              <c:idx val="0"/>
              <c:layout>
                <c:manualLayout>
                  <c:x val="-0.13657389096237915"/>
                  <c:y val="8.4383911437985952E-4"/>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802666852042288E-2"/>
                  <c:y val="-5.1207081750139521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2.5369293007743429E-2"/>
                  <c:y val="-6.0683786821201669E-3"/>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000"/>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Pre</c:v>
                </c:pt>
                <c:pt idx="1">
                  <c:v>Mid</c:v>
                </c:pt>
                <c:pt idx="2">
                  <c:v>Post</c:v>
                </c:pt>
              </c:strCache>
            </c:strRef>
          </c:cat>
          <c:val>
            <c:numRef>
              <c:f>Sheet1!$E$2:$E$4</c:f>
              <c:numCache>
                <c:formatCode>0</c:formatCode>
                <c:ptCount val="3"/>
                <c:pt idx="0">
                  <c:v>22</c:v>
                </c:pt>
                <c:pt idx="1">
                  <c:v>20</c:v>
                </c:pt>
                <c:pt idx="2">
                  <c:v>24</c:v>
                </c:pt>
              </c:numCache>
            </c:numRef>
          </c:val>
          <c:smooth val="0"/>
        </c:ser>
        <c:dLbls>
          <c:showLegendKey val="0"/>
          <c:showVal val="1"/>
          <c:showCatName val="0"/>
          <c:showSerName val="0"/>
          <c:showPercent val="0"/>
          <c:showBubbleSize val="0"/>
        </c:dLbls>
        <c:marker val="1"/>
        <c:smooth val="0"/>
        <c:axId val="32537216"/>
        <c:axId val="32551296"/>
      </c:lineChart>
      <c:catAx>
        <c:axId val="32537216"/>
        <c:scaling>
          <c:orientation val="minMax"/>
        </c:scaling>
        <c:delete val="0"/>
        <c:axPos val="b"/>
        <c:numFmt formatCode="General" sourceLinked="0"/>
        <c:majorTickMark val="none"/>
        <c:minorTickMark val="none"/>
        <c:tickLblPos val="nextTo"/>
        <c:crossAx val="32551296"/>
        <c:crosses val="autoZero"/>
        <c:auto val="1"/>
        <c:lblAlgn val="ctr"/>
        <c:lblOffset val="100"/>
        <c:noMultiLvlLbl val="0"/>
      </c:catAx>
      <c:valAx>
        <c:axId val="32551296"/>
        <c:scaling>
          <c:orientation val="minMax"/>
          <c:max val="70"/>
          <c:min val="20"/>
        </c:scaling>
        <c:delete val="1"/>
        <c:axPos val="l"/>
        <c:numFmt formatCode="0" sourceLinked="1"/>
        <c:majorTickMark val="out"/>
        <c:minorTickMark val="none"/>
        <c:tickLblPos val="nextTo"/>
        <c:crossAx val="32537216"/>
        <c:crosses val="autoZero"/>
        <c:crossBetween val="between"/>
      </c:valAx>
      <c:spPr>
        <a:noFill/>
        <a:ln w="25400">
          <a:noFill/>
        </a:ln>
      </c:spPr>
    </c:plotArea>
    <c:legend>
      <c:legendPos val="t"/>
      <c:overlay val="0"/>
      <c:spPr>
        <a:ln cap="sq">
          <a:miter lim="800000"/>
        </a:ln>
      </c:spPr>
      <c:txPr>
        <a:bodyPr/>
        <a:lstStyle/>
        <a:p>
          <a:pPr>
            <a:defRPr sz="1000"/>
          </a:pPr>
          <a:endParaRPr lang="de-DE"/>
        </a:p>
      </c:txPr>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de-DE"/>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Sheet1!$B$1</c:f>
              <c:strCache>
                <c:ptCount val="1"/>
                <c:pt idx="0">
                  <c:v>US</c:v>
                </c:pt>
              </c:strCache>
            </c:strRef>
          </c:tx>
          <c:spPr>
            <a:ln cap="flat">
              <a:solidFill>
                <a:srgbClr val="F79646">
                  <a:lumMod val="75000"/>
                </a:srgbClr>
              </a:solidFill>
              <a:prstDash val="sysDash"/>
              <a:miter lim="800000"/>
            </a:ln>
          </c:spPr>
          <c:marker>
            <c:symbol val="square"/>
            <c:size val="4"/>
            <c:spPr>
              <a:solidFill>
                <a:srgbClr val="F79646">
                  <a:lumMod val="75000"/>
                </a:srgbClr>
              </a:solidFill>
              <a:ln>
                <a:noFill/>
                <a:prstDash val="sysDash"/>
              </a:ln>
            </c:spPr>
          </c:marker>
          <c:dLbls>
            <c:dLbl>
              <c:idx val="0"/>
              <c:layout>
                <c:manualLayout>
                  <c:x val="-0.12649608913371255"/>
                  <c:y val="-6.7660511005267543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7.0917361625488506E-2"/>
                  <c:y val="-2.8557694513038891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2.2844349199728647E-2"/>
                  <c:y val="-5.8119777371732635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000"/>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Pre</c:v>
                </c:pt>
                <c:pt idx="1">
                  <c:v>Mid</c:v>
                </c:pt>
                <c:pt idx="2">
                  <c:v>Post</c:v>
                </c:pt>
              </c:strCache>
            </c:strRef>
          </c:cat>
          <c:val>
            <c:numRef>
              <c:f>Sheet1!$B$2:$B$4</c:f>
              <c:numCache>
                <c:formatCode>0</c:formatCode>
                <c:ptCount val="3"/>
                <c:pt idx="0">
                  <c:v>67</c:v>
                </c:pt>
                <c:pt idx="1">
                  <c:v>61</c:v>
                </c:pt>
                <c:pt idx="2">
                  <c:v>62</c:v>
                </c:pt>
              </c:numCache>
            </c:numRef>
          </c:val>
          <c:smooth val="0"/>
        </c:ser>
        <c:ser>
          <c:idx val="1"/>
          <c:order val="1"/>
          <c:tx>
            <c:strRef>
              <c:f>Sheet1!$C$1</c:f>
              <c:strCache>
                <c:ptCount val="1"/>
                <c:pt idx="0">
                  <c:v>UK</c:v>
                </c:pt>
              </c:strCache>
            </c:strRef>
          </c:tx>
          <c:spPr>
            <a:ln cap="flat">
              <a:solidFill>
                <a:srgbClr val="1CACAC">
                  <a:lumMod val="75000"/>
                </a:srgbClr>
              </a:solidFill>
              <a:prstDash val="sysDot"/>
              <a:miter lim="800000"/>
            </a:ln>
          </c:spPr>
          <c:marker>
            <c:symbol val="circle"/>
            <c:size val="4"/>
            <c:spPr>
              <a:solidFill>
                <a:srgbClr val="1CACAC">
                  <a:lumMod val="75000"/>
                </a:srgbClr>
              </a:solidFill>
              <a:ln>
                <a:noFill/>
                <a:prstDash val="sysDot"/>
              </a:ln>
            </c:spPr>
          </c:marker>
          <c:dLbls>
            <c:dLbl>
              <c:idx val="0"/>
              <c:layout>
                <c:manualLayout>
                  <c:x val="-0.12649608913371255"/>
                  <c:y val="-7.7890268423024293E-3"/>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9.6030165088177272E-2"/>
                  <c:y val="3.0373429866744139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2.2844349199728647E-2"/>
                  <c:y val="2.5960237307054226E-3"/>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000"/>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Pre</c:v>
                </c:pt>
                <c:pt idx="1">
                  <c:v>Mid</c:v>
                </c:pt>
                <c:pt idx="2">
                  <c:v>Post</c:v>
                </c:pt>
              </c:strCache>
            </c:strRef>
          </c:cat>
          <c:val>
            <c:numRef>
              <c:f>Sheet1!$C$2:$C$4</c:f>
              <c:numCache>
                <c:formatCode>0</c:formatCode>
                <c:ptCount val="3"/>
                <c:pt idx="0">
                  <c:v>66</c:v>
                </c:pt>
                <c:pt idx="1">
                  <c:v>60</c:v>
                </c:pt>
                <c:pt idx="2">
                  <c:v>61</c:v>
                </c:pt>
              </c:numCache>
            </c:numRef>
          </c:val>
          <c:smooth val="0"/>
        </c:ser>
        <c:ser>
          <c:idx val="2"/>
          <c:order val="2"/>
          <c:tx>
            <c:strRef>
              <c:f>Sheet1!$D$1</c:f>
              <c:strCache>
                <c:ptCount val="1"/>
                <c:pt idx="0">
                  <c:v>FR</c:v>
                </c:pt>
              </c:strCache>
            </c:strRef>
          </c:tx>
          <c:spPr>
            <a:ln cap="flat">
              <a:solidFill>
                <a:srgbClr val="EFAB2C"/>
              </a:solidFill>
            </a:ln>
          </c:spPr>
          <c:marker>
            <c:symbol val="diamond"/>
            <c:size val="5"/>
            <c:spPr>
              <a:solidFill>
                <a:srgbClr val="EFAB2C"/>
              </a:solidFill>
              <a:ln>
                <a:noFill/>
              </a:ln>
            </c:spPr>
          </c:marker>
          <c:dLbls>
            <c:dLbl>
              <c:idx val="0"/>
              <c:layout>
                <c:manualLayout>
                  <c:x val="-0.12649608913371255"/>
                  <c:y val="3.1536456143301656E-5"/>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5.8104070832664147E-2"/>
                  <c:y val="-5.1207081750139521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2.2844349199728647E-2"/>
                  <c:y val="6.334383911437986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000"/>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Pre</c:v>
                </c:pt>
                <c:pt idx="1">
                  <c:v>Mid</c:v>
                </c:pt>
                <c:pt idx="2">
                  <c:v>Post</c:v>
                </c:pt>
              </c:strCache>
            </c:strRef>
          </c:cat>
          <c:val>
            <c:numRef>
              <c:f>Sheet1!$D$2:$D$4</c:f>
              <c:numCache>
                <c:formatCode>0</c:formatCode>
                <c:ptCount val="3"/>
                <c:pt idx="0">
                  <c:v>60</c:v>
                </c:pt>
                <c:pt idx="1">
                  <c:v>62</c:v>
                </c:pt>
                <c:pt idx="2">
                  <c:v>60</c:v>
                </c:pt>
              </c:numCache>
            </c:numRef>
          </c:val>
          <c:smooth val="0"/>
        </c:ser>
        <c:ser>
          <c:idx val="3"/>
          <c:order val="3"/>
          <c:tx>
            <c:strRef>
              <c:f>Sheet1!$E$1</c:f>
              <c:strCache>
                <c:ptCount val="1"/>
                <c:pt idx="0">
                  <c:v>DE</c:v>
                </c:pt>
              </c:strCache>
            </c:strRef>
          </c:tx>
          <c:spPr>
            <a:ln cap="flat">
              <a:solidFill>
                <a:srgbClr val="EEECE1">
                  <a:lumMod val="50000"/>
                </a:srgbClr>
              </a:solidFill>
              <a:miter lim="800000"/>
            </a:ln>
          </c:spPr>
          <c:marker>
            <c:symbol val="triangle"/>
            <c:size val="4"/>
            <c:spPr>
              <a:solidFill>
                <a:srgbClr val="EEECE1">
                  <a:lumMod val="50000"/>
                </a:srgbClr>
              </a:solidFill>
              <a:ln>
                <a:noFill/>
              </a:ln>
            </c:spPr>
          </c:marker>
          <c:dLbls>
            <c:dLbl>
              <c:idx val="0"/>
              <c:layout>
                <c:manualLayout>
                  <c:x val="-0.12142223053216387"/>
                  <c:y val="1.7361296931980644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5.5695785820842454E-2"/>
                  <c:y val="-4.760666967377919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2.5369293007743429E-2"/>
                  <c:y val="-6.0683786821201669E-3"/>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000"/>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Pre</c:v>
                </c:pt>
                <c:pt idx="1">
                  <c:v>Mid</c:v>
                </c:pt>
                <c:pt idx="2">
                  <c:v>Post</c:v>
                </c:pt>
              </c:strCache>
            </c:strRef>
          </c:cat>
          <c:val>
            <c:numRef>
              <c:f>Sheet1!$E$2:$E$4</c:f>
              <c:numCache>
                <c:formatCode>0</c:formatCode>
                <c:ptCount val="3"/>
                <c:pt idx="0">
                  <c:v>49</c:v>
                </c:pt>
                <c:pt idx="1">
                  <c:v>47</c:v>
                </c:pt>
                <c:pt idx="2">
                  <c:v>45</c:v>
                </c:pt>
              </c:numCache>
            </c:numRef>
          </c:val>
          <c:smooth val="0"/>
        </c:ser>
        <c:dLbls>
          <c:showLegendKey val="0"/>
          <c:showVal val="1"/>
          <c:showCatName val="0"/>
          <c:showSerName val="0"/>
          <c:showPercent val="0"/>
          <c:showBubbleSize val="0"/>
        </c:dLbls>
        <c:marker val="1"/>
        <c:smooth val="0"/>
        <c:axId val="111550464"/>
        <c:axId val="111552000"/>
      </c:lineChart>
      <c:catAx>
        <c:axId val="111550464"/>
        <c:scaling>
          <c:orientation val="minMax"/>
        </c:scaling>
        <c:delete val="0"/>
        <c:axPos val="b"/>
        <c:numFmt formatCode="General" sourceLinked="0"/>
        <c:majorTickMark val="none"/>
        <c:minorTickMark val="none"/>
        <c:tickLblPos val="nextTo"/>
        <c:crossAx val="111552000"/>
        <c:crosses val="autoZero"/>
        <c:auto val="1"/>
        <c:lblAlgn val="ctr"/>
        <c:lblOffset val="100"/>
        <c:noMultiLvlLbl val="0"/>
      </c:catAx>
      <c:valAx>
        <c:axId val="111552000"/>
        <c:scaling>
          <c:orientation val="minMax"/>
          <c:max val="70"/>
          <c:min val="20"/>
        </c:scaling>
        <c:delete val="1"/>
        <c:axPos val="l"/>
        <c:numFmt formatCode="0" sourceLinked="1"/>
        <c:majorTickMark val="out"/>
        <c:minorTickMark val="none"/>
        <c:tickLblPos val="nextTo"/>
        <c:crossAx val="111550464"/>
        <c:crosses val="autoZero"/>
        <c:crossBetween val="between"/>
      </c:valAx>
      <c:spPr>
        <a:noFill/>
        <a:ln w="25400">
          <a:noFill/>
        </a:ln>
      </c:spPr>
    </c:plotArea>
    <c:legend>
      <c:legendPos val="t"/>
      <c:overlay val="0"/>
      <c:txPr>
        <a:bodyPr/>
        <a:lstStyle/>
        <a:p>
          <a:pPr>
            <a:defRPr sz="1000"/>
          </a:pPr>
          <a:endParaRPr lang="de-DE"/>
        </a:p>
      </c:txPr>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de-DE"/>
    </a:p>
  </c:tx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l">
              <a:defRPr/>
            </a:pPr>
            <a:r>
              <a:rPr lang="en-US" sz="1600" b="0" dirty="0" smtClean="0">
                <a:solidFill>
                  <a:schemeClr val="accent3"/>
                </a:solidFill>
              </a:rPr>
              <a:t>WITHIN</a:t>
            </a:r>
            <a:r>
              <a:rPr lang="en-US" sz="1600" b="0" baseline="0" dirty="0" smtClean="0">
                <a:solidFill>
                  <a:schemeClr val="accent3"/>
                </a:solidFill>
              </a:rPr>
              <a:t> THE</a:t>
            </a:r>
            <a:r>
              <a:rPr lang="en-US" sz="1600" b="0" dirty="0" smtClean="0">
                <a:solidFill>
                  <a:schemeClr val="accent3"/>
                </a:solidFill>
              </a:rPr>
              <a:t> ENGAGED</a:t>
            </a:r>
            <a:endParaRPr lang="en-US" sz="1600" b="0" dirty="0">
              <a:solidFill>
                <a:schemeClr val="accent3"/>
              </a:solidFill>
            </a:endParaRPr>
          </a:p>
        </c:rich>
      </c:tx>
      <c:layout>
        <c:manualLayout>
          <c:xMode val="edge"/>
          <c:yMode val="edge"/>
          <c:x val="0.1010894510387694"/>
          <c:y val="2.5187104202648244E-2"/>
        </c:manualLayout>
      </c:layout>
      <c:overlay val="1"/>
    </c:title>
    <c:autoTitleDeleted val="0"/>
    <c:plotArea>
      <c:layout/>
      <c:barChart>
        <c:barDir val="col"/>
        <c:grouping val="stacked"/>
        <c:varyColors val="0"/>
        <c:ser>
          <c:idx val="0"/>
          <c:order val="0"/>
          <c:tx>
            <c:strRef>
              <c:f>Sheet1!$B$1</c:f>
              <c:strCache>
                <c:ptCount val="1"/>
                <c:pt idx="0">
                  <c:v>Skeptics</c:v>
                </c:pt>
              </c:strCache>
            </c:strRef>
          </c:tx>
          <c:spPr>
            <a:solidFill>
              <a:schemeClr val="accent1"/>
            </a:solidFill>
          </c:spPr>
          <c:invertIfNegative val="0"/>
          <c:dLbls>
            <c:spPr>
              <a:noFill/>
              <a:ln>
                <a:noFill/>
              </a:ln>
              <a:effectLst/>
            </c:spPr>
            <c:txPr>
              <a:bodyPr/>
              <a:lstStyle/>
              <a:p>
                <a:pPr>
                  <a:defRPr sz="1600">
                    <a:solidFill>
                      <a:schemeClr val="bg1"/>
                    </a:solidFill>
                    <a:latin typeface="+mj-lt"/>
                  </a:defRPr>
                </a:pPr>
                <a:endParaRPr lang="de-DE"/>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US</c:v>
                </c:pt>
                <c:pt idx="1">
                  <c:v>UK</c:v>
                </c:pt>
                <c:pt idx="2">
                  <c:v>FR</c:v>
                </c:pt>
                <c:pt idx="3">
                  <c:v>DE</c:v>
                </c:pt>
              </c:strCache>
            </c:strRef>
          </c:cat>
          <c:val>
            <c:numRef>
              <c:f>Sheet1!$B$2:$B$5</c:f>
              <c:numCache>
                <c:formatCode>0%</c:formatCode>
                <c:ptCount val="4"/>
                <c:pt idx="0">
                  <c:v>0.14000000000000001</c:v>
                </c:pt>
                <c:pt idx="1">
                  <c:v>0.12</c:v>
                </c:pt>
                <c:pt idx="2">
                  <c:v>0.18</c:v>
                </c:pt>
                <c:pt idx="3">
                  <c:v>0.11</c:v>
                </c:pt>
              </c:numCache>
            </c:numRef>
          </c:val>
        </c:ser>
        <c:ser>
          <c:idx val="1"/>
          <c:order val="1"/>
          <c:tx>
            <c:strRef>
              <c:f>Sheet1!$C$1</c:f>
              <c:strCache>
                <c:ptCount val="1"/>
                <c:pt idx="0">
                  <c:v>Swings</c:v>
                </c:pt>
              </c:strCache>
            </c:strRef>
          </c:tx>
          <c:spPr>
            <a:solidFill>
              <a:schemeClr val="accent2">
                <a:lumMod val="50000"/>
              </a:schemeClr>
            </a:solidFill>
          </c:spPr>
          <c:invertIfNegative val="0"/>
          <c:dLbls>
            <c:spPr>
              <a:noFill/>
              <a:ln>
                <a:noFill/>
              </a:ln>
              <a:effectLst/>
            </c:spPr>
            <c:txPr>
              <a:bodyPr/>
              <a:lstStyle/>
              <a:p>
                <a:pPr>
                  <a:defRPr sz="1600">
                    <a:solidFill>
                      <a:schemeClr val="bg1"/>
                    </a:solidFill>
                    <a:latin typeface="+mj-lt"/>
                  </a:defRPr>
                </a:pPr>
                <a:endParaRPr lang="de-DE"/>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US</c:v>
                </c:pt>
                <c:pt idx="1">
                  <c:v>UK</c:v>
                </c:pt>
                <c:pt idx="2">
                  <c:v>FR</c:v>
                </c:pt>
                <c:pt idx="3">
                  <c:v>DE</c:v>
                </c:pt>
              </c:strCache>
            </c:strRef>
          </c:cat>
          <c:val>
            <c:numRef>
              <c:f>Sheet1!$C$2:$C$5</c:f>
              <c:numCache>
                <c:formatCode>0%</c:formatCode>
                <c:ptCount val="4"/>
                <c:pt idx="0">
                  <c:v>0.39</c:v>
                </c:pt>
                <c:pt idx="1">
                  <c:v>0.47</c:v>
                </c:pt>
                <c:pt idx="2">
                  <c:v>0.5</c:v>
                </c:pt>
                <c:pt idx="3">
                  <c:v>0.47</c:v>
                </c:pt>
              </c:numCache>
            </c:numRef>
          </c:val>
        </c:ser>
        <c:ser>
          <c:idx val="2"/>
          <c:order val="2"/>
          <c:tx>
            <c:strRef>
              <c:f>Sheet1!$D$1</c:f>
              <c:strCache>
                <c:ptCount val="1"/>
                <c:pt idx="0">
                  <c:v>Pros</c:v>
                </c:pt>
              </c:strCache>
            </c:strRef>
          </c:tx>
          <c:spPr>
            <a:solidFill>
              <a:schemeClr val="accent3">
                <a:lumMod val="75000"/>
                <a:lumOff val="25000"/>
              </a:schemeClr>
            </a:solidFill>
          </c:spPr>
          <c:invertIfNegative val="0"/>
          <c:dLbls>
            <c:spPr>
              <a:noFill/>
              <a:ln>
                <a:noFill/>
              </a:ln>
              <a:effectLst/>
            </c:spPr>
            <c:txPr>
              <a:bodyPr/>
              <a:lstStyle/>
              <a:p>
                <a:pPr>
                  <a:defRPr sz="1600">
                    <a:solidFill>
                      <a:schemeClr val="bg1"/>
                    </a:solidFill>
                    <a:latin typeface="+mj-lt"/>
                  </a:defRPr>
                </a:pPr>
                <a:endParaRPr lang="de-DE"/>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US</c:v>
                </c:pt>
                <c:pt idx="1">
                  <c:v>UK</c:v>
                </c:pt>
                <c:pt idx="2">
                  <c:v>FR</c:v>
                </c:pt>
                <c:pt idx="3">
                  <c:v>DE</c:v>
                </c:pt>
              </c:strCache>
            </c:strRef>
          </c:cat>
          <c:val>
            <c:numRef>
              <c:f>Sheet1!$D$2:$D$5</c:f>
              <c:numCache>
                <c:formatCode>0%</c:formatCode>
                <c:ptCount val="4"/>
                <c:pt idx="0">
                  <c:v>0.47</c:v>
                </c:pt>
                <c:pt idx="1">
                  <c:v>0.41</c:v>
                </c:pt>
                <c:pt idx="2">
                  <c:v>0.32</c:v>
                </c:pt>
                <c:pt idx="3">
                  <c:v>0.42</c:v>
                </c:pt>
              </c:numCache>
            </c:numRef>
          </c:val>
        </c:ser>
        <c:dLbls>
          <c:showLegendKey val="0"/>
          <c:showVal val="0"/>
          <c:showCatName val="0"/>
          <c:showSerName val="0"/>
          <c:showPercent val="0"/>
          <c:showBubbleSize val="0"/>
        </c:dLbls>
        <c:gapWidth val="25"/>
        <c:overlap val="100"/>
        <c:axId val="107383808"/>
        <c:axId val="107410176"/>
      </c:barChart>
      <c:catAx>
        <c:axId val="107383808"/>
        <c:scaling>
          <c:orientation val="minMax"/>
        </c:scaling>
        <c:delete val="0"/>
        <c:axPos val="b"/>
        <c:numFmt formatCode="General" sourceLinked="0"/>
        <c:majorTickMark val="out"/>
        <c:minorTickMark val="none"/>
        <c:tickLblPos val="nextTo"/>
        <c:spPr>
          <a:ln w="6350">
            <a:solidFill>
              <a:schemeClr val="bg1">
                <a:lumMod val="65000"/>
              </a:schemeClr>
            </a:solidFill>
          </a:ln>
        </c:spPr>
        <c:txPr>
          <a:bodyPr/>
          <a:lstStyle/>
          <a:p>
            <a:pPr>
              <a:defRPr sz="1100">
                <a:solidFill>
                  <a:schemeClr val="bg1">
                    <a:lumMod val="65000"/>
                  </a:schemeClr>
                </a:solidFill>
              </a:defRPr>
            </a:pPr>
            <a:endParaRPr lang="de-DE"/>
          </a:p>
        </c:txPr>
        <c:crossAx val="107410176"/>
        <c:crosses val="autoZero"/>
        <c:auto val="1"/>
        <c:lblAlgn val="ctr"/>
        <c:lblOffset val="100"/>
        <c:noMultiLvlLbl val="0"/>
      </c:catAx>
      <c:valAx>
        <c:axId val="107410176"/>
        <c:scaling>
          <c:orientation val="minMax"/>
          <c:max val="1"/>
        </c:scaling>
        <c:delete val="0"/>
        <c:axPos val="l"/>
        <c:majorGridlines>
          <c:spPr>
            <a:ln>
              <a:solidFill>
                <a:schemeClr val="bg1">
                  <a:lumMod val="65000"/>
                </a:schemeClr>
              </a:solidFill>
            </a:ln>
          </c:spPr>
        </c:majorGridlines>
        <c:numFmt formatCode="0%" sourceLinked="1"/>
        <c:majorTickMark val="out"/>
        <c:minorTickMark val="none"/>
        <c:tickLblPos val="nextTo"/>
        <c:spPr>
          <a:ln w="6350">
            <a:solidFill>
              <a:schemeClr val="bg1">
                <a:lumMod val="65000"/>
              </a:schemeClr>
            </a:solidFill>
          </a:ln>
        </c:spPr>
        <c:txPr>
          <a:bodyPr/>
          <a:lstStyle/>
          <a:p>
            <a:pPr>
              <a:defRPr sz="1000">
                <a:solidFill>
                  <a:schemeClr val="bg1">
                    <a:lumMod val="50000"/>
                  </a:schemeClr>
                </a:solidFill>
              </a:defRPr>
            </a:pPr>
            <a:endParaRPr lang="de-DE"/>
          </a:p>
        </c:txPr>
        <c:crossAx val="107383808"/>
        <c:crosses val="autoZero"/>
        <c:crossBetween val="between"/>
        <c:majorUnit val="1"/>
      </c:valAx>
      <c:spPr>
        <a:ln w="0">
          <a:noFill/>
        </a:ln>
      </c:spPr>
    </c:plotArea>
    <c:legend>
      <c:legendPos val="t"/>
      <c:legendEntry>
        <c:idx val="0"/>
        <c:txPr>
          <a:bodyPr/>
          <a:lstStyle/>
          <a:p>
            <a:pPr>
              <a:defRPr sz="1000">
                <a:solidFill>
                  <a:schemeClr val="accent1"/>
                </a:solidFill>
              </a:defRPr>
            </a:pPr>
            <a:endParaRPr lang="de-DE"/>
          </a:p>
        </c:txPr>
      </c:legendEntry>
      <c:legendEntry>
        <c:idx val="1"/>
        <c:txPr>
          <a:bodyPr/>
          <a:lstStyle/>
          <a:p>
            <a:pPr>
              <a:defRPr sz="1000">
                <a:solidFill>
                  <a:schemeClr val="accent2">
                    <a:lumMod val="50000"/>
                  </a:schemeClr>
                </a:solidFill>
              </a:defRPr>
            </a:pPr>
            <a:endParaRPr lang="de-DE"/>
          </a:p>
        </c:txPr>
      </c:legendEntry>
      <c:legendEntry>
        <c:idx val="2"/>
        <c:txPr>
          <a:bodyPr/>
          <a:lstStyle/>
          <a:p>
            <a:pPr>
              <a:defRPr sz="1000">
                <a:solidFill>
                  <a:schemeClr val="accent3">
                    <a:lumMod val="75000"/>
                    <a:lumOff val="25000"/>
                  </a:schemeClr>
                </a:solidFill>
              </a:defRPr>
            </a:pPr>
            <a:endParaRPr lang="de-DE"/>
          </a:p>
        </c:txPr>
      </c:legendEntry>
      <c:layout>
        <c:manualLayout>
          <c:xMode val="edge"/>
          <c:yMode val="edge"/>
          <c:x val="0.54749362602995522"/>
          <c:y val="4.317789291882556E-2"/>
          <c:w val="0.40989401744558046"/>
          <c:h val="6.1984075177131351E-2"/>
        </c:manualLayout>
      </c:layout>
      <c:overlay val="0"/>
      <c:txPr>
        <a:bodyPr/>
        <a:lstStyle/>
        <a:p>
          <a:pPr>
            <a:defRPr sz="1000">
              <a:solidFill>
                <a:schemeClr val="accent3"/>
              </a:solidFill>
            </a:defRPr>
          </a:pPr>
          <a:endParaRPr lang="de-DE"/>
        </a:p>
      </c:txPr>
    </c:legend>
    <c:plotVisOnly val="1"/>
    <c:dispBlanksAs val="gap"/>
    <c:showDLblsOverMax val="0"/>
  </c:chart>
  <c:txPr>
    <a:bodyPr/>
    <a:lstStyle/>
    <a:p>
      <a:pPr>
        <a:defRPr sz="1800"/>
      </a:pPr>
      <a:endParaRPr lang="de-DE"/>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percentStacked"/>
        <c:varyColors val="0"/>
        <c:ser>
          <c:idx val="0"/>
          <c:order val="0"/>
          <c:tx>
            <c:strRef>
              <c:f>'Audience size NN'!$B$65</c:f>
              <c:strCache>
                <c:ptCount val="1"/>
                <c:pt idx="0">
                  <c:v>TOTAL DISENGAGED</c:v>
                </c:pt>
              </c:strCache>
            </c:strRef>
          </c:tx>
          <c:spPr>
            <a:solidFill>
              <a:schemeClr val="bg1">
                <a:lumMod val="85000"/>
              </a:schemeClr>
            </a:solidFill>
          </c:spPr>
          <c:invertIfNegative val="0"/>
          <c:dLbls>
            <c:spPr>
              <a:noFill/>
              <a:ln>
                <a:noFill/>
              </a:ln>
              <a:effectLst/>
            </c:spPr>
            <c:txPr>
              <a:bodyPr/>
              <a:lstStyle/>
              <a:p>
                <a:pPr>
                  <a:defRPr sz="1100">
                    <a:solidFill>
                      <a:schemeClr val="tx1">
                        <a:lumMod val="50000"/>
                        <a:lumOff val="50000"/>
                      </a:schemeClr>
                    </a:solidFill>
                    <a:latin typeface="+mj-lt"/>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'Audience size NN'!$C$64:$F$64</c:f>
              <c:strCache>
                <c:ptCount val="4"/>
                <c:pt idx="0">
                  <c:v>US</c:v>
                </c:pt>
                <c:pt idx="1">
                  <c:v>UK</c:v>
                </c:pt>
                <c:pt idx="2">
                  <c:v>FR</c:v>
                </c:pt>
                <c:pt idx="3">
                  <c:v>DE</c:v>
                </c:pt>
              </c:strCache>
            </c:strRef>
          </c:cat>
          <c:val>
            <c:numRef>
              <c:f>'Audience size NN'!$C$65:$F$65</c:f>
              <c:numCache>
                <c:formatCode>0%</c:formatCode>
                <c:ptCount val="4"/>
                <c:pt idx="0">
                  <c:v>0.74</c:v>
                </c:pt>
                <c:pt idx="1">
                  <c:v>0.68</c:v>
                </c:pt>
                <c:pt idx="2">
                  <c:v>0.7</c:v>
                </c:pt>
                <c:pt idx="3">
                  <c:v>0.67</c:v>
                </c:pt>
              </c:numCache>
            </c:numRef>
          </c:val>
        </c:ser>
        <c:ser>
          <c:idx val="1"/>
          <c:order val="1"/>
          <c:tx>
            <c:strRef>
              <c:f>'Audience size NN'!$B$66</c:f>
              <c:strCache>
                <c:ptCount val="1"/>
                <c:pt idx="0">
                  <c:v>TOTAL ENGAGED</c:v>
                </c:pt>
              </c:strCache>
            </c:strRef>
          </c:tx>
          <c:spPr>
            <a:solidFill>
              <a:schemeClr val="accent3"/>
            </a:solidFill>
          </c:spPr>
          <c:invertIfNegative val="0"/>
          <c:dLbls>
            <c:spPr>
              <a:noFill/>
              <a:ln>
                <a:noFill/>
              </a:ln>
              <a:effectLst/>
            </c:spPr>
            <c:txPr>
              <a:bodyPr/>
              <a:lstStyle/>
              <a:p>
                <a:pPr>
                  <a:defRPr sz="1100">
                    <a:solidFill>
                      <a:schemeClr val="bg1"/>
                    </a:solidFill>
                    <a:latin typeface="+mj-lt"/>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'Audience size NN'!$C$64:$F$64</c:f>
              <c:strCache>
                <c:ptCount val="4"/>
                <c:pt idx="0">
                  <c:v>US</c:v>
                </c:pt>
                <c:pt idx="1">
                  <c:v>UK</c:v>
                </c:pt>
                <c:pt idx="2">
                  <c:v>FR</c:v>
                </c:pt>
                <c:pt idx="3">
                  <c:v>DE</c:v>
                </c:pt>
              </c:strCache>
            </c:strRef>
          </c:cat>
          <c:val>
            <c:numRef>
              <c:f>'Audience size NN'!$C$66:$F$66</c:f>
              <c:numCache>
                <c:formatCode>0%</c:formatCode>
                <c:ptCount val="4"/>
                <c:pt idx="0">
                  <c:v>0.26</c:v>
                </c:pt>
                <c:pt idx="1">
                  <c:v>0.32</c:v>
                </c:pt>
                <c:pt idx="2">
                  <c:v>0.3</c:v>
                </c:pt>
                <c:pt idx="3">
                  <c:v>0.33</c:v>
                </c:pt>
              </c:numCache>
            </c:numRef>
          </c:val>
        </c:ser>
        <c:dLbls>
          <c:showLegendKey val="0"/>
          <c:showVal val="0"/>
          <c:showCatName val="0"/>
          <c:showSerName val="0"/>
          <c:showPercent val="0"/>
          <c:showBubbleSize val="0"/>
        </c:dLbls>
        <c:gapWidth val="25"/>
        <c:overlap val="100"/>
        <c:axId val="86352256"/>
        <c:axId val="86353792"/>
      </c:barChart>
      <c:catAx>
        <c:axId val="86352256"/>
        <c:scaling>
          <c:orientation val="minMax"/>
        </c:scaling>
        <c:delete val="0"/>
        <c:axPos val="b"/>
        <c:numFmt formatCode="General" sourceLinked="0"/>
        <c:majorTickMark val="out"/>
        <c:minorTickMark val="none"/>
        <c:tickLblPos val="nextTo"/>
        <c:spPr>
          <a:ln w="6350">
            <a:solidFill>
              <a:schemeClr val="bg1">
                <a:lumMod val="65000"/>
              </a:schemeClr>
            </a:solidFill>
          </a:ln>
        </c:spPr>
        <c:txPr>
          <a:bodyPr anchor="t"/>
          <a:lstStyle/>
          <a:p>
            <a:pPr>
              <a:defRPr>
                <a:solidFill>
                  <a:schemeClr val="bg1"/>
                </a:solidFill>
                <a:latin typeface="+mj-lt"/>
              </a:defRPr>
            </a:pPr>
            <a:endParaRPr lang="de-DE"/>
          </a:p>
        </c:txPr>
        <c:crossAx val="86353792"/>
        <c:crosses val="autoZero"/>
        <c:auto val="1"/>
        <c:lblAlgn val="ctr"/>
        <c:lblOffset val="100"/>
        <c:noMultiLvlLbl val="0"/>
      </c:catAx>
      <c:valAx>
        <c:axId val="86353792"/>
        <c:scaling>
          <c:orientation val="minMax"/>
        </c:scaling>
        <c:delete val="0"/>
        <c:axPos val="l"/>
        <c:majorGridlines>
          <c:spPr>
            <a:ln>
              <a:noFill/>
            </a:ln>
          </c:spPr>
        </c:majorGridlines>
        <c:numFmt formatCode="0%" sourceLinked="1"/>
        <c:majorTickMark val="out"/>
        <c:minorTickMark val="none"/>
        <c:tickLblPos val="nextTo"/>
        <c:spPr>
          <a:ln w="6350">
            <a:solidFill>
              <a:schemeClr val="bg1">
                <a:lumMod val="65000"/>
              </a:schemeClr>
            </a:solidFill>
          </a:ln>
        </c:spPr>
        <c:txPr>
          <a:bodyPr/>
          <a:lstStyle/>
          <a:p>
            <a:pPr>
              <a:defRPr sz="800">
                <a:solidFill>
                  <a:schemeClr val="bg1">
                    <a:lumMod val="50000"/>
                  </a:schemeClr>
                </a:solidFill>
              </a:defRPr>
            </a:pPr>
            <a:endParaRPr lang="de-DE"/>
          </a:p>
        </c:txPr>
        <c:crossAx val="86352256"/>
        <c:crosses val="autoZero"/>
        <c:crossBetween val="between"/>
        <c:majorUnit val="1"/>
      </c:valAx>
      <c:spPr>
        <a:ln>
          <a:noFill/>
        </a:ln>
      </c:spPr>
    </c:plotArea>
    <c:legend>
      <c:legendPos val="t"/>
      <c:layout>
        <c:manualLayout>
          <c:xMode val="edge"/>
          <c:yMode val="edge"/>
          <c:x val="9.9745327442250009E-2"/>
          <c:y val="4.9866597036667654E-2"/>
          <c:w val="0.89547742558519139"/>
          <c:h val="0.10737907841031571"/>
        </c:manualLayout>
      </c:layout>
      <c:overlay val="0"/>
      <c:txPr>
        <a:bodyPr/>
        <a:lstStyle/>
        <a:p>
          <a:pPr>
            <a:defRPr sz="1000">
              <a:solidFill>
                <a:schemeClr val="accent3"/>
              </a:solidFill>
            </a:defRPr>
          </a:pPr>
          <a:endParaRPr lang="de-DE"/>
        </a:p>
      </c:txPr>
    </c:legend>
    <c:plotVisOnly val="1"/>
    <c:dispBlanksAs val="gap"/>
    <c:showDLblsOverMax val="0"/>
  </c:chart>
  <c:txPr>
    <a:bodyPr/>
    <a:lstStyle/>
    <a:p>
      <a:pPr>
        <a:defRPr sz="1050"/>
      </a:pPr>
      <a:endParaRPr lang="de-DE"/>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sz="quarter" idx="1"/>
          </p:nvPr>
        </p:nvSpPr>
        <p:spPr>
          <a:xfrm>
            <a:off x="3978132" y="0"/>
            <a:ext cx="3043343" cy="465455"/>
          </a:xfrm>
          <a:prstGeom prst="rect">
            <a:avLst/>
          </a:prstGeom>
        </p:spPr>
        <p:txBody>
          <a:bodyPr vert="horz" lIns="93324" tIns="46662" rIns="93324" bIns="46662" rtlCol="0"/>
          <a:lstStyle>
            <a:lvl1pPr algn="r">
              <a:defRPr sz="1200"/>
            </a:lvl1pPr>
          </a:lstStyle>
          <a:p>
            <a:fld id="{4911D9AA-3F23-194C-BD61-9FE1A0BF51DD}" type="datetimeFigureOut">
              <a:rPr lang="en-US" smtClean="0"/>
              <a:t>12/9/2014</a:t>
            </a:fld>
            <a:endParaRPr lang="en-US"/>
          </a:p>
        </p:txBody>
      </p:sp>
      <p:sp>
        <p:nvSpPr>
          <p:cNvPr id="4" name="Footer Placeholder 3"/>
          <p:cNvSpPr>
            <a:spLocks noGrp="1"/>
          </p:cNvSpPr>
          <p:nvPr>
            <p:ph type="ftr" sz="quarter" idx="2"/>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5" name="Slide Number Placeholder 4"/>
          <p:cNvSpPr>
            <a:spLocks noGrp="1"/>
          </p:cNvSpPr>
          <p:nvPr>
            <p:ph type="sldNum" sz="quarter" idx="3"/>
          </p:nvPr>
        </p:nvSpPr>
        <p:spPr>
          <a:xfrm>
            <a:off x="3978132" y="8842029"/>
            <a:ext cx="3043343" cy="465455"/>
          </a:xfrm>
          <a:prstGeom prst="rect">
            <a:avLst/>
          </a:prstGeom>
        </p:spPr>
        <p:txBody>
          <a:bodyPr vert="horz" lIns="93324" tIns="46662" rIns="93324" bIns="46662" rtlCol="0" anchor="b"/>
          <a:lstStyle>
            <a:lvl1pPr algn="r">
              <a:defRPr sz="1200"/>
            </a:lvl1pPr>
          </a:lstStyle>
          <a:p>
            <a:fld id="{E405E69D-AB86-9042-A11C-6C4ACD3CB57F}" type="slidenum">
              <a:rPr lang="en-US" smtClean="0"/>
              <a:t>‹#›</a:t>
            </a:fld>
            <a:endParaRPr lang="en-US"/>
          </a:p>
        </p:txBody>
      </p:sp>
    </p:spTree>
    <p:extLst>
      <p:ext uri="{BB962C8B-B14F-4D97-AF65-F5344CB8AC3E}">
        <p14:creationId xmlns:p14="http://schemas.microsoft.com/office/powerpoint/2010/main" val="29792242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69CE13F2-6AF5-E54A-9B6B-D41ABF988BC4}" type="datetimeFigureOut">
              <a:rPr lang="en-US" smtClean="0"/>
              <a:t>12/9/2014</a:t>
            </a:fld>
            <a:endParaRPr lang="en-US"/>
          </a:p>
        </p:txBody>
      </p:sp>
      <p:sp>
        <p:nvSpPr>
          <p:cNvPr id="4" name="Slide Image Placeholder 3"/>
          <p:cNvSpPr>
            <a:spLocks noGrp="1" noRot="1" noChangeAspect="1"/>
          </p:cNvSpPr>
          <p:nvPr>
            <p:ph type="sldImg" idx="2"/>
          </p:nvPr>
        </p:nvSpPr>
        <p:spPr>
          <a:xfrm>
            <a:off x="407988" y="698500"/>
            <a:ext cx="6207125" cy="3490913"/>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AAA94CFF-4DBC-9B4C-9CC5-F923B21DC8CC}" type="slidenum">
              <a:rPr lang="en-US" smtClean="0"/>
              <a:t>‹#›</a:t>
            </a:fld>
            <a:endParaRPr lang="en-US"/>
          </a:p>
        </p:txBody>
      </p:sp>
    </p:spTree>
    <p:extLst>
      <p:ext uri="{BB962C8B-B14F-4D97-AF65-F5344CB8AC3E}">
        <p14:creationId xmlns:p14="http://schemas.microsoft.com/office/powerpoint/2010/main" val="195853354"/>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AA94CFF-4DBC-9B4C-9CC5-F923B21DC8CC}" type="slidenum">
              <a:rPr lang="en-US" smtClean="0"/>
              <a:t>2</a:t>
            </a:fld>
            <a:endParaRPr lang="en-US"/>
          </a:p>
        </p:txBody>
      </p:sp>
    </p:spTree>
    <p:extLst>
      <p:ext uri="{BB962C8B-B14F-4D97-AF65-F5344CB8AC3E}">
        <p14:creationId xmlns:p14="http://schemas.microsoft.com/office/powerpoint/2010/main" val="13875983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AA94CFF-4DBC-9B4C-9CC5-F923B21DC8CC}" type="slidenum">
              <a:rPr lang="en-US" smtClean="0"/>
              <a:t>10</a:t>
            </a:fld>
            <a:endParaRPr lang="en-US"/>
          </a:p>
        </p:txBody>
      </p:sp>
    </p:spTree>
    <p:extLst>
      <p:ext uri="{BB962C8B-B14F-4D97-AF65-F5344CB8AC3E}">
        <p14:creationId xmlns:p14="http://schemas.microsoft.com/office/powerpoint/2010/main" val="2953919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Go through this quickly.</a:t>
            </a:r>
            <a:endParaRPr lang="en-US" dirty="0"/>
          </a:p>
        </p:txBody>
      </p:sp>
      <p:sp>
        <p:nvSpPr>
          <p:cNvPr id="4" name="Slide Number Placeholder 3"/>
          <p:cNvSpPr>
            <a:spLocks noGrp="1"/>
          </p:cNvSpPr>
          <p:nvPr>
            <p:ph type="sldNum" sz="quarter" idx="10"/>
          </p:nvPr>
        </p:nvSpPr>
        <p:spPr/>
        <p:txBody>
          <a:bodyPr/>
          <a:lstStyle/>
          <a:p>
            <a:fld id="{AAA94CFF-4DBC-9B4C-9CC5-F923B21DC8CC}" type="slidenum">
              <a:rPr lang="en-US" smtClean="0"/>
              <a:t>12</a:t>
            </a:fld>
            <a:endParaRPr lang="en-US"/>
          </a:p>
        </p:txBody>
      </p:sp>
    </p:spTree>
    <p:extLst>
      <p:ext uri="{BB962C8B-B14F-4D97-AF65-F5344CB8AC3E}">
        <p14:creationId xmlns:p14="http://schemas.microsoft.com/office/powerpoint/2010/main" val="15617389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AAA94CFF-4DBC-9B4C-9CC5-F923B21DC8CC}" type="slidenum">
              <a:rPr lang="en-US" smtClean="0"/>
              <a:t>31</a:t>
            </a:fld>
            <a:endParaRPr lang="en-US"/>
          </a:p>
        </p:txBody>
      </p:sp>
    </p:spTree>
    <p:extLst>
      <p:ext uri="{BB962C8B-B14F-4D97-AF65-F5344CB8AC3E}">
        <p14:creationId xmlns:p14="http://schemas.microsoft.com/office/powerpoint/2010/main" val="30884618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AA94CFF-4DBC-9B4C-9CC5-F923B21DC8CC}" type="slidenum">
              <a:rPr lang="en-US" smtClean="0"/>
              <a:t>35</a:t>
            </a:fld>
            <a:endParaRPr lang="en-US"/>
          </a:p>
        </p:txBody>
      </p:sp>
    </p:spTree>
    <p:extLst>
      <p:ext uri="{BB962C8B-B14F-4D97-AF65-F5344CB8AC3E}">
        <p14:creationId xmlns:p14="http://schemas.microsoft.com/office/powerpoint/2010/main" val="24729604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AA94CFF-4DBC-9B4C-9CC5-F923B21DC8CC}" type="slidenum">
              <a:rPr lang="en-US" smtClean="0"/>
              <a:t>41</a:t>
            </a:fld>
            <a:endParaRPr lang="en-US"/>
          </a:p>
        </p:txBody>
      </p:sp>
    </p:spTree>
    <p:extLst>
      <p:ext uri="{BB962C8B-B14F-4D97-AF65-F5344CB8AC3E}">
        <p14:creationId xmlns:p14="http://schemas.microsoft.com/office/powerpoint/2010/main" val="41523188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AA94CFF-4DBC-9B4C-9CC5-F923B21DC8CC}" type="slidenum">
              <a:rPr lang="en-US" smtClean="0">
                <a:solidFill>
                  <a:prstClr val="black"/>
                </a:solidFill>
              </a:rPr>
              <a:pPr/>
              <a:t>45</a:t>
            </a:fld>
            <a:endParaRPr lang="en-US">
              <a:solidFill>
                <a:prstClr val="black"/>
              </a:solidFill>
            </a:endParaRPr>
          </a:p>
        </p:txBody>
      </p:sp>
    </p:spTree>
    <p:extLst>
      <p:ext uri="{BB962C8B-B14F-4D97-AF65-F5344CB8AC3E}">
        <p14:creationId xmlns:p14="http://schemas.microsoft.com/office/powerpoint/2010/main" val="2985001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AA94CFF-4DBC-9B4C-9CC5-F923B21DC8CC}" type="slidenum">
              <a:rPr lang="en-US" smtClean="0">
                <a:solidFill>
                  <a:prstClr val="black"/>
                </a:solidFill>
              </a:rPr>
              <a:pPr/>
              <a:t>48</a:t>
            </a:fld>
            <a:endParaRPr lang="en-US">
              <a:solidFill>
                <a:prstClr val="black"/>
              </a:solidFill>
            </a:endParaRPr>
          </a:p>
        </p:txBody>
      </p:sp>
    </p:spTree>
    <p:extLst>
      <p:ext uri="{BB962C8B-B14F-4D97-AF65-F5344CB8AC3E}">
        <p14:creationId xmlns:p14="http://schemas.microsoft.com/office/powerpoint/2010/main" val="1169315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AA94CFF-4DBC-9B4C-9CC5-F923B21DC8CC}" type="slidenum">
              <a:rPr lang="en-US" smtClean="0"/>
              <a:t>50</a:t>
            </a:fld>
            <a:endParaRPr lang="en-US"/>
          </a:p>
        </p:txBody>
      </p:sp>
    </p:spTree>
    <p:extLst>
      <p:ext uri="{BB962C8B-B14F-4D97-AF65-F5344CB8AC3E}">
        <p14:creationId xmlns:p14="http://schemas.microsoft.com/office/powerpoint/2010/main" val="15671321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accent3"/>
        </a:solidFill>
        <a:effectLst/>
      </p:bgPr>
    </p:bg>
    <p:spTree>
      <p:nvGrpSpPr>
        <p:cNvPr id="1" name=""/>
        <p:cNvGrpSpPr/>
        <p:nvPr/>
      </p:nvGrpSpPr>
      <p:grpSpPr>
        <a:xfrm>
          <a:off x="0" y="0"/>
          <a:ext cx="0" cy="0"/>
          <a:chOff x="0" y="0"/>
          <a:chExt cx="0" cy="0"/>
        </a:xfrm>
      </p:grpSpPr>
      <p:grpSp>
        <p:nvGrpSpPr>
          <p:cNvPr id="9" name="Group 4"/>
          <p:cNvGrpSpPr>
            <a:grpSpLocks noChangeAspect="1"/>
          </p:cNvGrpSpPr>
          <p:nvPr userDrawn="1"/>
        </p:nvGrpSpPr>
        <p:grpSpPr bwMode="auto">
          <a:xfrm>
            <a:off x="505000" y="1855190"/>
            <a:ext cx="2319338" cy="1117600"/>
            <a:chOff x="2152" y="1806"/>
            <a:chExt cx="1461" cy="704"/>
          </a:xfrm>
          <a:solidFill>
            <a:schemeClr val="bg1"/>
          </a:solidFill>
        </p:grpSpPr>
        <p:sp>
          <p:nvSpPr>
            <p:cNvPr id="10" name="Freeform 5"/>
            <p:cNvSpPr>
              <a:spLocks/>
            </p:cNvSpPr>
            <p:nvPr/>
          </p:nvSpPr>
          <p:spPr bwMode="auto">
            <a:xfrm>
              <a:off x="2152" y="1806"/>
              <a:ext cx="98" cy="207"/>
            </a:xfrm>
            <a:custGeom>
              <a:avLst/>
              <a:gdLst>
                <a:gd name="T0" fmla="*/ 0 w 163"/>
                <a:gd name="T1" fmla="*/ 0 h 342"/>
                <a:gd name="T2" fmla="*/ 0 w 163"/>
                <a:gd name="T3" fmla="*/ 0 h 342"/>
                <a:gd name="T4" fmla="*/ 0 w 163"/>
                <a:gd name="T5" fmla="*/ 49 h 342"/>
                <a:gd name="T6" fmla="*/ 55 w 163"/>
                <a:gd name="T7" fmla="*/ 49 h 342"/>
                <a:gd name="T8" fmla="*/ 55 w 163"/>
                <a:gd name="T9" fmla="*/ 342 h 342"/>
                <a:gd name="T10" fmla="*/ 109 w 163"/>
                <a:gd name="T11" fmla="*/ 342 h 342"/>
                <a:gd name="T12" fmla="*/ 109 w 163"/>
                <a:gd name="T13" fmla="*/ 48 h 342"/>
                <a:gd name="T14" fmla="*/ 163 w 163"/>
                <a:gd name="T15" fmla="*/ 48 h 342"/>
                <a:gd name="T16" fmla="*/ 163 w 163"/>
                <a:gd name="T17" fmla="*/ 0 h 342"/>
                <a:gd name="T18" fmla="*/ 0 w 163"/>
                <a:gd name="T19" fmla="*/ 0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3" h="342">
                  <a:moveTo>
                    <a:pt x="0" y="0"/>
                  </a:moveTo>
                  <a:lnTo>
                    <a:pt x="0" y="0"/>
                  </a:lnTo>
                  <a:lnTo>
                    <a:pt x="0" y="49"/>
                  </a:lnTo>
                  <a:lnTo>
                    <a:pt x="55" y="49"/>
                  </a:lnTo>
                  <a:lnTo>
                    <a:pt x="55" y="342"/>
                  </a:lnTo>
                  <a:lnTo>
                    <a:pt x="109" y="342"/>
                  </a:lnTo>
                  <a:lnTo>
                    <a:pt x="109" y="48"/>
                  </a:lnTo>
                  <a:lnTo>
                    <a:pt x="163" y="48"/>
                  </a:lnTo>
                  <a:lnTo>
                    <a:pt x="163"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11" name="Freeform 6"/>
            <p:cNvSpPr>
              <a:spLocks/>
            </p:cNvSpPr>
            <p:nvPr/>
          </p:nvSpPr>
          <p:spPr bwMode="auto">
            <a:xfrm>
              <a:off x="2384" y="1807"/>
              <a:ext cx="1229" cy="701"/>
            </a:xfrm>
            <a:custGeom>
              <a:avLst/>
              <a:gdLst>
                <a:gd name="T0" fmla="*/ 698 w 2042"/>
                <a:gd name="T1" fmla="*/ 1159 h 1159"/>
                <a:gd name="T2" fmla="*/ 698 w 2042"/>
                <a:gd name="T3" fmla="*/ 1159 h 1159"/>
                <a:gd name="T4" fmla="*/ 698 w 2042"/>
                <a:gd name="T5" fmla="*/ 869 h 1159"/>
                <a:gd name="T6" fmla="*/ 643 w 2042"/>
                <a:gd name="T7" fmla="*/ 869 h 1159"/>
                <a:gd name="T8" fmla="*/ 643 w 2042"/>
                <a:gd name="T9" fmla="*/ 821 h 1159"/>
                <a:gd name="T10" fmla="*/ 806 w 2042"/>
                <a:gd name="T11" fmla="*/ 821 h 1159"/>
                <a:gd name="T12" fmla="*/ 806 w 2042"/>
                <a:gd name="T13" fmla="*/ 868 h 1159"/>
                <a:gd name="T14" fmla="*/ 751 w 2042"/>
                <a:gd name="T15" fmla="*/ 868 h 1159"/>
                <a:gd name="T16" fmla="*/ 751 w 2042"/>
                <a:gd name="T17" fmla="*/ 1110 h 1159"/>
                <a:gd name="T18" fmla="*/ 761 w 2042"/>
                <a:gd name="T19" fmla="*/ 1110 h 1159"/>
                <a:gd name="T20" fmla="*/ 1261 w 2042"/>
                <a:gd name="T21" fmla="*/ 1110 h 1159"/>
                <a:gd name="T22" fmla="*/ 1275 w 2042"/>
                <a:gd name="T23" fmla="*/ 1105 h 1159"/>
                <a:gd name="T24" fmla="*/ 1967 w 2042"/>
                <a:gd name="T25" fmla="*/ 585 h 1159"/>
                <a:gd name="T26" fmla="*/ 1976 w 2042"/>
                <a:gd name="T27" fmla="*/ 578 h 1159"/>
                <a:gd name="T28" fmla="*/ 1971 w 2042"/>
                <a:gd name="T29" fmla="*/ 573 h 1159"/>
                <a:gd name="T30" fmla="*/ 1296 w 2042"/>
                <a:gd name="T31" fmla="*/ 55 h 1159"/>
                <a:gd name="T32" fmla="*/ 1276 w 2042"/>
                <a:gd name="T33" fmla="*/ 48 h 1159"/>
                <a:gd name="T34" fmla="*/ 109 w 2042"/>
                <a:gd name="T35" fmla="*/ 48 h 1159"/>
                <a:gd name="T36" fmla="*/ 53 w 2042"/>
                <a:gd name="T37" fmla="*/ 48 h 1159"/>
                <a:gd name="T38" fmla="*/ 53 w 2042"/>
                <a:gd name="T39" fmla="*/ 143 h 1159"/>
                <a:gd name="T40" fmla="*/ 125 w 2042"/>
                <a:gd name="T41" fmla="*/ 143 h 1159"/>
                <a:gd name="T42" fmla="*/ 125 w 2042"/>
                <a:gd name="T43" fmla="*/ 192 h 1159"/>
                <a:gd name="T44" fmla="*/ 53 w 2042"/>
                <a:gd name="T45" fmla="*/ 192 h 1159"/>
                <a:gd name="T46" fmla="*/ 53 w 2042"/>
                <a:gd name="T47" fmla="*/ 292 h 1159"/>
                <a:gd name="T48" fmla="*/ 144 w 2042"/>
                <a:gd name="T49" fmla="*/ 292 h 1159"/>
                <a:gd name="T50" fmla="*/ 144 w 2042"/>
                <a:gd name="T51" fmla="*/ 341 h 1159"/>
                <a:gd name="T52" fmla="*/ 0 w 2042"/>
                <a:gd name="T53" fmla="*/ 341 h 1159"/>
                <a:gd name="T54" fmla="*/ 0 w 2042"/>
                <a:gd name="T55" fmla="*/ 0 h 1159"/>
                <a:gd name="T56" fmla="*/ 10 w 2042"/>
                <a:gd name="T57" fmla="*/ 0 h 1159"/>
                <a:gd name="T58" fmla="*/ 1292 w 2042"/>
                <a:gd name="T59" fmla="*/ 0 h 1159"/>
                <a:gd name="T60" fmla="*/ 1315 w 2042"/>
                <a:gd name="T61" fmla="*/ 7 h 1159"/>
                <a:gd name="T62" fmla="*/ 1751 w 2042"/>
                <a:gd name="T63" fmla="*/ 343 h 1159"/>
                <a:gd name="T64" fmla="*/ 2026 w 2042"/>
                <a:gd name="T65" fmla="*/ 554 h 1159"/>
                <a:gd name="T66" fmla="*/ 2041 w 2042"/>
                <a:gd name="T67" fmla="*/ 574 h 1159"/>
                <a:gd name="T68" fmla="*/ 2028 w 2042"/>
                <a:gd name="T69" fmla="*/ 600 h 1159"/>
                <a:gd name="T70" fmla="*/ 1726 w 2042"/>
                <a:gd name="T71" fmla="*/ 828 h 1159"/>
                <a:gd name="T72" fmla="*/ 1299 w 2042"/>
                <a:gd name="T73" fmla="*/ 1150 h 1159"/>
                <a:gd name="T74" fmla="*/ 1270 w 2042"/>
                <a:gd name="T75" fmla="*/ 1159 h 1159"/>
                <a:gd name="T76" fmla="*/ 762 w 2042"/>
                <a:gd name="T77" fmla="*/ 1159 h 1159"/>
                <a:gd name="T78" fmla="*/ 698 w 2042"/>
                <a:gd name="T79" fmla="*/ 1159 h 1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042" h="1159">
                  <a:moveTo>
                    <a:pt x="698" y="1159"/>
                  </a:moveTo>
                  <a:lnTo>
                    <a:pt x="698" y="1159"/>
                  </a:lnTo>
                  <a:lnTo>
                    <a:pt x="698" y="869"/>
                  </a:lnTo>
                  <a:lnTo>
                    <a:pt x="643" y="869"/>
                  </a:lnTo>
                  <a:lnTo>
                    <a:pt x="643" y="821"/>
                  </a:lnTo>
                  <a:lnTo>
                    <a:pt x="806" y="821"/>
                  </a:lnTo>
                  <a:lnTo>
                    <a:pt x="806" y="868"/>
                  </a:lnTo>
                  <a:lnTo>
                    <a:pt x="751" y="868"/>
                  </a:lnTo>
                  <a:lnTo>
                    <a:pt x="751" y="1110"/>
                  </a:lnTo>
                  <a:cubicBezTo>
                    <a:pt x="755" y="1110"/>
                    <a:pt x="758" y="1110"/>
                    <a:pt x="761" y="1110"/>
                  </a:cubicBezTo>
                  <a:cubicBezTo>
                    <a:pt x="928" y="1110"/>
                    <a:pt x="1094" y="1110"/>
                    <a:pt x="1261" y="1110"/>
                  </a:cubicBezTo>
                  <a:cubicBezTo>
                    <a:pt x="1266" y="1110"/>
                    <a:pt x="1272" y="1108"/>
                    <a:pt x="1275" y="1105"/>
                  </a:cubicBezTo>
                  <a:cubicBezTo>
                    <a:pt x="1506" y="932"/>
                    <a:pt x="1737" y="758"/>
                    <a:pt x="1967" y="585"/>
                  </a:cubicBezTo>
                  <a:cubicBezTo>
                    <a:pt x="1970" y="583"/>
                    <a:pt x="1973" y="581"/>
                    <a:pt x="1976" y="578"/>
                  </a:cubicBezTo>
                  <a:cubicBezTo>
                    <a:pt x="1974" y="576"/>
                    <a:pt x="1972" y="574"/>
                    <a:pt x="1971" y="573"/>
                  </a:cubicBezTo>
                  <a:cubicBezTo>
                    <a:pt x="1746" y="400"/>
                    <a:pt x="1521" y="228"/>
                    <a:pt x="1296" y="55"/>
                  </a:cubicBezTo>
                  <a:cubicBezTo>
                    <a:pt x="1290" y="50"/>
                    <a:pt x="1284" y="48"/>
                    <a:pt x="1276" y="48"/>
                  </a:cubicBezTo>
                  <a:cubicBezTo>
                    <a:pt x="887" y="48"/>
                    <a:pt x="498" y="48"/>
                    <a:pt x="109" y="48"/>
                  </a:cubicBezTo>
                  <a:lnTo>
                    <a:pt x="53" y="48"/>
                  </a:lnTo>
                  <a:lnTo>
                    <a:pt x="53" y="143"/>
                  </a:lnTo>
                  <a:lnTo>
                    <a:pt x="125" y="143"/>
                  </a:lnTo>
                  <a:lnTo>
                    <a:pt x="125" y="192"/>
                  </a:lnTo>
                  <a:lnTo>
                    <a:pt x="53" y="192"/>
                  </a:lnTo>
                  <a:lnTo>
                    <a:pt x="53" y="292"/>
                  </a:lnTo>
                  <a:lnTo>
                    <a:pt x="144" y="292"/>
                  </a:lnTo>
                  <a:lnTo>
                    <a:pt x="144" y="341"/>
                  </a:lnTo>
                  <a:lnTo>
                    <a:pt x="0" y="341"/>
                  </a:lnTo>
                  <a:lnTo>
                    <a:pt x="0" y="0"/>
                  </a:lnTo>
                  <a:lnTo>
                    <a:pt x="10" y="0"/>
                  </a:lnTo>
                  <a:cubicBezTo>
                    <a:pt x="438" y="0"/>
                    <a:pt x="865" y="0"/>
                    <a:pt x="1292" y="0"/>
                  </a:cubicBezTo>
                  <a:cubicBezTo>
                    <a:pt x="1301" y="0"/>
                    <a:pt x="1308" y="2"/>
                    <a:pt x="1315" y="7"/>
                  </a:cubicBezTo>
                  <a:cubicBezTo>
                    <a:pt x="1460" y="119"/>
                    <a:pt x="1606" y="231"/>
                    <a:pt x="1751" y="343"/>
                  </a:cubicBezTo>
                  <a:cubicBezTo>
                    <a:pt x="1843" y="413"/>
                    <a:pt x="1934" y="483"/>
                    <a:pt x="2026" y="554"/>
                  </a:cubicBezTo>
                  <a:cubicBezTo>
                    <a:pt x="2033" y="559"/>
                    <a:pt x="2040" y="564"/>
                    <a:pt x="2041" y="574"/>
                  </a:cubicBezTo>
                  <a:cubicBezTo>
                    <a:pt x="2042" y="586"/>
                    <a:pt x="2037" y="594"/>
                    <a:pt x="2028" y="600"/>
                  </a:cubicBezTo>
                  <a:cubicBezTo>
                    <a:pt x="1928" y="676"/>
                    <a:pt x="1827" y="752"/>
                    <a:pt x="1726" y="828"/>
                  </a:cubicBezTo>
                  <a:cubicBezTo>
                    <a:pt x="1584" y="935"/>
                    <a:pt x="1441" y="1042"/>
                    <a:pt x="1299" y="1150"/>
                  </a:cubicBezTo>
                  <a:cubicBezTo>
                    <a:pt x="1290" y="1156"/>
                    <a:pt x="1281" y="1159"/>
                    <a:pt x="1270" y="1159"/>
                  </a:cubicBezTo>
                  <a:cubicBezTo>
                    <a:pt x="1101" y="1159"/>
                    <a:pt x="931" y="1159"/>
                    <a:pt x="762" y="1159"/>
                  </a:cubicBezTo>
                  <a:lnTo>
                    <a:pt x="698" y="115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12" name="Freeform 7"/>
            <p:cNvSpPr>
              <a:spLocks/>
            </p:cNvSpPr>
            <p:nvPr/>
          </p:nvSpPr>
          <p:spPr bwMode="auto">
            <a:xfrm>
              <a:off x="2160" y="2055"/>
              <a:ext cx="102" cy="205"/>
            </a:xfrm>
            <a:custGeom>
              <a:avLst/>
              <a:gdLst>
                <a:gd name="T0" fmla="*/ 168 w 168"/>
                <a:gd name="T1" fmla="*/ 339 h 340"/>
                <a:gd name="T2" fmla="*/ 168 w 168"/>
                <a:gd name="T3" fmla="*/ 339 h 340"/>
                <a:gd name="T4" fmla="*/ 118 w 168"/>
                <a:gd name="T5" fmla="*/ 339 h 340"/>
                <a:gd name="T6" fmla="*/ 113 w 168"/>
                <a:gd name="T7" fmla="*/ 332 h 340"/>
                <a:gd name="T8" fmla="*/ 71 w 168"/>
                <a:gd name="T9" fmla="*/ 177 h 340"/>
                <a:gd name="T10" fmla="*/ 51 w 168"/>
                <a:gd name="T11" fmla="*/ 105 h 340"/>
                <a:gd name="T12" fmla="*/ 48 w 168"/>
                <a:gd name="T13" fmla="*/ 101 h 340"/>
                <a:gd name="T14" fmla="*/ 48 w 168"/>
                <a:gd name="T15" fmla="*/ 339 h 340"/>
                <a:gd name="T16" fmla="*/ 0 w 168"/>
                <a:gd name="T17" fmla="*/ 339 h 340"/>
                <a:gd name="T18" fmla="*/ 0 w 168"/>
                <a:gd name="T19" fmla="*/ 329 h 340"/>
                <a:gd name="T20" fmla="*/ 0 w 168"/>
                <a:gd name="T21" fmla="*/ 11 h 340"/>
                <a:gd name="T22" fmla="*/ 11 w 168"/>
                <a:gd name="T23" fmla="*/ 1 h 340"/>
                <a:gd name="T24" fmla="*/ 57 w 168"/>
                <a:gd name="T25" fmla="*/ 1 h 340"/>
                <a:gd name="T26" fmla="*/ 70 w 168"/>
                <a:gd name="T27" fmla="*/ 11 h 340"/>
                <a:gd name="T28" fmla="*/ 118 w 168"/>
                <a:gd name="T29" fmla="*/ 189 h 340"/>
                <a:gd name="T30" fmla="*/ 121 w 168"/>
                <a:gd name="T31" fmla="*/ 197 h 340"/>
                <a:gd name="T32" fmla="*/ 121 w 168"/>
                <a:gd name="T33" fmla="*/ 2 h 340"/>
                <a:gd name="T34" fmla="*/ 168 w 168"/>
                <a:gd name="T35" fmla="*/ 2 h 340"/>
                <a:gd name="T36" fmla="*/ 168 w 168"/>
                <a:gd name="T37" fmla="*/ 339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8" h="340">
                  <a:moveTo>
                    <a:pt x="168" y="339"/>
                  </a:moveTo>
                  <a:lnTo>
                    <a:pt x="168" y="339"/>
                  </a:lnTo>
                  <a:cubicBezTo>
                    <a:pt x="151" y="339"/>
                    <a:pt x="135" y="340"/>
                    <a:pt x="118" y="339"/>
                  </a:cubicBezTo>
                  <a:cubicBezTo>
                    <a:pt x="116" y="339"/>
                    <a:pt x="113" y="335"/>
                    <a:pt x="113" y="332"/>
                  </a:cubicBezTo>
                  <a:cubicBezTo>
                    <a:pt x="99" y="280"/>
                    <a:pt x="85" y="229"/>
                    <a:pt x="71" y="177"/>
                  </a:cubicBezTo>
                  <a:cubicBezTo>
                    <a:pt x="64" y="153"/>
                    <a:pt x="58" y="129"/>
                    <a:pt x="51" y="105"/>
                  </a:cubicBezTo>
                  <a:cubicBezTo>
                    <a:pt x="51" y="104"/>
                    <a:pt x="50" y="102"/>
                    <a:pt x="48" y="101"/>
                  </a:cubicBezTo>
                  <a:lnTo>
                    <a:pt x="48" y="339"/>
                  </a:lnTo>
                  <a:lnTo>
                    <a:pt x="0" y="339"/>
                  </a:lnTo>
                  <a:lnTo>
                    <a:pt x="0" y="329"/>
                  </a:lnTo>
                  <a:cubicBezTo>
                    <a:pt x="0" y="223"/>
                    <a:pt x="0" y="117"/>
                    <a:pt x="0" y="11"/>
                  </a:cubicBezTo>
                  <a:cubicBezTo>
                    <a:pt x="0" y="3"/>
                    <a:pt x="3" y="0"/>
                    <a:pt x="11" y="1"/>
                  </a:cubicBezTo>
                  <a:cubicBezTo>
                    <a:pt x="26" y="1"/>
                    <a:pt x="42" y="1"/>
                    <a:pt x="57" y="1"/>
                  </a:cubicBezTo>
                  <a:cubicBezTo>
                    <a:pt x="65" y="0"/>
                    <a:pt x="68" y="3"/>
                    <a:pt x="70" y="11"/>
                  </a:cubicBezTo>
                  <a:cubicBezTo>
                    <a:pt x="86" y="70"/>
                    <a:pt x="102" y="130"/>
                    <a:pt x="118" y="189"/>
                  </a:cubicBezTo>
                  <a:cubicBezTo>
                    <a:pt x="118" y="192"/>
                    <a:pt x="119" y="194"/>
                    <a:pt x="121" y="197"/>
                  </a:cubicBezTo>
                  <a:lnTo>
                    <a:pt x="121" y="2"/>
                  </a:lnTo>
                  <a:lnTo>
                    <a:pt x="168" y="2"/>
                  </a:lnTo>
                  <a:lnTo>
                    <a:pt x="168" y="33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13" name="Freeform 8"/>
            <p:cNvSpPr>
              <a:spLocks/>
            </p:cNvSpPr>
            <p:nvPr/>
          </p:nvSpPr>
          <p:spPr bwMode="auto">
            <a:xfrm>
              <a:off x="2265" y="1807"/>
              <a:ext cx="100" cy="206"/>
            </a:xfrm>
            <a:custGeom>
              <a:avLst/>
              <a:gdLst>
                <a:gd name="T0" fmla="*/ 112 w 166"/>
                <a:gd name="T1" fmla="*/ 0 h 341"/>
                <a:gd name="T2" fmla="*/ 112 w 166"/>
                <a:gd name="T3" fmla="*/ 0 h 341"/>
                <a:gd name="T4" fmla="*/ 112 w 166"/>
                <a:gd name="T5" fmla="*/ 145 h 341"/>
                <a:gd name="T6" fmla="*/ 51 w 166"/>
                <a:gd name="T7" fmla="*/ 145 h 341"/>
                <a:gd name="T8" fmla="*/ 51 w 166"/>
                <a:gd name="T9" fmla="*/ 0 h 341"/>
                <a:gd name="T10" fmla="*/ 0 w 166"/>
                <a:gd name="T11" fmla="*/ 0 h 341"/>
                <a:gd name="T12" fmla="*/ 0 w 166"/>
                <a:gd name="T13" fmla="*/ 341 h 341"/>
                <a:gd name="T14" fmla="*/ 52 w 166"/>
                <a:gd name="T15" fmla="*/ 341 h 341"/>
                <a:gd name="T16" fmla="*/ 52 w 166"/>
                <a:gd name="T17" fmla="*/ 195 h 341"/>
                <a:gd name="T18" fmla="*/ 113 w 166"/>
                <a:gd name="T19" fmla="*/ 195 h 341"/>
                <a:gd name="T20" fmla="*/ 113 w 166"/>
                <a:gd name="T21" fmla="*/ 341 h 341"/>
                <a:gd name="T22" fmla="*/ 166 w 166"/>
                <a:gd name="T23" fmla="*/ 341 h 341"/>
                <a:gd name="T24" fmla="*/ 166 w 166"/>
                <a:gd name="T25" fmla="*/ 0 h 341"/>
                <a:gd name="T26" fmla="*/ 112 w 166"/>
                <a:gd name="T27" fmla="*/ 0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6" h="341">
                  <a:moveTo>
                    <a:pt x="112" y="0"/>
                  </a:moveTo>
                  <a:lnTo>
                    <a:pt x="112" y="0"/>
                  </a:lnTo>
                  <a:lnTo>
                    <a:pt x="112" y="145"/>
                  </a:lnTo>
                  <a:lnTo>
                    <a:pt x="51" y="145"/>
                  </a:lnTo>
                  <a:lnTo>
                    <a:pt x="51" y="0"/>
                  </a:lnTo>
                  <a:lnTo>
                    <a:pt x="0" y="0"/>
                  </a:lnTo>
                  <a:lnTo>
                    <a:pt x="0" y="341"/>
                  </a:lnTo>
                  <a:lnTo>
                    <a:pt x="52" y="341"/>
                  </a:lnTo>
                  <a:lnTo>
                    <a:pt x="52" y="195"/>
                  </a:lnTo>
                  <a:lnTo>
                    <a:pt x="113" y="195"/>
                  </a:lnTo>
                  <a:lnTo>
                    <a:pt x="113" y="341"/>
                  </a:lnTo>
                  <a:lnTo>
                    <a:pt x="166" y="341"/>
                  </a:lnTo>
                  <a:lnTo>
                    <a:pt x="166" y="0"/>
                  </a:lnTo>
                  <a:lnTo>
                    <a:pt x="1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14" name="Freeform 9"/>
            <p:cNvSpPr>
              <a:spLocks noEditPoints="1"/>
            </p:cNvSpPr>
            <p:nvPr/>
          </p:nvSpPr>
          <p:spPr bwMode="auto">
            <a:xfrm>
              <a:off x="2404" y="2055"/>
              <a:ext cx="97" cy="205"/>
            </a:xfrm>
            <a:custGeom>
              <a:avLst/>
              <a:gdLst>
                <a:gd name="T0" fmla="*/ 52 w 161"/>
                <a:gd name="T1" fmla="*/ 339 h 339"/>
                <a:gd name="T2" fmla="*/ 52 w 161"/>
                <a:gd name="T3" fmla="*/ 339 h 339"/>
                <a:gd name="T4" fmla="*/ 0 w 161"/>
                <a:gd name="T5" fmla="*/ 339 h 339"/>
                <a:gd name="T6" fmla="*/ 0 w 161"/>
                <a:gd name="T7" fmla="*/ 2 h 339"/>
                <a:gd name="T8" fmla="*/ 1 w 161"/>
                <a:gd name="T9" fmla="*/ 1 h 339"/>
                <a:gd name="T10" fmla="*/ 93 w 161"/>
                <a:gd name="T11" fmla="*/ 2 h 339"/>
                <a:gd name="T12" fmla="*/ 157 w 161"/>
                <a:gd name="T13" fmla="*/ 66 h 339"/>
                <a:gd name="T14" fmla="*/ 156 w 161"/>
                <a:gd name="T15" fmla="*/ 128 h 339"/>
                <a:gd name="T16" fmla="*/ 124 w 161"/>
                <a:gd name="T17" fmla="*/ 174 h 339"/>
                <a:gd name="T18" fmla="*/ 158 w 161"/>
                <a:gd name="T19" fmla="*/ 236 h 339"/>
                <a:gd name="T20" fmla="*/ 159 w 161"/>
                <a:gd name="T21" fmla="*/ 291 h 339"/>
                <a:gd name="T22" fmla="*/ 161 w 161"/>
                <a:gd name="T23" fmla="*/ 339 h 339"/>
                <a:gd name="T24" fmla="*/ 113 w 161"/>
                <a:gd name="T25" fmla="*/ 339 h 339"/>
                <a:gd name="T26" fmla="*/ 109 w 161"/>
                <a:gd name="T27" fmla="*/ 334 h 339"/>
                <a:gd name="T28" fmla="*/ 106 w 161"/>
                <a:gd name="T29" fmla="*/ 311 h 339"/>
                <a:gd name="T30" fmla="*/ 105 w 161"/>
                <a:gd name="T31" fmla="*/ 242 h 339"/>
                <a:gd name="T32" fmla="*/ 103 w 161"/>
                <a:gd name="T33" fmla="*/ 224 h 339"/>
                <a:gd name="T34" fmla="*/ 78 w 161"/>
                <a:gd name="T35" fmla="*/ 202 h 339"/>
                <a:gd name="T36" fmla="*/ 52 w 161"/>
                <a:gd name="T37" fmla="*/ 202 h 339"/>
                <a:gd name="T38" fmla="*/ 52 w 161"/>
                <a:gd name="T39" fmla="*/ 339 h 339"/>
                <a:gd name="T40" fmla="*/ 53 w 161"/>
                <a:gd name="T41" fmla="*/ 153 h 339"/>
                <a:gd name="T42" fmla="*/ 53 w 161"/>
                <a:gd name="T43" fmla="*/ 153 h 339"/>
                <a:gd name="T44" fmla="*/ 77 w 161"/>
                <a:gd name="T45" fmla="*/ 153 h 339"/>
                <a:gd name="T46" fmla="*/ 104 w 161"/>
                <a:gd name="T47" fmla="*/ 129 h 339"/>
                <a:gd name="T48" fmla="*/ 104 w 161"/>
                <a:gd name="T49" fmla="*/ 70 h 339"/>
                <a:gd name="T50" fmla="*/ 87 w 161"/>
                <a:gd name="T51" fmla="*/ 50 h 339"/>
                <a:gd name="T52" fmla="*/ 53 w 161"/>
                <a:gd name="T53" fmla="*/ 50 h 339"/>
                <a:gd name="T54" fmla="*/ 53 w 161"/>
                <a:gd name="T55" fmla="*/ 153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1" h="339">
                  <a:moveTo>
                    <a:pt x="52" y="339"/>
                  </a:moveTo>
                  <a:lnTo>
                    <a:pt x="52" y="339"/>
                  </a:lnTo>
                  <a:lnTo>
                    <a:pt x="0" y="339"/>
                  </a:lnTo>
                  <a:lnTo>
                    <a:pt x="0" y="2"/>
                  </a:lnTo>
                  <a:cubicBezTo>
                    <a:pt x="0" y="2"/>
                    <a:pt x="1" y="1"/>
                    <a:pt x="1" y="1"/>
                  </a:cubicBezTo>
                  <a:cubicBezTo>
                    <a:pt x="32" y="1"/>
                    <a:pt x="63" y="0"/>
                    <a:pt x="93" y="2"/>
                  </a:cubicBezTo>
                  <a:cubicBezTo>
                    <a:pt x="136" y="5"/>
                    <a:pt x="153" y="24"/>
                    <a:pt x="157" y="66"/>
                  </a:cubicBezTo>
                  <a:cubicBezTo>
                    <a:pt x="159" y="87"/>
                    <a:pt x="158" y="107"/>
                    <a:pt x="156" y="128"/>
                  </a:cubicBezTo>
                  <a:cubicBezTo>
                    <a:pt x="154" y="148"/>
                    <a:pt x="144" y="164"/>
                    <a:pt x="124" y="174"/>
                  </a:cubicBezTo>
                  <a:cubicBezTo>
                    <a:pt x="151" y="187"/>
                    <a:pt x="157" y="211"/>
                    <a:pt x="158" y="236"/>
                  </a:cubicBezTo>
                  <a:cubicBezTo>
                    <a:pt x="159" y="255"/>
                    <a:pt x="158" y="273"/>
                    <a:pt x="159" y="291"/>
                  </a:cubicBezTo>
                  <a:cubicBezTo>
                    <a:pt x="159" y="307"/>
                    <a:pt x="160" y="323"/>
                    <a:pt x="161" y="339"/>
                  </a:cubicBezTo>
                  <a:cubicBezTo>
                    <a:pt x="147" y="339"/>
                    <a:pt x="130" y="339"/>
                    <a:pt x="113" y="339"/>
                  </a:cubicBezTo>
                  <a:cubicBezTo>
                    <a:pt x="112" y="339"/>
                    <a:pt x="109" y="336"/>
                    <a:pt x="109" y="334"/>
                  </a:cubicBezTo>
                  <a:cubicBezTo>
                    <a:pt x="107" y="326"/>
                    <a:pt x="106" y="319"/>
                    <a:pt x="106" y="311"/>
                  </a:cubicBezTo>
                  <a:cubicBezTo>
                    <a:pt x="105" y="288"/>
                    <a:pt x="106" y="265"/>
                    <a:pt x="105" y="242"/>
                  </a:cubicBezTo>
                  <a:cubicBezTo>
                    <a:pt x="105" y="236"/>
                    <a:pt x="105" y="230"/>
                    <a:pt x="103" y="224"/>
                  </a:cubicBezTo>
                  <a:cubicBezTo>
                    <a:pt x="100" y="211"/>
                    <a:pt x="91" y="203"/>
                    <a:pt x="78" y="202"/>
                  </a:cubicBezTo>
                  <a:cubicBezTo>
                    <a:pt x="70" y="201"/>
                    <a:pt x="62" y="202"/>
                    <a:pt x="52" y="202"/>
                  </a:cubicBezTo>
                  <a:lnTo>
                    <a:pt x="52" y="339"/>
                  </a:lnTo>
                  <a:close/>
                  <a:moveTo>
                    <a:pt x="53" y="153"/>
                  </a:moveTo>
                  <a:lnTo>
                    <a:pt x="53" y="153"/>
                  </a:lnTo>
                  <a:cubicBezTo>
                    <a:pt x="62" y="153"/>
                    <a:pt x="69" y="153"/>
                    <a:pt x="77" y="153"/>
                  </a:cubicBezTo>
                  <a:cubicBezTo>
                    <a:pt x="92" y="152"/>
                    <a:pt x="103" y="144"/>
                    <a:pt x="104" y="129"/>
                  </a:cubicBezTo>
                  <a:cubicBezTo>
                    <a:pt x="105" y="110"/>
                    <a:pt x="104" y="90"/>
                    <a:pt x="104" y="70"/>
                  </a:cubicBezTo>
                  <a:cubicBezTo>
                    <a:pt x="103" y="60"/>
                    <a:pt x="97" y="52"/>
                    <a:pt x="87" y="50"/>
                  </a:cubicBezTo>
                  <a:cubicBezTo>
                    <a:pt x="76" y="49"/>
                    <a:pt x="64" y="50"/>
                    <a:pt x="53" y="50"/>
                  </a:cubicBezTo>
                  <a:lnTo>
                    <a:pt x="53" y="15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15" name="Freeform 10"/>
            <p:cNvSpPr>
              <a:spLocks noEditPoints="1"/>
            </p:cNvSpPr>
            <p:nvPr/>
          </p:nvSpPr>
          <p:spPr bwMode="auto">
            <a:xfrm>
              <a:off x="2521" y="2055"/>
              <a:ext cx="98" cy="205"/>
            </a:xfrm>
            <a:custGeom>
              <a:avLst/>
              <a:gdLst>
                <a:gd name="T0" fmla="*/ 125 w 162"/>
                <a:gd name="T1" fmla="*/ 174 h 340"/>
                <a:gd name="T2" fmla="*/ 125 w 162"/>
                <a:gd name="T3" fmla="*/ 174 h 340"/>
                <a:gd name="T4" fmla="*/ 159 w 162"/>
                <a:gd name="T5" fmla="*/ 238 h 340"/>
                <a:gd name="T6" fmla="*/ 159 w 162"/>
                <a:gd name="T7" fmla="*/ 293 h 340"/>
                <a:gd name="T8" fmla="*/ 162 w 162"/>
                <a:gd name="T9" fmla="*/ 339 h 340"/>
                <a:gd name="T10" fmla="*/ 114 w 162"/>
                <a:gd name="T11" fmla="*/ 339 h 340"/>
                <a:gd name="T12" fmla="*/ 109 w 162"/>
                <a:gd name="T13" fmla="*/ 333 h 340"/>
                <a:gd name="T14" fmla="*/ 106 w 162"/>
                <a:gd name="T15" fmla="*/ 303 h 340"/>
                <a:gd name="T16" fmla="*/ 106 w 162"/>
                <a:gd name="T17" fmla="*/ 243 h 340"/>
                <a:gd name="T18" fmla="*/ 104 w 162"/>
                <a:gd name="T19" fmla="*/ 225 h 340"/>
                <a:gd name="T20" fmla="*/ 76 w 162"/>
                <a:gd name="T21" fmla="*/ 202 h 340"/>
                <a:gd name="T22" fmla="*/ 53 w 162"/>
                <a:gd name="T23" fmla="*/ 202 h 340"/>
                <a:gd name="T24" fmla="*/ 53 w 162"/>
                <a:gd name="T25" fmla="*/ 339 h 340"/>
                <a:gd name="T26" fmla="*/ 0 w 162"/>
                <a:gd name="T27" fmla="*/ 339 h 340"/>
                <a:gd name="T28" fmla="*/ 0 w 162"/>
                <a:gd name="T29" fmla="*/ 1 h 340"/>
                <a:gd name="T30" fmla="*/ 22 w 162"/>
                <a:gd name="T31" fmla="*/ 1 h 340"/>
                <a:gd name="T32" fmla="*/ 93 w 162"/>
                <a:gd name="T33" fmla="*/ 2 h 340"/>
                <a:gd name="T34" fmla="*/ 158 w 162"/>
                <a:gd name="T35" fmla="*/ 66 h 340"/>
                <a:gd name="T36" fmla="*/ 156 w 162"/>
                <a:gd name="T37" fmla="*/ 127 h 340"/>
                <a:gd name="T38" fmla="*/ 128 w 162"/>
                <a:gd name="T39" fmla="*/ 171 h 340"/>
                <a:gd name="T40" fmla="*/ 125 w 162"/>
                <a:gd name="T41" fmla="*/ 174 h 340"/>
                <a:gd name="T42" fmla="*/ 53 w 162"/>
                <a:gd name="T43" fmla="*/ 153 h 340"/>
                <a:gd name="T44" fmla="*/ 53 w 162"/>
                <a:gd name="T45" fmla="*/ 153 h 340"/>
                <a:gd name="T46" fmla="*/ 79 w 162"/>
                <a:gd name="T47" fmla="*/ 153 h 340"/>
                <a:gd name="T48" fmla="*/ 104 w 162"/>
                <a:gd name="T49" fmla="*/ 129 h 340"/>
                <a:gd name="T50" fmla="*/ 104 w 162"/>
                <a:gd name="T51" fmla="*/ 70 h 340"/>
                <a:gd name="T52" fmla="*/ 87 w 162"/>
                <a:gd name="T53" fmla="*/ 50 h 340"/>
                <a:gd name="T54" fmla="*/ 53 w 162"/>
                <a:gd name="T55" fmla="*/ 50 h 340"/>
                <a:gd name="T56" fmla="*/ 53 w 162"/>
                <a:gd name="T57" fmla="*/ 153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62" h="340">
                  <a:moveTo>
                    <a:pt x="125" y="174"/>
                  </a:moveTo>
                  <a:lnTo>
                    <a:pt x="125" y="174"/>
                  </a:lnTo>
                  <a:cubicBezTo>
                    <a:pt x="152" y="188"/>
                    <a:pt x="158" y="212"/>
                    <a:pt x="159" y="238"/>
                  </a:cubicBezTo>
                  <a:cubicBezTo>
                    <a:pt x="159" y="256"/>
                    <a:pt x="158" y="275"/>
                    <a:pt x="159" y="293"/>
                  </a:cubicBezTo>
                  <a:cubicBezTo>
                    <a:pt x="159" y="308"/>
                    <a:pt x="161" y="323"/>
                    <a:pt x="162" y="339"/>
                  </a:cubicBezTo>
                  <a:cubicBezTo>
                    <a:pt x="147" y="339"/>
                    <a:pt x="130" y="340"/>
                    <a:pt x="114" y="339"/>
                  </a:cubicBezTo>
                  <a:cubicBezTo>
                    <a:pt x="112" y="339"/>
                    <a:pt x="109" y="335"/>
                    <a:pt x="109" y="333"/>
                  </a:cubicBezTo>
                  <a:cubicBezTo>
                    <a:pt x="108" y="323"/>
                    <a:pt x="106" y="313"/>
                    <a:pt x="106" y="303"/>
                  </a:cubicBezTo>
                  <a:cubicBezTo>
                    <a:pt x="106" y="283"/>
                    <a:pt x="106" y="263"/>
                    <a:pt x="106" y="243"/>
                  </a:cubicBezTo>
                  <a:cubicBezTo>
                    <a:pt x="106" y="237"/>
                    <a:pt x="105" y="231"/>
                    <a:pt x="104" y="225"/>
                  </a:cubicBezTo>
                  <a:cubicBezTo>
                    <a:pt x="101" y="210"/>
                    <a:pt x="91" y="202"/>
                    <a:pt x="76" y="202"/>
                  </a:cubicBezTo>
                  <a:cubicBezTo>
                    <a:pt x="68" y="201"/>
                    <a:pt x="61" y="202"/>
                    <a:pt x="53" y="202"/>
                  </a:cubicBezTo>
                  <a:lnTo>
                    <a:pt x="53" y="339"/>
                  </a:lnTo>
                  <a:lnTo>
                    <a:pt x="0" y="339"/>
                  </a:lnTo>
                  <a:lnTo>
                    <a:pt x="0" y="1"/>
                  </a:lnTo>
                  <a:cubicBezTo>
                    <a:pt x="8" y="1"/>
                    <a:pt x="15" y="1"/>
                    <a:pt x="22" y="1"/>
                  </a:cubicBezTo>
                  <a:cubicBezTo>
                    <a:pt x="46" y="1"/>
                    <a:pt x="70" y="0"/>
                    <a:pt x="93" y="2"/>
                  </a:cubicBezTo>
                  <a:cubicBezTo>
                    <a:pt x="136" y="6"/>
                    <a:pt x="154" y="24"/>
                    <a:pt x="158" y="66"/>
                  </a:cubicBezTo>
                  <a:cubicBezTo>
                    <a:pt x="159" y="86"/>
                    <a:pt x="158" y="107"/>
                    <a:pt x="156" y="127"/>
                  </a:cubicBezTo>
                  <a:cubicBezTo>
                    <a:pt x="155" y="146"/>
                    <a:pt x="146" y="161"/>
                    <a:pt x="128" y="171"/>
                  </a:cubicBezTo>
                  <a:cubicBezTo>
                    <a:pt x="127" y="172"/>
                    <a:pt x="127" y="173"/>
                    <a:pt x="125" y="174"/>
                  </a:cubicBezTo>
                  <a:close/>
                  <a:moveTo>
                    <a:pt x="53" y="153"/>
                  </a:moveTo>
                  <a:lnTo>
                    <a:pt x="53" y="153"/>
                  </a:lnTo>
                  <a:cubicBezTo>
                    <a:pt x="62" y="153"/>
                    <a:pt x="70" y="153"/>
                    <a:pt x="79" y="153"/>
                  </a:cubicBezTo>
                  <a:cubicBezTo>
                    <a:pt x="93" y="152"/>
                    <a:pt x="103" y="144"/>
                    <a:pt x="104" y="129"/>
                  </a:cubicBezTo>
                  <a:cubicBezTo>
                    <a:pt x="105" y="110"/>
                    <a:pt x="105" y="90"/>
                    <a:pt x="104" y="70"/>
                  </a:cubicBezTo>
                  <a:cubicBezTo>
                    <a:pt x="103" y="60"/>
                    <a:pt x="98" y="52"/>
                    <a:pt x="87" y="50"/>
                  </a:cubicBezTo>
                  <a:cubicBezTo>
                    <a:pt x="76" y="49"/>
                    <a:pt x="65" y="50"/>
                    <a:pt x="53" y="50"/>
                  </a:cubicBezTo>
                  <a:lnTo>
                    <a:pt x="53" y="15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16" name="Freeform 11"/>
            <p:cNvSpPr>
              <a:spLocks noEditPoints="1"/>
            </p:cNvSpPr>
            <p:nvPr/>
          </p:nvSpPr>
          <p:spPr bwMode="auto">
            <a:xfrm>
              <a:off x="2271" y="2303"/>
              <a:ext cx="98" cy="205"/>
            </a:xfrm>
            <a:custGeom>
              <a:avLst/>
              <a:gdLst>
                <a:gd name="T0" fmla="*/ 124 w 162"/>
                <a:gd name="T1" fmla="*/ 173 h 340"/>
                <a:gd name="T2" fmla="*/ 124 w 162"/>
                <a:gd name="T3" fmla="*/ 173 h 340"/>
                <a:gd name="T4" fmla="*/ 158 w 162"/>
                <a:gd name="T5" fmla="*/ 239 h 340"/>
                <a:gd name="T6" fmla="*/ 158 w 162"/>
                <a:gd name="T7" fmla="*/ 298 h 340"/>
                <a:gd name="T8" fmla="*/ 162 w 162"/>
                <a:gd name="T9" fmla="*/ 338 h 340"/>
                <a:gd name="T10" fmla="*/ 157 w 162"/>
                <a:gd name="T11" fmla="*/ 339 h 340"/>
                <a:gd name="T12" fmla="*/ 119 w 162"/>
                <a:gd name="T13" fmla="*/ 339 h 340"/>
                <a:gd name="T14" fmla="*/ 107 w 162"/>
                <a:gd name="T15" fmla="*/ 330 h 340"/>
                <a:gd name="T16" fmla="*/ 106 w 162"/>
                <a:gd name="T17" fmla="*/ 305 h 340"/>
                <a:gd name="T18" fmla="*/ 104 w 162"/>
                <a:gd name="T19" fmla="*/ 230 h 340"/>
                <a:gd name="T20" fmla="*/ 71 w 162"/>
                <a:gd name="T21" fmla="*/ 201 h 340"/>
                <a:gd name="T22" fmla="*/ 52 w 162"/>
                <a:gd name="T23" fmla="*/ 201 h 340"/>
                <a:gd name="T24" fmla="*/ 52 w 162"/>
                <a:gd name="T25" fmla="*/ 212 h 340"/>
                <a:gd name="T26" fmla="*/ 52 w 162"/>
                <a:gd name="T27" fmla="*/ 330 h 340"/>
                <a:gd name="T28" fmla="*/ 43 w 162"/>
                <a:gd name="T29" fmla="*/ 339 h 340"/>
                <a:gd name="T30" fmla="*/ 0 w 162"/>
                <a:gd name="T31" fmla="*/ 339 h 340"/>
                <a:gd name="T32" fmla="*/ 0 w 162"/>
                <a:gd name="T33" fmla="*/ 1 h 340"/>
                <a:gd name="T34" fmla="*/ 7 w 162"/>
                <a:gd name="T35" fmla="*/ 0 h 340"/>
                <a:gd name="T36" fmla="*/ 87 w 162"/>
                <a:gd name="T37" fmla="*/ 1 h 340"/>
                <a:gd name="T38" fmla="*/ 114 w 162"/>
                <a:gd name="T39" fmla="*/ 5 h 340"/>
                <a:gd name="T40" fmla="*/ 154 w 162"/>
                <a:gd name="T41" fmla="*/ 48 h 340"/>
                <a:gd name="T42" fmla="*/ 156 w 162"/>
                <a:gd name="T43" fmla="*/ 128 h 340"/>
                <a:gd name="T44" fmla="*/ 124 w 162"/>
                <a:gd name="T45" fmla="*/ 173 h 340"/>
                <a:gd name="T46" fmla="*/ 52 w 162"/>
                <a:gd name="T47" fmla="*/ 153 h 340"/>
                <a:gd name="T48" fmla="*/ 52 w 162"/>
                <a:gd name="T49" fmla="*/ 153 h 340"/>
                <a:gd name="T50" fmla="*/ 77 w 162"/>
                <a:gd name="T51" fmla="*/ 152 h 340"/>
                <a:gd name="T52" fmla="*/ 103 w 162"/>
                <a:gd name="T53" fmla="*/ 129 h 340"/>
                <a:gd name="T54" fmla="*/ 103 w 162"/>
                <a:gd name="T55" fmla="*/ 70 h 340"/>
                <a:gd name="T56" fmla="*/ 88 w 162"/>
                <a:gd name="T57" fmla="*/ 50 h 340"/>
                <a:gd name="T58" fmla="*/ 52 w 162"/>
                <a:gd name="T59" fmla="*/ 48 h 340"/>
                <a:gd name="T60" fmla="*/ 52 w 162"/>
                <a:gd name="T61" fmla="*/ 153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2" h="340">
                  <a:moveTo>
                    <a:pt x="124" y="173"/>
                  </a:moveTo>
                  <a:lnTo>
                    <a:pt x="124" y="173"/>
                  </a:lnTo>
                  <a:cubicBezTo>
                    <a:pt x="152" y="188"/>
                    <a:pt x="157" y="213"/>
                    <a:pt x="158" y="239"/>
                  </a:cubicBezTo>
                  <a:cubicBezTo>
                    <a:pt x="159" y="259"/>
                    <a:pt x="158" y="278"/>
                    <a:pt x="158" y="298"/>
                  </a:cubicBezTo>
                  <a:cubicBezTo>
                    <a:pt x="159" y="311"/>
                    <a:pt x="160" y="324"/>
                    <a:pt x="162" y="338"/>
                  </a:cubicBezTo>
                  <a:cubicBezTo>
                    <a:pt x="161" y="338"/>
                    <a:pt x="157" y="339"/>
                    <a:pt x="157" y="339"/>
                  </a:cubicBezTo>
                  <a:lnTo>
                    <a:pt x="119" y="339"/>
                  </a:lnTo>
                  <a:cubicBezTo>
                    <a:pt x="111" y="340"/>
                    <a:pt x="108" y="336"/>
                    <a:pt x="107" y="330"/>
                  </a:cubicBezTo>
                  <a:cubicBezTo>
                    <a:pt x="107" y="321"/>
                    <a:pt x="106" y="313"/>
                    <a:pt x="106" y="305"/>
                  </a:cubicBezTo>
                  <a:cubicBezTo>
                    <a:pt x="105" y="280"/>
                    <a:pt x="106" y="255"/>
                    <a:pt x="104" y="230"/>
                  </a:cubicBezTo>
                  <a:cubicBezTo>
                    <a:pt x="102" y="210"/>
                    <a:pt x="92" y="201"/>
                    <a:pt x="71" y="201"/>
                  </a:cubicBezTo>
                  <a:cubicBezTo>
                    <a:pt x="65" y="201"/>
                    <a:pt x="59" y="201"/>
                    <a:pt x="52" y="201"/>
                  </a:cubicBezTo>
                  <a:lnTo>
                    <a:pt x="52" y="212"/>
                  </a:lnTo>
                  <a:cubicBezTo>
                    <a:pt x="52" y="251"/>
                    <a:pt x="52" y="291"/>
                    <a:pt x="52" y="330"/>
                  </a:cubicBezTo>
                  <a:cubicBezTo>
                    <a:pt x="52" y="337"/>
                    <a:pt x="43" y="339"/>
                    <a:pt x="43" y="339"/>
                  </a:cubicBezTo>
                  <a:lnTo>
                    <a:pt x="0" y="339"/>
                  </a:lnTo>
                  <a:lnTo>
                    <a:pt x="0" y="1"/>
                  </a:lnTo>
                  <a:cubicBezTo>
                    <a:pt x="2" y="1"/>
                    <a:pt x="4" y="0"/>
                    <a:pt x="7" y="0"/>
                  </a:cubicBezTo>
                  <a:cubicBezTo>
                    <a:pt x="33" y="0"/>
                    <a:pt x="60" y="0"/>
                    <a:pt x="87" y="1"/>
                  </a:cubicBezTo>
                  <a:cubicBezTo>
                    <a:pt x="96" y="1"/>
                    <a:pt x="105" y="3"/>
                    <a:pt x="114" y="5"/>
                  </a:cubicBezTo>
                  <a:cubicBezTo>
                    <a:pt x="136" y="11"/>
                    <a:pt x="150" y="26"/>
                    <a:pt x="154" y="48"/>
                  </a:cubicBezTo>
                  <a:cubicBezTo>
                    <a:pt x="160" y="75"/>
                    <a:pt x="159" y="102"/>
                    <a:pt x="156" y="128"/>
                  </a:cubicBezTo>
                  <a:cubicBezTo>
                    <a:pt x="153" y="148"/>
                    <a:pt x="143" y="163"/>
                    <a:pt x="124" y="173"/>
                  </a:cubicBezTo>
                  <a:close/>
                  <a:moveTo>
                    <a:pt x="52" y="153"/>
                  </a:moveTo>
                  <a:lnTo>
                    <a:pt x="52" y="153"/>
                  </a:lnTo>
                  <a:cubicBezTo>
                    <a:pt x="61" y="153"/>
                    <a:pt x="69" y="153"/>
                    <a:pt x="77" y="152"/>
                  </a:cubicBezTo>
                  <a:cubicBezTo>
                    <a:pt x="92" y="152"/>
                    <a:pt x="103" y="143"/>
                    <a:pt x="103" y="129"/>
                  </a:cubicBezTo>
                  <a:cubicBezTo>
                    <a:pt x="105" y="109"/>
                    <a:pt x="104" y="90"/>
                    <a:pt x="103" y="70"/>
                  </a:cubicBezTo>
                  <a:cubicBezTo>
                    <a:pt x="103" y="60"/>
                    <a:pt x="98" y="52"/>
                    <a:pt x="88" y="50"/>
                  </a:cubicBezTo>
                  <a:cubicBezTo>
                    <a:pt x="76" y="48"/>
                    <a:pt x="64" y="49"/>
                    <a:pt x="52" y="48"/>
                  </a:cubicBezTo>
                  <a:lnTo>
                    <a:pt x="52" y="15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17" name="Freeform 12"/>
            <p:cNvSpPr>
              <a:spLocks noEditPoints="1"/>
            </p:cNvSpPr>
            <p:nvPr/>
          </p:nvSpPr>
          <p:spPr bwMode="auto">
            <a:xfrm>
              <a:off x="2385" y="2301"/>
              <a:ext cx="98" cy="209"/>
            </a:xfrm>
            <a:custGeom>
              <a:avLst/>
              <a:gdLst>
                <a:gd name="T0" fmla="*/ 0 w 162"/>
                <a:gd name="T1" fmla="*/ 172 h 346"/>
                <a:gd name="T2" fmla="*/ 0 w 162"/>
                <a:gd name="T3" fmla="*/ 172 h 346"/>
                <a:gd name="T4" fmla="*/ 0 w 162"/>
                <a:gd name="T5" fmla="*/ 85 h 346"/>
                <a:gd name="T6" fmla="*/ 3 w 162"/>
                <a:gd name="T7" fmla="*/ 56 h 346"/>
                <a:gd name="T8" fmla="*/ 69 w 162"/>
                <a:gd name="T9" fmla="*/ 0 h 346"/>
                <a:gd name="T10" fmla="*/ 106 w 162"/>
                <a:gd name="T11" fmla="*/ 3 h 346"/>
                <a:gd name="T12" fmla="*/ 160 w 162"/>
                <a:gd name="T13" fmla="*/ 68 h 346"/>
                <a:gd name="T14" fmla="*/ 161 w 162"/>
                <a:gd name="T15" fmla="*/ 98 h 346"/>
                <a:gd name="T16" fmla="*/ 161 w 162"/>
                <a:gd name="T17" fmla="*/ 256 h 346"/>
                <a:gd name="T18" fmla="*/ 158 w 162"/>
                <a:gd name="T19" fmla="*/ 291 h 346"/>
                <a:gd name="T20" fmla="*/ 86 w 162"/>
                <a:gd name="T21" fmla="*/ 345 h 346"/>
                <a:gd name="T22" fmla="*/ 58 w 162"/>
                <a:gd name="T23" fmla="*/ 343 h 346"/>
                <a:gd name="T24" fmla="*/ 2 w 162"/>
                <a:gd name="T25" fmla="*/ 281 h 346"/>
                <a:gd name="T26" fmla="*/ 0 w 162"/>
                <a:gd name="T27" fmla="*/ 222 h 346"/>
                <a:gd name="T28" fmla="*/ 0 w 162"/>
                <a:gd name="T29" fmla="*/ 172 h 346"/>
                <a:gd name="T30" fmla="*/ 108 w 162"/>
                <a:gd name="T31" fmla="*/ 173 h 346"/>
                <a:gd name="T32" fmla="*/ 108 w 162"/>
                <a:gd name="T33" fmla="*/ 173 h 346"/>
                <a:gd name="T34" fmla="*/ 108 w 162"/>
                <a:gd name="T35" fmla="*/ 120 h 346"/>
                <a:gd name="T36" fmla="*/ 107 w 162"/>
                <a:gd name="T37" fmla="*/ 72 h 346"/>
                <a:gd name="T38" fmla="*/ 82 w 162"/>
                <a:gd name="T39" fmla="*/ 48 h 346"/>
                <a:gd name="T40" fmla="*/ 54 w 162"/>
                <a:gd name="T41" fmla="*/ 70 h 346"/>
                <a:gd name="T42" fmla="*/ 53 w 162"/>
                <a:gd name="T43" fmla="*/ 88 h 346"/>
                <a:gd name="T44" fmla="*/ 53 w 162"/>
                <a:gd name="T45" fmla="*/ 257 h 346"/>
                <a:gd name="T46" fmla="*/ 54 w 162"/>
                <a:gd name="T47" fmla="*/ 277 h 346"/>
                <a:gd name="T48" fmla="*/ 80 w 162"/>
                <a:gd name="T49" fmla="*/ 297 h 346"/>
                <a:gd name="T50" fmla="*/ 106 w 162"/>
                <a:gd name="T51" fmla="*/ 279 h 346"/>
                <a:gd name="T52" fmla="*/ 108 w 162"/>
                <a:gd name="T53" fmla="*/ 263 h 346"/>
                <a:gd name="T54" fmla="*/ 108 w 162"/>
                <a:gd name="T55" fmla="*/ 173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2" h="346">
                  <a:moveTo>
                    <a:pt x="0" y="172"/>
                  </a:moveTo>
                  <a:lnTo>
                    <a:pt x="0" y="172"/>
                  </a:lnTo>
                  <a:cubicBezTo>
                    <a:pt x="0" y="143"/>
                    <a:pt x="0" y="114"/>
                    <a:pt x="0" y="85"/>
                  </a:cubicBezTo>
                  <a:cubicBezTo>
                    <a:pt x="0" y="75"/>
                    <a:pt x="1" y="65"/>
                    <a:pt x="3" y="56"/>
                  </a:cubicBezTo>
                  <a:cubicBezTo>
                    <a:pt x="11" y="23"/>
                    <a:pt x="35" y="2"/>
                    <a:pt x="69" y="0"/>
                  </a:cubicBezTo>
                  <a:cubicBezTo>
                    <a:pt x="81" y="0"/>
                    <a:pt x="94" y="0"/>
                    <a:pt x="106" y="3"/>
                  </a:cubicBezTo>
                  <a:cubicBezTo>
                    <a:pt x="137" y="9"/>
                    <a:pt x="157" y="34"/>
                    <a:pt x="160" y="68"/>
                  </a:cubicBezTo>
                  <a:cubicBezTo>
                    <a:pt x="161" y="78"/>
                    <a:pt x="161" y="88"/>
                    <a:pt x="161" y="98"/>
                  </a:cubicBezTo>
                  <a:cubicBezTo>
                    <a:pt x="162" y="151"/>
                    <a:pt x="162" y="203"/>
                    <a:pt x="161" y="256"/>
                  </a:cubicBezTo>
                  <a:cubicBezTo>
                    <a:pt x="161" y="268"/>
                    <a:pt x="160" y="280"/>
                    <a:pt x="158" y="291"/>
                  </a:cubicBezTo>
                  <a:cubicBezTo>
                    <a:pt x="149" y="325"/>
                    <a:pt x="123" y="345"/>
                    <a:pt x="86" y="345"/>
                  </a:cubicBezTo>
                  <a:cubicBezTo>
                    <a:pt x="76" y="346"/>
                    <a:pt x="67" y="345"/>
                    <a:pt x="58" y="343"/>
                  </a:cubicBezTo>
                  <a:cubicBezTo>
                    <a:pt x="26" y="337"/>
                    <a:pt x="5" y="314"/>
                    <a:pt x="2" y="281"/>
                  </a:cubicBezTo>
                  <a:cubicBezTo>
                    <a:pt x="0" y="261"/>
                    <a:pt x="0" y="241"/>
                    <a:pt x="0" y="222"/>
                  </a:cubicBezTo>
                  <a:cubicBezTo>
                    <a:pt x="0" y="205"/>
                    <a:pt x="0" y="189"/>
                    <a:pt x="0" y="172"/>
                  </a:cubicBezTo>
                  <a:close/>
                  <a:moveTo>
                    <a:pt x="108" y="173"/>
                  </a:moveTo>
                  <a:lnTo>
                    <a:pt x="108" y="173"/>
                  </a:lnTo>
                  <a:cubicBezTo>
                    <a:pt x="108" y="155"/>
                    <a:pt x="108" y="138"/>
                    <a:pt x="108" y="120"/>
                  </a:cubicBezTo>
                  <a:cubicBezTo>
                    <a:pt x="108" y="104"/>
                    <a:pt x="108" y="88"/>
                    <a:pt x="107" y="72"/>
                  </a:cubicBezTo>
                  <a:cubicBezTo>
                    <a:pt x="107" y="57"/>
                    <a:pt x="97" y="48"/>
                    <a:pt x="82" y="48"/>
                  </a:cubicBezTo>
                  <a:cubicBezTo>
                    <a:pt x="67" y="47"/>
                    <a:pt x="57" y="55"/>
                    <a:pt x="54" y="70"/>
                  </a:cubicBezTo>
                  <a:cubicBezTo>
                    <a:pt x="53" y="76"/>
                    <a:pt x="53" y="82"/>
                    <a:pt x="53" y="88"/>
                  </a:cubicBezTo>
                  <a:cubicBezTo>
                    <a:pt x="53" y="144"/>
                    <a:pt x="52" y="201"/>
                    <a:pt x="53" y="257"/>
                  </a:cubicBezTo>
                  <a:cubicBezTo>
                    <a:pt x="53" y="264"/>
                    <a:pt x="53" y="271"/>
                    <a:pt x="54" y="277"/>
                  </a:cubicBezTo>
                  <a:cubicBezTo>
                    <a:pt x="57" y="290"/>
                    <a:pt x="66" y="297"/>
                    <a:pt x="80" y="297"/>
                  </a:cubicBezTo>
                  <a:cubicBezTo>
                    <a:pt x="94" y="298"/>
                    <a:pt x="103" y="292"/>
                    <a:pt x="106" y="279"/>
                  </a:cubicBezTo>
                  <a:cubicBezTo>
                    <a:pt x="108" y="274"/>
                    <a:pt x="108" y="268"/>
                    <a:pt x="108" y="263"/>
                  </a:cubicBezTo>
                  <a:cubicBezTo>
                    <a:pt x="108" y="233"/>
                    <a:pt x="108" y="203"/>
                    <a:pt x="108" y="17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18" name="Freeform 13"/>
            <p:cNvSpPr>
              <a:spLocks noEditPoints="1"/>
            </p:cNvSpPr>
            <p:nvPr/>
          </p:nvSpPr>
          <p:spPr bwMode="auto">
            <a:xfrm>
              <a:off x="2630" y="2055"/>
              <a:ext cx="111" cy="205"/>
            </a:xfrm>
            <a:custGeom>
              <a:avLst/>
              <a:gdLst>
                <a:gd name="T0" fmla="*/ 185 w 185"/>
                <a:gd name="T1" fmla="*/ 338 h 338"/>
                <a:gd name="T2" fmla="*/ 185 w 185"/>
                <a:gd name="T3" fmla="*/ 338 h 338"/>
                <a:gd name="T4" fmla="*/ 132 w 185"/>
                <a:gd name="T5" fmla="*/ 338 h 338"/>
                <a:gd name="T6" fmla="*/ 126 w 185"/>
                <a:gd name="T7" fmla="*/ 296 h 338"/>
                <a:gd name="T8" fmla="*/ 105 w 185"/>
                <a:gd name="T9" fmla="*/ 277 h 338"/>
                <a:gd name="T10" fmla="*/ 67 w 185"/>
                <a:gd name="T11" fmla="*/ 277 h 338"/>
                <a:gd name="T12" fmla="*/ 56 w 185"/>
                <a:gd name="T13" fmla="*/ 286 h 338"/>
                <a:gd name="T14" fmla="*/ 48 w 185"/>
                <a:gd name="T15" fmla="*/ 338 h 338"/>
                <a:gd name="T16" fmla="*/ 0 w 185"/>
                <a:gd name="T17" fmla="*/ 338 h 338"/>
                <a:gd name="T18" fmla="*/ 54 w 185"/>
                <a:gd name="T19" fmla="*/ 1 h 338"/>
                <a:gd name="T20" fmla="*/ 59 w 185"/>
                <a:gd name="T21" fmla="*/ 0 h 338"/>
                <a:gd name="T22" fmla="*/ 125 w 185"/>
                <a:gd name="T23" fmla="*/ 0 h 338"/>
                <a:gd name="T24" fmla="*/ 133 w 185"/>
                <a:gd name="T25" fmla="*/ 6 h 338"/>
                <a:gd name="T26" fmla="*/ 170 w 185"/>
                <a:gd name="T27" fmla="*/ 238 h 338"/>
                <a:gd name="T28" fmla="*/ 185 w 185"/>
                <a:gd name="T29" fmla="*/ 331 h 338"/>
                <a:gd name="T30" fmla="*/ 185 w 185"/>
                <a:gd name="T31" fmla="*/ 338 h 338"/>
                <a:gd name="T32" fmla="*/ 116 w 185"/>
                <a:gd name="T33" fmla="*/ 231 h 338"/>
                <a:gd name="T34" fmla="*/ 116 w 185"/>
                <a:gd name="T35" fmla="*/ 231 h 338"/>
                <a:gd name="T36" fmla="*/ 91 w 185"/>
                <a:gd name="T37" fmla="*/ 67 h 338"/>
                <a:gd name="T38" fmla="*/ 89 w 185"/>
                <a:gd name="T39" fmla="*/ 67 h 338"/>
                <a:gd name="T40" fmla="*/ 65 w 185"/>
                <a:gd name="T41" fmla="*/ 231 h 338"/>
                <a:gd name="T42" fmla="*/ 116 w 185"/>
                <a:gd name="T43" fmla="*/ 231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5" h="338">
                  <a:moveTo>
                    <a:pt x="185" y="338"/>
                  </a:moveTo>
                  <a:lnTo>
                    <a:pt x="185" y="338"/>
                  </a:lnTo>
                  <a:lnTo>
                    <a:pt x="132" y="338"/>
                  </a:lnTo>
                  <a:cubicBezTo>
                    <a:pt x="130" y="324"/>
                    <a:pt x="128" y="310"/>
                    <a:pt x="126" y="296"/>
                  </a:cubicBezTo>
                  <a:cubicBezTo>
                    <a:pt x="123" y="277"/>
                    <a:pt x="124" y="277"/>
                    <a:pt x="105" y="277"/>
                  </a:cubicBezTo>
                  <a:cubicBezTo>
                    <a:pt x="92" y="277"/>
                    <a:pt x="79" y="277"/>
                    <a:pt x="67" y="277"/>
                  </a:cubicBezTo>
                  <a:cubicBezTo>
                    <a:pt x="60" y="276"/>
                    <a:pt x="57" y="278"/>
                    <a:pt x="56" y="286"/>
                  </a:cubicBezTo>
                  <a:cubicBezTo>
                    <a:pt x="54" y="303"/>
                    <a:pt x="51" y="320"/>
                    <a:pt x="48" y="338"/>
                  </a:cubicBezTo>
                  <a:lnTo>
                    <a:pt x="0" y="338"/>
                  </a:lnTo>
                  <a:cubicBezTo>
                    <a:pt x="18" y="225"/>
                    <a:pt x="36" y="113"/>
                    <a:pt x="54" y="1"/>
                  </a:cubicBezTo>
                  <a:cubicBezTo>
                    <a:pt x="56" y="0"/>
                    <a:pt x="58" y="0"/>
                    <a:pt x="59" y="0"/>
                  </a:cubicBezTo>
                  <a:cubicBezTo>
                    <a:pt x="81" y="0"/>
                    <a:pt x="103" y="0"/>
                    <a:pt x="125" y="0"/>
                  </a:cubicBezTo>
                  <a:cubicBezTo>
                    <a:pt x="129" y="0"/>
                    <a:pt x="132" y="1"/>
                    <a:pt x="133" y="6"/>
                  </a:cubicBezTo>
                  <a:cubicBezTo>
                    <a:pt x="145" y="84"/>
                    <a:pt x="157" y="161"/>
                    <a:pt x="170" y="238"/>
                  </a:cubicBezTo>
                  <a:cubicBezTo>
                    <a:pt x="175" y="269"/>
                    <a:pt x="180" y="300"/>
                    <a:pt x="185" y="331"/>
                  </a:cubicBezTo>
                  <a:cubicBezTo>
                    <a:pt x="185" y="333"/>
                    <a:pt x="185" y="335"/>
                    <a:pt x="185" y="338"/>
                  </a:cubicBezTo>
                  <a:close/>
                  <a:moveTo>
                    <a:pt x="116" y="231"/>
                  </a:moveTo>
                  <a:lnTo>
                    <a:pt x="116" y="231"/>
                  </a:lnTo>
                  <a:cubicBezTo>
                    <a:pt x="108" y="176"/>
                    <a:pt x="99" y="121"/>
                    <a:pt x="91" y="67"/>
                  </a:cubicBezTo>
                  <a:cubicBezTo>
                    <a:pt x="91" y="67"/>
                    <a:pt x="90" y="67"/>
                    <a:pt x="89" y="67"/>
                  </a:cubicBezTo>
                  <a:cubicBezTo>
                    <a:pt x="81" y="121"/>
                    <a:pt x="73" y="176"/>
                    <a:pt x="65" y="231"/>
                  </a:cubicBezTo>
                  <a:lnTo>
                    <a:pt x="116" y="23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19" name="Freeform 14"/>
            <p:cNvSpPr>
              <a:spLocks noEditPoints="1"/>
            </p:cNvSpPr>
            <p:nvPr/>
          </p:nvSpPr>
          <p:spPr bwMode="auto">
            <a:xfrm>
              <a:off x="2277" y="2055"/>
              <a:ext cx="112" cy="205"/>
            </a:xfrm>
            <a:custGeom>
              <a:avLst/>
              <a:gdLst>
                <a:gd name="T0" fmla="*/ 0 w 186"/>
                <a:gd name="T1" fmla="*/ 338 h 338"/>
                <a:gd name="T2" fmla="*/ 0 w 186"/>
                <a:gd name="T3" fmla="*/ 338 h 338"/>
                <a:gd name="T4" fmla="*/ 54 w 186"/>
                <a:gd name="T5" fmla="*/ 0 h 338"/>
                <a:gd name="T6" fmla="*/ 127 w 186"/>
                <a:gd name="T7" fmla="*/ 0 h 338"/>
                <a:gd name="T8" fmla="*/ 133 w 186"/>
                <a:gd name="T9" fmla="*/ 7 h 338"/>
                <a:gd name="T10" fmla="*/ 160 w 186"/>
                <a:gd name="T11" fmla="*/ 171 h 338"/>
                <a:gd name="T12" fmla="*/ 186 w 186"/>
                <a:gd name="T13" fmla="*/ 335 h 338"/>
                <a:gd name="T14" fmla="*/ 186 w 186"/>
                <a:gd name="T15" fmla="*/ 338 h 338"/>
                <a:gd name="T16" fmla="*/ 133 w 186"/>
                <a:gd name="T17" fmla="*/ 338 h 338"/>
                <a:gd name="T18" fmla="*/ 125 w 186"/>
                <a:gd name="T19" fmla="*/ 286 h 338"/>
                <a:gd name="T20" fmla="*/ 115 w 186"/>
                <a:gd name="T21" fmla="*/ 277 h 338"/>
                <a:gd name="T22" fmla="*/ 65 w 186"/>
                <a:gd name="T23" fmla="*/ 277 h 338"/>
                <a:gd name="T24" fmla="*/ 57 w 186"/>
                <a:gd name="T25" fmla="*/ 284 h 338"/>
                <a:gd name="T26" fmla="*/ 49 w 186"/>
                <a:gd name="T27" fmla="*/ 338 h 338"/>
                <a:gd name="T28" fmla="*/ 0 w 186"/>
                <a:gd name="T29" fmla="*/ 338 h 338"/>
                <a:gd name="T30" fmla="*/ 92 w 186"/>
                <a:gd name="T31" fmla="*/ 65 h 338"/>
                <a:gd name="T32" fmla="*/ 92 w 186"/>
                <a:gd name="T33" fmla="*/ 65 h 338"/>
                <a:gd name="T34" fmla="*/ 90 w 186"/>
                <a:gd name="T35" fmla="*/ 66 h 338"/>
                <a:gd name="T36" fmla="*/ 65 w 186"/>
                <a:gd name="T37" fmla="*/ 230 h 338"/>
                <a:gd name="T38" fmla="*/ 116 w 186"/>
                <a:gd name="T39" fmla="*/ 230 h 338"/>
                <a:gd name="T40" fmla="*/ 92 w 186"/>
                <a:gd name="T41" fmla="*/ 65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86" h="338">
                  <a:moveTo>
                    <a:pt x="0" y="338"/>
                  </a:moveTo>
                  <a:lnTo>
                    <a:pt x="0" y="338"/>
                  </a:lnTo>
                  <a:cubicBezTo>
                    <a:pt x="18" y="225"/>
                    <a:pt x="36" y="113"/>
                    <a:pt x="54" y="0"/>
                  </a:cubicBezTo>
                  <a:cubicBezTo>
                    <a:pt x="79" y="0"/>
                    <a:pt x="103" y="0"/>
                    <a:pt x="127" y="0"/>
                  </a:cubicBezTo>
                  <a:cubicBezTo>
                    <a:pt x="129" y="0"/>
                    <a:pt x="133" y="4"/>
                    <a:pt x="133" y="7"/>
                  </a:cubicBezTo>
                  <a:cubicBezTo>
                    <a:pt x="142" y="61"/>
                    <a:pt x="151" y="116"/>
                    <a:pt x="160" y="171"/>
                  </a:cubicBezTo>
                  <a:cubicBezTo>
                    <a:pt x="168" y="225"/>
                    <a:pt x="177" y="280"/>
                    <a:pt x="186" y="335"/>
                  </a:cubicBezTo>
                  <a:cubicBezTo>
                    <a:pt x="186" y="336"/>
                    <a:pt x="186" y="337"/>
                    <a:pt x="186" y="338"/>
                  </a:cubicBezTo>
                  <a:lnTo>
                    <a:pt x="133" y="338"/>
                  </a:lnTo>
                  <a:cubicBezTo>
                    <a:pt x="130" y="321"/>
                    <a:pt x="127" y="303"/>
                    <a:pt x="125" y="286"/>
                  </a:cubicBezTo>
                  <a:cubicBezTo>
                    <a:pt x="124" y="279"/>
                    <a:pt x="122" y="276"/>
                    <a:pt x="115" y="277"/>
                  </a:cubicBezTo>
                  <a:cubicBezTo>
                    <a:pt x="98" y="277"/>
                    <a:pt x="82" y="277"/>
                    <a:pt x="65" y="277"/>
                  </a:cubicBezTo>
                  <a:cubicBezTo>
                    <a:pt x="60" y="277"/>
                    <a:pt x="58" y="278"/>
                    <a:pt x="57" y="284"/>
                  </a:cubicBezTo>
                  <a:cubicBezTo>
                    <a:pt x="55" y="302"/>
                    <a:pt x="52" y="320"/>
                    <a:pt x="49" y="338"/>
                  </a:cubicBezTo>
                  <a:lnTo>
                    <a:pt x="0" y="338"/>
                  </a:lnTo>
                  <a:close/>
                  <a:moveTo>
                    <a:pt x="92" y="65"/>
                  </a:moveTo>
                  <a:lnTo>
                    <a:pt x="92" y="65"/>
                  </a:lnTo>
                  <a:cubicBezTo>
                    <a:pt x="91" y="66"/>
                    <a:pt x="90" y="66"/>
                    <a:pt x="90" y="66"/>
                  </a:cubicBezTo>
                  <a:cubicBezTo>
                    <a:pt x="81" y="121"/>
                    <a:pt x="73" y="175"/>
                    <a:pt x="65" y="230"/>
                  </a:cubicBezTo>
                  <a:lnTo>
                    <a:pt x="116" y="230"/>
                  </a:lnTo>
                  <a:cubicBezTo>
                    <a:pt x="108" y="175"/>
                    <a:pt x="100" y="120"/>
                    <a:pt x="92" y="6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20" name="Freeform 15"/>
            <p:cNvSpPr>
              <a:spLocks/>
            </p:cNvSpPr>
            <p:nvPr/>
          </p:nvSpPr>
          <p:spPr bwMode="auto">
            <a:xfrm>
              <a:off x="2896" y="2055"/>
              <a:ext cx="110" cy="205"/>
            </a:xfrm>
            <a:custGeom>
              <a:avLst/>
              <a:gdLst>
                <a:gd name="T0" fmla="*/ 94 w 183"/>
                <a:gd name="T1" fmla="*/ 270 h 339"/>
                <a:gd name="T2" fmla="*/ 94 w 183"/>
                <a:gd name="T3" fmla="*/ 270 h 339"/>
                <a:gd name="T4" fmla="*/ 103 w 183"/>
                <a:gd name="T5" fmla="*/ 208 h 339"/>
                <a:gd name="T6" fmla="*/ 133 w 183"/>
                <a:gd name="T7" fmla="*/ 7 h 339"/>
                <a:gd name="T8" fmla="*/ 138 w 183"/>
                <a:gd name="T9" fmla="*/ 0 h 339"/>
                <a:gd name="T10" fmla="*/ 183 w 183"/>
                <a:gd name="T11" fmla="*/ 0 h 339"/>
                <a:gd name="T12" fmla="*/ 131 w 183"/>
                <a:gd name="T13" fmla="*/ 338 h 339"/>
                <a:gd name="T14" fmla="*/ 126 w 183"/>
                <a:gd name="T15" fmla="*/ 338 h 339"/>
                <a:gd name="T16" fmla="*/ 58 w 183"/>
                <a:gd name="T17" fmla="*/ 338 h 339"/>
                <a:gd name="T18" fmla="*/ 50 w 183"/>
                <a:gd name="T19" fmla="*/ 332 h 339"/>
                <a:gd name="T20" fmla="*/ 0 w 183"/>
                <a:gd name="T21" fmla="*/ 4 h 339"/>
                <a:gd name="T22" fmla="*/ 0 w 183"/>
                <a:gd name="T23" fmla="*/ 0 h 339"/>
                <a:gd name="T24" fmla="*/ 49 w 183"/>
                <a:gd name="T25" fmla="*/ 0 h 339"/>
                <a:gd name="T26" fmla="*/ 53 w 183"/>
                <a:gd name="T27" fmla="*/ 6 h 339"/>
                <a:gd name="T28" fmla="*/ 78 w 183"/>
                <a:gd name="T29" fmla="*/ 173 h 339"/>
                <a:gd name="T30" fmla="*/ 91 w 183"/>
                <a:gd name="T31" fmla="*/ 262 h 339"/>
                <a:gd name="T32" fmla="*/ 93 w 183"/>
                <a:gd name="T33" fmla="*/ 270 h 339"/>
                <a:gd name="T34" fmla="*/ 94 w 183"/>
                <a:gd name="T35" fmla="*/ 270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3" h="339">
                  <a:moveTo>
                    <a:pt x="94" y="270"/>
                  </a:moveTo>
                  <a:lnTo>
                    <a:pt x="94" y="270"/>
                  </a:lnTo>
                  <a:cubicBezTo>
                    <a:pt x="97" y="249"/>
                    <a:pt x="100" y="229"/>
                    <a:pt x="103" y="208"/>
                  </a:cubicBezTo>
                  <a:cubicBezTo>
                    <a:pt x="113" y="141"/>
                    <a:pt x="123" y="74"/>
                    <a:pt x="133" y="7"/>
                  </a:cubicBezTo>
                  <a:cubicBezTo>
                    <a:pt x="134" y="4"/>
                    <a:pt x="136" y="0"/>
                    <a:pt x="138" y="0"/>
                  </a:cubicBezTo>
                  <a:cubicBezTo>
                    <a:pt x="153" y="0"/>
                    <a:pt x="167" y="0"/>
                    <a:pt x="183" y="0"/>
                  </a:cubicBezTo>
                  <a:cubicBezTo>
                    <a:pt x="165" y="113"/>
                    <a:pt x="148" y="225"/>
                    <a:pt x="131" y="338"/>
                  </a:cubicBezTo>
                  <a:cubicBezTo>
                    <a:pt x="129" y="338"/>
                    <a:pt x="128" y="338"/>
                    <a:pt x="126" y="338"/>
                  </a:cubicBezTo>
                  <a:cubicBezTo>
                    <a:pt x="104" y="338"/>
                    <a:pt x="81" y="338"/>
                    <a:pt x="58" y="338"/>
                  </a:cubicBezTo>
                  <a:cubicBezTo>
                    <a:pt x="53" y="339"/>
                    <a:pt x="51" y="337"/>
                    <a:pt x="50" y="332"/>
                  </a:cubicBezTo>
                  <a:cubicBezTo>
                    <a:pt x="34" y="223"/>
                    <a:pt x="17" y="113"/>
                    <a:pt x="0" y="4"/>
                  </a:cubicBezTo>
                  <a:cubicBezTo>
                    <a:pt x="0" y="3"/>
                    <a:pt x="0" y="2"/>
                    <a:pt x="0" y="0"/>
                  </a:cubicBezTo>
                  <a:cubicBezTo>
                    <a:pt x="16" y="0"/>
                    <a:pt x="32" y="0"/>
                    <a:pt x="49" y="0"/>
                  </a:cubicBezTo>
                  <a:cubicBezTo>
                    <a:pt x="50" y="0"/>
                    <a:pt x="53" y="4"/>
                    <a:pt x="53" y="6"/>
                  </a:cubicBezTo>
                  <a:cubicBezTo>
                    <a:pt x="62" y="62"/>
                    <a:pt x="70" y="117"/>
                    <a:pt x="78" y="173"/>
                  </a:cubicBezTo>
                  <a:cubicBezTo>
                    <a:pt x="83" y="203"/>
                    <a:pt x="87" y="233"/>
                    <a:pt x="91" y="262"/>
                  </a:cubicBezTo>
                  <a:cubicBezTo>
                    <a:pt x="92" y="265"/>
                    <a:pt x="92" y="267"/>
                    <a:pt x="93" y="270"/>
                  </a:cubicBezTo>
                  <a:cubicBezTo>
                    <a:pt x="93" y="270"/>
                    <a:pt x="94" y="270"/>
                    <a:pt x="94" y="27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21" name="Freeform 16"/>
            <p:cNvSpPr>
              <a:spLocks noEditPoints="1"/>
            </p:cNvSpPr>
            <p:nvPr/>
          </p:nvSpPr>
          <p:spPr bwMode="auto">
            <a:xfrm>
              <a:off x="2162" y="2302"/>
              <a:ext cx="95" cy="206"/>
            </a:xfrm>
            <a:custGeom>
              <a:avLst/>
              <a:gdLst>
                <a:gd name="T0" fmla="*/ 0 w 159"/>
                <a:gd name="T1" fmla="*/ 340 h 340"/>
                <a:gd name="T2" fmla="*/ 0 w 159"/>
                <a:gd name="T3" fmla="*/ 340 h 340"/>
                <a:gd name="T4" fmla="*/ 0 w 159"/>
                <a:gd name="T5" fmla="*/ 3 h 340"/>
                <a:gd name="T6" fmla="*/ 1 w 159"/>
                <a:gd name="T7" fmla="*/ 2 h 340"/>
                <a:gd name="T8" fmla="*/ 95 w 159"/>
                <a:gd name="T9" fmla="*/ 3 h 340"/>
                <a:gd name="T10" fmla="*/ 154 w 159"/>
                <a:gd name="T11" fmla="*/ 61 h 340"/>
                <a:gd name="T12" fmla="*/ 153 w 159"/>
                <a:gd name="T13" fmla="*/ 158 h 340"/>
                <a:gd name="T14" fmla="*/ 92 w 159"/>
                <a:gd name="T15" fmla="*/ 212 h 340"/>
                <a:gd name="T16" fmla="*/ 52 w 159"/>
                <a:gd name="T17" fmla="*/ 213 h 340"/>
                <a:gd name="T18" fmla="*/ 52 w 159"/>
                <a:gd name="T19" fmla="*/ 224 h 340"/>
                <a:gd name="T20" fmla="*/ 52 w 159"/>
                <a:gd name="T21" fmla="*/ 331 h 340"/>
                <a:gd name="T22" fmla="*/ 42 w 159"/>
                <a:gd name="T23" fmla="*/ 340 h 340"/>
                <a:gd name="T24" fmla="*/ 0 w 159"/>
                <a:gd name="T25" fmla="*/ 340 h 340"/>
                <a:gd name="T26" fmla="*/ 52 w 159"/>
                <a:gd name="T27" fmla="*/ 163 h 340"/>
                <a:gd name="T28" fmla="*/ 52 w 159"/>
                <a:gd name="T29" fmla="*/ 163 h 340"/>
                <a:gd name="T30" fmla="*/ 55 w 159"/>
                <a:gd name="T31" fmla="*/ 164 h 340"/>
                <a:gd name="T32" fmla="*/ 79 w 159"/>
                <a:gd name="T33" fmla="*/ 164 h 340"/>
                <a:gd name="T34" fmla="*/ 102 w 159"/>
                <a:gd name="T35" fmla="*/ 144 h 340"/>
                <a:gd name="T36" fmla="*/ 102 w 159"/>
                <a:gd name="T37" fmla="*/ 70 h 340"/>
                <a:gd name="T38" fmla="*/ 86 w 159"/>
                <a:gd name="T39" fmla="*/ 51 h 340"/>
                <a:gd name="T40" fmla="*/ 52 w 159"/>
                <a:gd name="T41" fmla="*/ 49 h 340"/>
                <a:gd name="T42" fmla="*/ 52 w 159"/>
                <a:gd name="T43" fmla="*/ 163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59" h="340">
                  <a:moveTo>
                    <a:pt x="0" y="340"/>
                  </a:moveTo>
                  <a:lnTo>
                    <a:pt x="0" y="340"/>
                  </a:lnTo>
                  <a:cubicBezTo>
                    <a:pt x="0" y="340"/>
                    <a:pt x="0" y="115"/>
                    <a:pt x="0" y="3"/>
                  </a:cubicBezTo>
                  <a:cubicBezTo>
                    <a:pt x="0" y="2"/>
                    <a:pt x="1" y="2"/>
                    <a:pt x="1" y="2"/>
                  </a:cubicBezTo>
                  <a:cubicBezTo>
                    <a:pt x="32" y="2"/>
                    <a:pt x="64" y="0"/>
                    <a:pt x="95" y="3"/>
                  </a:cubicBezTo>
                  <a:cubicBezTo>
                    <a:pt x="129" y="7"/>
                    <a:pt x="149" y="26"/>
                    <a:pt x="154" y="61"/>
                  </a:cubicBezTo>
                  <a:cubicBezTo>
                    <a:pt x="158" y="93"/>
                    <a:pt x="159" y="126"/>
                    <a:pt x="153" y="158"/>
                  </a:cubicBezTo>
                  <a:cubicBezTo>
                    <a:pt x="147" y="189"/>
                    <a:pt x="124" y="209"/>
                    <a:pt x="92" y="212"/>
                  </a:cubicBezTo>
                  <a:cubicBezTo>
                    <a:pt x="79" y="213"/>
                    <a:pt x="66" y="213"/>
                    <a:pt x="52" y="213"/>
                  </a:cubicBezTo>
                  <a:lnTo>
                    <a:pt x="52" y="224"/>
                  </a:lnTo>
                  <a:cubicBezTo>
                    <a:pt x="52" y="260"/>
                    <a:pt x="52" y="295"/>
                    <a:pt x="52" y="331"/>
                  </a:cubicBezTo>
                  <a:cubicBezTo>
                    <a:pt x="52" y="338"/>
                    <a:pt x="42" y="340"/>
                    <a:pt x="42" y="340"/>
                  </a:cubicBezTo>
                  <a:lnTo>
                    <a:pt x="0" y="340"/>
                  </a:lnTo>
                  <a:close/>
                  <a:moveTo>
                    <a:pt x="52" y="163"/>
                  </a:moveTo>
                  <a:lnTo>
                    <a:pt x="52" y="163"/>
                  </a:lnTo>
                  <a:cubicBezTo>
                    <a:pt x="53" y="164"/>
                    <a:pt x="54" y="164"/>
                    <a:pt x="55" y="164"/>
                  </a:cubicBezTo>
                  <a:cubicBezTo>
                    <a:pt x="63" y="164"/>
                    <a:pt x="71" y="164"/>
                    <a:pt x="79" y="164"/>
                  </a:cubicBezTo>
                  <a:cubicBezTo>
                    <a:pt x="92" y="164"/>
                    <a:pt x="101" y="157"/>
                    <a:pt x="102" y="144"/>
                  </a:cubicBezTo>
                  <a:cubicBezTo>
                    <a:pt x="103" y="120"/>
                    <a:pt x="103" y="95"/>
                    <a:pt x="102" y="70"/>
                  </a:cubicBezTo>
                  <a:cubicBezTo>
                    <a:pt x="102" y="60"/>
                    <a:pt x="96" y="52"/>
                    <a:pt x="86" y="51"/>
                  </a:cubicBezTo>
                  <a:cubicBezTo>
                    <a:pt x="75" y="49"/>
                    <a:pt x="64" y="50"/>
                    <a:pt x="52" y="49"/>
                  </a:cubicBezTo>
                  <a:lnTo>
                    <a:pt x="52" y="16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22" name="Freeform 17"/>
            <p:cNvSpPr>
              <a:spLocks/>
            </p:cNvSpPr>
            <p:nvPr/>
          </p:nvSpPr>
          <p:spPr bwMode="auto">
            <a:xfrm>
              <a:off x="2665" y="2301"/>
              <a:ext cx="98" cy="209"/>
            </a:xfrm>
            <a:custGeom>
              <a:avLst/>
              <a:gdLst>
                <a:gd name="T0" fmla="*/ 160 w 163"/>
                <a:gd name="T1" fmla="*/ 117 h 346"/>
                <a:gd name="T2" fmla="*/ 160 w 163"/>
                <a:gd name="T3" fmla="*/ 117 h 346"/>
                <a:gd name="T4" fmla="*/ 109 w 163"/>
                <a:gd name="T5" fmla="*/ 117 h 346"/>
                <a:gd name="T6" fmla="*/ 109 w 163"/>
                <a:gd name="T7" fmla="*/ 107 h 346"/>
                <a:gd name="T8" fmla="*/ 107 w 163"/>
                <a:gd name="T9" fmla="*/ 70 h 346"/>
                <a:gd name="T10" fmla="*/ 81 w 163"/>
                <a:gd name="T11" fmla="*/ 47 h 346"/>
                <a:gd name="T12" fmla="*/ 54 w 163"/>
                <a:gd name="T13" fmla="*/ 69 h 346"/>
                <a:gd name="T14" fmla="*/ 53 w 163"/>
                <a:gd name="T15" fmla="*/ 86 h 346"/>
                <a:gd name="T16" fmla="*/ 53 w 163"/>
                <a:gd name="T17" fmla="*/ 259 h 346"/>
                <a:gd name="T18" fmla="*/ 54 w 163"/>
                <a:gd name="T19" fmla="*/ 272 h 346"/>
                <a:gd name="T20" fmla="*/ 81 w 163"/>
                <a:gd name="T21" fmla="*/ 297 h 346"/>
                <a:gd name="T22" fmla="*/ 107 w 163"/>
                <a:gd name="T23" fmla="*/ 273 h 346"/>
                <a:gd name="T24" fmla="*/ 109 w 163"/>
                <a:gd name="T25" fmla="*/ 228 h 346"/>
                <a:gd name="T26" fmla="*/ 109 w 163"/>
                <a:gd name="T27" fmla="*/ 216 h 346"/>
                <a:gd name="T28" fmla="*/ 158 w 163"/>
                <a:gd name="T29" fmla="*/ 216 h 346"/>
                <a:gd name="T30" fmla="*/ 149 w 163"/>
                <a:gd name="T31" fmla="*/ 308 h 346"/>
                <a:gd name="T32" fmla="*/ 114 w 163"/>
                <a:gd name="T33" fmla="*/ 339 h 346"/>
                <a:gd name="T34" fmla="*/ 70 w 163"/>
                <a:gd name="T35" fmla="*/ 345 h 346"/>
                <a:gd name="T36" fmla="*/ 0 w 163"/>
                <a:gd name="T37" fmla="*/ 265 h 346"/>
                <a:gd name="T38" fmla="*/ 0 w 163"/>
                <a:gd name="T39" fmla="*/ 80 h 346"/>
                <a:gd name="T40" fmla="*/ 4 w 163"/>
                <a:gd name="T41" fmla="*/ 54 h 346"/>
                <a:gd name="T42" fmla="*/ 70 w 163"/>
                <a:gd name="T43" fmla="*/ 0 h 346"/>
                <a:gd name="T44" fmla="*/ 98 w 163"/>
                <a:gd name="T45" fmla="*/ 1 h 346"/>
                <a:gd name="T46" fmla="*/ 155 w 163"/>
                <a:gd name="T47" fmla="*/ 56 h 346"/>
                <a:gd name="T48" fmla="*/ 160 w 163"/>
                <a:gd name="T49" fmla="*/ 117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3" h="346">
                  <a:moveTo>
                    <a:pt x="160" y="117"/>
                  </a:moveTo>
                  <a:lnTo>
                    <a:pt x="160" y="117"/>
                  </a:lnTo>
                  <a:lnTo>
                    <a:pt x="109" y="117"/>
                  </a:lnTo>
                  <a:cubicBezTo>
                    <a:pt x="109" y="113"/>
                    <a:pt x="109" y="110"/>
                    <a:pt x="109" y="107"/>
                  </a:cubicBezTo>
                  <a:cubicBezTo>
                    <a:pt x="108" y="94"/>
                    <a:pt x="109" y="82"/>
                    <a:pt x="107" y="70"/>
                  </a:cubicBezTo>
                  <a:cubicBezTo>
                    <a:pt x="106" y="56"/>
                    <a:pt x="95" y="48"/>
                    <a:pt x="81" y="47"/>
                  </a:cubicBezTo>
                  <a:cubicBezTo>
                    <a:pt x="66" y="47"/>
                    <a:pt x="57" y="55"/>
                    <a:pt x="54" y="69"/>
                  </a:cubicBezTo>
                  <a:cubicBezTo>
                    <a:pt x="53" y="75"/>
                    <a:pt x="53" y="81"/>
                    <a:pt x="53" y="86"/>
                  </a:cubicBezTo>
                  <a:cubicBezTo>
                    <a:pt x="53" y="144"/>
                    <a:pt x="53" y="202"/>
                    <a:pt x="53" y="259"/>
                  </a:cubicBezTo>
                  <a:cubicBezTo>
                    <a:pt x="53" y="264"/>
                    <a:pt x="53" y="268"/>
                    <a:pt x="54" y="272"/>
                  </a:cubicBezTo>
                  <a:cubicBezTo>
                    <a:pt x="56" y="289"/>
                    <a:pt x="65" y="297"/>
                    <a:pt x="81" y="297"/>
                  </a:cubicBezTo>
                  <a:cubicBezTo>
                    <a:pt x="96" y="297"/>
                    <a:pt x="106" y="289"/>
                    <a:pt x="107" y="273"/>
                  </a:cubicBezTo>
                  <a:cubicBezTo>
                    <a:pt x="109" y="258"/>
                    <a:pt x="108" y="243"/>
                    <a:pt x="109" y="228"/>
                  </a:cubicBezTo>
                  <a:cubicBezTo>
                    <a:pt x="109" y="224"/>
                    <a:pt x="109" y="220"/>
                    <a:pt x="109" y="216"/>
                  </a:cubicBezTo>
                  <a:lnTo>
                    <a:pt x="158" y="216"/>
                  </a:lnTo>
                  <a:cubicBezTo>
                    <a:pt x="157" y="247"/>
                    <a:pt x="163" y="278"/>
                    <a:pt x="149" y="308"/>
                  </a:cubicBezTo>
                  <a:cubicBezTo>
                    <a:pt x="142" y="323"/>
                    <a:pt x="130" y="335"/>
                    <a:pt x="114" y="339"/>
                  </a:cubicBezTo>
                  <a:cubicBezTo>
                    <a:pt x="100" y="343"/>
                    <a:pt x="84" y="346"/>
                    <a:pt x="70" y="345"/>
                  </a:cubicBezTo>
                  <a:cubicBezTo>
                    <a:pt x="24" y="341"/>
                    <a:pt x="1" y="313"/>
                    <a:pt x="0" y="265"/>
                  </a:cubicBezTo>
                  <a:cubicBezTo>
                    <a:pt x="0" y="204"/>
                    <a:pt x="0" y="142"/>
                    <a:pt x="0" y="80"/>
                  </a:cubicBezTo>
                  <a:cubicBezTo>
                    <a:pt x="0" y="71"/>
                    <a:pt x="2" y="62"/>
                    <a:pt x="4" y="54"/>
                  </a:cubicBezTo>
                  <a:cubicBezTo>
                    <a:pt x="12" y="21"/>
                    <a:pt x="36" y="1"/>
                    <a:pt x="70" y="0"/>
                  </a:cubicBezTo>
                  <a:cubicBezTo>
                    <a:pt x="79" y="0"/>
                    <a:pt x="89" y="0"/>
                    <a:pt x="98" y="1"/>
                  </a:cubicBezTo>
                  <a:cubicBezTo>
                    <a:pt x="130" y="6"/>
                    <a:pt x="149" y="25"/>
                    <a:pt x="155" y="56"/>
                  </a:cubicBezTo>
                  <a:cubicBezTo>
                    <a:pt x="159" y="76"/>
                    <a:pt x="158" y="96"/>
                    <a:pt x="160" y="11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23" name="Freeform 18"/>
            <p:cNvSpPr>
              <a:spLocks/>
            </p:cNvSpPr>
            <p:nvPr/>
          </p:nvSpPr>
          <p:spPr bwMode="auto">
            <a:xfrm>
              <a:off x="3022" y="2056"/>
              <a:ext cx="86" cy="204"/>
            </a:xfrm>
            <a:custGeom>
              <a:avLst/>
              <a:gdLst>
                <a:gd name="T0" fmla="*/ 0 w 144"/>
                <a:gd name="T1" fmla="*/ 337 h 337"/>
                <a:gd name="T2" fmla="*/ 0 w 144"/>
                <a:gd name="T3" fmla="*/ 337 h 337"/>
                <a:gd name="T4" fmla="*/ 0 w 144"/>
                <a:gd name="T5" fmla="*/ 0 h 337"/>
                <a:gd name="T6" fmla="*/ 144 w 144"/>
                <a:gd name="T7" fmla="*/ 0 h 337"/>
                <a:gd name="T8" fmla="*/ 144 w 144"/>
                <a:gd name="T9" fmla="*/ 47 h 337"/>
                <a:gd name="T10" fmla="*/ 53 w 144"/>
                <a:gd name="T11" fmla="*/ 47 h 337"/>
                <a:gd name="T12" fmla="*/ 53 w 144"/>
                <a:gd name="T13" fmla="*/ 141 h 337"/>
                <a:gd name="T14" fmla="*/ 125 w 144"/>
                <a:gd name="T15" fmla="*/ 141 h 337"/>
                <a:gd name="T16" fmla="*/ 125 w 144"/>
                <a:gd name="T17" fmla="*/ 189 h 337"/>
                <a:gd name="T18" fmla="*/ 53 w 144"/>
                <a:gd name="T19" fmla="*/ 189 h 337"/>
                <a:gd name="T20" fmla="*/ 53 w 144"/>
                <a:gd name="T21" fmla="*/ 288 h 337"/>
                <a:gd name="T22" fmla="*/ 144 w 144"/>
                <a:gd name="T23" fmla="*/ 288 h 337"/>
                <a:gd name="T24" fmla="*/ 144 w 144"/>
                <a:gd name="T25" fmla="*/ 337 h 337"/>
                <a:gd name="T26" fmla="*/ 0 w 144"/>
                <a:gd name="T27" fmla="*/ 337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4" h="337">
                  <a:moveTo>
                    <a:pt x="0" y="337"/>
                  </a:moveTo>
                  <a:lnTo>
                    <a:pt x="0" y="337"/>
                  </a:lnTo>
                  <a:lnTo>
                    <a:pt x="0" y="0"/>
                  </a:lnTo>
                  <a:lnTo>
                    <a:pt x="144" y="0"/>
                  </a:lnTo>
                  <a:lnTo>
                    <a:pt x="144" y="47"/>
                  </a:lnTo>
                  <a:lnTo>
                    <a:pt x="53" y="47"/>
                  </a:lnTo>
                  <a:lnTo>
                    <a:pt x="53" y="141"/>
                  </a:lnTo>
                  <a:lnTo>
                    <a:pt x="125" y="141"/>
                  </a:lnTo>
                  <a:lnTo>
                    <a:pt x="125" y="189"/>
                  </a:lnTo>
                  <a:lnTo>
                    <a:pt x="53" y="189"/>
                  </a:lnTo>
                  <a:lnTo>
                    <a:pt x="53" y="288"/>
                  </a:lnTo>
                  <a:lnTo>
                    <a:pt x="144" y="288"/>
                  </a:lnTo>
                  <a:lnTo>
                    <a:pt x="144" y="337"/>
                  </a:lnTo>
                  <a:lnTo>
                    <a:pt x="0" y="33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24" name="Freeform 19"/>
            <p:cNvSpPr>
              <a:spLocks/>
            </p:cNvSpPr>
            <p:nvPr/>
          </p:nvSpPr>
          <p:spPr bwMode="auto">
            <a:xfrm>
              <a:off x="2572" y="2303"/>
              <a:ext cx="87" cy="204"/>
            </a:xfrm>
            <a:custGeom>
              <a:avLst/>
              <a:gdLst>
                <a:gd name="T0" fmla="*/ 0 w 144"/>
                <a:gd name="T1" fmla="*/ 0 h 337"/>
                <a:gd name="T2" fmla="*/ 0 w 144"/>
                <a:gd name="T3" fmla="*/ 0 h 337"/>
                <a:gd name="T4" fmla="*/ 0 w 144"/>
                <a:gd name="T5" fmla="*/ 337 h 337"/>
                <a:gd name="T6" fmla="*/ 144 w 144"/>
                <a:gd name="T7" fmla="*/ 337 h 337"/>
                <a:gd name="T8" fmla="*/ 144 w 144"/>
                <a:gd name="T9" fmla="*/ 289 h 337"/>
                <a:gd name="T10" fmla="*/ 53 w 144"/>
                <a:gd name="T11" fmla="*/ 289 h 337"/>
                <a:gd name="T12" fmla="*/ 53 w 144"/>
                <a:gd name="T13" fmla="*/ 190 h 337"/>
                <a:gd name="T14" fmla="*/ 124 w 144"/>
                <a:gd name="T15" fmla="*/ 190 h 337"/>
                <a:gd name="T16" fmla="*/ 124 w 144"/>
                <a:gd name="T17" fmla="*/ 142 h 337"/>
                <a:gd name="T18" fmla="*/ 53 w 144"/>
                <a:gd name="T19" fmla="*/ 142 h 337"/>
                <a:gd name="T20" fmla="*/ 53 w 144"/>
                <a:gd name="T21" fmla="*/ 47 h 337"/>
                <a:gd name="T22" fmla="*/ 144 w 144"/>
                <a:gd name="T23" fmla="*/ 47 h 337"/>
                <a:gd name="T24" fmla="*/ 144 w 144"/>
                <a:gd name="T25" fmla="*/ 0 h 337"/>
                <a:gd name="T26" fmla="*/ 0 w 144"/>
                <a:gd name="T27" fmla="*/ 0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4" h="337">
                  <a:moveTo>
                    <a:pt x="0" y="0"/>
                  </a:moveTo>
                  <a:lnTo>
                    <a:pt x="0" y="0"/>
                  </a:lnTo>
                  <a:lnTo>
                    <a:pt x="0" y="337"/>
                  </a:lnTo>
                  <a:lnTo>
                    <a:pt x="144" y="337"/>
                  </a:lnTo>
                  <a:lnTo>
                    <a:pt x="144" y="289"/>
                  </a:lnTo>
                  <a:lnTo>
                    <a:pt x="53" y="289"/>
                  </a:lnTo>
                  <a:lnTo>
                    <a:pt x="53" y="190"/>
                  </a:lnTo>
                  <a:lnTo>
                    <a:pt x="124" y="190"/>
                  </a:lnTo>
                  <a:lnTo>
                    <a:pt x="124" y="142"/>
                  </a:lnTo>
                  <a:lnTo>
                    <a:pt x="53" y="142"/>
                  </a:lnTo>
                  <a:lnTo>
                    <a:pt x="53" y="47"/>
                  </a:lnTo>
                  <a:lnTo>
                    <a:pt x="144" y="47"/>
                  </a:lnTo>
                  <a:lnTo>
                    <a:pt x="144"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25" name="Freeform 20"/>
            <p:cNvSpPr>
              <a:spLocks/>
            </p:cNvSpPr>
            <p:nvPr/>
          </p:nvSpPr>
          <p:spPr bwMode="auto">
            <a:xfrm>
              <a:off x="2736" y="2056"/>
              <a:ext cx="99" cy="204"/>
            </a:xfrm>
            <a:custGeom>
              <a:avLst/>
              <a:gdLst>
                <a:gd name="T0" fmla="*/ 56 w 164"/>
                <a:gd name="T1" fmla="*/ 47 h 337"/>
                <a:gd name="T2" fmla="*/ 56 w 164"/>
                <a:gd name="T3" fmla="*/ 47 h 337"/>
                <a:gd name="T4" fmla="*/ 0 w 164"/>
                <a:gd name="T5" fmla="*/ 47 h 337"/>
                <a:gd name="T6" fmla="*/ 0 w 164"/>
                <a:gd name="T7" fmla="*/ 0 h 337"/>
                <a:gd name="T8" fmla="*/ 164 w 164"/>
                <a:gd name="T9" fmla="*/ 0 h 337"/>
                <a:gd name="T10" fmla="*/ 164 w 164"/>
                <a:gd name="T11" fmla="*/ 47 h 337"/>
                <a:gd name="T12" fmla="*/ 108 w 164"/>
                <a:gd name="T13" fmla="*/ 47 h 337"/>
                <a:gd name="T14" fmla="*/ 108 w 164"/>
                <a:gd name="T15" fmla="*/ 337 h 337"/>
                <a:gd name="T16" fmla="*/ 56 w 164"/>
                <a:gd name="T17" fmla="*/ 337 h 337"/>
                <a:gd name="T18" fmla="*/ 56 w 164"/>
                <a:gd name="T19" fmla="*/ 47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4" h="337">
                  <a:moveTo>
                    <a:pt x="56" y="47"/>
                  </a:moveTo>
                  <a:lnTo>
                    <a:pt x="56" y="47"/>
                  </a:lnTo>
                  <a:lnTo>
                    <a:pt x="0" y="47"/>
                  </a:lnTo>
                  <a:lnTo>
                    <a:pt x="0" y="0"/>
                  </a:lnTo>
                  <a:lnTo>
                    <a:pt x="164" y="0"/>
                  </a:lnTo>
                  <a:lnTo>
                    <a:pt x="164" y="47"/>
                  </a:lnTo>
                  <a:lnTo>
                    <a:pt x="108" y="47"/>
                  </a:lnTo>
                  <a:lnTo>
                    <a:pt x="108" y="337"/>
                  </a:lnTo>
                  <a:lnTo>
                    <a:pt x="56" y="337"/>
                  </a:lnTo>
                  <a:lnTo>
                    <a:pt x="56" y="4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26" name="Freeform 21"/>
            <p:cNvSpPr>
              <a:spLocks/>
            </p:cNvSpPr>
            <p:nvPr/>
          </p:nvSpPr>
          <p:spPr bwMode="auto">
            <a:xfrm>
              <a:off x="2495" y="2303"/>
              <a:ext cx="60" cy="205"/>
            </a:xfrm>
            <a:custGeom>
              <a:avLst/>
              <a:gdLst>
                <a:gd name="T0" fmla="*/ 48 w 101"/>
                <a:gd name="T1" fmla="*/ 0 h 339"/>
                <a:gd name="T2" fmla="*/ 48 w 101"/>
                <a:gd name="T3" fmla="*/ 0 h 339"/>
                <a:gd name="T4" fmla="*/ 100 w 101"/>
                <a:gd name="T5" fmla="*/ 0 h 339"/>
                <a:gd name="T6" fmla="*/ 101 w 101"/>
                <a:gd name="T7" fmla="*/ 10 h 339"/>
                <a:gd name="T8" fmla="*/ 101 w 101"/>
                <a:gd name="T9" fmla="*/ 258 h 339"/>
                <a:gd name="T10" fmla="*/ 96 w 101"/>
                <a:gd name="T11" fmla="*/ 290 h 339"/>
                <a:gd name="T12" fmla="*/ 45 w 101"/>
                <a:gd name="T13" fmla="*/ 337 h 339"/>
                <a:gd name="T14" fmla="*/ 0 w 101"/>
                <a:gd name="T15" fmla="*/ 339 h 339"/>
                <a:gd name="T16" fmla="*/ 0 w 101"/>
                <a:gd name="T17" fmla="*/ 290 h 339"/>
                <a:gd name="T18" fmla="*/ 22 w 101"/>
                <a:gd name="T19" fmla="*/ 290 h 339"/>
                <a:gd name="T20" fmla="*/ 48 w 101"/>
                <a:gd name="T21" fmla="*/ 265 h 339"/>
                <a:gd name="T22" fmla="*/ 48 w 101"/>
                <a:gd name="T23" fmla="*/ 253 h 339"/>
                <a:gd name="T24" fmla="*/ 48 w 101"/>
                <a:gd name="T25" fmla="*/ 11 h 339"/>
                <a:gd name="T26" fmla="*/ 48 w 101"/>
                <a:gd name="T27" fmla="*/ 0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1" h="339">
                  <a:moveTo>
                    <a:pt x="48" y="0"/>
                  </a:moveTo>
                  <a:lnTo>
                    <a:pt x="48" y="0"/>
                  </a:lnTo>
                  <a:lnTo>
                    <a:pt x="100" y="0"/>
                  </a:lnTo>
                  <a:cubicBezTo>
                    <a:pt x="100" y="3"/>
                    <a:pt x="101" y="7"/>
                    <a:pt x="101" y="10"/>
                  </a:cubicBezTo>
                  <a:cubicBezTo>
                    <a:pt x="101" y="92"/>
                    <a:pt x="101" y="175"/>
                    <a:pt x="101" y="258"/>
                  </a:cubicBezTo>
                  <a:cubicBezTo>
                    <a:pt x="101" y="269"/>
                    <a:pt x="99" y="280"/>
                    <a:pt x="96" y="290"/>
                  </a:cubicBezTo>
                  <a:cubicBezTo>
                    <a:pt x="89" y="317"/>
                    <a:pt x="72" y="333"/>
                    <a:pt x="45" y="337"/>
                  </a:cubicBezTo>
                  <a:cubicBezTo>
                    <a:pt x="30" y="339"/>
                    <a:pt x="16" y="338"/>
                    <a:pt x="0" y="339"/>
                  </a:cubicBezTo>
                  <a:lnTo>
                    <a:pt x="0" y="290"/>
                  </a:lnTo>
                  <a:cubicBezTo>
                    <a:pt x="8" y="290"/>
                    <a:pt x="15" y="290"/>
                    <a:pt x="22" y="290"/>
                  </a:cubicBezTo>
                  <a:cubicBezTo>
                    <a:pt x="37" y="289"/>
                    <a:pt x="46" y="280"/>
                    <a:pt x="48" y="265"/>
                  </a:cubicBezTo>
                  <a:cubicBezTo>
                    <a:pt x="48" y="261"/>
                    <a:pt x="48" y="257"/>
                    <a:pt x="48" y="253"/>
                  </a:cubicBezTo>
                  <a:cubicBezTo>
                    <a:pt x="48" y="172"/>
                    <a:pt x="48" y="92"/>
                    <a:pt x="48" y="11"/>
                  </a:cubicBezTo>
                  <a:lnTo>
                    <a:pt x="4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27" name="Freeform 22"/>
            <p:cNvSpPr>
              <a:spLocks/>
            </p:cNvSpPr>
            <p:nvPr/>
          </p:nvSpPr>
          <p:spPr bwMode="auto">
            <a:xfrm>
              <a:off x="2849" y="2055"/>
              <a:ext cx="32" cy="205"/>
            </a:xfrm>
            <a:custGeom>
              <a:avLst/>
              <a:gdLst>
                <a:gd name="T0" fmla="*/ 0 w 52"/>
                <a:gd name="T1" fmla="*/ 0 h 338"/>
                <a:gd name="T2" fmla="*/ 0 w 52"/>
                <a:gd name="T3" fmla="*/ 0 h 338"/>
                <a:gd name="T4" fmla="*/ 52 w 52"/>
                <a:gd name="T5" fmla="*/ 0 h 338"/>
                <a:gd name="T6" fmla="*/ 52 w 52"/>
                <a:gd name="T7" fmla="*/ 338 h 338"/>
                <a:gd name="T8" fmla="*/ 0 w 52"/>
                <a:gd name="T9" fmla="*/ 338 h 338"/>
                <a:gd name="T10" fmla="*/ 0 w 52"/>
                <a:gd name="T11" fmla="*/ 0 h 338"/>
              </a:gdLst>
              <a:ahLst/>
              <a:cxnLst>
                <a:cxn ang="0">
                  <a:pos x="T0" y="T1"/>
                </a:cxn>
                <a:cxn ang="0">
                  <a:pos x="T2" y="T3"/>
                </a:cxn>
                <a:cxn ang="0">
                  <a:pos x="T4" y="T5"/>
                </a:cxn>
                <a:cxn ang="0">
                  <a:pos x="T6" y="T7"/>
                </a:cxn>
                <a:cxn ang="0">
                  <a:pos x="T8" y="T9"/>
                </a:cxn>
                <a:cxn ang="0">
                  <a:pos x="T10" y="T11"/>
                </a:cxn>
              </a:cxnLst>
              <a:rect l="0" t="0" r="r" b="b"/>
              <a:pathLst>
                <a:path w="52" h="338">
                  <a:moveTo>
                    <a:pt x="0" y="0"/>
                  </a:moveTo>
                  <a:lnTo>
                    <a:pt x="0" y="0"/>
                  </a:lnTo>
                  <a:lnTo>
                    <a:pt x="52" y="0"/>
                  </a:lnTo>
                  <a:lnTo>
                    <a:pt x="52" y="338"/>
                  </a:lnTo>
                  <a:lnTo>
                    <a:pt x="0" y="338"/>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grpSp>
      <p:sp>
        <p:nvSpPr>
          <p:cNvPr id="29" name="Text Placeholder 28"/>
          <p:cNvSpPr>
            <a:spLocks noGrp="1"/>
          </p:cNvSpPr>
          <p:nvPr>
            <p:ph type="body" sz="quarter" idx="13" hasCustomPrompt="1"/>
          </p:nvPr>
        </p:nvSpPr>
        <p:spPr>
          <a:xfrm>
            <a:off x="3013920" y="1962150"/>
            <a:ext cx="5720680" cy="1066800"/>
          </a:xfrm>
        </p:spPr>
        <p:txBody>
          <a:bodyPr lIns="0" tIns="0" rIns="0" bIns="0">
            <a:noAutofit/>
          </a:bodyPr>
          <a:lstStyle>
            <a:lvl1pPr marL="0" indent="0">
              <a:lnSpc>
                <a:spcPts val="3800"/>
              </a:lnSpc>
              <a:spcBef>
                <a:spcPts val="0"/>
              </a:spcBef>
              <a:buNone/>
              <a:defRPr sz="4600" b="1" cap="all" baseline="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CLICK TO EDIT MASTER TEXT STYLES</a:t>
            </a:r>
          </a:p>
        </p:txBody>
      </p:sp>
      <p:sp>
        <p:nvSpPr>
          <p:cNvPr id="31" name="Text Placeholder 30"/>
          <p:cNvSpPr>
            <a:spLocks noGrp="1"/>
          </p:cNvSpPr>
          <p:nvPr>
            <p:ph type="body" sz="quarter" idx="14" hasCustomPrompt="1"/>
          </p:nvPr>
        </p:nvSpPr>
        <p:spPr>
          <a:xfrm>
            <a:off x="3036640" y="2934545"/>
            <a:ext cx="5667200" cy="517525"/>
          </a:xfrm>
        </p:spPr>
        <p:txBody>
          <a:bodyPr lIns="0" tIns="0" rIns="0" bIns="0">
            <a:noAutofit/>
          </a:bodyPr>
          <a:lstStyle>
            <a:lvl1pPr marL="0" indent="0">
              <a:lnSpc>
                <a:spcPts val="1800"/>
              </a:lnSpc>
              <a:spcBef>
                <a:spcPts val="0"/>
              </a:spcBef>
              <a:buNone/>
              <a:defRPr sz="1400" b="0" i="1" baseline="0">
                <a:solidFill>
                  <a:schemeClr val="bg1"/>
                </a:solidFill>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smtClean="0"/>
              <a:t>Click to edit subtitle</a:t>
            </a:r>
          </a:p>
        </p:txBody>
      </p:sp>
      <p:sp>
        <p:nvSpPr>
          <p:cNvPr id="33" name="Text Placeholder 32"/>
          <p:cNvSpPr>
            <a:spLocks noGrp="1"/>
          </p:cNvSpPr>
          <p:nvPr>
            <p:ph type="body" sz="quarter" idx="15" hasCustomPrompt="1"/>
          </p:nvPr>
        </p:nvSpPr>
        <p:spPr>
          <a:xfrm>
            <a:off x="3036640" y="3778621"/>
            <a:ext cx="5257800" cy="207818"/>
          </a:xfrm>
        </p:spPr>
        <p:txBody>
          <a:bodyPr lIns="0" tIns="0" rIns="0" bIns="0">
            <a:noAutofit/>
          </a:bodyPr>
          <a:lstStyle>
            <a:lvl1pPr marL="0" indent="0">
              <a:buNone/>
              <a:defRPr sz="1100">
                <a:solidFill>
                  <a:schemeClr val="bg1"/>
                </a:solidFill>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smtClean="0"/>
              <a:t>Click to edit location</a:t>
            </a:r>
            <a:endParaRPr lang="en-US" dirty="0"/>
          </a:p>
        </p:txBody>
      </p:sp>
      <p:sp>
        <p:nvSpPr>
          <p:cNvPr id="35" name="Text Placeholder 34"/>
          <p:cNvSpPr>
            <a:spLocks noGrp="1"/>
          </p:cNvSpPr>
          <p:nvPr>
            <p:ph type="body" sz="quarter" idx="16" hasCustomPrompt="1"/>
          </p:nvPr>
        </p:nvSpPr>
        <p:spPr>
          <a:xfrm>
            <a:off x="3036640" y="3960390"/>
            <a:ext cx="2362200" cy="195514"/>
          </a:xfrm>
        </p:spPr>
        <p:txBody>
          <a:bodyPr lIns="0" tIns="0" rIns="0" bIns="0">
            <a:noAutofit/>
          </a:bodyPr>
          <a:lstStyle>
            <a:lvl1pPr marL="0" indent="0">
              <a:buNone/>
              <a:defRPr sz="1100" cap="all" baseline="0">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dirty="0" smtClean="0"/>
              <a:t>Click to edit Date</a:t>
            </a:r>
          </a:p>
        </p:txBody>
      </p:sp>
    </p:spTree>
    <p:extLst>
      <p:ext uri="{BB962C8B-B14F-4D97-AF65-F5344CB8AC3E}">
        <p14:creationId xmlns:p14="http://schemas.microsoft.com/office/powerpoint/2010/main" val="1815392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Section Header-Navy">
    <p:spTree>
      <p:nvGrpSpPr>
        <p:cNvPr id="1" name=""/>
        <p:cNvGrpSpPr/>
        <p:nvPr/>
      </p:nvGrpSpPr>
      <p:grpSpPr>
        <a:xfrm>
          <a:off x="0" y="0"/>
          <a:ext cx="0" cy="0"/>
          <a:chOff x="0" y="0"/>
          <a:chExt cx="0" cy="0"/>
        </a:xfrm>
      </p:grpSpPr>
      <p:sp>
        <p:nvSpPr>
          <p:cNvPr id="8" name="Pentagon 7"/>
          <p:cNvSpPr/>
          <p:nvPr userDrawn="1"/>
        </p:nvSpPr>
        <p:spPr>
          <a:xfrm>
            <a:off x="0" y="1950790"/>
            <a:ext cx="7924800" cy="1234440"/>
          </a:xfrm>
          <a:prstGeom prst="homePlate">
            <a:avLst>
              <a:gd name="adj" fmla="val 64907"/>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
        <p:nvSpPr>
          <p:cNvPr id="2" name="Title 1"/>
          <p:cNvSpPr>
            <a:spLocks noGrp="1"/>
          </p:cNvSpPr>
          <p:nvPr>
            <p:ph type="title" hasCustomPrompt="1"/>
          </p:nvPr>
        </p:nvSpPr>
        <p:spPr>
          <a:xfrm>
            <a:off x="642793" y="2240108"/>
            <a:ext cx="6672407" cy="844261"/>
          </a:xfrm>
        </p:spPr>
        <p:txBody>
          <a:bodyPr anchor="ctr">
            <a:noAutofit/>
          </a:bodyPr>
          <a:lstStyle>
            <a:lvl1pPr algn="l">
              <a:lnSpc>
                <a:spcPts val="3800"/>
              </a:lnSpc>
              <a:defRPr sz="4600" b="1" cap="all">
                <a:solidFill>
                  <a:schemeClr val="bg1"/>
                </a:solidFill>
                <a:latin typeface="+mj-lt"/>
              </a:defRPr>
            </a:lvl1pPr>
          </a:lstStyle>
          <a:p>
            <a:r>
              <a:rPr lang="en-US" dirty="0" smtClean="0"/>
              <a:t>Click to edit Section</a:t>
            </a:r>
            <a:endParaRPr lang="en-US" dirty="0"/>
          </a:p>
        </p:txBody>
      </p:sp>
      <p:sp>
        <p:nvSpPr>
          <p:cNvPr id="3" name="Slide Number Placeholder 2"/>
          <p:cNvSpPr>
            <a:spLocks noGrp="1"/>
          </p:cNvSpPr>
          <p:nvPr>
            <p:ph type="sldNum" sz="quarter" idx="10"/>
          </p:nvPr>
        </p:nvSpPr>
        <p:spPr/>
        <p:txBody>
          <a:bodyPr/>
          <a:lstStyle/>
          <a:p>
            <a:fld id="{46903638-178D-3E4C-8874-E0FA73D16517}" type="slidenum">
              <a:rPr lang="en-US" smtClean="0"/>
              <a:pPr/>
              <a:t>‹#›</a:t>
            </a:fld>
            <a:endParaRPr lang="en-US" dirty="0"/>
          </a:p>
        </p:txBody>
      </p:sp>
    </p:spTree>
    <p:extLst>
      <p:ext uri="{BB962C8B-B14F-4D97-AF65-F5344CB8AC3E}">
        <p14:creationId xmlns:p14="http://schemas.microsoft.com/office/powerpoint/2010/main" val="3341634691"/>
      </p:ext>
    </p:extLst>
  </p:cSld>
  <p:clrMapOvr>
    <a:masterClrMapping/>
  </p:clrMapOvr>
  <p:transition spd="slow">
    <p:push/>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Section Header-Navy">
    <p:spTree>
      <p:nvGrpSpPr>
        <p:cNvPr id="1" name=""/>
        <p:cNvGrpSpPr/>
        <p:nvPr/>
      </p:nvGrpSpPr>
      <p:grpSpPr>
        <a:xfrm>
          <a:off x="0" y="0"/>
          <a:ext cx="0" cy="0"/>
          <a:chOff x="0" y="0"/>
          <a:chExt cx="0" cy="0"/>
        </a:xfrm>
      </p:grpSpPr>
      <p:sp>
        <p:nvSpPr>
          <p:cNvPr id="8" name="Pentagon 7"/>
          <p:cNvSpPr/>
          <p:nvPr userDrawn="1"/>
        </p:nvSpPr>
        <p:spPr>
          <a:xfrm>
            <a:off x="0" y="1950790"/>
            <a:ext cx="7924800" cy="1234440"/>
          </a:xfrm>
          <a:prstGeom prst="homePlate">
            <a:avLst>
              <a:gd name="adj" fmla="val 6490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
        <p:nvSpPr>
          <p:cNvPr id="2" name="Title 1"/>
          <p:cNvSpPr>
            <a:spLocks noGrp="1"/>
          </p:cNvSpPr>
          <p:nvPr>
            <p:ph type="title" hasCustomPrompt="1"/>
          </p:nvPr>
        </p:nvSpPr>
        <p:spPr>
          <a:xfrm>
            <a:off x="1043608" y="2240108"/>
            <a:ext cx="6271592" cy="844261"/>
          </a:xfrm>
        </p:spPr>
        <p:txBody>
          <a:bodyPr anchor="ctr">
            <a:noAutofit/>
          </a:bodyPr>
          <a:lstStyle>
            <a:lvl1pPr algn="l">
              <a:lnSpc>
                <a:spcPts val="3800"/>
              </a:lnSpc>
              <a:defRPr sz="4600" b="1" cap="all">
                <a:solidFill>
                  <a:schemeClr val="bg1"/>
                </a:solidFill>
                <a:latin typeface="+mj-lt"/>
              </a:defRPr>
            </a:lvl1pPr>
          </a:lstStyle>
          <a:p>
            <a:r>
              <a:rPr lang="en-US" dirty="0" smtClean="0"/>
              <a:t>Click to edit Section</a:t>
            </a:r>
            <a:endParaRPr lang="en-US" dirty="0"/>
          </a:p>
        </p:txBody>
      </p:sp>
      <p:grpSp>
        <p:nvGrpSpPr>
          <p:cNvPr id="5" name="Implication icon"/>
          <p:cNvGrpSpPr>
            <a:grpSpLocks noChangeAspect="1"/>
          </p:cNvGrpSpPr>
          <p:nvPr userDrawn="1"/>
        </p:nvGrpSpPr>
        <p:grpSpPr>
          <a:xfrm>
            <a:off x="217612" y="2164122"/>
            <a:ext cx="640080" cy="807776"/>
            <a:chOff x="5292725" y="1870075"/>
            <a:chExt cx="430213" cy="542925"/>
          </a:xfrm>
        </p:grpSpPr>
        <p:sp>
          <p:nvSpPr>
            <p:cNvPr id="7" name="Freeform 5"/>
            <p:cNvSpPr>
              <a:spLocks/>
            </p:cNvSpPr>
            <p:nvPr userDrawn="1"/>
          </p:nvSpPr>
          <p:spPr bwMode="auto">
            <a:xfrm>
              <a:off x="5292725" y="1870075"/>
              <a:ext cx="430213" cy="542925"/>
            </a:xfrm>
            <a:custGeom>
              <a:avLst/>
              <a:gdLst>
                <a:gd name="T0" fmla="*/ 433 w 433"/>
                <a:gd name="T1" fmla="*/ 216 h 556"/>
                <a:gd name="T2" fmla="*/ 433 w 433"/>
                <a:gd name="T3" fmla="*/ 216 h 556"/>
                <a:gd name="T4" fmla="*/ 216 w 433"/>
                <a:gd name="T5" fmla="*/ 0 h 556"/>
                <a:gd name="T6" fmla="*/ 0 w 433"/>
                <a:gd name="T7" fmla="*/ 216 h 556"/>
                <a:gd name="T8" fmla="*/ 123 w 433"/>
                <a:gd name="T9" fmla="*/ 411 h 556"/>
                <a:gd name="T10" fmla="*/ 123 w 433"/>
                <a:gd name="T11" fmla="*/ 442 h 556"/>
                <a:gd name="T12" fmla="*/ 103 w 433"/>
                <a:gd name="T13" fmla="*/ 442 h 556"/>
                <a:gd name="T14" fmla="*/ 216 w 433"/>
                <a:gd name="T15" fmla="*/ 556 h 556"/>
                <a:gd name="T16" fmla="*/ 330 w 433"/>
                <a:gd name="T17" fmla="*/ 442 h 556"/>
                <a:gd name="T18" fmla="*/ 310 w 433"/>
                <a:gd name="T19" fmla="*/ 442 h 556"/>
                <a:gd name="T20" fmla="*/ 310 w 433"/>
                <a:gd name="T21" fmla="*/ 411 h 556"/>
                <a:gd name="T22" fmla="*/ 433 w 433"/>
                <a:gd name="T23" fmla="*/ 216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33" h="556">
                  <a:moveTo>
                    <a:pt x="433" y="216"/>
                  </a:moveTo>
                  <a:lnTo>
                    <a:pt x="433" y="216"/>
                  </a:lnTo>
                  <a:cubicBezTo>
                    <a:pt x="433" y="96"/>
                    <a:pt x="336" y="0"/>
                    <a:pt x="216" y="0"/>
                  </a:cubicBezTo>
                  <a:cubicBezTo>
                    <a:pt x="97" y="0"/>
                    <a:pt x="0" y="96"/>
                    <a:pt x="0" y="216"/>
                  </a:cubicBezTo>
                  <a:cubicBezTo>
                    <a:pt x="0" y="302"/>
                    <a:pt x="50" y="376"/>
                    <a:pt x="123" y="411"/>
                  </a:cubicBezTo>
                  <a:lnTo>
                    <a:pt x="123" y="442"/>
                  </a:lnTo>
                  <a:lnTo>
                    <a:pt x="103" y="442"/>
                  </a:lnTo>
                  <a:lnTo>
                    <a:pt x="216" y="556"/>
                  </a:lnTo>
                  <a:lnTo>
                    <a:pt x="330" y="442"/>
                  </a:lnTo>
                  <a:lnTo>
                    <a:pt x="310" y="442"/>
                  </a:lnTo>
                  <a:lnTo>
                    <a:pt x="310" y="411"/>
                  </a:lnTo>
                  <a:cubicBezTo>
                    <a:pt x="383" y="376"/>
                    <a:pt x="433" y="302"/>
                    <a:pt x="433" y="216"/>
                  </a:cubicBez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9" name="Freeform 6"/>
            <p:cNvSpPr>
              <a:spLocks/>
            </p:cNvSpPr>
            <p:nvPr userDrawn="1"/>
          </p:nvSpPr>
          <p:spPr bwMode="auto">
            <a:xfrm>
              <a:off x="5478463" y="2155825"/>
              <a:ext cx="58738" cy="58738"/>
            </a:xfrm>
            <a:custGeom>
              <a:avLst/>
              <a:gdLst>
                <a:gd name="T0" fmla="*/ 30 w 59"/>
                <a:gd name="T1" fmla="*/ 59 h 59"/>
                <a:gd name="T2" fmla="*/ 30 w 59"/>
                <a:gd name="T3" fmla="*/ 59 h 59"/>
                <a:gd name="T4" fmla="*/ 0 w 59"/>
                <a:gd name="T5" fmla="*/ 29 h 59"/>
                <a:gd name="T6" fmla="*/ 30 w 59"/>
                <a:gd name="T7" fmla="*/ 0 h 59"/>
                <a:gd name="T8" fmla="*/ 59 w 59"/>
                <a:gd name="T9" fmla="*/ 29 h 59"/>
                <a:gd name="T10" fmla="*/ 30 w 59"/>
                <a:gd name="T11" fmla="*/ 59 h 59"/>
              </a:gdLst>
              <a:ahLst/>
              <a:cxnLst>
                <a:cxn ang="0">
                  <a:pos x="T0" y="T1"/>
                </a:cxn>
                <a:cxn ang="0">
                  <a:pos x="T2" y="T3"/>
                </a:cxn>
                <a:cxn ang="0">
                  <a:pos x="T4" y="T5"/>
                </a:cxn>
                <a:cxn ang="0">
                  <a:pos x="T6" y="T7"/>
                </a:cxn>
                <a:cxn ang="0">
                  <a:pos x="T8" y="T9"/>
                </a:cxn>
                <a:cxn ang="0">
                  <a:pos x="T10" y="T11"/>
                </a:cxn>
              </a:cxnLst>
              <a:rect l="0" t="0" r="r" b="b"/>
              <a:pathLst>
                <a:path w="59" h="59">
                  <a:moveTo>
                    <a:pt x="30" y="59"/>
                  </a:moveTo>
                  <a:lnTo>
                    <a:pt x="30" y="59"/>
                  </a:lnTo>
                  <a:cubicBezTo>
                    <a:pt x="14" y="59"/>
                    <a:pt x="0" y="45"/>
                    <a:pt x="0" y="29"/>
                  </a:cubicBezTo>
                  <a:cubicBezTo>
                    <a:pt x="0" y="13"/>
                    <a:pt x="14" y="0"/>
                    <a:pt x="30" y="0"/>
                  </a:cubicBezTo>
                  <a:cubicBezTo>
                    <a:pt x="46" y="0"/>
                    <a:pt x="59" y="13"/>
                    <a:pt x="59" y="29"/>
                  </a:cubicBezTo>
                  <a:cubicBezTo>
                    <a:pt x="59" y="45"/>
                    <a:pt x="46" y="59"/>
                    <a:pt x="30" y="59"/>
                  </a:cubicBez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10" name="Freeform 7"/>
            <p:cNvSpPr>
              <a:spLocks/>
            </p:cNvSpPr>
            <p:nvPr userDrawn="1"/>
          </p:nvSpPr>
          <p:spPr bwMode="auto">
            <a:xfrm>
              <a:off x="5462588" y="1963738"/>
              <a:ext cx="90488" cy="176213"/>
            </a:xfrm>
            <a:custGeom>
              <a:avLst/>
              <a:gdLst>
                <a:gd name="T0" fmla="*/ 69 w 91"/>
                <a:gd name="T1" fmla="*/ 162 h 181"/>
                <a:gd name="T2" fmla="*/ 69 w 91"/>
                <a:gd name="T3" fmla="*/ 162 h 181"/>
                <a:gd name="T4" fmla="*/ 45 w 91"/>
                <a:gd name="T5" fmla="*/ 181 h 181"/>
                <a:gd name="T6" fmla="*/ 45 w 91"/>
                <a:gd name="T7" fmla="*/ 181 h 181"/>
                <a:gd name="T8" fmla="*/ 21 w 91"/>
                <a:gd name="T9" fmla="*/ 162 h 181"/>
                <a:gd name="T10" fmla="*/ 4 w 91"/>
                <a:gd name="T11" fmla="*/ 48 h 181"/>
                <a:gd name="T12" fmla="*/ 45 w 91"/>
                <a:gd name="T13" fmla="*/ 0 h 181"/>
                <a:gd name="T14" fmla="*/ 46 w 91"/>
                <a:gd name="T15" fmla="*/ 0 h 181"/>
                <a:gd name="T16" fmla="*/ 87 w 91"/>
                <a:gd name="T17" fmla="*/ 48 h 181"/>
                <a:gd name="T18" fmla="*/ 69 w 91"/>
                <a:gd name="T19" fmla="*/ 162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1" h="181">
                  <a:moveTo>
                    <a:pt x="69" y="162"/>
                  </a:moveTo>
                  <a:lnTo>
                    <a:pt x="69" y="162"/>
                  </a:lnTo>
                  <a:cubicBezTo>
                    <a:pt x="67" y="173"/>
                    <a:pt x="57" y="181"/>
                    <a:pt x="45" y="181"/>
                  </a:cubicBezTo>
                  <a:lnTo>
                    <a:pt x="45" y="181"/>
                  </a:lnTo>
                  <a:cubicBezTo>
                    <a:pt x="33" y="181"/>
                    <a:pt x="23" y="173"/>
                    <a:pt x="21" y="162"/>
                  </a:cubicBezTo>
                  <a:lnTo>
                    <a:pt x="4" y="48"/>
                  </a:lnTo>
                  <a:cubicBezTo>
                    <a:pt x="0" y="23"/>
                    <a:pt x="20" y="0"/>
                    <a:pt x="45" y="0"/>
                  </a:cubicBezTo>
                  <a:lnTo>
                    <a:pt x="46" y="0"/>
                  </a:lnTo>
                  <a:cubicBezTo>
                    <a:pt x="71" y="0"/>
                    <a:pt x="91" y="23"/>
                    <a:pt x="87" y="48"/>
                  </a:cubicBezTo>
                  <a:lnTo>
                    <a:pt x="69" y="162"/>
                  </a:ln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grpSp>
      <p:sp>
        <p:nvSpPr>
          <p:cNvPr id="3" name="Slide Number Placeholder 2"/>
          <p:cNvSpPr>
            <a:spLocks noGrp="1"/>
          </p:cNvSpPr>
          <p:nvPr>
            <p:ph type="sldNum" sz="quarter" idx="10"/>
          </p:nvPr>
        </p:nvSpPr>
        <p:spPr/>
        <p:txBody>
          <a:bodyPr/>
          <a:lstStyle/>
          <a:p>
            <a:fld id="{46903638-178D-3E4C-8874-E0FA73D16517}" type="slidenum">
              <a:rPr lang="en-US" smtClean="0"/>
              <a:pPr/>
              <a:t>‹#›</a:t>
            </a:fld>
            <a:endParaRPr lang="en-US" dirty="0"/>
          </a:p>
        </p:txBody>
      </p:sp>
    </p:spTree>
    <p:extLst>
      <p:ext uri="{BB962C8B-B14F-4D97-AF65-F5344CB8AC3E}">
        <p14:creationId xmlns:p14="http://schemas.microsoft.com/office/powerpoint/2010/main" val="1012005843"/>
      </p:ext>
    </p:extLst>
  </p:cSld>
  <p:clrMapOvr>
    <a:masterClrMapping/>
  </p:clrMapOvr>
  <p:transition spd="slow">
    <p:push/>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71600" y="301242"/>
            <a:ext cx="6624588" cy="586201"/>
          </a:xfrm>
        </p:spPr>
        <p:txBody>
          <a:bodyPr lIns="0" anchor="t"/>
          <a:lstStyle>
            <a:lvl1pPr>
              <a:defRPr>
                <a:solidFill>
                  <a:schemeClr val="accent3"/>
                </a:solidFill>
              </a:defRPr>
            </a:lvl1pPr>
          </a:lstStyle>
          <a:p>
            <a:r>
              <a:rPr lang="en-US" dirty="0" smtClean="0"/>
              <a:t>Click to edit master title style</a:t>
            </a:r>
            <a:endParaRPr lang="en-US" dirty="0"/>
          </a:p>
        </p:txBody>
      </p:sp>
      <p:grpSp>
        <p:nvGrpSpPr>
          <p:cNvPr id="14" name="Group 13"/>
          <p:cNvGrpSpPr/>
          <p:nvPr userDrawn="1"/>
        </p:nvGrpSpPr>
        <p:grpSpPr>
          <a:xfrm>
            <a:off x="280989" y="4738641"/>
            <a:ext cx="8589717" cy="269899"/>
            <a:chOff x="273050" y="4098901"/>
            <a:chExt cx="8546611" cy="269899"/>
          </a:xfrm>
        </p:grpSpPr>
        <p:cxnSp>
          <p:nvCxnSpPr>
            <p:cNvPr id="15" name="Straight Connector 14"/>
            <p:cNvCxnSpPr/>
            <p:nvPr userDrawn="1"/>
          </p:nvCxnSpPr>
          <p:spPr>
            <a:xfrm>
              <a:off x="273050" y="4365625"/>
              <a:ext cx="8414808" cy="0"/>
            </a:xfrm>
            <a:prstGeom prst="line">
              <a:avLst/>
            </a:prstGeom>
            <a:ln w="12700" cmpd="sng">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userDrawn="1"/>
          </p:nvCxnSpPr>
          <p:spPr>
            <a:xfrm flipV="1">
              <a:off x="8684683" y="4235822"/>
              <a:ext cx="134978" cy="132978"/>
            </a:xfrm>
            <a:prstGeom prst="line">
              <a:avLst/>
            </a:prstGeom>
            <a:ln w="12700" cmpd="sng">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userDrawn="1"/>
          </p:nvCxnSpPr>
          <p:spPr>
            <a:xfrm flipH="1" flipV="1">
              <a:off x="8684683" y="4098901"/>
              <a:ext cx="134978" cy="140096"/>
            </a:xfrm>
            <a:prstGeom prst="line">
              <a:avLst/>
            </a:prstGeom>
            <a:ln w="12700" cmpd="sng">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userDrawn="1"/>
          </p:nvCxnSpPr>
          <p:spPr>
            <a:xfrm flipH="1">
              <a:off x="8366044" y="4098901"/>
              <a:ext cx="321814" cy="0"/>
            </a:xfrm>
            <a:prstGeom prst="line">
              <a:avLst/>
            </a:prstGeom>
            <a:ln w="12700" cmpd="sng">
              <a:solidFill>
                <a:schemeClr val="tx2"/>
              </a:solidFill>
            </a:ln>
            <a:effectLst/>
          </p:spPr>
          <p:style>
            <a:lnRef idx="2">
              <a:schemeClr val="accent1"/>
            </a:lnRef>
            <a:fillRef idx="0">
              <a:schemeClr val="accent1"/>
            </a:fillRef>
            <a:effectRef idx="1">
              <a:schemeClr val="accent1"/>
            </a:effectRef>
            <a:fontRef idx="minor">
              <a:schemeClr val="tx1"/>
            </a:fontRef>
          </p:style>
        </p:cxnSp>
      </p:grpSp>
      <p:grpSp>
        <p:nvGrpSpPr>
          <p:cNvPr id="39" name="Group 4"/>
          <p:cNvGrpSpPr>
            <a:grpSpLocks noChangeAspect="1"/>
          </p:cNvGrpSpPr>
          <p:nvPr userDrawn="1"/>
        </p:nvGrpSpPr>
        <p:grpSpPr bwMode="auto">
          <a:xfrm>
            <a:off x="7746045" y="320356"/>
            <a:ext cx="1135739" cy="547268"/>
            <a:chOff x="2152" y="1806"/>
            <a:chExt cx="1461" cy="704"/>
          </a:xfrm>
          <a:solidFill>
            <a:schemeClr val="accent3"/>
          </a:solidFill>
        </p:grpSpPr>
        <p:sp>
          <p:nvSpPr>
            <p:cNvPr id="40" name="Freeform 5"/>
            <p:cNvSpPr>
              <a:spLocks/>
            </p:cNvSpPr>
            <p:nvPr/>
          </p:nvSpPr>
          <p:spPr bwMode="auto">
            <a:xfrm>
              <a:off x="2152" y="1806"/>
              <a:ext cx="98" cy="207"/>
            </a:xfrm>
            <a:custGeom>
              <a:avLst/>
              <a:gdLst>
                <a:gd name="T0" fmla="*/ 0 w 163"/>
                <a:gd name="T1" fmla="*/ 0 h 342"/>
                <a:gd name="T2" fmla="*/ 0 w 163"/>
                <a:gd name="T3" fmla="*/ 0 h 342"/>
                <a:gd name="T4" fmla="*/ 0 w 163"/>
                <a:gd name="T5" fmla="*/ 49 h 342"/>
                <a:gd name="T6" fmla="*/ 55 w 163"/>
                <a:gd name="T7" fmla="*/ 49 h 342"/>
                <a:gd name="T8" fmla="*/ 55 w 163"/>
                <a:gd name="T9" fmla="*/ 342 h 342"/>
                <a:gd name="T10" fmla="*/ 109 w 163"/>
                <a:gd name="T11" fmla="*/ 342 h 342"/>
                <a:gd name="T12" fmla="*/ 109 w 163"/>
                <a:gd name="T13" fmla="*/ 48 h 342"/>
                <a:gd name="T14" fmla="*/ 163 w 163"/>
                <a:gd name="T15" fmla="*/ 48 h 342"/>
                <a:gd name="T16" fmla="*/ 163 w 163"/>
                <a:gd name="T17" fmla="*/ 0 h 342"/>
                <a:gd name="T18" fmla="*/ 0 w 163"/>
                <a:gd name="T19" fmla="*/ 0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3" h="342">
                  <a:moveTo>
                    <a:pt x="0" y="0"/>
                  </a:moveTo>
                  <a:lnTo>
                    <a:pt x="0" y="0"/>
                  </a:lnTo>
                  <a:lnTo>
                    <a:pt x="0" y="49"/>
                  </a:lnTo>
                  <a:lnTo>
                    <a:pt x="55" y="49"/>
                  </a:lnTo>
                  <a:lnTo>
                    <a:pt x="55" y="342"/>
                  </a:lnTo>
                  <a:lnTo>
                    <a:pt x="109" y="342"/>
                  </a:lnTo>
                  <a:lnTo>
                    <a:pt x="109" y="48"/>
                  </a:lnTo>
                  <a:lnTo>
                    <a:pt x="163" y="48"/>
                  </a:lnTo>
                  <a:lnTo>
                    <a:pt x="163"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1" name="Freeform 6"/>
            <p:cNvSpPr>
              <a:spLocks/>
            </p:cNvSpPr>
            <p:nvPr/>
          </p:nvSpPr>
          <p:spPr bwMode="auto">
            <a:xfrm>
              <a:off x="2384" y="1807"/>
              <a:ext cx="1229" cy="701"/>
            </a:xfrm>
            <a:custGeom>
              <a:avLst/>
              <a:gdLst>
                <a:gd name="T0" fmla="*/ 698 w 2042"/>
                <a:gd name="T1" fmla="*/ 1159 h 1159"/>
                <a:gd name="T2" fmla="*/ 698 w 2042"/>
                <a:gd name="T3" fmla="*/ 1159 h 1159"/>
                <a:gd name="T4" fmla="*/ 698 w 2042"/>
                <a:gd name="T5" fmla="*/ 869 h 1159"/>
                <a:gd name="T6" fmla="*/ 643 w 2042"/>
                <a:gd name="T7" fmla="*/ 869 h 1159"/>
                <a:gd name="T8" fmla="*/ 643 w 2042"/>
                <a:gd name="T9" fmla="*/ 821 h 1159"/>
                <a:gd name="T10" fmla="*/ 806 w 2042"/>
                <a:gd name="T11" fmla="*/ 821 h 1159"/>
                <a:gd name="T12" fmla="*/ 806 w 2042"/>
                <a:gd name="T13" fmla="*/ 868 h 1159"/>
                <a:gd name="T14" fmla="*/ 751 w 2042"/>
                <a:gd name="T15" fmla="*/ 868 h 1159"/>
                <a:gd name="T16" fmla="*/ 751 w 2042"/>
                <a:gd name="T17" fmla="*/ 1110 h 1159"/>
                <a:gd name="T18" fmla="*/ 761 w 2042"/>
                <a:gd name="T19" fmla="*/ 1110 h 1159"/>
                <a:gd name="T20" fmla="*/ 1261 w 2042"/>
                <a:gd name="T21" fmla="*/ 1110 h 1159"/>
                <a:gd name="T22" fmla="*/ 1275 w 2042"/>
                <a:gd name="T23" fmla="*/ 1105 h 1159"/>
                <a:gd name="T24" fmla="*/ 1967 w 2042"/>
                <a:gd name="T25" fmla="*/ 585 h 1159"/>
                <a:gd name="T26" fmla="*/ 1976 w 2042"/>
                <a:gd name="T27" fmla="*/ 578 h 1159"/>
                <a:gd name="T28" fmla="*/ 1971 w 2042"/>
                <a:gd name="T29" fmla="*/ 573 h 1159"/>
                <a:gd name="T30" fmla="*/ 1296 w 2042"/>
                <a:gd name="T31" fmla="*/ 55 h 1159"/>
                <a:gd name="T32" fmla="*/ 1276 w 2042"/>
                <a:gd name="T33" fmla="*/ 48 h 1159"/>
                <a:gd name="T34" fmla="*/ 109 w 2042"/>
                <a:gd name="T35" fmla="*/ 48 h 1159"/>
                <a:gd name="T36" fmla="*/ 53 w 2042"/>
                <a:gd name="T37" fmla="*/ 48 h 1159"/>
                <a:gd name="T38" fmla="*/ 53 w 2042"/>
                <a:gd name="T39" fmla="*/ 143 h 1159"/>
                <a:gd name="T40" fmla="*/ 125 w 2042"/>
                <a:gd name="T41" fmla="*/ 143 h 1159"/>
                <a:gd name="T42" fmla="*/ 125 w 2042"/>
                <a:gd name="T43" fmla="*/ 192 h 1159"/>
                <a:gd name="T44" fmla="*/ 53 w 2042"/>
                <a:gd name="T45" fmla="*/ 192 h 1159"/>
                <a:gd name="T46" fmla="*/ 53 w 2042"/>
                <a:gd name="T47" fmla="*/ 292 h 1159"/>
                <a:gd name="T48" fmla="*/ 144 w 2042"/>
                <a:gd name="T49" fmla="*/ 292 h 1159"/>
                <a:gd name="T50" fmla="*/ 144 w 2042"/>
                <a:gd name="T51" fmla="*/ 341 h 1159"/>
                <a:gd name="T52" fmla="*/ 0 w 2042"/>
                <a:gd name="T53" fmla="*/ 341 h 1159"/>
                <a:gd name="T54" fmla="*/ 0 w 2042"/>
                <a:gd name="T55" fmla="*/ 0 h 1159"/>
                <a:gd name="T56" fmla="*/ 10 w 2042"/>
                <a:gd name="T57" fmla="*/ 0 h 1159"/>
                <a:gd name="T58" fmla="*/ 1292 w 2042"/>
                <a:gd name="T59" fmla="*/ 0 h 1159"/>
                <a:gd name="T60" fmla="*/ 1315 w 2042"/>
                <a:gd name="T61" fmla="*/ 7 h 1159"/>
                <a:gd name="T62" fmla="*/ 1751 w 2042"/>
                <a:gd name="T63" fmla="*/ 343 h 1159"/>
                <a:gd name="T64" fmla="*/ 2026 w 2042"/>
                <a:gd name="T65" fmla="*/ 554 h 1159"/>
                <a:gd name="T66" fmla="*/ 2041 w 2042"/>
                <a:gd name="T67" fmla="*/ 574 h 1159"/>
                <a:gd name="T68" fmla="*/ 2028 w 2042"/>
                <a:gd name="T69" fmla="*/ 600 h 1159"/>
                <a:gd name="T70" fmla="*/ 1726 w 2042"/>
                <a:gd name="T71" fmla="*/ 828 h 1159"/>
                <a:gd name="T72" fmla="*/ 1299 w 2042"/>
                <a:gd name="T73" fmla="*/ 1150 h 1159"/>
                <a:gd name="T74" fmla="*/ 1270 w 2042"/>
                <a:gd name="T75" fmla="*/ 1159 h 1159"/>
                <a:gd name="T76" fmla="*/ 762 w 2042"/>
                <a:gd name="T77" fmla="*/ 1159 h 1159"/>
                <a:gd name="T78" fmla="*/ 698 w 2042"/>
                <a:gd name="T79" fmla="*/ 1159 h 1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042" h="1159">
                  <a:moveTo>
                    <a:pt x="698" y="1159"/>
                  </a:moveTo>
                  <a:lnTo>
                    <a:pt x="698" y="1159"/>
                  </a:lnTo>
                  <a:lnTo>
                    <a:pt x="698" y="869"/>
                  </a:lnTo>
                  <a:lnTo>
                    <a:pt x="643" y="869"/>
                  </a:lnTo>
                  <a:lnTo>
                    <a:pt x="643" y="821"/>
                  </a:lnTo>
                  <a:lnTo>
                    <a:pt x="806" y="821"/>
                  </a:lnTo>
                  <a:lnTo>
                    <a:pt x="806" y="868"/>
                  </a:lnTo>
                  <a:lnTo>
                    <a:pt x="751" y="868"/>
                  </a:lnTo>
                  <a:lnTo>
                    <a:pt x="751" y="1110"/>
                  </a:lnTo>
                  <a:cubicBezTo>
                    <a:pt x="755" y="1110"/>
                    <a:pt x="758" y="1110"/>
                    <a:pt x="761" y="1110"/>
                  </a:cubicBezTo>
                  <a:cubicBezTo>
                    <a:pt x="928" y="1110"/>
                    <a:pt x="1094" y="1110"/>
                    <a:pt x="1261" y="1110"/>
                  </a:cubicBezTo>
                  <a:cubicBezTo>
                    <a:pt x="1266" y="1110"/>
                    <a:pt x="1272" y="1108"/>
                    <a:pt x="1275" y="1105"/>
                  </a:cubicBezTo>
                  <a:cubicBezTo>
                    <a:pt x="1506" y="932"/>
                    <a:pt x="1737" y="758"/>
                    <a:pt x="1967" y="585"/>
                  </a:cubicBezTo>
                  <a:cubicBezTo>
                    <a:pt x="1970" y="583"/>
                    <a:pt x="1973" y="581"/>
                    <a:pt x="1976" y="578"/>
                  </a:cubicBezTo>
                  <a:cubicBezTo>
                    <a:pt x="1974" y="576"/>
                    <a:pt x="1972" y="574"/>
                    <a:pt x="1971" y="573"/>
                  </a:cubicBezTo>
                  <a:cubicBezTo>
                    <a:pt x="1746" y="400"/>
                    <a:pt x="1521" y="228"/>
                    <a:pt x="1296" y="55"/>
                  </a:cubicBezTo>
                  <a:cubicBezTo>
                    <a:pt x="1290" y="50"/>
                    <a:pt x="1284" y="48"/>
                    <a:pt x="1276" y="48"/>
                  </a:cubicBezTo>
                  <a:cubicBezTo>
                    <a:pt x="887" y="48"/>
                    <a:pt x="498" y="48"/>
                    <a:pt x="109" y="48"/>
                  </a:cubicBezTo>
                  <a:lnTo>
                    <a:pt x="53" y="48"/>
                  </a:lnTo>
                  <a:lnTo>
                    <a:pt x="53" y="143"/>
                  </a:lnTo>
                  <a:lnTo>
                    <a:pt x="125" y="143"/>
                  </a:lnTo>
                  <a:lnTo>
                    <a:pt x="125" y="192"/>
                  </a:lnTo>
                  <a:lnTo>
                    <a:pt x="53" y="192"/>
                  </a:lnTo>
                  <a:lnTo>
                    <a:pt x="53" y="292"/>
                  </a:lnTo>
                  <a:lnTo>
                    <a:pt x="144" y="292"/>
                  </a:lnTo>
                  <a:lnTo>
                    <a:pt x="144" y="341"/>
                  </a:lnTo>
                  <a:lnTo>
                    <a:pt x="0" y="341"/>
                  </a:lnTo>
                  <a:lnTo>
                    <a:pt x="0" y="0"/>
                  </a:lnTo>
                  <a:lnTo>
                    <a:pt x="10" y="0"/>
                  </a:lnTo>
                  <a:cubicBezTo>
                    <a:pt x="438" y="0"/>
                    <a:pt x="865" y="0"/>
                    <a:pt x="1292" y="0"/>
                  </a:cubicBezTo>
                  <a:cubicBezTo>
                    <a:pt x="1301" y="0"/>
                    <a:pt x="1308" y="2"/>
                    <a:pt x="1315" y="7"/>
                  </a:cubicBezTo>
                  <a:cubicBezTo>
                    <a:pt x="1460" y="119"/>
                    <a:pt x="1606" y="231"/>
                    <a:pt x="1751" y="343"/>
                  </a:cubicBezTo>
                  <a:cubicBezTo>
                    <a:pt x="1843" y="413"/>
                    <a:pt x="1934" y="483"/>
                    <a:pt x="2026" y="554"/>
                  </a:cubicBezTo>
                  <a:cubicBezTo>
                    <a:pt x="2033" y="559"/>
                    <a:pt x="2040" y="564"/>
                    <a:pt x="2041" y="574"/>
                  </a:cubicBezTo>
                  <a:cubicBezTo>
                    <a:pt x="2042" y="586"/>
                    <a:pt x="2037" y="594"/>
                    <a:pt x="2028" y="600"/>
                  </a:cubicBezTo>
                  <a:cubicBezTo>
                    <a:pt x="1928" y="676"/>
                    <a:pt x="1827" y="752"/>
                    <a:pt x="1726" y="828"/>
                  </a:cubicBezTo>
                  <a:cubicBezTo>
                    <a:pt x="1584" y="935"/>
                    <a:pt x="1441" y="1042"/>
                    <a:pt x="1299" y="1150"/>
                  </a:cubicBezTo>
                  <a:cubicBezTo>
                    <a:pt x="1290" y="1156"/>
                    <a:pt x="1281" y="1159"/>
                    <a:pt x="1270" y="1159"/>
                  </a:cubicBezTo>
                  <a:cubicBezTo>
                    <a:pt x="1101" y="1159"/>
                    <a:pt x="931" y="1159"/>
                    <a:pt x="762" y="1159"/>
                  </a:cubicBezTo>
                  <a:lnTo>
                    <a:pt x="698" y="115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2" name="Freeform 7"/>
            <p:cNvSpPr>
              <a:spLocks/>
            </p:cNvSpPr>
            <p:nvPr/>
          </p:nvSpPr>
          <p:spPr bwMode="auto">
            <a:xfrm>
              <a:off x="2160" y="2055"/>
              <a:ext cx="102" cy="205"/>
            </a:xfrm>
            <a:custGeom>
              <a:avLst/>
              <a:gdLst>
                <a:gd name="T0" fmla="*/ 168 w 168"/>
                <a:gd name="T1" fmla="*/ 339 h 340"/>
                <a:gd name="T2" fmla="*/ 168 w 168"/>
                <a:gd name="T3" fmla="*/ 339 h 340"/>
                <a:gd name="T4" fmla="*/ 118 w 168"/>
                <a:gd name="T5" fmla="*/ 339 h 340"/>
                <a:gd name="T6" fmla="*/ 113 w 168"/>
                <a:gd name="T7" fmla="*/ 332 h 340"/>
                <a:gd name="T8" fmla="*/ 71 w 168"/>
                <a:gd name="T9" fmla="*/ 177 h 340"/>
                <a:gd name="T10" fmla="*/ 51 w 168"/>
                <a:gd name="T11" fmla="*/ 105 h 340"/>
                <a:gd name="T12" fmla="*/ 48 w 168"/>
                <a:gd name="T13" fmla="*/ 101 h 340"/>
                <a:gd name="T14" fmla="*/ 48 w 168"/>
                <a:gd name="T15" fmla="*/ 339 h 340"/>
                <a:gd name="T16" fmla="*/ 0 w 168"/>
                <a:gd name="T17" fmla="*/ 339 h 340"/>
                <a:gd name="T18" fmla="*/ 0 w 168"/>
                <a:gd name="T19" fmla="*/ 329 h 340"/>
                <a:gd name="T20" fmla="*/ 0 w 168"/>
                <a:gd name="T21" fmla="*/ 11 h 340"/>
                <a:gd name="T22" fmla="*/ 11 w 168"/>
                <a:gd name="T23" fmla="*/ 1 h 340"/>
                <a:gd name="T24" fmla="*/ 57 w 168"/>
                <a:gd name="T25" fmla="*/ 1 h 340"/>
                <a:gd name="T26" fmla="*/ 70 w 168"/>
                <a:gd name="T27" fmla="*/ 11 h 340"/>
                <a:gd name="T28" fmla="*/ 118 w 168"/>
                <a:gd name="T29" fmla="*/ 189 h 340"/>
                <a:gd name="T30" fmla="*/ 121 w 168"/>
                <a:gd name="T31" fmla="*/ 197 h 340"/>
                <a:gd name="T32" fmla="*/ 121 w 168"/>
                <a:gd name="T33" fmla="*/ 2 h 340"/>
                <a:gd name="T34" fmla="*/ 168 w 168"/>
                <a:gd name="T35" fmla="*/ 2 h 340"/>
                <a:gd name="T36" fmla="*/ 168 w 168"/>
                <a:gd name="T37" fmla="*/ 339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8" h="340">
                  <a:moveTo>
                    <a:pt x="168" y="339"/>
                  </a:moveTo>
                  <a:lnTo>
                    <a:pt x="168" y="339"/>
                  </a:lnTo>
                  <a:cubicBezTo>
                    <a:pt x="151" y="339"/>
                    <a:pt x="135" y="340"/>
                    <a:pt x="118" y="339"/>
                  </a:cubicBezTo>
                  <a:cubicBezTo>
                    <a:pt x="116" y="339"/>
                    <a:pt x="113" y="335"/>
                    <a:pt x="113" y="332"/>
                  </a:cubicBezTo>
                  <a:cubicBezTo>
                    <a:pt x="99" y="280"/>
                    <a:pt x="85" y="229"/>
                    <a:pt x="71" y="177"/>
                  </a:cubicBezTo>
                  <a:cubicBezTo>
                    <a:pt x="64" y="153"/>
                    <a:pt x="58" y="129"/>
                    <a:pt x="51" y="105"/>
                  </a:cubicBezTo>
                  <a:cubicBezTo>
                    <a:pt x="51" y="104"/>
                    <a:pt x="50" y="102"/>
                    <a:pt x="48" y="101"/>
                  </a:cubicBezTo>
                  <a:lnTo>
                    <a:pt x="48" y="339"/>
                  </a:lnTo>
                  <a:lnTo>
                    <a:pt x="0" y="339"/>
                  </a:lnTo>
                  <a:lnTo>
                    <a:pt x="0" y="329"/>
                  </a:lnTo>
                  <a:cubicBezTo>
                    <a:pt x="0" y="223"/>
                    <a:pt x="0" y="117"/>
                    <a:pt x="0" y="11"/>
                  </a:cubicBezTo>
                  <a:cubicBezTo>
                    <a:pt x="0" y="3"/>
                    <a:pt x="3" y="0"/>
                    <a:pt x="11" y="1"/>
                  </a:cubicBezTo>
                  <a:cubicBezTo>
                    <a:pt x="26" y="1"/>
                    <a:pt x="42" y="1"/>
                    <a:pt x="57" y="1"/>
                  </a:cubicBezTo>
                  <a:cubicBezTo>
                    <a:pt x="65" y="0"/>
                    <a:pt x="68" y="3"/>
                    <a:pt x="70" y="11"/>
                  </a:cubicBezTo>
                  <a:cubicBezTo>
                    <a:pt x="86" y="70"/>
                    <a:pt x="102" y="130"/>
                    <a:pt x="118" y="189"/>
                  </a:cubicBezTo>
                  <a:cubicBezTo>
                    <a:pt x="118" y="192"/>
                    <a:pt x="119" y="194"/>
                    <a:pt x="121" y="197"/>
                  </a:cubicBezTo>
                  <a:lnTo>
                    <a:pt x="121" y="2"/>
                  </a:lnTo>
                  <a:lnTo>
                    <a:pt x="168" y="2"/>
                  </a:lnTo>
                  <a:lnTo>
                    <a:pt x="168" y="33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3" name="Freeform 8"/>
            <p:cNvSpPr>
              <a:spLocks/>
            </p:cNvSpPr>
            <p:nvPr/>
          </p:nvSpPr>
          <p:spPr bwMode="auto">
            <a:xfrm>
              <a:off x="2265" y="1807"/>
              <a:ext cx="100" cy="206"/>
            </a:xfrm>
            <a:custGeom>
              <a:avLst/>
              <a:gdLst>
                <a:gd name="T0" fmla="*/ 112 w 166"/>
                <a:gd name="T1" fmla="*/ 0 h 341"/>
                <a:gd name="T2" fmla="*/ 112 w 166"/>
                <a:gd name="T3" fmla="*/ 0 h 341"/>
                <a:gd name="T4" fmla="*/ 112 w 166"/>
                <a:gd name="T5" fmla="*/ 145 h 341"/>
                <a:gd name="T6" fmla="*/ 51 w 166"/>
                <a:gd name="T7" fmla="*/ 145 h 341"/>
                <a:gd name="T8" fmla="*/ 51 w 166"/>
                <a:gd name="T9" fmla="*/ 0 h 341"/>
                <a:gd name="T10" fmla="*/ 0 w 166"/>
                <a:gd name="T11" fmla="*/ 0 h 341"/>
                <a:gd name="T12" fmla="*/ 0 w 166"/>
                <a:gd name="T13" fmla="*/ 341 h 341"/>
                <a:gd name="T14" fmla="*/ 52 w 166"/>
                <a:gd name="T15" fmla="*/ 341 h 341"/>
                <a:gd name="T16" fmla="*/ 52 w 166"/>
                <a:gd name="T17" fmla="*/ 195 h 341"/>
                <a:gd name="T18" fmla="*/ 113 w 166"/>
                <a:gd name="T19" fmla="*/ 195 h 341"/>
                <a:gd name="T20" fmla="*/ 113 w 166"/>
                <a:gd name="T21" fmla="*/ 341 h 341"/>
                <a:gd name="T22" fmla="*/ 166 w 166"/>
                <a:gd name="T23" fmla="*/ 341 h 341"/>
                <a:gd name="T24" fmla="*/ 166 w 166"/>
                <a:gd name="T25" fmla="*/ 0 h 341"/>
                <a:gd name="T26" fmla="*/ 112 w 166"/>
                <a:gd name="T27" fmla="*/ 0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6" h="341">
                  <a:moveTo>
                    <a:pt x="112" y="0"/>
                  </a:moveTo>
                  <a:lnTo>
                    <a:pt x="112" y="0"/>
                  </a:lnTo>
                  <a:lnTo>
                    <a:pt x="112" y="145"/>
                  </a:lnTo>
                  <a:lnTo>
                    <a:pt x="51" y="145"/>
                  </a:lnTo>
                  <a:lnTo>
                    <a:pt x="51" y="0"/>
                  </a:lnTo>
                  <a:lnTo>
                    <a:pt x="0" y="0"/>
                  </a:lnTo>
                  <a:lnTo>
                    <a:pt x="0" y="341"/>
                  </a:lnTo>
                  <a:lnTo>
                    <a:pt x="52" y="341"/>
                  </a:lnTo>
                  <a:lnTo>
                    <a:pt x="52" y="195"/>
                  </a:lnTo>
                  <a:lnTo>
                    <a:pt x="113" y="195"/>
                  </a:lnTo>
                  <a:lnTo>
                    <a:pt x="113" y="341"/>
                  </a:lnTo>
                  <a:lnTo>
                    <a:pt x="166" y="341"/>
                  </a:lnTo>
                  <a:lnTo>
                    <a:pt x="166" y="0"/>
                  </a:lnTo>
                  <a:lnTo>
                    <a:pt x="1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4" name="Freeform 9"/>
            <p:cNvSpPr>
              <a:spLocks noEditPoints="1"/>
            </p:cNvSpPr>
            <p:nvPr/>
          </p:nvSpPr>
          <p:spPr bwMode="auto">
            <a:xfrm>
              <a:off x="2404" y="2055"/>
              <a:ext cx="97" cy="205"/>
            </a:xfrm>
            <a:custGeom>
              <a:avLst/>
              <a:gdLst>
                <a:gd name="T0" fmla="*/ 52 w 161"/>
                <a:gd name="T1" fmla="*/ 339 h 339"/>
                <a:gd name="T2" fmla="*/ 52 w 161"/>
                <a:gd name="T3" fmla="*/ 339 h 339"/>
                <a:gd name="T4" fmla="*/ 0 w 161"/>
                <a:gd name="T5" fmla="*/ 339 h 339"/>
                <a:gd name="T6" fmla="*/ 0 w 161"/>
                <a:gd name="T7" fmla="*/ 2 h 339"/>
                <a:gd name="T8" fmla="*/ 1 w 161"/>
                <a:gd name="T9" fmla="*/ 1 h 339"/>
                <a:gd name="T10" fmla="*/ 93 w 161"/>
                <a:gd name="T11" fmla="*/ 2 h 339"/>
                <a:gd name="T12" fmla="*/ 157 w 161"/>
                <a:gd name="T13" fmla="*/ 66 h 339"/>
                <a:gd name="T14" fmla="*/ 156 w 161"/>
                <a:gd name="T15" fmla="*/ 128 h 339"/>
                <a:gd name="T16" fmla="*/ 124 w 161"/>
                <a:gd name="T17" fmla="*/ 174 h 339"/>
                <a:gd name="T18" fmla="*/ 158 w 161"/>
                <a:gd name="T19" fmla="*/ 236 h 339"/>
                <a:gd name="T20" fmla="*/ 159 w 161"/>
                <a:gd name="T21" fmla="*/ 291 h 339"/>
                <a:gd name="T22" fmla="*/ 161 w 161"/>
                <a:gd name="T23" fmla="*/ 339 h 339"/>
                <a:gd name="T24" fmla="*/ 113 w 161"/>
                <a:gd name="T25" fmla="*/ 339 h 339"/>
                <a:gd name="T26" fmla="*/ 109 w 161"/>
                <a:gd name="T27" fmla="*/ 334 h 339"/>
                <a:gd name="T28" fmla="*/ 106 w 161"/>
                <a:gd name="T29" fmla="*/ 311 h 339"/>
                <a:gd name="T30" fmla="*/ 105 w 161"/>
                <a:gd name="T31" fmla="*/ 242 h 339"/>
                <a:gd name="T32" fmla="*/ 103 w 161"/>
                <a:gd name="T33" fmla="*/ 224 h 339"/>
                <a:gd name="T34" fmla="*/ 78 w 161"/>
                <a:gd name="T35" fmla="*/ 202 h 339"/>
                <a:gd name="T36" fmla="*/ 52 w 161"/>
                <a:gd name="T37" fmla="*/ 202 h 339"/>
                <a:gd name="T38" fmla="*/ 52 w 161"/>
                <a:gd name="T39" fmla="*/ 339 h 339"/>
                <a:gd name="T40" fmla="*/ 53 w 161"/>
                <a:gd name="T41" fmla="*/ 153 h 339"/>
                <a:gd name="T42" fmla="*/ 53 w 161"/>
                <a:gd name="T43" fmla="*/ 153 h 339"/>
                <a:gd name="T44" fmla="*/ 77 w 161"/>
                <a:gd name="T45" fmla="*/ 153 h 339"/>
                <a:gd name="T46" fmla="*/ 104 w 161"/>
                <a:gd name="T47" fmla="*/ 129 h 339"/>
                <a:gd name="T48" fmla="*/ 104 w 161"/>
                <a:gd name="T49" fmla="*/ 70 h 339"/>
                <a:gd name="T50" fmla="*/ 87 w 161"/>
                <a:gd name="T51" fmla="*/ 50 h 339"/>
                <a:gd name="T52" fmla="*/ 53 w 161"/>
                <a:gd name="T53" fmla="*/ 50 h 339"/>
                <a:gd name="T54" fmla="*/ 53 w 161"/>
                <a:gd name="T55" fmla="*/ 153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1" h="339">
                  <a:moveTo>
                    <a:pt x="52" y="339"/>
                  </a:moveTo>
                  <a:lnTo>
                    <a:pt x="52" y="339"/>
                  </a:lnTo>
                  <a:lnTo>
                    <a:pt x="0" y="339"/>
                  </a:lnTo>
                  <a:lnTo>
                    <a:pt x="0" y="2"/>
                  </a:lnTo>
                  <a:cubicBezTo>
                    <a:pt x="0" y="2"/>
                    <a:pt x="1" y="1"/>
                    <a:pt x="1" y="1"/>
                  </a:cubicBezTo>
                  <a:cubicBezTo>
                    <a:pt x="32" y="1"/>
                    <a:pt x="63" y="0"/>
                    <a:pt x="93" y="2"/>
                  </a:cubicBezTo>
                  <a:cubicBezTo>
                    <a:pt x="136" y="5"/>
                    <a:pt x="153" y="24"/>
                    <a:pt x="157" y="66"/>
                  </a:cubicBezTo>
                  <a:cubicBezTo>
                    <a:pt x="159" y="87"/>
                    <a:pt x="158" y="107"/>
                    <a:pt x="156" y="128"/>
                  </a:cubicBezTo>
                  <a:cubicBezTo>
                    <a:pt x="154" y="148"/>
                    <a:pt x="144" y="164"/>
                    <a:pt x="124" y="174"/>
                  </a:cubicBezTo>
                  <a:cubicBezTo>
                    <a:pt x="151" y="187"/>
                    <a:pt x="157" y="211"/>
                    <a:pt x="158" y="236"/>
                  </a:cubicBezTo>
                  <a:cubicBezTo>
                    <a:pt x="159" y="255"/>
                    <a:pt x="158" y="273"/>
                    <a:pt x="159" y="291"/>
                  </a:cubicBezTo>
                  <a:cubicBezTo>
                    <a:pt x="159" y="307"/>
                    <a:pt x="160" y="323"/>
                    <a:pt x="161" y="339"/>
                  </a:cubicBezTo>
                  <a:cubicBezTo>
                    <a:pt x="147" y="339"/>
                    <a:pt x="130" y="339"/>
                    <a:pt x="113" y="339"/>
                  </a:cubicBezTo>
                  <a:cubicBezTo>
                    <a:pt x="112" y="339"/>
                    <a:pt x="109" y="336"/>
                    <a:pt x="109" y="334"/>
                  </a:cubicBezTo>
                  <a:cubicBezTo>
                    <a:pt x="107" y="326"/>
                    <a:pt x="106" y="319"/>
                    <a:pt x="106" y="311"/>
                  </a:cubicBezTo>
                  <a:cubicBezTo>
                    <a:pt x="105" y="288"/>
                    <a:pt x="106" y="265"/>
                    <a:pt x="105" y="242"/>
                  </a:cubicBezTo>
                  <a:cubicBezTo>
                    <a:pt x="105" y="236"/>
                    <a:pt x="105" y="230"/>
                    <a:pt x="103" y="224"/>
                  </a:cubicBezTo>
                  <a:cubicBezTo>
                    <a:pt x="100" y="211"/>
                    <a:pt x="91" y="203"/>
                    <a:pt x="78" y="202"/>
                  </a:cubicBezTo>
                  <a:cubicBezTo>
                    <a:pt x="70" y="201"/>
                    <a:pt x="62" y="202"/>
                    <a:pt x="52" y="202"/>
                  </a:cubicBezTo>
                  <a:lnTo>
                    <a:pt x="52" y="339"/>
                  </a:lnTo>
                  <a:close/>
                  <a:moveTo>
                    <a:pt x="53" y="153"/>
                  </a:moveTo>
                  <a:lnTo>
                    <a:pt x="53" y="153"/>
                  </a:lnTo>
                  <a:cubicBezTo>
                    <a:pt x="62" y="153"/>
                    <a:pt x="69" y="153"/>
                    <a:pt x="77" y="153"/>
                  </a:cubicBezTo>
                  <a:cubicBezTo>
                    <a:pt x="92" y="152"/>
                    <a:pt x="103" y="144"/>
                    <a:pt x="104" y="129"/>
                  </a:cubicBezTo>
                  <a:cubicBezTo>
                    <a:pt x="105" y="110"/>
                    <a:pt x="104" y="90"/>
                    <a:pt x="104" y="70"/>
                  </a:cubicBezTo>
                  <a:cubicBezTo>
                    <a:pt x="103" y="60"/>
                    <a:pt x="97" y="52"/>
                    <a:pt x="87" y="50"/>
                  </a:cubicBezTo>
                  <a:cubicBezTo>
                    <a:pt x="76" y="49"/>
                    <a:pt x="64" y="50"/>
                    <a:pt x="53" y="50"/>
                  </a:cubicBezTo>
                  <a:lnTo>
                    <a:pt x="53" y="15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5" name="Freeform 10"/>
            <p:cNvSpPr>
              <a:spLocks noEditPoints="1"/>
            </p:cNvSpPr>
            <p:nvPr/>
          </p:nvSpPr>
          <p:spPr bwMode="auto">
            <a:xfrm>
              <a:off x="2521" y="2055"/>
              <a:ext cx="98" cy="205"/>
            </a:xfrm>
            <a:custGeom>
              <a:avLst/>
              <a:gdLst>
                <a:gd name="T0" fmla="*/ 125 w 162"/>
                <a:gd name="T1" fmla="*/ 174 h 340"/>
                <a:gd name="T2" fmla="*/ 125 w 162"/>
                <a:gd name="T3" fmla="*/ 174 h 340"/>
                <a:gd name="T4" fmla="*/ 159 w 162"/>
                <a:gd name="T5" fmla="*/ 238 h 340"/>
                <a:gd name="T6" fmla="*/ 159 w 162"/>
                <a:gd name="T7" fmla="*/ 293 h 340"/>
                <a:gd name="T8" fmla="*/ 162 w 162"/>
                <a:gd name="T9" fmla="*/ 339 h 340"/>
                <a:gd name="T10" fmla="*/ 114 w 162"/>
                <a:gd name="T11" fmla="*/ 339 h 340"/>
                <a:gd name="T12" fmla="*/ 109 w 162"/>
                <a:gd name="T13" fmla="*/ 333 h 340"/>
                <a:gd name="T14" fmla="*/ 106 w 162"/>
                <a:gd name="T15" fmla="*/ 303 h 340"/>
                <a:gd name="T16" fmla="*/ 106 w 162"/>
                <a:gd name="T17" fmla="*/ 243 h 340"/>
                <a:gd name="T18" fmla="*/ 104 w 162"/>
                <a:gd name="T19" fmla="*/ 225 h 340"/>
                <a:gd name="T20" fmla="*/ 76 w 162"/>
                <a:gd name="T21" fmla="*/ 202 h 340"/>
                <a:gd name="T22" fmla="*/ 53 w 162"/>
                <a:gd name="T23" fmla="*/ 202 h 340"/>
                <a:gd name="T24" fmla="*/ 53 w 162"/>
                <a:gd name="T25" fmla="*/ 339 h 340"/>
                <a:gd name="T26" fmla="*/ 0 w 162"/>
                <a:gd name="T27" fmla="*/ 339 h 340"/>
                <a:gd name="T28" fmla="*/ 0 w 162"/>
                <a:gd name="T29" fmla="*/ 1 h 340"/>
                <a:gd name="T30" fmla="*/ 22 w 162"/>
                <a:gd name="T31" fmla="*/ 1 h 340"/>
                <a:gd name="T32" fmla="*/ 93 w 162"/>
                <a:gd name="T33" fmla="*/ 2 h 340"/>
                <a:gd name="T34" fmla="*/ 158 w 162"/>
                <a:gd name="T35" fmla="*/ 66 h 340"/>
                <a:gd name="T36" fmla="*/ 156 w 162"/>
                <a:gd name="T37" fmla="*/ 127 h 340"/>
                <a:gd name="T38" fmla="*/ 128 w 162"/>
                <a:gd name="T39" fmla="*/ 171 h 340"/>
                <a:gd name="T40" fmla="*/ 125 w 162"/>
                <a:gd name="T41" fmla="*/ 174 h 340"/>
                <a:gd name="T42" fmla="*/ 53 w 162"/>
                <a:gd name="T43" fmla="*/ 153 h 340"/>
                <a:gd name="T44" fmla="*/ 53 w 162"/>
                <a:gd name="T45" fmla="*/ 153 h 340"/>
                <a:gd name="T46" fmla="*/ 79 w 162"/>
                <a:gd name="T47" fmla="*/ 153 h 340"/>
                <a:gd name="T48" fmla="*/ 104 w 162"/>
                <a:gd name="T49" fmla="*/ 129 h 340"/>
                <a:gd name="T50" fmla="*/ 104 w 162"/>
                <a:gd name="T51" fmla="*/ 70 h 340"/>
                <a:gd name="T52" fmla="*/ 87 w 162"/>
                <a:gd name="T53" fmla="*/ 50 h 340"/>
                <a:gd name="T54" fmla="*/ 53 w 162"/>
                <a:gd name="T55" fmla="*/ 50 h 340"/>
                <a:gd name="T56" fmla="*/ 53 w 162"/>
                <a:gd name="T57" fmla="*/ 153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62" h="340">
                  <a:moveTo>
                    <a:pt x="125" y="174"/>
                  </a:moveTo>
                  <a:lnTo>
                    <a:pt x="125" y="174"/>
                  </a:lnTo>
                  <a:cubicBezTo>
                    <a:pt x="152" y="188"/>
                    <a:pt x="158" y="212"/>
                    <a:pt x="159" y="238"/>
                  </a:cubicBezTo>
                  <a:cubicBezTo>
                    <a:pt x="159" y="256"/>
                    <a:pt x="158" y="275"/>
                    <a:pt x="159" y="293"/>
                  </a:cubicBezTo>
                  <a:cubicBezTo>
                    <a:pt x="159" y="308"/>
                    <a:pt x="161" y="323"/>
                    <a:pt x="162" y="339"/>
                  </a:cubicBezTo>
                  <a:cubicBezTo>
                    <a:pt x="147" y="339"/>
                    <a:pt x="130" y="340"/>
                    <a:pt x="114" y="339"/>
                  </a:cubicBezTo>
                  <a:cubicBezTo>
                    <a:pt x="112" y="339"/>
                    <a:pt x="109" y="335"/>
                    <a:pt x="109" y="333"/>
                  </a:cubicBezTo>
                  <a:cubicBezTo>
                    <a:pt x="108" y="323"/>
                    <a:pt x="106" y="313"/>
                    <a:pt x="106" y="303"/>
                  </a:cubicBezTo>
                  <a:cubicBezTo>
                    <a:pt x="106" y="283"/>
                    <a:pt x="106" y="263"/>
                    <a:pt x="106" y="243"/>
                  </a:cubicBezTo>
                  <a:cubicBezTo>
                    <a:pt x="106" y="237"/>
                    <a:pt x="105" y="231"/>
                    <a:pt x="104" y="225"/>
                  </a:cubicBezTo>
                  <a:cubicBezTo>
                    <a:pt x="101" y="210"/>
                    <a:pt x="91" y="202"/>
                    <a:pt x="76" y="202"/>
                  </a:cubicBezTo>
                  <a:cubicBezTo>
                    <a:pt x="68" y="201"/>
                    <a:pt x="61" y="202"/>
                    <a:pt x="53" y="202"/>
                  </a:cubicBezTo>
                  <a:lnTo>
                    <a:pt x="53" y="339"/>
                  </a:lnTo>
                  <a:lnTo>
                    <a:pt x="0" y="339"/>
                  </a:lnTo>
                  <a:lnTo>
                    <a:pt x="0" y="1"/>
                  </a:lnTo>
                  <a:cubicBezTo>
                    <a:pt x="8" y="1"/>
                    <a:pt x="15" y="1"/>
                    <a:pt x="22" y="1"/>
                  </a:cubicBezTo>
                  <a:cubicBezTo>
                    <a:pt x="46" y="1"/>
                    <a:pt x="70" y="0"/>
                    <a:pt x="93" y="2"/>
                  </a:cubicBezTo>
                  <a:cubicBezTo>
                    <a:pt x="136" y="6"/>
                    <a:pt x="154" y="24"/>
                    <a:pt x="158" y="66"/>
                  </a:cubicBezTo>
                  <a:cubicBezTo>
                    <a:pt x="159" y="86"/>
                    <a:pt x="158" y="107"/>
                    <a:pt x="156" y="127"/>
                  </a:cubicBezTo>
                  <a:cubicBezTo>
                    <a:pt x="155" y="146"/>
                    <a:pt x="146" y="161"/>
                    <a:pt x="128" y="171"/>
                  </a:cubicBezTo>
                  <a:cubicBezTo>
                    <a:pt x="127" y="172"/>
                    <a:pt x="127" y="173"/>
                    <a:pt x="125" y="174"/>
                  </a:cubicBezTo>
                  <a:close/>
                  <a:moveTo>
                    <a:pt x="53" y="153"/>
                  </a:moveTo>
                  <a:lnTo>
                    <a:pt x="53" y="153"/>
                  </a:lnTo>
                  <a:cubicBezTo>
                    <a:pt x="62" y="153"/>
                    <a:pt x="70" y="153"/>
                    <a:pt x="79" y="153"/>
                  </a:cubicBezTo>
                  <a:cubicBezTo>
                    <a:pt x="93" y="152"/>
                    <a:pt x="103" y="144"/>
                    <a:pt x="104" y="129"/>
                  </a:cubicBezTo>
                  <a:cubicBezTo>
                    <a:pt x="105" y="110"/>
                    <a:pt x="105" y="90"/>
                    <a:pt x="104" y="70"/>
                  </a:cubicBezTo>
                  <a:cubicBezTo>
                    <a:pt x="103" y="60"/>
                    <a:pt x="98" y="52"/>
                    <a:pt x="87" y="50"/>
                  </a:cubicBezTo>
                  <a:cubicBezTo>
                    <a:pt x="76" y="49"/>
                    <a:pt x="65" y="50"/>
                    <a:pt x="53" y="50"/>
                  </a:cubicBezTo>
                  <a:lnTo>
                    <a:pt x="53" y="15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6" name="Freeform 11"/>
            <p:cNvSpPr>
              <a:spLocks noEditPoints="1"/>
            </p:cNvSpPr>
            <p:nvPr/>
          </p:nvSpPr>
          <p:spPr bwMode="auto">
            <a:xfrm>
              <a:off x="2271" y="2303"/>
              <a:ext cx="98" cy="205"/>
            </a:xfrm>
            <a:custGeom>
              <a:avLst/>
              <a:gdLst>
                <a:gd name="T0" fmla="*/ 124 w 162"/>
                <a:gd name="T1" fmla="*/ 173 h 340"/>
                <a:gd name="T2" fmla="*/ 124 w 162"/>
                <a:gd name="T3" fmla="*/ 173 h 340"/>
                <a:gd name="T4" fmla="*/ 158 w 162"/>
                <a:gd name="T5" fmla="*/ 239 h 340"/>
                <a:gd name="T6" fmla="*/ 158 w 162"/>
                <a:gd name="T7" fmla="*/ 298 h 340"/>
                <a:gd name="T8" fmla="*/ 162 w 162"/>
                <a:gd name="T9" fmla="*/ 338 h 340"/>
                <a:gd name="T10" fmla="*/ 157 w 162"/>
                <a:gd name="T11" fmla="*/ 339 h 340"/>
                <a:gd name="T12" fmla="*/ 119 w 162"/>
                <a:gd name="T13" fmla="*/ 339 h 340"/>
                <a:gd name="T14" fmla="*/ 107 w 162"/>
                <a:gd name="T15" fmla="*/ 330 h 340"/>
                <a:gd name="T16" fmla="*/ 106 w 162"/>
                <a:gd name="T17" fmla="*/ 305 h 340"/>
                <a:gd name="T18" fmla="*/ 104 w 162"/>
                <a:gd name="T19" fmla="*/ 230 h 340"/>
                <a:gd name="T20" fmla="*/ 71 w 162"/>
                <a:gd name="T21" fmla="*/ 201 h 340"/>
                <a:gd name="T22" fmla="*/ 52 w 162"/>
                <a:gd name="T23" fmla="*/ 201 h 340"/>
                <a:gd name="T24" fmla="*/ 52 w 162"/>
                <a:gd name="T25" fmla="*/ 212 h 340"/>
                <a:gd name="T26" fmla="*/ 52 w 162"/>
                <a:gd name="T27" fmla="*/ 330 h 340"/>
                <a:gd name="T28" fmla="*/ 43 w 162"/>
                <a:gd name="T29" fmla="*/ 339 h 340"/>
                <a:gd name="T30" fmla="*/ 0 w 162"/>
                <a:gd name="T31" fmla="*/ 339 h 340"/>
                <a:gd name="T32" fmla="*/ 0 w 162"/>
                <a:gd name="T33" fmla="*/ 1 h 340"/>
                <a:gd name="T34" fmla="*/ 7 w 162"/>
                <a:gd name="T35" fmla="*/ 0 h 340"/>
                <a:gd name="T36" fmla="*/ 87 w 162"/>
                <a:gd name="T37" fmla="*/ 1 h 340"/>
                <a:gd name="T38" fmla="*/ 114 w 162"/>
                <a:gd name="T39" fmla="*/ 5 h 340"/>
                <a:gd name="T40" fmla="*/ 154 w 162"/>
                <a:gd name="T41" fmla="*/ 48 h 340"/>
                <a:gd name="T42" fmla="*/ 156 w 162"/>
                <a:gd name="T43" fmla="*/ 128 h 340"/>
                <a:gd name="T44" fmla="*/ 124 w 162"/>
                <a:gd name="T45" fmla="*/ 173 h 340"/>
                <a:gd name="T46" fmla="*/ 52 w 162"/>
                <a:gd name="T47" fmla="*/ 153 h 340"/>
                <a:gd name="T48" fmla="*/ 52 w 162"/>
                <a:gd name="T49" fmla="*/ 153 h 340"/>
                <a:gd name="T50" fmla="*/ 77 w 162"/>
                <a:gd name="T51" fmla="*/ 152 h 340"/>
                <a:gd name="T52" fmla="*/ 103 w 162"/>
                <a:gd name="T53" fmla="*/ 129 h 340"/>
                <a:gd name="T54" fmla="*/ 103 w 162"/>
                <a:gd name="T55" fmla="*/ 70 h 340"/>
                <a:gd name="T56" fmla="*/ 88 w 162"/>
                <a:gd name="T57" fmla="*/ 50 h 340"/>
                <a:gd name="T58" fmla="*/ 52 w 162"/>
                <a:gd name="T59" fmla="*/ 48 h 340"/>
                <a:gd name="T60" fmla="*/ 52 w 162"/>
                <a:gd name="T61" fmla="*/ 153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2" h="340">
                  <a:moveTo>
                    <a:pt x="124" y="173"/>
                  </a:moveTo>
                  <a:lnTo>
                    <a:pt x="124" y="173"/>
                  </a:lnTo>
                  <a:cubicBezTo>
                    <a:pt x="152" y="188"/>
                    <a:pt x="157" y="213"/>
                    <a:pt x="158" y="239"/>
                  </a:cubicBezTo>
                  <a:cubicBezTo>
                    <a:pt x="159" y="259"/>
                    <a:pt x="158" y="278"/>
                    <a:pt x="158" y="298"/>
                  </a:cubicBezTo>
                  <a:cubicBezTo>
                    <a:pt x="159" y="311"/>
                    <a:pt x="160" y="324"/>
                    <a:pt x="162" y="338"/>
                  </a:cubicBezTo>
                  <a:cubicBezTo>
                    <a:pt x="161" y="338"/>
                    <a:pt x="157" y="339"/>
                    <a:pt x="157" y="339"/>
                  </a:cubicBezTo>
                  <a:lnTo>
                    <a:pt x="119" y="339"/>
                  </a:lnTo>
                  <a:cubicBezTo>
                    <a:pt x="111" y="340"/>
                    <a:pt x="108" y="336"/>
                    <a:pt x="107" y="330"/>
                  </a:cubicBezTo>
                  <a:cubicBezTo>
                    <a:pt x="107" y="321"/>
                    <a:pt x="106" y="313"/>
                    <a:pt x="106" y="305"/>
                  </a:cubicBezTo>
                  <a:cubicBezTo>
                    <a:pt x="105" y="280"/>
                    <a:pt x="106" y="255"/>
                    <a:pt x="104" y="230"/>
                  </a:cubicBezTo>
                  <a:cubicBezTo>
                    <a:pt x="102" y="210"/>
                    <a:pt x="92" y="201"/>
                    <a:pt x="71" y="201"/>
                  </a:cubicBezTo>
                  <a:cubicBezTo>
                    <a:pt x="65" y="201"/>
                    <a:pt x="59" y="201"/>
                    <a:pt x="52" y="201"/>
                  </a:cubicBezTo>
                  <a:lnTo>
                    <a:pt x="52" y="212"/>
                  </a:lnTo>
                  <a:cubicBezTo>
                    <a:pt x="52" y="251"/>
                    <a:pt x="52" y="291"/>
                    <a:pt x="52" y="330"/>
                  </a:cubicBezTo>
                  <a:cubicBezTo>
                    <a:pt x="52" y="337"/>
                    <a:pt x="43" y="339"/>
                    <a:pt x="43" y="339"/>
                  </a:cubicBezTo>
                  <a:lnTo>
                    <a:pt x="0" y="339"/>
                  </a:lnTo>
                  <a:lnTo>
                    <a:pt x="0" y="1"/>
                  </a:lnTo>
                  <a:cubicBezTo>
                    <a:pt x="2" y="1"/>
                    <a:pt x="4" y="0"/>
                    <a:pt x="7" y="0"/>
                  </a:cubicBezTo>
                  <a:cubicBezTo>
                    <a:pt x="33" y="0"/>
                    <a:pt x="60" y="0"/>
                    <a:pt x="87" y="1"/>
                  </a:cubicBezTo>
                  <a:cubicBezTo>
                    <a:pt x="96" y="1"/>
                    <a:pt x="105" y="3"/>
                    <a:pt x="114" y="5"/>
                  </a:cubicBezTo>
                  <a:cubicBezTo>
                    <a:pt x="136" y="11"/>
                    <a:pt x="150" y="26"/>
                    <a:pt x="154" y="48"/>
                  </a:cubicBezTo>
                  <a:cubicBezTo>
                    <a:pt x="160" y="75"/>
                    <a:pt x="159" y="102"/>
                    <a:pt x="156" y="128"/>
                  </a:cubicBezTo>
                  <a:cubicBezTo>
                    <a:pt x="153" y="148"/>
                    <a:pt x="143" y="163"/>
                    <a:pt x="124" y="173"/>
                  </a:cubicBezTo>
                  <a:close/>
                  <a:moveTo>
                    <a:pt x="52" y="153"/>
                  </a:moveTo>
                  <a:lnTo>
                    <a:pt x="52" y="153"/>
                  </a:lnTo>
                  <a:cubicBezTo>
                    <a:pt x="61" y="153"/>
                    <a:pt x="69" y="153"/>
                    <a:pt x="77" y="152"/>
                  </a:cubicBezTo>
                  <a:cubicBezTo>
                    <a:pt x="92" y="152"/>
                    <a:pt x="103" y="143"/>
                    <a:pt x="103" y="129"/>
                  </a:cubicBezTo>
                  <a:cubicBezTo>
                    <a:pt x="105" y="109"/>
                    <a:pt x="104" y="90"/>
                    <a:pt x="103" y="70"/>
                  </a:cubicBezTo>
                  <a:cubicBezTo>
                    <a:pt x="103" y="60"/>
                    <a:pt x="98" y="52"/>
                    <a:pt x="88" y="50"/>
                  </a:cubicBezTo>
                  <a:cubicBezTo>
                    <a:pt x="76" y="48"/>
                    <a:pt x="64" y="49"/>
                    <a:pt x="52" y="48"/>
                  </a:cubicBezTo>
                  <a:lnTo>
                    <a:pt x="52" y="15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7" name="Freeform 12"/>
            <p:cNvSpPr>
              <a:spLocks noEditPoints="1"/>
            </p:cNvSpPr>
            <p:nvPr/>
          </p:nvSpPr>
          <p:spPr bwMode="auto">
            <a:xfrm>
              <a:off x="2385" y="2301"/>
              <a:ext cx="98" cy="209"/>
            </a:xfrm>
            <a:custGeom>
              <a:avLst/>
              <a:gdLst>
                <a:gd name="T0" fmla="*/ 0 w 162"/>
                <a:gd name="T1" fmla="*/ 172 h 346"/>
                <a:gd name="T2" fmla="*/ 0 w 162"/>
                <a:gd name="T3" fmla="*/ 172 h 346"/>
                <a:gd name="T4" fmla="*/ 0 w 162"/>
                <a:gd name="T5" fmla="*/ 85 h 346"/>
                <a:gd name="T6" fmla="*/ 3 w 162"/>
                <a:gd name="T7" fmla="*/ 56 h 346"/>
                <a:gd name="T8" fmla="*/ 69 w 162"/>
                <a:gd name="T9" fmla="*/ 0 h 346"/>
                <a:gd name="T10" fmla="*/ 106 w 162"/>
                <a:gd name="T11" fmla="*/ 3 h 346"/>
                <a:gd name="T12" fmla="*/ 160 w 162"/>
                <a:gd name="T13" fmla="*/ 68 h 346"/>
                <a:gd name="T14" fmla="*/ 161 w 162"/>
                <a:gd name="T15" fmla="*/ 98 h 346"/>
                <a:gd name="T16" fmla="*/ 161 w 162"/>
                <a:gd name="T17" fmla="*/ 256 h 346"/>
                <a:gd name="T18" fmla="*/ 158 w 162"/>
                <a:gd name="T19" fmla="*/ 291 h 346"/>
                <a:gd name="T20" fmla="*/ 86 w 162"/>
                <a:gd name="T21" fmla="*/ 345 h 346"/>
                <a:gd name="T22" fmla="*/ 58 w 162"/>
                <a:gd name="T23" fmla="*/ 343 h 346"/>
                <a:gd name="T24" fmla="*/ 2 w 162"/>
                <a:gd name="T25" fmla="*/ 281 h 346"/>
                <a:gd name="T26" fmla="*/ 0 w 162"/>
                <a:gd name="T27" fmla="*/ 222 h 346"/>
                <a:gd name="T28" fmla="*/ 0 w 162"/>
                <a:gd name="T29" fmla="*/ 172 h 346"/>
                <a:gd name="T30" fmla="*/ 108 w 162"/>
                <a:gd name="T31" fmla="*/ 173 h 346"/>
                <a:gd name="T32" fmla="*/ 108 w 162"/>
                <a:gd name="T33" fmla="*/ 173 h 346"/>
                <a:gd name="T34" fmla="*/ 108 w 162"/>
                <a:gd name="T35" fmla="*/ 120 h 346"/>
                <a:gd name="T36" fmla="*/ 107 w 162"/>
                <a:gd name="T37" fmla="*/ 72 h 346"/>
                <a:gd name="T38" fmla="*/ 82 w 162"/>
                <a:gd name="T39" fmla="*/ 48 h 346"/>
                <a:gd name="T40" fmla="*/ 54 w 162"/>
                <a:gd name="T41" fmla="*/ 70 h 346"/>
                <a:gd name="T42" fmla="*/ 53 w 162"/>
                <a:gd name="T43" fmla="*/ 88 h 346"/>
                <a:gd name="T44" fmla="*/ 53 w 162"/>
                <a:gd name="T45" fmla="*/ 257 h 346"/>
                <a:gd name="T46" fmla="*/ 54 w 162"/>
                <a:gd name="T47" fmla="*/ 277 h 346"/>
                <a:gd name="T48" fmla="*/ 80 w 162"/>
                <a:gd name="T49" fmla="*/ 297 h 346"/>
                <a:gd name="T50" fmla="*/ 106 w 162"/>
                <a:gd name="T51" fmla="*/ 279 h 346"/>
                <a:gd name="T52" fmla="*/ 108 w 162"/>
                <a:gd name="T53" fmla="*/ 263 h 346"/>
                <a:gd name="T54" fmla="*/ 108 w 162"/>
                <a:gd name="T55" fmla="*/ 173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2" h="346">
                  <a:moveTo>
                    <a:pt x="0" y="172"/>
                  </a:moveTo>
                  <a:lnTo>
                    <a:pt x="0" y="172"/>
                  </a:lnTo>
                  <a:cubicBezTo>
                    <a:pt x="0" y="143"/>
                    <a:pt x="0" y="114"/>
                    <a:pt x="0" y="85"/>
                  </a:cubicBezTo>
                  <a:cubicBezTo>
                    <a:pt x="0" y="75"/>
                    <a:pt x="1" y="65"/>
                    <a:pt x="3" y="56"/>
                  </a:cubicBezTo>
                  <a:cubicBezTo>
                    <a:pt x="11" y="23"/>
                    <a:pt x="35" y="2"/>
                    <a:pt x="69" y="0"/>
                  </a:cubicBezTo>
                  <a:cubicBezTo>
                    <a:pt x="81" y="0"/>
                    <a:pt x="94" y="0"/>
                    <a:pt x="106" y="3"/>
                  </a:cubicBezTo>
                  <a:cubicBezTo>
                    <a:pt x="137" y="9"/>
                    <a:pt x="157" y="34"/>
                    <a:pt x="160" y="68"/>
                  </a:cubicBezTo>
                  <a:cubicBezTo>
                    <a:pt x="161" y="78"/>
                    <a:pt x="161" y="88"/>
                    <a:pt x="161" y="98"/>
                  </a:cubicBezTo>
                  <a:cubicBezTo>
                    <a:pt x="162" y="151"/>
                    <a:pt x="162" y="203"/>
                    <a:pt x="161" y="256"/>
                  </a:cubicBezTo>
                  <a:cubicBezTo>
                    <a:pt x="161" y="268"/>
                    <a:pt x="160" y="280"/>
                    <a:pt x="158" y="291"/>
                  </a:cubicBezTo>
                  <a:cubicBezTo>
                    <a:pt x="149" y="325"/>
                    <a:pt x="123" y="345"/>
                    <a:pt x="86" y="345"/>
                  </a:cubicBezTo>
                  <a:cubicBezTo>
                    <a:pt x="76" y="346"/>
                    <a:pt x="67" y="345"/>
                    <a:pt x="58" y="343"/>
                  </a:cubicBezTo>
                  <a:cubicBezTo>
                    <a:pt x="26" y="337"/>
                    <a:pt x="5" y="314"/>
                    <a:pt x="2" y="281"/>
                  </a:cubicBezTo>
                  <a:cubicBezTo>
                    <a:pt x="0" y="261"/>
                    <a:pt x="0" y="241"/>
                    <a:pt x="0" y="222"/>
                  </a:cubicBezTo>
                  <a:cubicBezTo>
                    <a:pt x="0" y="205"/>
                    <a:pt x="0" y="189"/>
                    <a:pt x="0" y="172"/>
                  </a:cubicBezTo>
                  <a:close/>
                  <a:moveTo>
                    <a:pt x="108" y="173"/>
                  </a:moveTo>
                  <a:lnTo>
                    <a:pt x="108" y="173"/>
                  </a:lnTo>
                  <a:cubicBezTo>
                    <a:pt x="108" y="155"/>
                    <a:pt x="108" y="138"/>
                    <a:pt x="108" y="120"/>
                  </a:cubicBezTo>
                  <a:cubicBezTo>
                    <a:pt x="108" y="104"/>
                    <a:pt x="108" y="88"/>
                    <a:pt x="107" y="72"/>
                  </a:cubicBezTo>
                  <a:cubicBezTo>
                    <a:pt x="107" y="57"/>
                    <a:pt x="97" y="48"/>
                    <a:pt x="82" y="48"/>
                  </a:cubicBezTo>
                  <a:cubicBezTo>
                    <a:pt x="67" y="47"/>
                    <a:pt x="57" y="55"/>
                    <a:pt x="54" y="70"/>
                  </a:cubicBezTo>
                  <a:cubicBezTo>
                    <a:pt x="53" y="76"/>
                    <a:pt x="53" y="82"/>
                    <a:pt x="53" y="88"/>
                  </a:cubicBezTo>
                  <a:cubicBezTo>
                    <a:pt x="53" y="144"/>
                    <a:pt x="52" y="201"/>
                    <a:pt x="53" y="257"/>
                  </a:cubicBezTo>
                  <a:cubicBezTo>
                    <a:pt x="53" y="264"/>
                    <a:pt x="53" y="271"/>
                    <a:pt x="54" y="277"/>
                  </a:cubicBezTo>
                  <a:cubicBezTo>
                    <a:pt x="57" y="290"/>
                    <a:pt x="66" y="297"/>
                    <a:pt x="80" y="297"/>
                  </a:cubicBezTo>
                  <a:cubicBezTo>
                    <a:pt x="94" y="298"/>
                    <a:pt x="103" y="292"/>
                    <a:pt x="106" y="279"/>
                  </a:cubicBezTo>
                  <a:cubicBezTo>
                    <a:pt x="108" y="274"/>
                    <a:pt x="108" y="268"/>
                    <a:pt x="108" y="263"/>
                  </a:cubicBezTo>
                  <a:cubicBezTo>
                    <a:pt x="108" y="233"/>
                    <a:pt x="108" y="203"/>
                    <a:pt x="108" y="17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8" name="Freeform 13"/>
            <p:cNvSpPr>
              <a:spLocks noEditPoints="1"/>
            </p:cNvSpPr>
            <p:nvPr/>
          </p:nvSpPr>
          <p:spPr bwMode="auto">
            <a:xfrm>
              <a:off x="2630" y="2055"/>
              <a:ext cx="111" cy="205"/>
            </a:xfrm>
            <a:custGeom>
              <a:avLst/>
              <a:gdLst>
                <a:gd name="T0" fmla="*/ 185 w 185"/>
                <a:gd name="T1" fmla="*/ 338 h 338"/>
                <a:gd name="T2" fmla="*/ 185 w 185"/>
                <a:gd name="T3" fmla="*/ 338 h 338"/>
                <a:gd name="T4" fmla="*/ 132 w 185"/>
                <a:gd name="T5" fmla="*/ 338 h 338"/>
                <a:gd name="T6" fmla="*/ 126 w 185"/>
                <a:gd name="T7" fmla="*/ 296 h 338"/>
                <a:gd name="T8" fmla="*/ 105 w 185"/>
                <a:gd name="T9" fmla="*/ 277 h 338"/>
                <a:gd name="T10" fmla="*/ 67 w 185"/>
                <a:gd name="T11" fmla="*/ 277 h 338"/>
                <a:gd name="T12" fmla="*/ 56 w 185"/>
                <a:gd name="T13" fmla="*/ 286 h 338"/>
                <a:gd name="T14" fmla="*/ 48 w 185"/>
                <a:gd name="T15" fmla="*/ 338 h 338"/>
                <a:gd name="T16" fmla="*/ 0 w 185"/>
                <a:gd name="T17" fmla="*/ 338 h 338"/>
                <a:gd name="T18" fmla="*/ 54 w 185"/>
                <a:gd name="T19" fmla="*/ 1 h 338"/>
                <a:gd name="T20" fmla="*/ 59 w 185"/>
                <a:gd name="T21" fmla="*/ 0 h 338"/>
                <a:gd name="T22" fmla="*/ 125 w 185"/>
                <a:gd name="T23" fmla="*/ 0 h 338"/>
                <a:gd name="T24" fmla="*/ 133 w 185"/>
                <a:gd name="T25" fmla="*/ 6 h 338"/>
                <a:gd name="T26" fmla="*/ 170 w 185"/>
                <a:gd name="T27" fmla="*/ 238 h 338"/>
                <a:gd name="T28" fmla="*/ 185 w 185"/>
                <a:gd name="T29" fmla="*/ 331 h 338"/>
                <a:gd name="T30" fmla="*/ 185 w 185"/>
                <a:gd name="T31" fmla="*/ 338 h 338"/>
                <a:gd name="T32" fmla="*/ 116 w 185"/>
                <a:gd name="T33" fmla="*/ 231 h 338"/>
                <a:gd name="T34" fmla="*/ 116 w 185"/>
                <a:gd name="T35" fmla="*/ 231 h 338"/>
                <a:gd name="T36" fmla="*/ 91 w 185"/>
                <a:gd name="T37" fmla="*/ 67 h 338"/>
                <a:gd name="T38" fmla="*/ 89 w 185"/>
                <a:gd name="T39" fmla="*/ 67 h 338"/>
                <a:gd name="T40" fmla="*/ 65 w 185"/>
                <a:gd name="T41" fmla="*/ 231 h 338"/>
                <a:gd name="T42" fmla="*/ 116 w 185"/>
                <a:gd name="T43" fmla="*/ 231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5" h="338">
                  <a:moveTo>
                    <a:pt x="185" y="338"/>
                  </a:moveTo>
                  <a:lnTo>
                    <a:pt x="185" y="338"/>
                  </a:lnTo>
                  <a:lnTo>
                    <a:pt x="132" y="338"/>
                  </a:lnTo>
                  <a:cubicBezTo>
                    <a:pt x="130" y="324"/>
                    <a:pt x="128" y="310"/>
                    <a:pt x="126" y="296"/>
                  </a:cubicBezTo>
                  <a:cubicBezTo>
                    <a:pt x="123" y="277"/>
                    <a:pt x="124" y="277"/>
                    <a:pt x="105" y="277"/>
                  </a:cubicBezTo>
                  <a:cubicBezTo>
                    <a:pt x="92" y="277"/>
                    <a:pt x="79" y="277"/>
                    <a:pt x="67" y="277"/>
                  </a:cubicBezTo>
                  <a:cubicBezTo>
                    <a:pt x="60" y="276"/>
                    <a:pt x="57" y="278"/>
                    <a:pt x="56" y="286"/>
                  </a:cubicBezTo>
                  <a:cubicBezTo>
                    <a:pt x="54" y="303"/>
                    <a:pt x="51" y="320"/>
                    <a:pt x="48" y="338"/>
                  </a:cubicBezTo>
                  <a:lnTo>
                    <a:pt x="0" y="338"/>
                  </a:lnTo>
                  <a:cubicBezTo>
                    <a:pt x="18" y="225"/>
                    <a:pt x="36" y="113"/>
                    <a:pt x="54" y="1"/>
                  </a:cubicBezTo>
                  <a:cubicBezTo>
                    <a:pt x="56" y="0"/>
                    <a:pt x="58" y="0"/>
                    <a:pt x="59" y="0"/>
                  </a:cubicBezTo>
                  <a:cubicBezTo>
                    <a:pt x="81" y="0"/>
                    <a:pt x="103" y="0"/>
                    <a:pt x="125" y="0"/>
                  </a:cubicBezTo>
                  <a:cubicBezTo>
                    <a:pt x="129" y="0"/>
                    <a:pt x="132" y="1"/>
                    <a:pt x="133" y="6"/>
                  </a:cubicBezTo>
                  <a:cubicBezTo>
                    <a:pt x="145" y="84"/>
                    <a:pt x="157" y="161"/>
                    <a:pt x="170" y="238"/>
                  </a:cubicBezTo>
                  <a:cubicBezTo>
                    <a:pt x="175" y="269"/>
                    <a:pt x="180" y="300"/>
                    <a:pt x="185" y="331"/>
                  </a:cubicBezTo>
                  <a:cubicBezTo>
                    <a:pt x="185" y="333"/>
                    <a:pt x="185" y="335"/>
                    <a:pt x="185" y="338"/>
                  </a:cubicBezTo>
                  <a:close/>
                  <a:moveTo>
                    <a:pt x="116" y="231"/>
                  </a:moveTo>
                  <a:lnTo>
                    <a:pt x="116" y="231"/>
                  </a:lnTo>
                  <a:cubicBezTo>
                    <a:pt x="108" y="176"/>
                    <a:pt x="99" y="121"/>
                    <a:pt x="91" y="67"/>
                  </a:cubicBezTo>
                  <a:cubicBezTo>
                    <a:pt x="91" y="67"/>
                    <a:pt x="90" y="67"/>
                    <a:pt x="89" y="67"/>
                  </a:cubicBezTo>
                  <a:cubicBezTo>
                    <a:pt x="81" y="121"/>
                    <a:pt x="73" y="176"/>
                    <a:pt x="65" y="231"/>
                  </a:cubicBezTo>
                  <a:lnTo>
                    <a:pt x="116" y="23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9" name="Freeform 14"/>
            <p:cNvSpPr>
              <a:spLocks noEditPoints="1"/>
            </p:cNvSpPr>
            <p:nvPr/>
          </p:nvSpPr>
          <p:spPr bwMode="auto">
            <a:xfrm>
              <a:off x="2277" y="2055"/>
              <a:ext cx="112" cy="205"/>
            </a:xfrm>
            <a:custGeom>
              <a:avLst/>
              <a:gdLst>
                <a:gd name="T0" fmla="*/ 0 w 186"/>
                <a:gd name="T1" fmla="*/ 338 h 338"/>
                <a:gd name="T2" fmla="*/ 0 w 186"/>
                <a:gd name="T3" fmla="*/ 338 h 338"/>
                <a:gd name="T4" fmla="*/ 54 w 186"/>
                <a:gd name="T5" fmla="*/ 0 h 338"/>
                <a:gd name="T6" fmla="*/ 127 w 186"/>
                <a:gd name="T7" fmla="*/ 0 h 338"/>
                <a:gd name="T8" fmla="*/ 133 w 186"/>
                <a:gd name="T9" fmla="*/ 7 h 338"/>
                <a:gd name="T10" fmla="*/ 160 w 186"/>
                <a:gd name="T11" fmla="*/ 171 h 338"/>
                <a:gd name="T12" fmla="*/ 186 w 186"/>
                <a:gd name="T13" fmla="*/ 335 h 338"/>
                <a:gd name="T14" fmla="*/ 186 w 186"/>
                <a:gd name="T15" fmla="*/ 338 h 338"/>
                <a:gd name="T16" fmla="*/ 133 w 186"/>
                <a:gd name="T17" fmla="*/ 338 h 338"/>
                <a:gd name="T18" fmla="*/ 125 w 186"/>
                <a:gd name="T19" fmla="*/ 286 h 338"/>
                <a:gd name="T20" fmla="*/ 115 w 186"/>
                <a:gd name="T21" fmla="*/ 277 h 338"/>
                <a:gd name="T22" fmla="*/ 65 w 186"/>
                <a:gd name="T23" fmla="*/ 277 h 338"/>
                <a:gd name="T24" fmla="*/ 57 w 186"/>
                <a:gd name="T25" fmla="*/ 284 h 338"/>
                <a:gd name="T26" fmla="*/ 49 w 186"/>
                <a:gd name="T27" fmla="*/ 338 h 338"/>
                <a:gd name="T28" fmla="*/ 0 w 186"/>
                <a:gd name="T29" fmla="*/ 338 h 338"/>
                <a:gd name="T30" fmla="*/ 92 w 186"/>
                <a:gd name="T31" fmla="*/ 65 h 338"/>
                <a:gd name="T32" fmla="*/ 92 w 186"/>
                <a:gd name="T33" fmla="*/ 65 h 338"/>
                <a:gd name="T34" fmla="*/ 90 w 186"/>
                <a:gd name="T35" fmla="*/ 66 h 338"/>
                <a:gd name="T36" fmla="*/ 65 w 186"/>
                <a:gd name="T37" fmla="*/ 230 h 338"/>
                <a:gd name="T38" fmla="*/ 116 w 186"/>
                <a:gd name="T39" fmla="*/ 230 h 338"/>
                <a:gd name="T40" fmla="*/ 92 w 186"/>
                <a:gd name="T41" fmla="*/ 65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86" h="338">
                  <a:moveTo>
                    <a:pt x="0" y="338"/>
                  </a:moveTo>
                  <a:lnTo>
                    <a:pt x="0" y="338"/>
                  </a:lnTo>
                  <a:cubicBezTo>
                    <a:pt x="18" y="225"/>
                    <a:pt x="36" y="113"/>
                    <a:pt x="54" y="0"/>
                  </a:cubicBezTo>
                  <a:cubicBezTo>
                    <a:pt x="79" y="0"/>
                    <a:pt x="103" y="0"/>
                    <a:pt x="127" y="0"/>
                  </a:cubicBezTo>
                  <a:cubicBezTo>
                    <a:pt x="129" y="0"/>
                    <a:pt x="133" y="4"/>
                    <a:pt x="133" y="7"/>
                  </a:cubicBezTo>
                  <a:cubicBezTo>
                    <a:pt x="142" y="61"/>
                    <a:pt x="151" y="116"/>
                    <a:pt x="160" y="171"/>
                  </a:cubicBezTo>
                  <a:cubicBezTo>
                    <a:pt x="168" y="225"/>
                    <a:pt x="177" y="280"/>
                    <a:pt x="186" y="335"/>
                  </a:cubicBezTo>
                  <a:cubicBezTo>
                    <a:pt x="186" y="336"/>
                    <a:pt x="186" y="337"/>
                    <a:pt x="186" y="338"/>
                  </a:cubicBezTo>
                  <a:lnTo>
                    <a:pt x="133" y="338"/>
                  </a:lnTo>
                  <a:cubicBezTo>
                    <a:pt x="130" y="321"/>
                    <a:pt x="127" y="303"/>
                    <a:pt x="125" y="286"/>
                  </a:cubicBezTo>
                  <a:cubicBezTo>
                    <a:pt x="124" y="279"/>
                    <a:pt x="122" y="276"/>
                    <a:pt x="115" y="277"/>
                  </a:cubicBezTo>
                  <a:cubicBezTo>
                    <a:pt x="98" y="277"/>
                    <a:pt x="82" y="277"/>
                    <a:pt x="65" y="277"/>
                  </a:cubicBezTo>
                  <a:cubicBezTo>
                    <a:pt x="60" y="277"/>
                    <a:pt x="58" y="278"/>
                    <a:pt x="57" y="284"/>
                  </a:cubicBezTo>
                  <a:cubicBezTo>
                    <a:pt x="55" y="302"/>
                    <a:pt x="52" y="320"/>
                    <a:pt x="49" y="338"/>
                  </a:cubicBezTo>
                  <a:lnTo>
                    <a:pt x="0" y="338"/>
                  </a:lnTo>
                  <a:close/>
                  <a:moveTo>
                    <a:pt x="92" y="65"/>
                  </a:moveTo>
                  <a:lnTo>
                    <a:pt x="92" y="65"/>
                  </a:lnTo>
                  <a:cubicBezTo>
                    <a:pt x="91" y="66"/>
                    <a:pt x="90" y="66"/>
                    <a:pt x="90" y="66"/>
                  </a:cubicBezTo>
                  <a:cubicBezTo>
                    <a:pt x="81" y="121"/>
                    <a:pt x="73" y="175"/>
                    <a:pt x="65" y="230"/>
                  </a:cubicBezTo>
                  <a:lnTo>
                    <a:pt x="116" y="230"/>
                  </a:lnTo>
                  <a:cubicBezTo>
                    <a:pt x="108" y="175"/>
                    <a:pt x="100" y="120"/>
                    <a:pt x="92" y="6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50" name="Freeform 15"/>
            <p:cNvSpPr>
              <a:spLocks/>
            </p:cNvSpPr>
            <p:nvPr/>
          </p:nvSpPr>
          <p:spPr bwMode="auto">
            <a:xfrm>
              <a:off x="2896" y="2055"/>
              <a:ext cx="110" cy="205"/>
            </a:xfrm>
            <a:custGeom>
              <a:avLst/>
              <a:gdLst>
                <a:gd name="T0" fmla="*/ 94 w 183"/>
                <a:gd name="T1" fmla="*/ 270 h 339"/>
                <a:gd name="T2" fmla="*/ 94 w 183"/>
                <a:gd name="T3" fmla="*/ 270 h 339"/>
                <a:gd name="T4" fmla="*/ 103 w 183"/>
                <a:gd name="T5" fmla="*/ 208 h 339"/>
                <a:gd name="T6" fmla="*/ 133 w 183"/>
                <a:gd name="T7" fmla="*/ 7 h 339"/>
                <a:gd name="T8" fmla="*/ 138 w 183"/>
                <a:gd name="T9" fmla="*/ 0 h 339"/>
                <a:gd name="T10" fmla="*/ 183 w 183"/>
                <a:gd name="T11" fmla="*/ 0 h 339"/>
                <a:gd name="T12" fmla="*/ 131 w 183"/>
                <a:gd name="T13" fmla="*/ 338 h 339"/>
                <a:gd name="T14" fmla="*/ 126 w 183"/>
                <a:gd name="T15" fmla="*/ 338 h 339"/>
                <a:gd name="T16" fmla="*/ 58 w 183"/>
                <a:gd name="T17" fmla="*/ 338 h 339"/>
                <a:gd name="T18" fmla="*/ 50 w 183"/>
                <a:gd name="T19" fmla="*/ 332 h 339"/>
                <a:gd name="T20" fmla="*/ 0 w 183"/>
                <a:gd name="T21" fmla="*/ 4 h 339"/>
                <a:gd name="T22" fmla="*/ 0 w 183"/>
                <a:gd name="T23" fmla="*/ 0 h 339"/>
                <a:gd name="T24" fmla="*/ 49 w 183"/>
                <a:gd name="T25" fmla="*/ 0 h 339"/>
                <a:gd name="T26" fmla="*/ 53 w 183"/>
                <a:gd name="T27" fmla="*/ 6 h 339"/>
                <a:gd name="T28" fmla="*/ 78 w 183"/>
                <a:gd name="T29" fmla="*/ 173 h 339"/>
                <a:gd name="T30" fmla="*/ 91 w 183"/>
                <a:gd name="T31" fmla="*/ 262 h 339"/>
                <a:gd name="T32" fmla="*/ 93 w 183"/>
                <a:gd name="T33" fmla="*/ 270 h 339"/>
                <a:gd name="T34" fmla="*/ 94 w 183"/>
                <a:gd name="T35" fmla="*/ 270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3" h="339">
                  <a:moveTo>
                    <a:pt x="94" y="270"/>
                  </a:moveTo>
                  <a:lnTo>
                    <a:pt x="94" y="270"/>
                  </a:lnTo>
                  <a:cubicBezTo>
                    <a:pt x="97" y="249"/>
                    <a:pt x="100" y="229"/>
                    <a:pt x="103" y="208"/>
                  </a:cubicBezTo>
                  <a:cubicBezTo>
                    <a:pt x="113" y="141"/>
                    <a:pt x="123" y="74"/>
                    <a:pt x="133" y="7"/>
                  </a:cubicBezTo>
                  <a:cubicBezTo>
                    <a:pt x="134" y="4"/>
                    <a:pt x="136" y="0"/>
                    <a:pt x="138" y="0"/>
                  </a:cubicBezTo>
                  <a:cubicBezTo>
                    <a:pt x="153" y="0"/>
                    <a:pt x="167" y="0"/>
                    <a:pt x="183" y="0"/>
                  </a:cubicBezTo>
                  <a:cubicBezTo>
                    <a:pt x="165" y="113"/>
                    <a:pt x="148" y="225"/>
                    <a:pt x="131" y="338"/>
                  </a:cubicBezTo>
                  <a:cubicBezTo>
                    <a:pt x="129" y="338"/>
                    <a:pt x="128" y="338"/>
                    <a:pt x="126" y="338"/>
                  </a:cubicBezTo>
                  <a:cubicBezTo>
                    <a:pt x="104" y="338"/>
                    <a:pt x="81" y="338"/>
                    <a:pt x="58" y="338"/>
                  </a:cubicBezTo>
                  <a:cubicBezTo>
                    <a:pt x="53" y="339"/>
                    <a:pt x="51" y="337"/>
                    <a:pt x="50" y="332"/>
                  </a:cubicBezTo>
                  <a:cubicBezTo>
                    <a:pt x="34" y="223"/>
                    <a:pt x="17" y="113"/>
                    <a:pt x="0" y="4"/>
                  </a:cubicBezTo>
                  <a:cubicBezTo>
                    <a:pt x="0" y="3"/>
                    <a:pt x="0" y="2"/>
                    <a:pt x="0" y="0"/>
                  </a:cubicBezTo>
                  <a:cubicBezTo>
                    <a:pt x="16" y="0"/>
                    <a:pt x="32" y="0"/>
                    <a:pt x="49" y="0"/>
                  </a:cubicBezTo>
                  <a:cubicBezTo>
                    <a:pt x="50" y="0"/>
                    <a:pt x="53" y="4"/>
                    <a:pt x="53" y="6"/>
                  </a:cubicBezTo>
                  <a:cubicBezTo>
                    <a:pt x="62" y="62"/>
                    <a:pt x="70" y="117"/>
                    <a:pt x="78" y="173"/>
                  </a:cubicBezTo>
                  <a:cubicBezTo>
                    <a:pt x="83" y="203"/>
                    <a:pt x="87" y="233"/>
                    <a:pt x="91" y="262"/>
                  </a:cubicBezTo>
                  <a:cubicBezTo>
                    <a:pt x="92" y="265"/>
                    <a:pt x="92" y="267"/>
                    <a:pt x="93" y="270"/>
                  </a:cubicBezTo>
                  <a:cubicBezTo>
                    <a:pt x="93" y="270"/>
                    <a:pt x="94" y="270"/>
                    <a:pt x="94" y="27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51" name="Freeform 16"/>
            <p:cNvSpPr>
              <a:spLocks noEditPoints="1"/>
            </p:cNvSpPr>
            <p:nvPr/>
          </p:nvSpPr>
          <p:spPr bwMode="auto">
            <a:xfrm>
              <a:off x="2162" y="2302"/>
              <a:ext cx="95" cy="206"/>
            </a:xfrm>
            <a:custGeom>
              <a:avLst/>
              <a:gdLst>
                <a:gd name="T0" fmla="*/ 0 w 159"/>
                <a:gd name="T1" fmla="*/ 340 h 340"/>
                <a:gd name="T2" fmla="*/ 0 w 159"/>
                <a:gd name="T3" fmla="*/ 340 h 340"/>
                <a:gd name="T4" fmla="*/ 0 w 159"/>
                <a:gd name="T5" fmla="*/ 3 h 340"/>
                <a:gd name="T6" fmla="*/ 1 w 159"/>
                <a:gd name="T7" fmla="*/ 2 h 340"/>
                <a:gd name="T8" fmla="*/ 95 w 159"/>
                <a:gd name="T9" fmla="*/ 3 h 340"/>
                <a:gd name="T10" fmla="*/ 154 w 159"/>
                <a:gd name="T11" fmla="*/ 61 h 340"/>
                <a:gd name="T12" fmla="*/ 153 w 159"/>
                <a:gd name="T13" fmla="*/ 158 h 340"/>
                <a:gd name="T14" fmla="*/ 92 w 159"/>
                <a:gd name="T15" fmla="*/ 212 h 340"/>
                <a:gd name="T16" fmla="*/ 52 w 159"/>
                <a:gd name="T17" fmla="*/ 213 h 340"/>
                <a:gd name="T18" fmla="*/ 52 w 159"/>
                <a:gd name="T19" fmla="*/ 224 h 340"/>
                <a:gd name="T20" fmla="*/ 52 w 159"/>
                <a:gd name="T21" fmla="*/ 331 h 340"/>
                <a:gd name="T22" fmla="*/ 42 w 159"/>
                <a:gd name="T23" fmla="*/ 340 h 340"/>
                <a:gd name="T24" fmla="*/ 0 w 159"/>
                <a:gd name="T25" fmla="*/ 340 h 340"/>
                <a:gd name="T26" fmla="*/ 52 w 159"/>
                <a:gd name="T27" fmla="*/ 163 h 340"/>
                <a:gd name="T28" fmla="*/ 52 w 159"/>
                <a:gd name="T29" fmla="*/ 163 h 340"/>
                <a:gd name="T30" fmla="*/ 55 w 159"/>
                <a:gd name="T31" fmla="*/ 164 h 340"/>
                <a:gd name="T32" fmla="*/ 79 w 159"/>
                <a:gd name="T33" fmla="*/ 164 h 340"/>
                <a:gd name="T34" fmla="*/ 102 w 159"/>
                <a:gd name="T35" fmla="*/ 144 h 340"/>
                <a:gd name="T36" fmla="*/ 102 w 159"/>
                <a:gd name="T37" fmla="*/ 70 h 340"/>
                <a:gd name="T38" fmla="*/ 86 w 159"/>
                <a:gd name="T39" fmla="*/ 51 h 340"/>
                <a:gd name="T40" fmla="*/ 52 w 159"/>
                <a:gd name="T41" fmla="*/ 49 h 340"/>
                <a:gd name="T42" fmla="*/ 52 w 159"/>
                <a:gd name="T43" fmla="*/ 163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59" h="340">
                  <a:moveTo>
                    <a:pt x="0" y="340"/>
                  </a:moveTo>
                  <a:lnTo>
                    <a:pt x="0" y="340"/>
                  </a:lnTo>
                  <a:cubicBezTo>
                    <a:pt x="0" y="340"/>
                    <a:pt x="0" y="115"/>
                    <a:pt x="0" y="3"/>
                  </a:cubicBezTo>
                  <a:cubicBezTo>
                    <a:pt x="0" y="2"/>
                    <a:pt x="1" y="2"/>
                    <a:pt x="1" y="2"/>
                  </a:cubicBezTo>
                  <a:cubicBezTo>
                    <a:pt x="32" y="2"/>
                    <a:pt x="64" y="0"/>
                    <a:pt x="95" y="3"/>
                  </a:cubicBezTo>
                  <a:cubicBezTo>
                    <a:pt x="129" y="7"/>
                    <a:pt x="149" y="26"/>
                    <a:pt x="154" y="61"/>
                  </a:cubicBezTo>
                  <a:cubicBezTo>
                    <a:pt x="158" y="93"/>
                    <a:pt x="159" y="126"/>
                    <a:pt x="153" y="158"/>
                  </a:cubicBezTo>
                  <a:cubicBezTo>
                    <a:pt x="147" y="189"/>
                    <a:pt x="124" y="209"/>
                    <a:pt x="92" y="212"/>
                  </a:cubicBezTo>
                  <a:cubicBezTo>
                    <a:pt x="79" y="213"/>
                    <a:pt x="66" y="213"/>
                    <a:pt x="52" y="213"/>
                  </a:cubicBezTo>
                  <a:lnTo>
                    <a:pt x="52" y="224"/>
                  </a:lnTo>
                  <a:cubicBezTo>
                    <a:pt x="52" y="260"/>
                    <a:pt x="52" y="295"/>
                    <a:pt x="52" y="331"/>
                  </a:cubicBezTo>
                  <a:cubicBezTo>
                    <a:pt x="52" y="338"/>
                    <a:pt x="42" y="340"/>
                    <a:pt x="42" y="340"/>
                  </a:cubicBezTo>
                  <a:lnTo>
                    <a:pt x="0" y="340"/>
                  </a:lnTo>
                  <a:close/>
                  <a:moveTo>
                    <a:pt x="52" y="163"/>
                  </a:moveTo>
                  <a:lnTo>
                    <a:pt x="52" y="163"/>
                  </a:lnTo>
                  <a:cubicBezTo>
                    <a:pt x="53" y="164"/>
                    <a:pt x="54" y="164"/>
                    <a:pt x="55" y="164"/>
                  </a:cubicBezTo>
                  <a:cubicBezTo>
                    <a:pt x="63" y="164"/>
                    <a:pt x="71" y="164"/>
                    <a:pt x="79" y="164"/>
                  </a:cubicBezTo>
                  <a:cubicBezTo>
                    <a:pt x="92" y="164"/>
                    <a:pt x="101" y="157"/>
                    <a:pt x="102" y="144"/>
                  </a:cubicBezTo>
                  <a:cubicBezTo>
                    <a:pt x="103" y="120"/>
                    <a:pt x="103" y="95"/>
                    <a:pt x="102" y="70"/>
                  </a:cubicBezTo>
                  <a:cubicBezTo>
                    <a:pt x="102" y="60"/>
                    <a:pt x="96" y="52"/>
                    <a:pt x="86" y="51"/>
                  </a:cubicBezTo>
                  <a:cubicBezTo>
                    <a:pt x="75" y="49"/>
                    <a:pt x="64" y="50"/>
                    <a:pt x="52" y="49"/>
                  </a:cubicBezTo>
                  <a:lnTo>
                    <a:pt x="52" y="16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52" name="Freeform 17"/>
            <p:cNvSpPr>
              <a:spLocks/>
            </p:cNvSpPr>
            <p:nvPr/>
          </p:nvSpPr>
          <p:spPr bwMode="auto">
            <a:xfrm>
              <a:off x="2665" y="2301"/>
              <a:ext cx="98" cy="209"/>
            </a:xfrm>
            <a:custGeom>
              <a:avLst/>
              <a:gdLst>
                <a:gd name="T0" fmla="*/ 160 w 163"/>
                <a:gd name="T1" fmla="*/ 117 h 346"/>
                <a:gd name="T2" fmla="*/ 160 w 163"/>
                <a:gd name="T3" fmla="*/ 117 h 346"/>
                <a:gd name="T4" fmla="*/ 109 w 163"/>
                <a:gd name="T5" fmla="*/ 117 h 346"/>
                <a:gd name="T6" fmla="*/ 109 w 163"/>
                <a:gd name="T7" fmla="*/ 107 h 346"/>
                <a:gd name="T8" fmla="*/ 107 w 163"/>
                <a:gd name="T9" fmla="*/ 70 h 346"/>
                <a:gd name="T10" fmla="*/ 81 w 163"/>
                <a:gd name="T11" fmla="*/ 47 h 346"/>
                <a:gd name="T12" fmla="*/ 54 w 163"/>
                <a:gd name="T13" fmla="*/ 69 h 346"/>
                <a:gd name="T14" fmla="*/ 53 w 163"/>
                <a:gd name="T15" fmla="*/ 86 h 346"/>
                <a:gd name="T16" fmla="*/ 53 w 163"/>
                <a:gd name="T17" fmla="*/ 259 h 346"/>
                <a:gd name="T18" fmla="*/ 54 w 163"/>
                <a:gd name="T19" fmla="*/ 272 h 346"/>
                <a:gd name="T20" fmla="*/ 81 w 163"/>
                <a:gd name="T21" fmla="*/ 297 h 346"/>
                <a:gd name="T22" fmla="*/ 107 w 163"/>
                <a:gd name="T23" fmla="*/ 273 h 346"/>
                <a:gd name="T24" fmla="*/ 109 w 163"/>
                <a:gd name="T25" fmla="*/ 228 h 346"/>
                <a:gd name="T26" fmla="*/ 109 w 163"/>
                <a:gd name="T27" fmla="*/ 216 h 346"/>
                <a:gd name="T28" fmla="*/ 158 w 163"/>
                <a:gd name="T29" fmla="*/ 216 h 346"/>
                <a:gd name="T30" fmla="*/ 149 w 163"/>
                <a:gd name="T31" fmla="*/ 308 h 346"/>
                <a:gd name="T32" fmla="*/ 114 w 163"/>
                <a:gd name="T33" fmla="*/ 339 h 346"/>
                <a:gd name="T34" fmla="*/ 70 w 163"/>
                <a:gd name="T35" fmla="*/ 345 h 346"/>
                <a:gd name="T36" fmla="*/ 0 w 163"/>
                <a:gd name="T37" fmla="*/ 265 h 346"/>
                <a:gd name="T38" fmla="*/ 0 w 163"/>
                <a:gd name="T39" fmla="*/ 80 h 346"/>
                <a:gd name="T40" fmla="*/ 4 w 163"/>
                <a:gd name="T41" fmla="*/ 54 h 346"/>
                <a:gd name="T42" fmla="*/ 70 w 163"/>
                <a:gd name="T43" fmla="*/ 0 h 346"/>
                <a:gd name="T44" fmla="*/ 98 w 163"/>
                <a:gd name="T45" fmla="*/ 1 h 346"/>
                <a:gd name="T46" fmla="*/ 155 w 163"/>
                <a:gd name="T47" fmla="*/ 56 h 346"/>
                <a:gd name="T48" fmla="*/ 160 w 163"/>
                <a:gd name="T49" fmla="*/ 117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3" h="346">
                  <a:moveTo>
                    <a:pt x="160" y="117"/>
                  </a:moveTo>
                  <a:lnTo>
                    <a:pt x="160" y="117"/>
                  </a:lnTo>
                  <a:lnTo>
                    <a:pt x="109" y="117"/>
                  </a:lnTo>
                  <a:cubicBezTo>
                    <a:pt x="109" y="113"/>
                    <a:pt x="109" y="110"/>
                    <a:pt x="109" y="107"/>
                  </a:cubicBezTo>
                  <a:cubicBezTo>
                    <a:pt x="108" y="94"/>
                    <a:pt x="109" y="82"/>
                    <a:pt x="107" y="70"/>
                  </a:cubicBezTo>
                  <a:cubicBezTo>
                    <a:pt x="106" y="56"/>
                    <a:pt x="95" y="48"/>
                    <a:pt x="81" y="47"/>
                  </a:cubicBezTo>
                  <a:cubicBezTo>
                    <a:pt x="66" y="47"/>
                    <a:pt x="57" y="55"/>
                    <a:pt x="54" y="69"/>
                  </a:cubicBezTo>
                  <a:cubicBezTo>
                    <a:pt x="53" y="75"/>
                    <a:pt x="53" y="81"/>
                    <a:pt x="53" y="86"/>
                  </a:cubicBezTo>
                  <a:cubicBezTo>
                    <a:pt x="53" y="144"/>
                    <a:pt x="53" y="202"/>
                    <a:pt x="53" y="259"/>
                  </a:cubicBezTo>
                  <a:cubicBezTo>
                    <a:pt x="53" y="264"/>
                    <a:pt x="53" y="268"/>
                    <a:pt x="54" y="272"/>
                  </a:cubicBezTo>
                  <a:cubicBezTo>
                    <a:pt x="56" y="289"/>
                    <a:pt x="65" y="297"/>
                    <a:pt x="81" y="297"/>
                  </a:cubicBezTo>
                  <a:cubicBezTo>
                    <a:pt x="96" y="297"/>
                    <a:pt x="106" y="289"/>
                    <a:pt x="107" y="273"/>
                  </a:cubicBezTo>
                  <a:cubicBezTo>
                    <a:pt x="109" y="258"/>
                    <a:pt x="108" y="243"/>
                    <a:pt x="109" y="228"/>
                  </a:cubicBezTo>
                  <a:cubicBezTo>
                    <a:pt x="109" y="224"/>
                    <a:pt x="109" y="220"/>
                    <a:pt x="109" y="216"/>
                  </a:cubicBezTo>
                  <a:lnTo>
                    <a:pt x="158" y="216"/>
                  </a:lnTo>
                  <a:cubicBezTo>
                    <a:pt x="157" y="247"/>
                    <a:pt x="163" y="278"/>
                    <a:pt x="149" y="308"/>
                  </a:cubicBezTo>
                  <a:cubicBezTo>
                    <a:pt x="142" y="323"/>
                    <a:pt x="130" y="335"/>
                    <a:pt x="114" y="339"/>
                  </a:cubicBezTo>
                  <a:cubicBezTo>
                    <a:pt x="100" y="343"/>
                    <a:pt x="84" y="346"/>
                    <a:pt x="70" y="345"/>
                  </a:cubicBezTo>
                  <a:cubicBezTo>
                    <a:pt x="24" y="341"/>
                    <a:pt x="1" y="313"/>
                    <a:pt x="0" y="265"/>
                  </a:cubicBezTo>
                  <a:cubicBezTo>
                    <a:pt x="0" y="204"/>
                    <a:pt x="0" y="142"/>
                    <a:pt x="0" y="80"/>
                  </a:cubicBezTo>
                  <a:cubicBezTo>
                    <a:pt x="0" y="71"/>
                    <a:pt x="2" y="62"/>
                    <a:pt x="4" y="54"/>
                  </a:cubicBezTo>
                  <a:cubicBezTo>
                    <a:pt x="12" y="21"/>
                    <a:pt x="36" y="1"/>
                    <a:pt x="70" y="0"/>
                  </a:cubicBezTo>
                  <a:cubicBezTo>
                    <a:pt x="79" y="0"/>
                    <a:pt x="89" y="0"/>
                    <a:pt x="98" y="1"/>
                  </a:cubicBezTo>
                  <a:cubicBezTo>
                    <a:pt x="130" y="6"/>
                    <a:pt x="149" y="25"/>
                    <a:pt x="155" y="56"/>
                  </a:cubicBezTo>
                  <a:cubicBezTo>
                    <a:pt x="159" y="76"/>
                    <a:pt x="158" y="96"/>
                    <a:pt x="160" y="11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53" name="Freeform 18"/>
            <p:cNvSpPr>
              <a:spLocks/>
            </p:cNvSpPr>
            <p:nvPr/>
          </p:nvSpPr>
          <p:spPr bwMode="auto">
            <a:xfrm>
              <a:off x="3022" y="2056"/>
              <a:ext cx="86" cy="204"/>
            </a:xfrm>
            <a:custGeom>
              <a:avLst/>
              <a:gdLst>
                <a:gd name="T0" fmla="*/ 0 w 144"/>
                <a:gd name="T1" fmla="*/ 337 h 337"/>
                <a:gd name="T2" fmla="*/ 0 w 144"/>
                <a:gd name="T3" fmla="*/ 337 h 337"/>
                <a:gd name="T4" fmla="*/ 0 w 144"/>
                <a:gd name="T5" fmla="*/ 0 h 337"/>
                <a:gd name="T6" fmla="*/ 144 w 144"/>
                <a:gd name="T7" fmla="*/ 0 h 337"/>
                <a:gd name="T8" fmla="*/ 144 w 144"/>
                <a:gd name="T9" fmla="*/ 47 h 337"/>
                <a:gd name="T10" fmla="*/ 53 w 144"/>
                <a:gd name="T11" fmla="*/ 47 h 337"/>
                <a:gd name="T12" fmla="*/ 53 w 144"/>
                <a:gd name="T13" fmla="*/ 141 h 337"/>
                <a:gd name="T14" fmla="*/ 125 w 144"/>
                <a:gd name="T15" fmla="*/ 141 h 337"/>
                <a:gd name="T16" fmla="*/ 125 w 144"/>
                <a:gd name="T17" fmla="*/ 189 h 337"/>
                <a:gd name="T18" fmla="*/ 53 w 144"/>
                <a:gd name="T19" fmla="*/ 189 h 337"/>
                <a:gd name="T20" fmla="*/ 53 w 144"/>
                <a:gd name="T21" fmla="*/ 288 h 337"/>
                <a:gd name="T22" fmla="*/ 144 w 144"/>
                <a:gd name="T23" fmla="*/ 288 h 337"/>
                <a:gd name="T24" fmla="*/ 144 w 144"/>
                <a:gd name="T25" fmla="*/ 337 h 337"/>
                <a:gd name="T26" fmla="*/ 0 w 144"/>
                <a:gd name="T27" fmla="*/ 337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4" h="337">
                  <a:moveTo>
                    <a:pt x="0" y="337"/>
                  </a:moveTo>
                  <a:lnTo>
                    <a:pt x="0" y="337"/>
                  </a:lnTo>
                  <a:lnTo>
                    <a:pt x="0" y="0"/>
                  </a:lnTo>
                  <a:lnTo>
                    <a:pt x="144" y="0"/>
                  </a:lnTo>
                  <a:lnTo>
                    <a:pt x="144" y="47"/>
                  </a:lnTo>
                  <a:lnTo>
                    <a:pt x="53" y="47"/>
                  </a:lnTo>
                  <a:lnTo>
                    <a:pt x="53" y="141"/>
                  </a:lnTo>
                  <a:lnTo>
                    <a:pt x="125" y="141"/>
                  </a:lnTo>
                  <a:lnTo>
                    <a:pt x="125" y="189"/>
                  </a:lnTo>
                  <a:lnTo>
                    <a:pt x="53" y="189"/>
                  </a:lnTo>
                  <a:lnTo>
                    <a:pt x="53" y="288"/>
                  </a:lnTo>
                  <a:lnTo>
                    <a:pt x="144" y="288"/>
                  </a:lnTo>
                  <a:lnTo>
                    <a:pt x="144" y="337"/>
                  </a:lnTo>
                  <a:lnTo>
                    <a:pt x="0" y="33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54" name="Freeform 19"/>
            <p:cNvSpPr>
              <a:spLocks/>
            </p:cNvSpPr>
            <p:nvPr/>
          </p:nvSpPr>
          <p:spPr bwMode="auto">
            <a:xfrm>
              <a:off x="2572" y="2303"/>
              <a:ext cx="87" cy="204"/>
            </a:xfrm>
            <a:custGeom>
              <a:avLst/>
              <a:gdLst>
                <a:gd name="T0" fmla="*/ 0 w 144"/>
                <a:gd name="T1" fmla="*/ 0 h 337"/>
                <a:gd name="T2" fmla="*/ 0 w 144"/>
                <a:gd name="T3" fmla="*/ 0 h 337"/>
                <a:gd name="T4" fmla="*/ 0 w 144"/>
                <a:gd name="T5" fmla="*/ 337 h 337"/>
                <a:gd name="T6" fmla="*/ 144 w 144"/>
                <a:gd name="T7" fmla="*/ 337 h 337"/>
                <a:gd name="T8" fmla="*/ 144 w 144"/>
                <a:gd name="T9" fmla="*/ 289 h 337"/>
                <a:gd name="T10" fmla="*/ 53 w 144"/>
                <a:gd name="T11" fmla="*/ 289 h 337"/>
                <a:gd name="T12" fmla="*/ 53 w 144"/>
                <a:gd name="T13" fmla="*/ 190 h 337"/>
                <a:gd name="T14" fmla="*/ 124 w 144"/>
                <a:gd name="T15" fmla="*/ 190 h 337"/>
                <a:gd name="T16" fmla="*/ 124 w 144"/>
                <a:gd name="T17" fmla="*/ 142 h 337"/>
                <a:gd name="T18" fmla="*/ 53 w 144"/>
                <a:gd name="T19" fmla="*/ 142 h 337"/>
                <a:gd name="T20" fmla="*/ 53 w 144"/>
                <a:gd name="T21" fmla="*/ 47 h 337"/>
                <a:gd name="T22" fmla="*/ 144 w 144"/>
                <a:gd name="T23" fmla="*/ 47 h 337"/>
                <a:gd name="T24" fmla="*/ 144 w 144"/>
                <a:gd name="T25" fmla="*/ 0 h 337"/>
                <a:gd name="T26" fmla="*/ 0 w 144"/>
                <a:gd name="T27" fmla="*/ 0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4" h="337">
                  <a:moveTo>
                    <a:pt x="0" y="0"/>
                  </a:moveTo>
                  <a:lnTo>
                    <a:pt x="0" y="0"/>
                  </a:lnTo>
                  <a:lnTo>
                    <a:pt x="0" y="337"/>
                  </a:lnTo>
                  <a:lnTo>
                    <a:pt x="144" y="337"/>
                  </a:lnTo>
                  <a:lnTo>
                    <a:pt x="144" y="289"/>
                  </a:lnTo>
                  <a:lnTo>
                    <a:pt x="53" y="289"/>
                  </a:lnTo>
                  <a:lnTo>
                    <a:pt x="53" y="190"/>
                  </a:lnTo>
                  <a:lnTo>
                    <a:pt x="124" y="190"/>
                  </a:lnTo>
                  <a:lnTo>
                    <a:pt x="124" y="142"/>
                  </a:lnTo>
                  <a:lnTo>
                    <a:pt x="53" y="142"/>
                  </a:lnTo>
                  <a:lnTo>
                    <a:pt x="53" y="47"/>
                  </a:lnTo>
                  <a:lnTo>
                    <a:pt x="144" y="47"/>
                  </a:lnTo>
                  <a:lnTo>
                    <a:pt x="144"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55" name="Freeform 20"/>
            <p:cNvSpPr>
              <a:spLocks/>
            </p:cNvSpPr>
            <p:nvPr/>
          </p:nvSpPr>
          <p:spPr bwMode="auto">
            <a:xfrm>
              <a:off x="2736" y="2056"/>
              <a:ext cx="99" cy="204"/>
            </a:xfrm>
            <a:custGeom>
              <a:avLst/>
              <a:gdLst>
                <a:gd name="T0" fmla="*/ 56 w 164"/>
                <a:gd name="T1" fmla="*/ 47 h 337"/>
                <a:gd name="T2" fmla="*/ 56 w 164"/>
                <a:gd name="T3" fmla="*/ 47 h 337"/>
                <a:gd name="T4" fmla="*/ 0 w 164"/>
                <a:gd name="T5" fmla="*/ 47 h 337"/>
                <a:gd name="T6" fmla="*/ 0 w 164"/>
                <a:gd name="T7" fmla="*/ 0 h 337"/>
                <a:gd name="T8" fmla="*/ 164 w 164"/>
                <a:gd name="T9" fmla="*/ 0 h 337"/>
                <a:gd name="T10" fmla="*/ 164 w 164"/>
                <a:gd name="T11" fmla="*/ 47 h 337"/>
                <a:gd name="T12" fmla="*/ 108 w 164"/>
                <a:gd name="T13" fmla="*/ 47 h 337"/>
                <a:gd name="T14" fmla="*/ 108 w 164"/>
                <a:gd name="T15" fmla="*/ 337 h 337"/>
                <a:gd name="T16" fmla="*/ 56 w 164"/>
                <a:gd name="T17" fmla="*/ 337 h 337"/>
                <a:gd name="T18" fmla="*/ 56 w 164"/>
                <a:gd name="T19" fmla="*/ 47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4" h="337">
                  <a:moveTo>
                    <a:pt x="56" y="47"/>
                  </a:moveTo>
                  <a:lnTo>
                    <a:pt x="56" y="47"/>
                  </a:lnTo>
                  <a:lnTo>
                    <a:pt x="0" y="47"/>
                  </a:lnTo>
                  <a:lnTo>
                    <a:pt x="0" y="0"/>
                  </a:lnTo>
                  <a:lnTo>
                    <a:pt x="164" y="0"/>
                  </a:lnTo>
                  <a:lnTo>
                    <a:pt x="164" y="47"/>
                  </a:lnTo>
                  <a:lnTo>
                    <a:pt x="108" y="47"/>
                  </a:lnTo>
                  <a:lnTo>
                    <a:pt x="108" y="337"/>
                  </a:lnTo>
                  <a:lnTo>
                    <a:pt x="56" y="337"/>
                  </a:lnTo>
                  <a:lnTo>
                    <a:pt x="56" y="4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56" name="Freeform 21"/>
            <p:cNvSpPr>
              <a:spLocks/>
            </p:cNvSpPr>
            <p:nvPr/>
          </p:nvSpPr>
          <p:spPr bwMode="auto">
            <a:xfrm>
              <a:off x="2495" y="2303"/>
              <a:ext cx="60" cy="205"/>
            </a:xfrm>
            <a:custGeom>
              <a:avLst/>
              <a:gdLst>
                <a:gd name="T0" fmla="*/ 48 w 101"/>
                <a:gd name="T1" fmla="*/ 0 h 339"/>
                <a:gd name="T2" fmla="*/ 48 w 101"/>
                <a:gd name="T3" fmla="*/ 0 h 339"/>
                <a:gd name="T4" fmla="*/ 100 w 101"/>
                <a:gd name="T5" fmla="*/ 0 h 339"/>
                <a:gd name="T6" fmla="*/ 101 w 101"/>
                <a:gd name="T7" fmla="*/ 10 h 339"/>
                <a:gd name="T8" fmla="*/ 101 w 101"/>
                <a:gd name="T9" fmla="*/ 258 h 339"/>
                <a:gd name="T10" fmla="*/ 96 w 101"/>
                <a:gd name="T11" fmla="*/ 290 h 339"/>
                <a:gd name="T12" fmla="*/ 45 w 101"/>
                <a:gd name="T13" fmla="*/ 337 h 339"/>
                <a:gd name="T14" fmla="*/ 0 w 101"/>
                <a:gd name="T15" fmla="*/ 339 h 339"/>
                <a:gd name="T16" fmla="*/ 0 w 101"/>
                <a:gd name="T17" fmla="*/ 290 h 339"/>
                <a:gd name="T18" fmla="*/ 22 w 101"/>
                <a:gd name="T19" fmla="*/ 290 h 339"/>
                <a:gd name="T20" fmla="*/ 48 w 101"/>
                <a:gd name="T21" fmla="*/ 265 h 339"/>
                <a:gd name="T22" fmla="*/ 48 w 101"/>
                <a:gd name="T23" fmla="*/ 253 h 339"/>
                <a:gd name="T24" fmla="*/ 48 w 101"/>
                <a:gd name="T25" fmla="*/ 11 h 339"/>
                <a:gd name="T26" fmla="*/ 48 w 101"/>
                <a:gd name="T27" fmla="*/ 0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1" h="339">
                  <a:moveTo>
                    <a:pt x="48" y="0"/>
                  </a:moveTo>
                  <a:lnTo>
                    <a:pt x="48" y="0"/>
                  </a:lnTo>
                  <a:lnTo>
                    <a:pt x="100" y="0"/>
                  </a:lnTo>
                  <a:cubicBezTo>
                    <a:pt x="100" y="3"/>
                    <a:pt x="101" y="7"/>
                    <a:pt x="101" y="10"/>
                  </a:cubicBezTo>
                  <a:cubicBezTo>
                    <a:pt x="101" y="92"/>
                    <a:pt x="101" y="175"/>
                    <a:pt x="101" y="258"/>
                  </a:cubicBezTo>
                  <a:cubicBezTo>
                    <a:pt x="101" y="269"/>
                    <a:pt x="99" y="280"/>
                    <a:pt x="96" y="290"/>
                  </a:cubicBezTo>
                  <a:cubicBezTo>
                    <a:pt x="89" y="317"/>
                    <a:pt x="72" y="333"/>
                    <a:pt x="45" y="337"/>
                  </a:cubicBezTo>
                  <a:cubicBezTo>
                    <a:pt x="30" y="339"/>
                    <a:pt x="16" y="338"/>
                    <a:pt x="0" y="339"/>
                  </a:cubicBezTo>
                  <a:lnTo>
                    <a:pt x="0" y="290"/>
                  </a:lnTo>
                  <a:cubicBezTo>
                    <a:pt x="8" y="290"/>
                    <a:pt x="15" y="290"/>
                    <a:pt x="22" y="290"/>
                  </a:cubicBezTo>
                  <a:cubicBezTo>
                    <a:pt x="37" y="289"/>
                    <a:pt x="46" y="280"/>
                    <a:pt x="48" y="265"/>
                  </a:cubicBezTo>
                  <a:cubicBezTo>
                    <a:pt x="48" y="261"/>
                    <a:pt x="48" y="257"/>
                    <a:pt x="48" y="253"/>
                  </a:cubicBezTo>
                  <a:cubicBezTo>
                    <a:pt x="48" y="172"/>
                    <a:pt x="48" y="92"/>
                    <a:pt x="48" y="11"/>
                  </a:cubicBezTo>
                  <a:lnTo>
                    <a:pt x="4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57" name="Freeform 22"/>
            <p:cNvSpPr>
              <a:spLocks/>
            </p:cNvSpPr>
            <p:nvPr/>
          </p:nvSpPr>
          <p:spPr bwMode="auto">
            <a:xfrm>
              <a:off x="2849" y="2055"/>
              <a:ext cx="32" cy="205"/>
            </a:xfrm>
            <a:custGeom>
              <a:avLst/>
              <a:gdLst>
                <a:gd name="T0" fmla="*/ 0 w 52"/>
                <a:gd name="T1" fmla="*/ 0 h 338"/>
                <a:gd name="T2" fmla="*/ 0 w 52"/>
                <a:gd name="T3" fmla="*/ 0 h 338"/>
                <a:gd name="T4" fmla="*/ 52 w 52"/>
                <a:gd name="T5" fmla="*/ 0 h 338"/>
                <a:gd name="T6" fmla="*/ 52 w 52"/>
                <a:gd name="T7" fmla="*/ 338 h 338"/>
                <a:gd name="T8" fmla="*/ 0 w 52"/>
                <a:gd name="T9" fmla="*/ 338 h 338"/>
                <a:gd name="T10" fmla="*/ 0 w 52"/>
                <a:gd name="T11" fmla="*/ 0 h 338"/>
              </a:gdLst>
              <a:ahLst/>
              <a:cxnLst>
                <a:cxn ang="0">
                  <a:pos x="T0" y="T1"/>
                </a:cxn>
                <a:cxn ang="0">
                  <a:pos x="T2" y="T3"/>
                </a:cxn>
                <a:cxn ang="0">
                  <a:pos x="T4" y="T5"/>
                </a:cxn>
                <a:cxn ang="0">
                  <a:pos x="T6" y="T7"/>
                </a:cxn>
                <a:cxn ang="0">
                  <a:pos x="T8" y="T9"/>
                </a:cxn>
                <a:cxn ang="0">
                  <a:pos x="T10" y="T11"/>
                </a:cxn>
              </a:cxnLst>
              <a:rect l="0" t="0" r="r" b="b"/>
              <a:pathLst>
                <a:path w="52" h="338">
                  <a:moveTo>
                    <a:pt x="0" y="0"/>
                  </a:moveTo>
                  <a:lnTo>
                    <a:pt x="0" y="0"/>
                  </a:lnTo>
                  <a:lnTo>
                    <a:pt x="52" y="0"/>
                  </a:lnTo>
                  <a:lnTo>
                    <a:pt x="52" y="338"/>
                  </a:lnTo>
                  <a:lnTo>
                    <a:pt x="0" y="338"/>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grpSp>
      <p:sp>
        <p:nvSpPr>
          <p:cNvPr id="30" name="Text Placeholder 11"/>
          <p:cNvSpPr>
            <a:spLocks noGrp="1"/>
          </p:cNvSpPr>
          <p:nvPr>
            <p:ph type="body" sz="quarter" idx="18" hasCustomPrompt="1"/>
          </p:nvPr>
        </p:nvSpPr>
        <p:spPr>
          <a:xfrm>
            <a:off x="533400" y="1831062"/>
            <a:ext cx="3657600" cy="2468880"/>
          </a:xfrm>
        </p:spPr>
        <p:txBody>
          <a:bodyPr/>
          <a:lstStyle>
            <a:lvl1pPr marL="0" indent="0">
              <a:buNone/>
              <a:defRPr cap="all" baseline="0">
                <a:solidFill>
                  <a:schemeClr val="accent3"/>
                </a:solidFill>
              </a:defRPr>
            </a:lvl1pPr>
            <a:lvl2pPr marL="173038" indent="-173038">
              <a:buClr>
                <a:schemeClr val="accent3"/>
              </a:buClr>
              <a:buFont typeface="Wingdings" panose="05000000000000000000" pitchFamily="2" charset="2"/>
              <a:buChar char="§"/>
              <a:defRPr sz="1400">
                <a:solidFill>
                  <a:schemeClr val="accent3"/>
                </a:solidFill>
              </a:defRPr>
            </a:lvl2pPr>
          </a:lstStyle>
          <a:p>
            <a:pPr lvl="0"/>
            <a:r>
              <a:rPr lang="en-US" dirty="0" smtClean="0"/>
              <a:t>Click to edit do text</a:t>
            </a:r>
          </a:p>
          <a:p>
            <a:pPr lvl="1"/>
            <a:r>
              <a:rPr lang="en-US" dirty="0" smtClean="0"/>
              <a:t>Second level</a:t>
            </a:r>
          </a:p>
        </p:txBody>
      </p:sp>
      <p:sp>
        <p:nvSpPr>
          <p:cNvPr id="31" name="Text Placeholder 11"/>
          <p:cNvSpPr>
            <a:spLocks noGrp="1"/>
          </p:cNvSpPr>
          <p:nvPr>
            <p:ph type="body" sz="quarter" idx="19" hasCustomPrompt="1"/>
          </p:nvPr>
        </p:nvSpPr>
        <p:spPr>
          <a:xfrm>
            <a:off x="4872749" y="1831062"/>
            <a:ext cx="3657600" cy="2468880"/>
          </a:xfrm>
        </p:spPr>
        <p:txBody>
          <a:bodyPr/>
          <a:lstStyle>
            <a:lvl1pPr marL="0" indent="0">
              <a:buNone/>
              <a:defRPr cap="all" baseline="0">
                <a:solidFill>
                  <a:schemeClr val="accent1">
                    <a:lumMod val="75000"/>
                  </a:schemeClr>
                </a:solidFill>
              </a:defRPr>
            </a:lvl1pPr>
            <a:lvl2pPr marL="173038" indent="-173038">
              <a:buClr>
                <a:schemeClr val="accent1">
                  <a:lumMod val="75000"/>
                </a:schemeClr>
              </a:buClr>
              <a:buFont typeface="Wingdings" panose="05000000000000000000" pitchFamily="2" charset="2"/>
              <a:buChar char="§"/>
              <a:defRPr sz="1400">
                <a:solidFill>
                  <a:schemeClr val="accent1">
                    <a:lumMod val="75000"/>
                  </a:schemeClr>
                </a:solidFill>
              </a:defRPr>
            </a:lvl2pPr>
          </a:lstStyle>
          <a:p>
            <a:pPr lvl="0"/>
            <a:r>
              <a:rPr lang="en-US" dirty="0" smtClean="0"/>
              <a:t>Click to edit don’t text</a:t>
            </a:r>
          </a:p>
          <a:p>
            <a:pPr lvl="1"/>
            <a:r>
              <a:rPr lang="en-US" dirty="0" smtClean="0"/>
              <a:t>Second level</a:t>
            </a:r>
          </a:p>
        </p:txBody>
      </p:sp>
      <p:grpSp>
        <p:nvGrpSpPr>
          <p:cNvPr id="34" name="Implication icon"/>
          <p:cNvGrpSpPr>
            <a:grpSpLocks noChangeAspect="1"/>
          </p:cNvGrpSpPr>
          <p:nvPr/>
        </p:nvGrpSpPr>
        <p:grpSpPr>
          <a:xfrm>
            <a:off x="179898" y="256078"/>
            <a:ext cx="640080" cy="807776"/>
            <a:chOff x="5292725" y="1870075"/>
            <a:chExt cx="430213" cy="542925"/>
          </a:xfrm>
        </p:grpSpPr>
        <p:sp>
          <p:nvSpPr>
            <p:cNvPr id="35" name="Freeform 5"/>
            <p:cNvSpPr>
              <a:spLocks/>
            </p:cNvSpPr>
            <p:nvPr userDrawn="1"/>
          </p:nvSpPr>
          <p:spPr bwMode="auto">
            <a:xfrm>
              <a:off x="5292725" y="1870075"/>
              <a:ext cx="430213" cy="542925"/>
            </a:xfrm>
            <a:custGeom>
              <a:avLst/>
              <a:gdLst>
                <a:gd name="T0" fmla="*/ 433 w 433"/>
                <a:gd name="T1" fmla="*/ 216 h 556"/>
                <a:gd name="T2" fmla="*/ 433 w 433"/>
                <a:gd name="T3" fmla="*/ 216 h 556"/>
                <a:gd name="T4" fmla="*/ 216 w 433"/>
                <a:gd name="T5" fmla="*/ 0 h 556"/>
                <a:gd name="T6" fmla="*/ 0 w 433"/>
                <a:gd name="T7" fmla="*/ 216 h 556"/>
                <a:gd name="T8" fmla="*/ 123 w 433"/>
                <a:gd name="T9" fmla="*/ 411 h 556"/>
                <a:gd name="T10" fmla="*/ 123 w 433"/>
                <a:gd name="T11" fmla="*/ 442 h 556"/>
                <a:gd name="T12" fmla="*/ 103 w 433"/>
                <a:gd name="T13" fmla="*/ 442 h 556"/>
                <a:gd name="T14" fmla="*/ 216 w 433"/>
                <a:gd name="T15" fmla="*/ 556 h 556"/>
                <a:gd name="T16" fmla="*/ 330 w 433"/>
                <a:gd name="T17" fmla="*/ 442 h 556"/>
                <a:gd name="T18" fmla="*/ 310 w 433"/>
                <a:gd name="T19" fmla="*/ 442 h 556"/>
                <a:gd name="T20" fmla="*/ 310 w 433"/>
                <a:gd name="T21" fmla="*/ 411 h 556"/>
                <a:gd name="T22" fmla="*/ 433 w 433"/>
                <a:gd name="T23" fmla="*/ 216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33" h="556">
                  <a:moveTo>
                    <a:pt x="433" y="216"/>
                  </a:moveTo>
                  <a:lnTo>
                    <a:pt x="433" y="216"/>
                  </a:lnTo>
                  <a:cubicBezTo>
                    <a:pt x="433" y="96"/>
                    <a:pt x="336" y="0"/>
                    <a:pt x="216" y="0"/>
                  </a:cubicBezTo>
                  <a:cubicBezTo>
                    <a:pt x="97" y="0"/>
                    <a:pt x="0" y="96"/>
                    <a:pt x="0" y="216"/>
                  </a:cubicBezTo>
                  <a:cubicBezTo>
                    <a:pt x="0" y="302"/>
                    <a:pt x="50" y="376"/>
                    <a:pt x="123" y="411"/>
                  </a:cubicBezTo>
                  <a:lnTo>
                    <a:pt x="123" y="442"/>
                  </a:lnTo>
                  <a:lnTo>
                    <a:pt x="103" y="442"/>
                  </a:lnTo>
                  <a:lnTo>
                    <a:pt x="216" y="556"/>
                  </a:lnTo>
                  <a:lnTo>
                    <a:pt x="330" y="442"/>
                  </a:lnTo>
                  <a:lnTo>
                    <a:pt x="310" y="442"/>
                  </a:lnTo>
                  <a:lnTo>
                    <a:pt x="310" y="411"/>
                  </a:lnTo>
                  <a:cubicBezTo>
                    <a:pt x="383" y="376"/>
                    <a:pt x="433" y="302"/>
                    <a:pt x="433" y="216"/>
                  </a:cubicBez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36" name="Freeform 6"/>
            <p:cNvSpPr>
              <a:spLocks/>
            </p:cNvSpPr>
            <p:nvPr userDrawn="1"/>
          </p:nvSpPr>
          <p:spPr bwMode="auto">
            <a:xfrm>
              <a:off x="5478463" y="2155825"/>
              <a:ext cx="58738" cy="58738"/>
            </a:xfrm>
            <a:custGeom>
              <a:avLst/>
              <a:gdLst>
                <a:gd name="T0" fmla="*/ 30 w 59"/>
                <a:gd name="T1" fmla="*/ 59 h 59"/>
                <a:gd name="T2" fmla="*/ 30 w 59"/>
                <a:gd name="T3" fmla="*/ 59 h 59"/>
                <a:gd name="T4" fmla="*/ 0 w 59"/>
                <a:gd name="T5" fmla="*/ 29 h 59"/>
                <a:gd name="T6" fmla="*/ 30 w 59"/>
                <a:gd name="T7" fmla="*/ 0 h 59"/>
                <a:gd name="T8" fmla="*/ 59 w 59"/>
                <a:gd name="T9" fmla="*/ 29 h 59"/>
                <a:gd name="T10" fmla="*/ 30 w 59"/>
                <a:gd name="T11" fmla="*/ 59 h 59"/>
              </a:gdLst>
              <a:ahLst/>
              <a:cxnLst>
                <a:cxn ang="0">
                  <a:pos x="T0" y="T1"/>
                </a:cxn>
                <a:cxn ang="0">
                  <a:pos x="T2" y="T3"/>
                </a:cxn>
                <a:cxn ang="0">
                  <a:pos x="T4" y="T5"/>
                </a:cxn>
                <a:cxn ang="0">
                  <a:pos x="T6" y="T7"/>
                </a:cxn>
                <a:cxn ang="0">
                  <a:pos x="T8" y="T9"/>
                </a:cxn>
                <a:cxn ang="0">
                  <a:pos x="T10" y="T11"/>
                </a:cxn>
              </a:cxnLst>
              <a:rect l="0" t="0" r="r" b="b"/>
              <a:pathLst>
                <a:path w="59" h="59">
                  <a:moveTo>
                    <a:pt x="30" y="59"/>
                  </a:moveTo>
                  <a:lnTo>
                    <a:pt x="30" y="59"/>
                  </a:lnTo>
                  <a:cubicBezTo>
                    <a:pt x="14" y="59"/>
                    <a:pt x="0" y="45"/>
                    <a:pt x="0" y="29"/>
                  </a:cubicBezTo>
                  <a:cubicBezTo>
                    <a:pt x="0" y="13"/>
                    <a:pt x="14" y="0"/>
                    <a:pt x="30" y="0"/>
                  </a:cubicBezTo>
                  <a:cubicBezTo>
                    <a:pt x="46" y="0"/>
                    <a:pt x="59" y="13"/>
                    <a:pt x="59" y="29"/>
                  </a:cubicBezTo>
                  <a:cubicBezTo>
                    <a:pt x="59" y="45"/>
                    <a:pt x="46" y="59"/>
                    <a:pt x="30" y="59"/>
                  </a:cubicBez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37" name="Freeform 7"/>
            <p:cNvSpPr>
              <a:spLocks/>
            </p:cNvSpPr>
            <p:nvPr userDrawn="1"/>
          </p:nvSpPr>
          <p:spPr bwMode="auto">
            <a:xfrm>
              <a:off x="5462588" y="1963738"/>
              <a:ext cx="90488" cy="176213"/>
            </a:xfrm>
            <a:custGeom>
              <a:avLst/>
              <a:gdLst>
                <a:gd name="T0" fmla="*/ 69 w 91"/>
                <a:gd name="T1" fmla="*/ 162 h 181"/>
                <a:gd name="T2" fmla="*/ 69 w 91"/>
                <a:gd name="T3" fmla="*/ 162 h 181"/>
                <a:gd name="T4" fmla="*/ 45 w 91"/>
                <a:gd name="T5" fmla="*/ 181 h 181"/>
                <a:gd name="T6" fmla="*/ 45 w 91"/>
                <a:gd name="T7" fmla="*/ 181 h 181"/>
                <a:gd name="T8" fmla="*/ 21 w 91"/>
                <a:gd name="T9" fmla="*/ 162 h 181"/>
                <a:gd name="T10" fmla="*/ 4 w 91"/>
                <a:gd name="T11" fmla="*/ 48 h 181"/>
                <a:gd name="T12" fmla="*/ 45 w 91"/>
                <a:gd name="T13" fmla="*/ 0 h 181"/>
                <a:gd name="T14" fmla="*/ 46 w 91"/>
                <a:gd name="T15" fmla="*/ 0 h 181"/>
                <a:gd name="T16" fmla="*/ 87 w 91"/>
                <a:gd name="T17" fmla="*/ 48 h 181"/>
                <a:gd name="T18" fmla="*/ 69 w 91"/>
                <a:gd name="T19" fmla="*/ 162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1" h="181">
                  <a:moveTo>
                    <a:pt x="69" y="162"/>
                  </a:moveTo>
                  <a:lnTo>
                    <a:pt x="69" y="162"/>
                  </a:lnTo>
                  <a:cubicBezTo>
                    <a:pt x="67" y="173"/>
                    <a:pt x="57" y="181"/>
                    <a:pt x="45" y="181"/>
                  </a:cubicBezTo>
                  <a:lnTo>
                    <a:pt x="45" y="181"/>
                  </a:lnTo>
                  <a:cubicBezTo>
                    <a:pt x="33" y="181"/>
                    <a:pt x="23" y="173"/>
                    <a:pt x="21" y="162"/>
                  </a:cubicBezTo>
                  <a:lnTo>
                    <a:pt x="4" y="48"/>
                  </a:lnTo>
                  <a:cubicBezTo>
                    <a:pt x="0" y="23"/>
                    <a:pt x="20" y="0"/>
                    <a:pt x="45" y="0"/>
                  </a:cubicBezTo>
                  <a:lnTo>
                    <a:pt x="46" y="0"/>
                  </a:lnTo>
                  <a:cubicBezTo>
                    <a:pt x="71" y="0"/>
                    <a:pt x="91" y="23"/>
                    <a:pt x="87" y="48"/>
                  </a:cubicBezTo>
                  <a:lnTo>
                    <a:pt x="69" y="162"/>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grpSp>
      <p:sp>
        <p:nvSpPr>
          <p:cNvPr id="3" name="Slide Number Placeholder 2"/>
          <p:cNvSpPr>
            <a:spLocks noGrp="1"/>
          </p:cNvSpPr>
          <p:nvPr>
            <p:ph type="sldNum" sz="quarter" idx="20"/>
          </p:nvPr>
        </p:nvSpPr>
        <p:spPr/>
        <p:txBody>
          <a:bodyPr/>
          <a:lstStyle/>
          <a:p>
            <a:fld id="{46903638-178D-3E4C-8874-E0FA73D16517}" type="slidenum">
              <a:rPr lang="en-US" smtClean="0"/>
              <a:pPr/>
              <a:t>‹#›</a:t>
            </a:fld>
            <a:endParaRPr lang="en-US" dirty="0"/>
          </a:p>
        </p:txBody>
      </p:sp>
    </p:spTree>
    <p:extLst>
      <p:ext uri="{BB962C8B-B14F-4D97-AF65-F5344CB8AC3E}">
        <p14:creationId xmlns:p14="http://schemas.microsoft.com/office/powerpoint/2010/main" val="3854893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Section Header-Navy">
    <p:spTree>
      <p:nvGrpSpPr>
        <p:cNvPr id="1" name=""/>
        <p:cNvGrpSpPr/>
        <p:nvPr/>
      </p:nvGrpSpPr>
      <p:grpSpPr>
        <a:xfrm>
          <a:off x="0" y="0"/>
          <a:ext cx="0" cy="0"/>
          <a:chOff x="0" y="0"/>
          <a:chExt cx="0" cy="0"/>
        </a:xfrm>
      </p:grpSpPr>
      <p:sp>
        <p:nvSpPr>
          <p:cNvPr id="8" name="Pentagon 7"/>
          <p:cNvSpPr/>
          <p:nvPr userDrawn="1"/>
        </p:nvSpPr>
        <p:spPr>
          <a:xfrm>
            <a:off x="0" y="1950790"/>
            <a:ext cx="7924800" cy="1234440"/>
          </a:xfrm>
          <a:prstGeom prst="homePlate">
            <a:avLst>
              <a:gd name="adj" fmla="val 64907"/>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
        <p:nvSpPr>
          <p:cNvPr id="2" name="Title 1"/>
          <p:cNvSpPr>
            <a:spLocks noGrp="1"/>
          </p:cNvSpPr>
          <p:nvPr>
            <p:ph type="title" hasCustomPrompt="1"/>
          </p:nvPr>
        </p:nvSpPr>
        <p:spPr>
          <a:xfrm>
            <a:off x="1043608" y="2240108"/>
            <a:ext cx="6271592" cy="844261"/>
          </a:xfrm>
        </p:spPr>
        <p:txBody>
          <a:bodyPr anchor="ctr">
            <a:noAutofit/>
          </a:bodyPr>
          <a:lstStyle>
            <a:lvl1pPr algn="l">
              <a:lnSpc>
                <a:spcPts val="3800"/>
              </a:lnSpc>
              <a:defRPr sz="4600" b="1" cap="all">
                <a:solidFill>
                  <a:schemeClr val="bg1"/>
                </a:solidFill>
                <a:latin typeface="+mj-lt"/>
              </a:defRPr>
            </a:lvl1pPr>
          </a:lstStyle>
          <a:p>
            <a:r>
              <a:rPr lang="en-US" dirty="0" smtClean="0"/>
              <a:t>Click to edit Section</a:t>
            </a:r>
            <a:endParaRPr lang="en-US" dirty="0"/>
          </a:p>
        </p:txBody>
      </p:sp>
      <p:grpSp>
        <p:nvGrpSpPr>
          <p:cNvPr id="10" name="Insight icon"/>
          <p:cNvGrpSpPr>
            <a:grpSpLocks noChangeAspect="1"/>
          </p:cNvGrpSpPr>
          <p:nvPr/>
        </p:nvGrpSpPr>
        <p:grpSpPr>
          <a:xfrm>
            <a:off x="219456" y="2247970"/>
            <a:ext cx="640080" cy="640080"/>
            <a:chOff x="2286000" y="895350"/>
            <a:chExt cx="415925" cy="415925"/>
          </a:xfrm>
          <a:solidFill>
            <a:schemeClr val="accent1">
              <a:lumMod val="75000"/>
            </a:schemeClr>
          </a:solidFill>
        </p:grpSpPr>
        <p:sp>
          <p:nvSpPr>
            <p:cNvPr id="11" name="Freeform 10"/>
            <p:cNvSpPr>
              <a:spLocks/>
            </p:cNvSpPr>
            <p:nvPr userDrawn="1"/>
          </p:nvSpPr>
          <p:spPr bwMode="auto">
            <a:xfrm>
              <a:off x="2286000" y="895350"/>
              <a:ext cx="415925" cy="415925"/>
            </a:xfrm>
            <a:custGeom>
              <a:avLst/>
              <a:gdLst>
                <a:gd name="T0" fmla="*/ 0 w 434"/>
                <a:gd name="T1" fmla="*/ 217 h 434"/>
                <a:gd name="T2" fmla="*/ 0 w 434"/>
                <a:gd name="T3" fmla="*/ 217 h 434"/>
                <a:gd name="T4" fmla="*/ 217 w 434"/>
                <a:gd name="T5" fmla="*/ 0 h 434"/>
                <a:gd name="T6" fmla="*/ 434 w 434"/>
                <a:gd name="T7" fmla="*/ 217 h 434"/>
                <a:gd name="T8" fmla="*/ 217 w 434"/>
                <a:gd name="T9" fmla="*/ 434 h 434"/>
                <a:gd name="T10" fmla="*/ 0 w 434"/>
                <a:gd name="T11" fmla="*/ 217 h 434"/>
              </a:gdLst>
              <a:ahLst/>
              <a:cxnLst>
                <a:cxn ang="0">
                  <a:pos x="T0" y="T1"/>
                </a:cxn>
                <a:cxn ang="0">
                  <a:pos x="T2" y="T3"/>
                </a:cxn>
                <a:cxn ang="0">
                  <a:pos x="T4" y="T5"/>
                </a:cxn>
                <a:cxn ang="0">
                  <a:pos x="T6" y="T7"/>
                </a:cxn>
                <a:cxn ang="0">
                  <a:pos x="T8" y="T9"/>
                </a:cxn>
                <a:cxn ang="0">
                  <a:pos x="T10" y="T11"/>
                </a:cxn>
              </a:cxnLst>
              <a:rect l="0" t="0" r="r" b="b"/>
              <a:pathLst>
                <a:path w="434" h="434">
                  <a:moveTo>
                    <a:pt x="0" y="217"/>
                  </a:moveTo>
                  <a:lnTo>
                    <a:pt x="0" y="217"/>
                  </a:lnTo>
                  <a:cubicBezTo>
                    <a:pt x="0" y="97"/>
                    <a:pt x="97" y="0"/>
                    <a:pt x="217" y="0"/>
                  </a:cubicBezTo>
                  <a:cubicBezTo>
                    <a:pt x="337" y="0"/>
                    <a:pt x="434" y="97"/>
                    <a:pt x="434" y="217"/>
                  </a:cubicBezTo>
                  <a:cubicBezTo>
                    <a:pt x="434" y="337"/>
                    <a:pt x="337" y="434"/>
                    <a:pt x="217" y="434"/>
                  </a:cubicBezTo>
                  <a:cubicBezTo>
                    <a:pt x="97" y="434"/>
                    <a:pt x="0" y="337"/>
                    <a:pt x="0" y="217"/>
                  </a:cubicBez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12" name="Freeform 11"/>
            <p:cNvSpPr>
              <a:spLocks/>
            </p:cNvSpPr>
            <p:nvPr userDrawn="1"/>
          </p:nvSpPr>
          <p:spPr bwMode="auto">
            <a:xfrm>
              <a:off x="2562225" y="974725"/>
              <a:ext cx="39688" cy="39688"/>
            </a:xfrm>
            <a:custGeom>
              <a:avLst/>
              <a:gdLst>
                <a:gd name="T0" fmla="*/ 3 w 42"/>
                <a:gd name="T1" fmla="*/ 30 h 41"/>
                <a:gd name="T2" fmla="*/ 3 w 42"/>
                <a:gd name="T3" fmla="*/ 30 h 41"/>
                <a:gd name="T4" fmla="*/ 30 w 42"/>
                <a:gd name="T5" fmla="*/ 2 h 41"/>
                <a:gd name="T6" fmla="*/ 40 w 42"/>
                <a:gd name="T7" fmla="*/ 2 h 41"/>
                <a:gd name="T8" fmla="*/ 40 w 42"/>
                <a:gd name="T9" fmla="*/ 12 h 41"/>
                <a:gd name="T10" fmla="*/ 12 w 42"/>
                <a:gd name="T11" fmla="*/ 39 h 41"/>
                <a:gd name="T12" fmla="*/ 7 w 42"/>
                <a:gd name="T13" fmla="*/ 41 h 41"/>
                <a:gd name="T14" fmla="*/ 3 w 42"/>
                <a:gd name="T15" fmla="*/ 39 h 41"/>
                <a:gd name="T16" fmla="*/ 3 w 42"/>
                <a:gd name="T17" fmla="*/ 3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41">
                  <a:moveTo>
                    <a:pt x="3" y="30"/>
                  </a:moveTo>
                  <a:lnTo>
                    <a:pt x="3" y="30"/>
                  </a:lnTo>
                  <a:lnTo>
                    <a:pt x="30" y="2"/>
                  </a:lnTo>
                  <a:cubicBezTo>
                    <a:pt x="33" y="0"/>
                    <a:pt x="37" y="0"/>
                    <a:pt x="40" y="2"/>
                  </a:cubicBezTo>
                  <a:cubicBezTo>
                    <a:pt x="42" y="5"/>
                    <a:pt x="42" y="9"/>
                    <a:pt x="40" y="12"/>
                  </a:cubicBezTo>
                  <a:lnTo>
                    <a:pt x="12" y="39"/>
                  </a:lnTo>
                  <a:cubicBezTo>
                    <a:pt x="11" y="41"/>
                    <a:pt x="9" y="41"/>
                    <a:pt x="7" y="41"/>
                  </a:cubicBezTo>
                  <a:cubicBezTo>
                    <a:pt x="6" y="41"/>
                    <a:pt x="4" y="41"/>
                    <a:pt x="3" y="39"/>
                  </a:cubicBezTo>
                  <a:cubicBezTo>
                    <a:pt x="0" y="37"/>
                    <a:pt x="0" y="32"/>
                    <a:pt x="3" y="3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13" name="Freeform 12"/>
            <p:cNvSpPr>
              <a:spLocks/>
            </p:cNvSpPr>
            <p:nvPr userDrawn="1"/>
          </p:nvSpPr>
          <p:spPr bwMode="auto">
            <a:xfrm>
              <a:off x="2487613" y="928688"/>
              <a:ext cx="12700" cy="49213"/>
            </a:xfrm>
            <a:custGeom>
              <a:avLst/>
              <a:gdLst>
                <a:gd name="T0" fmla="*/ 0 w 14"/>
                <a:gd name="T1" fmla="*/ 7 h 52"/>
                <a:gd name="T2" fmla="*/ 0 w 14"/>
                <a:gd name="T3" fmla="*/ 7 h 52"/>
                <a:gd name="T4" fmla="*/ 7 w 14"/>
                <a:gd name="T5" fmla="*/ 0 h 52"/>
                <a:gd name="T6" fmla="*/ 14 w 14"/>
                <a:gd name="T7" fmla="*/ 7 h 52"/>
                <a:gd name="T8" fmla="*/ 14 w 14"/>
                <a:gd name="T9" fmla="*/ 45 h 52"/>
                <a:gd name="T10" fmla="*/ 7 w 14"/>
                <a:gd name="T11" fmla="*/ 52 h 52"/>
                <a:gd name="T12" fmla="*/ 0 w 14"/>
                <a:gd name="T13" fmla="*/ 45 h 52"/>
                <a:gd name="T14" fmla="*/ 0 w 14"/>
                <a:gd name="T15" fmla="*/ 7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52">
                  <a:moveTo>
                    <a:pt x="0" y="7"/>
                  </a:moveTo>
                  <a:lnTo>
                    <a:pt x="0" y="7"/>
                  </a:lnTo>
                  <a:cubicBezTo>
                    <a:pt x="0" y="3"/>
                    <a:pt x="3" y="0"/>
                    <a:pt x="7" y="0"/>
                  </a:cubicBezTo>
                  <a:cubicBezTo>
                    <a:pt x="11" y="0"/>
                    <a:pt x="14" y="3"/>
                    <a:pt x="14" y="7"/>
                  </a:cubicBezTo>
                  <a:lnTo>
                    <a:pt x="14" y="45"/>
                  </a:lnTo>
                  <a:cubicBezTo>
                    <a:pt x="14" y="49"/>
                    <a:pt x="11" y="52"/>
                    <a:pt x="7" y="52"/>
                  </a:cubicBezTo>
                  <a:cubicBezTo>
                    <a:pt x="3" y="52"/>
                    <a:pt x="0" y="49"/>
                    <a:pt x="0" y="45"/>
                  </a:cubicBezTo>
                  <a:lnTo>
                    <a:pt x="0" y="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14" name="Freeform 13"/>
            <p:cNvSpPr>
              <a:spLocks/>
            </p:cNvSpPr>
            <p:nvPr userDrawn="1"/>
          </p:nvSpPr>
          <p:spPr bwMode="auto">
            <a:xfrm>
              <a:off x="2386013" y="973138"/>
              <a:ext cx="39688" cy="39688"/>
            </a:xfrm>
            <a:custGeom>
              <a:avLst/>
              <a:gdLst>
                <a:gd name="T0" fmla="*/ 2 w 42"/>
                <a:gd name="T1" fmla="*/ 3 h 42"/>
                <a:gd name="T2" fmla="*/ 2 w 42"/>
                <a:gd name="T3" fmla="*/ 3 h 42"/>
                <a:gd name="T4" fmla="*/ 12 w 42"/>
                <a:gd name="T5" fmla="*/ 3 h 42"/>
                <a:gd name="T6" fmla="*/ 39 w 42"/>
                <a:gd name="T7" fmla="*/ 30 h 42"/>
                <a:gd name="T8" fmla="*/ 39 w 42"/>
                <a:gd name="T9" fmla="*/ 40 h 42"/>
                <a:gd name="T10" fmla="*/ 34 w 42"/>
                <a:gd name="T11" fmla="*/ 42 h 42"/>
                <a:gd name="T12" fmla="*/ 30 w 42"/>
                <a:gd name="T13" fmla="*/ 40 h 42"/>
                <a:gd name="T14" fmla="*/ 2 w 42"/>
                <a:gd name="T15" fmla="*/ 13 h 42"/>
                <a:gd name="T16" fmla="*/ 2 w 42"/>
                <a:gd name="T17" fmla="*/ 3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42">
                  <a:moveTo>
                    <a:pt x="2" y="3"/>
                  </a:moveTo>
                  <a:lnTo>
                    <a:pt x="2" y="3"/>
                  </a:lnTo>
                  <a:cubicBezTo>
                    <a:pt x="5" y="0"/>
                    <a:pt x="9" y="0"/>
                    <a:pt x="12" y="3"/>
                  </a:cubicBezTo>
                  <a:lnTo>
                    <a:pt x="39" y="30"/>
                  </a:lnTo>
                  <a:cubicBezTo>
                    <a:pt x="42" y="33"/>
                    <a:pt x="42" y="37"/>
                    <a:pt x="39" y="40"/>
                  </a:cubicBezTo>
                  <a:cubicBezTo>
                    <a:pt x="38" y="41"/>
                    <a:pt x="36" y="42"/>
                    <a:pt x="34" y="42"/>
                  </a:cubicBezTo>
                  <a:cubicBezTo>
                    <a:pt x="33" y="42"/>
                    <a:pt x="31" y="41"/>
                    <a:pt x="30" y="40"/>
                  </a:cubicBezTo>
                  <a:lnTo>
                    <a:pt x="2" y="13"/>
                  </a:lnTo>
                  <a:cubicBezTo>
                    <a:pt x="0" y="10"/>
                    <a:pt x="0" y="6"/>
                    <a:pt x="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15" name="Freeform 14"/>
            <p:cNvSpPr>
              <a:spLocks/>
            </p:cNvSpPr>
            <p:nvPr userDrawn="1"/>
          </p:nvSpPr>
          <p:spPr bwMode="auto">
            <a:xfrm>
              <a:off x="2344738" y="1073150"/>
              <a:ext cx="50800" cy="12700"/>
            </a:xfrm>
            <a:custGeom>
              <a:avLst/>
              <a:gdLst>
                <a:gd name="T0" fmla="*/ 0 w 53"/>
                <a:gd name="T1" fmla="*/ 6 h 13"/>
                <a:gd name="T2" fmla="*/ 0 w 53"/>
                <a:gd name="T3" fmla="*/ 6 h 13"/>
                <a:gd name="T4" fmla="*/ 7 w 53"/>
                <a:gd name="T5" fmla="*/ 0 h 13"/>
                <a:gd name="T6" fmla="*/ 46 w 53"/>
                <a:gd name="T7" fmla="*/ 0 h 13"/>
                <a:gd name="T8" fmla="*/ 53 w 53"/>
                <a:gd name="T9" fmla="*/ 6 h 13"/>
                <a:gd name="T10" fmla="*/ 46 w 53"/>
                <a:gd name="T11" fmla="*/ 13 h 13"/>
                <a:gd name="T12" fmla="*/ 7 w 53"/>
                <a:gd name="T13" fmla="*/ 13 h 13"/>
                <a:gd name="T14" fmla="*/ 0 w 53"/>
                <a:gd name="T15" fmla="*/ 6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 h="13">
                  <a:moveTo>
                    <a:pt x="0" y="6"/>
                  </a:moveTo>
                  <a:lnTo>
                    <a:pt x="0" y="6"/>
                  </a:lnTo>
                  <a:cubicBezTo>
                    <a:pt x="0" y="3"/>
                    <a:pt x="3" y="0"/>
                    <a:pt x="7" y="0"/>
                  </a:cubicBezTo>
                  <a:lnTo>
                    <a:pt x="46" y="0"/>
                  </a:lnTo>
                  <a:cubicBezTo>
                    <a:pt x="50" y="0"/>
                    <a:pt x="53" y="3"/>
                    <a:pt x="53" y="6"/>
                  </a:cubicBezTo>
                  <a:cubicBezTo>
                    <a:pt x="53" y="10"/>
                    <a:pt x="50" y="13"/>
                    <a:pt x="46" y="13"/>
                  </a:cubicBezTo>
                  <a:lnTo>
                    <a:pt x="7" y="13"/>
                  </a:lnTo>
                  <a:cubicBezTo>
                    <a:pt x="3" y="13"/>
                    <a:pt x="0" y="10"/>
                    <a:pt x="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16" name="Freeform 15"/>
            <p:cNvSpPr>
              <a:spLocks/>
            </p:cNvSpPr>
            <p:nvPr userDrawn="1"/>
          </p:nvSpPr>
          <p:spPr bwMode="auto">
            <a:xfrm>
              <a:off x="2386013" y="1152525"/>
              <a:ext cx="39688" cy="39688"/>
            </a:xfrm>
            <a:custGeom>
              <a:avLst/>
              <a:gdLst>
                <a:gd name="T0" fmla="*/ 39 w 42"/>
                <a:gd name="T1" fmla="*/ 13 h 42"/>
                <a:gd name="T2" fmla="*/ 39 w 42"/>
                <a:gd name="T3" fmla="*/ 13 h 42"/>
                <a:gd name="T4" fmla="*/ 12 w 42"/>
                <a:gd name="T5" fmla="*/ 40 h 42"/>
                <a:gd name="T6" fmla="*/ 7 w 42"/>
                <a:gd name="T7" fmla="*/ 42 h 42"/>
                <a:gd name="T8" fmla="*/ 2 w 42"/>
                <a:gd name="T9" fmla="*/ 40 h 42"/>
                <a:gd name="T10" fmla="*/ 2 w 42"/>
                <a:gd name="T11" fmla="*/ 30 h 42"/>
                <a:gd name="T12" fmla="*/ 30 w 42"/>
                <a:gd name="T13" fmla="*/ 3 h 42"/>
                <a:gd name="T14" fmla="*/ 39 w 42"/>
                <a:gd name="T15" fmla="*/ 3 h 42"/>
                <a:gd name="T16" fmla="*/ 39 w 42"/>
                <a:gd name="T17" fmla="*/ 13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42">
                  <a:moveTo>
                    <a:pt x="39" y="13"/>
                  </a:moveTo>
                  <a:lnTo>
                    <a:pt x="39" y="13"/>
                  </a:lnTo>
                  <a:lnTo>
                    <a:pt x="12" y="40"/>
                  </a:lnTo>
                  <a:cubicBezTo>
                    <a:pt x="11" y="41"/>
                    <a:pt x="9" y="42"/>
                    <a:pt x="7" y="42"/>
                  </a:cubicBezTo>
                  <a:cubicBezTo>
                    <a:pt x="5" y="42"/>
                    <a:pt x="4" y="41"/>
                    <a:pt x="2" y="40"/>
                  </a:cubicBezTo>
                  <a:cubicBezTo>
                    <a:pt x="0" y="37"/>
                    <a:pt x="0" y="33"/>
                    <a:pt x="2" y="30"/>
                  </a:cubicBezTo>
                  <a:lnTo>
                    <a:pt x="30" y="3"/>
                  </a:lnTo>
                  <a:cubicBezTo>
                    <a:pt x="32" y="0"/>
                    <a:pt x="37" y="0"/>
                    <a:pt x="39" y="3"/>
                  </a:cubicBezTo>
                  <a:cubicBezTo>
                    <a:pt x="42" y="6"/>
                    <a:pt x="42" y="10"/>
                    <a:pt x="39" y="1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17" name="Freeform 16"/>
            <p:cNvSpPr>
              <a:spLocks/>
            </p:cNvSpPr>
            <p:nvPr userDrawn="1"/>
          </p:nvSpPr>
          <p:spPr bwMode="auto">
            <a:xfrm>
              <a:off x="2457450" y="1220788"/>
              <a:ext cx="73025" cy="12700"/>
            </a:xfrm>
            <a:custGeom>
              <a:avLst/>
              <a:gdLst>
                <a:gd name="T0" fmla="*/ 70 w 76"/>
                <a:gd name="T1" fmla="*/ 13 h 13"/>
                <a:gd name="T2" fmla="*/ 70 w 76"/>
                <a:gd name="T3" fmla="*/ 13 h 13"/>
                <a:gd name="T4" fmla="*/ 6 w 76"/>
                <a:gd name="T5" fmla="*/ 13 h 13"/>
                <a:gd name="T6" fmla="*/ 0 w 76"/>
                <a:gd name="T7" fmla="*/ 6 h 13"/>
                <a:gd name="T8" fmla="*/ 6 w 76"/>
                <a:gd name="T9" fmla="*/ 0 h 13"/>
                <a:gd name="T10" fmla="*/ 70 w 76"/>
                <a:gd name="T11" fmla="*/ 0 h 13"/>
                <a:gd name="T12" fmla="*/ 76 w 76"/>
                <a:gd name="T13" fmla="*/ 6 h 13"/>
                <a:gd name="T14" fmla="*/ 70 w 76"/>
                <a:gd name="T15" fmla="*/ 13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13">
                  <a:moveTo>
                    <a:pt x="70" y="13"/>
                  </a:moveTo>
                  <a:lnTo>
                    <a:pt x="70" y="13"/>
                  </a:lnTo>
                  <a:lnTo>
                    <a:pt x="6" y="13"/>
                  </a:lnTo>
                  <a:cubicBezTo>
                    <a:pt x="3" y="13"/>
                    <a:pt x="0" y="10"/>
                    <a:pt x="0" y="6"/>
                  </a:cubicBezTo>
                  <a:cubicBezTo>
                    <a:pt x="0" y="3"/>
                    <a:pt x="3" y="0"/>
                    <a:pt x="6" y="0"/>
                  </a:cubicBezTo>
                  <a:lnTo>
                    <a:pt x="70" y="0"/>
                  </a:lnTo>
                  <a:cubicBezTo>
                    <a:pt x="73" y="0"/>
                    <a:pt x="76" y="3"/>
                    <a:pt x="76" y="6"/>
                  </a:cubicBezTo>
                  <a:cubicBezTo>
                    <a:pt x="76" y="10"/>
                    <a:pt x="73" y="13"/>
                    <a:pt x="70" y="1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18" name="Freeform 17"/>
            <p:cNvSpPr>
              <a:spLocks/>
            </p:cNvSpPr>
            <p:nvPr userDrawn="1"/>
          </p:nvSpPr>
          <p:spPr bwMode="auto">
            <a:xfrm>
              <a:off x="2451100" y="1204913"/>
              <a:ext cx="84138" cy="12700"/>
            </a:xfrm>
            <a:custGeom>
              <a:avLst/>
              <a:gdLst>
                <a:gd name="T0" fmla="*/ 81 w 88"/>
                <a:gd name="T1" fmla="*/ 13 h 13"/>
                <a:gd name="T2" fmla="*/ 81 w 88"/>
                <a:gd name="T3" fmla="*/ 13 h 13"/>
                <a:gd name="T4" fmla="*/ 7 w 88"/>
                <a:gd name="T5" fmla="*/ 13 h 13"/>
                <a:gd name="T6" fmla="*/ 0 w 88"/>
                <a:gd name="T7" fmla="*/ 6 h 13"/>
                <a:gd name="T8" fmla="*/ 7 w 88"/>
                <a:gd name="T9" fmla="*/ 0 h 13"/>
                <a:gd name="T10" fmla="*/ 81 w 88"/>
                <a:gd name="T11" fmla="*/ 0 h 13"/>
                <a:gd name="T12" fmla="*/ 88 w 88"/>
                <a:gd name="T13" fmla="*/ 6 h 13"/>
                <a:gd name="T14" fmla="*/ 81 w 88"/>
                <a:gd name="T15" fmla="*/ 13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8" h="13">
                  <a:moveTo>
                    <a:pt x="81" y="13"/>
                  </a:moveTo>
                  <a:lnTo>
                    <a:pt x="81" y="13"/>
                  </a:lnTo>
                  <a:lnTo>
                    <a:pt x="7" y="13"/>
                  </a:lnTo>
                  <a:cubicBezTo>
                    <a:pt x="3" y="13"/>
                    <a:pt x="0" y="10"/>
                    <a:pt x="0" y="6"/>
                  </a:cubicBezTo>
                  <a:cubicBezTo>
                    <a:pt x="0" y="3"/>
                    <a:pt x="3" y="0"/>
                    <a:pt x="7" y="0"/>
                  </a:cubicBezTo>
                  <a:lnTo>
                    <a:pt x="81" y="0"/>
                  </a:lnTo>
                  <a:cubicBezTo>
                    <a:pt x="85" y="0"/>
                    <a:pt x="88" y="3"/>
                    <a:pt x="88" y="6"/>
                  </a:cubicBezTo>
                  <a:cubicBezTo>
                    <a:pt x="88" y="10"/>
                    <a:pt x="85" y="13"/>
                    <a:pt x="81" y="1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19" name="Freeform 18"/>
            <p:cNvSpPr>
              <a:spLocks/>
            </p:cNvSpPr>
            <p:nvPr userDrawn="1"/>
          </p:nvSpPr>
          <p:spPr bwMode="auto">
            <a:xfrm>
              <a:off x="2451100" y="1190625"/>
              <a:ext cx="84138" cy="11113"/>
            </a:xfrm>
            <a:custGeom>
              <a:avLst/>
              <a:gdLst>
                <a:gd name="T0" fmla="*/ 81 w 88"/>
                <a:gd name="T1" fmla="*/ 13 h 13"/>
                <a:gd name="T2" fmla="*/ 81 w 88"/>
                <a:gd name="T3" fmla="*/ 13 h 13"/>
                <a:gd name="T4" fmla="*/ 7 w 88"/>
                <a:gd name="T5" fmla="*/ 13 h 13"/>
                <a:gd name="T6" fmla="*/ 0 w 88"/>
                <a:gd name="T7" fmla="*/ 6 h 13"/>
                <a:gd name="T8" fmla="*/ 7 w 88"/>
                <a:gd name="T9" fmla="*/ 0 h 13"/>
                <a:gd name="T10" fmla="*/ 81 w 88"/>
                <a:gd name="T11" fmla="*/ 0 h 13"/>
                <a:gd name="T12" fmla="*/ 88 w 88"/>
                <a:gd name="T13" fmla="*/ 6 h 13"/>
                <a:gd name="T14" fmla="*/ 81 w 88"/>
                <a:gd name="T15" fmla="*/ 13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8" h="13">
                  <a:moveTo>
                    <a:pt x="81" y="13"/>
                  </a:moveTo>
                  <a:lnTo>
                    <a:pt x="81" y="13"/>
                  </a:lnTo>
                  <a:lnTo>
                    <a:pt x="7" y="13"/>
                  </a:lnTo>
                  <a:cubicBezTo>
                    <a:pt x="3" y="13"/>
                    <a:pt x="0" y="10"/>
                    <a:pt x="0" y="6"/>
                  </a:cubicBezTo>
                  <a:cubicBezTo>
                    <a:pt x="0" y="3"/>
                    <a:pt x="3" y="0"/>
                    <a:pt x="7" y="0"/>
                  </a:cubicBezTo>
                  <a:lnTo>
                    <a:pt x="81" y="0"/>
                  </a:lnTo>
                  <a:cubicBezTo>
                    <a:pt x="85" y="0"/>
                    <a:pt x="88" y="3"/>
                    <a:pt x="88" y="6"/>
                  </a:cubicBezTo>
                  <a:cubicBezTo>
                    <a:pt x="88" y="10"/>
                    <a:pt x="85" y="13"/>
                    <a:pt x="81" y="1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20" name="Freeform 19"/>
            <p:cNvSpPr>
              <a:spLocks/>
            </p:cNvSpPr>
            <p:nvPr userDrawn="1"/>
          </p:nvSpPr>
          <p:spPr bwMode="auto">
            <a:xfrm>
              <a:off x="2417763" y="1001713"/>
              <a:ext cx="150813" cy="185738"/>
            </a:xfrm>
            <a:custGeom>
              <a:avLst/>
              <a:gdLst>
                <a:gd name="T0" fmla="*/ 129 w 158"/>
                <a:gd name="T1" fmla="*/ 183 h 193"/>
                <a:gd name="T2" fmla="*/ 129 w 158"/>
                <a:gd name="T3" fmla="*/ 183 h 193"/>
                <a:gd name="T4" fmla="*/ 122 w 158"/>
                <a:gd name="T5" fmla="*/ 193 h 193"/>
                <a:gd name="T6" fmla="*/ 36 w 158"/>
                <a:gd name="T7" fmla="*/ 193 h 193"/>
                <a:gd name="T8" fmla="*/ 29 w 158"/>
                <a:gd name="T9" fmla="*/ 184 h 193"/>
                <a:gd name="T10" fmla="*/ 0 w 158"/>
                <a:gd name="T11" fmla="*/ 82 h 193"/>
                <a:gd name="T12" fmla="*/ 79 w 158"/>
                <a:gd name="T13" fmla="*/ 0 h 193"/>
                <a:gd name="T14" fmla="*/ 158 w 158"/>
                <a:gd name="T15" fmla="*/ 82 h 193"/>
                <a:gd name="T16" fmla="*/ 129 w 158"/>
                <a:gd name="T17" fmla="*/ 183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8" h="193">
                  <a:moveTo>
                    <a:pt x="129" y="183"/>
                  </a:moveTo>
                  <a:lnTo>
                    <a:pt x="129" y="183"/>
                  </a:lnTo>
                  <a:cubicBezTo>
                    <a:pt x="128" y="188"/>
                    <a:pt x="127" y="193"/>
                    <a:pt x="122" y="193"/>
                  </a:cubicBezTo>
                  <a:lnTo>
                    <a:pt x="36" y="193"/>
                  </a:lnTo>
                  <a:cubicBezTo>
                    <a:pt x="31" y="193"/>
                    <a:pt x="30" y="188"/>
                    <a:pt x="29" y="184"/>
                  </a:cubicBezTo>
                  <a:cubicBezTo>
                    <a:pt x="28" y="145"/>
                    <a:pt x="0" y="117"/>
                    <a:pt x="0" y="82"/>
                  </a:cubicBezTo>
                  <a:cubicBezTo>
                    <a:pt x="0" y="37"/>
                    <a:pt x="36" y="0"/>
                    <a:pt x="79" y="0"/>
                  </a:cubicBezTo>
                  <a:cubicBezTo>
                    <a:pt x="122" y="0"/>
                    <a:pt x="158" y="37"/>
                    <a:pt x="158" y="82"/>
                  </a:cubicBezTo>
                  <a:cubicBezTo>
                    <a:pt x="158" y="124"/>
                    <a:pt x="131" y="137"/>
                    <a:pt x="129" y="18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21" name="Freeform 20"/>
            <p:cNvSpPr>
              <a:spLocks/>
            </p:cNvSpPr>
            <p:nvPr userDrawn="1"/>
          </p:nvSpPr>
          <p:spPr bwMode="auto">
            <a:xfrm>
              <a:off x="2562225" y="1154113"/>
              <a:ext cx="39688" cy="39688"/>
            </a:xfrm>
            <a:custGeom>
              <a:avLst/>
              <a:gdLst>
                <a:gd name="T0" fmla="*/ 40 w 42"/>
                <a:gd name="T1" fmla="*/ 39 h 41"/>
                <a:gd name="T2" fmla="*/ 40 w 42"/>
                <a:gd name="T3" fmla="*/ 39 h 41"/>
                <a:gd name="T4" fmla="*/ 35 w 42"/>
                <a:gd name="T5" fmla="*/ 41 h 41"/>
                <a:gd name="T6" fmla="*/ 30 w 42"/>
                <a:gd name="T7" fmla="*/ 39 h 41"/>
                <a:gd name="T8" fmla="*/ 3 w 42"/>
                <a:gd name="T9" fmla="*/ 12 h 41"/>
                <a:gd name="T10" fmla="*/ 3 w 42"/>
                <a:gd name="T11" fmla="*/ 2 h 41"/>
                <a:gd name="T12" fmla="*/ 12 w 42"/>
                <a:gd name="T13" fmla="*/ 2 h 41"/>
                <a:gd name="T14" fmla="*/ 40 w 42"/>
                <a:gd name="T15" fmla="*/ 30 h 41"/>
                <a:gd name="T16" fmla="*/ 40 w 42"/>
                <a:gd name="T17" fmla="*/ 39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41">
                  <a:moveTo>
                    <a:pt x="40" y="39"/>
                  </a:moveTo>
                  <a:lnTo>
                    <a:pt x="40" y="39"/>
                  </a:lnTo>
                  <a:cubicBezTo>
                    <a:pt x="38" y="41"/>
                    <a:pt x="37" y="41"/>
                    <a:pt x="35" y="41"/>
                  </a:cubicBezTo>
                  <a:cubicBezTo>
                    <a:pt x="33" y="41"/>
                    <a:pt x="31" y="41"/>
                    <a:pt x="30" y="39"/>
                  </a:cubicBezTo>
                  <a:lnTo>
                    <a:pt x="3" y="12"/>
                  </a:lnTo>
                  <a:cubicBezTo>
                    <a:pt x="0" y="9"/>
                    <a:pt x="0" y="5"/>
                    <a:pt x="3" y="2"/>
                  </a:cubicBezTo>
                  <a:cubicBezTo>
                    <a:pt x="5" y="0"/>
                    <a:pt x="10" y="0"/>
                    <a:pt x="12" y="2"/>
                  </a:cubicBezTo>
                  <a:lnTo>
                    <a:pt x="40" y="30"/>
                  </a:lnTo>
                  <a:cubicBezTo>
                    <a:pt x="42" y="32"/>
                    <a:pt x="42" y="37"/>
                    <a:pt x="40" y="3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22" name="Freeform 21"/>
            <p:cNvSpPr>
              <a:spLocks/>
            </p:cNvSpPr>
            <p:nvPr userDrawn="1"/>
          </p:nvSpPr>
          <p:spPr bwMode="auto">
            <a:xfrm>
              <a:off x="2592388" y="1073150"/>
              <a:ext cx="50800" cy="12700"/>
            </a:xfrm>
            <a:custGeom>
              <a:avLst/>
              <a:gdLst>
                <a:gd name="T0" fmla="*/ 46 w 53"/>
                <a:gd name="T1" fmla="*/ 13 h 13"/>
                <a:gd name="T2" fmla="*/ 46 w 53"/>
                <a:gd name="T3" fmla="*/ 13 h 13"/>
                <a:gd name="T4" fmla="*/ 7 w 53"/>
                <a:gd name="T5" fmla="*/ 13 h 13"/>
                <a:gd name="T6" fmla="*/ 0 w 53"/>
                <a:gd name="T7" fmla="*/ 6 h 13"/>
                <a:gd name="T8" fmla="*/ 7 w 53"/>
                <a:gd name="T9" fmla="*/ 0 h 13"/>
                <a:gd name="T10" fmla="*/ 46 w 53"/>
                <a:gd name="T11" fmla="*/ 0 h 13"/>
                <a:gd name="T12" fmla="*/ 53 w 53"/>
                <a:gd name="T13" fmla="*/ 6 h 13"/>
                <a:gd name="T14" fmla="*/ 46 w 53"/>
                <a:gd name="T15" fmla="*/ 13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 h="13">
                  <a:moveTo>
                    <a:pt x="46" y="13"/>
                  </a:moveTo>
                  <a:lnTo>
                    <a:pt x="46" y="13"/>
                  </a:lnTo>
                  <a:lnTo>
                    <a:pt x="7" y="13"/>
                  </a:lnTo>
                  <a:cubicBezTo>
                    <a:pt x="3" y="13"/>
                    <a:pt x="0" y="10"/>
                    <a:pt x="0" y="6"/>
                  </a:cubicBezTo>
                  <a:cubicBezTo>
                    <a:pt x="0" y="3"/>
                    <a:pt x="3" y="0"/>
                    <a:pt x="7" y="0"/>
                  </a:cubicBezTo>
                  <a:lnTo>
                    <a:pt x="46" y="0"/>
                  </a:lnTo>
                  <a:cubicBezTo>
                    <a:pt x="50" y="0"/>
                    <a:pt x="53" y="3"/>
                    <a:pt x="53" y="6"/>
                  </a:cubicBezTo>
                  <a:cubicBezTo>
                    <a:pt x="53" y="10"/>
                    <a:pt x="50" y="13"/>
                    <a:pt x="46" y="1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grpSp>
      <p:sp>
        <p:nvSpPr>
          <p:cNvPr id="3" name="Slide Number Placeholder 2"/>
          <p:cNvSpPr>
            <a:spLocks noGrp="1"/>
          </p:cNvSpPr>
          <p:nvPr>
            <p:ph type="sldNum" sz="quarter" idx="10"/>
          </p:nvPr>
        </p:nvSpPr>
        <p:spPr/>
        <p:txBody>
          <a:bodyPr/>
          <a:lstStyle/>
          <a:p>
            <a:fld id="{46903638-178D-3E4C-8874-E0FA73D16517}" type="slidenum">
              <a:rPr lang="en-US" smtClean="0"/>
              <a:pPr/>
              <a:t>‹#›</a:t>
            </a:fld>
            <a:endParaRPr lang="en-US" dirty="0"/>
          </a:p>
        </p:txBody>
      </p:sp>
    </p:spTree>
    <p:extLst>
      <p:ext uri="{BB962C8B-B14F-4D97-AF65-F5344CB8AC3E}">
        <p14:creationId xmlns:p14="http://schemas.microsoft.com/office/powerpoint/2010/main" val="2714391243"/>
      </p:ext>
    </p:extLst>
  </p:cSld>
  <p:clrMapOvr>
    <a:masterClrMapping/>
  </p:clrMapOvr>
  <p:transition spd="slow">
    <p:push/>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71600" y="301242"/>
            <a:ext cx="6624588" cy="586201"/>
          </a:xfrm>
        </p:spPr>
        <p:txBody>
          <a:bodyPr lIns="0" anchor="t"/>
          <a:lstStyle>
            <a:lvl1pPr>
              <a:defRPr>
                <a:solidFill>
                  <a:schemeClr val="accent1">
                    <a:lumMod val="75000"/>
                  </a:schemeClr>
                </a:solidFill>
              </a:defRPr>
            </a:lvl1pPr>
          </a:lstStyle>
          <a:p>
            <a:r>
              <a:rPr lang="en-US" dirty="0" smtClean="0"/>
              <a:t>Click to edit master title style</a:t>
            </a:r>
            <a:endParaRPr lang="en-US" dirty="0"/>
          </a:p>
        </p:txBody>
      </p:sp>
      <p:grpSp>
        <p:nvGrpSpPr>
          <p:cNvPr id="14" name="Group 13"/>
          <p:cNvGrpSpPr/>
          <p:nvPr userDrawn="1"/>
        </p:nvGrpSpPr>
        <p:grpSpPr>
          <a:xfrm>
            <a:off x="280989" y="4738641"/>
            <a:ext cx="8589717" cy="269899"/>
            <a:chOff x="273050" y="4098901"/>
            <a:chExt cx="8546611" cy="269899"/>
          </a:xfrm>
        </p:grpSpPr>
        <p:cxnSp>
          <p:nvCxnSpPr>
            <p:cNvPr id="15" name="Straight Connector 14"/>
            <p:cNvCxnSpPr/>
            <p:nvPr userDrawn="1"/>
          </p:nvCxnSpPr>
          <p:spPr>
            <a:xfrm>
              <a:off x="273050" y="4365625"/>
              <a:ext cx="8414808" cy="0"/>
            </a:xfrm>
            <a:prstGeom prst="line">
              <a:avLst/>
            </a:prstGeom>
            <a:ln w="12700" cmpd="sng">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userDrawn="1"/>
          </p:nvCxnSpPr>
          <p:spPr>
            <a:xfrm flipV="1">
              <a:off x="8684683" y="4235822"/>
              <a:ext cx="134978" cy="132978"/>
            </a:xfrm>
            <a:prstGeom prst="line">
              <a:avLst/>
            </a:prstGeom>
            <a:ln w="12700" cmpd="sng">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userDrawn="1"/>
          </p:nvCxnSpPr>
          <p:spPr>
            <a:xfrm flipH="1" flipV="1">
              <a:off x="8684683" y="4098901"/>
              <a:ext cx="134978" cy="140096"/>
            </a:xfrm>
            <a:prstGeom prst="line">
              <a:avLst/>
            </a:prstGeom>
            <a:ln w="12700" cmpd="sng">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userDrawn="1"/>
          </p:nvCxnSpPr>
          <p:spPr>
            <a:xfrm flipH="1">
              <a:off x="8366044" y="4098901"/>
              <a:ext cx="321814" cy="0"/>
            </a:xfrm>
            <a:prstGeom prst="line">
              <a:avLst/>
            </a:prstGeom>
            <a:ln w="12700" cmpd="sng">
              <a:solidFill>
                <a:schemeClr val="tx2"/>
              </a:solidFill>
            </a:ln>
            <a:effectLst/>
          </p:spPr>
          <p:style>
            <a:lnRef idx="2">
              <a:schemeClr val="accent1"/>
            </a:lnRef>
            <a:fillRef idx="0">
              <a:schemeClr val="accent1"/>
            </a:fillRef>
            <a:effectRef idx="1">
              <a:schemeClr val="accent1"/>
            </a:effectRef>
            <a:fontRef idx="minor">
              <a:schemeClr val="tx1"/>
            </a:fontRef>
          </p:style>
        </p:cxnSp>
      </p:grpSp>
      <p:grpSp>
        <p:nvGrpSpPr>
          <p:cNvPr id="39" name="Group 4"/>
          <p:cNvGrpSpPr>
            <a:grpSpLocks noChangeAspect="1"/>
          </p:cNvGrpSpPr>
          <p:nvPr userDrawn="1"/>
        </p:nvGrpSpPr>
        <p:grpSpPr bwMode="auto">
          <a:xfrm>
            <a:off x="7746045" y="320356"/>
            <a:ext cx="1135739" cy="547268"/>
            <a:chOff x="2152" y="1806"/>
            <a:chExt cx="1461" cy="704"/>
          </a:xfrm>
          <a:solidFill>
            <a:schemeClr val="accent3"/>
          </a:solidFill>
        </p:grpSpPr>
        <p:sp>
          <p:nvSpPr>
            <p:cNvPr id="40" name="Freeform 5"/>
            <p:cNvSpPr>
              <a:spLocks/>
            </p:cNvSpPr>
            <p:nvPr/>
          </p:nvSpPr>
          <p:spPr bwMode="auto">
            <a:xfrm>
              <a:off x="2152" y="1806"/>
              <a:ext cx="98" cy="207"/>
            </a:xfrm>
            <a:custGeom>
              <a:avLst/>
              <a:gdLst>
                <a:gd name="T0" fmla="*/ 0 w 163"/>
                <a:gd name="T1" fmla="*/ 0 h 342"/>
                <a:gd name="T2" fmla="*/ 0 w 163"/>
                <a:gd name="T3" fmla="*/ 0 h 342"/>
                <a:gd name="T4" fmla="*/ 0 w 163"/>
                <a:gd name="T5" fmla="*/ 49 h 342"/>
                <a:gd name="T6" fmla="*/ 55 w 163"/>
                <a:gd name="T7" fmla="*/ 49 h 342"/>
                <a:gd name="T8" fmla="*/ 55 w 163"/>
                <a:gd name="T9" fmla="*/ 342 h 342"/>
                <a:gd name="T10" fmla="*/ 109 w 163"/>
                <a:gd name="T11" fmla="*/ 342 h 342"/>
                <a:gd name="T12" fmla="*/ 109 w 163"/>
                <a:gd name="T13" fmla="*/ 48 h 342"/>
                <a:gd name="T14" fmla="*/ 163 w 163"/>
                <a:gd name="T15" fmla="*/ 48 h 342"/>
                <a:gd name="T16" fmla="*/ 163 w 163"/>
                <a:gd name="T17" fmla="*/ 0 h 342"/>
                <a:gd name="T18" fmla="*/ 0 w 163"/>
                <a:gd name="T19" fmla="*/ 0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3" h="342">
                  <a:moveTo>
                    <a:pt x="0" y="0"/>
                  </a:moveTo>
                  <a:lnTo>
                    <a:pt x="0" y="0"/>
                  </a:lnTo>
                  <a:lnTo>
                    <a:pt x="0" y="49"/>
                  </a:lnTo>
                  <a:lnTo>
                    <a:pt x="55" y="49"/>
                  </a:lnTo>
                  <a:lnTo>
                    <a:pt x="55" y="342"/>
                  </a:lnTo>
                  <a:lnTo>
                    <a:pt x="109" y="342"/>
                  </a:lnTo>
                  <a:lnTo>
                    <a:pt x="109" y="48"/>
                  </a:lnTo>
                  <a:lnTo>
                    <a:pt x="163" y="48"/>
                  </a:lnTo>
                  <a:lnTo>
                    <a:pt x="163"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1" name="Freeform 6"/>
            <p:cNvSpPr>
              <a:spLocks/>
            </p:cNvSpPr>
            <p:nvPr/>
          </p:nvSpPr>
          <p:spPr bwMode="auto">
            <a:xfrm>
              <a:off x="2384" y="1807"/>
              <a:ext cx="1229" cy="701"/>
            </a:xfrm>
            <a:custGeom>
              <a:avLst/>
              <a:gdLst>
                <a:gd name="T0" fmla="*/ 698 w 2042"/>
                <a:gd name="T1" fmla="*/ 1159 h 1159"/>
                <a:gd name="T2" fmla="*/ 698 w 2042"/>
                <a:gd name="T3" fmla="*/ 1159 h 1159"/>
                <a:gd name="T4" fmla="*/ 698 w 2042"/>
                <a:gd name="T5" fmla="*/ 869 h 1159"/>
                <a:gd name="T6" fmla="*/ 643 w 2042"/>
                <a:gd name="T7" fmla="*/ 869 h 1159"/>
                <a:gd name="T8" fmla="*/ 643 w 2042"/>
                <a:gd name="T9" fmla="*/ 821 h 1159"/>
                <a:gd name="T10" fmla="*/ 806 w 2042"/>
                <a:gd name="T11" fmla="*/ 821 h 1159"/>
                <a:gd name="T12" fmla="*/ 806 w 2042"/>
                <a:gd name="T13" fmla="*/ 868 h 1159"/>
                <a:gd name="T14" fmla="*/ 751 w 2042"/>
                <a:gd name="T15" fmla="*/ 868 h 1159"/>
                <a:gd name="T16" fmla="*/ 751 w 2042"/>
                <a:gd name="T17" fmla="*/ 1110 h 1159"/>
                <a:gd name="T18" fmla="*/ 761 w 2042"/>
                <a:gd name="T19" fmla="*/ 1110 h 1159"/>
                <a:gd name="T20" fmla="*/ 1261 w 2042"/>
                <a:gd name="T21" fmla="*/ 1110 h 1159"/>
                <a:gd name="T22" fmla="*/ 1275 w 2042"/>
                <a:gd name="T23" fmla="*/ 1105 h 1159"/>
                <a:gd name="T24" fmla="*/ 1967 w 2042"/>
                <a:gd name="T25" fmla="*/ 585 h 1159"/>
                <a:gd name="T26" fmla="*/ 1976 w 2042"/>
                <a:gd name="T27" fmla="*/ 578 h 1159"/>
                <a:gd name="T28" fmla="*/ 1971 w 2042"/>
                <a:gd name="T29" fmla="*/ 573 h 1159"/>
                <a:gd name="T30" fmla="*/ 1296 w 2042"/>
                <a:gd name="T31" fmla="*/ 55 h 1159"/>
                <a:gd name="T32" fmla="*/ 1276 w 2042"/>
                <a:gd name="T33" fmla="*/ 48 h 1159"/>
                <a:gd name="T34" fmla="*/ 109 w 2042"/>
                <a:gd name="T35" fmla="*/ 48 h 1159"/>
                <a:gd name="T36" fmla="*/ 53 w 2042"/>
                <a:gd name="T37" fmla="*/ 48 h 1159"/>
                <a:gd name="T38" fmla="*/ 53 w 2042"/>
                <a:gd name="T39" fmla="*/ 143 h 1159"/>
                <a:gd name="T40" fmla="*/ 125 w 2042"/>
                <a:gd name="T41" fmla="*/ 143 h 1159"/>
                <a:gd name="T42" fmla="*/ 125 w 2042"/>
                <a:gd name="T43" fmla="*/ 192 h 1159"/>
                <a:gd name="T44" fmla="*/ 53 w 2042"/>
                <a:gd name="T45" fmla="*/ 192 h 1159"/>
                <a:gd name="T46" fmla="*/ 53 w 2042"/>
                <a:gd name="T47" fmla="*/ 292 h 1159"/>
                <a:gd name="T48" fmla="*/ 144 w 2042"/>
                <a:gd name="T49" fmla="*/ 292 h 1159"/>
                <a:gd name="T50" fmla="*/ 144 w 2042"/>
                <a:gd name="T51" fmla="*/ 341 h 1159"/>
                <a:gd name="T52" fmla="*/ 0 w 2042"/>
                <a:gd name="T53" fmla="*/ 341 h 1159"/>
                <a:gd name="T54" fmla="*/ 0 w 2042"/>
                <a:gd name="T55" fmla="*/ 0 h 1159"/>
                <a:gd name="T56" fmla="*/ 10 w 2042"/>
                <a:gd name="T57" fmla="*/ 0 h 1159"/>
                <a:gd name="T58" fmla="*/ 1292 w 2042"/>
                <a:gd name="T59" fmla="*/ 0 h 1159"/>
                <a:gd name="T60" fmla="*/ 1315 w 2042"/>
                <a:gd name="T61" fmla="*/ 7 h 1159"/>
                <a:gd name="T62" fmla="*/ 1751 w 2042"/>
                <a:gd name="T63" fmla="*/ 343 h 1159"/>
                <a:gd name="T64" fmla="*/ 2026 w 2042"/>
                <a:gd name="T65" fmla="*/ 554 h 1159"/>
                <a:gd name="T66" fmla="*/ 2041 w 2042"/>
                <a:gd name="T67" fmla="*/ 574 h 1159"/>
                <a:gd name="T68" fmla="*/ 2028 w 2042"/>
                <a:gd name="T69" fmla="*/ 600 h 1159"/>
                <a:gd name="T70" fmla="*/ 1726 w 2042"/>
                <a:gd name="T71" fmla="*/ 828 h 1159"/>
                <a:gd name="T72" fmla="*/ 1299 w 2042"/>
                <a:gd name="T73" fmla="*/ 1150 h 1159"/>
                <a:gd name="T74" fmla="*/ 1270 w 2042"/>
                <a:gd name="T75" fmla="*/ 1159 h 1159"/>
                <a:gd name="T76" fmla="*/ 762 w 2042"/>
                <a:gd name="T77" fmla="*/ 1159 h 1159"/>
                <a:gd name="T78" fmla="*/ 698 w 2042"/>
                <a:gd name="T79" fmla="*/ 1159 h 1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042" h="1159">
                  <a:moveTo>
                    <a:pt x="698" y="1159"/>
                  </a:moveTo>
                  <a:lnTo>
                    <a:pt x="698" y="1159"/>
                  </a:lnTo>
                  <a:lnTo>
                    <a:pt x="698" y="869"/>
                  </a:lnTo>
                  <a:lnTo>
                    <a:pt x="643" y="869"/>
                  </a:lnTo>
                  <a:lnTo>
                    <a:pt x="643" y="821"/>
                  </a:lnTo>
                  <a:lnTo>
                    <a:pt x="806" y="821"/>
                  </a:lnTo>
                  <a:lnTo>
                    <a:pt x="806" y="868"/>
                  </a:lnTo>
                  <a:lnTo>
                    <a:pt x="751" y="868"/>
                  </a:lnTo>
                  <a:lnTo>
                    <a:pt x="751" y="1110"/>
                  </a:lnTo>
                  <a:cubicBezTo>
                    <a:pt x="755" y="1110"/>
                    <a:pt x="758" y="1110"/>
                    <a:pt x="761" y="1110"/>
                  </a:cubicBezTo>
                  <a:cubicBezTo>
                    <a:pt x="928" y="1110"/>
                    <a:pt x="1094" y="1110"/>
                    <a:pt x="1261" y="1110"/>
                  </a:cubicBezTo>
                  <a:cubicBezTo>
                    <a:pt x="1266" y="1110"/>
                    <a:pt x="1272" y="1108"/>
                    <a:pt x="1275" y="1105"/>
                  </a:cubicBezTo>
                  <a:cubicBezTo>
                    <a:pt x="1506" y="932"/>
                    <a:pt x="1737" y="758"/>
                    <a:pt x="1967" y="585"/>
                  </a:cubicBezTo>
                  <a:cubicBezTo>
                    <a:pt x="1970" y="583"/>
                    <a:pt x="1973" y="581"/>
                    <a:pt x="1976" y="578"/>
                  </a:cubicBezTo>
                  <a:cubicBezTo>
                    <a:pt x="1974" y="576"/>
                    <a:pt x="1972" y="574"/>
                    <a:pt x="1971" y="573"/>
                  </a:cubicBezTo>
                  <a:cubicBezTo>
                    <a:pt x="1746" y="400"/>
                    <a:pt x="1521" y="228"/>
                    <a:pt x="1296" y="55"/>
                  </a:cubicBezTo>
                  <a:cubicBezTo>
                    <a:pt x="1290" y="50"/>
                    <a:pt x="1284" y="48"/>
                    <a:pt x="1276" y="48"/>
                  </a:cubicBezTo>
                  <a:cubicBezTo>
                    <a:pt x="887" y="48"/>
                    <a:pt x="498" y="48"/>
                    <a:pt x="109" y="48"/>
                  </a:cubicBezTo>
                  <a:lnTo>
                    <a:pt x="53" y="48"/>
                  </a:lnTo>
                  <a:lnTo>
                    <a:pt x="53" y="143"/>
                  </a:lnTo>
                  <a:lnTo>
                    <a:pt x="125" y="143"/>
                  </a:lnTo>
                  <a:lnTo>
                    <a:pt x="125" y="192"/>
                  </a:lnTo>
                  <a:lnTo>
                    <a:pt x="53" y="192"/>
                  </a:lnTo>
                  <a:lnTo>
                    <a:pt x="53" y="292"/>
                  </a:lnTo>
                  <a:lnTo>
                    <a:pt x="144" y="292"/>
                  </a:lnTo>
                  <a:lnTo>
                    <a:pt x="144" y="341"/>
                  </a:lnTo>
                  <a:lnTo>
                    <a:pt x="0" y="341"/>
                  </a:lnTo>
                  <a:lnTo>
                    <a:pt x="0" y="0"/>
                  </a:lnTo>
                  <a:lnTo>
                    <a:pt x="10" y="0"/>
                  </a:lnTo>
                  <a:cubicBezTo>
                    <a:pt x="438" y="0"/>
                    <a:pt x="865" y="0"/>
                    <a:pt x="1292" y="0"/>
                  </a:cubicBezTo>
                  <a:cubicBezTo>
                    <a:pt x="1301" y="0"/>
                    <a:pt x="1308" y="2"/>
                    <a:pt x="1315" y="7"/>
                  </a:cubicBezTo>
                  <a:cubicBezTo>
                    <a:pt x="1460" y="119"/>
                    <a:pt x="1606" y="231"/>
                    <a:pt x="1751" y="343"/>
                  </a:cubicBezTo>
                  <a:cubicBezTo>
                    <a:pt x="1843" y="413"/>
                    <a:pt x="1934" y="483"/>
                    <a:pt x="2026" y="554"/>
                  </a:cubicBezTo>
                  <a:cubicBezTo>
                    <a:pt x="2033" y="559"/>
                    <a:pt x="2040" y="564"/>
                    <a:pt x="2041" y="574"/>
                  </a:cubicBezTo>
                  <a:cubicBezTo>
                    <a:pt x="2042" y="586"/>
                    <a:pt x="2037" y="594"/>
                    <a:pt x="2028" y="600"/>
                  </a:cubicBezTo>
                  <a:cubicBezTo>
                    <a:pt x="1928" y="676"/>
                    <a:pt x="1827" y="752"/>
                    <a:pt x="1726" y="828"/>
                  </a:cubicBezTo>
                  <a:cubicBezTo>
                    <a:pt x="1584" y="935"/>
                    <a:pt x="1441" y="1042"/>
                    <a:pt x="1299" y="1150"/>
                  </a:cubicBezTo>
                  <a:cubicBezTo>
                    <a:pt x="1290" y="1156"/>
                    <a:pt x="1281" y="1159"/>
                    <a:pt x="1270" y="1159"/>
                  </a:cubicBezTo>
                  <a:cubicBezTo>
                    <a:pt x="1101" y="1159"/>
                    <a:pt x="931" y="1159"/>
                    <a:pt x="762" y="1159"/>
                  </a:cubicBezTo>
                  <a:lnTo>
                    <a:pt x="698" y="115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2" name="Freeform 7"/>
            <p:cNvSpPr>
              <a:spLocks/>
            </p:cNvSpPr>
            <p:nvPr/>
          </p:nvSpPr>
          <p:spPr bwMode="auto">
            <a:xfrm>
              <a:off x="2160" y="2055"/>
              <a:ext cx="102" cy="205"/>
            </a:xfrm>
            <a:custGeom>
              <a:avLst/>
              <a:gdLst>
                <a:gd name="T0" fmla="*/ 168 w 168"/>
                <a:gd name="T1" fmla="*/ 339 h 340"/>
                <a:gd name="T2" fmla="*/ 168 w 168"/>
                <a:gd name="T3" fmla="*/ 339 h 340"/>
                <a:gd name="T4" fmla="*/ 118 w 168"/>
                <a:gd name="T5" fmla="*/ 339 h 340"/>
                <a:gd name="T6" fmla="*/ 113 w 168"/>
                <a:gd name="T7" fmla="*/ 332 h 340"/>
                <a:gd name="T8" fmla="*/ 71 w 168"/>
                <a:gd name="T9" fmla="*/ 177 h 340"/>
                <a:gd name="T10" fmla="*/ 51 w 168"/>
                <a:gd name="T11" fmla="*/ 105 h 340"/>
                <a:gd name="T12" fmla="*/ 48 w 168"/>
                <a:gd name="T13" fmla="*/ 101 h 340"/>
                <a:gd name="T14" fmla="*/ 48 w 168"/>
                <a:gd name="T15" fmla="*/ 339 h 340"/>
                <a:gd name="T16" fmla="*/ 0 w 168"/>
                <a:gd name="T17" fmla="*/ 339 h 340"/>
                <a:gd name="T18" fmla="*/ 0 w 168"/>
                <a:gd name="T19" fmla="*/ 329 h 340"/>
                <a:gd name="T20" fmla="*/ 0 w 168"/>
                <a:gd name="T21" fmla="*/ 11 h 340"/>
                <a:gd name="T22" fmla="*/ 11 w 168"/>
                <a:gd name="T23" fmla="*/ 1 h 340"/>
                <a:gd name="T24" fmla="*/ 57 w 168"/>
                <a:gd name="T25" fmla="*/ 1 h 340"/>
                <a:gd name="T26" fmla="*/ 70 w 168"/>
                <a:gd name="T27" fmla="*/ 11 h 340"/>
                <a:gd name="T28" fmla="*/ 118 w 168"/>
                <a:gd name="T29" fmla="*/ 189 h 340"/>
                <a:gd name="T30" fmla="*/ 121 w 168"/>
                <a:gd name="T31" fmla="*/ 197 h 340"/>
                <a:gd name="T32" fmla="*/ 121 w 168"/>
                <a:gd name="T33" fmla="*/ 2 h 340"/>
                <a:gd name="T34" fmla="*/ 168 w 168"/>
                <a:gd name="T35" fmla="*/ 2 h 340"/>
                <a:gd name="T36" fmla="*/ 168 w 168"/>
                <a:gd name="T37" fmla="*/ 339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8" h="340">
                  <a:moveTo>
                    <a:pt x="168" y="339"/>
                  </a:moveTo>
                  <a:lnTo>
                    <a:pt x="168" y="339"/>
                  </a:lnTo>
                  <a:cubicBezTo>
                    <a:pt x="151" y="339"/>
                    <a:pt x="135" y="340"/>
                    <a:pt x="118" y="339"/>
                  </a:cubicBezTo>
                  <a:cubicBezTo>
                    <a:pt x="116" y="339"/>
                    <a:pt x="113" y="335"/>
                    <a:pt x="113" y="332"/>
                  </a:cubicBezTo>
                  <a:cubicBezTo>
                    <a:pt x="99" y="280"/>
                    <a:pt x="85" y="229"/>
                    <a:pt x="71" y="177"/>
                  </a:cubicBezTo>
                  <a:cubicBezTo>
                    <a:pt x="64" y="153"/>
                    <a:pt x="58" y="129"/>
                    <a:pt x="51" y="105"/>
                  </a:cubicBezTo>
                  <a:cubicBezTo>
                    <a:pt x="51" y="104"/>
                    <a:pt x="50" y="102"/>
                    <a:pt x="48" y="101"/>
                  </a:cubicBezTo>
                  <a:lnTo>
                    <a:pt x="48" y="339"/>
                  </a:lnTo>
                  <a:lnTo>
                    <a:pt x="0" y="339"/>
                  </a:lnTo>
                  <a:lnTo>
                    <a:pt x="0" y="329"/>
                  </a:lnTo>
                  <a:cubicBezTo>
                    <a:pt x="0" y="223"/>
                    <a:pt x="0" y="117"/>
                    <a:pt x="0" y="11"/>
                  </a:cubicBezTo>
                  <a:cubicBezTo>
                    <a:pt x="0" y="3"/>
                    <a:pt x="3" y="0"/>
                    <a:pt x="11" y="1"/>
                  </a:cubicBezTo>
                  <a:cubicBezTo>
                    <a:pt x="26" y="1"/>
                    <a:pt x="42" y="1"/>
                    <a:pt x="57" y="1"/>
                  </a:cubicBezTo>
                  <a:cubicBezTo>
                    <a:pt x="65" y="0"/>
                    <a:pt x="68" y="3"/>
                    <a:pt x="70" y="11"/>
                  </a:cubicBezTo>
                  <a:cubicBezTo>
                    <a:pt x="86" y="70"/>
                    <a:pt x="102" y="130"/>
                    <a:pt x="118" y="189"/>
                  </a:cubicBezTo>
                  <a:cubicBezTo>
                    <a:pt x="118" y="192"/>
                    <a:pt x="119" y="194"/>
                    <a:pt x="121" y="197"/>
                  </a:cubicBezTo>
                  <a:lnTo>
                    <a:pt x="121" y="2"/>
                  </a:lnTo>
                  <a:lnTo>
                    <a:pt x="168" y="2"/>
                  </a:lnTo>
                  <a:lnTo>
                    <a:pt x="168" y="33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3" name="Freeform 8"/>
            <p:cNvSpPr>
              <a:spLocks/>
            </p:cNvSpPr>
            <p:nvPr/>
          </p:nvSpPr>
          <p:spPr bwMode="auto">
            <a:xfrm>
              <a:off x="2265" y="1807"/>
              <a:ext cx="100" cy="206"/>
            </a:xfrm>
            <a:custGeom>
              <a:avLst/>
              <a:gdLst>
                <a:gd name="T0" fmla="*/ 112 w 166"/>
                <a:gd name="T1" fmla="*/ 0 h 341"/>
                <a:gd name="T2" fmla="*/ 112 w 166"/>
                <a:gd name="T3" fmla="*/ 0 h 341"/>
                <a:gd name="T4" fmla="*/ 112 w 166"/>
                <a:gd name="T5" fmla="*/ 145 h 341"/>
                <a:gd name="T6" fmla="*/ 51 w 166"/>
                <a:gd name="T7" fmla="*/ 145 h 341"/>
                <a:gd name="T8" fmla="*/ 51 w 166"/>
                <a:gd name="T9" fmla="*/ 0 h 341"/>
                <a:gd name="T10" fmla="*/ 0 w 166"/>
                <a:gd name="T11" fmla="*/ 0 h 341"/>
                <a:gd name="T12" fmla="*/ 0 w 166"/>
                <a:gd name="T13" fmla="*/ 341 h 341"/>
                <a:gd name="T14" fmla="*/ 52 w 166"/>
                <a:gd name="T15" fmla="*/ 341 h 341"/>
                <a:gd name="T16" fmla="*/ 52 w 166"/>
                <a:gd name="T17" fmla="*/ 195 h 341"/>
                <a:gd name="T18" fmla="*/ 113 w 166"/>
                <a:gd name="T19" fmla="*/ 195 h 341"/>
                <a:gd name="T20" fmla="*/ 113 w 166"/>
                <a:gd name="T21" fmla="*/ 341 h 341"/>
                <a:gd name="T22" fmla="*/ 166 w 166"/>
                <a:gd name="T23" fmla="*/ 341 h 341"/>
                <a:gd name="T24" fmla="*/ 166 w 166"/>
                <a:gd name="T25" fmla="*/ 0 h 341"/>
                <a:gd name="T26" fmla="*/ 112 w 166"/>
                <a:gd name="T27" fmla="*/ 0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6" h="341">
                  <a:moveTo>
                    <a:pt x="112" y="0"/>
                  </a:moveTo>
                  <a:lnTo>
                    <a:pt x="112" y="0"/>
                  </a:lnTo>
                  <a:lnTo>
                    <a:pt x="112" y="145"/>
                  </a:lnTo>
                  <a:lnTo>
                    <a:pt x="51" y="145"/>
                  </a:lnTo>
                  <a:lnTo>
                    <a:pt x="51" y="0"/>
                  </a:lnTo>
                  <a:lnTo>
                    <a:pt x="0" y="0"/>
                  </a:lnTo>
                  <a:lnTo>
                    <a:pt x="0" y="341"/>
                  </a:lnTo>
                  <a:lnTo>
                    <a:pt x="52" y="341"/>
                  </a:lnTo>
                  <a:lnTo>
                    <a:pt x="52" y="195"/>
                  </a:lnTo>
                  <a:lnTo>
                    <a:pt x="113" y="195"/>
                  </a:lnTo>
                  <a:lnTo>
                    <a:pt x="113" y="341"/>
                  </a:lnTo>
                  <a:lnTo>
                    <a:pt x="166" y="341"/>
                  </a:lnTo>
                  <a:lnTo>
                    <a:pt x="166" y="0"/>
                  </a:lnTo>
                  <a:lnTo>
                    <a:pt x="1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4" name="Freeform 9"/>
            <p:cNvSpPr>
              <a:spLocks noEditPoints="1"/>
            </p:cNvSpPr>
            <p:nvPr/>
          </p:nvSpPr>
          <p:spPr bwMode="auto">
            <a:xfrm>
              <a:off x="2404" y="2055"/>
              <a:ext cx="97" cy="205"/>
            </a:xfrm>
            <a:custGeom>
              <a:avLst/>
              <a:gdLst>
                <a:gd name="T0" fmla="*/ 52 w 161"/>
                <a:gd name="T1" fmla="*/ 339 h 339"/>
                <a:gd name="T2" fmla="*/ 52 w 161"/>
                <a:gd name="T3" fmla="*/ 339 h 339"/>
                <a:gd name="T4" fmla="*/ 0 w 161"/>
                <a:gd name="T5" fmla="*/ 339 h 339"/>
                <a:gd name="T6" fmla="*/ 0 w 161"/>
                <a:gd name="T7" fmla="*/ 2 h 339"/>
                <a:gd name="T8" fmla="*/ 1 w 161"/>
                <a:gd name="T9" fmla="*/ 1 h 339"/>
                <a:gd name="T10" fmla="*/ 93 w 161"/>
                <a:gd name="T11" fmla="*/ 2 h 339"/>
                <a:gd name="T12" fmla="*/ 157 w 161"/>
                <a:gd name="T13" fmla="*/ 66 h 339"/>
                <a:gd name="T14" fmla="*/ 156 w 161"/>
                <a:gd name="T15" fmla="*/ 128 h 339"/>
                <a:gd name="T16" fmla="*/ 124 w 161"/>
                <a:gd name="T17" fmla="*/ 174 h 339"/>
                <a:gd name="T18" fmla="*/ 158 w 161"/>
                <a:gd name="T19" fmla="*/ 236 h 339"/>
                <a:gd name="T20" fmla="*/ 159 w 161"/>
                <a:gd name="T21" fmla="*/ 291 h 339"/>
                <a:gd name="T22" fmla="*/ 161 w 161"/>
                <a:gd name="T23" fmla="*/ 339 h 339"/>
                <a:gd name="T24" fmla="*/ 113 w 161"/>
                <a:gd name="T25" fmla="*/ 339 h 339"/>
                <a:gd name="T26" fmla="*/ 109 w 161"/>
                <a:gd name="T27" fmla="*/ 334 h 339"/>
                <a:gd name="T28" fmla="*/ 106 w 161"/>
                <a:gd name="T29" fmla="*/ 311 h 339"/>
                <a:gd name="T30" fmla="*/ 105 w 161"/>
                <a:gd name="T31" fmla="*/ 242 h 339"/>
                <a:gd name="T32" fmla="*/ 103 w 161"/>
                <a:gd name="T33" fmla="*/ 224 h 339"/>
                <a:gd name="T34" fmla="*/ 78 w 161"/>
                <a:gd name="T35" fmla="*/ 202 h 339"/>
                <a:gd name="T36" fmla="*/ 52 w 161"/>
                <a:gd name="T37" fmla="*/ 202 h 339"/>
                <a:gd name="T38" fmla="*/ 52 w 161"/>
                <a:gd name="T39" fmla="*/ 339 h 339"/>
                <a:gd name="T40" fmla="*/ 53 w 161"/>
                <a:gd name="T41" fmla="*/ 153 h 339"/>
                <a:gd name="T42" fmla="*/ 53 w 161"/>
                <a:gd name="T43" fmla="*/ 153 h 339"/>
                <a:gd name="T44" fmla="*/ 77 w 161"/>
                <a:gd name="T45" fmla="*/ 153 h 339"/>
                <a:gd name="T46" fmla="*/ 104 w 161"/>
                <a:gd name="T47" fmla="*/ 129 h 339"/>
                <a:gd name="T48" fmla="*/ 104 w 161"/>
                <a:gd name="T49" fmla="*/ 70 h 339"/>
                <a:gd name="T50" fmla="*/ 87 w 161"/>
                <a:gd name="T51" fmla="*/ 50 h 339"/>
                <a:gd name="T52" fmla="*/ 53 w 161"/>
                <a:gd name="T53" fmla="*/ 50 h 339"/>
                <a:gd name="T54" fmla="*/ 53 w 161"/>
                <a:gd name="T55" fmla="*/ 153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1" h="339">
                  <a:moveTo>
                    <a:pt x="52" y="339"/>
                  </a:moveTo>
                  <a:lnTo>
                    <a:pt x="52" y="339"/>
                  </a:lnTo>
                  <a:lnTo>
                    <a:pt x="0" y="339"/>
                  </a:lnTo>
                  <a:lnTo>
                    <a:pt x="0" y="2"/>
                  </a:lnTo>
                  <a:cubicBezTo>
                    <a:pt x="0" y="2"/>
                    <a:pt x="1" y="1"/>
                    <a:pt x="1" y="1"/>
                  </a:cubicBezTo>
                  <a:cubicBezTo>
                    <a:pt x="32" y="1"/>
                    <a:pt x="63" y="0"/>
                    <a:pt x="93" y="2"/>
                  </a:cubicBezTo>
                  <a:cubicBezTo>
                    <a:pt x="136" y="5"/>
                    <a:pt x="153" y="24"/>
                    <a:pt x="157" y="66"/>
                  </a:cubicBezTo>
                  <a:cubicBezTo>
                    <a:pt x="159" y="87"/>
                    <a:pt x="158" y="107"/>
                    <a:pt x="156" y="128"/>
                  </a:cubicBezTo>
                  <a:cubicBezTo>
                    <a:pt x="154" y="148"/>
                    <a:pt x="144" y="164"/>
                    <a:pt x="124" y="174"/>
                  </a:cubicBezTo>
                  <a:cubicBezTo>
                    <a:pt x="151" y="187"/>
                    <a:pt x="157" y="211"/>
                    <a:pt x="158" y="236"/>
                  </a:cubicBezTo>
                  <a:cubicBezTo>
                    <a:pt x="159" y="255"/>
                    <a:pt x="158" y="273"/>
                    <a:pt x="159" y="291"/>
                  </a:cubicBezTo>
                  <a:cubicBezTo>
                    <a:pt x="159" y="307"/>
                    <a:pt x="160" y="323"/>
                    <a:pt x="161" y="339"/>
                  </a:cubicBezTo>
                  <a:cubicBezTo>
                    <a:pt x="147" y="339"/>
                    <a:pt x="130" y="339"/>
                    <a:pt x="113" y="339"/>
                  </a:cubicBezTo>
                  <a:cubicBezTo>
                    <a:pt x="112" y="339"/>
                    <a:pt x="109" y="336"/>
                    <a:pt x="109" y="334"/>
                  </a:cubicBezTo>
                  <a:cubicBezTo>
                    <a:pt x="107" y="326"/>
                    <a:pt x="106" y="319"/>
                    <a:pt x="106" y="311"/>
                  </a:cubicBezTo>
                  <a:cubicBezTo>
                    <a:pt x="105" y="288"/>
                    <a:pt x="106" y="265"/>
                    <a:pt x="105" y="242"/>
                  </a:cubicBezTo>
                  <a:cubicBezTo>
                    <a:pt x="105" y="236"/>
                    <a:pt x="105" y="230"/>
                    <a:pt x="103" y="224"/>
                  </a:cubicBezTo>
                  <a:cubicBezTo>
                    <a:pt x="100" y="211"/>
                    <a:pt x="91" y="203"/>
                    <a:pt x="78" y="202"/>
                  </a:cubicBezTo>
                  <a:cubicBezTo>
                    <a:pt x="70" y="201"/>
                    <a:pt x="62" y="202"/>
                    <a:pt x="52" y="202"/>
                  </a:cubicBezTo>
                  <a:lnTo>
                    <a:pt x="52" y="339"/>
                  </a:lnTo>
                  <a:close/>
                  <a:moveTo>
                    <a:pt x="53" y="153"/>
                  </a:moveTo>
                  <a:lnTo>
                    <a:pt x="53" y="153"/>
                  </a:lnTo>
                  <a:cubicBezTo>
                    <a:pt x="62" y="153"/>
                    <a:pt x="69" y="153"/>
                    <a:pt x="77" y="153"/>
                  </a:cubicBezTo>
                  <a:cubicBezTo>
                    <a:pt x="92" y="152"/>
                    <a:pt x="103" y="144"/>
                    <a:pt x="104" y="129"/>
                  </a:cubicBezTo>
                  <a:cubicBezTo>
                    <a:pt x="105" y="110"/>
                    <a:pt x="104" y="90"/>
                    <a:pt x="104" y="70"/>
                  </a:cubicBezTo>
                  <a:cubicBezTo>
                    <a:pt x="103" y="60"/>
                    <a:pt x="97" y="52"/>
                    <a:pt x="87" y="50"/>
                  </a:cubicBezTo>
                  <a:cubicBezTo>
                    <a:pt x="76" y="49"/>
                    <a:pt x="64" y="50"/>
                    <a:pt x="53" y="50"/>
                  </a:cubicBezTo>
                  <a:lnTo>
                    <a:pt x="53" y="15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5" name="Freeform 10"/>
            <p:cNvSpPr>
              <a:spLocks noEditPoints="1"/>
            </p:cNvSpPr>
            <p:nvPr/>
          </p:nvSpPr>
          <p:spPr bwMode="auto">
            <a:xfrm>
              <a:off x="2521" y="2055"/>
              <a:ext cx="98" cy="205"/>
            </a:xfrm>
            <a:custGeom>
              <a:avLst/>
              <a:gdLst>
                <a:gd name="T0" fmla="*/ 125 w 162"/>
                <a:gd name="T1" fmla="*/ 174 h 340"/>
                <a:gd name="T2" fmla="*/ 125 w 162"/>
                <a:gd name="T3" fmla="*/ 174 h 340"/>
                <a:gd name="T4" fmla="*/ 159 w 162"/>
                <a:gd name="T5" fmla="*/ 238 h 340"/>
                <a:gd name="T6" fmla="*/ 159 w 162"/>
                <a:gd name="T7" fmla="*/ 293 h 340"/>
                <a:gd name="T8" fmla="*/ 162 w 162"/>
                <a:gd name="T9" fmla="*/ 339 h 340"/>
                <a:gd name="T10" fmla="*/ 114 w 162"/>
                <a:gd name="T11" fmla="*/ 339 h 340"/>
                <a:gd name="T12" fmla="*/ 109 w 162"/>
                <a:gd name="T13" fmla="*/ 333 h 340"/>
                <a:gd name="T14" fmla="*/ 106 w 162"/>
                <a:gd name="T15" fmla="*/ 303 h 340"/>
                <a:gd name="T16" fmla="*/ 106 w 162"/>
                <a:gd name="T17" fmla="*/ 243 h 340"/>
                <a:gd name="T18" fmla="*/ 104 w 162"/>
                <a:gd name="T19" fmla="*/ 225 h 340"/>
                <a:gd name="T20" fmla="*/ 76 w 162"/>
                <a:gd name="T21" fmla="*/ 202 h 340"/>
                <a:gd name="T22" fmla="*/ 53 w 162"/>
                <a:gd name="T23" fmla="*/ 202 h 340"/>
                <a:gd name="T24" fmla="*/ 53 w 162"/>
                <a:gd name="T25" fmla="*/ 339 h 340"/>
                <a:gd name="T26" fmla="*/ 0 w 162"/>
                <a:gd name="T27" fmla="*/ 339 h 340"/>
                <a:gd name="T28" fmla="*/ 0 w 162"/>
                <a:gd name="T29" fmla="*/ 1 h 340"/>
                <a:gd name="T30" fmla="*/ 22 w 162"/>
                <a:gd name="T31" fmla="*/ 1 h 340"/>
                <a:gd name="T32" fmla="*/ 93 w 162"/>
                <a:gd name="T33" fmla="*/ 2 h 340"/>
                <a:gd name="T34" fmla="*/ 158 w 162"/>
                <a:gd name="T35" fmla="*/ 66 h 340"/>
                <a:gd name="T36" fmla="*/ 156 w 162"/>
                <a:gd name="T37" fmla="*/ 127 h 340"/>
                <a:gd name="T38" fmla="*/ 128 w 162"/>
                <a:gd name="T39" fmla="*/ 171 h 340"/>
                <a:gd name="T40" fmla="*/ 125 w 162"/>
                <a:gd name="T41" fmla="*/ 174 h 340"/>
                <a:gd name="T42" fmla="*/ 53 w 162"/>
                <a:gd name="T43" fmla="*/ 153 h 340"/>
                <a:gd name="T44" fmla="*/ 53 w 162"/>
                <a:gd name="T45" fmla="*/ 153 h 340"/>
                <a:gd name="T46" fmla="*/ 79 w 162"/>
                <a:gd name="T47" fmla="*/ 153 h 340"/>
                <a:gd name="T48" fmla="*/ 104 w 162"/>
                <a:gd name="T49" fmla="*/ 129 h 340"/>
                <a:gd name="T50" fmla="*/ 104 w 162"/>
                <a:gd name="T51" fmla="*/ 70 h 340"/>
                <a:gd name="T52" fmla="*/ 87 w 162"/>
                <a:gd name="T53" fmla="*/ 50 h 340"/>
                <a:gd name="T54" fmla="*/ 53 w 162"/>
                <a:gd name="T55" fmla="*/ 50 h 340"/>
                <a:gd name="T56" fmla="*/ 53 w 162"/>
                <a:gd name="T57" fmla="*/ 153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62" h="340">
                  <a:moveTo>
                    <a:pt x="125" y="174"/>
                  </a:moveTo>
                  <a:lnTo>
                    <a:pt x="125" y="174"/>
                  </a:lnTo>
                  <a:cubicBezTo>
                    <a:pt x="152" y="188"/>
                    <a:pt x="158" y="212"/>
                    <a:pt x="159" y="238"/>
                  </a:cubicBezTo>
                  <a:cubicBezTo>
                    <a:pt x="159" y="256"/>
                    <a:pt x="158" y="275"/>
                    <a:pt x="159" y="293"/>
                  </a:cubicBezTo>
                  <a:cubicBezTo>
                    <a:pt x="159" y="308"/>
                    <a:pt x="161" y="323"/>
                    <a:pt x="162" y="339"/>
                  </a:cubicBezTo>
                  <a:cubicBezTo>
                    <a:pt x="147" y="339"/>
                    <a:pt x="130" y="340"/>
                    <a:pt x="114" y="339"/>
                  </a:cubicBezTo>
                  <a:cubicBezTo>
                    <a:pt x="112" y="339"/>
                    <a:pt x="109" y="335"/>
                    <a:pt x="109" y="333"/>
                  </a:cubicBezTo>
                  <a:cubicBezTo>
                    <a:pt x="108" y="323"/>
                    <a:pt x="106" y="313"/>
                    <a:pt x="106" y="303"/>
                  </a:cubicBezTo>
                  <a:cubicBezTo>
                    <a:pt x="106" y="283"/>
                    <a:pt x="106" y="263"/>
                    <a:pt x="106" y="243"/>
                  </a:cubicBezTo>
                  <a:cubicBezTo>
                    <a:pt x="106" y="237"/>
                    <a:pt x="105" y="231"/>
                    <a:pt x="104" y="225"/>
                  </a:cubicBezTo>
                  <a:cubicBezTo>
                    <a:pt x="101" y="210"/>
                    <a:pt x="91" y="202"/>
                    <a:pt x="76" y="202"/>
                  </a:cubicBezTo>
                  <a:cubicBezTo>
                    <a:pt x="68" y="201"/>
                    <a:pt x="61" y="202"/>
                    <a:pt x="53" y="202"/>
                  </a:cubicBezTo>
                  <a:lnTo>
                    <a:pt x="53" y="339"/>
                  </a:lnTo>
                  <a:lnTo>
                    <a:pt x="0" y="339"/>
                  </a:lnTo>
                  <a:lnTo>
                    <a:pt x="0" y="1"/>
                  </a:lnTo>
                  <a:cubicBezTo>
                    <a:pt x="8" y="1"/>
                    <a:pt x="15" y="1"/>
                    <a:pt x="22" y="1"/>
                  </a:cubicBezTo>
                  <a:cubicBezTo>
                    <a:pt x="46" y="1"/>
                    <a:pt x="70" y="0"/>
                    <a:pt x="93" y="2"/>
                  </a:cubicBezTo>
                  <a:cubicBezTo>
                    <a:pt x="136" y="6"/>
                    <a:pt x="154" y="24"/>
                    <a:pt x="158" y="66"/>
                  </a:cubicBezTo>
                  <a:cubicBezTo>
                    <a:pt x="159" y="86"/>
                    <a:pt x="158" y="107"/>
                    <a:pt x="156" y="127"/>
                  </a:cubicBezTo>
                  <a:cubicBezTo>
                    <a:pt x="155" y="146"/>
                    <a:pt x="146" y="161"/>
                    <a:pt x="128" y="171"/>
                  </a:cubicBezTo>
                  <a:cubicBezTo>
                    <a:pt x="127" y="172"/>
                    <a:pt x="127" y="173"/>
                    <a:pt x="125" y="174"/>
                  </a:cubicBezTo>
                  <a:close/>
                  <a:moveTo>
                    <a:pt x="53" y="153"/>
                  </a:moveTo>
                  <a:lnTo>
                    <a:pt x="53" y="153"/>
                  </a:lnTo>
                  <a:cubicBezTo>
                    <a:pt x="62" y="153"/>
                    <a:pt x="70" y="153"/>
                    <a:pt x="79" y="153"/>
                  </a:cubicBezTo>
                  <a:cubicBezTo>
                    <a:pt x="93" y="152"/>
                    <a:pt x="103" y="144"/>
                    <a:pt x="104" y="129"/>
                  </a:cubicBezTo>
                  <a:cubicBezTo>
                    <a:pt x="105" y="110"/>
                    <a:pt x="105" y="90"/>
                    <a:pt x="104" y="70"/>
                  </a:cubicBezTo>
                  <a:cubicBezTo>
                    <a:pt x="103" y="60"/>
                    <a:pt x="98" y="52"/>
                    <a:pt x="87" y="50"/>
                  </a:cubicBezTo>
                  <a:cubicBezTo>
                    <a:pt x="76" y="49"/>
                    <a:pt x="65" y="50"/>
                    <a:pt x="53" y="50"/>
                  </a:cubicBezTo>
                  <a:lnTo>
                    <a:pt x="53" y="15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6" name="Freeform 11"/>
            <p:cNvSpPr>
              <a:spLocks noEditPoints="1"/>
            </p:cNvSpPr>
            <p:nvPr/>
          </p:nvSpPr>
          <p:spPr bwMode="auto">
            <a:xfrm>
              <a:off x="2271" y="2303"/>
              <a:ext cx="98" cy="205"/>
            </a:xfrm>
            <a:custGeom>
              <a:avLst/>
              <a:gdLst>
                <a:gd name="T0" fmla="*/ 124 w 162"/>
                <a:gd name="T1" fmla="*/ 173 h 340"/>
                <a:gd name="T2" fmla="*/ 124 w 162"/>
                <a:gd name="T3" fmla="*/ 173 h 340"/>
                <a:gd name="T4" fmla="*/ 158 w 162"/>
                <a:gd name="T5" fmla="*/ 239 h 340"/>
                <a:gd name="T6" fmla="*/ 158 w 162"/>
                <a:gd name="T7" fmla="*/ 298 h 340"/>
                <a:gd name="T8" fmla="*/ 162 w 162"/>
                <a:gd name="T9" fmla="*/ 338 h 340"/>
                <a:gd name="T10" fmla="*/ 157 w 162"/>
                <a:gd name="T11" fmla="*/ 339 h 340"/>
                <a:gd name="T12" fmla="*/ 119 w 162"/>
                <a:gd name="T13" fmla="*/ 339 h 340"/>
                <a:gd name="T14" fmla="*/ 107 w 162"/>
                <a:gd name="T15" fmla="*/ 330 h 340"/>
                <a:gd name="T16" fmla="*/ 106 w 162"/>
                <a:gd name="T17" fmla="*/ 305 h 340"/>
                <a:gd name="T18" fmla="*/ 104 w 162"/>
                <a:gd name="T19" fmla="*/ 230 h 340"/>
                <a:gd name="T20" fmla="*/ 71 w 162"/>
                <a:gd name="T21" fmla="*/ 201 h 340"/>
                <a:gd name="T22" fmla="*/ 52 w 162"/>
                <a:gd name="T23" fmla="*/ 201 h 340"/>
                <a:gd name="T24" fmla="*/ 52 w 162"/>
                <a:gd name="T25" fmla="*/ 212 h 340"/>
                <a:gd name="T26" fmla="*/ 52 w 162"/>
                <a:gd name="T27" fmla="*/ 330 h 340"/>
                <a:gd name="T28" fmla="*/ 43 w 162"/>
                <a:gd name="T29" fmla="*/ 339 h 340"/>
                <a:gd name="T30" fmla="*/ 0 w 162"/>
                <a:gd name="T31" fmla="*/ 339 h 340"/>
                <a:gd name="T32" fmla="*/ 0 w 162"/>
                <a:gd name="T33" fmla="*/ 1 h 340"/>
                <a:gd name="T34" fmla="*/ 7 w 162"/>
                <a:gd name="T35" fmla="*/ 0 h 340"/>
                <a:gd name="T36" fmla="*/ 87 w 162"/>
                <a:gd name="T37" fmla="*/ 1 h 340"/>
                <a:gd name="T38" fmla="*/ 114 w 162"/>
                <a:gd name="T39" fmla="*/ 5 h 340"/>
                <a:gd name="T40" fmla="*/ 154 w 162"/>
                <a:gd name="T41" fmla="*/ 48 h 340"/>
                <a:gd name="T42" fmla="*/ 156 w 162"/>
                <a:gd name="T43" fmla="*/ 128 h 340"/>
                <a:gd name="T44" fmla="*/ 124 w 162"/>
                <a:gd name="T45" fmla="*/ 173 h 340"/>
                <a:gd name="T46" fmla="*/ 52 w 162"/>
                <a:gd name="T47" fmla="*/ 153 h 340"/>
                <a:gd name="T48" fmla="*/ 52 w 162"/>
                <a:gd name="T49" fmla="*/ 153 h 340"/>
                <a:gd name="T50" fmla="*/ 77 w 162"/>
                <a:gd name="T51" fmla="*/ 152 h 340"/>
                <a:gd name="T52" fmla="*/ 103 w 162"/>
                <a:gd name="T53" fmla="*/ 129 h 340"/>
                <a:gd name="T54" fmla="*/ 103 w 162"/>
                <a:gd name="T55" fmla="*/ 70 h 340"/>
                <a:gd name="T56" fmla="*/ 88 w 162"/>
                <a:gd name="T57" fmla="*/ 50 h 340"/>
                <a:gd name="T58" fmla="*/ 52 w 162"/>
                <a:gd name="T59" fmla="*/ 48 h 340"/>
                <a:gd name="T60" fmla="*/ 52 w 162"/>
                <a:gd name="T61" fmla="*/ 153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2" h="340">
                  <a:moveTo>
                    <a:pt x="124" y="173"/>
                  </a:moveTo>
                  <a:lnTo>
                    <a:pt x="124" y="173"/>
                  </a:lnTo>
                  <a:cubicBezTo>
                    <a:pt x="152" y="188"/>
                    <a:pt x="157" y="213"/>
                    <a:pt x="158" y="239"/>
                  </a:cubicBezTo>
                  <a:cubicBezTo>
                    <a:pt x="159" y="259"/>
                    <a:pt x="158" y="278"/>
                    <a:pt x="158" y="298"/>
                  </a:cubicBezTo>
                  <a:cubicBezTo>
                    <a:pt x="159" y="311"/>
                    <a:pt x="160" y="324"/>
                    <a:pt x="162" y="338"/>
                  </a:cubicBezTo>
                  <a:cubicBezTo>
                    <a:pt x="161" y="338"/>
                    <a:pt x="157" y="339"/>
                    <a:pt x="157" y="339"/>
                  </a:cubicBezTo>
                  <a:lnTo>
                    <a:pt x="119" y="339"/>
                  </a:lnTo>
                  <a:cubicBezTo>
                    <a:pt x="111" y="340"/>
                    <a:pt x="108" y="336"/>
                    <a:pt x="107" y="330"/>
                  </a:cubicBezTo>
                  <a:cubicBezTo>
                    <a:pt x="107" y="321"/>
                    <a:pt x="106" y="313"/>
                    <a:pt x="106" y="305"/>
                  </a:cubicBezTo>
                  <a:cubicBezTo>
                    <a:pt x="105" y="280"/>
                    <a:pt x="106" y="255"/>
                    <a:pt x="104" y="230"/>
                  </a:cubicBezTo>
                  <a:cubicBezTo>
                    <a:pt x="102" y="210"/>
                    <a:pt x="92" y="201"/>
                    <a:pt x="71" y="201"/>
                  </a:cubicBezTo>
                  <a:cubicBezTo>
                    <a:pt x="65" y="201"/>
                    <a:pt x="59" y="201"/>
                    <a:pt x="52" y="201"/>
                  </a:cubicBezTo>
                  <a:lnTo>
                    <a:pt x="52" y="212"/>
                  </a:lnTo>
                  <a:cubicBezTo>
                    <a:pt x="52" y="251"/>
                    <a:pt x="52" y="291"/>
                    <a:pt x="52" y="330"/>
                  </a:cubicBezTo>
                  <a:cubicBezTo>
                    <a:pt x="52" y="337"/>
                    <a:pt x="43" y="339"/>
                    <a:pt x="43" y="339"/>
                  </a:cubicBezTo>
                  <a:lnTo>
                    <a:pt x="0" y="339"/>
                  </a:lnTo>
                  <a:lnTo>
                    <a:pt x="0" y="1"/>
                  </a:lnTo>
                  <a:cubicBezTo>
                    <a:pt x="2" y="1"/>
                    <a:pt x="4" y="0"/>
                    <a:pt x="7" y="0"/>
                  </a:cubicBezTo>
                  <a:cubicBezTo>
                    <a:pt x="33" y="0"/>
                    <a:pt x="60" y="0"/>
                    <a:pt x="87" y="1"/>
                  </a:cubicBezTo>
                  <a:cubicBezTo>
                    <a:pt x="96" y="1"/>
                    <a:pt x="105" y="3"/>
                    <a:pt x="114" y="5"/>
                  </a:cubicBezTo>
                  <a:cubicBezTo>
                    <a:pt x="136" y="11"/>
                    <a:pt x="150" y="26"/>
                    <a:pt x="154" y="48"/>
                  </a:cubicBezTo>
                  <a:cubicBezTo>
                    <a:pt x="160" y="75"/>
                    <a:pt x="159" y="102"/>
                    <a:pt x="156" y="128"/>
                  </a:cubicBezTo>
                  <a:cubicBezTo>
                    <a:pt x="153" y="148"/>
                    <a:pt x="143" y="163"/>
                    <a:pt x="124" y="173"/>
                  </a:cubicBezTo>
                  <a:close/>
                  <a:moveTo>
                    <a:pt x="52" y="153"/>
                  </a:moveTo>
                  <a:lnTo>
                    <a:pt x="52" y="153"/>
                  </a:lnTo>
                  <a:cubicBezTo>
                    <a:pt x="61" y="153"/>
                    <a:pt x="69" y="153"/>
                    <a:pt x="77" y="152"/>
                  </a:cubicBezTo>
                  <a:cubicBezTo>
                    <a:pt x="92" y="152"/>
                    <a:pt x="103" y="143"/>
                    <a:pt x="103" y="129"/>
                  </a:cubicBezTo>
                  <a:cubicBezTo>
                    <a:pt x="105" y="109"/>
                    <a:pt x="104" y="90"/>
                    <a:pt x="103" y="70"/>
                  </a:cubicBezTo>
                  <a:cubicBezTo>
                    <a:pt x="103" y="60"/>
                    <a:pt x="98" y="52"/>
                    <a:pt x="88" y="50"/>
                  </a:cubicBezTo>
                  <a:cubicBezTo>
                    <a:pt x="76" y="48"/>
                    <a:pt x="64" y="49"/>
                    <a:pt x="52" y="48"/>
                  </a:cubicBezTo>
                  <a:lnTo>
                    <a:pt x="52" y="15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7" name="Freeform 12"/>
            <p:cNvSpPr>
              <a:spLocks noEditPoints="1"/>
            </p:cNvSpPr>
            <p:nvPr/>
          </p:nvSpPr>
          <p:spPr bwMode="auto">
            <a:xfrm>
              <a:off x="2385" y="2301"/>
              <a:ext cx="98" cy="209"/>
            </a:xfrm>
            <a:custGeom>
              <a:avLst/>
              <a:gdLst>
                <a:gd name="T0" fmla="*/ 0 w 162"/>
                <a:gd name="T1" fmla="*/ 172 h 346"/>
                <a:gd name="T2" fmla="*/ 0 w 162"/>
                <a:gd name="T3" fmla="*/ 172 h 346"/>
                <a:gd name="T4" fmla="*/ 0 w 162"/>
                <a:gd name="T5" fmla="*/ 85 h 346"/>
                <a:gd name="T6" fmla="*/ 3 w 162"/>
                <a:gd name="T7" fmla="*/ 56 h 346"/>
                <a:gd name="T8" fmla="*/ 69 w 162"/>
                <a:gd name="T9" fmla="*/ 0 h 346"/>
                <a:gd name="T10" fmla="*/ 106 w 162"/>
                <a:gd name="T11" fmla="*/ 3 h 346"/>
                <a:gd name="T12" fmla="*/ 160 w 162"/>
                <a:gd name="T13" fmla="*/ 68 h 346"/>
                <a:gd name="T14" fmla="*/ 161 w 162"/>
                <a:gd name="T15" fmla="*/ 98 h 346"/>
                <a:gd name="T16" fmla="*/ 161 w 162"/>
                <a:gd name="T17" fmla="*/ 256 h 346"/>
                <a:gd name="T18" fmla="*/ 158 w 162"/>
                <a:gd name="T19" fmla="*/ 291 h 346"/>
                <a:gd name="T20" fmla="*/ 86 w 162"/>
                <a:gd name="T21" fmla="*/ 345 h 346"/>
                <a:gd name="T22" fmla="*/ 58 w 162"/>
                <a:gd name="T23" fmla="*/ 343 h 346"/>
                <a:gd name="T24" fmla="*/ 2 w 162"/>
                <a:gd name="T25" fmla="*/ 281 h 346"/>
                <a:gd name="T26" fmla="*/ 0 w 162"/>
                <a:gd name="T27" fmla="*/ 222 h 346"/>
                <a:gd name="T28" fmla="*/ 0 w 162"/>
                <a:gd name="T29" fmla="*/ 172 h 346"/>
                <a:gd name="T30" fmla="*/ 108 w 162"/>
                <a:gd name="T31" fmla="*/ 173 h 346"/>
                <a:gd name="T32" fmla="*/ 108 w 162"/>
                <a:gd name="T33" fmla="*/ 173 h 346"/>
                <a:gd name="T34" fmla="*/ 108 w 162"/>
                <a:gd name="T35" fmla="*/ 120 h 346"/>
                <a:gd name="T36" fmla="*/ 107 w 162"/>
                <a:gd name="T37" fmla="*/ 72 h 346"/>
                <a:gd name="T38" fmla="*/ 82 w 162"/>
                <a:gd name="T39" fmla="*/ 48 h 346"/>
                <a:gd name="T40" fmla="*/ 54 w 162"/>
                <a:gd name="T41" fmla="*/ 70 h 346"/>
                <a:gd name="T42" fmla="*/ 53 w 162"/>
                <a:gd name="T43" fmla="*/ 88 h 346"/>
                <a:gd name="T44" fmla="*/ 53 w 162"/>
                <a:gd name="T45" fmla="*/ 257 h 346"/>
                <a:gd name="T46" fmla="*/ 54 w 162"/>
                <a:gd name="T47" fmla="*/ 277 h 346"/>
                <a:gd name="T48" fmla="*/ 80 w 162"/>
                <a:gd name="T49" fmla="*/ 297 h 346"/>
                <a:gd name="T50" fmla="*/ 106 w 162"/>
                <a:gd name="T51" fmla="*/ 279 h 346"/>
                <a:gd name="T52" fmla="*/ 108 w 162"/>
                <a:gd name="T53" fmla="*/ 263 h 346"/>
                <a:gd name="T54" fmla="*/ 108 w 162"/>
                <a:gd name="T55" fmla="*/ 173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2" h="346">
                  <a:moveTo>
                    <a:pt x="0" y="172"/>
                  </a:moveTo>
                  <a:lnTo>
                    <a:pt x="0" y="172"/>
                  </a:lnTo>
                  <a:cubicBezTo>
                    <a:pt x="0" y="143"/>
                    <a:pt x="0" y="114"/>
                    <a:pt x="0" y="85"/>
                  </a:cubicBezTo>
                  <a:cubicBezTo>
                    <a:pt x="0" y="75"/>
                    <a:pt x="1" y="65"/>
                    <a:pt x="3" y="56"/>
                  </a:cubicBezTo>
                  <a:cubicBezTo>
                    <a:pt x="11" y="23"/>
                    <a:pt x="35" y="2"/>
                    <a:pt x="69" y="0"/>
                  </a:cubicBezTo>
                  <a:cubicBezTo>
                    <a:pt x="81" y="0"/>
                    <a:pt x="94" y="0"/>
                    <a:pt x="106" y="3"/>
                  </a:cubicBezTo>
                  <a:cubicBezTo>
                    <a:pt x="137" y="9"/>
                    <a:pt x="157" y="34"/>
                    <a:pt x="160" y="68"/>
                  </a:cubicBezTo>
                  <a:cubicBezTo>
                    <a:pt x="161" y="78"/>
                    <a:pt x="161" y="88"/>
                    <a:pt x="161" y="98"/>
                  </a:cubicBezTo>
                  <a:cubicBezTo>
                    <a:pt x="162" y="151"/>
                    <a:pt x="162" y="203"/>
                    <a:pt x="161" y="256"/>
                  </a:cubicBezTo>
                  <a:cubicBezTo>
                    <a:pt x="161" y="268"/>
                    <a:pt x="160" y="280"/>
                    <a:pt x="158" y="291"/>
                  </a:cubicBezTo>
                  <a:cubicBezTo>
                    <a:pt x="149" y="325"/>
                    <a:pt x="123" y="345"/>
                    <a:pt x="86" y="345"/>
                  </a:cubicBezTo>
                  <a:cubicBezTo>
                    <a:pt x="76" y="346"/>
                    <a:pt x="67" y="345"/>
                    <a:pt x="58" y="343"/>
                  </a:cubicBezTo>
                  <a:cubicBezTo>
                    <a:pt x="26" y="337"/>
                    <a:pt x="5" y="314"/>
                    <a:pt x="2" y="281"/>
                  </a:cubicBezTo>
                  <a:cubicBezTo>
                    <a:pt x="0" y="261"/>
                    <a:pt x="0" y="241"/>
                    <a:pt x="0" y="222"/>
                  </a:cubicBezTo>
                  <a:cubicBezTo>
                    <a:pt x="0" y="205"/>
                    <a:pt x="0" y="189"/>
                    <a:pt x="0" y="172"/>
                  </a:cubicBezTo>
                  <a:close/>
                  <a:moveTo>
                    <a:pt x="108" y="173"/>
                  </a:moveTo>
                  <a:lnTo>
                    <a:pt x="108" y="173"/>
                  </a:lnTo>
                  <a:cubicBezTo>
                    <a:pt x="108" y="155"/>
                    <a:pt x="108" y="138"/>
                    <a:pt x="108" y="120"/>
                  </a:cubicBezTo>
                  <a:cubicBezTo>
                    <a:pt x="108" y="104"/>
                    <a:pt x="108" y="88"/>
                    <a:pt x="107" y="72"/>
                  </a:cubicBezTo>
                  <a:cubicBezTo>
                    <a:pt x="107" y="57"/>
                    <a:pt x="97" y="48"/>
                    <a:pt x="82" y="48"/>
                  </a:cubicBezTo>
                  <a:cubicBezTo>
                    <a:pt x="67" y="47"/>
                    <a:pt x="57" y="55"/>
                    <a:pt x="54" y="70"/>
                  </a:cubicBezTo>
                  <a:cubicBezTo>
                    <a:pt x="53" y="76"/>
                    <a:pt x="53" y="82"/>
                    <a:pt x="53" y="88"/>
                  </a:cubicBezTo>
                  <a:cubicBezTo>
                    <a:pt x="53" y="144"/>
                    <a:pt x="52" y="201"/>
                    <a:pt x="53" y="257"/>
                  </a:cubicBezTo>
                  <a:cubicBezTo>
                    <a:pt x="53" y="264"/>
                    <a:pt x="53" y="271"/>
                    <a:pt x="54" y="277"/>
                  </a:cubicBezTo>
                  <a:cubicBezTo>
                    <a:pt x="57" y="290"/>
                    <a:pt x="66" y="297"/>
                    <a:pt x="80" y="297"/>
                  </a:cubicBezTo>
                  <a:cubicBezTo>
                    <a:pt x="94" y="298"/>
                    <a:pt x="103" y="292"/>
                    <a:pt x="106" y="279"/>
                  </a:cubicBezTo>
                  <a:cubicBezTo>
                    <a:pt x="108" y="274"/>
                    <a:pt x="108" y="268"/>
                    <a:pt x="108" y="263"/>
                  </a:cubicBezTo>
                  <a:cubicBezTo>
                    <a:pt x="108" y="233"/>
                    <a:pt x="108" y="203"/>
                    <a:pt x="108" y="17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8" name="Freeform 13"/>
            <p:cNvSpPr>
              <a:spLocks noEditPoints="1"/>
            </p:cNvSpPr>
            <p:nvPr/>
          </p:nvSpPr>
          <p:spPr bwMode="auto">
            <a:xfrm>
              <a:off x="2630" y="2055"/>
              <a:ext cx="111" cy="205"/>
            </a:xfrm>
            <a:custGeom>
              <a:avLst/>
              <a:gdLst>
                <a:gd name="T0" fmla="*/ 185 w 185"/>
                <a:gd name="T1" fmla="*/ 338 h 338"/>
                <a:gd name="T2" fmla="*/ 185 w 185"/>
                <a:gd name="T3" fmla="*/ 338 h 338"/>
                <a:gd name="T4" fmla="*/ 132 w 185"/>
                <a:gd name="T5" fmla="*/ 338 h 338"/>
                <a:gd name="T6" fmla="*/ 126 w 185"/>
                <a:gd name="T7" fmla="*/ 296 h 338"/>
                <a:gd name="T8" fmla="*/ 105 w 185"/>
                <a:gd name="T9" fmla="*/ 277 h 338"/>
                <a:gd name="T10" fmla="*/ 67 w 185"/>
                <a:gd name="T11" fmla="*/ 277 h 338"/>
                <a:gd name="T12" fmla="*/ 56 w 185"/>
                <a:gd name="T13" fmla="*/ 286 h 338"/>
                <a:gd name="T14" fmla="*/ 48 w 185"/>
                <a:gd name="T15" fmla="*/ 338 h 338"/>
                <a:gd name="T16" fmla="*/ 0 w 185"/>
                <a:gd name="T17" fmla="*/ 338 h 338"/>
                <a:gd name="T18" fmla="*/ 54 w 185"/>
                <a:gd name="T19" fmla="*/ 1 h 338"/>
                <a:gd name="T20" fmla="*/ 59 w 185"/>
                <a:gd name="T21" fmla="*/ 0 h 338"/>
                <a:gd name="T22" fmla="*/ 125 w 185"/>
                <a:gd name="T23" fmla="*/ 0 h 338"/>
                <a:gd name="T24" fmla="*/ 133 w 185"/>
                <a:gd name="T25" fmla="*/ 6 h 338"/>
                <a:gd name="T26" fmla="*/ 170 w 185"/>
                <a:gd name="T27" fmla="*/ 238 h 338"/>
                <a:gd name="T28" fmla="*/ 185 w 185"/>
                <a:gd name="T29" fmla="*/ 331 h 338"/>
                <a:gd name="T30" fmla="*/ 185 w 185"/>
                <a:gd name="T31" fmla="*/ 338 h 338"/>
                <a:gd name="T32" fmla="*/ 116 w 185"/>
                <a:gd name="T33" fmla="*/ 231 h 338"/>
                <a:gd name="T34" fmla="*/ 116 w 185"/>
                <a:gd name="T35" fmla="*/ 231 h 338"/>
                <a:gd name="T36" fmla="*/ 91 w 185"/>
                <a:gd name="T37" fmla="*/ 67 h 338"/>
                <a:gd name="T38" fmla="*/ 89 w 185"/>
                <a:gd name="T39" fmla="*/ 67 h 338"/>
                <a:gd name="T40" fmla="*/ 65 w 185"/>
                <a:gd name="T41" fmla="*/ 231 h 338"/>
                <a:gd name="T42" fmla="*/ 116 w 185"/>
                <a:gd name="T43" fmla="*/ 231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5" h="338">
                  <a:moveTo>
                    <a:pt x="185" y="338"/>
                  </a:moveTo>
                  <a:lnTo>
                    <a:pt x="185" y="338"/>
                  </a:lnTo>
                  <a:lnTo>
                    <a:pt x="132" y="338"/>
                  </a:lnTo>
                  <a:cubicBezTo>
                    <a:pt x="130" y="324"/>
                    <a:pt x="128" y="310"/>
                    <a:pt x="126" y="296"/>
                  </a:cubicBezTo>
                  <a:cubicBezTo>
                    <a:pt x="123" y="277"/>
                    <a:pt x="124" y="277"/>
                    <a:pt x="105" y="277"/>
                  </a:cubicBezTo>
                  <a:cubicBezTo>
                    <a:pt x="92" y="277"/>
                    <a:pt x="79" y="277"/>
                    <a:pt x="67" y="277"/>
                  </a:cubicBezTo>
                  <a:cubicBezTo>
                    <a:pt x="60" y="276"/>
                    <a:pt x="57" y="278"/>
                    <a:pt x="56" y="286"/>
                  </a:cubicBezTo>
                  <a:cubicBezTo>
                    <a:pt x="54" y="303"/>
                    <a:pt x="51" y="320"/>
                    <a:pt x="48" y="338"/>
                  </a:cubicBezTo>
                  <a:lnTo>
                    <a:pt x="0" y="338"/>
                  </a:lnTo>
                  <a:cubicBezTo>
                    <a:pt x="18" y="225"/>
                    <a:pt x="36" y="113"/>
                    <a:pt x="54" y="1"/>
                  </a:cubicBezTo>
                  <a:cubicBezTo>
                    <a:pt x="56" y="0"/>
                    <a:pt x="58" y="0"/>
                    <a:pt x="59" y="0"/>
                  </a:cubicBezTo>
                  <a:cubicBezTo>
                    <a:pt x="81" y="0"/>
                    <a:pt x="103" y="0"/>
                    <a:pt x="125" y="0"/>
                  </a:cubicBezTo>
                  <a:cubicBezTo>
                    <a:pt x="129" y="0"/>
                    <a:pt x="132" y="1"/>
                    <a:pt x="133" y="6"/>
                  </a:cubicBezTo>
                  <a:cubicBezTo>
                    <a:pt x="145" y="84"/>
                    <a:pt x="157" y="161"/>
                    <a:pt x="170" y="238"/>
                  </a:cubicBezTo>
                  <a:cubicBezTo>
                    <a:pt x="175" y="269"/>
                    <a:pt x="180" y="300"/>
                    <a:pt x="185" y="331"/>
                  </a:cubicBezTo>
                  <a:cubicBezTo>
                    <a:pt x="185" y="333"/>
                    <a:pt x="185" y="335"/>
                    <a:pt x="185" y="338"/>
                  </a:cubicBezTo>
                  <a:close/>
                  <a:moveTo>
                    <a:pt x="116" y="231"/>
                  </a:moveTo>
                  <a:lnTo>
                    <a:pt x="116" y="231"/>
                  </a:lnTo>
                  <a:cubicBezTo>
                    <a:pt x="108" y="176"/>
                    <a:pt x="99" y="121"/>
                    <a:pt x="91" y="67"/>
                  </a:cubicBezTo>
                  <a:cubicBezTo>
                    <a:pt x="91" y="67"/>
                    <a:pt x="90" y="67"/>
                    <a:pt x="89" y="67"/>
                  </a:cubicBezTo>
                  <a:cubicBezTo>
                    <a:pt x="81" y="121"/>
                    <a:pt x="73" y="176"/>
                    <a:pt x="65" y="231"/>
                  </a:cubicBezTo>
                  <a:lnTo>
                    <a:pt x="116" y="23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9" name="Freeform 14"/>
            <p:cNvSpPr>
              <a:spLocks noEditPoints="1"/>
            </p:cNvSpPr>
            <p:nvPr/>
          </p:nvSpPr>
          <p:spPr bwMode="auto">
            <a:xfrm>
              <a:off x="2277" y="2055"/>
              <a:ext cx="112" cy="205"/>
            </a:xfrm>
            <a:custGeom>
              <a:avLst/>
              <a:gdLst>
                <a:gd name="T0" fmla="*/ 0 w 186"/>
                <a:gd name="T1" fmla="*/ 338 h 338"/>
                <a:gd name="T2" fmla="*/ 0 w 186"/>
                <a:gd name="T3" fmla="*/ 338 h 338"/>
                <a:gd name="T4" fmla="*/ 54 w 186"/>
                <a:gd name="T5" fmla="*/ 0 h 338"/>
                <a:gd name="T6" fmla="*/ 127 w 186"/>
                <a:gd name="T7" fmla="*/ 0 h 338"/>
                <a:gd name="T8" fmla="*/ 133 w 186"/>
                <a:gd name="T9" fmla="*/ 7 h 338"/>
                <a:gd name="T10" fmla="*/ 160 w 186"/>
                <a:gd name="T11" fmla="*/ 171 h 338"/>
                <a:gd name="T12" fmla="*/ 186 w 186"/>
                <a:gd name="T13" fmla="*/ 335 h 338"/>
                <a:gd name="T14" fmla="*/ 186 w 186"/>
                <a:gd name="T15" fmla="*/ 338 h 338"/>
                <a:gd name="T16" fmla="*/ 133 w 186"/>
                <a:gd name="T17" fmla="*/ 338 h 338"/>
                <a:gd name="T18" fmla="*/ 125 w 186"/>
                <a:gd name="T19" fmla="*/ 286 h 338"/>
                <a:gd name="T20" fmla="*/ 115 w 186"/>
                <a:gd name="T21" fmla="*/ 277 h 338"/>
                <a:gd name="T22" fmla="*/ 65 w 186"/>
                <a:gd name="T23" fmla="*/ 277 h 338"/>
                <a:gd name="T24" fmla="*/ 57 w 186"/>
                <a:gd name="T25" fmla="*/ 284 h 338"/>
                <a:gd name="T26" fmla="*/ 49 w 186"/>
                <a:gd name="T27" fmla="*/ 338 h 338"/>
                <a:gd name="T28" fmla="*/ 0 w 186"/>
                <a:gd name="T29" fmla="*/ 338 h 338"/>
                <a:gd name="T30" fmla="*/ 92 w 186"/>
                <a:gd name="T31" fmla="*/ 65 h 338"/>
                <a:gd name="T32" fmla="*/ 92 w 186"/>
                <a:gd name="T33" fmla="*/ 65 h 338"/>
                <a:gd name="T34" fmla="*/ 90 w 186"/>
                <a:gd name="T35" fmla="*/ 66 h 338"/>
                <a:gd name="T36" fmla="*/ 65 w 186"/>
                <a:gd name="T37" fmla="*/ 230 h 338"/>
                <a:gd name="T38" fmla="*/ 116 w 186"/>
                <a:gd name="T39" fmla="*/ 230 h 338"/>
                <a:gd name="T40" fmla="*/ 92 w 186"/>
                <a:gd name="T41" fmla="*/ 65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86" h="338">
                  <a:moveTo>
                    <a:pt x="0" y="338"/>
                  </a:moveTo>
                  <a:lnTo>
                    <a:pt x="0" y="338"/>
                  </a:lnTo>
                  <a:cubicBezTo>
                    <a:pt x="18" y="225"/>
                    <a:pt x="36" y="113"/>
                    <a:pt x="54" y="0"/>
                  </a:cubicBezTo>
                  <a:cubicBezTo>
                    <a:pt x="79" y="0"/>
                    <a:pt x="103" y="0"/>
                    <a:pt x="127" y="0"/>
                  </a:cubicBezTo>
                  <a:cubicBezTo>
                    <a:pt x="129" y="0"/>
                    <a:pt x="133" y="4"/>
                    <a:pt x="133" y="7"/>
                  </a:cubicBezTo>
                  <a:cubicBezTo>
                    <a:pt x="142" y="61"/>
                    <a:pt x="151" y="116"/>
                    <a:pt x="160" y="171"/>
                  </a:cubicBezTo>
                  <a:cubicBezTo>
                    <a:pt x="168" y="225"/>
                    <a:pt x="177" y="280"/>
                    <a:pt x="186" y="335"/>
                  </a:cubicBezTo>
                  <a:cubicBezTo>
                    <a:pt x="186" y="336"/>
                    <a:pt x="186" y="337"/>
                    <a:pt x="186" y="338"/>
                  </a:cubicBezTo>
                  <a:lnTo>
                    <a:pt x="133" y="338"/>
                  </a:lnTo>
                  <a:cubicBezTo>
                    <a:pt x="130" y="321"/>
                    <a:pt x="127" y="303"/>
                    <a:pt x="125" y="286"/>
                  </a:cubicBezTo>
                  <a:cubicBezTo>
                    <a:pt x="124" y="279"/>
                    <a:pt x="122" y="276"/>
                    <a:pt x="115" y="277"/>
                  </a:cubicBezTo>
                  <a:cubicBezTo>
                    <a:pt x="98" y="277"/>
                    <a:pt x="82" y="277"/>
                    <a:pt x="65" y="277"/>
                  </a:cubicBezTo>
                  <a:cubicBezTo>
                    <a:pt x="60" y="277"/>
                    <a:pt x="58" y="278"/>
                    <a:pt x="57" y="284"/>
                  </a:cubicBezTo>
                  <a:cubicBezTo>
                    <a:pt x="55" y="302"/>
                    <a:pt x="52" y="320"/>
                    <a:pt x="49" y="338"/>
                  </a:cubicBezTo>
                  <a:lnTo>
                    <a:pt x="0" y="338"/>
                  </a:lnTo>
                  <a:close/>
                  <a:moveTo>
                    <a:pt x="92" y="65"/>
                  </a:moveTo>
                  <a:lnTo>
                    <a:pt x="92" y="65"/>
                  </a:lnTo>
                  <a:cubicBezTo>
                    <a:pt x="91" y="66"/>
                    <a:pt x="90" y="66"/>
                    <a:pt x="90" y="66"/>
                  </a:cubicBezTo>
                  <a:cubicBezTo>
                    <a:pt x="81" y="121"/>
                    <a:pt x="73" y="175"/>
                    <a:pt x="65" y="230"/>
                  </a:cubicBezTo>
                  <a:lnTo>
                    <a:pt x="116" y="230"/>
                  </a:lnTo>
                  <a:cubicBezTo>
                    <a:pt x="108" y="175"/>
                    <a:pt x="100" y="120"/>
                    <a:pt x="92" y="6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50" name="Freeform 15"/>
            <p:cNvSpPr>
              <a:spLocks/>
            </p:cNvSpPr>
            <p:nvPr/>
          </p:nvSpPr>
          <p:spPr bwMode="auto">
            <a:xfrm>
              <a:off x="2896" y="2055"/>
              <a:ext cx="110" cy="205"/>
            </a:xfrm>
            <a:custGeom>
              <a:avLst/>
              <a:gdLst>
                <a:gd name="T0" fmla="*/ 94 w 183"/>
                <a:gd name="T1" fmla="*/ 270 h 339"/>
                <a:gd name="T2" fmla="*/ 94 w 183"/>
                <a:gd name="T3" fmla="*/ 270 h 339"/>
                <a:gd name="T4" fmla="*/ 103 w 183"/>
                <a:gd name="T5" fmla="*/ 208 h 339"/>
                <a:gd name="T6" fmla="*/ 133 w 183"/>
                <a:gd name="T7" fmla="*/ 7 h 339"/>
                <a:gd name="T8" fmla="*/ 138 w 183"/>
                <a:gd name="T9" fmla="*/ 0 h 339"/>
                <a:gd name="T10" fmla="*/ 183 w 183"/>
                <a:gd name="T11" fmla="*/ 0 h 339"/>
                <a:gd name="T12" fmla="*/ 131 w 183"/>
                <a:gd name="T13" fmla="*/ 338 h 339"/>
                <a:gd name="T14" fmla="*/ 126 w 183"/>
                <a:gd name="T15" fmla="*/ 338 h 339"/>
                <a:gd name="T16" fmla="*/ 58 w 183"/>
                <a:gd name="T17" fmla="*/ 338 h 339"/>
                <a:gd name="T18" fmla="*/ 50 w 183"/>
                <a:gd name="T19" fmla="*/ 332 h 339"/>
                <a:gd name="T20" fmla="*/ 0 w 183"/>
                <a:gd name="T21" fmla="*/ 4 h 339"/>
                <a:gd name="T22" fmla="*/ 0 w 183"/>
                <a:gd name="T23" fmla="*/ 0 h 339"/>
                <a:gd name="T24" fmla="*/ 49 w 183"/>
                <a:gd name="T25" fmla="*/ 0 h 339"/>
                <a:gd name="T26" fmla="*/ 53 w 183"/>
                <a:gd name="T27" fmla="*/ 6 h 339"/>
                <a:gd name="T28" fmla="*/ 78 w 183"/>
                <a:gd name="T29" fmla="*/ 173 h 339"/>
                <a:gd name="T30" fmla="*/ 91 w 183"/>
                <a:gd name="T31" fmla="*/ 262 h 339"/>
                <a:gd name="T32" fmla="*/ 93 w 183"/>
                <a:gd name="T33" fmla="*/ 270 h 339"/>
                <a:gd name="T34" fmla="*/ 94 w 183"/>
                <a:gd name="T35" fmla="*/ 270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3" h="339">
                  <a:moveTo>
                    <a:pt x="94" y="270"/>
                  </a:moveTo>
                  <a:lnTo>
                    <a:pt x="94" y="270"/>
                  </a:lnTo>
                  <a:cubicBezTo>
                    <a:pt x="97" y="249"/>
                    <a:pt x="100" y="229"/>
                    <a:pt x="103" y="208"/>
                  </a:cubicBezTo>
                  <a:cubicBezTo>
                    <a:pt x="113" y="141"/>
                    <a:pt x="123" y="74"/>
                    <a:pt x="133" y="7"/>
                  </a:cubicBezTo>
                  <a:cubicBezTo>
                    <a:pt x="134" y="4"/>
                    <a:pt x="136" y="0"/>
                    <a:pt x="138" y="0"/>
                  </a:cubicBezTo>
                  <a:cubicBezTo>
                    <a:pt x="153" y="0"/>
                    <a:pt x="167" y="0"/>
                    <a:pt x="183" y="0"/>
                  </a:cubicBezTo>
                  <a:cubicBezTo>
                    <a:pt x="165" y="113"/>
                    <a:pt x="148" y="225"/>
                    <a:pt x="131" y="338"/>
                  </a:cubicBezTo>
                  <a:cubicBezTo>
                    <a:pt x="129" y="338"/>
                    <a:pt x="128" y="338"/>
                    <a:pt x="126" y="338"/>
                  </a:cubicBezTo>
                  <a:cubicBezTo>
                    <a:pt x="104" y="338"/>
                    <a:pt x="81" y="338"/>
                    <a:pt x="58" y="338"/>
                  </a:cubicBezTo>
                  <a:cubicBezTo>
                    <a:pt x="53" y="339"/>
                    <a:pt x="51" y="337"/>
                    <a:pt x="50" y="332"/>
                  </a:cubicBezTo>
                  <a:cubicBezTo>
                    <a:pt x="34" y="223"/>
                    <a:pt x="17" y="113"/>
                    <a:pt x="0" y="4"/>
                  </a:cubicBezTo>
                  <a:cubicBezTo>
                    <a:pt x="0" y="3"/>
                    <a:pt x="0" y="2"/>
                    <a:pt x="0" y="0"/>
                  </a:cubicBezTo>
                  <a:cubicBezTo>
                    <a:pt x="16" y="0"/>
                    <a:pt x="32" y="0"/>
                    <a:pt x="49" y="0"/>
                  </a:cubicBezTo>
                  <a:cubicBezTo>
                    <a:pt x="50" y="0"/>
                    <a:pt x="53" y="4"/>
                    <a:pt x="53" y="6"/>
                  </a:cubicBezTo>
                  <a:cubicBezTo>
                    <a:pt x="62" y="62"/>
                    <a:pt x="70" y="117"/>
                    <a:pt x="78" y="173"/>
                  </a:cubicBezTo>
                  <a:cubicBezTo>
                    <a:pt x="83" y="203"/>
                    <a:pt x="87" y="233"/>
                    <a:pt x="91" y="262"/>
                  </a:cubicBezTo>
                  <a:cubicBezTo>
                    <a:pt x="92" y="265"/>
                    <a:pt x="92" y="267"/>
                    <a:pt x="93" y="270"/>
                  </a:cubicBezTo>
                  <a:cubicBezTo>
                    <a:pt x="93" y="270"/>
                    <a:pt x="94" y="270"/>
                    <a:pt x="94" y="27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51" name="Freeform 16"/>
            <p:cNvSpPr>
              <a:spLocks noEditPoints="1"/>
            </p:cNvSpPr>
            <p:nvPr/>
          </p:nvSpPr>
          <p:spPr bwMode="auto">
            <a:xfrm>
              <a:off x="2162" y="2302"/>
              <a:ext cx="95" cy="206"/>
            </a:xfrm>
            <a:custGeom>
              <a:avLst/>
              <a:gdLst>
                <a:gd name="T0" fmla="*/ 0 w 159"/>
                <a:gd name="T1" fmla="*/ 340 h 340"/>
                <a:gd name="T2" fmla="*/ 0 w 159"/>
                <a:gd name="T3" fmla="*/ 340 h 340"/>
                <a:gd name="T4" fmla="*/ 0 w 159"/>
                <a:gd name="T5" fmla="*/ 3 h 340"/>
                <a:gd name="T6" fmla="*/ 1 w 159"/>
                <a:gd name="T7" fmla="*/ 2 h 340"/>
                <a:gd name="T8" fmla="*/ 95 w 159"/>
                <a:gd name="T9" fmla="*/ 3 h 340"/>
                <a:gd name="T10" fmla="*/ 154 w 159"/>
                <a:gd name="T11" fmla="*/ 61 h 340"/>
                <a:gd name="T12" fmla="*/ 153 w 159"/>
                <a:gd name="T13" fmla="*/ 158 h 340"/>
                <a:gd name="T14" fmla="*/ 92 w 159"/>
                <a:gd name="T15" fmla="*/ 212 h 340"/>
                <a:gd name="T16" fmla="*/ 52 w 159"/>
                <a:gd name="T17" fmla="*/ 213 h 340"/>
                <a:gd name="T18" fmla="*/ 52 w 159"/>
                <a:gd name="T19" fmla="*/ 224 h 340"/>
                <a:gd name="T20" fmla="*/ 52 w 159"/>
                <a:gd name="T21" fmla="*/ 331 h 340"/>
                <a:gd name="T22" fmla="*/ 42 w 159"/>
                <a:gd name="T23" fmla="*/ 340 h 340"/>
                <a:gd name="T24" fmla="*/ 0 w 159"/>
                <a:gd name="T25" fmla="*/ 340 h 340"/>
                <a:gd name="T26" fmla="*/ 52 w 159"/>
                <a:gd name="T27" fmla="*/ 163 h 340"/>
                <a:gd name="T28" fmla="*/ 52 w 159"/>
                <a:gd name="T29" fmla="*/ 163 h 340"/>
                <a:gd name="T30" fmla="*/ 55 w 159"/>
                <a:gd name="T31" fmla="*/ 164 h 340"/>
                <a:gd name="T32" fmla="*/ 79 w 159"/>
                <a:gd name="T33" fmla="*/ 164 h 340"/>
                <a:gd name="T34" fmla="*/ 102 w 159"/>
                <a:gd name="T35" fmla="*/ 144 h 340"/>
                <a:gd name="T36" fmla="*/ 102 w 159"/>
                <a:gd name="T37" fmla="*/ 70 h 340"/>
                <a:gd name="T38" fmla="*/ 86 w 159"/>
                <a:gd name="T39" fmla="*/ 51 h 340"/>
                <a:gd name="T40" fmla="*/ 52 w 159"/>
                <a:gd name="T41" fmla="*/ 49 h 340"/>
                <a:gd name="T42" fmla="*/ 52 w 159"/>
                <a:gd name="T43" fmla="*/ 163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59" h="340">
                  <a:moveTo>
                    <a:pt x="0" y="340"/>
                  </a:moveTo>
                  <a:lnTo>
                    <a:pt x="0" y="340"/>
                  </a:lnTo>
                  <a:cubicBezTo>
                    <a:pt x="0" y="340"/>
                    <a:pt x="0" y="115"/>
                    <a:pt x="0" y="3"/>
                  </a:cubicBezTo>
                  <a:cubicBezTo>
                    <a:pt x="0" y="2"/>
                    <a:pt x="1" y="2"/>
                    <a:pt x="1" y="2"/>
                  </a:cubicBezTo>
                  <a:cubicBezTo>
                    <a:pt x="32" y="2"/>
                    <a:pt x="64" y="0"/>
                    <a:pt x="95" y="3"/>
                  </a:cubicBezTo>
                  <a:cubicBezTo>
                    <a:pt x="129" y="7"/>
                    <a:pt x="149" y="26"/>
                    <a:pt x="154" y="61"/>
                  </a:cubicBezTo>
                  <a:cubicBezTo>
                    <a:pt x="158" y="93"/>
                    <a:pt x="159" y="126"/>
                    <a:pt x="153" y="158"/>
                  </a:cubicBezTo>
                  <a:cubicBezTo>
                    <a:pt x="147" y="189"/>
                    <a:pt x="124" y="209"/>
                    <a:pt x="92" y="212"/>
                  </a:cubicBezTo>
                  <a:cubicBezTo>
                    <a:pt x="79" y="213"/>
                    <a:pt x="66" y="213"/>
                    <a:pt x="52" y="213"/>
                  </a:cubicBezTo>
                  <a:lnTo>
                    <a:pt x="52" y="224"/>
                  </a:lnTo>
                  <a:cubicBezTo>
                    <a:pt x="52" y="260"/>
                    <a:pt x="52" y="295"/>
                    <a:pt x="52" y="331"/>
                  </a:cubicBezTo>
                  <a:cubicBezTo>
                    <a:pt x="52" y="338"/>
                    <a:pt x="42" y="340"/>
                    <a:pt x="42" y="340"/>
                  </a:cubicBezTo>
                  <a:lnTo>
                    <a:pt x="0" y="340"/>
                  </a:lnTo>
                  <a:close/>
                  <a:moveTo>
                    <a:pt x="52" y="163"/>
                  </a:moveTo>
                  <a:lnTo>
                    <a:pt x="52" y="163"/>
                  </a:lnTo>
                  <a:cubicBezTo>
                    <a:pt x="53" y="164"/>
                    <a:pt x="54" y="164"/>
                    <a:pt x="55" y="164"/>
                  </a:cubicBezTo>
                  <a:cubicBezTo>
                    <a:pt x="63" y="164"/>
                    <a:pt x="71" y="164"/>
                    <a:pt x="79" y="164"/>
                  </a:cubicBezTo>
                  <a:cubicBezTo>
                    <a:pt x="92" y="164"/>
                    <a:pt x="101" y="157"/>
                    <a:pt x="102" y="144"/>
                  </a:cubicBezTo>
                  <a:cubicBezTo>
                    <a:pt x="103" y="120"/>
                    <a:pt x="103" y="95"/>
                    <a:pt x="102" y="70"/>
                  </a:cubicBezTo>
                  <a:cubicBezTo>
                    <a:pt x="102" y="60"/>
                    <a:pt x="96" y="52"/>
                    <a:pt x="86" y="51"/>
                  </a:cubicBezTo>
                  <a:cubicBezTo>
                    <a:pt x="75" y="49"/>
                    <a:pt x="64" y="50"/>
                    <a:pt x="52" y="49"/>
                  </a:cubicBezTo>
                  <a:lnTo>
                    <a:pt x="52" y="16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52" name="Freeform 17"/>
            <p:cNvSpPr>
              <a:spLocks/>
            </p:cNvSpPr>
            <p:nvPr/>
          </p:nvSpPr>
          <p:spPr bwMode="auto">
            <a:xfrm>
              <a:off x="2665" y="2301"/>
              <a:ext cx="98" cy="209"/>
            </a:xfrm>
            <a:custGeom>
              <a:avLst/>
              <a:gdLst>
                <a:gd name="T0" fmla="*/ 160 w 163"/>
                <a:gd name="T1" fmla="*/ 117 h 346"/>
                <a:gd name="T2" fmla="*/ 160 w 163"/>
                <a:gd name="T3" fmla="*/ 117 h 346"/>
                <a:gd name="T4" fmla="*/ 109 w 163"/>
                <a:gd name="T5" fmla="*/ 117 h 346"/>
                <a:gd name="T6" fmla="*/ 109 w 163"/>
                <a:gd name="T7" fmla="*/ 107 h 346"/>
                <a:gd name="T8" fmla="*/ 107 w 163"/>
                <a:gd name="T9" fmla="*/ 70 h 346"/>
                <a:gd name="T10" fmla="*/ 81 w 163"/>
                <a:gd name="T11" fmla="*/ 47 h 346"/>
                <a:gd name="T12" fmla="*/ 54 w 163"/>
                <a:gd name="T13" fmla="*/ 69 h 346"/>
                <a:gd name="T14" fmla="*/ 53 w 163"/>
                <a:gd name="T15" fmla="*/ 86 h 346"/>
                <a:gd name="T16" fmla="*/ 53 w 163"/>
                <a:gd name="T17" fmla="*/ 259 h 346"/>
                <a:gd name="T18" fmla="*/ 54 w 163"/>
                <a:gd name="T19" fmla="*/ 272 h 346"/>
                <a:gd name="T20" fmla="*/ 81 w 163"/>
                <a:gd name="T21" fmla="*/ 297 h 346"/>
                <a:gd name="T22" fmla="*/ 107 w 163"/>
                <a:gd name="T23" fmla="*/ 273 h 346"/>
                <a:gd name="T24" fmla="*/ 109 w 163"/>
                <a:gd name="T25" fmla="*/ 228 h 346"/>
                <a:gd name="T26" fmla="*/ 109 w 163"/>
                <a:gd name="T27" fmla="*/ 216 h 346"/>
                <a:gd name="T28" fmla="*/ 158 w 163"/>
                <a:gd name="T29" fmla="*/ 216 h 346"/>
                <a:gd name="T30" fmla="*/ 149 w 163"/>
                <a:gd name="T31" fmla="*/ 308 h 346"/>
                <a:gd name="T32" fmla="*/ 114 w 163"/>
                <a:gd name="T33" fmla="*/ 339 h 346"/>
                <a:gd name="T34" fmla="*/ 70 w 163"/>
                <a:gd name="T35" fmla="*/ 345 h 346"/>
                <a:gd name="T36" fmla="*/ 0 w 163"/>
                <a:gd name="T37" fmla="*/ 265 h 346"/>
                <a:gd name="T38" fmla="*/ 0 w 163"/>
                <a:gd name="T39" fmla="*/ 80 h 346"/>
                <a:gd name="T40" fmla="*/ 4 w 163"/>
                <a:gd name="T41" fmla="*/ 54 h 346"/>
                <a:gd name="T42" fmla="*/ 70 w 163"/>
                <a:gd name="T43" fmla="*/ 0 h 346"/>
                <a:gd name="T44" fmla="*/ 98 w 163"/>
                <a:gd name="T45" fmla="*/ 1 h 346"/>
                <a:gd name="T46" fmla="*/ 155 w 163"/>
                <a:gd name="T47" fmla="*/ 56 h 346"/>
                <a:gd name="T48" fmla="*/ 160 w 163"/>
                <a:gd name="T49" fmla="*/ 117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3" h="346">
                  <a:moveTo>
                    <a:pt x="160" y="117"/>
                  </a:moveTo>
                  <a:lnTo>
                    <a:pt x="160" y="117"/>
                  </a:lnTo>
                  <a:lnTo>
                    <a:pt x="109" y="117"/>
                  </a:lnTo>
                  <a:cubicBezTo>
                    <a:pt x="109" y="113"/>
                    <a:pt x="109" y="110"/>
                    <a:pt x="109" y="107"/>
                  </a:cubicBezTo>
                  <a:cubicBezTo>
                    <a:pt x="108" y="94"/>
                    <a:pt x="109" y="82"/>
                    <a:pt x="107" y="70"/>
                  </a:cubicBezTo>
                  <a:cubicBezTo>
                    <a:pt x="106" y="56"/>
                    <a:pt x="95" y="48"/>
                    <a:pt x="81" y="47"/>
                  </a:cubicBezTo>
                  <a:cubicBezTo>
                    <a:pt x="66" y="47"/>
                    <a:pt x="57" y="55"/>
                    <a:pt x="54" y="69"/>
                  </a:cubicBezTo>
                  <a:cubicBezTo>
                    <a:pt x="53" y="75"/>
                    <a:pt x="53" y="81"/>
                    <a:pt x="53" y="86"/>
                  </a:cubicBezTo>
                  <a:cubicBezTo>
                    <a:pt x="53" y="144"/>
                    <a:pt x="53" y="202"/>
                    <a:pt x="53" y="259"/>
                  </a:cubicBezTo>
                  <a:cubicBezTo>
                    <a:pt x="53" y="264"/>
                    <a:pt x="53" y="268"/>
                    <a:pt x="54" y="272"/>
                  </a:cubicBezTo>
                  <a:cubicBezTo>
                    <a:pt x="56" y="289"/>
                    <a:pt x="65" y="297"/>
                    <a:pt x="81" y="297"/>
                  </a:cubicBezTo>
                  <a:cubicBezTo>
                    <a:pt x="96" y="297"/>
                    <a:pt x="106" y="289"/>
                    <a:pt x="107" y="273"/>
                  </a:cubicBezTo>
                  <a:cubicBezTo>
                    <a:pt x="109" y="258"/>
                    <a:pt x="108" y="243"/>
                    <a:pt x="109" y="228"/>
                  </a:cubicBezTo>
                  <a:cubicBezTo>
                    <a:pt x="109" y="224"/>
                    <a:pt x="109" y="220"/>
                    <a:pt x="109" y="216"/>
                  </a:cubicBezTo>
                  <a:lnTo>
                    <a:pt x="158" y="216"/>
                  </a:lnTo>
                  <a:cubicBezTo>
                    <a:pt x="157" y="247"/>
                    <a:pt x="163" y="278"/>
                    <a:pt x="149" y="308"/>
                  </a:cubicBezTo>
                  <a:cubicBezTo>
                    <a:pt x="142" y="323"/>
                    <a:pt x="130" y="335"/>
                    <a:pt x="114" y="339"/>
                  </a:cubicBezTo>
                  <a:cubicBezTo>
                    <a:pt x="100" y="343"/>
                    <a:pt x="84" y="346"/>
                    <a:pt x="70" y="345"/>
                  </a:cubicBezTo>
                  <a:cubicBezTo>
                    <a:pt x="24" y="341"/>
                    <a:pt x="1" y="313"/>
                    <a:pt x="0" y="265"/>
                  </a:cubicBezTo>
                  <a:cubicBezTo>
                    <a:pt x="0" y="204"/>
                    <a:pt x="0" y="142"/>
                    <a:pt x="0" y="80"/>
                  </a:cubicBezTo>
                  <a:cubicBezTo>
                    <a:pt x="0" y="71"/>
                    <a:pt x="2" y="62"/>
                    <a:pt x="4" y="54"/>
                  </a:cubicBezTo>
                  <a:cubicBezTo>
                    <a:pt x="12" y="21"/>
                    <a:pt x="36" y="1"/>
                    <a:pt x="70" y="0"/>
                  </a:cubicBezTo>
                  <a:cubicBezTo>
                    <a:pt x="79" y="0"/>
                    <a:pt x="89" y="0"/>
                    <a:pt x="98" y="1"/>
                  </a:cubicBezTo>
                  <a:cubicBezTo>
                    <a:pt x="130" y="6"/>
                    <a:pt x="149" y="25"/>
                    <a:pt x="155" y="56"/>
                  </a:cubicBezTo>
                  <a:cubicBezTo>
                    <a:pt x="159" y="76"/>
                    <a:pt x="158" y="96"/>
                    <a:pt x="160" y="11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53" name="Freeform 18"/>
            <p:cNvSpPr>
              <a:spLocks/>
            </p:cNvSpPr>
            <p:nvPr/>
          </p:nvSpPr>
          <p:spPr bwMode="auto">
            <a:xfrm>
              <a:off x="3022" y="2056"/>
              <a:ext cx="86" cy="204"/>
            </a:xfrm>
            <a:custGeom>
              <a:avLst/>
              <a:gdLst>
                <a:gd name="T0" fmla="*/ 0 w 144"/>
                <a:gd name="T1" fmla="*/ 337 h 337"/>
                <a:gd name="T2" fmla="*/ 0 w 144"/>
                <a:gd name="T3" fmla="*/ 337 h 337"/>
                <a:gd name="T4" fmla="*/ 0 w 144"/>
                <a:gd name="T5" fmla="*/ 0 h 337"/>
                <a:gd name="T6" fmla="*/ 144 w 144"/>
                <a:gd name="T7" fmla="*/ 0 h 337"/>
                <a:gd name="T8" fmla="*/ 144 w 144"/>
                <a:gd name="T9" fmla="*/ 47 h 337"/>
                <a:gd name="T10" fmla="*/ 53 w 144"/>
                <a:gd name="T11" fmla="*/ 47 h 337"/>
                <a:gd name="T12" fmla="*/ 53 w 144"/>
                <a:gd name="T13" fmla="*/ 141 h 337"/>
                <a:gd name="T14" fmla="*/ 125 w 144"/>
                <a:gd name="T15" fmla="*/ 141 h 337"/>
                <a:gd name="T16" fmla="*/ 125 w 144"/>
                <a:gd name="T17" fmla="*/ 189 h 337"/>
                <a:gd name="T18" fmla="*/ 53 w 144"/>
                <a:gd name="T19" fmla="*/ 189 h 337"/>
                <a:gd name="T20" fmla="*/ 53 w 144"/>
                <a:gd name="T21" fmla="*/ 288 h 337"/>
                <a:gd name="T22" fmla="*/ 144 w 144"/>
                <a:gd name="T23" fmla="*/ 288 h 337"/>
                <a:gd name="T24" fmla="*/ 144 w 144"/>
                <a:gd name="T25" fmla="*/ 337 h 337"/>
                <a:gd name="T26" fmla="*/ 0 w 144"/>
                <a:gd name="T27" fmla="*/ 337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4" h="337">
                  <a:moveTo>
                    <a:pt x="0" y="337"/>
                  </a:moveTo>
                  <a:lnTo>
                    <a:pt x="0" y="337"/>
                  </a:lnTo>
                  <a:lnTo>
                    <a:pt x="0" y="0"/>
                  </a:lnTo>
                  <a:lnTo>
                    <a:pt x="144" y="0"/>
                  </a:lnTo>
                  <a:lnTo>
                    <a:pt x="144" y="47"/>
                  </a:lnTo>
                  <a:lnTo>
                    <a:pt x="53" y="47"/>
                  </a:lnTo>
                  <a:lnTo>
                    <a:pt x="53" y="141"/>
                  </a:lnTo>
                  <a:lnTo>
                    <a:pt x="125" y="141"/>
                  </a:lnTo>
                  <a:lnTo>
                    <a:pt x="125" y="189"/>
                  </a:lnTo>
                  <a:lnTo>
                    <a:pt x="53" y="189"/>
                  </a:lnTo>
                  <a:lnTo>
                    <a:pt x="53" y="288"/>
                  </a:lnTo>
                  <a:lnTo>
                    <a:pt x="144" y="288"/>
                  </a:lnTo>
                  <a:lnTo>
                    <a:pt x="144" y="337"/>
                  </a:lnTo>
                  <a:lnTo>
                    <a:pt x="0" y="33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54" name="Freeform 19"/>
            <p:cNvSpPr>
              <a:spLocks/>
            </p:cNvSpPr>
            <p:nvPr/>
          </p:nvSpPr>
          <p:spPr bwMode="auto">
            <a:xfrm>
              <a:off x="2572" y="2303"/>
              <a:ext cx="87" cy="204"/>
            </a:xfrm>
            <a:custGeom>
              <a:avLst/>
              <a:gdLst>
                <a:gd name="T0" fmla="*/ 0 w 144"/>
                <a:gd name="T1" fmla="*/ 0 h 337"/>
                <a:gd name="T2" fmla="*/ 0 w 144"/>
                <a:gd name="T3" fmla="*/ 0 h 337"/>
                <a:gd name="T4" fmla="*/ 0 w 144"/>
                <a:gd name="T5" fmla="*/ 337 h 337"/>
                <a:gd name="T6" fmla="*/ 144 w 144"/>
                <a:gd name="T7" fmla="*/ 337 h 337"/>
                <a:gd name="T8" fmla="*/ 144 w 144"/>
                <a:gd name="T9" fmla="*/ 289 h 337"/>
                <a:gd name="T10" fmla="*/ 53 w 144"/>
                <a:gd name="T11" fmla="*/ 289 h 337"/>
                <a:gd name="T12" fmla="*/ 53 w 144"/>
                <a:gd name="T13" fmla="*/ 190 h 337"/>
                <a:gd name="T14" fmla="*/ 124 w 144"/>
                <a:gd name="T15" fmla="*/ 190 h 337"/>
                <a:gd name="T16" fmla="*/ 124 w 144"/>
                <a:gd name="T17" fmla="*/ 142 h 337"/>
                <a:gd name="T18" fmla="*/ 53 w 144"/>
                <a:gd name="T19" fmla="*/ 142 h 337"/>
                <a:gd name="T20" fmla="*/ 53 w 144"/>
                <a:gd name="T21" fmla="*/ 47 h 337"/>
                <a:gd name="T22" fmla="*/ 144 w 144"/>
                <a:gd name="T23" fmla="*/ 47 h 337"/>
                <a:gd name="T24" fmla="*/ 144 w 144"/>
                <a:gd name="T25" fmla="*/ 0 h 337"/>
                <a:gd name="T26" fmla="*/ 0 w 144"/>
                <a:gd name="T27" fmla="*/ 0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4" h="337">
                  <a:moveTo>
                    <a:pt x="0" y="0"/>
                  </a:moveTo>
                  <a:lnTo>
                    <a:pt x="0" y="0"/>
                  </a:lnTo>
                  <a:lnTo>
                    <a:pt x="0" y="337"/>
                  </a:lnTo>
                  <a:lnTo>
                    <a:pt x="144" y="337"/>
                  </a:lnTo>
                  <a:lnTo>
                    <a:pt x="144" y="289"/>
                  </a:lnTo>
                  <a:lnTo>
                    <a:pt x="53" y="289"/>
                  </a:lnTo>
                  <a:lnTo>
                    <a:pt x="53" y="190"/>
                  </a:lnTo>
                  <a:lnTo>
                    <a:pt x="124" y="190"/>
                  </a:lnTo>
                  <a:lnTo>
                    <a:pt x="124" y="142"/>
                  </a:lnTo>
                  <a:lnTo>
                    <a:pt x="53" y="142"/>
                  </a:lnTo>
                  <a:lnTo>
                    <a:pt x="53" y="47"/>
                  </a:lnTo>
                  <a:lnTo>
                    <a:pt x="144" y="47"/>
                  </a:lnTo>
                  <a:lnTo>
                    <a:pt x="144"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55" name="Freeform 20"/>
            <p:cNvSpPr>
              <a:spLocks/>
            </p:cNvSpPr>
            <p:nvPr/>
          </p:nvSpPr>
          <p:spPr bwMode="auto">
            <a:xfrm>
              <a:off x="2736" y="2056"/>
              <a:ext cx="99" cy="204"/>
            </a:xfrm>
            <a:custGeom>
              <a:avLst/>
              <a:gdLst>
                <a:gd name="T0" fmla="*/ 56 w 164"/>
                <a:gd name="T1" fmla="*/ 47 h 337"/>
                <a:gd name="T2" fmla="*/ 56 w 164"/>
                <a:gd name="T3" fmla="*/ 47 h 337"/>
                <a:gd name="T4" fmla="*/ 0 w 164"/>
                <a:gd name="T5" fmla="*/ 47 h 337"/>
                <a:gd name="T6" fmla="*/ 0 w 164"/>
                <a:gd name="T7" fmla="*/ 0 h 337"/>
                <a:gd name="T8" fmla="*/ 164 w 164"/>
                <a:gd name="T9" fmla="*/ 0 h 337"/>
                <a:gd name="T10" fmla="*/ 164 w 164"/>
                <a:gd name="T11" fmla="*/ 47 h 337"/>
                <a:gd name="T12" fmla="*/ 108 w 164"/>
                <a:gd name="T13" fmla="*/ 47 h 337"/>
                <a:gd name="T14" fmla="*/ 108 w 164"/>
                <a:gd name="T15" fmla="*/ 337 h 337"/>
                <a:gd name="T16" fmla="*/ 56 w 164"/>
                <a:gd name="T17" fmla="*/ 337 h 337"/>
                <a:gd name="T18" fmla="*/ 56 w 164"/>
                <a:gd name="T19" fmla="*/ 47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4" h="337">
                  <a:moveTo>
                    <a:pt x="56" y="47"/>
                  </a:moveTo>
                  <a:lnTo>
                    <a:pt x="56" y="47"/>
                  </a:lnTo>
                  <a:lnTo>
                    <a:pt x="0" y="47"/>
                  </a:lnTo>
                  <a:lnTo>
                    <a:pt x="0" y="0"/>
                  </a:lnTo>
                  <a:lnTo>
                    <a:pt x="164" y="0"/>
                  </a:lnTo>
                  <a:lnTo>
                    <a:pt x="164" y="47"/>
                  </a:lnTo>
                  <a:lnTo>
                    <a:pt x="108" y="47"/>
                  </a:lnTo>
                  <a:lnTo>
                    <a:pt x="108" y="337"/>
                  </a:lnTo>
                  <a:lnTo>
                    <a:pt x="56" y="337"/>
                  </a:lnTo>
                  <a:lnTo>
                    <a:pt x="56" y="4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56" name="Freeform 21"/>
            <p:cNvSpPr>
              <a:spLocks/>
            </p:cNvSpPr>
            <p:nvPr/>
          </p:nvSpPr>
          <p:spPr bwMode="auto">
            <a:xfrm>
              <a:off x="2495" y="2303"/>
              <a:ext cx="60" cy="205"/>
            </a:xfrm>
            <a:custGeom>
              <a:avLst/>
              <a:gdLst>
                <a:gd name="T0" fmla="*/ 48 w 101"/>
                <a:gd name="T1" fmla="*/ 0 h 339"/>
                <a:gd name="T2" fmla="*/ 48 w 101"/>
                <a:gd name="T3" fmla="*/ 0 h 339"/>
                <a:gd name="T4" fmla="*/ 100 w 101"/>
                <a:gd name="T5" fmla="*/ 0 h 339"/>
                <a:gd name="T6" fmla="*/ 101 w 101"/>
                <a:gd name="T7" fmla="*/ 10 h 339"/>
                <a:gd name="T8" fmla="*/ 101 w 101"/>
                <a:gd name="T9" fmla="*/ 258 h 339"/>
                <a:gd name="T10" fmla="*/ 96 w 101"/>
                <a:gd name="T11" fmla="*/ 290 h 339"/>
                <a:gd name="T12" fmla="*/ 45 w 101"/>
                <a:gd name="T13" fmla="*/ 337 h 339"/>
                <a:gd name="T14" fmla="*/ 0 w 101"/>
                <a:gd name="T15" fmla="*/ 339 h 339"/>
                <a:gd name="T16" fmla="*/ 0 w 101"/>
                <a:gd name="T17" fmla="*/ 290 h 339"/>
                <a:gd name="T18" fmla="*/ 22 w 101"/>
                <a:gd name="T19" fmla="*/ 290 h 339"/>
                <a:gd name="T20" fmla="*/ 48 w 101"/>
                <a:gd name="T21" fmla="*/ 265 h 339"/>
                <a:gd name="T22" fmla="*/ 48 w 101"/>
                <a:gd name="T23" fmla="*/ 253 h 339"/>
                <a:gd name="T24" fmla="*/ 48 w 101"/>
                <a:gd name="T25" fmla="*/ 11 h 339"/>
                <a:gd name="T26" fmla="*/ 48 w 101"/>
                <a:gd name="T27" fmla="*/ 0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1" h="339">
                  <a:moveTo>
                    <a:pt x="48" y="0"/>
                  </a:moveTo>
                  <a:lnTo>
                    <a:pt x="48" y="0"/>
                  </a:lnTo>
                  <a:lnTo>
                    <a:pt x="100" y="0"/>
                  </a:lnTo>
                  <a:cubicBezTo>
                    <a:pt x="100" y="3"/>
                    <a:pt x="101" y="7"/>
                    <a:pt x="101" y="10"/>
                  </a:cubicBezTo>
                  <a:cubicBezTo>
                    <a:pt x="101" y="92"/>
                    <a:pt x="101" y="175"/>
                    <a:pt x="101" y="258"/>
                  </a:cubicBezTo>
                  <a:cubicBezTo>
                    <a:pt x="101" y="269"/>
                    <a:pt x="99" y="280"/>
                    <a:pt x="96" y="290"/>
                  </a:cubicBezTo>
                  <a:cubicBezTo>
                    <a:pt x="89" y="317"/>
                    <a:pt x="72" y="333"/>
                    <a:pt x="45" y="337"/>
                  </a:cubicBezTo>
                  <a:cubicBezTo>
                    <a:pt x="30" y="339"/>
                    <a:pt x="16" y="338"/>
                    <a:pt x="0" y="339"/>
                  </a:cubicBezTo>
                  <a:lnTo>
                    <a:pt x="0" y="290"/>
                  </a:lnTo>
                  <a:cubicBezTo>
                    <a:pt x="8" y="290"/>
                    <a:pt x="15" y="290"/>
                    <a:pt x="22" y="290"/>
                  </a:cubicBezTo>
                  <a:cubicBezTo>
                    <a:pt x="37" y="289"/>
                    <a:pt x="46" y="280"/>
                    <a:pt x="48" y="265"/>
                  </a:cubicBezTo>
                  <a:cubicBezTo>
                    <a:pt x="48" y="261"/>
                    <a:pt x="48" y="257"/>
                    <a:pt x="48" y="253"/>
                  </a:cubicBezTo>
                  <a:cubicBezTo>
                    <a:pt x="48" y="172"/>
                    <a:pt x="48" y="92"/>
                    <a:pt x="48" y="11"/>
                  </a:cubicBezTo>
                  <a:lnTo>
                    <a:pt x="4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57" name="Freeform 22"/>
            <p:cNvSpPr>
              <a:spLocks/>
            </p:cNvSpPr>
            <p:nvPr/>
          </p:nvSpPr>
          <p:spPr bwMode="auto">
            <a:xfrm>
              <a:off x="2849" y="2055"/>
              <a:ext cx="32" cy="205"/>
            </a:xfrm>
            <a:custGeom>
              <a:avLst/>
              <a:gdLst>
                <a:gd name="T0" fmla="*/ 0 w 52"/>
                <a:gd name="T1" fmla="*/ 0 h 338"/>
                <a:gd name="T2" fmla="*/ 0 w 52"/>
                <a:gd name="T3" fmla="*/ 0 h 338"/>
                <a:gd name="T4" fmla="*/ 52 w 52"/>
                <a:gd name="T5" fmla="*/ 0 h 338"/>
                <a:gd name="T6" fmla="*/ 52 w 52"/>
                <a:gd name="T7" fmla="*/ 338 h 338"/>
                <a:gd name="T8" fmla="*/ 0 w 52"/>
                <a:gd name="T9" fmla="*/ 338 h 338"/>
                <a:gd name="T10" fmla="*/ 0 w 52"/>
                <a:gd name="T11" fmla="*/ 0 h 338"/>
              </a:gdLst>
              <a:ahLst/>
              <a:cxnLst>
                <a:cxn ang="0">
                  <a:pos x="T0" y="T1"/>
                </a:cxn>
                <a:cxn ang="0">
                  <a:pos x="T2" y="T3"/>
                </a:cxn>
                <a:cxn ang="0">
                  <a:pos x="T4" y="T5"/>
                </a:cxn>
                <a:cxn ang="0">
                  <a:pos x="T6" y="T7"/>
                </a:cxn>
                <a:cxn ang="0">
                  <a:pos x="T8" y="T9"/>
                </a:cxn>
                <a:cxn ang="0">
                  <a:pos x="T10" y="T11"/>
                </a:cxn>
              </a:cxnLst>
              <a:rect l="0" t="0" r="r" b="b"/>
              <a:pathLst>
                <a:path w="52" h="338">
                  <a:moveTo>
                    <a:pt x="0" y="0"/>
                  </a:moveTo>
                  <a:lnTo>
                    <a:pt x="0" y="0"/>
                  </a:lnTo>
                  <a:lnTo>
                    <a:pt x="52" y="0"/>
                  </a:lnTo>
                  <a:lnTo>
                    <a:pt x="52" y="338"/>
                  </a:lnTo>
                  <a:lnTo>
                    <a:pt x="0" y="338"/>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grpSp>
      <p:grpSp>
        <p:nvGrpSpPr>
          <p:cNvPr id="38" name="Insight icon"/>
          <p:cNvGrpSpPr>
            <a:grpSpLocks noChangeAspect="1"/>
          </p:cNvGrpSpPr>
          <p:nvPr userDrawn="1"/>
        </p:nvGrpSpPr>
        <p:grpSpPr>
          <a:xfrm>
            <a:off x="175952" y="256078"/>
            <a:ext cx="640080" cy="640080"/>
            <a:chOff x="2286000" y="895350"/>
            <a:chExt cx="415925" cy="415925"/>
          </a:xfrm>
          <a:solidFill>
            <a:schemeClr val="bg1"/>
          </a:solidFill>
        </p:grpSpPr>
        <p:sp>
          <p:nvSpPr>
            <p:cNvPr id="58" name="Freeform 57"/>
            <p:cNvSpPr>
              <a:spLocks/>
            </p:cNvSpPr>
            <p:nvPr userDrawn="1"/>
          </p:nvSpPr>
          <p:spPr bwMode="auto">
            <a:xfrm>
              <a:off x="2286000" y="895350"/>
              <a:ext cx="415925" cy="415925"/>
            </a:xfrm>
            <a:custGeom>
              <a:avLst/>
              <a:gdLst>
                <a:gd name="T0" fmla="*/ 0 w 434"/>
                <a:gd name="T1" fmla="*/ 217 h 434"/>
                <a:gd name="T2" fmla="*/ 0 w 434"/>
                <a:gd name="T3" fmla="*/ 217 h 434"/>
                <a:gd name="T4" fmla="*/ 217 w 434"/>
                <a:gd name="T5" fmla="*/ 0 h 434"/>
                <a:gd name="T6" fmla="*/ 434 w 434"/>
                <a:gd name="T7" fmla="*/ 217 h 434"/>
                <a:gd name="T8" fmla="*/ 217 w 434"/>
                <a:gd name="T9" fmla="*/ 434 h 434"/>
                <a:gd name="T10" fmla="*/ 0 w 434"/>
                <a:gd name="T11" fmla="*/ 217 h 434"/>
              </a:gdLst>
              <a:ahLst/>
              <a:cxnLst>
                <a:cxn ang="0">
                  <a:pos x="T0" y="T1"/>
                </a:cxn>
                <a:cxn ang="0">
                  <a:pos x="T2" y="T3"/>
                </a:cxn>
                <a:cxn ang="0">
                  <a:pos x="T4" y="T5"/>
                </a:cxn>
                <a:cxn ang="0">
                  <a:pos x="T6" y="T7"/>
                </a:cxn>
                <a:cxn ang="0">
                  <a:pos x="T8" y="T9"/>
                </a:cxn>
                <a:cxn ang="0">
                  <a:pos x="T10" y="T11"/>
                </a:cxn>
              </a:cxnLst>
              <a:rect l="0" t="0" r="r" b="b"/>
              <a:pathLst>
                <a:path w="434" h="434">
                  <a:moveTo>
                    <a:pt x="0" y="217"/>
                  </a:moveTo>
                  <a:lnTo>
                    <a:pt x="0" y="217"/>
                  </a:lnTo>
                  <a:cubicBezTo>
                    <a:pt x="0" y="97"/>
                    <a:pt x="97" y="0"/>
                    <a:pt x="217" y="0"/>
                  </a:cubicBezTo>
                  <a:cubicBezTo>
                    <a:pt x="337" y="0"/>
                    <a:pt x="434" y="97"/>
                    <a:pt x="434" y="217"/>
                  </a:cubicBezTo>
                  <a:cubicBezTo>
                    <a:pt x="434" y="337"/>
                    <a:pt x="337" y="434"/>
                    <a:pt x="217" y="434"/>
                  </a:cubicBezTo>
                  <a:cubicBezTo>
                    <a:pt x="97" y="434"/>
                    <a:pt x="0" y="337"/>
                    <a:pt x="0" y="217"/>
                  </a:cubicBezTo>
                  <a:close/>
                </a:path>
              </a:pathLst>
            </a:custGeom>
            <a:solidFill>
              <a:schemeClr val="accent1">
                <a:lumMod val="7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59" name="Freeform 58"/>
            <p:cNvSpPr>
              <a:spLocks/>
            </p:cNvSpPr>
            <p:nvPr userDrawn="1"/>
          </p:nvSpPr>
          <p:spPr bwMode="auto">
            <a:xfrm>
              <a:off x="2562225" y="974725"/>
              <a:ext cx="39688" cy="39688"/>
            </a:xfrm>
            <a:custGeom>
              <a:avLst/>
              <a:gdLst>
                <a:gd name="T0" fmla="*/ 3 w 42"/>
                <a:gd name="T1" fmla="*/ 30 h 41"/>
                <a:gd name="T2" fmla="*/ 3 w 42"/>
                <a:gd name="T3" fmla="*/ 30 h 41"/>
                <a:gd name="T4" fmla="*/ 30 w 42"/>
                <a:gd name="T5" fmla="*/ 2 h 41"/>
                <a:gd name="T6" fmla="*/ 40 w 42"/>
                <a:gd name="T7" fmla="*/ 2 h 41"/>
                <a:gd name="T8" fmla="*/ 40 w 42"/>
                <a:gd name="T9" fmla="*/ 12 h 41"/>
                <a:gd name="T10" fmla="*/ 12 w 42"/>
                <a:gd name="T11" fmla="*/ 39 h 41"/>
                <a:gd name="T12" fmla="*/ 7 w 42"/>
                <a:gd name="T13" fmla="*/ 41 h 41"/>
                <a:gd name="T14" fmla="*/ 3 w 42"/>
                <a:gd name="T15" fmla="*/ 39 h 41"/>
                <a:gd name="T16" fmla="*/ 3 w 42"/>
                <a:gd name="T17" fmla="*/ 3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41">
                  <a:moveTo>
                    <a:pt x="3" y="30"/>
                  </a:moveTo>
                  <a:lnTo>
                    <a:pt x="3" y="30"/>
                  </a:lnTo>
                  <a:lnTo>
                    <a:pt x="30" y="2"/>
                  </a:lnTo>
                  <a:cubicBezTo>
                    <a:pt x="33" y="0"/>
                    <a:pt x="37" y="0"/>
                    <a:pt x="40" y="2"/>
                  </a:cubicBezTo>
                  <a:cubicBezTo>
                    <a:pt x="42" y="5"/>
                    <a:pt x="42" y="9"/>
                    <a:pt x="40" y="12"/>
                  </a:cubicBezTo>
                  <a:lnTo>
                    <a:pt x="12" y="39"/>
                  </a:lnTo>
                  <a:cubicBezTo>
                    <a:pt x="11" y="41"/>
                    <a:pt x="9" y="41"/>
                    <a:pt x="7" y="41"/>
                  </a:cubicBezTo>
                  <a:cubicBezTo>
                    <a:pt x="6" y="41"/>
                    <a:pt x="4" y="41"/>
                    <a:pt x="3" y="39"/>
                  </a:cubicBezTo>
                  <a:cubicBezTo>
                    <a:pt x="0" y="37"/>
                    <a:pt x="0" y="32"/>
                    <a:pt x="3" y="3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60" name="Freeform 59"/>
            <p:cNvSpPr>
              <a:spLocks/>
            </p:cNvSpPr>
            <p:nvPr userDrawn="1"/>
          </p:nvSpPr>
          <p:spPr bwMode="auto">
            <a:xfrm>
              <a:off x="2487613" y="928688"/>
              <a:ext cx="12700" cy="49213"/>
            </a:xfrm>
            <a:custGeom>
              <a:avLst/>
              <a:gdLst>
                <a:gd name="T0" fmla="*/ 0 w 14"/>
                <a:gd name="T1" fmla="*/ 7 h 52"/>
                <a:gd name="T2" fmla="*/ 0 w 14"/>
                <a:gd name="T3" fmla="*/ 7 h 52"/>
                <a:gd name="T4" fmla="*/ 7 w 14"/>
                <a:gd name="T5" fmla="*/ 0 h 52"/>
                <a:gd name="T6" fmla="*/ 14 w 14"/>
                <a:gd name="T7" fmla="*/ 7 h 52"/>
                <a:gd name="T8" fmla="*/ 14 w 14"/>
                <a:gd name="T9" fmla="*/ 45 h 52"/>
                <a:gd name="T10" fmla="*/ 7 w 14"/>
                <a:gd name="T11" fmla="*/ 52 h 52"/>
                <a:gd name="T12" fmla="*/ 0 w 14"/>
                <a:gd name="T13" fmla="*/ 45 h 52"/>
                <a:gd name="T14" fmla="*/ 0 w 14"/>
                <a:gd name="T15" fmla="*/ 7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52">
                  <a:moveTo>
                    <a:pt x="0" y="7"/>
                  </a:moveTo>
                  <a:lnTo>
                    <a:pt x="0" y="7"/>
                  </a:lnTo>
                  <a:cubicBezTo>
                    <a:pt x="0" y="3"/>
                    <a:pt x="3" y="0"/>
                    <a:pt x="7" y="0"/>
                  </a:cubicBezTo>
                  <a:cubicBezTo>
                    <a:pt x="11" y="0"/>
                    <a:pt x="14" y="3"/>
                    <a:pt x="14" y="7"/>
                  </a:cubicBezTo>
                  <a:lnTo>
                    <a:pt x="14" y="45"/>
                  </a:lnTo>
                  <a:cubicBezTo>
                    <a:pt x="14" y="49"/>
                    <a:pt x="11" y="52"/>
                    <a:pt x="7" y="52"/>
                  </a:cubicBezTo>
                  <a:cubicBezTo>
                    <a:pt x="3" y="52"/>
                    <a:pt x="0" y="49"/>
                    <a:pt x="0" y="45"/>
                  </a:cubicBezTo>
                  <a:lnTo>
                    <a:pt x="0" y="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61" name="Freeform 60"/>
            <p:cNvSpPr>
              <a:spLocks/>
            </p:cNvSpPr>
            <p:nvPr userDrawn="1"/>
          </p:nvSpPr>
          <p:spPr bwMode="auto">
            <a:xfrm>
              <a:off x="2386013" y="973138"/>
              <a:ext cx="39688" cy="39688"/>
            </a:xfrm>
            <a:custGeom>
              <a:avLst/>
              <a:gdLst>
                <a:gd name="T0" fmla="*/ 2 w 42"/>
                <a:gd name="T1" fmla="*/ 3 h 42"/>
                <a:gd name="T2" fmla="*/ 2 w 42"/>
                <a:gd name="T3" fmla="*/ 3 h 42"/>
                <a:gd name="T4" fmla="*/ 12 w 42"/>
                <a:gd name="T5" fmla="*/ 3 h 42"/>
                <a:gd name="T6" fmla="*/ 39 w 42"/>
                <a:gd name="T7" fmla="*/ 30 h 42"/>
                <a:gd name="T8" fmla="*/ 39 w 42"/>
                <a:gd name="T9" fmla="*/ 40 h 42"/>
                <a:gd name="T10" fmla="*/ 34 w 42"/>
                <a:gd name="T11" fmla="*/ 42 h 42"/>
                <a:gd name="T12" fmla="*/ 30 w 42"/>
                <a:gd name="T13" fmla="*/ 40 h 42"/>
                <a:gd name="T14" fmla="*/ 2 w 42"/>
                <a:gd name="T15" fmla="*/ 13 h 42"/>
                <a:gd name="T16" fmla="*/ 2 w 42"/>
                <a:gd name="T17" fmla="*/ 3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42">
                  <a:moveTo>
                    <a:pt x="2" y="3"/>
                  </a:moveTo>
                  <a:lnTo>
                    <a:pt x="2" y="3"/>
                  </a:lnTo>
                  <a:cubicBezTo>
                    <a:pt x="5" y="0"/>
                    <a:pt x="9" y="0"/>
                    <a:pt x="12" y="3"/>
                  </a:cubicBezTo>
                  <a:lnTo>
                    <a:pt x="39" y="30"/>
                  </a:lnTo>
                  <a:cubicBezTo>
                    <a:pt x="42" y="33"/>
                    <a:pt x="42" y="37"/>
                    <a:pt x="39" y="40"/>
                  </a:cubicBezTo>
                  <a:cubicBezTo>
                    <a:pt x="38" y="41"/>
                    <a:pt x="36" y="42"/>
                    <a:pt x="34" y="42"/>
                  </a:cubicBezTo>
                  <a:cubicBezTo>
                    <a:pt x="33" y="42"/>
                    <a:pt x="31" y="41"/>
                    <a:pt x="30" y="40"/>
                  </a:cubicBezTo>
                  <a:lnTo>
                    <a:pt x="2" y="13"/>
                  </a:lnTo>
                  <a:cubicBezTo>
                    <a:pt x="0" y="10"/>
                    <a:pt x="0" y="6"/>
                    <a:pt x="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62" name="Freeform 61"/>
            <p:cNvSpPr>
              <a:spLocks/>
            </p:cNvSpPr>
            <p:nvPr userDrawn="1"/>
          </p:nvSpPr>
          <p:spPr bwMode="auto">
            <a:xfrm>
              <a:off x="2344738" y="1073150"/>
              <a:ext cx="50800" cy="12700"/>
            </a:xfrm>
            <a:custGeom>
              <a:avLst/>
              <a:gdLst>
                <a:gd name="T0" fmla="*/ 0 w 53"/>
                <a:gd name="T1" fmla="*/ 6 h 13"/>
                <a:gd name="T2" fmla="*/ 0 w 53"/>
                <a:gd name="T3" fmla="*/ 6 h 13"/>
                <a:gd name="T4" fmla="*/ 7 w 53"/>
                <a:gd name="T5" fmla="*/ 0 h 13"/>
                <a:gd name="T6" fmla="*/ 46 w 53"/>
                <a:gd name="T7" fmla="*/ 0 h 13"/>
                <a:gd name="T8" fmla="*/ 53 w 53"/>
                <a:gd name="T9" fmla="*/ 6 h 13"/>
                <a:gd name="T10" fmla="*/ 46 w 53"/>
                <a:gd name="T11" fmla="*/ 13 h 13"/>
                <a:gd name="T12" fmla="*/ 7 w 53"/>
                <a:gd name="T13" fmla="*/ 13 h 13"/>
                <a:gd name="T14" fmla="*/ 0 w 53"/>
                <a:gd name="T15" fmla="*/ 6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 h="13">
                  <a:moveTo>
                    <a:pt x="0" y="6"/>
                  </a:moveTo>
                  <a:lnTo>
                    <a:pt x="0" y="6"/>
                  </a:lnTo>
                  <a:cubicBezTo>
                    <a:pt x="0" y="3"/>
                    <a:pt x="3" y="0"/>
                    <a:pt x="7" y="0"/>
                  </a:cubicBezTo>
                  <a:lnTo>
                    <a:pt x="46" y="0"/>
                  </a:lnTo>
                  <a:cubicBezTo>
                    <a:pt x="50" y="0"/>
                    <a:pt x="53" y="3"/>
                    <a:pt x="53" y="6"/>
                  </a:cubicBezTo>
                  <a:cubicBezTo>
                    <a:pt x="53" y="10"/>
                    <a:pt x="50" y="13"/>
                    <a:pt x="46" y="13"/>
                  </a:cubicBezTo>
                  <a:lnTo>
                    <a:pt x="7" y="13"/>
                  </a:lnTo>
                  <a:cubicBezTo>
                    <a:pt x="3" y="13"/>
                    <a:pt x="0" y="10"/>
                    <a:pt x="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63" name="Freeform 62"/>
            <p:cNvSpPr>
              <a:spLocks/>
            </p:cNvSpPr>
            <p:nvPr userDrawn="1"/>
          </p:nvSpPr>
          <p:spPr bwMode="auto">
            <a:xfrm>
              <a:off x="2386013" y="1152525"/>
              <a:ext cx="39688" cy="39688"/>
            </a:xfrm>
            <a:custGeom>
              <a:avLst/>
              <a:gdLst>
                <a:gd name="T0" fmla="*/ 39 w 42"/>
                <a:gd name="T1" fmla="*/ 13 h 42"/>
                <a:gd name="T2" fmla="*/ 39 w 42"/>
                <a:gd name="T3" fmla="*/ 13 h 42"/>
                <a:gd name="T4" fmla="*/ 12 w 42"/>
                <a:gd name="T5" fmla="*/ 40 h 42"/>
                <a:gd name="T6" fmla="*/ 7 w 42"/>
                <a:gd name="T7" fmla="*/ 42 h 42"/>
                <a:gd name="T8" fmla="*/ 2 w 42"/>
                <a:gd name="T9" fmla="*/ 40 h 42"/>
                <a:gd name="T10" fmla="*/ 2 w 42"/>
                <a:gd name="T11" fmla="*/ 30 h 42"/>
                <a:gd name="T12" fmla="*/ 30 w 42"/>
                <a:gd name="T13" fmla="*/ 3 h 42"/>
                <a:gd name="T14" fmla="*/ 39 w 42"/>
                <a:gd name="T15" fmla="*/ 3 h 42"/>
                <a:gd name="T16" fmla="*/ 39 w 42"/>
                <a:gd name="T17" fmla="*/ 13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42">
                  <a:moveTo>
                    <a:pt x="39" y="13"/>
                  </a:moveTo>
                  <a:lnTo>
                    <a:pt x="39" y="13"/>
                  </a:lnTo>
                  <a:lnTo>
                    <a:pt x="12" y="40"/>
                  </a:lnTo>
                  <a:cubicBezTo>
                    <a:pt x="11" y="41"/>
                    <a:pt x="9" y="42"/>
                    <a:pt x="7" y="42"/>
                  </a:cubicBezTo>
                  <a:cubicBezTo>
                    <a:pt x="5" y="42"/>
                    <a:pt x="4" y="41"/>
                    <a:pt x="2" y="40"/>
                  </a:cubicBezTo>
                  <a:cubicBezTo>
                    <a:pt x="0" y="37"/>
                    <a:pt x="0" y="33"/>
                    <a:pt x="2" y="30"/>
                  </a:cubicBezTo>
                  <a:lnTo>
                    <a:pt x="30" y="3"/>
                  </a:lnTo>
                  <a:cubicBezTo>
                    <a:pt x="32" y="0"/>
                    <a:pt x="37" y="0"/>
                    <a:pt x="39" y="3"/>
                  </a:cubicBezTo>
                  <a:cubicBezTo>
                    <a:pt x="42" y="6"/>
                    <a:pt x="42" y="10"/>
                    <a:pt x="39" y="1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64" name="Freeform 63"/>
            <p:cNvSpPr>
              <a:spLocks/>
            </p:cNvSpPr>
            <p:nvPr userDrawn="1"/>
          </p:nvSpPr>
          <p:spPr bwMode="auto">
            <a:xfrm>
              <a:off x="2457450" y="1220788"/>
              <a:ext cx="73025" cy="12700"/>
            </a:xfrm>
            <a:custGeom>
              <a:avLst/>
              <a:gdLst>
                <a:gd name="T0" fmla="*/ 70 w 76"/>
                <a:gd name="T1" fmla="*/ 13 h 13"/>
                <a:gd name="T2" fmla="*/ 70 w 76"/>
                <a:gd name="T3" fmla="*/ 13 h 13"/>
                <a:gd name="T4" fmla="*/ 6 w 76"/>
                <a:gd name="T5" fmla="*/ 13 h 13"/>
                <a:gd name="T6" fmla="*/ 0 w 76"/>
                <a:gd name="T7" fmla="*/ 6 h 13"/>
                <a:gd name="T8" fmla="*/ 6 w 76"/>
                <a:gd name="T9" fmla="*/ 0 h 13"/>
                <a:gd name="T10" fmla="*/ 70 w 76"/>
                <a:gd name="T11" fmla="*/ 0 h 13"/>
                <a:gd name="T12" fmla="*/ 76 w 76"/>
                <a:gd name="T13" fmla="*/ 6 h 13"/>
                <a:gd name="T14" fmla="*/ 70 w 76"/>
                <a:gd name="T15" fmla="*/ 13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13">
                  <a:moveTo>
                    <a:pt x="70" y="13"/>
                  </a:moveTo>
                  <a:lnTo>
                    <a:pt x="70" y="13"/>
                  </a:lnTo>
                  <a:lnTo>
                    <a:pt x="6" y="13"/>
                  </a:lnTo>
                  <a:cubicBezTo>
                    <a:pt x="3" y="13"/>
                    <a:pt x="0" y="10"/>
                    <a:pt x="0" y="6"/>
                  </a:cubicBezTo>
                  <a:cubicBezTo>
                    <a:pt x="0" y="3"/>
                    <a:pt x="3" y="0"/>
                    <a:pt x="6" y="0"/>
                  </a:cubicBezTo>
                  <a:lnTo>
                    <a:pt x="70" y="0"/>
                  </a:lnTo>
                  <a:cubicBezTo>
                    <a:pt x="73" y="0"/>
                    <a:pt x="76" y="3"/>
                    <a:pt x="76" y="6"/>
                  </a:cubicBezTo>
                  <a:cubicBezTo>
                    <a:pt x="76" y="10"/>
                    <a:pt x="73" y="13"/>
                    <a:pt x="70" y="1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65" name="Freeform 64"/>
            <p:cNvSpPr>
              <a:spLocks/>
            </p:cNvSpPr>
            <p:nvPr userDrawn="1"/>
          </p:nvSpPr>
          <p:spPr bwMode="auto">
            <a:xfrm>
              <a:off x="2451100" y="1204913"/>
              <a:ext cx="84138" cy="12700"/>
            </a:xfrm>
            <a:custGeom>
              <a:avLst/>
              <a:gdLst>
                <a:gd name="T0" fmla="*/ 81 w 88"/>
                <a:gd name="T1" fmla="*/ 13 h 13"/>
                <a:gd name="T2" fmla="*/ 81 w 88"/>
                <a:gd name="T3" fmla="*/ 13 h 13"/>
                <a:gd name="T4" fmla="*/ 7 w 88"/>
                <a:gd name="T5" fmla="*/ 13 h 13"/>
                <a:gd name="T6" fmla="*/ 0 w 88"/>
                <a:gd name="T7" fmla="*/ 6 h 13"/>
                <a:gd name="T8" fmla="*/ 7 w 88"/>
                <a:gd name="T9" fmla="*/ 0 h 13"/>
                <a:gd name="T10" fmla="*/ 81 w 88"/>
                <a:gd name="T11" fmla="*/ 0 h 13"/>
                <a:gd name="T12" fmla="*/ 88 w 88"/>
                <a:gd name="T13" fmla="*/ 6 h 13"/>
                <a:gd name="T14" fmla="*/ 81 w 88"/>
                <a:gd name="T15" fmla="*/ 13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8" h="13">
                  <a:moveTo>
                    <a:pt x="81" y="13"/>
                  </a:moveTo>
                  <a:lnTo>
                    <a:pt x="81" y="13"/>
                  </a:lnTo>
                  <a:lnTo>
                    <a:pt x="7" y="13"/>
                  </a:lnTo>
                  <a:cubicBezTo>
                    <a:pt x="3" y="13"/>
                    <a:pt x="0" y="10"/>
                    <a:pt x="0" y="6"/>
                  </a:cubicBezTo>
                  <a:cubicBezTo>
                    <a:pt x="0" y="3"/>
                    <a:pt x="3" y="0"/>
                    <a:pt x="7" y="0"/>
                  </a:cubicBezTo>
                  <a:lnTo>
                    <a:pt x="81" y="0"/>
                  </a:lnTo>
                  <a:cubicBezTo>
                    <a:pt x="85" y="0"/>
                    <a:pt x="88" y="3"/>
                    <a:pt x="88" y="6"/>
                  </a:cubicBezTo>
                  <a:cubicBezTo>
                    <a:pt x="88" y="10"/>
                    <a:pt x="85" y="13"/>
                    <a:pt x="81" y="1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66" name="Freeform 65"/>
            <p:cNvSpPr>
              <a:spLocks/>
            </p:cNvSpPr>
            <p:nvPr userDrawn="1"/>
          </p:nvSpPr>
          <p:spPr bwMode="auto">
            <a:xfrm>
              <a:off x="2451100" y="1190625"/>
              <a:ext cx="84138" cy="11113"/>
            </a:xfrm>
            <a:custGeom>
              <a:avLst/>
              <a:gdLst>
                <a:gd name="T0" fmla="*/ 81 w 88"/>
                <a:gd name="T1" fmla="*/ 13 h 13"/>
                <a:gd name="T2" fmla="*/ 81 w 88"/>
                <a:gd name="T3" fmla="*/ 13 h 13"/>
                <a:gd name="T4" fmla="*/ 7 w 88"/>
                <a:gd name="T5" fmla="*/ 13 h 13"/>
                <a:gd name="T6" fmla="*/ 0 w 88"/>
                <a:gd name="T7" fmla="*/ 6 h 13"/>
                <a:gd name="T8" fmla="*/ 7 w 88"/>
                <a:gd name="T9" fmla="*/ 0 h 13"/>
                <a:gd name="T10" fmla="*/ 81 w 88"/>
                <a:gd name="T11" fmla="*/ 0 h 13"/>
                <a:gd name="T12" fmla="*/ 88 w 88"/>
                <a:gd name="T13" fmla="*/ 6 h 13"/>
                <a:gd name="T14" fmla="*/ 81 w 88"/>
                <a:gd name="T15" fmla="*/ 13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8" h="13">
                  <a:moveTo>
                    <a:pt x="81" y="13"/>
                  </a:moveTo>
                  <a:lnTo>
                    <a:pt x="81" y="13"/>
                  </a:lnTo>
                  <a:lnTo>
                    <a:pt x="7" y="13"/>
                  </a:lnTo>
                  <a:cubicBezTo>
                    <a:pt x="3" y="13"/>
                    <a:pt x="0" y="10"/>
                    <a:pt x="0" y="6"/>
                  </a:cubicBezTo>
                  <a:cubicBezTo>
                    <a:pt x="0" y="3"/>
                    <a:pt x="3" y="0"/>
                    <a:pt x="7" y="0"/>
                  </a:cubicBezTo>
                  <a:lnTo>
                    <a:pt x="81" y="0"/>
                  </a:lnTo>
                  <a:cubicBezTo>
                    <a:pt x="85" y="0"/>
                    <a:pt x="88" y="3"/>
                    <a:pt x="88" y="6"/>
                  </a:cubicBezTo>
                  <a:cubicBezTo>
                    <a:pt x="88" y="10"/>
                    <a:pt x="85" y="13"/>
                    <a:pt x="81" y="1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67" name="Freeform 66"/>
            <p:cNvSpPr>
              <a:spLocks/>
            </p:cNvSpPr>
            <p:nvPr userDrawn="1"/>
          </p:nvSpPr>
          <p:spPr bwMode="auto">
            <a:xfrm>
              <a:off x="2417763" y="1001713"/>
              <a:ext cx="150813" cy="185738"/>
            </a:xfrm>
            <a:custGeom>
              <a:avLst/>
              <a:gdLst>
                <a:gd name="T0" fmla="*/ 129 w 158"/>
                <a:gd name="T1" fmla="*/ 183 h 193"/>
                <a:gd name="T2" fmla="*/ 129 w 158"/>
                <a:gd name="T3" fmla="*/ 183 h 193"/>
                <a:gd name="T4" fmla="*/ 122 w 158"/>
                <a:gd name="T5" fmla="*/ 193 h 193"/>
                <a:gd name="T6" fmla="*/ 36 w 158"/>
                <a:gd name="T7" fmla="*/ 193 h 193"/>
                <a:gd name="T8" fmla="*/ 29 w 158"/>
                <a:gd name="T9" fmla="*/ 184 h 193"/>
                <a:gd name="T10" fmla="*/ 0 w 158"/>
                <a:gd name="T11" fmla="*/ 82 h 193"/>
                <a:gd name="T12" fmla="*/ 79 w 158"/>
                <a:gd name="T13" fmla="*/ 0 h 193"/>
                <a:gd name="T14" fmla="*/ 158 w 158"/>
                <a:gd name="T15" fmla="*/ 82 h 193"/>
                <a:gd name="T16" fmla="*/ 129 w 158"/>
                <a:gd name="T17" fmla="*/ 183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8" h="193">
                  <a:moveTo>
                    <a:pt x="129" y="183"/>
                  </a:moveTo>
                  <a:lnTo>
                    <a:pt x="129" y="183"/>
                  </a:lnTo>
                  <a:cubicBezTo>
                    <a:pt x="128" y="188"/>
                    <a:pt x="127" y="193"/>
                    <a:pt x="122" y="193"/>
                  </a:cubicBezTo>
                  <a:lnTo>
                    <a:pt x="36" y="193"/>
                  </a:lnTo>
                  <a:cubicBezTo>
                    <a:pt x="31" y="193"/>
                    <a:pt x="30" y="188"/>
                    <a:pt x="29" y="184"/>
                  </a:cubicBezTo>
                  <a:cubicBezTo>
                    <a:pt x="28" y="145"/>
                    <a:pt x="0" y="117"/>
                    <a:pt x="0" y="82"/>
                  </a:cubicBezTo>
                  <a:cubicBezTo>
                    <a:pt x="0" y="37"/>
                    <a:pt x="36" y="0"/>
                    <a:pt x="79" y="0"/>
                  </a:cubicBezTo>
                  <a:cubicBezTo>
                    <a:pt x="122" y="0"/>
                    <a:pt x="158" y="37"/>
                    <a:pt x="158" y="82"/>
                  </a:cubicBezTo>
                  <a:cubicBezTo>
                    <a:pt x="158" y="124"/>
                    <a:pt x="131" y="137"/>
                    <a:pt x="129" y="18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68" name="Freeform 67"/>
            <p:cNvSpPr>
              <a:spLocks/>
            </p:cNvSpPr>
            <p:nvPr userDrawn="1"/>
          </p:nvSpPr>
          <p:spPr bwMode="auto">
            <a:xfrm>
              <a:off x="2562225" y="1154113"/>
              <a:ext cx="39688" cy="39688"/>
            </a:xfrm>
            <a:custGeom>
              <a:avLst/>
              <a:gdLst>
                <a:gd name="T0" fmla="*/ 40 w 42"/>
                <a:gd name="T1" fmla="*/ 39 h 41"/>
                <a:gd name="T2" fmla="*/ 40 w 42"/>
                <a:gd name="T3" fmla="*/ 39 h 41"/>
                <a:gd name="T4" fmla="*/ 35 w 42"/>
                <a:gd name="T5" fmla="*/ 41 h 41"/>
                <a:gd name="T6" fmla="*/ 30 w 42"/>
                <a:gd name="T7" fmla="*/ 39 h 41"/>
                <a:gd name="T8" fmla="*/ 3 w 42"/>
                <a:gd name="T9" fmla="*/ 12 h 41"/>
                <a:gd name="T10" fmla="*/ 3 w 42"/>
                <a:gd name="T11" fmla="*/ 2 h 41"/>
                <a:gd name="T12" fmla="*/ 12 w 42"/>
                <a:gd name="T13" fmla="*/ 2 h 41"/>
                <a:gd name="T14" fmla="*/ 40 w 42"/>
                <a:gd name="T15" fmla="*/ 30 h 41"/>
                <a:gd name="T16" fmla="*/ 40 w 42"/>
                <a:gd name="T17" fmla="*/ 39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41">
                  <a:moveTo>
                    <a:pt x="40" y="39"/>
                  </a:moveTo>
                  <a:lnTo>
                    <a:pt x="40" y="39"/>
                  </a:lnTo>
                  <a:cubicBezTo>
                    <a:pt x="38" y="41"/>
                    <a:pt x="37" y="41"/>
                    <a:pt x="35" y="41"/>
                  </a:cubicBezTo>
                  <a:cubicBezTo>
                    <a:pt x="33" y="41"/>
                    <a:pt x="31" y="41"/>
                    <a:pt x="30" y="39"/>
                  </a:cubicBezTo>
                  <a:lnTo>
                    <a:pt x="3" y="12"/>
                  </a:lnTo>
                  <a:cubicBezTo>
                    <a:pt x="0" y="9"/>
                    <a:pt x="0" y="5"/>
                    <a:pt x="3" y="2"/>
                  </a:cubicBezTo>
                  <a:cubicBezTo>
                    <a:pt x="5" y="0"/>
                    <a:pt x="10" y="0"/>
                    <a:pt x="12" y="2"/>
                  </a:cubicBezTo>
                  <a:lnTo>
                    <a:pt x="40" y="30"/>
                  </a:lnTo>
                  <a:cubicBezTo>
                    <a:pt x="42" y="32"/>
                    <a:pt x="42" y="37"/>
                    <a:pt x="40" y="3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69" name="Freeform 68"/>
            <p:cNvSpPr>
              <a:spLocks/>
            </p:cNvSpPr>
            <p:nvPr userDrawn="1"/>
          </p:nvSpPr>
          <p:spPr bwMode="auto">
            <a:xfrm>
              <a:off x="2592388" y="1073150"/>
              <a:ext cx="50800" cy="12700"/>
            </a:xfrm>
            <a:custGeom>
              <a:avLst/>
              <a:gdLst>
                <a:gd name="T0" fmla="*/ 46 w 53"/>
                <a:gd name="T1" fmla="*/ 13 h 13"/>
                <a:gd name="T2" fmla="*/ 46 w 53"/>
                <a:gd name="T3" fmla="*/ 13 h 13"/>
                <a:gd name="T4" fmla="*/ 7 w 53"/>
                <a:gd name="T5" fmla="*/ 13 h 13"/>
                <a:gd name="T6" fmla="*/ 0 w 53"/>
                <a:gd name="T7" fmla="*/ 6 h 13"/>
                <a:gd name="T8" fmla="*/ 7 w 53"/>
                <a:gd name="T9" fmla="*/ 0 h 13"/>
                <a:gd name="T10" fmla="*/ 46 w 53"/>
                <a:gd name="T11" fmla="*/ 0 h 13"/>
                <a:gd name="T12" fmla="*/ 53 w 53"/>
                <a:gd name="T13" fmla="*/ 6 h 13"/>
                <a:gd name="T14" fmla="*/ 46 w 53"/>
                <a:gd name="T15" fmla="*/ 13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 h="13">
                  <a:moveTo>
                    <a:pt x="46" y="13"/>
                  </a:moveTo>
                  <a:lnTo>
                    <a:pt x="46" y="13"/>
                  </a:lnTo>
                  <a:lnTo>
                    <a:pt x="7" y="13"/>
                  </a:lnTo>
                  <a:cubicBezTo>
                    <a:pt x="3" y="13"/>
                    <a:pt x="0" y="10"/>
                    <a:pt x="0" y="6"/>
                  </a:cubicBezTo>
                  <a:cubicBezTo>
                    <a:pt x="0" y="3"/>
                    <a:pt x="3" y="0"/>
                    <a:pt x="7" y="0"/>
                  </a:cubicBezTo>
                  <a:lnTo>
                    <a:pt x="46" y="0"/>
                  </a:lnTo>
                  <a:cubicBezTo>
                    <a:pt x="50" y="0"/>
                    <a:pt x="53" y="3"/>
                    <a:pt x="53" y="6"/>
                  </a:cubicBezTo>
                  <a:cubicBezTo>
                    <a:pt x="53" y="10"/>
                    <a:pt x="50" y="13"/>
                    <a:pt x="46" y="1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grpSp>
      <p:sp>
        <p:nvSpPr>
          <p:cNvPr id="3" name="Slide Number Placeholder 2"/>
          <p:cNvSpPr>
            <a:spLocks noGrp="1"/>
          </p:cNvSpPr>
          <p:nvPr>
            <p:ph type="sldNum" sz="quarter" idx="10"/>
          </p:nvPr>
        </p:nvSpPr>
        <p:spPr/>
        <p:txBody>
          <a:bodyPr/>
          <a:lstStyle/>
          <a:p>
            <a:fld id="{46903638-178D-3E4C-8874-E0FA73D16517}" type="slidenum">
              <a:rPr lang="en-US" smtClean="0"/>
              <a:pPr/>
              <a:t>‹#›</a:t>
            </a:fld>
            <a:endParaRPr lang="en-US" dirty="0"/>
          </a:p>
        </p:txBody>
      </p:sp>
    </p:spTree>
    <p:extLst>
      <p:ext uri="{BB962C8B-B14F-4D97-AF65-F5344CB8AC3E}">
        <p14:creationId xmlns:p14="http://schemas.microsoft.com/office/powerpoint/2010/main" val="102167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Ending">
    <p:spTree>
      <p:nvGrpSpPr>
        <p:cNvPr id="1" name=""/>
        <p:cNvGrpSpPr/>
        <p:nvPr/>
      </p:nvGrpSpPr>
      <p:grpSpPr>
        <a:xfrm>
          <a:off x="0" y="0"/>
          <a:ext cx="0" cy="0"/>
          <a:chOff x="0" y="0"/>
          <a:chExt cx="0" cy="0"/>
        </a:xfrm>
      </p:grpSpPr>
      <p:grpSp>
        <p:nvGrpSpPr>
          <p:cNvPr id="9" name="Group 4"/>
          <p:cNvGrpSpPr>
            <a:grpSpLocks noChangeAspect="1"/>
          </p:cNvGrpSpPr>
          <p:nvPr userDrawn="1"/>
        </p:nvGrpSpPr>
        <p:grpSpPr bwMode="auto">
          <a:xfrm>
            <a:off x="505000" y="1855190"/>
            <a:ext cx="2319338" cy="1117600"/>
            <a:chOff x="2152" y="1806"/>
            <a:chExt cx="1461" cy="704"/>
          </a:xfrm>
          <a:solidFill>
            <a:schemeClr val="accent3"/>
          </a:solidFill>
        </p:grpSpPr>
        <p:sp>
          <p:nvSpPr>
            <p:cNvPr id="10" name="Freeform 5"/>
            <p:cNvSpPr>
              <a:spLocks/>
            </p:cNvSpPr>
            <p:nvPr/>
          </p:nvSpPr>
          <p:spPr bwMode="auto">
            <a:xfrm>
              <a:off x="2152" y="1806"/>
              <a:ext cx="98" cy="207"/>
            </a:xfrm>
            <a:custGeom>
              <a:avLst/>
              <a:gdLst>
                <a:gd name="T0" fmla="*/ 0 w 163"/>
                <a:gd name="T1" fmla="*/ 0 h 342"/>
                <a:gd name="T2" fmla="*/ 0 w 163"/>
                <a:gd name="T3" fmla="*/ 0 h 342"/>
                <a:gd name="T4" fmla="*/ 0 w 163"/>
                <a:gd name="T5" fmla="*/ 49 h 342"/>
                <a:gd name="T6" fmla="*/ 55 w 163"/>
                <a:gd name="T7" fmla="*/ 49 h 342"/>
                <a:gd name="T8" fmla="*/ 55 w 163"/>
                <a:gd name="T9" fmla="*/ 342 h 342"/>
                <a:gd name="T10" fmla="*/ 109 w 163"/>
                <a:gd name="T11" fmla="*/ 342 h 342"/>
                <a:gd name="T12" fmla="*/ 109 w 163"/>
                <a:gd name="T13" fmla="*/ 48 h 342"/>
                <a:gd name="T14" fmla="*/ 163 w 163"/>
                <a:gd name="T15" fmla="*/ 48 h 342"/>
                <a:gd name="T16" fmla="*/ 163 w 163"/>
                <a:gd name="T17" fmla="*/ 0 h 342"/>
                <a:gd name="T18" fmla="*/ 0 w 163"/>
                <a:gd name="T19" fmla="*/ 0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3" h="342">
                  <a:moveTo>
                    <a:pt x="0" y="0"/>
                  </a:moveTo>
                  <a:lnTo>
                    <a:pt x="0" y="0"/>
                  </a:lnTo>
                  <a:lnTo>
                    <a:pt x="0" y="49"/>
                  </a:lnTo>
                  <a:lnTo>
                    <a:pt x="55" y="49"/>
                  </a:lnTo>
                  <a:lnTo>
                    <a:pt x="55" y="342"/>
                  </a:lnTo>
                  <a:lnTo>
                    <a:pt x="109" y="342"/>
                  </a:lnTo>
                  <a:lnTo>
                    <a:pt x="109" y="48"/>
                  </a:lnTo>
                  <a:lnTo>
                    <a:pt x="163" y="48"/>
                  </a:lnTo>
                  <a:lnTo>
                    <a:pt x="163"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11" name="Freeform 6"/>
            <p:cNvSpPr>
              <a:spLocks/>
            </p:cNvSpPr>
            <p:nvPr/>
          </p:nvSpPr>
          <p:spPr bwMode="auto">
            <a:xfrm>
              <a:off x="2384" y="1807"/>
              <a:ext cx="1229" cy="701"/>
            </a:xfrm>
            <a:custGeom>
              <a:avLst/>
              <a:gdLst>
                <a:gd name="T0" fmla="*/ 698 w 2042"/>
                <a:gd name="T1" fmla="*/ 1159 h 1159"/>
                <a:gd name="T2" fmla="*/ 698 w 2042"/>
                <a:gd name="T3" fmla="*/ 1159 h 1159"/>
                <a:gd name="T4" fmla="*/ 698 w 2042"/>
                <a:gd name="T5" fmla="*/ 869 h 1159"/>
                <a:gd name="T6" fmla="*/ 643 w 2042"/>
                <a:gd name="T7" fmla="*/ 869 h 1159"/>
                <a:gd name="T8" fmla="*/ 643 w 2042"/>
                <a:gd name="T9" fmla="*/ 821 h 1159"/>
                <a:gd name="T10" fmla="*/ 806 w 2042"/>
                <a:gd name="T11" fmla="*/ 821 h 1159"/>
                <a:gd name="T12" fmla="*/ 806 w 2042"/>
                <a:gd name="T13" fmla="*/ 868 h 1159"/>
                <a:gd name="T14" fmla="*/ 751 w 2042"/>
                <a:gd name="T15" fmla="*/ 868 h 1159"/>
                <a:gd name="T16" fmla="*/ 751 w 2042"/>
                <a:gd name="T17" fmla="*/ 1110 h 1159"/>
                <a:gd name="T18" fmla="*/ 761 w 2042"/>
                <a:gd name="T19" fmla="*/ 1110 h 1159"/>
                <a:gd name="T20" fmla="*/ 1261 w 2042"/>
                <a:gd name="T21" fmla="*/ 1110 h 1159"/>
                <a:gd name="T22" fmla="*/ 1275 w 2042"/>
                <a:gd name="T23" fmla="*/ 1105 h 1159"/>
                <a:gd name="T24" fmla="*/ 1967 w 2042"/>
                <a:gd name="T25" fmla="*/ 585 h 1159"/>
                <a:gd name="T26" fmla="*/ 1976 w 2042"/>
                <a:gd name="T27" fmla="*/ 578 h 1159"/>
                <a:gd name="T28" fmla="*/ 1971 w 2042"/>
                <a:gd name="T29" fmla="*/ 573 h 1159"/>
                <a:gd name="T30" fmla="*/ 1296 w 2042"/>
                <a:gd name="T31" fmla="*/ 55 h 1159"/>
                <a:gd name="T32" fmla="*/ 1276 w 2042"/>
                <a:gd name="T33" fmla="*/ 48 h 1159"/>
                <a:gd name="T34" fmla="*/ 109 w 2042"/>
                <a:gd name="T35" fmla="*/ 48 h 1159"/>
                <a:gd name="T36" fmla="*/ 53 w 2042"/>
                <a:gd name="T37" fmla="*/ 48 h 1159"/>
                <a:gd name="T38" fmla="*/ 53 w 2042"/>
                <a:gd name="T39" fmla="*/ 143 h 1159"/>
                <a:gd name="T40" fmla="*/ 125 w 2042"/>
                <a:gd name="T41" fmla="*/ 143 h 1159"/>
                <a:gd name="T42" fmla="*/ 125 w 2042"/>
                <a:gd name="T43" fmla="*/ 192 h 1159"/>
                <a:gd name="T44" fmla="*/ 53 w 2042"/>
                <a:gd name="T45" fmla="*/ 192 h 1159"/>
                <a:gd name="T46" fmla="*/ 53 w 2042"/>
                <a:gd name="T47" fmla="*/ 292 h 1159"/>
                <a:gd name="T48" fmla="*/ 144 w 2042"/>
                <a:gd name="T49" fmla="*/ 292 h 1159"/>
                <a:gd name="T50" fmla="*/ 144 w 2042"/>
                <a:gd name="T51" fmla="*/ 341 h 1159"/>
                <a:gd name="T52" fmla="*/ 0 w 2042"/>
                <a:gd name="T53" fmla="*/ 341 h 1159"/>
                <a:gd name="T54" fmla="*/ 0 w 2042"/>
                <a:gd name="T55" fmla="*/ 0 h 1159"/>
                <a:gd name="T56" fmla="*/ 10 w 2042"/>
                <a:gd name="T57" fmla="*/ 0 h 1159"/>
                <a:gd name="T58" fmla="*/ 1292 w 2042"/>
                <a:gd name="T59" fmla="*/ 0 h 1159"/>
                <a:gd name="T60" fmla="*/ 1315 w 2042"/>
                <a:gd name="T61" fmla="*/ 7 h 1159"/>
                <a:gd name="T62" fmla="*/ 1751 w 2042"/>
                <a:gd name="T63" fmla="*/ 343 h 1159"/>
                <a:gd name="T64" fmla="*/ 2026 w 2042"/>
                <a:gd name="T65" fmla="*/ 554 h 1159"/>
                <a:gd name="T66" fmla="*/ 2041 w 2042"/>
                <a:gd name="T67" fmla="*/ 574 h 1159"/>
                <a:gd name="T68" fmla="*/ 2028 w 2042"/>
                <a:gd name="T69" fmla="*/ 600 h 1159"/>
                <a:gd name="T70" fmla="*/ 1726 w 2042"/>
                <a:gd name="T71" fmla="*/ 828 h 1159"/>
                <a:gd name="T72" fmla="*/ 1299 w 2042"/>
                <a:gd name="T73" fmla="*/ 1150 h 1159"/>
                <a:gd name="T74" fmla="*/ 1270 w 2042"/>
                <a:gd name="T75" fmla="*/ 1159 h 1159"/>
                <a:gd name="T76" fmla="*/ 762 w 2042"/>
                <a:gd name="T77" fmla="*/ 1159 h 1159"/>
                <a:gd name="T78" fmla="*/ 698 w 2042"/>
                <a:gd name="T79" fmla="*/ 1159 h 1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042" h="1159">
                  <a:moveTo>
                    <a:pt x="698" y="1159"/>
                  </a:moveTo>
                  <a:lnTo>
                    <a:pt x="698" y="1159"/>
                  </a:lnTo>
                  <a:lnTo>
                    <a:pt x="698" y="869"/>
                  </a:lnTo>
                  <a:lnTo>
                    <a:pt x="643" y="869"/>
                  </a:lnTo>
                  <a:lnTo>
                    <a:pt x="643" y="821"/>
                  </a:lnTo>
                  <a:lnTo>
                    <a:pt x="806" y="821"/>
                  </a:lnTo>
                  <a:lnTo>
                    <a:pt x="806" y="868"/>
                  </a:lnTo>
                  <a:lnTo>
                    <a:pt x="751" y="868"/>
                  </a:lnTo>
                  <a:lnTo>
                    <a:pt x="751" y="1110"/>
                  </a:lnTo>
                  <a:cubicBezTo>
                    <a:pt x="755" y="1110"/>
                    <a:pt x="758" y="1110"/>
                    <a:pt x="761" y="1110"/>
                  </a:cubicBezTo>
                  <a:cubicBezTo>
                    <a:pt x="928" y="1110"/>
                    <a:pt x="1094" y="1110"/>
                    <a:pt x="1261" y="1110"/>
                  </a:cubicBezTo>
                  <a:cubicBezTo>
                    <a:pt x="1266" y="1110"/>
                    <a:pt x="1272" y="1108"/>
                    <a:pt x="1275" y="1105"/>
                  </a:cubicBezTo>
                  <a:cubicBezTo>
                    <a:pt x="1506" y="932"/>
                    <a:pt x="1737" y="758"/>
                    <a:pt x="1967" y="585"/>
                  </a:cubicBezTo>
                  <a:cubicBezTo>
                    <a:pt x="1970" y="583"/>
                    <a:pt x="1973" y="581"/>
                    <a:pt x="1976" y="578"/>
                  </a:cubicBezTo>
                  <a:cubicBezTo>
                    <a:pt x="1974" y="576"/>
                    <a:pt x="1972" y="574"/>
                    <a:pt x="1971" y="573"/>
                  </a:cubicBezTo>
                  <a:cubicBezTo>
                    <a:pt x="1746" y="400"/>
                    <a:pt x="1521" y="228"/>
                    <a:pt x="1296" y="55"/>
                  </a:cubicBezTo>
                  <a:cubicBezTo>
                    <a:pt x="1290" y="50"/>
                    <a:pt x="1284" y="48"/>
                    <a:pt x="1276" y="48"/>
                  </a:cubicBezTo>
                  <a:cubicBezTo>
                    <a:pt x="887" y="48"/>
                    <a:pt x="498" y="48"/>
                    <a:pt x="109" y="48"/>
                  </a:cubicBezTo>
                  <a:lnTo>
                    <a:pt x="53" y="48"/>
                  </a:lnTo>
                  <a:lnTo>
                    <a:pt x="53" y="143"/>
                  </a:lnTo>
                  <a:lnTo>
                    <a:pt x="125" y="143"/>
                  </a:lnTo>
                  <a:lnTo>
                    <a:pt x="125" y="192"/>
                  </a:lnTo>
                  <a:lnTo>
                    <a:pt x="53" y="192"/>
                  </a:lnTo>
                  <a:lnTo>
                    <a:pt x="53" y="292"/>
                  </a:lnTo>
                  <a:lnTo>
                    <a:pt x="144" y="292"/>
                  </a:lnTo>
                  <a:lnTo>
                    <a:pt x="144" y="341"/>
                  </a:lnTo>
                  <a:lnTo>
                    <a:pt x="0" y="341"/>
                  </a:lnTo>
                  <a:lnTo>
                    <a:pt x="0" y="0"/>
                  </a:lnTo>
                  <a:lnTo>
                    <a:pt x="10" y="0"/>
                  </a:lnTo>
                  <a:cubicBezTo>
                    <a:pt x="438" y="0"/>
                    <a:pt x="865" y="0"/>
                    <a:pt x="1292" y="0"/>
                  </a:cubicBezTo>
                  <a:cubicBezTo>
                    <a:pt x="1301" y="0"/>
                    <a:pt x="1308" y="2"/>
                    <a:pt x="1315" y="7"/>
                  </a:cubicBezTo>
                  <a:cubicBezTo>
                    <a:pt x="1460" y="119"/>
                    <a:pt x="1606" y="231"/>
                    <a:pt x="1751" y="343"/>
                  </a:cubicBezTo>
                  <a:cubicBezTo>
                    <a:pt x="1843" y="413"/>
                    <a:pt x="1934" y="483"/>
                    <a:pt x="2026" y="554"/>
                  </a:cubicBezTo>
                  <a:cubicBezTo>
                    <a:pt x="2033" y="559"/>
                    <a:pt x="2040" y="564"/>
                    <a:pt x="2041" y="574"/>
                  </a:cubicBezTo>
                  <a:cubicBezTo>
                    <a:pt x="2042" y="586"/>
                    <a:pt x="2037" y="594"/>
                    <a:pt x="2028" y="600"/>
                  </a:cubicBezTo>
                  <a:cubicBezTo>
                    <a:pt x="1928" y="676"/>
                    <a:pt x="1827" y="752"/>
                    <a:pt x="1726" y="828"/>
                  </a:cubicBezTo>
                  <a:cubicBezTo>
                    <a:pt x="1584" y="935"/>
                    <a:pt x="1441" y="1042"/>
                    <a:pt x="1299" y="1150"/>
                  </a:cubicBezTo>
                  <a:cubicBezTo>
                    <a:pt x="1290" y="1156"/>
                    <a:pt x="1281" y="1159"/>
                    <a:pt x="1270" y="1159"/>
                  </a:cubicBezTo>
                  <a:cubicBezTo>
                    <a:pt x="1101" y="1159"/>
                    <a:pt x="931" y="1159"/>
                    <a:pt x="762" y="1159"/>
                  </a:cubicBezTo>
                  <a:lnTo>
                    <a:pt x="698" y="115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12" name="Freeform 7"/>
            <p:cNvSpPr>
              <a:spLocks/>
            </p:cNvSpPr>
            <p:nvPr/>
          </p:nvSpPr>
          <p:spPr bwMode="auto">
            <a:xfrm>
              <a:off x="2160" y="2055"/>
              <a:ext cx="102" cy="205"/>
            </a:xfrm>
            <a:custGeom>
              <a:avLst/>
              <a:gdLst>
                <a:gd name="T0" fmla="*/ 168 w 168"/>
                <a:gd name="T1" fmla="*/ 339 h 340"/>
                <a:gd name="T2" fmla="*/ 168 w 168"/>
                <a:gd name="T3" fmla="*/ 339 h 340"/>
                <a:gd name="T4" fmla="*/ 118 w 168"/>
                <a:gd name="T5" fmla="*/ 339 h 340"/>
                <a:gd name="T6" fmla="*/ 113 w 168"/>
                <a:gd name="T7" fmla="*/ 332 h 340"/>
                <a:gd name="T8" fmla="*/ 71 w 168"/>
                <a:gd name="T9" fmla="*/ 177 h 340"/>
                <a:gd name="T10" fmla="*/ 51 w 168"/>
                <a:gd name="T11" fmla="*/ 105 h 340"/>
                <a:gd name="T12" fmla="*/ 48 w 168"/>
                <a:gd name="T13" fmla="*/ 101 h 340"/>
                <a:gd name="T14" fmla="*/ 48 w 168"/>
                <a:gd name="T15" fmla="*/ 339 h 340"/>
                <a:gd name="T16" fmla="*/ 0 w 168"/>
                <a:gd name="T17" fmla="*/ 339 h 340"/>
                <a:gd name="T18" fmla="*/ 0 w 168"/>
                <a:gd name="T19" fmla="*/ 329 h 340"/>
                <a:gd name="T20" fmla="*/ 0 w 168"/>
                <a:gd name="T21" fmla="*/ 11 h 340"/>
                <a:gd name="T22" fmla="*/ 11 w 168"/>
                <a:gd name="T23" fmla="*/ 1 h 340"/>
                <a:gd name="T24" fmla="*/ 57 w 168"/>
                <a:gd name="T25" fmla="*/ 1 h 340"/>
                <a:gd name="T26" fmla="*/ 70 w 168"/>
                <a:gd name="T27" fmla="*/ 11 h 340"/>
                <a:gd name="T28" fmla="*/ 118 w 168"/>
                <a:gd name="T29" fmla="*/ 189 h 340"/>
                <a:gd name="T30" fmla="*/ 121 w 168"/>
                <a:gd name="T31" fmla="*/ 197 h 340"/>
                <a:gd name="T32" fmla="*/ 121 w 168"/>
                <a:gd name="T33" fmla="*/ 2 h 340"/>
                <a:gd name="T34" fmla="*/ 168 w 168"/>
                <a:gd name="T35" fmla="*/ 2 h 340"/>
                <a:gd name="T36" fmla="*/ 168 w 168"/>
                <a:gd name="T37" fmla="*/ 339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8" h="340">
                  <a:moveTo>
                    <a:pt x="168" y="339"/>
                  </a:moveTo>
                  <a:lnTo>
                    <a:pt x="168" y="339"/>
                  </a:lnTo>
                  <a:cubicBezTo>
                    <a:pt x="151" y="339"/>
                    <a:pt x="135" y="340"/>
                    <a:pt x="118" y="339"/>
                  </a:cubicBezTo>
                  <a:cubicBezTo>
                    <a:pt x="116" y="339"/>
                    <a:pt x="113" y="335"/>
                    <a:pt x="113" y="332"/>
                  </a:cubicBezTo>
                  <a:cubicBezTo>
                    <a:pt x="99" y="280"/>
                    <a:pt x="85" y="229"/>
                    <a:pt x="71" y="177"/>
                  </a:cubicBezTo>
                  <a:cubicBezTo>
                    <a:pt x="64" y="153"/>
                    <a:pt x="58" y="129"/>
                    <a:pt x="51" y="105"/>
                  </a:cubicBezTo>
                  <a:cubicBezTo>
                    <a:pt x="51" y="104"/>
                    <a:pt x="50" y="102"/>
                    <a:pt x="48" y="101"/>
                  </a:cubicBezTo>
                  <a:lnTo>
                    <a:pt x="48" y="339"/>
                  </a:lnTo>
                  <a:lnTo>
                    <a:pt x="0" y="339"/>
                  </a:lnTo>
                  <a:lnTo>
                    <a:pt x="0" y="329"/>
                  </a:lnTo>
                  <a:cubicBezTo>
                    <a:pt x="0" y="223"/>
                    <a:pt x="0" y="117"/>
                    <a:pt x="0" y="11"/>
                  </a:cubicBezTo>
                  <a:cubicBezTo>
                    <a:pt x="0" y="3"/>
                    <a:pt x="3" y="0"/>
                    <a:pt x="11" y="1"/>
                  </a:cubicBezTo>
                  <a:cubicBezTo>
                    <a:pt x="26" y="1"/>
                    <a:pt x="42" y="1"/>
                    <a:pt x="57" y="1"/>
                  </a:cubicBezTo>
                  <a:cubicBezTo>
                    <a:pt x="65" y="0"/>
                    <a:pt x="68" y="3"/>
                    <a:pt x="70" y="11"/>
                  </a:cubicBezTo>
                  <a:cubicBezTo>
                    <a:pt x="86" y="70"/>
                    <a:pt x="102" y="130"/>
                    <a:pt x="118" y="189"/>
                  </a:cubicBezTo>
                  <a:cubicBezTo>
                    <a:pt x="118" y="192"/>
                    <a:pt x="119" y="194"/>
                    <a:pt x="121" y="197"/>
                  </a:cubicBezTo>
                  <a:lnTo>
                    <a:pt x="121" y="2"/>
                  </a:lnTo>
                  <a:lnTo>
                    <a:pt x="168" y="2"/>
                  </a:lnTo>
                  <a:lnTo>
                    <a:pt x="168" y="33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13" name="Freeform 8"/>
            <p:cNvSpPr>
              <a:spLocks/>
            </p:cNvSpPr>
            <p:nvPr/>
          </p:nvSpPr>
          <p:spPr bwMode="auto">
            <a:xfrm>
              <a:off x="2265" y="1807"/>
              <a:ext cx="100" cy="206"/>
            </a:xfrm>
            <a:custGeom>
              <a:avLst/>
              <a:gdLst>
                <a:gd name="T0" fmla="*/ 112 w 166"/>
                <a:gd name="T1" fmla="*/ 0 h 341"/>
                <a:gd name="T2" fmla="*/ 112 w 166"/>
                <a:gd name="T3" fmla="*/ 0 h 341"/>
                <a:gd name="T4" fmla="*/ 112 w 166"/>
                <a:gd name="T5" fmla="*/ 145 h 341"/>
                <a:gd name="T6" fmla="*/ 51 w 166"/>
                <a:gd name="T7" fmla="*/ 145 h 341"/>
                <a:gd name="T8" fmla="*/ 51 w 166"/>
                <a:gd name="T9" fmla="*/ 0 h 341"/>
                <a:gd name="T10" fmla="*/ 0 w 166"/>
                <a:gd name="T11" fmla="*/ 0 h 341"/>
                <a:gd name="T12" fmla="*/ 0 w 166"/>
                <a:gd name="T13" fmla="*/ 341 h 341"/>
                <a:gd name="T14" fmla="*/ 52 w 166"/>
                <a:gd name="T15" fmla="*/ 341 h 341"/>
                <a:gd name="T16" fmla="*/ 52 w 166"/>
                <a:gd name="T17" fmla="*/ 195 h 341"/>
                <a:gd name="T18" fmla="*/ 113 w 166"/>
                <a:gd name="T19" fmla="*/ 195 h 341"/>
                <a:gd name="T20" fmla="*/ 113 w 166"/>
                <a:gd name="T21" fmla="*/ 341 h 341"/>
                <a:gd name="T22" fmla="*/ 166 w 166"/>
                <a:gd name="T23" fmla="*/ 341 h 341"/>
                <a:gd name="T24" fmla="*/ 166 w 166"/>
                <a:gd name="T25" fmla="*/ 0 h 341"/>
                <a:gd name="T26" fmla="*/ 112 w 166"/>
                <a:gd name="T27" fmla="*/ 0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6" h="341">
                  <a:moveTo>
                    <a:pt x="112" y="0"/>
                  </a:moveTo>
                  <a:lnTo>
                    <a:pt x="112" y="0"/>
                  </a:lnTo>
                  <a:lnTo>
                    <a:pt x="112" y="145"/>
                  </a:lnTo>
                  <a:lnTo>
                    <a:pt x="51" y="145"/>
                  </a:lnTo>
                  <a:lnTo>
                    <a:pt x="51" y="0"/>
                  </a:lnTo>
                  <a:lnTo>
                    <a:pt x="0" y="0"/>
                  </a:lnTo>
                  <a:lnTo>
                    <a:pt x="0" y="341"/>
                  </a:lnTo>
                  <a:lnTo>
                    <a:pt x="52" y="341"/>
                  </a:lnTo>
                  <a:lnTo>
                    <a:pt x="52" y="195"/>
                  </a:lnTo>
                  <a:lnTo>
                    <a:pt x="113" y="195"/>
                  </a:lnTo>
                  <a:lnTo>
                    <a:pt x="113" y="341"/>
                  </a:lnTo>
                  <a:lnTo>
                    <a:pt x="166" y="341"/>
                  </a:lnTo>
                  <a:lnTo>
                    <a:pt x="166" y="0"/>
                  </a:lnTo>
                  <a:lnTo>
                    <a:pt x="1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14" name="Freeform 9"/>
            <p:cNvSpPr>
              <a:spLocks noEditPoints="1"/>
            </p:cNvSpPr>
            <p:nvPr/>
          </p:nvSpPr>
          <p:spPr bwMode="auto">
            <a:xfrm>
              <a:off x="2404" y="2055"/>
              <a:ext cx="97" cy="205"/>
            </a:xfrm>
            <a:custGeom>
              <a:avLst/>
              <a:gdLst>
                <a:gd name="T0" fmla="*/ 52 w 161"/>
                <a:gd name="T1" fmla="*/ 339 h 339"/>
                <a:gd name="T2" fmla="*/ 52 w 161"/>
                <a:gd name="T3" fmla="*/ 339 h 339"/>
                <a:gd name="T4" fmla="*/ 0 w 161"/>
                <a:gd name="T5" fmla="*/ 339 h 339"/>
                <a:gd name="T6" fmla="*/ 0 w 161"/>
                <a:gd name="T7" fmla="*/ 2 h 339"/>
                <a:gd name="T8" fmla="*/ 1 w 161"/>
                <a:gd name="T9" fmla="*/ 1 h 339"/>
                <a:gd name="T10" fmla="*/ 93 w 161"/>
                <a:gd name="T11" fmla="*/ 2 h 339"/>
                <a:gd name="T12" fmla="*/ 157 w 161"/>
                <a:gd name="T13" fmla="*/ 66 h 339"/>
                <a:gd name="T14" fmla="*/ 156 w 161"/>
                <a:gd name="T15" fmla="*/ 128 h 339"/>
                <a:gd name="T16" fmla="*/ 124 w 161"/>
                <a:gd name="T17" fmla="*/ 174 h 339"/>
                <a:gd name="T18" fmla="*/ 158 w 161"/>
                <a:gd name="T19" fmla="*/ 236 h 339"/>
                <a:gd name="T20" fmla="*/ 159 w 161"/>
                <a:gd name="T21" fmla="*/ 291 h 339"/>
                <a:gd name="T22" fmla="*/ 161 w 161"/>
                <a:gd name="T23" fmla="*/ 339 h 339"/>
                <a:gd name="T24" fmla="*/ 113 w 161"/>
                <a:gd name="T25" fmla="*/ 339 h 339"/>
                <a:gd name="T26" fmla="*/ 109 w 161"/>
                <a:gd name="T27" fmla="*/ 334 h 339"/>
                <a:gd name="T28" fmla="*/ 106 w 161"/>
                <a:gd name="T29" fmla="*/ 311 h 339"/>
                <a:gd name="T30" fmla="*/ 105 w 161"/>
                <a:gd name="T31" fmla="*/ 242 h 339"/>
                <a:gd name="T32" fmla="*/ 103 w 161"/>
                <a:gd name="T33" fmla="*/ 224 h 339"/>
                <a:gd name="T34" fmla="*/ 78 w 161"/>
                <a:gd name="T35" fmla="*/ 202 h 339"/>
                <a:gd name="T36" fmla="*/ 52 w 161"/>
                <a:gd name="T37" fmla="*/ 202 h 339"/>
                <a:gd name="T38" fmla="*/ 52 w 161"/>
                <a:gd name="T39" fmla="*/ 339 h 339"/>
                <a:gd name="T40" fmla="*/ 53 w 161"/>
                <a:gd name="T41" fmla="*/ 153 h 339"/>
                <a:gd name="T42" fmla="*/ 53 w 161"/>
                <a:gd name="T43" fmla="*/ 153 h 339"/>
                <a:gd name="T44" fmla="*/ 77 w 161"/>
                <a:gd name="T45" fmla="*/ 153 h 339"/>
                <a:gd name="T46" fmla="*/ 104 w 161"/>
                <a:gd name="T47" fmla="*/ 129 h 339"/>
                <a:gd name="T48" fmla="*/ 104 w 161"/>
                <a:gd name="T49" fmla="*/ 70 h 339"/>
                <a:gd name="T50" fmla="*/ 87 w 161"/>
                <a:gd name="T51" fmla="*/ 50 h 339"/>
                <a:gd name="T52" fmla="*/ 53 w 161"/>
                <a:gd name="T53" fmla="*/ 50 h 339"/>
                <a:gd name="T54" fmla="*/ 53 w 161"/>
                <a:gd name="T55" fmla="*/ 153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1" h="339">
                  <a:moveTo>
                    <a:pt x="52" y="339"/>
                  </a:moveTo>
                  <a:lnTo>
                    <a:pt x="52" y="339"/>
                  </a:lnTo>
                  <a:lnTo>
                    <a:pt x="0" y="339"/>
                  </a:lnTo>
                  <a:lnTo>
                    <a:pt x="0" y="2"/>
                  </a:lnTo>
                  <a:cubicBezTo>
                    <a:pt x="0" y="2"/>
                    <a:pt x="1" y="1"/>
                    <a:pt x="1" y="1"/>
                  </a:cubicBezTo>
                  <a:cubicBezTo>
                    <a:pt x="32" y="1"/>
                    <a:pt x="63" y="0"/>
                    <a:pt x="93" y="2"/>
                  </a:cubicBezTo>
                  <a:cubicBezTo>
                    <a:pt x="136" y="5"/>
                    <a:pt x="153" y="24"/>
                    <a:pt x="157" y="66"/>
                  </a:cubicBezTo>
                  <a:cubicBezTo>
                    <a:pt x="159" y="87"/>
                    <a:pt x="158" y="107"/>
                    <a:pt x="156" y="128"/>
                  </a:cubicBezTo>
                  <a:cubicBezTo>
                    <a:pt x="154" y="148"/>
                    <a:pt x="144" y="164"/>
                    <a:pt x="124" y="174"/>
                  </a:cubicBezTo>
                  <a:cubicBezTo>
                    <a:pt x="151" y="187"/>
                    <a:pt x="157" y="211"/>
                    <a:pt x="158" y="236"/>
                  </a:cubicBezTo>
                  <a:cubicBezTo>
                    <a:pt x="159" y="255"/>
                    <a:pt x="158" y="273"/>
                    <a:pt x="159" y="291"/>
                  </a:cubicBezTo>
                  <a:cubicBezTo>
                    <a:pt x="159" y="307"/>
                    <a:pt x="160" y="323"/>
                    <a:pt x="161" y="339"/>
                  </a:cubicBezTo>
                  <a:cubicBezTo>
                    <a:pt x="147" y="339"/>
                    <a:pt x="130" y="339"/>
                    <a:pt x="113" y="339"/>
                  </a:cubicBezTo>
                  <a:cubicBezTo>
                    <a:pt x="112" y="339"/>
                    <a:pt x="109" y="336"/>
                    <a:pt x="109" y="334"/>
                  </a:cubicBezTo>
                  <a:cubicBezTo>
                    <a:pt x="107" y="326"/>
                    <a:pt x="106" y="319"/>
                    <a:pt x="106" y="311"/>
                  </a:cubicBezTo>
                  <a:cubicBezTo>
                    <a:pt x="105" y="288"/>
                    <a:pt x="106" y="265"/>
                    <a:pt x="105" y="242"/>
                  </a:cubicBezTo>
                  <a:cubicBezTo>
                    <a:pt x="105" y="236"/>
                    <a:pt x="105" y="230"/>
                    <a:pt x="103" y="224"/>
                  </a:cubicBezTo>
                  <a:cubicBezTo>
                    <a:pt x="100" y="211"/>
                    <a:pt x="91" y="203"/>
                    <a:pt x="78" y="202"/>
                  </a:cubicBezTo>
                  <a:cubicBezTo>
                    <a:pt x="70" y="201"/>
                    <a:pt x="62" y="202"/>
                    <a:pt x="52" y="202"/>
                  </a:cubicBezTo>
                  <a:lnTo>
                    <a:pt x="52" y="339"/>
                  </a:lnTo>
                  <a:close/>
                  <a:moveTo>
                    <a:pt x="53" y="153"/>
                  </a:moveTo>
                  <a:lnTo>
                    <a:pt x="53" y="153"/>
                  </a:lnTo>
                  <a:cubicBezTo>
                    <a:pt x="62" y="153"/>
                    <a:pt x="69" y="153"/>
                    <a:pt x="77" y="153"/>
                  </a:cubicBezTo>
                  <a:cubicBezTo>
                    <a:pt x="92" y="152"/>
                    <a:pt x="103" y="144"/>
                    <a:pt x="104" y="129"/>
                  </a:cubicBezTo>
                  <a:cubicBezTo>
                    <a:pt x="105" y="110"/>
                    <a:pt x="104" y="90"/>
                    <a:pt x="104" y="70"/>
                  </a:cubicBezTo>
                  <a:cubicBezTo>
                    <a:pt x="103" y="60"/>
                    <a:pt x="97" y="52"/>
                    <a:pt x="87" y="50"/>
                  </a:cubicBezTo>
                  <a:cubicBezTo>
                    <a:pt x="76" y="49"/>
                    <a:pt x="64" y="50"/>
                    <a:pt x="53" y="50"/>
                  </a:cubicBezTo>
                  <a:lnTo>
                    <a:pt x="53" y="15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15" name="Freeform 10"/>
            <p:cNvSpPr>
              <a:spLocks noEditPoints="1"/>
            </p:cNvSpPr>
            <p:nvPr/>
          </p:nvSpPr>
          <p:spPr bwMode="auto">
            <a:xfrm>
              <a:off x="2521" y="2055"/>
              <a:ext cx="98" cy="205"/>
            </a:xfrm>
            <a:custGeom>
              <a:avLst/>
              <a:gdLst>
                <a:gd name="T0" fmla="*/ 125 w 162"/>
                <a:gd name="T1" fmla="*/ 174 h 340"/>
                <a:gd name="T2" fmla="*/ 125 w 162"/>
                <a:gd name="T3" fmla="*/ 174 h 340"/>
                <a:gd name="T4" fmla="*/ 159 w 162"/>
                <a:gd name="T5" fmla="*/ 238 h 340"/>
                <a:gd name="T6" fmla="*/ 159 w 162"/>
                <a:gd name="T7" fmla="*/ 293 h 340"/>
                <a:gd name="T8" fmla="*/ 162 w 162"/>
                <a:gd name="T9" fmla="*/ 339 h 340"/>
                <a:gd name="T10" fmla="*/ 114 w 162"/>
                <a:gd name="T11" fmla="*/ 339 h 340"/>
                <a:gd name="T12" fmla="*/ 109 w 162"/>
                <a:gd name="T13" fmla="*/ 333 h 340"/>
                <a:gd name="T14" fmla="*/ 106 w 162"/>
                <a:gd name="T15" fmla="*/ 303 h 340"/>
                <a:gd name="T16" fmla="*/ 106 w 162"/>
                <a:gd name="T17" fmla="*/ 243 h 340"/>
                <a:gd name="T18" fmla="*/ 104 w 162"/>
                <a:gd name="T19" fmla="*/ 225 h 340"/>
                <a:gd name="T20" fmla="*/ 76 w 162"/>
                <a:gd name="T21" fmla="*/ 202 h 340"/>
                <a:gd name="T22" fmla="*/ 53 w 162"/>
                <a:gd name="T23" fmla="*/ 202 h 340"/>
                <a:gd name="T24" fmla="*/ 53 w 162"/>
                <a:gd name="T25" fmla="*/ 339 h 340"/>
                <a:gd name="T26" fmla="*/ 0 w 162"/>
                <a:gd name="T27" fmla="*/ 339 h 340"/>
                <a:gd name="T28" fmla="*/ 0 w 162"/>
                <a:gd name="T29" fmla="*/ 1 h 340"/>
                <a:gd name="T30" fmla="*/ 22 w 162"/>
                <a:gd name="T31" fmla="*/ 1 h 340"/>
                <a:gd name="T32" fmla="*/ 93 w 162"/>
                <a:gd name="T33" fmla="*/ 2 h 340"/>
                <a:gd name="T34" fmla="*/ 158 w 162"/>
                <a:gd name="T35" fmla="*/ 66 h 340"/>
                <a:gd name="T36" fmla="*/ 156 w 162"/>
                <a:gd name="T37" fmla="*/ 127 h 340"/>
                <a:gd name="T38" fmla="*/ 128 w 162"/>
                <a:gd name="T39" fmla="*/ 171 h 340"/>
                <a:gd name="T40" fmla="*/ 125 w 162"/>
                <a:gd name="T41" fmla="*/ 174 h 340"/>
                <a:gd name="T42" fmla="*/ 53 w 162"/>
                <a:gd name="T43" fmla="*/ 153 h 340"/>
                <a:gd name="T44" fmla="*/ 53 w 162"/>
                <a:gd name="T45" fmla="*/ 153 h 340"/>
                <a:gd name="T46" fmla="*/ 79 w 162"/>
                <a:gd name="T47" fmla="*/ 153 h 340"/>
                <a:gd name="T48" fmla="*/ 104 w 162"/>
                <a:gd name="T49" fmla="*/ 129 h 340"/>
                <a:gd name="T50" fmla="*/ 104 w 162"/>
                <a:gd name="T51" fmla="*/ 70 h 340"/>
                <a:gd name="T52" fmla="*/ 87 w 162"/>
                <a:gd name="T53" fmla="*/ 50 h 340"/>
                <a:gd name="T54" fmla="*/ 53 w 162"/>
                <a:gd name="T55" fmla="*/ 50 h 340"/>
                <a:gd name="T56" fmla="*/ 53 w 162"/>
                <a:gd name="T57" fmla="*/ 153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62" h="340">
                  <a:moveTo>
                    <a:pt x="125" y="174"/>
                  </a:moveTo>
                  <a:lnTo>
                    <a:pt x="125" y="174"/>
                  </a:lnTo>
                  <a:cubicBezTo>
                    <a:pt x="152" y="188"/>
                    <a:pt x="158" y="212"/>
                    <a:pt x="159" y="238"/>
                  </a:cubicBezTo>
                  <a:cubicBezTo>
                    <a:pt x="159" y="256"/>
                    <a:pt x="158" y="275"/>
                    <a:pt x="159" y="293"/>
                  </a:cubicBezTo>
                  <a:cubicBezTo>
                    <a:pt x="159" y="308"/>
                    <a:pt x="161" y="323"/>
                    <a:pt x="162" y="339"/>
                  </a:cubicBezTo>
                  <a:cubicBezTo>
                    <a:pt x="147" y="339"/>
                    <a:pt x="130" y="340"/>
                    <a:pt x="114" y="339"/>
                  </a:cubicBezTo>
                  <a:cubicBezTo>
                    <a:pt x="112" y="339"/>
                    <a:pt x="109" y="335"/>
                    <a:pt x="109" y="333"/>
                  </a:cubicBezTo>
                  <a:cubicBezTo>
                    <a:pt x="108" y="323"/>
                    <a:pt x="106" y="313"/>
                    <a:pt x="106" y="303"/>
                  </a:cubicBezTo>
                  <a:cubicBezTo>
                    <a:pt x="106" y="283"/>
                    <a:pt x="106" y="263"/>
                    <a:pt x="106" y="243"/>
                  </a:cubicBezTo>
                  <a:cubicBezTo>
                    <a:pt x="106" y="237"/>
                    <a:pt x="105" y="231"/>
                    <a:pt x="104" y="225"/>
                  </a:cubicBezTo>
                  <a:cubicBezTo>
                    <a:pt x="101" y="210"/>
                    <a:pt x="91" y="202"/>
                    <a:pt x="76" y="202"/>
                  </a:cubicBezTo>
                  <a:cubicBezTo>
                    <a:pt x="68" y="201"/>
                    <a:pt x="61" y="202"/>
                    <a:pt x="53" y="202"/>
                  </a:cubicBezTo>
                  <a:lnTo>
                    <a:pt x="53" y="339"/>
                  </a:lnTo>
                  <a:lnTo>
                    <a:pt x="0" y="339"/>
                  </a:lnTo>
                  <a:lnTo>
                    <a:pt x="0" y="1"/>
                  </a:lnTo>
                  <a:cubicBezTo>
                    <a:pt x="8" y="1"/>
                    <a:pt x="15" y="1"/>
                    <a:pt x="22" y="1"/>
                  </a:cubicBezTo>
                  <a:cubicBezTo>
                    <a:pt x="46" y="1"/>
                    <a:pt x="70" y="0"/>
                    <a:pt x="93" y="2"/>
                  </a:cubicBezTo>
                  <a:cubicBezTo>
                    <a:pt x="136" y="6"/>
                    <a:pt x="154" y="24"/>
                    <a:pt x="158" y="66"/>
                  </a:cubicBezTo>
                  <a:cubicBezTo>
                    <a:pt x="159" y="86"/>
                    <a:pt x="158" y="107"/>
                    <a:pt x="156" y="127"/>
                  </a:cubicBezTo>
                  <a:cubicBezTo>
                    <a:pt x="155" y="146"/>
                    <a:pt x="146" y="161"/>
                    <a:pt x="128" y="171"/>
                  </a:cubicBezTo>
                  <a:cubicBezTo>
                    <a:pt x="127" y="172"/>
                    <a:pt x="127" y="173"/>
                    <a:pt x="125" y="174"/>
                  </a:cubicBezTo>
                  <a:close/>
                  <a:moveTo>
                    <a:pt x="53" y="153"/>
                  </a:moveTo>
                  <a:lnTo>
                    <a:pt x="53" y="153"/>
                  </a:lnTo>
                  <a:cubicBezTo>
                    <a:pt x="62" y="153"/>
                    <a:pt x="70" y="153"/>
                    <a:pt x="79" y="153"/>
                  </a:cubicBezTo>
                  <a:cubicBezTo>
                    <a:pt x="93" y="152"/>
                    <a:pt x="103" y="144"/>
                    <a:pt x="104" y="129"/>
                  </a:cubicBezTo>
                  <a:cubicBezTo>
                    <a:pt x="105" y="110"/>
                    <a:pt x="105" y="90"/>
                    <a:pt x="104" y="70"/>
                  </a:cubicBezTo>
                  <a:cubicBezTo>
                    <a:pt x="103" y="60"/>
                    <a:pt x="98" y="52"/>
                    <a:pt x="87" y="50"/>
                  </a:cubicBezTo>
                  <a:cubicBezTo>
                    <a:pt x="76" y="49"/>
                    <a:pt x="65" y="50"/>
                    <a:pt x="53" y="50"/>
                  </a:cubicBezTo>
                  <a:lnTo>
                    <a:pt x="53" y="15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16" name="Freeform 11"/>
            <p:cNvSpPr>
              <a:spLocks noEditPoints="1"/>
            </p:cNvSpPr>
            <p:nvPr/>
          </p:nvSpPr>
          <p:spPr bwMode="auto">
            <a:xfrm>
              <a:off x="2271" y="2303"/>
              <a:ext cx="98" cy="205"/>
            </a:xfrm>
            <a:custGeom>
              <a:avLst/>
              <a:gdLst>
                <a:gd name="T0" fmla="*/ 124 w 162"/>
                <a:gd name="T1" fmla="*/ 173 h 340"/>
                <a:gd name="T2" fmla="*/ 124 w 162"/>
                <a:gd name="T3" fmla="*/ 173 h 340"/>
                <a:gd name="T4" fmla="*/ 158 w 162"/>
                <a:gd name="T5" fmla="*/ 239 h 340"/>
                <a:gd name="T6" fmla="*/ 158 w 162"/>
                <a:gd name="T7" fmla="*/ 298 h 340"/>
                <a:gd name="T8" fmla="*/ 162 w 162"/>
                <a:gd name="T9" fmla="*/ 338 h 340"/>
                <a:gd name="T10" fmla="*/ 157 w 162"/>
                <a:gd name="T11" fmla="*/ 339 h 340"/>
                <a:gd name="T12" fmla="*/ 119 w 162"/>
                <a:gd name="T13" fmla="*/ 339 h 340"/>
                <a:gd name="T14" fmla="*/ 107 w 162"/>
                <a:gd name="T15" fmla="*/ 330 h 340"/>
                <a:gd name="T16" fmla="*/ 106 w 162"/>
                <a:gd name="T17" fmla="*/ 305 h 340"/>
                <a:gd name="T18" fmla="*/ 104 w 162"/>
                <a:gd name="T19" fmla="*/ 230 h 340"/>
                <a:gd name="T20" fmla="*/ 71 w 162"/>
                <a:gd name="T21" fmla="*/ 201 h 340"/>
                <a:gd name="T22" fmla="*/ 52 w 162"/>
                <a:gd name="T23" fmla="*/ 201 h 340"/>
                <a:gd name="T24" fmla="*/ 52 w 162"/>
                <a:gd name="T25" fmla="*/ 212 h 340"/>
                <a:gd name="T26" fmla="*/ 52 w 162"/>
                <a:gd name="T27" fmla="*/ 330 h 340"/>
                <a:gd name="T28" fmla="*/ 43 w 162"/>
                <a:gd name="T29" fmla="*/ 339 h 340"/>
                <a:gd name="T30" fmla="*/ 0 w 162"/>
                <a:gd name="T31" fmla="*/ 339 h 340"/>
                <a:gd name="T32" fmla="*/ 0 w 162"/>
                <a:gd name="T33" fmla="*/ 1 h 340"/>
                <a:gd name="T34" fmla="*/ 7 w 162"/>
                <a:gd name="T35" fmla="*/ 0 h 340"/>
                <a:gd name="T36" fmla="*/ 87 w 162"/>
                <a:gd name="T37" fmla="*/ 1 h 340"/>
                <a:gd name="T38" fmla="*/ 114 w 162"/>
                <a:gd name="T39" fmla="*/ 5 h 340"/>
                <a:gd name="T40" fmla="*/ 154 w 162"/>
                <a:gd name="T41" fmla="*/ 48 h 340"/>
                <a:gd name="T42" fmla="*/ 156 w 162"/>
                <a:gd name="T43" fmla="*/ 128 h 340"/>
                <a:gd name="T44" fmla="*/ 124 w 162"/>
                <a:gd name="T45" fmla="*/ 173 h 340"/>
                <a:gd name="T46" fmla="*/ 52 w 162"/>
                <a:gd name="T47" fmla="*/ 153 h 340"/>
                <a:gd name="T48" fmla="*/ 52 w 162"/>
                <a:gd name="T49" fmla="*/ 153 h 340"/>
                <a:gd name="T50" fmla="*/ 77 w 162"/>
                <a:gd name="T51" fmla="*/ 152 h 340"/>
                <a:gd name="T52" fmla="*/ 103 w 162"/>
                <a:gd name="T53" fmla="*/ 129 h 340"/>
                <a:gd name="T54" fmla="*/ 103 w 162"/>
                <a:gd name="T55" fmla="*/ 70 h 340"/>
                <a:gd name="T56" fmla="*/ 88 w 162"/>
                <a:gd name="T57" fmla="*/ 50 h 340"/>
                <a:gd name="T58" fmla="*/ 52 w 162"/>
                <a:gd name="T59" fmla="*/ 48 h 340"/>
                <a:gd name="T60" fmla="*/ 52 w 162"/>
                <a:gd name="T61" fmla="*/ 153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2" h="340">
                  <a:moveTo>
                    <a:pt x="124" y="173"/>
                  </a:moveTo>
                  <a:lnTo>
                    <a:pt x="124" y="173"/>
                  </a:lnTo>
                  <a:cubicBezTo>
                    <a:pt x="152" y="188"/>
                    <a:pt x="157" y="213"/>
                    <a:pt x="158" y="239"/>
                  </a:cubicBezTo>
                  <a:cubicBezTo>
                    <a:pt x="159" y="259"/>
                    <a:pt x="158" y="278"/>
                    <a:pt x="158" y="298"/>
                  </a:cubicBezTo>
                  <a:cubicBezTo>
                    <a:pt x="159" y="311"/>
                    <a:pt x="160" y="324"/>
                    <a:pt x="162" y="338"/>
                  </a:cubicBezTo>
                  <a:cubicBezTo>
                    <a:pt x="161" y="338"/>
                    <a:pt x="157" y="339"/>
                    <a:pt x="157" y="339"/>
                  </a:cubicBezTo>
                  <a:lnTo>
                    <a:pt x="119" y="339"/>
                  </a:lnTo>
                  <a:cubicBezTo>
                    <a:pt x="111" y="340"/>
                    <a:pt x="108" y="336"/>
                    <a:pt x="107" y="330"/>
                  </a:cubicBezTo>
                  <a:cubicBezTo>
                    <a:pt x="107" y="321"/>
                    <a:pt x="106" y="313"/>
                    <a:pt x="106" y="305"/>
                  </a:cubicBezTo>
                  <a:cubicBezTo>
                    <a:pt x="105" y="280"/>
                    <a:pt x="106" y="255"/>
                    <a:pt x="104" y="230"/>
                  </a:cubicBezTo>
                  <a:cubicBezTo>
                    <a:pt x="102" y="210"/>
                    <a:pt x="92" y="201"/>
                    <a:pt x="71" y="201"/>
                  </a:cubicBezTo>
                  <a:cubicBezTo>
                    <a:pt x="65" y="201"/>
                    <a:pt x="59" y="201"/>
                    <a:pt x="52" y="201"/>
                  </a:cubicBezTo>
                  <a:lnTo>
                    <a:pt x="52" y="212"/>
                  </a:lnTo>
                  <a:cubicBezTo>
                    <a:pt x="52" y="251"/>
                    <a:pt x="52" y="291"/>
                    <a:pt x="52" y="330"/>
                  </a:cubicBezTo>
                  <a:cubicBezTo>
                    <a:pt x="52" y="337"/>
                    <a:pt x="43" y="339"/>
                    <a:pt x="43" y="339"/>
                  </a:cubicBezTo>
                  <a:lnTo>
                    <a:pt x="0" y="339"/>
                  </a:lnTo>
                  <a:lnTo>
                    <a:pt x="0" y="1"/>
                  </a:lnTo>
                  <a:cubicBezTo>
                    <a:pt x="2" y="1"/>
                    <a:pt x="4" y="0"/>
                    <a:pt x="7" y="0"/>
                  </a:cubicBezTo>
                  <a:cubicBezTo>
                    <a:pt x="33" y="0"/>
                    <a:pt x="60" y="0"/>
                    <a:pt x="87" y="1"/>
                  </a:cubicBezTo>
                  <a:cubicBezTo>
                    <a:pt x="96" y="1"/>
                    <a:pt x="105" y="3"/>
                    <a:pt x="114" y="5"/>
                  </a:cubicBezTo>
                  <a:cubicBezTo>
                    <a:pt x="136" y="11"/>
                    <a:pt x="150" y="26"/>
                    <a:pt x="154" y="48"/>
                  </a:cubicBezTo>
                  <a:cubicBezTo>
                    <a:pt x="160" y="75"/>
                    <a:pt x="159" y="102"/>
                    <a:pt x="156" y="128"/>
                  </a:cubicBezTo>
                  <a:cubicBezTo>
                    <a:pt x="153" y="148"/>
                    <a:pt x="143" y="163"/>
                    <a:pt x="124" y="173"/>
                  </a:cubicBezTo>
                  <a:close/>
                  <a:moveTo>
                    <a:pt x="52" y="153"/>
                  </a:moveTo>
                  <a:lnTo>
                    <a:pt x="52" y="153"/>
                  </a:lnTo>
                  <a:cubicBezTo>
                    <a:pt x="61" y="153"/>
                    <a:pt x="69" y="153"/>
                    <a:pt x="77" y="152"/>
                  </a:cubicBezTo>
                  <a:cubicBezTo>
                    <a:pt x="92" y="152"/>
                    <a:pt x="103" y="143"/>
                    <a:pt x="103" y="129"/>
                  </a:cubicBezTo>
                  <a:cubicBezTo>
                    <a:pt x="105" y="109"/>
                    <a:pt x="104" y="90"/>
                    <a:pt x="103" y="70"/>
                  </a:cubicBezTo>
                  <a:cubicBezTo>
                    <a:pt x="103" y="60"/>
                    <a:pt x="98" y="52"/>
                    <a:pt x="88" y="50"/>
                  </a:cubicBezTo>
                  <a:cubicBezTo>
                    <a:pt x="76" y="48"/>
                    <a:pt x="64" y="49"/>
                    <a:pt x="52" y="48"/>
                  </a:cubicBezTo>
                  <a:lnTo>
                    <a:pt x="52" y="15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17" name="Freeform 12"/>
            <p:cNvSpPr>
              <a:spLocks noEditPoints="1"/>
            </p:cNvSpPr>
            <p:nvPr/>
          </p:nvSpPr>
          <p:spPr bwMode="auto">
            <a:xfrm>
              <a:off x="2385" y="2301"/>
              <a:ext cx="98" cy="209"/>
            </a:xfrm>
            <a:custGeom>
              <a:avLst/>
              <a:gdLst>
                <a:gd name="T0" fmla="*/ 0 w 162"/>
                <a:gd name="T1" fmla="*/ 172 h 346"/>
                <a:gd name="T2" fmla="*/ 0 w 162"/>
                <a:gd name="T3" fmla="*/ 172 h 346"/>
                <a:gd name="T4" fmla="*/ 0 w 162"/>
                <a:gd name="T5" fmla="*/ 85 h 346"/>
                <a:gd name="T6" fmla="*/ 3 w 162"/>
                <a:gd name="T7" fmla="*/ 56 h 346"/>
                <a:gd name="T8" fmla="*/ 69 w 162"/>
                <a:gd name="T9" fmla="*/ 0 h 346"/>
                <a:gd name="T10" fmla="*/ 106 w 162"/>
                <a:gd name="T11" fmla="*/ 3 h 346"/>
                <a:gd name="T12" fmla="*/ 160 w 162"/>
                <a:gd name="T13" fmla="*/ 68 h 346"/>
                <a:gd name="T14" fmla="*/ 161 w 162"/>
                <a:gd name="T15" fmla="*/ 98 h 346"/>
                <a:gd name="T16" fmla="*/ 161 w 162"/>
                <a:gd name="T17" fmla="*/ 256 h 346"/>
                <a:gd name="T18" fmla="*/ 158 w 162"/>
                <a:gd name="T19" fmla="*/ 291 h 346"/>
                <a:gd name="T20" fmla="*/ 86 w 162"/>
                <a:gd name="T21" fmla="*/ 345 h 346"/>
                <a:gd name="T22" fmla="*/ 58 w 162"/>
                <a:gd name="T23" fmla="*/ 343 h 346"/>
                <a:gd name="T24" fmla="*/ 2 w 162"/>
                <a:gd name="T25" fmla="*/ 281 h 346"/>
                <a:gd name="T26" fmla="*/ 0 w 162"/>
                <a:gd name="T27" fmla="*/ 222 h 346"/>
                <a:gd name="T28" fmla="*/ 0 w 162"/>
                <a:gd name="T29" fmla="*/ 172 h 346"/>
                <a:gd name="T30" fmla="*/ 108 w 162"/>
                <a:gd name="T31" fmla="*/ 173 h 346"/>
                <a:gd name="T32" fmla="*/ 108 w 162"/>
                <a:gd name="T33" fmla="*/ 173 h 346"/>
                <a:gd name="T34" fmla="*/ 108 w 162"/>
                <a:gd name="T35" fmla="*/ 120 h 346"/>
                <a:gd name="T36" fmla="*/ 107 w 162"/>
                <a:gd name="T37" fmla="*/ 72 h 346"/>
                <a:gd name="T38" fmla="*/ 82 w 162"/>
                <a:gd name="T39" fmla="*/ 48 h 346"/>
                <a:gd name="T40" fmla="*/ 54 w 162"/>
                <a:gd name="T41" fmla="*/ 70 h 346"/>
                <a:gd name="T42" fmla="*/ 53 w 162"/>
                <a:gd name="T43" fmla="*/ 88 h 346"/>
                <a:gd name="T44" fmla="*/ 53 w 162"/>
                <a:gd name="T45" fmla="*/ 257 h 346"/>
                <a:gd name="T46" fmla="*/ 54 w 162"/>
                <a:gd name="T47" fmla="*/ 277 h 346"/>
                <a:gd name="T48" fmla="*/ 80 w 162"/>
                <a:gd name="T49" fmla="*/ 297 h 346"/>
                <a:gd name="T50" fmla="*/ 106 w 162"/>
                <a:gd name="T51" fmla="*/ 279 h 346"/>
                <a:gd name="T52" fmla="*/ 108 w 162"/>
                <a:gd name="T53" fmla="*/ 263 h 346"/>
                <a:gd name="T54" fmla="*/ 108 w 162"/>
                <a:gd name="T55" fmla="*/ 173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2" h="346">
                  <a:moveTo>
                    <a:pt x="0" y="172"/>
                  </a:moveTo>
                  <a:lnTo>
                    <a:pt x="0" y="172"/>
                  </a:lnTo>
                  <a:cubicBezTo>
                    <a:pt x="0" y="143"/>
                    <a:pt x="0" y="114"/>
                    <a:pt x="0" y="85"/>
                  </a:cubicBezTo>
                  <a:cubicBezTo>
                    <a:pt x="0" y="75"/>
                    <a:pt x="1" y="65"/>
                    <a:pt x="3" y="56"/>
                  </a:cubicBezTo>
                  <a:cubicBezTo>
                    <a:pt x="11" y="23"/>
                    <a:pt x="35" y="2"/>
                    <a:pt x="69" y="0"/>
                  </a:cubicBezTo>
                  <a:cubicBezTo>
                    <a:pt x="81" y="0"/>
                    <a:pt x="94" y="0"/>
                    <a:pt x="106" y="3"/>
                  </a:cubicBezTo>
                  <a:cubicBezTo>
                    <a:pt x="137" y="9"/>
                    <a:pt x="157" y="34"/>
                    <a:pt x="160" y="68"/>
                  </a:cubicBezTo>
                  <a:cubicBezTo>
                    <a:pt x="161" y="78"/>
                    <a:pt x="161" y="88"/>
                    <a:pt x="161" y="98"/>
                  </a:cubicBezTo>
                  <a:cubicBezTo>
                    <a:pt x="162" y="151"/>
                    <a:pt x="162" y="203"/>
                    <a:pt x="161" y="256"/>
                  </a:cubicBezTo>
                  <a:cubicBezTo>
                    <a:pt x="161" y="268"/>
                    <a:pt x="160" y="280"/>
                    <a:pt x="158" y="291"/>
                  </a:cubicBezTo>
                  <a:cubicBezTo>
                    <a:pt x="149" y="325"/>
                    <a:pt x="123" y="345"/>
                    <a:pt x="86" y="345"/>
                  </a:cubicBezTo>
                  <a:cubicBezTo>
                    <a:pt x="76" y="346"/>
                    <a:pt x="67" y="345"/>
                    <a:pt x="58" y="343"/>
                  </a:cubicBezTo>
                  <a:cubicBezTo>
                    <a:pt x="26" y="337"/>
                    <a:pt x="5" y="314"/>
                    <a:pt x="2" y="281"/>
                  </a:cubicBezTo>
                  <a:cubicBezTo>
                    <a:pt x="0" y="261"/>
                    <a:pt x="0" y="241"/>
                    <a:pt x="0" y="222"/>
                  </a:cubicBezTo>
                  <a:cubicBezTo>
                    <a:pt x="0" y="205"/>
                    <a:pt x="0" y="189"/>
                    <a:pt x="0" y="172"/>
                  </a:cubicBezTo>
                  <a:close/>
                  <a:moveTo>
                    <a:pt x="108" y="173"/>
                  </a:moveTo>
                  <a:lnTo>
                    <a:pt x="108" y="173"/>
                  </a:lnTo>
                  <a:cubicBezTo>
                    <a:pt x="108" y="155"/>
                    <a:pt x="108" y="138"/>
                    <a:pt x="108" y="120"/>
                  </a:cubicBezTo>
                  <a:cubicBezTo>
                    <a:pt x="108" y="104"/>
                    <a:pt x="108" y="88"/>
                    <a:pt x="107" y="72"/>
                  </a:cubicBezTo>
                  <a:cubicBezTo>
                    <a:pt x="107" y="57"/>
                    <a:pt x="97" y="48"/>
                    <a:pt x="82" y="48"/>
                  </a:cubicBezTo>
                  <a:cubicBezTo>
                    <a:pt x="67" y="47"/>
                    <a:pt x="57" y="55"/>
                    <a:pt x="54" y="70"/>
                  </a:cubicBezTo>
                  <a:cubicBezTo>
                    <a:pt x="53" y="76"/>
                    <a:pt x="53" y="82"/>
                    <a:pt x="53" y="88"/>
                  </a:cubicBezTo>
                  <a:cubicBezTo>
                    <a:pt x="53" y="144"/>
                    <a:pt x="52" y="201"/>
                    <a:pt x="53" y="257"/>
                  </a:cubicBezTo>
                  <a:cubicBezTo>
                    <a:pt x="53" y="264"/>
                    <a:pt x="53" y="271"/>
                    <a:pt x="54" y="277"/>
                  </a:cubicBezTo>
                  <a:cubicBezTo>
                    <a:pt x="57" y="290"/>
                    <a:pt x="66" y="297"/>
                    <a:pt x="80" y="297"/>
                  </a:cubicBezTo>
                  <a:cubicBezTo>
                    <a:pt x="94" y="298"/>
                    <a:pt x="103" y="292"/>
                    <a:pt x="106" y="279"/>
                  </a:cubicBezTo>
                  <a:cubicBezTo>
                    <a:pt x="108" y="274"/>
                    <a:pt x="108" y="268"/>
                    <a:pt x="108" y="263"/>
                  </a:cubicBezTo>
                  <a:cubicBezTo>
                    <a:pt x="108" y="233"/>
                    <a:pt x="108" y="203"/>
                    <a:pt x="108" y="17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18" name="Freeform 13"/>
            <p:cNvSpPr>
              <a:spLocks noEditPoints="1"/>
            </p:cNvSpPr>
            <p:nvPr/>
          </p:nvSpPr>
          <p:spPr bwMode="auto">
            <a:xfrm>
              <a:off x="2630" y="2055"/>
              <a:ext cx="111" cy="205"/>
            </a:xfrm>
            <a:custGeom>
              <a:avLst/>
              <a:gdLst>
                <a:gd name="T0" fmla="*/ 185 w 185"/>
                <a:gd name="T1" fmla="*/ 338 h 338"/>
                <a:gd name="T2" fmla="*/ 185 w 185"/>
                <a:gd name="T3" fmla="*/ 338 h 338"/>
                <a:gd name="T4" fmla="*/ 132 w 185"/>
                <a:gd name="T5" fmla="*/ 338 h 338"/>
                <a:gd name="T6" fmla="*/ 126 w 185"/>
                <a:gd name="T7" fmla="*/ 296 h 338"/>
                <a:gd name="T8" fmla="*/ 105 w 185"/>
                <a:gd name="T9" fmla="*/ 277 h 338"/>
                <a:gd name="T10" fmla="*/ 67 w 185"/>
                <a:gd name="T11" fmla="*/ 277 h 338"/>
                <a:gd name="T12" fmla="*/ 56 w 185"/>
                <a:gd name="T13" fmla="*/ 286 h 338"/>
                <a:gd name="T14" fmla="*/ 48 w 185"/>
                <a:gd name="T15" fmla="*/ 338 h 338"/>
                <a:gd name="T16" fmla="*/ 0 w 185"/>
                <a:gd name="T17" fmla="*/ 338 h 338"/>
                <a:gd name="T18" fmla="*/ 54 w 185"/>
                <a:gd name="T19" fmla="*/ 1 h 338"/>
                <a:gd name="T20" fmla="*/ 59 w 185"/>
                <a:gd name="T21" fmla="*/ 0 h 338"/>
                <a:gd name="T22" fmla="*/ 125 w 185"/>
                <a:gd name="T23" fmla="*/ 0 h 338"/>
                <a:gd name="T24" fmla="*/ 133 w 185"/>
                <a:gd name="T25" fmla="*/ 6 h 338"/>
                <a:gd name="T26" fmla="*/ 170 w 185"/>
                <a:gd name="T27" fmla="*/ 238 h 338"/>
                <a:gd name="T28" fmla="*/ 185 w 185"/>
                <a:gd name="T29" fmla="*/ 331 h 338"/>
                <a:gd name="T30" fmla="*/ 185 w 185"/>
                <a:gd name="T31" fmla="*/ 338 h 338"/>
                <a:gd name="T32" fmla="*/ 116 w 185"/>
                <a:gd name="T33" fmla="*/ 231 h 338"/>
                <a:gd name="T34" fmla="*/ 116 w 185"/>
                <a:gd name="T35" fmla="*/ 231 h 338"/>
                <a:gd name="T36" fmla="*/ 91 w 185"/>
                <a:gd name="T37" fmla="*/ 67 h 338"/>
                <a:gd name="T38" fmla="*/ 89 w 185"/>
                <a:gd name="T39" fmla="*/ 67 h 338"/>
                <a:gd name="T40" fmla="*/ 65 w 185"/>
                <a:gd name="T41" fmla="*/ 231 h 338"/>
                <a:gd name="T42" fmla="*/ 116 w 185"/>
                <a:gd name="T43" fmla="*/ 231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5" h="338">
                  <a:moveTo>
                    <a:pt x="185" y="338"/>
                  </a:moveTo>
                  <a:lnTo>
                    <a:pt x="185" y="338"/>
                  </a:lnTo>
                  <a:lnTo>
                    <a:pt x="132" y="338"/>
                  </a:lnTo>
                  <a:cubicBezTo>
                    <a:pt x="130" y="324"/>
                    <a:pt x="128" y="310"/>
                    <a:pt x="126" y="296"/>
                  </a:cubicBezTo>
                  <a:cubicBezTo>
                    <a:pt x="123" y="277"/>
                    <a:pt x="124" y="277"/>
                    <a:pt x="105" y="277"/>
                  </a:cubicBezTo>
                  <a:cubicBezTo>
                    <a:pt x="92" y="277"/>
                    <a:pt x="79" y="277"/>
                    <a:pt x="67" y="277"/>
                  </a:cubicBezTo>
                  <a:cubicBezTo>
                    <a:pt x="60" y="276"/>
                    <a:pt x="57" y="278"/>
                    <a:pt x="56" y="286"/>
                  </a:cubicBezTo>
                  <a:cubicBezTo>
                    <a:pt x="54" y="303"/>
                    <a:pt x="51" y="320"/>
                    <a:pt x="48" y="338"/>
                  </a:cubicBezTo>
                  <a:lnTo>
                    <a:pt x="0" y="338"/>
                  </a:lnTo>
                  <a:cubicBezTo>
                    <a:pt x="18" y="225"/>
                    <a:pt x="36" y="113"/>
                    <a:pt x="54" y="1"/>
                  </a:cubicBezTo>
                  <a:cubicBezTo>
                    <a:pt x="56" y="0"/>
                    <a:pt x="58" y="0"/>
                    <a:pt x="59" y="0"/>
                  </a:cubicBezTo>
                  <a:cubicBezTo>
                    <a:pt x="81" y="0"/>
                    <a:pt x="103" y="0"/>
                    <a:pt x="125" y="0"/>
                  </a:cubicBezTo>
                  <a:cubicBezTo>
                    <a:pt x="129" y="0"/>
                    <a:pt x="132" y="1"/>
                    <a:pt x="133" y="6"/>
                  </a:cubicBezTo>
                  <a:cubicBezTo>
                    <a:pt x="145" y="84"/>
                    <a:pt x="157" y="161"/>
                    <a:pt x="170" y="238"/>
                  </a:cubicBezTo>
                  <a:cubicBezTo>
                    <a:pt x="175" y="269"/>
                    <a:pt x="180" y="300"/>
                    <a:pt x="185" y="331"/>
                  </a:cubicBezTo>
                  <a:cubicBezTo>
                    <a:pt x="185" y="333"/>
                    <a:pt x="185" y="335"/>
                    <a:pt x="185" y="338"/>
                  </a:cubicBezTo>
                  <a:close/>
                  <a:moveTo>
                    <a:pt x="116" y="231"/>
                  </a:moveTo>
                  <a:lnTo>
                    <a:pt x="116" y="231"/>
                  </a:lnTo>
                  <a:cubicBezTo>
                    <a:pt x="108" y="176"/>
                    <a:pt x="99" y="121"/>
                    <a:pt x="91" y="67"/>
                  </a:cubicBezTo>
                  <a:cubicBezTo>
                    <a:pt x="91" y="67"/>
                    <a:pt x="90" y="67"/>
                    <a:pt x="89" y="67"/>
                  </a:cubicBezTo>
                  <a:cubicBezTo>
                    <a:pt x="81" y="121"/>
                    <a:pt x="73" y="176"/>
                    <a:pt x="65" y="231"/>
                  </a:cubicBezTo>
                  <a:lnTo>
                    <a:pt x="116" y="23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19" name="Freeform 14"/>
            <p:cNvSpPr>
              <a:spLocks noEditPoints="1"/>
            </p:cNvSpPr>
            <p:nvPr/>
          </p:nvSpPr>
          <p:spPr bwMode="auto">
            <a:xfrm>
              <a:off x="2277" y="2055"/>
              <a:ext cx="112" cy="205"/>
            </a:xfrm>
            <a:custGeom>
              <a:avLst/>
              <a:gdLst>
                <a:gd name="T0" fmla="*/ 0 w 186"/>
                <a:gd name="T1" fmla="*/ 338 h 338"/>
                <a:gd name="T2" fmla="*/ 0 w 186"/>
                <a:gd name="T3" fmla="*/ 338 h 338"/>
                <a:gd name="T4" fmla="*/ 54 w 186"/>
                <a:gd name="T5" fmla="*/ 0 h 338"/>
                <a:gd name="T6" fmla="*/ 127 w 186"/>
                <a:gd name="T7" fmla="*/ 0 h 338"/>
                <a:gd name="T8" fmla="*/ 133 w 186"/>
                <a:gd name="T9" fmla="*/ 7 h 338"/>
                <a:gd name="T10" fmla="*/ 160 w 186"/>
                <a:gd name="T11" fmla="*/ 171 h 338"/>
                <a:gd name="T12" fmla="*/ 186 w 186"/>
                <a:gd name="T13" fmla="*/ 335 h 338"/>
                <a:gd name="T14" fmla="*/ 186 w 186"/>
                <a:gd name="T15" fmla="*/ 338 h 338"/>
                <a:gd name="T16" fmla="*/ 133 w 186"/>
                <a:gd name="T17" fmla="*/ 338 h 338"/>
                <a:gd name="T18" fmla="*/ 125 w 186"/>
                <a:gd name="T19" fmla="*/ 286 h 338"/>
                <a:gd name="T20" fmla="*/ 115 w 186"/>
                <a:gd name="T21" fmla="*/ 277 h 338"/>
                <a:gd name="T22" fmla="*/ 65 w 186"/>
                <a:gd name="T23" fmla="*/ 277 h 338"/>
                <a:gd name="T24" fmla="*/ 57 w 186"/>
                <a:gd name="T25" fmla="*/ 284 h 338"/>
                <a:gd name="T26" fmla="*/ 49 w 186"/>
                <a:gd name="T27" fmla="*/ 338 h 338"/>
                <a:gd name="T28" fmla="*/ 0 w 186"/>
                <a:gd name="T29" fmla="*/ 338 h 338"/>
                <a:gd name="T30" fmla="*/ 92 w 186"/>
                <a:gd name="T31" fmla="*/ 65 h 338"/>
                <a:gd name="T32" fmla="*/ 92 w 186"/>
                <a:gd name="T33" fmla="*/ 65 h 338"/>
                <a:gd name="T34" fmla="*/ 90 w 186"/>
                <a:gd name="T35" fmla="*/ 66 h 338"/>
                <a:gd name="T36" fmla="*/ 65 w 186"/>
                <a:gd name="T37" fmla="*/ 230 h 338"/>
                <a:gd name="T38" fmla="*/ 116 w 186"/>
                <a:gd name="T39" fmla="*/ 230 h 338"/>
                <a:gd name="T40" fmla="*/ 92 w 186"/>
                <a:gd name="T41" fmla="*/ 65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86" h="338">
                  <a:moveTo>
                    <a:pt x="0" y="338"/>
                  </a:moveTo>
                  <a:lnTo>
                    <a:pt x="0" y="338"/>
                  </a:lnTo>
                  <a:cubicBezTo>
                    <a:pt x="18" y="225"/>
                    <a:pt x="36" y="113"/>
                    <a:pt x="54" y="0"/>
                  </a:cubicBezTo>
                  <a:cubicBezTo>
                    <a:pt x="79" y="0"/>
                    <a:pt x="103" y="0"/>
                    <a:pt x="127" y="0"/>
                  </a:cubicBezTo>
                  <a:cubicBezTo>
                    <a:pt x="129" y="0"/>
                    <a:pt x="133" y="4"/>
                    <a:pt x="133" y="7"/>
                  </a:cubicBezTo>
                  <a:cubicBezTo>
                    <a:pt x="142" y="61"/>
                    <a:pt x="151" y="116"/>
                    <a:pt x="160" y="171"/>
                  </a:cubicBezTo>
                  <a:cubicBezTo>
                    <a:pt x="168" y="225"/>
                    <a:pt x="177" y="280"/>
                    <a:pt x="186" y="335"/>
                  </a:cubicBezTo>
                  <a:cubicBezTo>
                    <a:pt x="186" y="336"/>
                    <a:pt x="186" y="337"/>
                    <a:pt x="186" y="338"/>
                  </a:cubicBezTo>
                  <a:lnTo>
                    <a:pt x="133" y="338"/>
                  </a:lnTo>
                  <a:cubicBezTo>
                    <a:pt x="130" y="321"/>
                    <a:pt x="127" y="303"/>
                    <a:pt x="125" y="286"/>
                  </a:cubicBezTo>
                  <a:cubicBezTo>
                    <a:pt x="124" y="279"/>
                    <a:pt x="122" y="276"/>
                    <a:pt x="115" y="277"/>
                  </a:cubicBezTo>
                  <a:cubicBezTo>
                    <a:pt x="98" y="277"/>
                    <a:pt x="82" y="277"/>
                    <a:pt x="65" y="277"/>
                  </a:cubicBezTo>
                  <a:cubicBezTo>
                    <a:pt x="60" y="277"/>
                    <a:pt x="58" y="278"/>
                    <a:pt x="57" y="284"/>
                  </a:cubicBezTo>
                  <a:cubicBezTo>
                    <a:pt x="55" y="302"/>
                    <a:pt x="52" y="320"/>
                    <a:pt x="49" y="338"/>
                  </a:cubicBezTo>
                  <a:lnTo>
                    <a:pt x="0" y="338"/>
                  </a:lnTo>
                  <a:close/>
                  <a:moveTo>
                    <a:pt x="92" y="65"/>
                  </a:moveTo>
                  <a:lnTo>
                    <a:pt x="92" y="65"/>
                  </a:lnTo>
                  <a:cubicBezTo>
                    <a:pt x="91" y="66"/>
                    <a:pt x="90" y="66"/>
                    <a:pt x="90" y="66"/>
                  </a:cubicBezTo>
                  <a:cubicBezTo>
                    <a:pt x="81" y="121"/>
                    <a:pt x="73" y="175"/>
                    <a:pt x="65" y="230"/>
                  </a:cubicBezTo>
                  <a:lnTo>
                    <a:pt x="116" y="230"/>
                  </a:lnTo>
                  <a:cubicBezTo>
                    <a:pt x="108" y="175"/>
                    <a:pt x="100" y="120"/>
                    <a:pt x="92" y="6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20" name="Freeform 15"/>
            <p:cNvSpPr>
              <a:spLocks/>
            </p:cNvSpPr>
            <p:nvPr/>
          </p:nvSpPr>
          <p:spPr bwMode="auto">
            <a:xfrm>
              <a:off x="2896" y="2055"/>
              <a:ext cx="110" cy="205"/>
            </a:xfrm>
            <a:custGeom>
              <a:avLst/>
              <a:gdLst>
                <a:gd name="T0" fmla="*/ 94 w 183"/>
                <a:gd name="T1" fmla="*/ 270 h 339"/>
                <a:gd name="T2" fmla="*/ 94 w 183"/>
                <a:gd name="T3" fmla="*/ 270 h 339"/>
                <a:gd name="T4" fmla="*/ 103 w 183"/>
                <a:gd name="T5" fmla="*/ 208 h 339"/>
                <a:gd name="T6" fmla="*/ 133 w 183"/>
                <a:gd name="T7" fmla="*/ 7 h 339"/>
                <a:gd name="T8" fmla="*/ 138 w 183"/>
                <a:gd name="T9" fmla="*/ 0 h 339"/>
                <a:gd name="T10" fmla="*/ 183 w 183"/>
                <a:gd name="T11" fmla="*/ 0 h 339"/>
                <a:gd name="T12" fmla="*/ 131 w 183"/>
                <a:gd name="T13" fmla="*/ 338 h 339"/>
                <a:gd name="T14" fmla="*/ 126 w 183"/>
                <a:gd name="T15" fmla="*/ 338 h 339"/>
                <a:gd name="T16" fmla="*/ 58 w 183"/>
                <a:gd name="T17" fmla="*/ 338 h 339"/>
                <a:gd name="T18" fmla="*/ 50 w 183"/>
                <a:gd name="T19" fmla="*/ 332 h 339"/>
                <a:gd name="T20" fmla="*/ 0 w 183"/>
                <a:gd name="T21" fmla="*/ 4 h 339"/>
                <a:gd name="T22" fmla="*/ 0 w 183"/>
                <a:gd name="T23" fmla="*/ 0 h 339"/>
                <a:gd name="T24" fmla="*/ 49 w 183"/>
                <a:gd name="T25" fmla="*/ 0 h 339"/>
                <a:gd name="T26" fmla="*/ 53 w 183"/>
                <a:gd name="T27" fmla="*/ 6 h 339"/>
                <a:gd name="T28" fmla="*/ 78 w 183"/>
                <a:gd name="T29" fmla="*/ 173 h 339"/>
                <a:gd name="T30" fmla="*/ 91 w 183"/>
                <a:gd name="T31" fmla="*/ 262 h 339"/>
                <a:gd name="T32" fmla="*/ 93 w 183"/>
                <a:gd name="T33" fmla="*/ 270 h 339"/>
                <a:gd name="T34" fmla="*/ 94 w 183"/>
                <a:gd name="T35" fmla="*/ 270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3" h="339">
                  <a:moveTo>
                    <a:pt x="94" y="270"/>
                  </a:moveTo>
                  <a:lnTo>
                    <a:pt x="94" y="270"/>
                  </a:lnTo>
                  <a:cubicBezTo>
                    <a:pt x="97" y="249"/>
                    <a:pt x="100" y="229"/>
                    <a:pt x="103" y="208"/>
                  </a:cubicBezTo>
                  <a:cubicBezTo>
                    <a:pt x="113" y="141"/>
                    <a:pt x="123" y="74"/>
                    <a:pt x="133" y="7"/>
                  </a:cubicBezTo>
                  <a:cubicBezTo>
                    <a:pt x="134" y="4"/>
                    <a:pt x="136" y="0"/>
                    <a:pt x="138" y="0"/>
                  </a:cubicBezTo>
                  <a:cubicBezTo>
                    <a:pt x="153" y="0"/>
                    <a:pt x="167" y="0"/>
                    <a:pt x="183" y="0"/>
                  </a:cubicBezTo>
                  <a:cubicBezTo>
                    <a:pt x="165" y="113"/>
                    <a:pt x="148" y="225"/>
                    <a:pt x="131" y="338"/>
                  </a:cubicBezTo>
                  <a:cubicBezTo>
                    <a:pt x="129" y="338"/>
                    <a:pt x="128" y="338"/>
                    <a:pt x="126" y="338"/>
                  </a:cubicBezTo>
                  <a:cubicBezTo>
                    <a:pt x="104" y="338"/>
                    <a:pt x="81" y="338"/>
                    <a:pt x="58" y="338"/>
                  </a:cubicBezTo>
                  <a:cubicBezTo>
                    <a:pt x="53" y="339"/>
                    <a:pt x="51" y="337"/>
                    <a:pt x="50" y="332"/>
                  </a:cubicBezTo>
                  <a:cubicBezTo>
                    <a:pt x="34" y="223"/>
                    <a:pt x="17" y="113"/>
                    <a:pt x="0" y="4"/>
                  </a:cubicBezTo>
                  <a:cubicBezTo>
                    <a:pt x="0" y="3"/>
                    <a:pt x="0" y="2"/>
                    <a:pt x="0" y="0"/>
                  </a:cubicBezTo>
                  <a:cubicBezTo>
                    <a:pt x="16" y="0"/>
                    <a:pt x="32" y="0"/>
                    <a:pt x="49" y="0"/>
                  </a:cubicBezTo>
                  <a:cubicBezTo>
                    <a:pt x="50" y="0"/>
                    <a:pt x="53" y="4"/>
                    <a:pt x="53" y="6"/>
                  </a:cubicBezTo>
                  <a:cubicBezTo>
                    <a:pt x="62" y="62"/>
                    <a:pt x="70" y="117"/>
                    <a:pt x="78" y="173"/>
                  </a:cubicBezTo>
                  <a:cubicBezTo>
                    <a:pt x="83" y="203"/>
                    <a:pt x="87" y="233"/>
                    <a:pt x="91" y="262"/>
                  </a:cubicBezTo>
                  <a:cubicBezTo>
                    <a:pt x="92" y="265"/>
                    <a:pt x="92" y="267"/>
                    <a:pt x="93" y="270"/>
                  </a:cubicBezTo>
                  <a:cubicBezTo>
                    <a:pt x="93" y="270"/>
                    <a:pt x="94" y="270"/>
                    <a:pt x="94" y="27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21" name="Freeform 16"/>
            <p:cNvSpPr>
              <a:spLocks noEditPoints="1"/>
            </p:cNvSpPr>
            <p:nvPr/>
          </p:nvSpPr>
          <p:spPr bwMode="auto">
            <a:xfrm>
              <a:off x="2162" y="2302"/>
              <a:ext cx="95" cy="206"/>
            </a:xfrm>
            <a:custGeom>
              <a:avLst/>
              <a:gdLst>
                <a:gd name="T0" fmla="*/ 0 w 159"/>
                <a:gd name="T1" fmla="*/ 340 h 340"/>
                <a:gd name="T2" fmla="*/ 0 w 159"/>
                <a:gd name="T3" fmla="*/ 340 h 340"/>
                <a:gd name="T4" fmla="*/ 0 w 159"/>
                <a:gd name="T5" fmla="*/ 3 h 340"/>
                <a:gd name="T6" fmla="*/ 1 w 159"/>
                <a:gd name="T7" fmla="*/ 2 h 340"/>
                <a:gd name="T8" fmla="*/ 95 w 159"/>
                <a:gd name="T9" fmla="*/ 3 h 340"/>
                <a:gd name="T10" fmla="*/ 154 w 159"/>
                <a:gd name="T11" fmla="*/ 61 h 340"/>
                <a:gd name="T12" fmla="*/ 153 w 159"/>
                <a:gd name="T13" fmla="*/ 158 h 340"/>
                <a:gd name="T14" fmla="*/ 92 w 159"/>
                <a:gd name="T15" fmla="*/ 212 h 340"/>
                <a:gd name="T16" fmla="*/ 52 w 159"/>
                <a:gd name="T17" fmla="*/ 213 h 340"/>
                <a:gd name="T18" fmla="*/ 52 w 159"/>
                <a:gd name="T19" fmla="*/ 224 h 340"/>
                <a:gd name="T20" fmla="*/ 52 w 159"/>
                <a:gd name="T21" fmla="*/ 331 h 340"/>
                <a:gd name="T22" fmla="*/ 42 w 159"/>
                <a:gd name="T23" fmla="*/ 340 h 340"/>
                <a:gd name="T24" fmla="*/ 0 w 159"/>
                <a:gd name="T25" fmla="*/ 340 h 340"/>
                <a:gd name="T26" fmla="*/ 52 w 159"/>
                <a:gd name="T27" fmla="*/ 163 h 340"/>
                <a:gd name="T28" fmla="*/ 52 w 159"/>
                <a:gd name="T29" fmla="*/ 163 h 340"/>
                <a:gd name="T30" fmla="*/ 55 w 159"/>
                <a:gd name="T31" fmla="*/ 164 h 340"/>
                <a:gd name="T32" fmla="*/ 79 w 159"/>
                <a:gd name="T33" fmla="*/ 164 h 340"/>
                <a:gd name="T34" fmla="*/ 102 w 159"/>
                <a:gd name="T35" fmla="*/ 144 h 340"/>
                <a:gd name="T36" fmla="*/ 102 w 159"/>
                <a:gd name="T37" fmla="*/ 70 h 340"/>
                <a:gd name="T38" fmla="*/ 86 w 159"/>
                <a:gd name="T39" fmla="*/ 51 h 340"/>
                <a:gd name="T40" fmla="*/ 52 w 159"/>
                <a:gd name="T41" fmla="*/ 49 h 340"/>
                <a:gd name="T42" fmla="*/ 52 w 159"/>
                <a:gd name="T43" fmla="*/ 163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59" h="340">
                  <a:moveTo>
                    <a:pt x="0" y="340"/>
                  </a:moveTo>
                  <a:lnTo>
                    <a:pt x="0" y="340"/>
                  </a:lnTo>
                  <a:cubicBezTo>
                    <a:pt x="0" y="340"/>
                    <a:pt x="0" y="115"/>
                    <a:pt x="0" y="3"/>
                  </a:cubicBezTo>
                  <a:cubicBezTo>
                    <a:pt x="0" y="2"/>
                    <a:pt x="1" y="2"/>
                    <a:pt x="1" y="2"/>
                  </a:cubicBezTo>
                  <a:cubicBezTo>
                    <a:pt x="32" y="2"/>
                    <a:pt x="64" y="0"/>
                    <a:pt x="95" y="3"/>
                  </a:cubicBezTo>
                  <a:cubicBezTo>
                    <a:pt x="129" y="7"/>
                    <a:pt x="149" y="26"/>
                    <a:pt x="154" y="61"/>
                  </a:cubicBezTo>
                  <a:cubicBezTo>
                    <a:pt x="158" y="93"/>
                    <a:pt x="159" y="126"/>
                    <a:pt x="153" y="158"/>
                  </a:cubicBezTo>
                  <a:cubicBezTo>
                    <a:pt x="147" y="189"/>
                    <a:pt x="124" y="209"/>
                    <a:pt x="92" y="212"/>
                  </a:cubicBezTo>
                  <a:cubicBezTo>
                    <a:pt x="79" y="213"/>
                    <a:pt x="66" y="213"/>
                    <a:pt x="52" y="213"/>
                  </a:cubicBezTo>
                  <a:lnTo>
                    <a:pt x="52" y="224"/>
                  </a:lnTo>
                  <a:cubicBezTo>
                    <a:pt x="52" y="260"/>
                    <a:pt x="52" y="295"/>
                    <a:pt x="52" y="331"/>
                  </a:cubicBezTo>
                  <a:cubicBezTo>
                    <a:pt x="52" y="338"/>
                    <a:pt x="42" y="340"/>
                    <a:pt x="42" y="340"/>
                  </a:cubicBezTo>
                  <a:lnTo>
                    <a:pt x="0" y="340"/>
                  </a:lnTo>
                  <a:close/>
                  <a:moveTo>
                    <a:pt x="52" y="163"/>
                  </a:moveTo>
                  <a:lnTo>
                    <a:pt x="52" y="163"/>
                  </a:lnTo>
                  <a:cubicBezTo>
                    <a:pt x="53" y="164"/>
                    <a:pt x="54" y="164"/>
                    <a:pt x="55" y="164"/>
                  </a:cubicBezTo>
                  <a:cubicBezTo>
                    <a:pt x="63" y="164"/>
                    <a:pt x="71" y="164"/>
                    <a:pt x="79" y="164"/>
                  </a:cubicBezTo>
                  <a:cubicBezTo>
                    <a:pt x="92" y="164"/>
                    <a:pt x="101" y="157"/>
                    <a:pt x="102" y="144"/>
                  </a:cubicBezTo>
                  <a:cubicBezTo>
                    <a:pt x="103" y="120"/>
                    <a:pt x="103" y="95"/>
                    <a:pt x="102" y="70"/>
                  </a:cubicBezTo>
                  <a:cubicBezTo>
                    <a:pt x="102" y="60"/>
                    <a:pt x="96" y="52"/>
                    <a:pt x="86" y="51"/>
                  </a:cubicBezTo>
                  <a:cubicBezTo>
                    <a:pt x="75" y="49"/>
                    <a:pt x="64" y="50"/>
                    <a:pt x="52" y="49"/>
                  </a:cubicBezTo>
                  <a:lnTo>
                    <a:pt x="52" y="16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22" name="Freeform 17"/>
            <p:cNvSpPr>
              <a:spLocks/>
            </p:cNvSpPr>
            <p:nvPr/>
          </p:nvSpPr>
          <p:spPr bwMode="auto">
            <a:xfrm>
              <a:off x="2665" y="2301"/>
              <a:ext cx="98" cy="209"/>
            </a:xfrm>
            <a:custGeom>
              <a:avLst/>
              <a:gdLst>
                <a:gd name="T0" fmla="*/ 160 w 163"/>
                <a:gd name="T1" fmla="*/ 117 h 346"/>
                <a:gd name="T2" fmla="*/ 160 w 163"/>
                <a:gd name="T3" fmla="*/ 117 h 346"/>
                <a:gd name="T4" fmla="*/ 109 w 163"/>
                <a:gd name="T5" fmla="*/ 117 h 346"/>
                <a:gd name="T6" fmla="*/ 109 w 163"/>
                <a:gd name="T7" fmla="*/ 107 h 346"/>
                <a:gd name="T8" fmla="*/ 107 w 163"/>
                <a:gd name="T9" fmla="*/ 70 h 346"/>
                <a:gd name="T10" fmla="*/ 81 w 163"/>
                <a:gd name="T11" fmla="*/ 47 h 346"/>
                <a:gd name="T12" fmla="*/ 54 w 163"/>
                <a:gd name="T13" fmla="*/ 69 h 346"/>
                <a:gd name="T14" fmla="*/ 53 w 163"/>
                <a:gd name="T15" fmla="*/ 86 h 346"/>
                <a:gd name="T16" fmla="*/ 53 w 163"/>
                <a:gd name="T17" fmla="*/ 259 h 346"/>
                <a:gd name="T18" fmla="*/ 54 w 163"/>
                <a:gd name="T19" fmla="*/ 272 h 346"/>
                <a:gd name="T20" fmla="*/ 81 w 163"/>
                <a:gd name="T21" fmla="*/ 297 h 346"/>
                <a:gd name="T22" fmla="*/ 107 w 163"/>
                <a:gd name="T23" fmla="*/ 273 h 346"/>
                <a:gd name="T24" fmla="*/ 109 w 163"/>
                <a:gd name="T25" fmla="*/ 228 h 346"/>
                <a:gd name="T26" fmla="*/ 109 w 163"/>
                <a:gd name="T27" fmla="*/ 216 h 346"/>
                <a:gd name="T28" fmla="*/ 158 w 163"/>
                <a:gd name="T29" fmla="*/ 216 h 346"/>
                <a:gd name="T30" fmla="*/ 149 w 163"/>
                <a:gd name="T31" fmla="*/ 308 h 346"/>
                <a:gd name="T32" fmla="*/ 114 w 163"/>
                <a:gd name="T33" fmla="*/ 339 h 346"/>
                <a:gd name="T34" fmla="*/ 70 w 163"/>
                <a:gd name="T35" fmla="*/ 345 h 346"/>
                <a:gd name="T36" fmla="*/ 0 w 163"/>
                <a:gd name="T37" fmla="*/ 265 h 346"/>
                <a:gd name="T38" fmla="*/ 0 w 163"/>
                <a:gd name="T39" fmla="*/ 80 h 346"/>
                <a:gd name="T40" fmla="*/ 4 w 163"/>
                <a:gd name="T41" fmla="*/ 54 h 346"/>
                <a:gd name="T42" fmla="*/ 70 w 163"/>
                <a:gd name="T43" fmla="*/ 0 h 346"/>
                <a:gd name="T44" fmla="*/ 98 w 163"/>
                <a:gd name="T45" fmla="*/ 1 h 346"/>
                <a:gd name="T46" fmla="*/ 155 w 163"/>
                <a:gd name="T47" fmla="*/ 56 h 346"/>
                <a:gd name="T48" fmla="*/ 160 w 163"/>
                <a:gd name="T49" fmla="*/ 117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3" h="346">
                  <a:moveTo>
                    <a:pt x="160" y="117"/>
                  </a:moveTo>
                  <a:lnTo>
                    <a:pt x="160" y="117"/>
                  </a:lnTo>
                  <a:lnTo>
                    <a:pt x="109" y="117"/>
                  </a:lnTo>
                  <a:cubicBezTo>
                    <a:pt x="109" y="113"/>
                    <a:pt x="109" y="110"/>
                    <a:pt x="109" y="107"/>
                  </a:cubicBezTo>
                  <a:cubicBezTo>
                    <a:pt x="108" y="94"/>
                    <a:pt x="109" y="82"/>
                    <a:pt x="107" y="70"/>
                  </a:cubicBezTo>
                  <a:cubicBezTo>
                    <a:pt x="106" y="56"/>
                    <a:pt x="95" y="48"/>
                    <a:pt x="81" y="47"/>
                  </a:cubicBezTo>
                  <a:cubicBezTo>
                    <a:pt x="66" y="47"/>
                    <a:pt x="57" y="55"/>
                    <a:pt x="54" y="69"/>
                  </a:cubicBezTo>
                  <a:cubicBezTo>
                    <a:pt x="53" y="75"/>
                    <a:pt x="53" y="81"/>
                    <a:pt x="53" y="86"/>
                  </a:cubicBezTo>
                  <a:cubicBezTo>
                    <a:pt x="53" y="144"/>
                    <a:pt x="53" y="202"/>
                    <a:pt x="53" y="259"/>
                  </a:cubicBezTo>
                  <a:cubicBezTo>
                    <a:pt x="53" y="264"/>
                    <a:pt x="53" y="268"/>
                    <a:pt x="54" y="272"/>
                  </a:cubicBezTo>
                  <a:cubicBezTo>
                    <a:pt x="56" y="289"/>
                    <a:pt x="65" y="297"/>
                    <a:pt x="81" y="297"/>
                  </a:cubicBezTo>
                  <a:cubicBezTo>
                    <a:pt x="96" y="297"/>
                    <a:pt x="106" y="289"/>
                    <a:pt x="107" y="273"/>
                  </a:cubicBezTo>
                  <a:cubicBezTo>
                    <a:pt x="109" y="258"/>
                    <a:pt x="108" y="243"/>
                    <a:pt x="109" y="228"/>
                  </a:cubicBezTo>
                  <a:cubicBezTo>
                    <a:pt x="109" y="224"/>
                    <a:pt x="109" y="220"/>
                    <a:pt x="109" y="216"/>
                  </a:cubicBezTo>
                  <a:lnTo>
                    <a:pt x="158" y="216"/>
                  </a:lnTo>
                  <a:cubicBezTo>
                    <a:pt x="157" y="247"/>
                    <a:pt x="163" y="278"/>
                    <a:pt x="149" y="308"/>
                  </a:cubicBezTo>
                  <a:cubicBezTo>
                    <a:pt x="142" y="323"/>
                    <a:pt x="130" y="335"/>
                    <a:pt x="114" y="339"/>
                  </a:cubicBezTo>
                  <a:cubicBezTo>
                    <a:pt x="100" y="343"/>
                    <a:pt x="84" y="346"/>
                    <a:pt x="70" y="345"/>
                  </a:cubicBezTo>
                  <a:cubicBezTo>
                    <a:pt x="24" y="341"/>
                    <a:pt x="1" y="313"/>
                    <a:pt x="0" y="265"/>
                  </a:cubicBezTo>
                  <a:cubicBezTo>
                    <a:pt x="0" y="204"/>
                    <a:pt x="0" y="142"/>
                    <a:pt x="0" y="80"/>
                  </a:cubicBezTo>
                  <a:cubicBezTo>
                    <a:pt x="0" y="71"/>
                    <a:pt x="2" y="62"/>
                    <a:pt x="4" y="54"/>
                  </a:cubicBezTo>
                  <a:cubicBezTo>
                    <a:pt x="12" y="21"/>
                    <a:pt x="36" y="1"/>
                    <a:pt x="70" y="0"/>
                  </a:cubicBezTo>
                  <a:cubicBezTo>
                    <a:pt x="79" y="0"/>
                    <a:pt x="89" y="0"/>
                    <a:pt x="98" y="1"/>
                  </a:cubicBezTo>
                  <a:cubicBezTo>
                    <a:pt x="130" y="6"/>
                    <a:pt x="149" y="25"/>
                    <a:pt x="155" y="56"/>
                  </a:cubicBezTo>
                  <a:cubicBezTo>
                    <a:pt x="159" y="76"/>
                    <a:pt x="158" y="96"/>
                    <a:pt x="160" y="11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23" name="Freeform 18"/>
            <p:cNvSpPr>
              <a:spLocks/>
            </p:cNvSpPr>
            <p:nvPr/>
          </p:nvSpPr>
          <p:spPr bwMode="auto">
            <a:xfrm>
              <a:off x="3022" y="2056"/>
              <a:ext cx="86" cy="204"/>
            </a:xfrm>
            <a:custGeom>
              <a:avLst/>
              <a:gdLst>
                <a:gd name="T0" fmla="*/ 0 w 144"/>
                <a:gd name="T1" fmla="*/ 337 h 337"/>
                <a:gd name="T2" fmla="*/ 0 w 144"/>
                <a:gd name="T3" fmla="*/ 337 h 337"/>
                <a:gd name="T4" fmla="*/ 0 w 144"/>
                <a:gd name="T5" fmla="*/ 0 h 337"/>
                <a:gd name="T6" fmla="*/ 144 w 144"/>
                <a:gd name="T7" fmla="*/ 0 h 337"/>
                <a:gd name="T8" fmla="*/ 144 w 144"/>
                <a:gd name="T9" fmla="*/ 47 h 337"/>
                <a:gd name="T10" fmla="*/ 53 w 144"/>
                <a:gd name="T11" fmla="*/ 47 h 337"/>
                <a:gd name="T12" fmla="*/ 53 w 144"/>
                <a:gd name="T13" fmla="*/ 141 h 337"/>
                <a:gd name="T14" fmla="*/ 125 w 144"/>
                <a:gd name="T15" fmla="*/ 141 h 337"/>
                <a:gd name="T16" fmla="*/ 125 w 144"/>
                <a:gd name="T17" fmla="*/ 189 h 337"/>
                <a:gd name="T18" fmla="*/ 53 w 144"/>
                <a:gd name="T19" fmla="*/ 189 h 337"/>
                <a:gd name="T20" fmla="*/ 53 w 144"/>
                <a:gd name="T21" fmla="*/ 288 h 337"/>
                <a:gd name="T22" fmla="*/ 144 w 144"/>
                <a:gd name="T23" fmla="*/ 288 h 337"/>
                <a:gd name="T24" fmla="*/ 144 w 144"/>
                <a:gd name="T25" fmla="*/ 337 h 337"/>
                <a:gd name="T26" fmla="*/ 0 w 144"/>
                <a:gd name="T27" fmla="*/ 337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4" h="337">
                  <a:moveTo>
                    <a:pt x="0" y="337"/>
                  </a:moveTo>
                  <a:lnTo>
                    <a:pt x="0" y="337"/>
                  </a:lnTo>
                  <a:lnTo>
                    <a:pt x="0" y="0"/>
                  </a:lnTo>
                  <a:lnTo>
                    <a:pt x="144" y="0"/>
                  </a:lnTo>
                  <a:lnTo>
                    <a:pt x="144" y="47"/>
                  </a:lnTo>
                  <a:lnTo>
                    <a:pt x="53" y="47"/>
                  </a:lnTo>
                  <a:lnTo>
                    <a:pt x="53" y="141"/>
                  </a:lnTo>
                  <a:lnTo>
                    <a:pt x="125" y="141"/>
                  </a:lnTo>
                  <a:lnTo>
                    <a:pt x="125" y="189"/>
                  </a:lnTo>
                  <a:lnTo>
                    <a:pt x="53" y="189"/>
                  </a:lnTo>
                  <a:lnTo>
                    <a:pt x="53" y="288"/>
                  </a:lnTo>
                  <a:lnTo>
                    <a:pt x="144" y="288"/>
                  </a:lnTo>
                  <a:lnTo>
                    <a:pt x="144" y="337"/>
                  </a:lnTo>
                  <a:lnTo>
                    <a:pt x="0" y="33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24" name="Freeform 19"/>
            <p:cNvSpPr>
              <a:spLocks/>
            </p:cNvSpPr>
            <p:nvPr/>
          </p:nvSpPr>
          <p:spPr bwMode="auto">
            <a:xfrm>
              <a:off x="2572" y="2303"/>
              <a:ext cx="87" cy="204"/>
            </a:xfrm>
            <a:custGeom>
              <a:avLst/>
              <a:gdLst>
                <a:gd name="T0" fmla="*/ 0 w 144"/>
                <a:gd name="T1" fmla="*/ 0 h 337"/>
                <a:gd name="T2" fmla="*/ 0 w 144"/>
                <a:gd name="T3" fmla="*/ 0 h 337"/>
                <a:gd name="T4" fmla="*/ 0 w 144"/>
                <a:gd name="T5" fmla="*/ 337 h 337"/>
                <a:gd name="T6" fmla="*/ 144 w 144"/>
                <a:gd name="T7" fmla="*/ 337 h 337"/>
                <a:gd name="T8" fmla="*/ 144 w 144"/>
                <a:gd name="T9" fmla="*/ 289 h 337"/>
                <a:gd name="T10" fmla="*/ 53 w 144"/>
                <a:gd name="T11" fmla="*/ 289 h 337"/>
                <a:gd name="T12" fmla="*/ 53 w 144"/>
                <a:gd name="T13" fmla="*/ 190 h 337"/>
                <a:gd name="T14" fmla="*/ 124 w 144"/>
                <a:gd name="T15" fmla="*/ 190 h 337"/>
                <a:gd name="T16" fmla="*/ 124 w 144"/>
                <a:gd name="T17" fmla="*/ 142 h 337"/>
                <a:gd name="T18" fmla="*/ 53 w 144"/>
                <a:gd name="T19" fmla="*/ 142 h 337"/>
                <a:gd name="T20" fmla="*/ 53 w 144"/>
                <a:gd name="T21" fmla="*/ 47 h 337"/>
                <a:gd name="T22" fmla="*/ 144 w 144"/>
                <a:gd name="T23" fmla="*/ 47 h 337"/>
                <a:gd name="T24" fmla="*/ 144 w 144"/>
                <a:gd name="T25" fmla="*/ 0 h 337"/>
                <a:gd name="T26" fmla="*/ 0 w 144"/>
                <a:gd name="T27" fmla="*/ 0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4" h="337">
                  <a:moveTo>
                    <a:pt x="0" y="0"/>
                  </a:moveTo>
                  <a:lnTo>
                    <a:pt x="0" y="0"/>
                  </a:lnTo>
                  <a:lnTo>
                    <a:pt x="0" y="337"/>
                  </a:lnTo>
                  <a:lnTo>
                    <a:pt x="144" y="337"/>
                  </a:lnTo>
                  <a:lnTo>
                    <a:pt x="144" y="289"/>
                  </a:lnTo>
                  <a:lnTo>
                    <a:pt x="53" y="289"/>
                  </a:lnTo>
                  <a:lnTo>
                    <a:pt x="53" y="190"/>
                  </a:lnTo>
                  <a:lnTo>
                    <a:pt x="124" y="190"/>
                  </a:lnTo>
                  <a:lnTo>
                    <a:pt x="124" y="142"/>
                  </a:lnTo>
                  <a:lnTo>
                    <a:pt x="53" y="142"/>
                  </a:lnTo>
                  <a:lnTo>
                    <a:pt x="53" y="47"/>
                  </a:lnTo>
                  <a:lnTo>
                    <a:pt x="144" y="47"/>
                  </a:lnTo>
                  <a:lnTo>
                    <a:pt x="144"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25" name="Freeform 20"/>
            <p:cNvSpPr>
              <a:spLocks/>
            </p:cNvSpPr>
            <p:nvPr/>
          </p:nvSpPr>
          <p:spPr bwMode="auto">
            <a:xfrm>
              <a:off x="2736" y="2056"/>
              <a:ext cx="99" cy="204"/>
            </a:xfrm>
            <a:custGeom>
              <a:avLst/>
              <a:gdLst>
                <a:gd name="T0" fmla="*/ 56 w 164"/>
                <a:gd name="T1" fmla="*/ 47 h 337"/>
                <a:gd name="T2" fmla="*/ 56 w 164"/>
                <a:gd name="T3" fmla="*/ 47 h 337"/>
                <a:gd name="T4" fmla="*/ 0 w 164"/>
                <a:gd name="T5" fmla="*/ 47 h 337"/>
                <a:gd name="T6" fmla="*/ 0 w 164"/>
                <a:gd name="T7" fmla="*/ 0 h 337"/>
                <a:gd name="T8" fmla="*/ 164 w 164"/>
                <a:gd name="T9" fmla="*/ 0 h 337"/>
                <a:gd name="T10" fmla="*/ 164 w 164"/>
                <a:gd name="T11" fmla="*/ 47 h 337"/>
                <a:gd name="T12" fmla="*/ 108 w 164"/>
                <a:gd name="T13" fmla="*/ 47 h 337"/>
                <a:gd name="T14" fmla="*/ 108 w 164"/>
                <a:gd name="T15" fmla="*/ 337 h 337"/>
                <a:gd name="T16" fmla="*/ 56 w 164"/>
                <a:gd name="T17" fmla="*/ 337 h 337"/>
                <a:gd name="T18" fmla="*/ 56 w 164"/>
                <a:gd name="T19" fmla="*/ 47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4" h="337">
                  <a:moveTo>
                    <a:pt x="56" y="47"/>
                  </a:moveTo>
                  <a:lnTo>
                    <a:pt x="56" y="47"/>
                  </a:lnTo>
                  <a:lnTo>
                    <a:pt x="0" y="47"/>
                  </a:lnTo>
                  <a:lnTo>
                    <a:pt x="0" y="0"/>
                  </a:lnTo>
                  <a:lnTo>
                    <a:pt x="164" y="0"/>
                  </a:lnTo>
                  <a:lnTo>
                    <a:pt x="164" y="47"/>
                  </a:lnTo>
                  <a:lnTo>
                    <a:pt x="108" y="47"/>
                  </a:lnTo>
                  <a:lnTo>
                    <a:pt x="108" y="337"/>
                  </a:lnTo>
                  <a:lnTo>
                    <a:pt x="56" y="337"/>
                  </a:lnTo>
                  <a:lnTo>
                    <a:pt x="56" y="4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26" name="Freeform 21"/>
            <p:cNvSpPr>
              <a:spLocks/>
            </p:cNvSpPr>
            <p:nvPr/>
          </p:nvSpPr>
          <p:spPr bwMode="auto">
            <a:xfrm>
              <a:off x="2495" y="2303"/>
              <a:ext cx="60" cy="205"/>
            </a:xfrm>
            <a:custGeom>
              <a:avLst/>
              <a:gdLst>
                <a:gd name="T0" fmla="*/ 48 w 101"/>
                <a:gd name="T1" fmla="*/ 0 h 339"/>
                <a:gd name="T2" fmla="*/ 48 w 101"/>
                <a:gd name="T3" fmla="*/ 0 h 339"/>
                <a:gd name="T4" fmla="*/ 100 w 101"/>
                <a:gd name="T5" fmla="*/ 0 h 339"/>
                <a:gd name="T6" fmla="*/ 101 w 101"/>
                <a:gd name="T7" fmla="*/ 10 h 339"/>
                <a:gd name="T8" fmla="*/ 101 w 101"/>
                <a:gd name="T9" fmla="*/ 258 h 339"/>
                <a:gd name="T10" fmla="*/ 96 w 101"/>
                <a:gd name="T11" fmla="*/ 290 h 339"/>
                <a:gd name="T12" fmla="*/ 45 w 101"/>
                <a:gd name="T13" fmla="*/ 337 h 339"/>
                <a:gd name="T14" fmla="*/ 0 w 101"/>
                <a:gd name="T15" fmla="*/ 339 h 339"/>
                <a:gd name="T16" fmla="*/ 0 w 101"/>
                <a:gd name="T17" fmla="*/ 290 h 339"/>
                <a:gd name="T18" fmla="*/ 22 w 101"/>
                <a:gd name="T19" fmla="*/ 290 h 339"/>
                <a:gd name="T20" fmla="*/ 48 w 101"/>
                <a:gd name="T21" fmla="*/ 265 h 339"/>
                <a:gd name="T22" fmla="*/ 48 w 101"/>
                <a:gd name="T23" fmla="*/ 253 h 339"/>
                <a:gd name="T24" fmla="*/ 48 w 101"/>
                <a:gd name="T25" fmla="*/ 11 h 339"/>
                <a:gd name="T26" fmla="*/ 48 w 101"/>
                <a:gd name="T27" fmla="*/ 0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1" h="339">
                  <a:moveTo>
                    <a:pt x="48" y="0"/>
                  </a:moveTo>
                  <a:lnTo>
                    <a:pt x="48" y="0"/>
                  </a:lnTo>
                  <a:lnTo>
                    <a:pt x="100" y="0"/>
                  </a:lnTo>
                  <a:cubicBezTo>
                    <a:pt x="100" y="3"/>
                    <a:pt x="101" y="7"/>
                    <a:pt x="101" y="10"/>
                  </a:cubicBezTo>
                  <a:cubicBezTo>
                    <a:pt x="101" y="92"/>
                    <a:pt x="101" y="175"/>
                    <a:pt x="101" y="258"/>
                  </a:cubicBezTo>
                  <a:cubicBezTo>
                    <a:pt x="101" y="269"/>
                    <a:pt x="99" y="280"/>
                    <a:pt x="96" y="290"/>
                  </a:cubicBezTo>
                  <a:cubicBezTo>
                    <a:pt x="89" y="317"/>
                    <a:pt x="72" y="333"/>
                    <a:pt x="45" y="337"/>
                  </a:cubicBezTo>
                  <a:cubicBezTo>
                    <a:pt x="30" y="339"/>
                    <a:pt x="16" y="338"/>
                    <a:pt x="0" y="339"/>
                  </a:cubicBezTo>
                  <a:lnTo>
                    <a:pt x="0" y="290"/>
                  </a:lnTo>
                  <a:cubicBezTo>
                    <a:pt x="8" y="290"/>
                    <a:pt x="15" y="290"/>
                    <a:pt x="22" y="290"/>
                  </a:cubicBezTo>
                  <a:cubicBezTo>
                    <a:pt x="37" y="289"/>
                    <a:pt x="46" y="280"/>
                    <a:pt x="48" y="265"/>
                  </a:cubicBezTo>
                  <a:cubicBezTo>
                    <a:pt x="48" y="261"/>
                    <a:pt x="48" y="257"/>
                    <a:pt x="48" y="253"/>
                  </a:cubicBezTo>
                  <a:cubicBezTo>
                    <a:pt x="48" y="172"/>
                    <a:pt x="48" y="92"/>
                    <a:pt x="48" y="11"/>
                  </a:cubicBezTo>
                  <a:lnTo>
                    <a:pt x="4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27" name="Freeform 22"/>
            <p:cNvSpPr>
              <a:spLocks/>
            </p:cNvSpPr>
            <p:nvPr/>
          </p:nvSpPr>
          <p:spPr bwMode="auto">
            <a:xfrm>
              <a:off x="2849" y="2055"/>
              <a:ext cx="32" cy="205"/>
            </a:xfrm>
            <a:custGeom>
              <a:avLst/>
              <a:gdLst>
                <a:gd name="T0" fmla="*/ 0 w 52"/>
                <a:gd name="T1" fmla="*/ 0 h 338"/>
                <a:gd name="T2" fmla="*/ 0 w 52"/>
                <a:gd name="T3" fmla="*/ 0 h 338"/>
                <a:gd name="T4" fmla="*/ 52 w 52"/>
                <a:gd name="T5" fmla="*/ 0 h 338"/>
                <a:gd name="T6" fmla="*/ 52 w 52"/>
                <a:gd name="T7" fmla="*/ 338 h 338"/>
                <a:gd name="T8" fmla="*/ 0 w 52"/>
                <a:gd name="T9" fmla="*/ 338 h 338"/>
                <a:gd name="T10" fmla="*/ 0 w 52"/>
                <a:gd name="T11" fmla="*/ 0 h 338"/>
              </a:gdLst>
              <a:ahLst/>
              <a:cxnLst>
                <a:cxn ang="0">
                  <a:pos x="T0" y="T1"/>
                </a:cxn>
                <a:cxn ang="0">
                  <a:pos x="T2" y="T3"/>
                </a:cxn>
                <a:cxn ang="0">
                  <a:pos x="T4" y="T5"/>
                </a:cxn>
                <a:cxn ang="0">
                  <a:pos x="T6" y="T7"/>
                </a:cxn>
                <a:cxn ang="0">
                  <a:pos x="T8" y="T9"/>
                </a:cxn>
                <a:cxn ang="0">
                  <a:pos x="T10" y="T11"/>
                </a:cxn>
              </a:cxnLst>
              <a:rect l="0" t="0" r="r" b="b"/>
              <a:pathLst>
                <a:path w="52" h="338">
                  <a:moveTo>
                    <a:pt x="0" y="0"/>
                  </a:moveTo>
                  <a:lnTo>
                    <a:pt x="0" y="0"/>
                  </a:lnTo>
                  <a:lnTo>
                    <a:pt x="52" y="0"/>
                  </a:lnTo>
                  <a:lnTo>
                    <a:pt x="52" y="338"/>
                  </a:lnTo>
                  <a:lnTo>
                    <a:pt x="0" y="338"/>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grpSp>
    </p:spTree>
    <p:extLst>
      <p:ext uri="{BB962C8B-B14F-4D97-AF65-F5344CB8AC3E}">
        <p14:creationId xmlns:p14="http://schemas.microsoft.com/office/powerpoint/2010/main" val="1001316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0988" y="301242"/>
            <a:ext cx="7315200" cy="586201"/>
          </a:xfrm>
        </p:spPr>
        <p:txBody>
          <a:bodyPr/>
          <a:lstStyle>
            <a:lvl1pPr>
              <a:defRPr>
                <a:solidFill>
                  <a:schemeClr val="accent3"/>
                </a:solidFill>
              </a:defRPr>
            </a:lvl1pPr>
          </a:lstStyle>
          <a:p>
            <a:r>
              <a:rPr lang="en-US" dirty="0" smtClean="0"/>
              <a:t>Click to edit master title style</a:t>
            </a:r>
            <a:endParaRPr lang="en-US" dirty="0"/>
          </a:p>
        </p:txBody>
      </p:sp>
      <p:grpSp>
        <p:nvGrpSpPr>
          <p:cNvPr id="14" name="Group 13"/>
          <p:cNvGrpSpPr/>
          <p:nvPr userDrawn="1"/>
        </p:nvGrpSpPr>
        <p:grpSpPr>
          <a:xfrm>
            <a:off x="280989" y="4738641"/>
            <a:ext cx="8589717" cy="269899"/>
            <a:chOff x="273050" y="4098901"/>
            <a:chExt cx="8546611" cy="269899"/>
          </a:xfrm>
        </p:grpSpPr>
        <p:cxnSp>
          <p:nvCxnSpPr>
            <p:cNvPr id="15" name="Straight Connector 14"/>
            <p:cNvCxnSpPr/>
            <p:nvPr userDrawn="1"/>
          </p:nvCxnSpPr>
          <p:spPr>
            <a:xfrm>
              <a:off x="273050" y="4365625"/>
              <a:ext cx="8414808" cy="0"/>
            </a:xfrm>
            <a:prstGeom prst="line">
              <a:avLst/>
            </a:prstGeom>
            <a:ln w="12700" cmpd="sng">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userDrawn="1"/>
          </p:nvCxnSpPr>
          <p:spPr>
            <a:xfrm flipV="1">
              <a:off x="8684683" y="4235822"/>
              <a:ext cx="134978" cy="132978"/>
            </a:xfrm>
            <a:prstGeom prst="line">
              <a:avLst/>
            </a:prstGeom>
            <a:ln w="12700" cmpd="sng">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userDrawn="1"/>
          </p:nvCxnSpPr>
          <p:spPr>
            <a:xfrm flipH="1" flipV="1">
              <a:off x="8684683" y="4098901"/>
              <a:ext cx="134978" cy="140096"/>
            </a:xfrm>
            <a:prstGeom prst="line">
              <a:avLst/>
            </a:prstGeom>
            <a:ln w="12700" cmpd="sng">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userDrawn="1"/>
          </p:nvCxnSpPr>
          <p:spPr>
            <a:xfrm flipH="1">
              <a:off x="8366044" y="4098901"/>
              <a:ext cx="321814" cy="0"/>
            </a:xfrm>
            <a:prstGeom prst="line">
              <a:avLst/>
            </a:prstGeom>
            <a:ln w="12700" cmpd="sng">
              <a:solidFill>
                <a:schemeClr val="tx2"/>
              </a:solidFill>
            </a:ln>
            <a:effectLst/>
          </p:spPr>
          <p:style>
            <a:lnRef idx="2">
              <a:schemeClr val="accent1"/>
            </a:lnRef>
            <a:fillRef idx="0">
              <a:schemeClr val="accent1"/>
            </a:fillRef>
            <a:effectRef idx="1">
              <a:schemeClr val="accent1"/>
            </a:effectRef>
            <a:fontRef idx="minor">
              <a:schemeClr val="tx1"/>
            </a:fontRef>
          </p:style>
        </p:cxnSp>
      </p:grpSp>
      <p:sp>
        <p:nvSpPr>
          <p:cNvPr id="20" name="Text Placeholder 2"/>
          <p:cNvSpPr>
            <a:spLocks noGrp="1"/>
          </p:cNvSpPr>
          <p:nvPr>
            <p:ph idx="1"/>
          </p:nvPr>
        </p:nvSpPr>
        <p:spPr>
          <a:xfrm>
            <a:off x="280988" y="1097280"/>
            <a:ext cx="8572500" cy="3586158"/>
          </a:xfrm>
          <a:prstGeom prst="rect">
            <a:avLst/>
          </a:prstGeom>
        </p:spPr>
        <p:txBody>
          <a:bodyPr vert="horz" lIns="0" tIns="46800" rIns="0" bIns="45720" rtlCol="0">
            <a:normAutofit/>
          </a:bodyPr>
          <a:lstStyle>
            <a:lvl1pPr>
              <a:defRPr b="0" i="0">
                <a:solidFill>
                  <a:schemeClr val="accent3"/>
                </a:solidFill>
                <a:latin typeface="+mj-lt"/>
                <a:cs typeface="Arial"/>
              </a:defRPr>
            </a:lvl1pPr>
            <a:lvl2pPr>
              <a:defRPr b="0" i="0">
                <a:solidFill>
                  <a:schemeClr val="accent3"/>
                </a:solidFill>
                <a:latin typeface="+mn-lt"/>
                <a:cs typeface="Arial"/>
              </a:defRPr>
            </a:lvl2pPr>
            <a:lvl3pPr>
              <a:defRPr b="0" i="0">
                <a:solidFill>
                  <a:schemeClr val="accent3"/>
                </a:solidFill>
                <a:latin typeface="+mn-lt"/>
                <a:cs typeface="Arial"/>
              </a:defRPr>
            </a:lvl3pPr>
            <a:lvl4pPr>
              <a:defRPr b="0" i="0">
                <a:solidFill>
                  <a:schemeClr val="accent3"/>
                </a:solidFill>
                <a:latin typeface="+mn-lt"/>
                <a:cs typeface="Arial"/>
              </a:defRPr>
            </a:lvl4pPr>
            <a:lvl5pPr>
              <a:defRPr b="0" i="0">
                <a:solidFill>
                  <a:schemeClr val="accent3"/>
                </a:solidFill>
                <a:latin typeface="+mn-lt"/>
                <a:cs typeface="Aria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grpSp>
        <p:nvGrpSpPr>
          <p:cNvPr id="39" name="Group 4"/>
          <p:cNvGrpSpPr>
            <a:grpSpLocks noChangeAspect="1"/>
          </p:cNvGrpSpPr>
          <p:nvPr userDrawn="1"/>
        </p:nvGrpSpPr>
        <p:grpSpPr bwMode="auto">
          <a:xfrm>
            <a:off x="7746045" y="320356"/>
            <a:ext cx="1135739" cy="547268"/>
            <a:chOff x="2152" y="1806"/>
            <a:chExt cx="1461" cy="704"/>
          </a:xfrm>
          <a:solidFill>
            <a:schemeClr val="accent3"/>
          </a:solidFill>
        </p:grpSpPr>
        <p:sp>
          <p:nvSpPr>
            <p:cNvPr id="40" name="Freeform 5"/>
            <p:cNvSpPr>
              <a:spLocks/>
            </p:cNvSpPr>
            <p:nvPr/>
          </p:nvSpPr>
          <p:spPr bwMode="auto">
            <a:xfrm>
              <a:off x="2152" y="1806"/>
              <a:ext cx="98" cy="207"/>
            </a:xfrm>
            <a:custGeom>
              <a:avLst/>
              <a:gdLst>
                <a:gd name="T0" fmla="*/ 0 w 163"/>
                <a:gd name="T1" fmla="*/ 0 h 342"/>
                <a:gd name="T2" fmla="*/ 0 w 163"/>
                <a:gd name="T3" fmla="*/ 0 h 342"/>
                <a:gd name="T4" fmla="*/ 0 w 163"/>
                <a:gd name="T5" fmla="*/ 49 h 342"/>
                <a:gd name="T6" fmla="*/ 55 w 163"/>
                <a:gd name="T7" fmla="*/ 49 h 342"/>
                <a:gd name="T8" fmla="*/ 55 w 163"/>
                <a:gd name="T9" fmla="*/ 342 h 342"/>
                <a:gd name="T10" fmla="*/ 109 w 163"/>
                <a:gd name="T11" fmla="*/ 342 h 342"/>
                <a:gd name="T12" fmla="*/ 109 w 163"/>
                <a:gd name="T13" fmla="*/ 48 h 342"/>
                <a:gd name="T14" fmla="*/ 163 w 163"/>
                <a:gd name="T15" fmla="*/ 48 h 342"/>
                <a:gd name="T16" fmla="*/ 163 w 163"/>
                <a:gd name="T17" fmla="*/ 0 h 342"/>
                <a:gd name="T18" fmla="*/ 0 w 163"/>
                <a:gd name="T19" fmla="*/ 0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3" h="342">
                  <a:moveTo>
                    <a:pt x="0" y="0"/>
                  </a:moveTo>
                  <a:lnTo>
                    <a:pt x="0" y="0"/>
                  </a:lnTo>
                  <a:lnTo>
                    <a:pt x="0" y="49"/>
                  </a:lnTo>
                  <a:lnTo>
                    <a:pt x="55" y="49"/>
                  </a:lnTo>
                  <a:lnTo>
                    <a:pt x="55" y="342"/>
                  </a:lnTo>
                  <a:lnTo>
                    <a:pt x="109" y="342"/>
                  </a:lnTo>
                  <a:lnTo>
                    <a:pt x="109" y="48"/>
                  </a:lnTo>
                  <a:lnTo>
                    <a:pt x="163" y="48"/>
                  </a:lnTo>
                  <a:lnTo>
                    <a:pt x="163"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1" name="Freeform 6"/>
            <p:cNvSpPr>
              <a:spLocks/>
            </p:cNvSpPr>
            <p:nvPr/>
          </p:nvSpPr>
          <p:spPr bwMode="auto">
            <a:xfrm>
              <a:off x="2384" y="1807"/>
              <a:ext cx="1229" cy="701"/>
            </a:xfrm>
            <a:custGeom>
              <a:avLst/>
              <a:gdLst>
                <a:gd name="T0" fmla="*/ 698 w 2042"/>
                <a:gd name="T1" fmla="*/ 1159 h 1159"/>
                <a:gd name="T2" fmla="*/ 698 w 2042"/>
                <a:gd name="T3" fmla="*/ 1159 h 1159"/>
                <a:gd name="T4" fmla="*/ 698 w 2042"/>
                <a:gd name="T5" fmla="*/ 869 h 1159"/>
                <a:gd name="T6" fmla="*/ 643 w 2042"/>
                <a:gd name="T7" fmla="*/ 869 h 1159"/>
                <a:gd name="T8" fmla="*/ 643 w 2042"/>
                <a:gd name="T9" fmla="*/ 821 h 1159"/>
                <a:gd name="T10" fmla="*/ 806 w 2042"/>
                <a:gd name="T11" fmla="*/ 821 h 1159"/>
                <a:gd name="T12" fmla="*/ 806 w 2042"/>
                <a:gd name="T13" fmla="*/ 868 h 1159"/>
                <a:gd name="T14" fmla="*/ 751 w 2042"/>
                <a:gd name="T15" fmla="*/ 868 h 1159"/>
                <a:gd name="T16" fmla="*/ 751 w 2042"/>
                <a:gd name="T17" fmla="*/ 1110 h 1159"/>
                <a:gd name="T18" fmla="*/ 761 w 2042"/>
                <a:gd name="T19" fmla="*/ 1110 h 1159"/>
                <a:gd name="T20" fmla="*/ 1261 w 2042"/>
                <a:gd name="T21" fmla="*/ 1110 h 1159"/>
                <a:gd name="T22" fmla="*/ 1275 w 2042"/>
                <a:gd name="T23" fmla="*/ 1105 h 1159"/>
                <a:gd name="T24" fmla="*/ 1967 w 2042"/>
                <a:gd name="T25" fmla="*/ 585 h 1159"/>
                <a:gd name="T26" fmla="*/ 1976 w 2042"/>
                <a:gd name="T27" fmla="*/ 578 h 1159"/>
                <a:gd name="T28" fmla="*/ 1971 w 2042"/>
                <a:gd name="T29" fmla="*/ 573 h 1159"/>
                <a:gd name="T30" fmla="*/ 1296 w 2042"/>
                <a:gd name="T31" fmla="*/ 55 h 1159"/>
                <a:gd name="T32" fmla="*/ 1276 w 2042"/>
                <a:gd name="T33" fmla="*/ 48 h 1159"/>
                <a:gd name="T34" fmla="*/ 109 w 2042"/>
                <a:gd name="T35" fmla="*/ 48 h 1159"/>
                <a:gd name="T36" fmla="*/ 53 w 2042"/>
                <a:gd name="T37" fmla="*/ 48 h 1159"/>
                <a:gd name="T38" fmla="*/ 53 w 2042"/>
                <a:gd name="T39" fmla="*/ 143 h 1159"/>
                <a:gd name="T40" fmla="*/ 125 w 2042"/>
                <a:gd name="T41" fmla="*/ 143 h 1159"/>
                <a:gd name="T42" fmla="*/ 125 w 2042"/>
                <a:gd name="T43" fmla="*/ 192 h 1159"/>
                <a:gd name="T44" fmla="*/ 53 w 2042"/>
                <a:gd name="T45" fmla="*/ 192 h 1159"/>
                <a:gd name="T46" fmla="*/ 53 w 2042"/>
                <a:gd name="T47" fmla="*/ 292 h 1159"/>
                <a:gd name="T48" fmla="*/ 144 w 2042"/>
                <a:gd name="T49" fmla="*/ 292 h 1159"/>
                <a:gd name="T50" fmla="*/ 144 w 2042"/>
                <a:gd name="T51" fmla="*/ 341 h 1159"/>
                <a:gd name="T52" fmla="*/ 0 w 2042"/>
                <a:gd name="T53" fmla="*/ 341 h 1159"/>
                <a:gd name="T54" fmla="*/ 0 w 2042"/>
                <a:gd name="T55" fmla="*/ 0 h 1159"/>
                <a:gd name="T56" fmla="*/ 10 w 2042"/>
                <a:gd name="T57" fmla="*/ 0 h 1159"/>
                <a:gd name="T58" fmla="*/ 1292 w 2042"/>
                <a:gd name="T59" fmla="*/ 0 h 1159"/>
                <a:gd name="T60" fmla="*/ 1315 w 2042"/>
                <a:gd name="T61" fmla="*/ 7 h 1159"/>
                <a:gd name="T62" fmla="*/ 1751 w 2042"/>
                <a:gd name="T63" fmla="*/ 343 h 1159"/>
                <a:gd name="T64" fmla="*/ 2026 w 2042"/>
                <a:gd name="T65" fmla="*/ 554 h 1159"/>
                <a:gd name="T66" fmla="*/ 2041 w 2042"/>
                <a:gd name="T67" fmla="*/ 574 h 1159"/>
                <a:gd name="T68" fmla="*/ 2028 w 2042"/>
                <a:gd name="T69" fmla="*/ 600 h 1159"/>
                <a:gd name="T70" fmla="*/ 1726 w 2042"/>
                <a:gd name="T71" fmla="*/ 828 h 1159"/>
                <a:gd name="T72" fmla="*/ 1299 w 2042"/>
                <a:gd name="T73" fmla="*/ 1150 h 1159"/>
                <a:gd name="T74" fmla="*/ 1270 w 2042"/>
                <a:gd name="T75" fmla="*/ 1159 h 1159"/>
                <a:gd name="T76" fmla="*/ 762 w 2042"/>
                <a:gd name="T77" fmla="*/ 1159 h 1159"/>
                <a:gd name="T78" fmla="*/ 698 w 2042"/>
                <a:gd name="T79" fmla="*/ 1159 h 1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042" h="1159">
                  <a:moveTo>
                    <a:pt x="698" y="1159"/>
                  </a:moveTo>
                  <a:lnTo>
                    <a:pt x="698" y="1159"/>
                  </a:lnTo>
                  <a:lnTo>
                    <a:pt x="698" y="869"/>
                  </a:lnTo>
                  <a:lnTo>
                    <a:pt x="643" y="869"/>
                  </a:lnTo>
                  <a:lnTo>
                    <a:pt x="643" y="821"/>
                  </a:lnTo>
                  <a:lnTo>
                    <a:pt x="806" y="821"/>
                  </a:lnTo>
                  <a:lnTo>
                    <a:pt x="806" y="868"/>
                  </a:lnTo>
                  <a:lnTo>
                    <a:pt x="751" y="868"/>
                  </a:lnTo>
                  <a:lnTo>
                    <a:pt x="751" y="1110"/>
                  </a:lnTo>
                  <a:cubicBezTo>
                    <a:pt x="755" y="1110"/>
                    <a:pt x="758" y="1110"/>
                    <a:pt x="761" y="1110"/>
                  </a:cubicBezTo>
                  <a:cubicBezTo>
                    <a:pt x="928" y="1110"/>
                    <a:pt x="1094" y="1110"/>
                    <a:pt x="1261" y="1110"/>
                  </a:cubicBezTo>
                  <a:cubicBezTo>
                    <a:pt x="1266" y="1110"/>
                    <a:pt x="1272" y="1108"/>
                    <a:pt x="1275" y="1105"/>
                  </a:cubicBezTo>
                  <a:cubicBezTo>
                    <a:pt x="1506" y="932"/>
                    <a:pt x="1737" y="758"/>
                    <a:pt x="1967" y="585"/>
                  </a:cubicBezTo>
                  <a:cubicBezTo>
                    <a:pt x="1970" y="583"/>
                    <a:pt x="1973" y="581"/>
                    <a:pt x="1976" y="578"/>
                  </a:cubicBezTo>
                  <a:cubicBezTo>
                    <a:pt x="1974" y="576"/>
                    <a:pt x="1972" y="574"/>
                    <a:pt x="1971" y="573"/>
                  </a:cubicBezTo>
                  <a:cubicBezTo>
                    <a:pt x="1746" y="400"/>
                    <a:pt x="1521" y="228"/>
                    <a:pt x="1296" y="55"/>
                  </a:cubicBezTo>
                  <a:cubicBezTo>
                    <a:pt x="1290" y="50"/>
                    <a:pt x="1284" y="48"/>
                    <a:pt x="1276" y="48"/>
                  </a:cubicBezTo>
                  <a:cubicBezTo>
                    <a:pt x="887" y="48"/>
                    <a:pt x="498" y="48"/>
                    <a:pt x="109" y="48"/>
                  </a:cubicBezTo>
                  <a:lnTo>
                    <a:pt x="53" y="48"/>
                  </a:lnTo>
                  <a:lnTo>
                    <a:pt x="53" y="143"/>
                  </a:lnTo>
                  <a:lnTo>
                    <a:pt x="125" y="143"/>
                  </a:lnTo>
                  <a:lnTo>
                    <a:pt x="125" y="192"/>
                  </a:lnTo>
                  <a:lnTo>
                    <a:pt x="53" y="192"/>
                  </a:lnTo>
                  <a:lnTo>
                    <a:pt x="53" y="292"/>
                  </a:lnTo>
                  <a:lnTo>
                    <a:pt x="144" y="292"/>
                  </a:lnTo>
                  <a:lnTo>
                    <a:pt x="144" y="341"/>
                  </a:lnTo>
                  <a:lnTo>
                    <a:pt x="0" y="341"/>
                  </a:lnTo>
                  <a:lnTo>
                    <a:pt x="0" y="0"/>
                  </a:lnTo>
                  <a:lnTo>
                    <a:pt x="10" y="0"/>
                  </a:lnTo>
                  <a:cubicBezTo>
                    <a:pt x="438" y="0"/>
                    <a:pt x="865" y="0"/>
                    <a:pt x="1292" y="0"/>
                  </a:cubicBezTo>
                  <a:cubicBezTo>
                    <a:pt x="1301" y="0"/>
                    <a:pt x="1308" y="2"/>
                    <a:pt x="1315" y="7"/>
                  </a:cubicBezTo>
                  <a:cubicBezTo>
                    <a:pt x="1460" y="119"/>
                    <a:pt x="1606" y="231"/>
                    <a:pt x="1751" y="343"/>
                  </a:cubicBezTo>
                  <a:cubicBezTo>
                    <a:pt x="1843" y="413"/>
                    <a:pt x="1934" y="483"/>
                    <a:pt x="2026" y="554"/>
                  </a:cubicBezTo>
                  <a:cubicBezTo>
                    <a:pt x="2033" y="559"/>
                    <a:pt x="2040" y="564"/>
                    <a:pt x="2041" y="574"/>
                  </a:cubicBezTo>
                  <a:cubicBezTo>
                    <a:pt x="2042" y="586"/>
                    <a:pt x="2037" y="594"/>
                    <a:pt x="2028" y="600"/>
                  </a:cubicBezTo>
                  <a:cubicBezTo>
                    <a:pt x="1928" y="676"/>
                    <a:pt x="1827" y="752"/>
                    <a:pt x="1726" y="828"/>
                  </a:cubicBezTo>
                  <a:cubicBezTo>
                    <a:pt x="1584" y="935"/>
                    <a:pt x="1441" y="1042"/>
                    <a:pt x="1299" y="1150"/>
                  </a:cubicBezTo>
                  <a:cubicBezTo>
                    <a:pt x="1290" y="1156"/>
                    <a:pt x="1281" y="1159"/>
                    <a:pt x="1270" y="1159"/>
                  </a:cubicBezTo>
                  <a:cubicBezTo>
                    <a:pt x="1101" y="1159"/>
                    <a:pt x="931" y="1159"/>
                    <a:pt x="762" y="1159"/>
                  </a:cubicBezTo>
                  <a:lnTo>
                    <a:pt x="698" y="115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2" name="Freeform 7"/>
            <p:cNvSpPr>
              <a:spLocks/>
            </p:cNvSpPr>
            <p:nvPr/>
          </p:nvSpPr>
          <p:spPr bwMode="auto">
            <a:xfrm>
              <a:off x="2160" y="2055"/>
              <a:ext cx="102" cy="205"/>
            </a:xfrm>
            <a:custGeom>
              <a:avLst/>
              <a:gdLst>
                <a:gd name="T0" fmla="*/ 168 w 168"/>
                <a:gd name="T1" fmla="*/ 339 h 340"/>
                <a:gd name="T2" fmla="*/ 168 w 168"/>
                <a:gd name="T3" fmla="*/ 339 h 340"/>
                <a:gd name="T4" fmla="*/ 118 w 168"/>
                <a:gd name="T5" fmla="*/ 339 h 340"/>
                <a:gd name="T6" fmla="*/ 113 w 168"/>
                <a:gd name="T7" fmla="*/ 332 h 340"/>
                <a:gd name="T8" fmla="*/ 71 w 168"/>
                <a:gd name="T9" fmla="*/ 177 h 340"/>
                <a:gd name="T10" fmla="*/ 51 w 168"/>
                <a:gd name="T11" fmla="*/ 105 h 340"/>
                <a:gd name="T12" fmla="*/ 48 w 168"/>
                <a:gd name="T13" fmla="*/ 101 h 340"/>
                <a:gd name="T14" fmla="*/ 48 w 168"/>
                <a:gd name="T15" fmla="*/ 339 h 340"/>
                <a:gd name="T16" fmla="*/ 0 w 168"/>
                <a:gd name="T17" fmla="*/ 339 h 340"/>
                <a:gd name="T18" fmla="*/ 0 w 168"/>
                <a:gd name="T19" fmla="*/ 329 h 340"/>
                <a:gd name="T20" fmla="*/ 0 w 168"/>
                <a:gd name="T21" fmla="*/ 11 h 340"/>
                <a:gd name="T22" fmla="*/ 11 w 168"/>
                <a:gd name="T23" fmla="*/ 1 h 340"/>
                <a:gd name="T24" fmla="*/ 57 w 168"/>
                <a:gd name="T25" fmla="*/ 1 h 340"/>
                <a:gd name="T26" fmla="*/ 70 w 168"/>
                <a:gd name="T27" fmla="*/ 11 h 340"/>
                <a:gd name="T28" fmla="*/ 118 w 168"/>
                <a:gd name="T29" fmla="*/ 189 h 340"/>
                <a:gd name="T30" fmla="*/ 121 w 168"/>
                <a:gd name="T31" fmla="*/ 197 h 340"/>
                <a:gd name="T32" fmla="*/ 121 w 168"/>
                <a:gd name="T33" fmla="*/ 2 h 340"/>
                <a:gd name="T34" fmla="*/ 168 w 168"/>
                <a:gd name="T35" fmla="*/ 2 h 340"/>
                <a:gd name="T36" fmla="*/ 168 w 168"/>
                <a:gd name="T37" fmla="*/ 339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8" h="340">
                  <a:moveTo>
                    <a:pt x="168" y="339"/>
                  </a:moveTo>
                  <a:lnTo>
                    <a:pt x="168" y="339"/>
                  </a:lnTo>
                  <a:cubicBezTo>
                    <a:pt x="151" y="339"/>
                    <a:pt x="135" y="340"/>
                    <a:pt x="118" y="339"/>
                  </a:cubicBezTo>
                  <a:cubicBezTo>
                    <a:pt x="116" y="339"/>
                    <a:pt x="113" y="335"/>
                    <a:pt x="113" y="332"/>
                  </a:cubicBezTo>
                  <a:cubicBezTo>
                    <a:pt x="99" y="280"/>
                    <a:pt x="85" y="229"/>
                    <a:pt x="71" y="177"/>
                  </a:cubicBezTo>
                  <a:cubicBezTo>
                    <a:pt x="64" y="153"/>
                    <a:pt x="58" y="129"/>
                    <a:pt x="51" y="105"/>
                  </a:cubicBezTo>
                  <a:cubicBezTo>
                    <a:pt x="51" y="104"/>
                    <a:pt x="50" y="102"/>
                    <a:pt x="48" y="101"/>
                  </a:cubicBezTo>
                  <a:lnTo>
                    <a:pt x="48" y="339"/>
                  </a:lnTo>
                  <a:lnTo>
                    <a:pt x="0" y="339"/>
                  </a:lnTo>
                  <a:lnTo>
                    <a:pt x="0" y="329"/>
                  </a:lnTo>
                  <a:cubicBezTo>
                    <a:pt x="0" y="223"/>
                    <a:pt x="0" y="117"/>
                    <a:pt x="0" y="11"/>
                  </a:cubicBezTo>
                  <a:cubicBezTo>
                    <a:pt x="0" y="3"/>
                    <a:pt x="3" y="0"/>
                    <a:pt x="11" y="1"/>
                  </a:cubicBezTo>
                  <a:cubicBezTo>
                    <a:pt x="26" y="1"/>
                    <a:pt x="42" y="1"/>
                    <a:pt x="57" y="1"/>
                  </a:cubicBezTo>
                  <a:cubicBezTo>
                    <a:pt x="65" y="0"/>
                    <a:pt x="68" y="3"/>
                    <a:pt x="70" y="11"/>
                  </a:cubicBezTo>
                  <a:cubicBezTo>
                    <a:pt x="86" y="70"/>
                    <a:pt x="102" y="130"/>
                    <a:pt x="118" y="189"/>
                  </a:cubicBezTo>
                  <a:cubicBezTo>
                    <a:pt x="118" y="192"/>
                    <a:pt x="119" y="194"/>
                    <a:pt x="121" y="197"/>
                  </a:cubicBezTo>
                  <a:lnTo>
                    <a:pt x="121" y="2"/>
                  </a:lnTo>
                  <a:lnTo>
                    <a:pt x="168" y="2"/>
                  </a:lnTo>
                  <a:lnTo>
                    <a:pt x="168" y="33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3" name="Freeform 8"/>
            <p:cNvSpPr>
              <a:spLocks/>
            </p:cNvSpPr>
            <p:nvPr/>
          </p:nvSpPr>
          <p:spPr bwMode="auto">
            <a:xfrm>
              <a:off x="2265" y="1807"/>
              <a:ext cx="100" cy="206"/>
            </a:xfrm>
            <a:custGeom>
              <a:avLst/>
              <a:gdLst>
                <a:gd name="T0" fmla="*/ 112 w 166"/>
                <a:gd name="T1" fmla="*/ 0 h 341"/>
                <a:gd name="T2" fmla="*/ 112 w 166"/>
                <a:gd name="T3" fmla="*/ 0 h 341"/>
                <a:gd name="T4" fmla="*/ 112 w 166"/>
                <a:gd name="T5" fmla="*/ 145 h 341"/>
                <a:gd name="T6" fmla="*/ 51 w 166"/>
                <a:gd name="T7" fmla="*/ 145 h 341"/>
                <a:gd name="T8" fmla="*/ 51 w 166"/>
                <a:gd name="T9" fmla="*/ 0 h 341"/>
                <a:gd name="T10" fmla="*/ 0 w 166"/>
                <a:gd name="T11" fmla="*/ 0 h 341"/>
                <a:gd name="T12" fmla="*/ 0 w 166"/>
                <a:gd name="T13" fmla="*/ 341 h 341"/>
                <a:gd name="T14" fmla="*/ 52 w 166"/>
                <a:gd name="T15" fmla="*/ 341 h 341"/>
                <a:gd name="T16" fmla="*/ 52 w 166"/>
                <a:gd name="T17" fmla="*/ 195 h 341"/>
                <a:gd name="T18" fmla="*/ 113 w 166"/>
                <a:gd name="T19" fmla="*/ 195 h 341"/>
                <a:gd name="T20" fmla="*/ 113 w 166"/>
                <a:gd name="T21" fmla="*/ 341 h 341"/>
                <a:gd name="T22" fmla="*/ 166 w 166"/>
                <a:gd name="T23" fmla="*/ 341 h 341"/>
                <a:gd name="T24" fmla="*/ 166 w 166"/>
                <a:gd name="T25" fmla="*/ 0 h 341"/>
                <a:gd name="T26" fmla="*/ 112 w 166"/>
                <a:gd name="T27" fmla="*/ 0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6" h="341">
                  <a:moveTo>
                    <a:pt x="112" y="0"/>
                  </a:moveTo>
                  <a:lnTo>
                    <a:pt x="112" y="0"/>
                  </a:lnTo>
                  <a:lnTo>
                    <a:pt x="112" y="145"/>
                  </a:lnTo>
                  <a:lnTo>
                    <a:pt x="51" y="145"/>
                  </a:lnTo>
                  <a:lnTo>
                    <a:pt x="51" y="0"/>
                  </a:lnTo>
                  <a:lnTo>
                    <a:pt x="0" y="0"/>
                  </a:lnTo>
                  <a:lnTo>
                    <a:pt x="0" y="341"/>
                  </a:lnTo>
                  <a:lnTo>
                    <a:pt x="52" y="341"/>
                  </a:lnTo>
                  <a:lnTo>
                    <a:pt x="52" y="195"/>
                  </a:lnTo>
                  <a:lnTo>
                    <a:pt x="113" y="195"/>
                  </a:lnTo>
                  <a:lnTo>
                    <a:pt x="113" y="341"/>
                  </a:lnTo>
                  <a:lnTo>
                    <a:pt x="166" y="341"/>
                  </a:lnTo>
                  <a:lnTo>
                    <a:pt x="166" y="0"/>
                  </a:lnTo>
                  <a:lnTo>
                    <a:pt x="1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4" name="Freeform 9"/>
            <p:cNvSpPr>
              <a:spLocks noEditPoints="1"/>
            </p:cNvSpPr>
            <p:nvPr/>
          </p:nvSpPr>
          <p:spPr bwMode="auto">
            <a:xfrm>
              <a:off x="2404" y="2055"/>
              <a:ext cx="97" cy="205"/>
            </a:xfrm>
            <a:custGeom>
              <a:avLst/>
              <a:gdLst>
                <a:gd name="T0" fmla="*/ 52 w 161"/>
                <a:gd name="T1" fmla="*/ 339 h 339"/>
                <a:gd name="T2" fmla="*/ 52 w 161"/>
                <a:gd name="T3" fmla="*/ 339 h 339"/>
                <a:gd name="T4" fmla="*/ 0 w 161"/>
                <a:gd name="T5" fmla="*/ 339 h 339"/>
                <a:gd name="T6" fmla="*/ 0 w 161"/>
                <a:gd name="T7" fmla="*/ 2 h 339"/>
                <a:gd name="T8" fmla="*/ 1 w 161"/>
                <a:gd name="T9" fmla="*/ 1 h 339"/>
                <a:gd name="T10" fmla="*/ 93 w 161"/>
                <a:gd name="T11" fmla="*/ 2 h 339"/>
                <a:gd name="T12" fmla="*/ 157 w 161"/>
                <a:gd name="T13" fmla="*/ 66 h 339"/>
                <a:gd name="T14" fmla="*/ 156 w 161"/>
                <a:gd name="T15" fmla="*/ 128 h 339"/>
                <a:gd name="T16" fmla="*/ 124 w 161"/>
                <a:gd name="T17" fmla="*/ 174 h 339"/>
                <a:gd name="T18" fmla="*/ 158 w 161"/>
                <a:gd name="T19" fmla="*/ 236 h 339"/>
                <a:gd name="T20" fmla="*/ 159 w 161"/>
                <a:gd name="T21" fmla="*/ 291 h 339"/>
                <a:gd name="T22" fmla="*/ 161 w 161"/>
                <a:gd name="T23" fmla="*/ 339 h 339"/>
                <a:gd name="T24" fmla="*/ 113 w 161"/>
                <a:gd name="T25" fmla="*/ 339 h 339"/>
                <a:gd name="T26" fmla="*/ 109 w 161"/>
                <a:gd name="T27" fmla="*/ 334 h 339"/>
                <a:gd name="T28" fmla="*/ 106 w 161"/>
                <a:gd name="T29" fmla="*/ 311 h 339"/>
                <a:gd name="T30" fmla="*/ 105 w 161"/>
                <a:gd name="T31" fmla="*/ 242 h 339"/>
                <a:gd name="T32" fmla="*/ 103 w 161"/>
                <a:gd name="T33" fmla="*/ 224 h 339"/>
                <a:gd name="T34" fmla="*/ 78 w 161"/>
                <a:gd name="T35" fmla="*/ 202 h 339"/>
                <a:gd name="T36" fmla="*/ 52 w 161"/>
                <a:gd name="T37" fmla="*/ 202 h 339"/>
                <a:gd name="T38" fmla="*/ 52 w 161"/>
                <a:gd name="T39" fmla="*/ 339 h 339"/>
                <a:gd name="T40" fmla="*/ 53 w 161"/>
                <a:gd name="T41" fmla="*/ 153 h 339"/>
                <a:gd name="T42" fmla="*/ 53 w 161"/>
                <a:gd name="T43" fmla="*/ 153 h 339"/>
                <a:gd name="T44" fmla="*/ 77 w 161"/>
                <a:gd name="T45" fmla="*/ 153 h 339"/>
                <a:gd name="T46" fmla="*/ 104 w 161"/>
                <a:gd name="T47" fmla="*/ 129 h 339"/>
                <a:gd name="T48" fmla="*/ 104 w 161"/>
                <a:gd name="T49" fmla="*/ 70 h 339"/>
                <a:gd name="T50" fmla="*/ 87 w 161"/>
                <a:gd name="T51" fmla="*/ 50 h 339"/>
                <a:gd name="T52" fmla="*/ 53 w 161"/>
                <a:gd name="T53" fmla="*/ 50 h 339"/>
                <a:gd name="T54" fmla="*/ 53 w 161"/>
                <a:gd name="T55" fmla="*/ 153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1" h="339">
                  <a:moveTo>
                    <a:pt x="52" y="339"/>
                  </a:moveTo>
                  <a:lnTo>
                    <a:pt x="52" y="339"/>
                  </a:lnTo>
                  <a:lnTo>
                    <a:pt x="0" y="339"/>
                  </a:lnTo>
                  <a:lnTo>
                    <a:pt x="0" y="2"/>
                  </a:lnTo>
                  <a:cubicBezTo>
                    <a:pt x="0" y="2"/>
                    <a:pt x="1" y="1"/>
                    <a:pt x="1" y="1"/>
                  </a:cubicBezTo>
                  <a:cubicBezTo>
                    <a:pt x="32" y="1"/>
                    <a:pt x="63" y="0"/>
                    <a:pt x="93" y="2"/>
                  </a:cubicBezTo>
                  <a:cubicBezTo>
                    <a:pt x="136" y="5"/>
                    <a:pt x="153" y="24"/>
                    <a:pt x="157" y="66"/>
                  </a:cubicBezTo>
                  <a:cubicBezTo>
                    <a:pt x="159" y="87"/>
                    <a:pt x="158" y="107"/>
                    <a:pt x="156" y="128"/>
                  </a:cubicBezTo>
                  <a:cubicBezTo>
                    <a:pt x="154" y="148"/>
                    <a:pt x="144" y="164"/>
                    <a:pt x="124" y="174"/>
                  </a:cubicBezTo>
                  <a:cubicBezTo>
                    <a:pt x="151" y="187"/>
                    <a:pt x="157" y="211"/>
                    <a:pt x="158" y="236"/>
                  </a:cubicBezTo>
                  <a:cubicBezTo>
                    <a:pt x="159" y="255"/>
                    <a:pt x="158" y="273"/>
                    <a:pt x="159" y="291"/>
                  </a:cubicBezTo>
                  <a:cubicBezTo>
                    <a:pt x="159" y="307"/>
                    <a:pt x="160" y="323"/>
                    <a:pt x="161" y="339"/>
                  </a:cubicBezTo>
                  <a:cubicBezTo>
                    <a:pt x="147" y="339"/>
                    <a:pt x="130" y="339"/>
                    <a:pt x="113" y="339"/>
                  </a:cubicBezTo>
                  <a:cubicBezTo>
                    <a:pt x="112" y="339"/>
                    <a:pt x="109" y="336"/>
                    <a:pt x="109" y="334"/>
                  </a:cubicBezTo>
                  <a:cubicBezTo>
                    <a:pt x="107" y="326"/>
                    <a:pt x="106" y="319"/>
                    <a:pt x="106" y="311"/>
                  </a:cubicBezTo>
                  <a:cubicBezTo>
                    <a:pt x="105" y="288"/>
                    <a:pt x="106" y="265"/>
                    <a:pt x="105" y="242"/>
                  </a:cubicBezTo>
                  <a:cubicBezTo>
                    <a:pt x="105" y="236"/>
                    <a:pt x="105" y="230"/>
                    <a:pt x="103" y="224"/>
                  </a:cubicBezTo>
                  <a:cubicBezTo>
                    <a:pt x="100" y="211"/>
                    <a:pt x="91" y="203"/>
                    <a:pt x="78" y="202"/>
                  </a:cubicBezTo>
                  <a:cubicBezTo>
                    <a:pt x="70" y="201"/>
                    <a:pt x="62" y="202"/>
                    <a:pt x="52" y="202"/>
                  </a:cubicBezTo>
                  <a:lnTo>
                    <a:pt x="52" y="339"/>
                  </a:lnTo>
                  <a:close/>
                  <a:moveTo>
                    <a:pt x="53" y="153"/>
                  </a:moveTo>
                  <a:lnTo>
                    <a:pt x="53" y="153"/>
                  </a:lnTo>
                  <a:cubicBezTo>
                    <a:pt x="62" y="153"/>
                    <a:pt x="69" y="153"/>
                    <a:pt x="77" y="153"/>
                  </a:cubicBezTo>
                  <a:cubicBezTo>
                    <a:pt x="92" y="152"/>
                    <a:pt x="103" y="144"/>
                    <a:pt x="104" y="129"/>
                  </a:cubicBezTo>
                  <a:cubicBezTo>
                    <a:pt x="105" y="110"/>
                    <a:pt x="104" y="90"/>
                    <a:pt x="104" y="70"/>
                  </a:cubicBezTo>
                  <a:cubicBezTo>
                    <a:pt x="103" y="60"/>
                    <a:pt x="97" y="52"/>
                    <a:pt x="87" y="50"/>
                  </a:cubicBezTo>
                  <a:cubicBezTo>
                    <a:pt x="76" y="49"/>
                    <a:pt x="64" y="50"/>
                    <a:pt x="53" y="50"/>
                  </a:cubicBezTo>
                  <a:lnTo>
                    <a:pt x="53" y="15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5" name="Freeform 10"/>
            <p:cNvSpPr>
              <a:spLocks noEditPoints="1"/>
            </p:cNvSpPr>
            <p:nvPr/>
          </p:nvSpPr>
          <p:spPr bwMode="auto">
            <a:xfrm>
              <a:off x="2521" y="2055"/>
              <a:ext cx="98" cy="205"/>
            </a:xfrm>
            <a:custGeom>
              <a:avLst/>
              <a:gdLst>
                <a:gd name="T0" fmla="*/ 125 w 162"/>
                <a:gd name="T1" fmla="*/ 174 h 340"/>
                <a:gd name="T2" fmla="*/ 125 w 162"/>
                <a:gd name="T3" fmla="*/ 174 h 340"/>
                <a:gd name="T4" fmla="*/ 159 w 162"/>
                <a:gd name="T5" fmla="*/ 238 h 340"/>
                <a:gd name="T6" fmla="*/ 159 w 162"/>
                <a:gd name="T7" fmla="*/ 293 h 340"/>
                <a:gd name="T8" fmla="*/ 162 w 162"/>
                <a:gd name="T9" fmla="*/ 339 h 340"/>
                <a:gd name="T10" fmla="*/ 114 w 162"/>
                <a:gd name="T11" fmla="*/ 339 h 340"/>
                <a:gd name="T12" fmla="*/ 109 w 162"/>
                <a:gd name="T13" fmla="*/ 333 h 340"/>
                <a:gd name="T14" fmla="*/ 106 w 162"/>
                <a:gd name="T15" fmla="*/ 303 h 340"/>
                <a:gd name="T16" fmla="*/ 106 w 162"/>
                <a:gd name="T17" fmla="*/ 243 h 340"/>
                <a:gd name="T18" fmla="*/ 104 w 162"/>
                <a:gd name="T19" fmla="*/ 225 h 340"/>
                <a:gd name="T20" fmla="*/ 76 w 162"/>
                <a:gd name="T21" fmla="*/ 202 h 340"/>
                <a:gd name="T22" fmla="*/ 53 w 162"/>
                <a:gd name="T23" fmla="*/ 202 h 340"/>
                <a:gd name="T24" fmla="*/ 53 w 162"/>
                <a:gd name="T25" fmla="*/ 339 h 340"/>
                <a:gd name="T26" fmla="*/ 0 w 162"/>
                <a:gd name="T27" fmla="*/ 339 h 340"/>
                <a:gd name="T28" fmla="*/ 0 w 162"/>
                <a:gd name="T29" fmla="*/ 1 h 340"/>
                <a:gd name="T30" fmla="*/ 22 w 162"/>
                <a:gd name="T31" fmla="*/ 1 h 340"/>
                <a:gd name="T32" fmla="*/ 93 w 162"/>
                <a:gd name="T33" fmla="*/ 2 h 340"/>
                <a:gd name="T34" fmla="*/ 158 w 162"/>
                <a:gd name="T35" fmla="*/ 66 h 340"/>
                <a:gd name="T36" fmla="*/ 156 w 162"/>
                <a:gd name="T37" fmla="*/ 127 h 340"/>
                <a:gd name="T38" fmla="*/ 128 w 162"/>
                <a:gd name="T39" fmla="*/ 171 h 340"/>
                <a:gd name="T40" fmla="*/ 125 w 162"/>
                <a:gd name="T41" fmla="*/ 174 h 340"/>
                <a:gd name="T42" fmla="*/ 53 w 162"/>
                <a:gd name="T43" fmla="*/ 153 h 340"/>
                <a:gd name="T44" fmla="*/ 53 w 162"/>
                <a:gd name="T45" fmla="*/ 153 h 340"/>
                <a:gd name="T46" fmla="*/ 79 w 162"/>
                <a:gd name="T47" fmla="*/ 153 h 340"/>
                <a:gd name="T48" fmla="*/ 104 w 162"/>
                <a:gd name="T49" fmla="*/ 129 h 340"/>
                <a:gd name="T50" fmla="*/ 104 w 162"/>
                <a:gd name="T51" fmla="*/ 70 h 340"/>
                <a:gd name="T52" fmla="*/ 87 w 162"/>
                <a:gd name="T53" fmla="*/ 50 h 340"/>
                <a:gd name="T54" fmla="*/ 53 w 162"/>
                <a:gd name="T55" fmla="*/ 50 h 340"/>
                <a:gd name="T56" fmla="*/ 53 w 162"/>
                <a:gd name="T57" fmla="*/ 153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62" h="340">
                  <a:moveTo>
                    <a:pt x="125" y="174"/>
                  </a:moveTo>
                  <a:lnTo>
                    <a:pt x="125" y="174"/>
                  </a:lnTo>
                  <a:cubicBezTo>
                    <a:pt x="152" y="188"/>
                    <a:pt x="158" y="212"/>
                    <a:pt x="159" y="238"/>
                  </a:cubicBezTo>
                  <a:cubicBezTo>
                    <a:pt x="159" y="256"/>
                    <a:pt x="158" y="275"/>
                    <a:pt x="159" y="293"/>
                  </a:cubicBezTo>
                  <a:cubicBezTo>
                    <a:pt x="159" y="308"/>
                    <a:pt x="161" y="323"/>
                    <a:pt x="162" y="339"/>
                  </a:cubicBezTo>
                  <a:cubicBezTo>
                    <a:pt x="147" y="339"/>
                    <a:pt x="130" y="340"/>
                    <a:pt x="114" y="339"/>
                  </a:cubicBezTo>
                  <a:cubicBezTo>
                    <a:pt x="112" y="339"/>
                    <a:pt x="109" y="335"/>
                    <a:pt x="109" y="333"/>
                  </a:cubicBezTo>
                  <a:cubicBezTo>
                    <a:pt x="108" y="323"/>
                    <a:pt x="106" y="313"/>
                    <a:pt x="106" y="303"/>
                  </a:cubicBezTo>
                  <a:cubicBezTo>
                    <a:pt x="106" y="283"/>
                    <a:pt x="106" y="263"/>
                    <a:pt x="106" y="243"/>
                  </a:cubicBezTo>
                  <a:cubicBezTo>
                    <a:pt x="106" y="237"/>
                    <a:pt x="105" y="231"/>
                    <a:pt x="104" y="225"/>
                  </a:cubicBezTo>
                  <a:cubicBezTo>
                    <a:pt x="101" y="210"/>
                    <a:pt x="91" y="202"/>
                    <a:pt x="76" y="202"/>
                  </a:cubicBezTo>
                  <a:cubicBezTo>
                    <a:pt x="68" y="201"/>
                    <a:pt x="61" y="202"/>
                    <a:pt x="53" y="202"/>
                  </a:cubicBezTo>
                  <a:lnTo>
                    <a:pt x="53" y="339"/>
                  </a:lnTo>
                  <a:lnTo>
                    <a:pt x="0" y="339"/>
                  </a:lnTo>
                  <a:lnTo>
                    <a:pt x="0" y="1"/>
                  </a:lnTo>
                  <a:cubicBezTo>
                    <a:pt x="8" y="1"/>
                    <a:pt x="15" y="1"/>
                    <a:pt x="22" y="1"/>
                  </a:cubicBezTo>
                  <a:cubicBezTo>
                    <a:pt x="46" y="1"/>
                    <a:pt x="70" y="0"/>
                    <a:pt x="93" y="2"/>
                  </a:cubicBezTo>
                  <a:cubicBezTo>
                    <a:pt x="136" y="6"/>
                    <a:pt x="154" y="24"/>
                    <a:pt x="158" y="66"/>
                  </a:cubicBezTo>
                  <a:cubicBezTo>
                    <a:pt x="159" y="86"/>
                    <a:pt x="158" y="107"/>
                    <a:pt x="156" y="127"/>
                  </a:cubicBezTo>
                  <a:cubicBezTo>
                    <a:pt x="155" y="146"/>
                    <a:pt x="146" y="161"/>
                    <a:pt x="128" y="171"/>
                  </a:cubicBezTo>
                  <a:cubicBezTo>
                    <a:pt x="127" y="172"/>
                    <a:pt x="127" y="173"/>
                    <a:pt x="125" y="174"/>
                  </a:cubicBezTo>
                  <a:close/>
                  <a:moveTo>
                    <a:pt x="53" y="153"/>
                  </a:moveTo>
                  <a:lnTo>
                    <a:pt x="53" y="153"/>
                  </a:lnTo>
                  <a:cubicBezTo>
                    <a:pt x="62" y="153"/>
                    <a:pt x="70" y="153"/>
                    <a:pt x="79" y="153"/>
                  </a:cubicBezTo>
                  <a:cubicBezTo>
                    <a:pt x="93" y="152"/>
                    <a:pt x="103" y="144"/>
                    <a:pt x="104" y="129"/>
                  </a:cubicBezTo>
                  <a:cubicBezTo>
                    <a:pt x="105" y="110"/>
                    <a:pt x="105" y="90"/>
                    <a:pt x="104" y="70"/>
                  </a:cubicBezTo>
                  <a:cubicBezTo>
                    <a:pt x="103" y="60"/>
                    <a:pt x="98" y="52"/>
                    <a:pt x="87" y="50"/>
                  </a:cubicBezTo>
                  <a:cubicBezTo>
                    <a:pt x="76" y="49"/>
                    <a:pt x="65" y="50"/>
                    <a:pt x="53" y="50"/>
                  </a:cubicBezTo>
                  <a:lnTo>
                    <a:pt x="53" y="15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6" name="Freeform 11"/>
            <p:cNvSpPr>
              <a:spLocks noEditPoints="1"/>
            </p:cNvSpPr>
            <p:nvPr/>
          </p:nvSpPr>
          <p:spPr bwMode="auto">
            <a:xfrm>
              <a:off x="2271" y="2303"/>
              <a:ext cx="98" cy="205"/>
            </a:xfrm>
            <a:custGeom>
              <a:avLst/>
              <a:gdLst>
                <a:gd name="T0" fmla="*/ 124 w 162"/>
                <a:gd name="T1" fmla="*/ 173 h 340"/>
                <a:gd name="T2" fmla="*/ 124 w 162"/>
                <a:gd name="T3" fmla="*/ 173 h 340"/>
                <a:gd name="T4" fmla="*/ 158 w 162"/>
                <a:gd name="T5" fmla="*/ 239 h 340"/>
                <a:gd name="T6" fmla="*/ 158 w 162"/>
                <a:gd name="T7" fmla="*/ 298 h 340"/>
                <a:gd name="T8" fmla="*/ 162 w 162"/>
                <a:gd name="T9" fmla="*/ 338 h 340"/>
                <a:gd name="T10" fmla="*/ 157 w 162"/>
                <a:gd name="T11" fmla="*/ 339 h 340"/>
                <a:gd name="T12" fmla="*/ 119 w 162"/>
                <a:gd name="T13" fmla="*/ 339 h 340"/>
                <a:gd name="T14" fmla="*/ 107 w 162"/>
                <a:gd name="T15" fmla="*/ 330 h 340"/>
                <a:gd name="T16" fmla="*/ 106 w 162"/>
                <a:gd name="T17" fmla="*/ 305 h 340"/>
                <a:gd name="T18" fmla="*/ 104 w 162"/>
                <a:gd name="T19" fmla="*/ 230 h 340"/>
                <a:gd name="T20" fmla="*/ 71 w 162"/>
                <a:gd name="T21" fmla="*/ 201 h 340"/>
                <a:gd name="T22" fmla="*/ 52 w 162"/>
                <a:gd name="T23" fmla="*/ 201 h 340"/>
                <a:gd name="T24" fmla="*/ 52 w 162"/>
                <a:gd name="T25" fmla="*/ 212 h 340"/>
                <a:gd name="T26" fmla="*/ 52 w 162"/>
                <a:gd name="T27" fmla="*/ 330 h 340"/>
                <a:gd name="T28" fmla="*/ 43 w 162"/>
                <a:gd name="T29" fmla="*/ 339 h 340"/>
                <a:gd name="T30" fmla="*/ 0 w 162"/>
                <a:gd name="T31" fmla="*/ 339 h 340"/>
                <a:gd name="T32" fmla="*/ 0 w 162"/>
                <a:gd name="T33" fmla="*/ 1 h 340"/>
                <a:gd name="T34" fmla="*/ 7 w 162"/>
                <a:gd name="T35" fmla="*/ 0 h 340"/>
                <a:gd name="T36" fmla="*/ 87 w 162"/>
                <a:gd name="T37" fmla="*/ 1 h 340"/>
                <a:gd name="T38" fmla="*/ 114 w 162"/>
                <a:gd name="T39" fmla="*/ 5 h 340"/>
                <a:gd name="T40" fmla="*/ 154 w 162"/>
                <a:gd name="T41" fmla="*/ 48 h 340"/>
                <a:gd name="T42" fmla="*/ 156 w 162"/>
                <a:gd name="T43" fmla="*/ 128 h 340"/>
                <a:gd name="T44" fmla="*/ 124 w 162"/>
                <a:gd name="T45" fmla="*/ 173 h 340"/>
                <a:gd name="T46" fmla="*/ 52 w 162"/>
                <a:gd name="T47" fmla="*/ 153 h 340"/>
                <a:gd name="T48" fmla="*/ 52 w 162"/>
                <a:gd name="T49" fmla="*/ 153 h 340"/>
                <a:gd name="T50" fmla="*/ 77 w 162"/>
                <a:gd name="T51" fmla="*/ 152 h 340"/>
                <a:gd name="T52" fmla="*/ 103 w 162"/>
                <a:gd name="T53" fmla="*/ 129 h 340"/>
                <a:gd name="T54" fmla="*/ 103 w 162"/>
                <a:gd name="T55" fmla="*/ 70 h 340"/>
                <a:gd name="T56" fmla="*/ 88 w 162"/>
                <a:gd name="T57" fmla="*/ 50 h 340"/>
                <a:gd name="T58" fmla="*/ 52 w 162"/>
                <a:gd name="T59" fmla="*/ 48 h 340"/>
                <a:gd name="T60" fmla="*/ 52 w 162"/>
                <a:gd name="T61" fmla="*/ 153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2" h="340">
                  <a:moveTo>
                    <a:pt x="124" y="173"/>
                  </a:moveTo>
                  <a:lnTo>
                    <a:pt x="124" y="173"/>
                  </a:lnTo>
                  <a:cubicBezTo>
                    <a:pt x="152" y="188"/>
                    <a:pt x="157" y="213"/>
                    <a:pt x="158" y="239"/>
                  </a:cubicBezTo>
                  <a:cubicBezTo>
                    <a:pt x="159" y="259"/>
                    <a:pt x="158" y="278"/>
                    <a:pt x="158" y="298"/>
                  </a:cubicBezTo>
                  <a:cubicBezTo>
                    <a:pt x="159" y="311"/>
                    <a:pt x="160" y="324"/>
                    <a:pt x="162" y="338"/>
                  </a:cubicBezTo>
                  <a:cubicBezTo>
                    <a:pt x="161" y="338"/>
                    <a:pt x="157" y="339"/>
                    <a:pt x="157" y="339"/>
                  </a:cubicBezTo>
                  <a:lnTo>
                    <a:pt x="119" y="339"/>
                  </a:lnTo>
                  <a:cubicBezTo>
                    <a:pt x="111" y="340"/>
                    <a:pt x="108" y="336"/>
                    <a:pt x="107" y="330"/>
                  </a:cubicBezTo>
                  <a:cubicBezTo>
                    <a:pt x="107" y="321"/>
                    <a:pt x="106" y="313"/>
                    <a:pt x="106" y="305"/>
                  </a:cubicBezTo>
                  <a:cubicBezTo>
                    <a:pt x="105" y="280"/>
                    <a:pt x="106" y="255"/>
                    <a:pt x="104" y="230"/>
                  </a:cubicBezTo>
                  <a:cubicBezTo>
                    <a:pt x="102" y="210"/>
                    <a:pt x="92" y="201"/>
                    <a:pt x="71" y="201"/>
                  </a:cubicBezTo>
                  <a:cubicBezTo>
                    <a:pt x="65" y="201"/>
                    <a:pt x="59" y="201"/>
                    <a:pt x="52" y="201"/>
                  </a:cubicBezTo>
                  <a:lnTo>
                    <a:pt x="52" y="212"/>
                  </a:lnTo>
                  <a:cubicBezTo>
                    <a:pt x="52" y="251"/>
                    <a:pt x="52" y="291"/>
                    <a:pt x="52" y="330"/>
                  </a:cubicBezTo>
                  <a:cubicBezTo>
                    <a:pt x="52" y="337"/>
                    <a:pt x="43" y="339"/>
                    <a:pt x="43" y="339"/>
                  </a:cubicBezTo>
                  <a:lnTo>
                    <a:pt x="0" y="339"/>
                  </a:lnTo>
                  <a:lnTo>
                    <a:pt x="0" y="1"/>
                  </a:lnTo>
                  <a:cubicBezTo>
                    <a:pt x="2" y="1"/>
                    <a:pt x="4" y="0"/>
                    <a:pt x="7" y="0"/>
                  </a:cubicBezTo>
                  <a:cubicBezTo>
                    <a:pt x="33" y="0"/>
                    <a:pt x="60" y="0"/>
                    <a:pt x="87" y="1"/>
                  </a:cubicBezTo>
                  <a:cubicBezTo>
                    <a:pt x="96" y="1"/>
                    <a:pt x="105" y="3"/>
                    <a:pt x="114" y="5"/>
                  </a:cubicBezTo>
                  <a:cubicBezTo>
                    <a:pt x="136" y="11"/>
                    <a:pt x="150" y="26"/>
                    <a:pt x="154" y="48"/>
                  </a:cubicBezTo>
                  <a:cubicBezTo>
                    <a:pt x="160" y="75"/>
                    <a:pt x="159" y="102"/>
                    <a:pt x="156" y="128"/>
                  </a:cubicBezTo>
                  <a:cubicBezTo>
                    <a:pt x="153" y="148"/>
                    <a:pt x="143" y="163"/>
                    <a:pt x="124" y="173"/>
                  </a:cubicBezTo>
                  <a:close/>
                  <a:moveTo>
                    <a:pt x="52" y="153"/>
                  </a:moveTo>
                  <a:lnTo>
                    <a:pt x="52" y="153"/>
                  </a:lnTo>
                  <a:cubicBezTo>
                    <a:pt x="61" y="153"/>
                    <a:pt x="69" y="153"/>
                    <a:pt x="77" y="152"/>
                  </a:cubicBezTo>
                  <a:cubicBezTo>
                    <a:pt x="92" y="152"/>
                    <a:pt x="103" y="143"/>
                    <a:pt x="103" y="129"/>
                  </a:cubicBezTo>
                  <a:cubicBezTo>
                    <a:pt x="105" y="109"/>
                    <a:pt x="104" y="90"/>
                    <a:pt x="103" y="70"/>
                  </a:cubicBezTo>
                  <a:cubicBezTo>
                    <a:pt x="103" y="60"/>
                    <a:pt x="98" y="52"/>
                    <a:pt x="88" y="50"/>
                  </a:cubicBezTo>
                  <a:cubicBezTo>
                    <a:pt x="76" y="48"/>
                    <a:pt x="64" y="49"/>
                    <a:pt x="52" y="48"/>
                  </a:cubicBezTo>
                  <a:lnTo>
                    <a:pt x="52" y="15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7" name="Freeform 12"/>
            <p:cNvSpPr>
              <a:spLocks noEditPoints="1"/>
            </p:cNvSpPr>
            <p:nvPr/>
          </p:nvSpPr>
          <p:spPr bwMode="auto">
            <a:xfrm>
              <a:off x="2385" y="2301"/>
              <a:ext cx="98" cy="209"/>
            </a:xfrm>
            <a:custGeom>
              <a:avLst/>
              <a:gdLst>
                <a:gd name="T0" fmla="*/ 0 w 162"/>
                <a:gd name="T1" fmla="*/ 172 h 346"/>
                <a:gd name="T2" fmla="*/ 0 w 162"/>
                <a:gd name="T3" fmla="*/ 172 h 346"/>
                <a:gd name="T4" fmla="*/ 0 w 162"/>
                <a:gd name="T5" fmla="*/ 85 h 346"/>
                <a:gd name="T6" fmla="*/ 3 w 162"/>
                <a:gd name="T7" fmla="*/ 56 h 346"/>
                <a:gd name="T8" fmla="*/ 69 w 162"/>
                <a:gd name="T9" fmla="*/ 0 h 346"/>
                <a:gd name="T10" fmla="*/ 106 w 162"/>
                <a:gd name="T11" fmla="*/ 3 h 346"/>
                <a:gd name="T12" fmla="*/ 160 w 162"/>
                <a:gd name="T13" fmla="*/ 68 h 346"/>
                <a:gd name="T14" fmla="*/ 161 w 162"/>
                <a:gd name="T15" fmla="*/ 98 h 346"/>
                <a:gd name="T16" fmla="*/ 161 w 162"/>
                <a:gd name="T17" fmla="*/ 256 h 346"/>
                <a:gd name="T18" fmla="*/ 158 w 162"/>
                <a:gd name="T19" fmla="*/ 291 h 346"/>
                <a:gd name="T20" fmla="*/ 86 w 162"/>
                <a:gd name="T21" fmla="*/ 345 h 346"/>
                <a:gd name="T22" fmla="*/ 58 w 162"/>
                <a:gd name="T23" fmla="*/ 343 h 346"/>
                <a:gd name="T24" fmla="*/ 2 w 162"/>
                <a:gd name="T25" fmla="*/ 281 h 346"/>
                <a:gd name="T26" fmla="*/ 0 w 162"/>
                <a:gd name="T27" fmla="*/ 222 h 346"/>
                <a:gd name="T28" fmla="*/ 0 w 162"/>
                <a:gd name="T29" fmla="*/ 172 h 346"/>
                <a:gd name="T30" fmla="*/ 108 w 162"/>
                <a:gd name="T31" fmla="*/ 173 h 346"/>
                <a:gd name="T32" fmla="*/ 108 w 162"/>
                <a:gd name="T33" fmla="*/ 173 h 346"/>
                <a:gd name="T34" fmla="*/ 108 w 162"/>
                <a:gd name="T35" fmla="*/ 120 h 346"/>
                <a:gd name="T36" fmla="*/ 107 w 162"/>
                <a:gd name="T37" fmla="*/ 72 h 346"/>
                <a:gd name="T38" fmla="*/ 82 w 162"/>
                <a:gd name="T39" fmla="*/ 48 h 346"/>
                <a:gd name="T40" fmla="*/ 54 w 162"/>
                <a:gd name="T41" fmla="*/ 70 h 346"/>
                <a:gd name="T42" fmla="*/ 53 w 162"/>
                <a:gd name="T43" fmla="*/ 88 h 346"/>
                <a:gd name="T44" fmla="*/ 53 w 162"/>
                <a:gd name="T45" fmla="*/ 257 h 346"/>
                <a:gd name="T46" fmla="*/ 54 w 162"/>
                <a:gd name="T47" fmla="*/ 277 h 346"/>
                <a:gd name="T48" fmla="*/ 80 w 162"/>
                <a:gd name="T49" fmla="*/ 297 h 346"/>
                <a:gd name="T50" fmla="*/ 106 w 162"/>
                <a:gd name="T51" fmla="*/ 279 h 346"/>
                <a:gd name="T52" fmla="*/ 108 w 162"/>
                <a:gd name="T53" fmla="*/ 263 h 346"/>
                <a:gd name="T54" fmla="*/ 108 w 162"/>
                <a:gd name="T55" fmla="*/ 173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2" h="346">
                  <a:moveTo>
                    <a:pt x="0" y="172"/>
                  </a:moveTo>
                  <a:lnTo>
                    <a:pt x="0" y="172"/>
                  </a:lnTo>
                  <a:cubicBezTo>
                    <a:pt x="0" y="143"/>
                    <a:pt x="0" y="114"/>
                    <a:pt x="0" y="85"/>
                  </a:cubicBezTo>
                  <a:cubicBezTo>
                    <a:pt x="0" y="75"/>
                    <a:pt x="1" y="65"/>
                    <a:pt x="3" y="56"/>
                  </a:cubicBezTo>
                  <a:cubicBezTo>
                    <a:pt x="11" y="23"/>
                    <a:pt x="35" y="2"/>
                    <a:pt x="69" y="0"/>
                  </a:cubicBezTo>
                  <a:cubicBezTo>
                    <a:pt x="81" y="0"/>
                    <a:pt x="94" y="0"/>
                    <a:pt x="106" y="3"/>
                  </a:cubicBezTo>
                  <a:cubicBezTo>
                    <a:pt x="137" y="9"/>
                    <a:pt x="157" y="34"/>
                    <a:pt x="160" y="68"/>
                  </a:cubicBezTo>
                  <a:cubicBezTo>
                    <a:pt x="161" y="78"/>
                    <a:pt x="161" y="88"/>
                    <a:pt x="161" y="98"/>
                  </a:cubicBezTo>
                  <a:cubicBezTo>
                    <a:pt x="162" y="151"/>
                    <a:pt x="162" y="203"/>
                    <a:pt x="161" y="256"/>
                  </a:cubicBezTo>
                  <a:cubicBezTo>
                    <a:pt x="161" y="268"/>
                    <a:pt x="160" y="280"/>
                    <a:pt x="158" y="291"/>
                  </a:cubicBezTo>
                  <a:cubicBezTo>
                    <a:pt x="149" y="325"/>
                    <a:pt x="123" y="345"/>
                    <a:pt x="86" y="345"/>
                  </a:cubicBezTo>
                  <a:cubicBezTo>
                    <a:pt x="76" y="346"/>
                    <a:pt x="67" y="345"/>
                    <a:pt x="58" y="343"/>
                  </a:cubicBezTo>
                  <a:cubicBezTo>
                    <a:pt x="26" y="337"/>
                    <a:pt x="5" y="314"/>
                    <a:pt x="2" y="281"/>
                  </a:cubicBezTo>
                  <a:cubicBezTo>
                    <a:pt x="0" y="261"/>
                    <a:pt x="0" y="241"/>
                    <a:pt x="0" y="222"/>
                  </a:cubicBezTo>
                  <a:cubicBezTo>
                    <a:pt x="0" y="205"/>
                    <a:pt x="0" y="189"/>
                    <a:pt x="0" y="172"/>
                  </a:cubicBezTo>
                  <a:close/>
                  <a:moveTo>
                    <a:pt x="108" y="173"/>
                  </a:moveTo>
                  <a:lnTo>
                    <a:pt x="108" y="173"/>
                  </a:lnTo>
                  <a:cubicBezTo>
                    <a:pt x="108" y="155"/>
                    <a:pt x="108" y="138"/>
                    <a:pt x="108" y="120"/>
                  </a:cubicBezTo>
                  <a:cubicBezTo>
                    <a:pt x="108" y="104"/>
                    <a:pt x="108" y="88"/>
                    <a:pt x="107" y="72"/>
                  </a:cubicBezTo>
                  <a:cubicBezTo>
                    <a:pt x="107" y="57"/>
                    <a:pt x="97" y="48"/>
                    <a:pt x="82" y="48"/>
                  </a:cubicBezTo>
                  <a:cubicBezTo>
                    <a:pt x="67" y="47"/>
                    <a:pt x="57" y="55"/>
                    <a:pt x="54" y="70"/>
                  </a:cubicBezTo>
                  <a:cubicBezTo>
                    <a:pt x="53" y="76"/>
                    <a:pt x="53" y="82"/>
                    <a:pt x="53" y="88"/>
                  </a:cubicBezTo>
                  <a:cubicBezTo>
                    <a:pt x="53" y="144"/>
                    <a:pt x="52" y="201"/>
                    <a:pt x="53" y="257"/>
                  </a:cubicBezTo>
                  <a:cubicBezTo>
                    <a:pt x="53" y="264"/>
                    <a:pt x="53" y="271"/>
                    <a:pt x="54" y="277"/>
                  </a:cubicBezTo>
                  <a:cubicBezTo>
                    <a:pt x="57" y="290"/>
                    <a:pt x="66" y="297"/>
                    <a:pt x="80" y="297"/>
                  </a:cubicBezTo>
                  <a:cubicBezTo>
                    <a:pt x="94" y="298"/>
                    <a:pt x="103" y="292"/>
                    <a:pt x="106" y="279"/>
                  </a:cubicBezTo>
                  <a:cubicBezTo>
                    <a:pt x="108" y="274"/>
                    <a:pt x="108" y="268"/>
                    <a:pt x="108" y="263"/>
                  </a:cubicBezTo>
                  <a:cubicBezTo>
                    <a:pt x="108" y="233"/>
                    <a:pt x="108" y="203"/>
                    <a:pt x="108" y="17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8" name="Freeform 13"/>
            <p:cNvSpPr>
              <a:spLocks noEditPoints="1"/>
            </p:cNvSpPr>
            <p:nvPr/>
          </p:nvSpPr>
          <p:spPr bwMode="auto">
            <a:xfrm>
              <a:off x="2630" y="2055"/>
              <a:ext cx="111" cy="205"/>
            </a:xfrm>
            <a:custGeom>
              <a:avLst/>
              <a:gdLst>
                <a:gd name="T0" fmla="*/ 185 w 185"/>
                <a:gd name="T1" fmla="*/ 338 h 338"/>
                <a:gd name="T2" fmla="*/ 185 w 185"/>
                <a:gd name="T3" fmla="*/ 338 h 338"/>
                <a:gd name="T4" fmla="*/ 132 w 185"/>
                <a:gd name="T5" fmla="*/ 338 h 338"/>
                <a:gd name="T6" fmla="*/ 126 w 185"/>
                <a:gd name="T7" fmla="*/ 296 h 338"/>
                <a:gd name="T8" fmla="*/ 105 w 185"/>
                <a:gd name="T9" fmla="*/ 277 h 338"/>
                <a:gd name="T10" fmla="*/ 67 w 185"/>
                <a:gd name="T11" fmla="*/ 277 h 338"/>
                <a:gd name="T12" fmla="*/ 56 w 185"/>
                <a:gd name="T13" fmla="*/ 286 h 338"/>
                <a:gd name="T14" fmla="*/ 48 w 185"/>
                <a:gd name="T15" fmla="*/ 338 h 338"/>
                <a:gd name="T16" fmla="*/ 0 w 185"/>
                <a:gd name="T17" fmla="*/ 338 h 338"/>
                <a:gd name="T18" fmla="*/ 54 w 185"/>
                <a:gd name="T19" fmla="*/ 1 h 338"/>
                <a:gd name="T20" fmla="*/ 59 w 185"/>
                <a:gd name="T21" fmla="*/ 0 h 338"/>
                <a:gd name="T22" fmla="*/ 125 w 185"/>
                <a:gd name="T23" fmla="*/ 0 h 338"/>
                <a:gd name="T24" fmla="*/ 133 w 185"/>
                <a:gd name="T25" fmla="*/ 6 h 338"/>
                <a:gd name="T26" fmla="*/ 170 w 185"/>
                <a:gd name="T27" fmla="*/ 238 h 338"/>
                <a:gd name="T28" fmla="*/ 185 w 185"/>
                <a:gd name="T29" fmla="*/ 331 h 338"/>
                <a:gd name="T30" fmla="*/ 185 w 185"/>
                <a:gd name="T31" fmla="*/ 338 h 338"/>
                <a:gd name="T32" fmla="*/ 116 w 185"/>
                <a:gd name="T33" fmla="*/ 231 h 338"/>
                <a:gd name="T34" fmla="*/ 116 w 185"/>
                <a:gd name="T35" fmla="*/ 231 h 338"/>
                <a:gd name="T36" fmla="*/ 91 w 185"/>
                <a:gd name="T37" fmla="*/ 67 h 338"/>
                <a:gd name="T38" fmla="*/ 89 w 185"/>
                <a:gd name="T39" fmla="*/ 67 h 338"/>
                <a:gd name="T40" fmla="*/ 65 w 185"/>
                <a:gd name="T41" fmla="*/ 231 h 338"/>
                <a:gd name="T42" fmla="*/ 116 w 185"/>
                <a:gd name="T43" fmla="*/ 231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5" h="338">
                  <a:moveTo>
                    <a:pt x="185" y="338"/>
                  </a:moveTo>
                  <a:lnTo>
                    <a:pt x="185" y="338"/>
                  </a:lnTo>
                  <a:lnTo>
                    <a:pt x="132" y="338"/>
                  </a:lnTo>
                  <a:cubicBezTo>
                    <a:pt x="130" y="324"/>
                    <a:pt x="128" y="310"/>
                    <a:pt x="126" y="296"/>
                  </a:cubicBezTo>
                  <a:cubicBezTo>
                    <a:pt x="123" y="277"/>
                    <a:pt x="124" y="277"/>
                    <a:pt x="105" y="277"/>
                  </a:cubicBezTo>
                  <a:cubicBezTo>
                    <a:pt x="92" y="277"/>
                    <a:pt x="79" y="277"/>
                    <a:pt x="67" y="277"/>
                  </a:cubicBezTo>
                  <a:cubicBezTo>
                    <a:pt x="60" y="276"/>
                    <a:pt x="57" y="278"/>
                    <a:pt x="56" y="286"/>
                  </a:cubicBezTo>
                  <a:cubicBezTo>
                    <a:pt x="54" y="303"/>
                    <a:pt x="51" y="320"/>
                    <a:pt x="48" y="338"/>
                  </a:cubicBezTo>
                  <a:lnTo>
                    <a:pt x="0" y="338"/>
                  </a:lnTo>
                  <a:cubicBezTo>
                    <a:pt x="18" y="225"/>
                    <a:pt x="36" y="113"/>
                    <a:pt x="54" y="1"/>
                  </a:cubicBezTo>
                  <a:cubicBezTo>
                    <a:pt x="56" y="0"/>
                    <a:pt x="58" y="0"/>
                    <a:pt x="59" y="0"/>
                  </a:cubicBezTo>
                  <a:cubicBezTo>
                    <a:pt x="81" y="0"/>
                    <a:pt x="103" y="0"/>
                    <a:pt x="125" y="0"/>
                  </a:cubicBezTo>
                  <a:cubicBezTo>
                    <a:pt x="129" y="0"/>
                    <a:pt x="132" y="1"/>
                    <a:pt x="133" y="6"/>
                  </a:cubicBezTo>
                  <a:cubicBezTo>
                    <a:pt x="145" y="84"/>
                    <a:pt x="157" y="161"/>
                    <a:pt x="170" y="238"/>
                  </a:cubicBezTo>
                  <a:cubicBezTo>
                    <a:pt x="175" y="269"/>
                    <a:pt x="180" y="300"/>
                    <a:pt x="185" y="331"/>
                  </a:cubicBezTo>
                  <a:cubicBezTo>
                    <a:pt x="185" y="333"/>
                    <a:pt x="185" y="335"/>
                    <a:pt x="185" y="338"/>
                  </a:cubicBezTo>
                  <a:close/>
                  <a:moveTo>
                    <a:pt x="116" y="231"/>
                  </a:moveTo>
                  <a:lnTo>
                    <a:pt x="116" y="231"/>
                  </a:lnTo>
                  <a:cubicBezTo>
                    <a:pt x="108" y="176"/>
                    <a:pt x="99" y="121"/>
                    <a:pt x="91" y="67"/>
                  </a:cubicBezTo>
                  <a:cubicBezTo>
                    <a:pt x="91" y="67"/>
                    <a:pt x="90" y="67"/>
                    <a:pt x="89" y="67"/>
                  </a:cubicBezTo>
                  <a:cubicBezTo>
                    <a:pt x="81" y="121"/>
                    <a:pt x="73" y="176"/>
                    <a:pt x="65" y="231"/>
                  </a:cubicBezTo>
                  <a:lnTo>
                    <a:pt x="116" y="23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9" name="Freeform 14"/>
            <p:cNvSpPr>
              <a:spLocks noEditPoints="1"/>
            </p:cNvSpPr>
            <p:nvPr/>
          </p:nvSpPr>
          <p:spPr bwMode="auto">
            <a:xfrm>
              <a:off x="2277" y="2055"/>
              <a:ext cx="112" cy="205"/>
            </a:xfrm>
            <a:custGeom>
              <a:avLst/>
              <a:gdLst>
                <a:gd name="T0" fmla="*/ 0 w 186"/>
                <a:gd name="T1" fmla="*/ 338 h 338"/>
                <a:gd name="T2" fmla="*/ 0 w 186"/>
                <a:gd name="T3" fmla="*/ 338 h 338"/>
                <a:gd name="T4" fmla="*/ 54 w 186"/>
                <a:gd name="T5" fmla="*/ 0 h 338"/>
                <a:gd name="T6" fmla="*/ 127 w 186"/>
                <a:gd name="T7" fmla="*/ 0 h 338"/>
                <a:gd name="T8" fmla="*/ 133 w 186"/>
                <a:gd name="T9" fmla="*/ 7 h 338"/>
                <a:gd name="T10" fmla="*/ 160 w 186"/>
                <a:gd name="T11" fmla="*/ 171 h 338"/>
                <a:gd name="T12" fmla="*/ 186 w 186"/>
                <a:gd name="T13" fmla="*/ 335 h 338"/>
                <a:gd name="T14" fmla="*/ 186 w 186"/>
                <a:gd name="T15" fmla="*/ 338 h 338"/>
                <a:gd name="T16" fmla="*/ 133 w 186"/>
                <a:gd name="T17" fmla="*/ 338 h 338"/>
                <a:gd name="T18" fmla="*/ 125 w 186"/>
                <a:gd name="T19" fmla="*/ 286 h 338"/>
                <a:gd name="T20" fmla="*/ 115 w 186"/>
                <a:gd name="T21" fmla="*/ 277 h 338"/>
                <a:gd name="T22" fmla="*/ 65 w 186"/>
                <a:gd name="T23" fmla="*/ 277 h 338"/>
                <a:gd name="T24" fmla="*/ 57 w 186"/>
                <a:gd name="T25" fmla="*/ 284 h 338"/>
                <a:gd name="T26" fmla="*/ 49 w 186"/>
                <a:gd name="T27" fmla="*/ 338 h 338"/>
                <a:gd name="T28" fmla="*/ 0 w 186"/>
                <a:gd name="T29" fmla="*/ 338 h 338"/>
                <a:gd name="T30" fmla="*/ 92 w 186"/>
                <a:gd name="T31" fmla="*/ 65 h 338"/>
                <a:gd name="T32" fmla="*/ 92 w 186"/>
                <a:gd name="T33" fmla="*/ 65 h 338"/>
                <a:gd name="T34" fmla="*/ 90 w 186"/>
                <a:gd name="T35" fmla="*/ 66 h 338"/>
                <a:gd name="T36" fmla="*/ 65 w 186"/>
                <a:gd name="T37" fmla="*/ 230 h 338"/>
                <a:gd name="T38" fmla="*/ 116 w 186"/>
                <a:gd name="T39" fmla="*/ 230 h 338"/>
                <a:gd name="T40" fmla="*/ 92 w 186"/>
                <a:gd name="T41" fmla="*/ 65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86" h="338">
                  <a:moveTo>
                    <a:pt x="0" y="338"/>
                  </a:moveTo>
                  <a:lnTo>
                    <a:pt x="0" y="338"/>
                  </a:lnTo>
                  <a:cubicBezTo>
                    <a:pt x="18" y="225"/>
                    <a:pt x="36" y="113"/>
                    <a:pt x="54" y="0"/>
                  </a:cubicBezTo>
                  <a:cubicBezTo>
                    <a:pt x="79" y="0"/>
                    <a:pt x="103" y="0"/>
                    <a:pt x="127" y="0"/>
                  </a:cubicBezTo>
                  <a:cubicBezTo>
                    <a:pt x="129" y="0"/>
                    <a:pt x="133" y="4"/>
                    <a:pt x="133" y="7"/>
                  </a:cubicBezTo>
                  <a:cubicBezTo>
                    <a:pt x="142" y="61"/>
                    <a:pt x="151" y="116"/>
                    <a:pt x="160" y="171"/>
                  </a:cubicBezTo>
                  <a:cubicBezTo>
                    <a:pt x="168" y="225"/>
                    <a:pt x="177" y="280"/>
                    <a:pt x="186" y="335"/>
                  </a:cubicBezTo>
                  <a:cubicBezTo>
                    <a:pt x="186" y="336"/>
                    <a:pt x="186" y="337"/>
                    <a:pt x="186" y="338"/>
                  </a:cubicBezTo>
                  <a:lnTo>
                    <a:pt x="133" y="338"/>
                  </a:lnTo>
                  <a:cubicBezTo>
                    <a:pt x="130" y="321"/>
                    <a:pt x="127" y="303"/>
                    <a:pt x="125" y="286"/>
                  </a:cubicBezTo>
                  <a:cubicBezTo>
                    <a:pt x="124" y="279"/>
                    <a:pt x="122" y="276"/>
                    <a:pt x="115" y="277"/>
                  </a:cubicBezTo>
                  <a:cubicBezTo>
                    <a:pt x="98" y="277"/>
                    <a:pt x="82" y="277"/>
                    <a:pt x="65" y="277"/>
                  </a:cubicBezTo>
                  <a:cubicBezTo>
                    <a:pt x="60" y="277"/>
                    <a:pt x="58" y="278"/>
                    <a:pt x="57" y="284"/>
                  </a:cubicBezTo>
                  <a:cubicBezTo>
                    <a:pt x="55" y="302"/>
                    <a:pt x="52" y="320"/>
                    <a:pt x="49" y="338"/>
                  </a:cubicBezTo>
                  <a:lnTo>
                    <a:pt x="0" y="338"/>
                  </a:lnTo>
                  <a:close/>
                  <a:moveTo>
                    <a:pt x="92" y="65"/>
                  </a:moveTo>
                  <a:lnTo>
                    <a:pt x="92" y="65"/>
                  </a:lnTo>
                  <a:cubicBezTo>
                    <a:pt x="91" y="66"/>
                    <a:pt x="90" y="66"/>
                    <a:pt x="90" y="66"/>
                  </a:cubicBezTo>
                  <a:cubicBezTo>
                    <a:pt x="81" y="121"/>
                    <a:pt x="73" y="175"/>
                    <a:pt x="65" y="230"/>
                  </a:cubicBezTo>
                  <a:lnTo>
                    <a:pt x="116" y="230"/>
                  </a:lnTo>
                  <a:cubicBezTo>
                    <a:pt x="108" y="175"/>
                    <a:pt x="100" y="120"/>
                    <a:pt x="92" y="6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50" name="Freeform 15"/>
            <p:cNvSpPr>
              <a:spLocks/>
            </p:cNvSpPr>
            <p:nvPr/>
          </p:nvSpPr>
          <p:spPr bwMode="auto">
            <a:xfrm>
              <a:off x="2896" y="2055"/>
              <a:ext cx="110" cy="205"/>
            </a:xfrm>
            <a:custGeom>
              <a:avLst/>
              <a:gdLst>
                <a:gd name="T0" fmla="*/ 94 w 183"/>
                <a:gd name="T1" fmla="*/ 270 h 339"/>
                <a:gd name="T2" fmla="*/ 94 w 183"/>
                <a:gd name="T3" fmla="*/ 270 h 339"/>
                <a:gd name="T4" fmla="*/ 103 w 183"/>
                <a:gd name="T5" fmla="*/ 208 h 339"/>
                <a:gd name="T6" fmla="*/ 133 w 183"/>
                <a:gd name="T7" fmla="*/ 7 h 339"/>
                <a:gd name="T8" fmla="*/ 138 w 183"/>
                <a:gd name="T9" fmla="*/ 0 h 339"/>
                <a:gd name="T10" fmla="*/ 183 w 183"/>
                <a:gd name="T11" fmla="*/ 0 h 339"/>
                <a:gd name="T12" fmla="*/ 131 w 183"/>
                <a:gd name="T13" fmla="*/ 338 h 339"/>
                <a:gd name="T14" fmla="*/ 126 w 183"/>
                <a:gd name="T15" fmla="*/ 338 h 339"/>
                <a:gd name="T16" fmla="*/ 58 w 183"/>
                <a:gd name="T17" fmla="*/ 338 h 339"/>
                <a:gd name="T18" fmla="*/ 50 w 183"/>
                <a:gd name="T19" fmla="*/ 332 h 339"/>
                <a:gd name="T20" fmla="*/ 0 w 183"/>
                <a:gd name="T21" fmla="*/ 4 h 339"/>
                <a:gd name="T22" fmla="*/ 0 w 183"/>
                <a:gd name="T23" fmla="*/ 0 h 339"/>
                <a:gd name="T24" fmla="*/ 49 w 183"/>
                <a:gd name="T25" fmla="*/ 0 h 339"/>
                <a:gd name="T26" fmla="*/ 53 w 183"/>
                <a:gd name="T27" fmla="*/ 6 h 339"/>
                <a:gd name="T28" fmla="*/ 78 w 183"/>
                <a:gd name="T29" fmla="*/ 173 h 339"/>
                <a:gd name="T30" fmla="*/ 91 w 183"/>
                <a:gd name="T31" fmla="*/ 262 h 339"/>
                <a:gd name="T32" fmla="*/ 93 w 183"/>
                <a:gd name="T33" fmla="*/ 270 h 339"/>
                <a:gd name="T34" fmla="*/ 94 w 183"/>
                <a:gd name="T35" fmla="*/ 270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3" h="339">
                  <a:moveTo>
                    <a:pt x="94" y="270"/>
                  </a:moveTo>
                  <a:lnTo>
                    <a:pt x="94" y="270"/>
                  </a:lnTo>
                  <a:cubicBezTo>
                    <a:pt x="97" y="249"/>
                    <a:pt x="100" y="229"/>
                    <a:pt x="103" y="208"/>
                  </a:cubicBezTo>
                  <a:cubicBezTo>
                    <a:pt x="113" y="141"/>
                    <a:pt x="123" y="74"/>
                    <a:pt x="133" y="7"/>
                  </a:cubicBezTo>
                  <a:cubicBezTo>
                    <a:pt x="134" y="4"/>
                    <a:pt x="136" y="0"/>
                    <a:pt x="138" y="0"/>
                  </a:cubicBezTo>
                  <a:cubicBezTo>
                    <a:pt x="153" y="0"/>
                    <a:pt x="167" y="0"/>
                    <a:pt x="183" y="0"/>
                  </a:cubicBezTo>
                  <a:cubicBezTo>
                    <a:pt x="165" y="113"/>
                    <a:pt x="148" y="225"/>
                    <a:pt x="131" y="338"/>
                  </a:cubicBezTo>
                  <a:cubicBezTo>
                    <a:pt x="129" y="338"/>
                    <a:pt x="128" y="338"/>
                    <a:pt x="126" y="338"/>
                  </a:cubicBezTo>
                  <a:cubicBezTo>
                    <a:pt x="104" y="338"/>
                    <a:pt x="81" y="338"/>
                    <a:pt x="58" y="338"/>
                  </a:cubicBezTo>
                  <a:cubicBezTo>
                    <a:pt x="53" y="339"/>
                    <a:pt x="51" y="337"/>
                    <a:pt x="50" y="332"/>
                  </a:cubicBezTo>
                  <a:cubicBezTo>
                    <a:pt x="34" y="223"/>
                    <a:pt x="17" y="113"/>
                    <a:pt x="0" y="4"/>
                  </a:cubicBezTo>
                  <a:cubicBezTo>
                    <a:pt x="0" y="3"/>
                    <a:pt x="0" y="2"/>
                    <a:pt x="0" y="0"/>
                  </a:cubicBezTo>
                  <a:cubicBezTo>
                    <a:pt x="16" y="0"/>
                    <a:pt x="32" y="0"/>
                    <a:pt x="49" y="0"/>
                  </a:cubicBezTo>
                  <a:cubicBezTo>
                    <a:pt x="50" y="0"/>
                    <a:pt x="53" y="4"/>
                    <a:pt x="53" y="6"/>
                  </a:cubicBezTo>
                  <a:cubicBezTo>
                    <a:pt x="62" y="62"/>
                    <a:pt x="70" y="117"/>
                    <a:pt x="78" y="173"/>
                  </a:cubicBezTo>
                  <a:cubicBezTo>
                    <a:pt x="83" y="203"/>
                    <a:pt x="87" y="233"/>
                    <a:pt x="91" y="262"/>
                  </a:cubicBezTo>
                  <a:cubicBezTo>
                    <a:pt x="92" y="265"/>
                    <a:pt x="92" y="267"/>
                    <a:pt x="93" y="270"/>
                  </a:cubicBezTo>
                  <a:cubicBezTo>
                    <a:pt x="93" y="270"/>
                    <a:pt x="94" y="270"/>
                    <a:pt x="94" y="27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51" name="Freeform 16"/>
            <p:cNvSpPr>
              <a:spLocks noEditPoints="1"/>
            </p:cNvSpPr>
            <p:nvPr/>
          </p:nvSpPr>
          <p:spPr bwMode="auto">
            <a:xfrm>
              <a:off x="2162" y="2302"/>
              <a:ext cx="95" cy="206"/>
            </a:xfrm>
            <a:custGeom>
              <a:avLst/>
              <a:gdLst>
                <a:gd name="T0" fmla="*/ 0 w 159"/>
                <a:gd name="T1" fmla="*/ 340 h 340"/>
                <a:gd name="T2" fmla="*/ 0 w 159"/>
                <a:gd name="T3" fmla="*/ 340 h 340"/>
                <a:gd name="T4" fmla="*/ 0 w 159"/>
                <a:gd name="T5" fmla="*/ 3 h 340"/>
                <a:gd name="T6" fmla="*/ 1 w 159"/>
                <a:gd name="T7" fmla="*/ 2 h 340"/>
                <a:gd name="T8" fmla="*/ 95 w 159"/>
                <a:gd name="T9" fmla="*/ 3 h 340"/>
                <a:gd name="T10" fmla="*/ 154 w 159"/>
                <a:gd name="T11" fmla="*/ 61 h 340"/>
                <a:gd name="T12" fmla="*/ 153 w 159"/>
                <a:gd name="T13" fmla="*/ 158 h 340"/>
                <a:gd name="T14" fmla="*/ 92 w 159"/>
                <a:gd name="T15" fmla="*/ 212 h 340"/>
                <a:gd name="T16" fmla="*/ 52 w 159"/>
                <a:gd name="T17" fmla="*/ 213 h 340"/>
                <a:gd name="T18" fmla="*/ 52 w 159"/>
                <a:gd name="T19" fmla="*/ 224 h 340"/>
                <a:gd name="T20" fmla="*/ 52 w 159"/>
                <a:gd name="T21" fmla="*/ 331 h 340"/>
                <a:gd name="T22" fmla="*/ 42 w 159"/>
                <a:gd name="T23" fmla="*/ 340 h 340"/>
                <a:gd name="T24" fmla="*/ 0 w 159"/>
                <a:gd name="T25" fmla="*/ 340 h 340"/>
                <a:gd name="T26" fmla="*/ 52 w 159"/>
                <a:gd name="T27" fmla="*/ 163 h 340"/>
                <a:gd name="T28" fmla="*/ 52 w 159"/>
                <a:gd name="T29" fmla="*/ 163 h 340"/>
                <a:gd name="T30" fmla="*/ 55 w 159"/>
                <a:gd name="T31" fmla="*/ 164 h 340"/>
                <a:gd name="T32" fmla="*/ 79 w 159"/>
                <a:gd name="T33" fmla="*/ 164 h 340"/>
                <a:gd name="T34" fmla="*/ 102 w 159"/>
                <a:gd name="T35" fmla="*/ 144 h 340"/>
                <a:gd name="T36" fmla="*/ 102 w 159"/>
                <a:gd name="T37" fmla="*/ 70 h 340"/>
                <a:gd name="T38" fmla="*/ 86 w 159"/>
                <a:gd name="T39" fmla="*/ 51 h 340"/>
                <a:gd name="T40" fmla="*/ 52 w 159"/>
                <a:gd name="T41" fmla="*/ 49 h 340"/>
                <a:gd name="T42" fmla="*/ 52 w 159"/>
                <a:gd name="T43" fmla="*/ 163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59" h="340">
                  <a:moveTo>
                    <a:pt x="0" y="340"/>
                  </a:moveTo>
                  <a:lnTo>
                    <a:pt x="0" y="340"/>
                  </a:lnTo>
                  <a:cubicBezTo>
                    <a:pt x="0" y="340"/>
                    <a:pt x="0" y="115"/>
                    <a:pt x="0" y="3"/>
                  </a:cubicBezTo>
                  <a:cubicBezTo>
                    <a:pt x="0" y="2"/>
                    <a:pt x="1" y="2"/>
                    <a:pt x="1" y="2"/>
                  </a:cubicBezTo>
                  <a:cubicBezTo>
                    <a:pt x="32" y="2"/>
                    <a:pt x="64" y="0"/>
                    <a:pt x="95" y="3"/>
                  </a:cubicBezTo>
                  <a:cubicBezTo>
                    <a:pt x="129" y="7"/>
                    <a:pt x="149" y="26"/>
                    <a:pt x="154" y="61"/>
                  </a:cubicBezTo>
                  <a:cubicBezTo>
                    <a:pt x="158" y="93"/>
                    <a:pt x="159" y="126"/>
                    <a:pt x="153" y="158"/>
                  </a:cubicBezTo>
                  <a:cubicBezTo>
                    <a:pt x="147" y="189"/>
                    <a:pt x="124" y="209"/>
                    <a:pt x="92" y="212"/>
                  </a:cubicBezTo>
                  <a:cubicBezTo>
                    <a:pt x="79" y="213"/>
                    <a:pt x="66" y="213"/>
                    <a:pt x="52" y="213"/>
                  </a:cubicBezTo>
                  <a:lnTo>
                    <a:pt x="52" y="224"/>
                  </a:lnTo>
                  <a:cubicBezTo>
                    <a:pt x="52" y="260"/>
                    <a:pt x="52" y="295"/>
                    <a:pt x="52" y="331"/>
                  </a:cubicBezTo>
                  <a:cubicBezTo>
                    <a:pt x="52" y="338"/>
                    <a:pt x="42" y="340"/>
                    <a:pt x="42" y="340"/>
                  </a:cubicBezTo>
                  <a:lnTo>
                    <a:pt x="0" y="340"/>
                  </a:lnTo>
                  <a:close/>
                  <a:moveTo>
                    <a:pt x="52" y="163"/>
                  </a:moveTo>
                  <a:lnTo>
                    <a:pt x="52" y="163"/>
                  </a:lnTo>
                  <a:cubicBezTo>
                    <a:pt x="53" y="164"/>
                    <a:pt x="54" y="164"/>
                    <a:pt x="55" y="164"/>
                  </a:cubicBezTo>
                  <a:cubicBezTo>
                    <a:pt x="63" y="164"/>
                    <a:pt x="71" y="164"/>
                    <a:pt x="79" y="164"/>
                  </a:cubicBezTo>
                  <a:cubicBezTo>
                    <a:pt x="92" y="164"/>
                    <a:pt x="101" y="157"/>
                    <a:pt x="102" y="144"/>
                  </a:cubicBezTo>
                  <a:cubicBezTo>
                    <a:pt x="103" y="120"/>
                    <a:pt x="103" y="95"/>
                    <a:pt x="102" y="70"/>
                  </a:cubicBezTo>
                  <a:cubicBezTo>
                    <a:pt x="102" y="60"/>
                    <a:pt x="96" y="52"/>
                    <a:pt x="86" y="51"/>
                  </a:cubicBezTo>
                  <a:cubicBezTo>
                    <a:pt x="75" y="49"/>
                    <a:pt x="64" y="50"/>
                    <a:pt x="52" y="49"/>
                  </a:cubicBezTo>
                  <a:lnTo>
                    <a:pt x="52" y="16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52" name="Freeform 17"/>
            <p:cNvSpPr>
              <a:spLocks/>
            </p:cNvSpPr>
            <p:nvPr/>
          </p:nvSpPr>
          <p:spPr bwMode="auto">
            <a:xfrm>
              <a:off x="2665" y="2301"/>
              <a:ext cx="98" cy="209"/>
            </a:xfrm>
            <a:custGeom>
              <a:avLst/>
              <a:gdLst>
                <a:gd name="T0" fmla="*/ 160 w 163"/>
                <a:gd name="T1" fmla="*/ 117 h 346"/>
                <a:gd name="T2" fmla="*/ 160 w 163"/>
                <a:gd name="T3" fmla="*/ 117 h 346"/>
                <a:gd name="T4" fmla="*/ 109 w 163"/>
                <a:gd name="T5" fmla="*/ 117 h 346"/>
                <a:gd name="T6" fmla="*/ 109 w 163"/>
                <a:gd name="T7" fmla="*/ 107 h 346"/>
                <a:gd name="T8" fmla="*/ 107 w 163"/>
                <a:gd name="T9" fmla="*/ 70 h 346"/>
                <a:gd name="T10" fmla="*/ 81 w 163"/>
                <a:gd name="T11" fmla="*/ 47 h 346"/>
                <a:gd name="T12" fmla="*/ 54 w 163"/>
                <a:gd name="T13" fmla="*/ 69 h 346"/>
                <a:gd name="T14" fmla="*/ 53 w 163"/>
                <a:gd name="T15" fmla="*/ 86 h 346"/>
                <a:gd name="T16" fmla="*/ 53 w 163"/>
                <a:gd name="T17" fmla="*/ 259 h 346"/>
                <a:gd name="T18" fmla="*/ 54 w 163"/>
                <a:gd name="T19" fmla="*/ 272 h 346"/>
                <a:gd name="T20" fmla="*/ 81 w 163"/>
                <a:gd name="T21" fmla="*/ 297 h 346"/>
                <a:gd name="T22" fmla="*/ 107 w 163"/>
                <a:gd name="T23" fmla="*/ 273 h 346"/>
                <a:gd name="T24" fmla="*/ 109 w 163"/>
                <a:gd name="T25" fmla="*/ 228 h 346"/>
                <a:gd name="T26" fmla="*/ 109 w 163"/>
                <a:gd name="T27" fmla="*/ 216 h 346"/>
                <a:gd name="T28" fmla="*/ 158 w 163"/>
                <a:gd name="T29" fmla="*/ 216 h 346"/>
                <a:gd name="T30" fmla="*/ 149 w 163"/>
                <a:gd name="T31" fmla="*/ 308 h 346"/>
                <a:gd name="T32" fmla="*/ 114 w 163"/>
                <a:gd name="T33" fmla="*/ 339 h 346"/>
                <a:gd name="T34" fmla="*/ 70 w 163"/>
                <a:gd name="T35" fmla="*/ 345 h 346"/>
                <a:gd name="T36" fmla="*/ 0 w 163"/>
                <a:gd name="T37" fmla="*/ 265 h 346"/>
                <a:gd name="T38" fmla="*/ 0 w 163"/>
                <a:gd name="T39" fmla="*/ 80 h 346"/>
                <a:gd name="T40" fmla="*/ 4 w 163"/>
                <a:gd name="T41" fmla="*/ 54 h 346"/>
                <a:gd name="T42" fmla="*/ 70 w 163"/>
                <a:gd name="T43" fmla="*/ 0 h 346"/>
                <a:gd name="T44" fmla="*/ 98 w 163"/>
                <a:gd name="T45" fmla="*/ 1 h 346"/>
                <a:gd name="T46" fmla="*/ 155 w 163"/>
                <a:gd name="T47" fmla="*/ 56 h 346"/>
                <a:gd name="T48" fmla="*/ 160 w 163"/>
                <a:gd name="T49" fmla="*/ 117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3" h="346">
                  <a:moveTo>
                    <a:pt x="160" y="117"/>
                  </a:moveTo>
                  <a:lnTo>
                    <a:pt x="160" y="117"/>
                  </a:lnTo>
                  <a:lnTo>
                    <a:pt x="109" y="117"/>
                  </a:lnTo>
                  <a:cubicBezTo>
                    <a:pt x="109" y="113"/>
                    <a:pt x="109" y="110"/>
                    <a:pt x="109" y="107"/>
                  </a:cubicBezTo>
                  <a:cubicBezTo>
                    <a:pt x="108" y="94"/>
                    <a:pt x="109" y="82"/>
                    <a:pt x="107" y="70"/>
                  </a:cubicBezTo>
                  <a:cubicBezTo>
                    <a:pt x="106" y="56"/>
                    <a:pt x="95" y="48"/>
                    <a:pt x="81" y="47"/>
                  </a:cubicBezTo>
                  <a:cubicBezTo>
                    <a:pt x="66" y="47"/>
                    <a:pt x="57" y="55"/>
                    <a:pt x="54" y="69"/>
                  </a:cubicBezTo>
                  <a:cubicBezTo>
                    <a:pt x="53" y="75"/>
                    <a:pt x="53" y="81"/>
                    <a:pt x="53" y="86"/>
                  </a:cubicBezTo>
                  <a:cubicBezTo>
                    <a:pt x="53" y="144"/>
                    <a:pt x="53" y="202"/>
                    <a:pt x="53" y="259"/>
                  </a:cubicBezTo>
                  <a:cubicBezTo>
                    <a:pt x="53" y="264"/>
                    <a:pt x="53" y="268"/>
                    <a:pt x="54" y="272"/>
                  </a:cubicBezTo>
                  <a:cubicBezTo>
                    <a:pt x="56" y="289"/>
                    <a:pt x="65" y="297"/>
                    <a:pt x="81" y="297"/>
                  </a:cubicBezTo>
                  <a:cubicBezTo>
                    <a:pt x="96" y="297"/>
                    <a:pt x="106" y="289"/>
                    <a:pt x="107" y="273"/>
                  </a:cubicBezTo>
                  <a:cubicBezTo>
                    <a:pt x="109" y="258"/>
                    <a:pt x="108" y="243"/>
                    <a:pt x="109" y="228"/>
                  </a:cubicBezTo>
                  <a:cubicBezTo>
                    <a:pt x="109" y="224"/>
                    <a:pt x="109" y="220"/>
                    <a:pt x="109" y="216"/>
                  </a:cubicBezTo>
                  <a:lnTo>
                    <a:pt x="158" y="216"/>
                  </a:lnTo>
                  <a:cubicBezTo>
                    <a:pt x="157" y="247"/>
                    <a:pt x="163" y="278"/>
                    <a:pt x="149" y="308"/>
                  </a:cubicBezTo>
                  <a:cubicBezTo>
                    <a:pt x="142" y="323"/>
                    <a:pt x="130" y="335"/>
                    <a:pt x="114" y="339"/>
                  </a:cubicBezTo>
                  <a:cubicBezTo>
                    <a:pt x="100" y="343"/>
                    <a:pt x="84" y="346"/>
                    <a:pt x="70" y="345"/>
                  </a:cubicBezTo>
                  <a:cubicBezTo>
                    <a:pt x="24" y="341"/>
                    <a:pt x="1" y="313"/>
                    <a:pt x="0" y="265"/>
                  </a:cubicBezTo>
                  <a:cubicBezTo>
                    <a:pt x="0" y="204"/>
                    <a:pt x="0" y="142"/>
                    <a:pt x="0" y="80"/>
                  </a:cubicBezTo>
                  <a:cubicBezTo>
                    <a:pt x="0" y="71"/>
                    <a:pt x="2" y="62"/>
                    <a:pt x="4" y="54"/>
                  </a:cubicBezTo>
                  <a:cubicBezTo>
                    <a:pt x="12" y="21"/>
                    <a:pt x="36" y="1"/>
                    <a:pt x="70" y="0"/>
                  </a:cubicBezTo>
                  <a:cubicBezTo>
                    <a:pt x="79" y="0"/>
                    <a:pt x="89" y="0"/>
                    <a:pt x="98" y="1"/>
                  </a:cubicBezTo>
                  <a:cubicBezTo>
                    <a:pt x="130" y="6"/>
                    <a:pt x="149" y="25"/>
                    <a:pt x="155" y="56"/>
                  </a:cubicBezTo>
                  <a:cubicBezTo>
                    <a:pt x="159" y="76"/>
                    <a:pt x="158" y="96"/>
                    <a:pt x="160" y="11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53" name="Freeform 18"/>
            <p:cNvSpPr>
              <a:spLocks/>
            </p:cNvSpPr>
            <p:nvPr/>
          </p:nvSpPr>
          <p:spPr bwMode="auto">
            <a:xfrm>
              <a:off x="3022" y="2056"/>
              <a:ext cx="86" cy="204"/>
            </a:xfrm>
            <a:custGeom>
              <a:avLst/>
              <a:gdLst>
                <a:gd name="T0" fmla="*/ 0 w 144"/>
                <a:gd name="T1" fmla="*/ 337 h 337"/>
                <a:gd name="T2" fmla="*/ 0 w 144"/>
                <a:gd name="T3" fmla="*/ 337 h 337"/>
                <a:gd name="T4" fmla="*/ 0 w 144"/>
                <a:gd name="T5" fmla="*/ 0 h 337"/>
                <a:gd name="T6" fmla="*/ 144 w 144"/>
                <a:gd name="T7" fmla="*/ 0 h 337"/>
                <a:gd name="T8" fmla="*/ 144 w 144"/>
                <a:gd name="T9" fmla="*/ 47 h 337"/>
                <a:gd name="T10" fmla="*/ 53 w 144"/>
                <a:gd name="T11" fmla="*/ 47 h 337"/>
                <a:gd name="T12" fmla="*/ 53 w 144"/>
                <a:gd name="T13" fmla="*/ 141 h 337"/>
                <a:gd name="T14" fmla="*/ 125 w 144"/>
                <a:gd name="T15" fmla="*/ 141 h 337"/>
                <a:gd name="T16" fmla="*/ 125 w 144"/>
                <a:gd name="T17" fmla="*/ 189 h 337"/>
                <a:gd name="T18" fmla="*/ 53 w 144"/>
                <a:gd name="T19" fmla="*/ 189 h 337"/>
                <a:gd name="T20" fmla="*/ 53 w 144"/>
                <a:gd name="T21" fmla="*/ 288 h 337"/>
                <a:gd name="T22" fmla="*/ 144 w 144"/>
                <a:gd name="T23" fmla="*/ 288 h 337"/>
                <a:gd name="T24" fmla="*/ 144 w 144"/>
                <a:gd name="T25" fmla="*/ 337 h 337"/>
                <a:gd name="T26" fmla="*/ 0 w 144"/>
                <a:gd name="T27" fmla="*/ 337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4" h="337">
                  <a:moveTo>
                    <a:pt x="0" y="337"/>
                  </a:moveTo>
                  <a:lnTo>
                    <a:pt x="0" y="337"/>
                  </a:lnTo>
                  <a:lnTo>
                    <a:pt x="0" y="0"/>
                  </a:lnTo>
                  <a:lnTo>
                    <a:pt x="144" y="0"/>
                  </a:lnTo>
                  <a:lnTo>
                    <a:pt x="144" y="47"/>
                  </a:lnTo>
                  <a:lnTo>
                    <a:pt x="53" y="47"/>
                  </a:lnTo>
                  <a:lnTo>
                    <a:pt x="53" y="141"/>
                  </a:lnTo>
                  <a:lnTo>
                    <a:pt x="125" y="141"/>
                  </a:lnTo>
                  <a:lnTo>
                    <a:pt x="125" y="189"/>
                  </a:lnTo>
                  <a:lnTo>
                    <a:pt x="53" y="189"/>
                  </a:lnTo>
                  <a:lnTo>
                    <a:pt x="53" y="288"/>
                  </a:lnTo>
                  <a:lnTo>
                    <a:pt x="144" y="288"/>
                  </a:lnTo>
                  <a:lnTo>
                    <a:pt x="144" y="337"/>
                  </a:lnTo>
                  <a:lnTo>
                    <a:pt x="0" y="33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54" name="Freeform 19"/>
            <p:cNvSpPr>
              <a:spLocks/>
            </p:cNvSpPr>
            <p:nvPr/>
          </p:nvSpPr>
          <p:spPr bwMode="auto">
            <a:xfrm>
              <a:off x="2572" y="2303"/>
              <a:ext cx="87" cy="204"/>
            </a:xfrm>
            <a:custGeom>
              <a:avLst/>
              <a:gdLst>
                <a:gd name="T0" fmla="*/ 0 w 144"/>
                <a:gd name="T1" fmla="*/ 0 h 337"/>
                <a:gd name="T2" fmla="*/ 0 w 144"/>
                <a:gd name="T3" fmla="*/ 0 h 337"/>
                <a:gd name="T4" fmla="*/ 0 w 144"/>
                <a:gd name="T5" fmla="*/ 337 h 337"/>
                <a:gd name="T6" fmla="*/ 144 w 144"/>
                <a:gd name="T7" fmla="*/ 337 h 337"/>
                <a:gd name="T8" fmla="*/ 144 w 144"/>
                <a:gd name="T9" fmla="*/ 289 h 337"/>
                <a:gd name="T10" fmla="*/ 53 w 144"/>
                <a:gd name="T11" fmla="*/ 289 h 337"/>
                <a:gd name="T12" fmla="*/ 53 w 144"/>
                <a:gd name="T13" fmla="*/ 190 h 337"/>
                <a:gd name="T14" fmla="*/ 124 w 144"/>
                <a:gd name="T15" fmla="*/ 190 h 337"/>
                <a:gd name="T16" fmla="*/ 124 w 144"/>
                <a:gd name="T17" fmla="*/ 142 h 337"/>
                <a:gd name="T18" fmla="*/ 53 w 144"/>
                <a:gd name="T19" fmla="*/ 142 h 337"/>
                <a:gd name="T20" fmla="*/ 53 w 144"/>
                <a:gd name="T21" fmla="*/ 47 h 337"/>
                <a:gd name="T22" fmla="*/ 144 w 144"/>
                <a:gd name="T23" fmla="*/ 47 h 337"/>
                <a:gd name="T24" fmla="*/ 144 w 144"/>
                <a:gd name="T25" fmla="*/ 0 h 337"/>
                <a:gd name="T26" fmla="*/ 0 w 144"/>
                <a:gd name="T27" fmla="*/ 0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4" h="337">
                  <a:moveTo>
                    <a:pt x="0" y="0"/>
                  </a:moveTo>
                  <a:lnTo>
                    <a:pt x="0" y="0"/>
                  </a:lnTo>
                  <a:lnTo>
                    <a:pt x="0" y="337"/>
                  </a:lnTo>
                  <a:lnTo>
                    <a:pt x="144" y="337"/>
                  </a:lnTo>
                  <a:lnTo>
                    <a:pt x="144" y="289"/>
                  </a:lnTo>
                  <a:lnTo>
                    <a:pt x="53" y="289"/>
                  </a:lnTo>
                  <a:lnTo>
                    <a:pt x="53" y="190"/>
                  </a:lnTo>
                  <a:lnTo>
                    <a:pt x="124" y="190"/>
                  </a:lnTo>
                  <a:lnTo>
                    <a:pt x="124" y="142"/>
                  </a:lnTo>
                  <a:lnTo>
                    <a:pt x="53" y="142"/>
                  </a:lnTo>
                  <a:lnTo>
                    <a:pt x="53" y="47"/>
                  </a:lnTo>
                  <a:lnTo>
                    <a:pt x="144" y="47"/>
                  </a:lnTo>
                  <a:lnTo>
                    <a:pt x="144"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55" name="Freeform 20"/>
            <p:cNvSpPr>
              <a:spLocks/>
            </p:cNvSpPr>
            <p:nvPr/>
          </p:nvSpPr>
          <p:spPr bwMode="auto">
            <a:xfrm>
              <a:off x="2736" y="2056"/>
              <a:ext cx="99" cy="204"/>
            </a:xfrm>
            <a:custGeom>
              <a:avLst/>
              <a:gdLst>
                <a:gd name="T0" fmla="*/ 56 w 164"/>
                <a:gd name="T1" fmla="*/ 47 h 337"/>
                <a:gd name="T2" fmla="*/ 56 w 164"/>
                <a:gd name="T3" fmla="*/ 47 h 337"/>
                <a:gd name="T4" fmla="*/ 0 w 164"/>
                <a:gd name="T5" fmla="*/ 47 h 337"/>
                <a:gd name="T6" fmla="*/ 0 w 164"/>
                <a:gd name="T7" fmla="*/ 0 h 337"/>
                <a:gd name="T8" fmla="*/ 164 w 164"/>
                <a:gd name="T9" fmla="*/ 0 h 337"/>
                <a:gd name="T10" fmla="*/ 164 w 164"/>
                <a:gd name="T11" fmla="*/ 47 h 337"/>
                <a:gd name="T12" fmla="*/ 108 w 164"/>
                <a:gd name="T13" fmla="*/ 47 h 337"/>
                <a:gd name="T14" fmla="*/ 108 w 164"/>
                <a:gd name="T15" fmla="*/ 337 h 337"/>
                <a:gd name="T16" fmla="*/ 56 w 164"/>
                <a:gd name="T17" fmla="*/ 337 h 337"/>
                <a:gd name="T18" fmla="*/ 56 w 164"/>
                <a:gd name="T19" fmla="*/ 47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4" h="337">
                  <a:moveTo>
                    <a:pt x="56" y="47"/>
                  </a:moveTo>
                  <a:lnTo>
                    <a:pt x="56" y="47"/>
                  </a:lnTo>
                  <a:lnTo>
                    <a:pt x="0" y="47"/>
                  </a:lnTo>
                  <a:lnTo>
                    <a:pt x="0" y="0"/>
                  </a:lnTo>
                  <a:lnTo>
                    <a:pt x="164" y="0"/>
                  </a:lnTo>
                  <a:lnTo>
                    <a:pt x="164" y="47"/>
                  </a:lnTo>
                  <a:lnTo>
                    <a:pt x="108" y="47"/>
                  </a:lnTo>
                  <a:lnTo>
                    <a:pt x="108" y="337"/>
                  </a:lnTo>
                  <a:lnTo>
                    <a:pt x="56" y="337"/>
                  </a:lnTo>
                  <a:lnTo>
                    <a:pt x="56" y="4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56" name="Freeform 21"/>
            <p:cNvSpPr>
              <a:spLocks/>
            </p:cNvSpPr>
            <p:nvPr/>
          </p:nvSpPr>
          <p:spPr bwMode="auto">
            <a:xfrm>
              <a:off x="2495" y="2303"/>
              <a:ext cx="60" cy="205"/>
            </a:xfrm>
            <a:custGeom>
              <a:avLst/>
              <a:gdLst>
                <a:gd name="T0" fmla="*/ 48 w 101"/>
                <a:gd name="T1" fmla="*/ 0 h 339"/>
                <a:gd name="T2" fmla="*/ 48 w 101"/>
                <a:gd name="T3" fmla="*/ 0 h 339"/>
                <a:gd name="T4" fmla="*/ 100 w 101"/>
                <a:gd name="T5" fmla="*/ 0 h 339"/>
                <a:gd name="T6" fmla="*/ 101 w 101"/>
                <a:gd name="T7" fmla="*/ 10 h 339"/>
                <a:gd name="T8" fmla="*/ 101 w 101"/>
                <a:gd name="T9" fmla="*/ 258 h 339"/>
                <a:gd name="T10" fmla="*/ 96 w 101"/>
                <a:gd name="T11" fmla="*/ 290 h 339"/>
                <a:gd name="T12" fmla="*/ 45 w 101"/>
                <a:gd name="T13" fmla="*/ 337 h 339"/>
                <a:gd name="T14" fmla="*/ 0 w 101"/>
                <a:gd name="T15" fmla="*/ 339 h 339"/>
                <a:gd name="T16" fmla="*/ 0 w 101"/>
                <a:gd name="T17" fmla="*/ 290 h 339"/>
                <a:gd name="T18" fmla="*/ 22 w 101"/>
                <a:gd name="T19" fmla="*/ 290 h 339"/>
                <a:gd name="T20" fmla="*/ 48 w 101"/>
                <a:gd name="T21" fmla="*/ 265 h 339"/>
                <a:gd name="T22" fmla="*/ 48 w 101"/>
                <a:gd name="T23" fmla="*/ 253 h 339"/>
                <a:gd name="T24" fmla="*/ 48 w 101"/>
                <a:gd name="T25" fmla="*/ 11 h 339"/>
                <a:gd name="T26" fmla="*/ 48 w 101"/>
                <a:gd name="T27" fmla="*/ 0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1" h="339">
                  <a:moveTo>
                    <a:pt x="48" y="0"/>
                  </a:moveTo>
                  <a:lnTo>
                    <a:pt x="48" y="0"/>
                  </a:lnTo>
                  <a:lnTo>
                    <a:pt x="100" y="0"/>
                  </a:lnTo>
                  <a:cubicBezTo>
                    <a:pt x="100" y="3"/>
                    <a:pt x="101" y="7"/>
                    <a:pt x="101" y="10"/>
                  </a:cubicBezTo>
                  <a:cubicBezTo>
                    <a:pt x="101" y="92"/>
                    <a:pt x="101" y="175"/>
                    <a:pt x="101" y="258"/>
                  </a:cubicBezTo>
                  <a:cubicBezTo>
                    <a:pt x="101" y="269"/>
                    <a:pt x="99" y="280"/>
                    <a:pt x="96" y="290"/>
                  </a:cubicBezTo>
                  <a:cubicBezTo>
                    <a:pt x="89" y="317"/>
                    <a:pt x="72" y="333"/>
                    <a:pt x="45" y="337"/>
                  </a:cubicBezTo>
                  <a:cubicBezTo>
                    <a:pt x="30" y="339"/>
                    <a:pt x="16" y="338"/>
                    <a:pt x="0" y="339"/>
                  </a:cubicBezTo>
                  <a:lnTo>
                    <a:pt x="0" y="290"/>
                  </a:lnTo>
                  <a:cubicBezTo>
                    <a:pt x="8" y="290"/>
                    <a:pt x="15" y="290"/>
                    <a:pt x="22" y="290"/>
                  </a:cubicBezTo>
                  <a:cubicBezTo>
                    <a:pt x="37" y="289"/>
                    <a:pt x="46" y="280"/>
                    <a:pt x="48" y="265"/>
                  </a:cubicBezTo>
                  <a:cubicBezTo>
                    <a:pt x="48" y="261"/>
                    <a:pt x="48" y="257"/>
                    <a:pt x="48" y="253"/>
                  </a:cubicBezTo>
                  <a:cubicBezTo>
                    <a:pt x="48" y="172"/>
                    <a:pt x="48" y="92"/>
                    <a:pt x="48" y="11"/>
                  </a:cubicBezTo>
                  <a:lnTo>
                    <a:pt x="4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57" name="Freeform 22"/>
            <p:cNvSpPr>
              <a:spLocks/>
            </p:cNvSpPr>
            <p:nvPr/>
          </p:nvSpPr>
          <p:spPr bwMode="auto">
            <a:xfrm>
              <a:off x="2849" y="2055"/>
              <a:ext cx="32" cy="205"/>
            </a:xfrm>
            <a:custGeom>
              <a:avLst/>
              <a:gdLst>
                <a:gd name="T0" fmla="*/ 0 w 52"/>
                <a:gd name="T1" fmla="*/ 0 h 338"/>
                <a:gd name="T2" fmla="*/ 0 w 52"/>
                <a:gd name="T3" fmla="*/ 0 h 338"/>
                <a:gd name="T4" fmla="*/ 52 w 52"/>
                <a:gd name="T5" fmla="*/ 0 h 338"/>
                <a:gd name="T6" fmla="*/ 52 w 52"/>
                <a:gd name="T7" fmla="*/ 338 h 338"/>
                <a:gd name="T8" fmla="*/ 0 w 52"/>
                <a:gd name="T9" fmla="*/ 338 h 338"/>
                <a:gd name="T10" fmla="*/ 0 w 52"/>
                <a:gd name="T11" fmla="*/ 0 h 338"/>
              </a:gdLst>
              <a:ahLst/>
              <a:cxnLst>
                <a:cxn ang="0">
                  <a:pos x="T0" y="T1"/>
                </a:cxn>
                <a:cxn ang="0">
                  <a:pos x="T2" y="T3"/>
                </a:cxn>
                <a:cxn ang="0">
                  <a:pos x="T4" y="T5"/>
                </a:cxn>
                <a:cxn ang="0">
                  <a:pos x="T6" y="T7"/>
                </a:cxn>
                <a:cxn ang="0">
                  <a:pos x="T8" y="T9"/>
                </a:cxn>
                <a:cxn ang="0">
                  <a:pos x="T10" y="T11"/>
                </a:cxn>
              </a:cxnLst>
              <a:rect l="0" t="0" r="r" b="b"/>
              <a:pathLst>
                <a:path w="52" h="338">
                  <a:moveTo>
                    <a:pt x="0" y="0"/>
                  </a:moveTo>
                  <a:lnTo>
                    <a:pt x="0" y="0"/>
                  </a:lnTo>
                  <a:lnTo>
                    <a:pt x="52" y="0"/>
                  </a:lnTo>
                  <a:lnTo>
                    <a:pt x="52" y="338"/>
                  </a:lnTo>
                  <a:lnTo>
                    <a:pt x="0" y="338"/>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grpSp>
      <p:sp>
        <p:nvSpPr>
          <p:cNvPr id="3" name="Slide Number Placeholder 2"/>
          <p:cNvSpPr>
            <a:spLocks noGrp="1"/>
          </p:cNvSpPr>
          <p:nvPr>
            <p:ph type="sldNum" sz="quarter" idx="10"/>
          </p:nvPr>
        </p:nvSpPr>
        <p:spPr/>
        <p:txBody>
          <a:bodyPr/>
          <a:lstStyle/>
          <a:p>
            <a:fld id="{46903638-178D-3E4C-8874-E0FA73D16517}" type="slidenum">
              <a:rPr lang="en-US" smtClean="0"/>
              <a:pPr/>
              <a:t>‹#›</a:t>
            </a:fld>
            <a:endParaRPr lang="en-US" dirty="0"/>
          </a:p>
        </p:txBody>
      </p:sp>
    </p:spTree>
    <p:extLst>
      <p:ext uri="{BB962C8B-B14F-4D97-AF65-F5344CB8AC3E}">
        <p14:creationId xmlns:p14="http://schemas.microsoft.com/office/powerpoint/2010/main" val="145360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0988" y="301242"/>
            <a:ext cx="7315200" cy="586201"/>
          </a:xfrm>
        </p:spPr>
        <p:txBody>
          <a:bodyPr/>
          <a:lstStyle>
            <a:lvl1pPr>
              <a:defRPr>
                <a:solidFill>
                  <a:schemeClr val="accent3"/>
                </a:solidFill>
              </a:defRPr>
            </a:lvl1pPr>
          </a:lstStyle>
          <a:p>
            <a:r>
              <a:rPr lang="en-US" dirty="0" smtClean="0"/>
              <a:t>Click to edit master title style</a:t>
            </a:r>
            <a:endParaRPr lang="en-US" dirty="0"/>
          </a:p>
        </p:txBody>
      </p:sp>
      <p:grpSp>
        <p:nvGrpSpPr>
          <p:cNvPr id="14" name="Group 13"/>
          <p:cNvGrpSpPr/>
          <p:nvPr userDrawn="1"/>
        </p:nvGrpSpPr>
        <p:grpSpPr>
          <a:xfrm>
            <a:off x="280989" y="4738641"/>
            <a:ext cx="8589717" cy="269899"/>
            <a:chOff x="273050" y="4098901"/>
            <a:chExt cx="8546611" cy="269899"/>
          </a:xfrm>
        </p:grpSpPr>
        <p:cxnSp>
          <p:nvCxnSpPr>
            <p:cNvPr id="15" name="Straight Connector 14"/>
            <p:cNvCxnSpPr/>
            <p:nvPr userDrawn="1"/>
          </p:nvCxnSpPr>
          <p:spPr>
            <a:xfrm>
              <a:off x="273050" y="4365625"/>
              <a:ext cx="8414808" cy="0"/>
            </a:xfrm>
            <a:prstGeom prst="line">
              <a:avLst/>
            </a:prstGeom>
            <a:ln w="12700" cmpd="sng">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userDrawn="1"/>
          </p:nvCxnSpPr>
          <p:spPr>
            <a:xfrm flipV="1">
              <a:off x="8684683" y="4235822"/>
              <a:ext cx="134978" cy="132978"/>
            </a:xfrm>
            <a:prstGeom prst="line">
              <a:avLst/>
            </a:prstGeom>
            <a:ln w="12700" cmpd="sng">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userDrawn="1"/>
          </p:nvCxnSpPr>
          <p:spPr>
            <a:xfrm flipH="1" flipV="1">
              <a:off x="8684683" y="4098901"/>
              <a:ext cx="134978" cy="140096"/>
            </a:xfrm>
            <a:prstGeom prst="line">
              <a:avLst/>
            </a:prstGeom>
            <a:ln w="12700" cmpd="sng">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userDrawn="1"/>
          </p:nvCxnSpPr>
          <p:spPr>
            <a:xfrm flipH="1">
              <a:off x="8366044" y="4098901"/>
              <a:ext cx="321814" cy="0"/>
            </a:xfrm>
            <a:prstGeom prst="line">
              <a:avLst/>
            </a:prstGeom>
            <a:ln w="12700" cmpd="sng">
              <a:solidFill>
                <a:schemeClr val="tx2"/>
              </a:solidFill>
            </a:ln>
            <a:effectLst/>
          </p:spPr>
          <p:style>
            <a:lnRef idx="2">
              <a:schemeClr val="accent1"/>
            </a:lnRef>
            <a:fillRef idx="0">
              <a:schemeClr val="accent1"/>
            </a:fillRef>
            <a:effectRef idx="1">
              <a:schemeClr val="accent1"/>
            </a:effectRef>
            <a:fontRef idx="minor">
              <a:schemeClr val="tx1"/>
            </a:fontRef>
          </p:style>
        </p:cxnSp>
      </p:grpSp>
      <p:grpSp>
        <p:nvGrpSpPr>
          <p:cNvPr id="39" name="Group 4"/>
          <p:cNvGrpSpPr>
            <a:grpSpLocks noChangeAspect="1"/>
          </p:cNvGrpSpPr>
          <p:nvPr userDrawn="1"/>
        </p:nvGrpSpPr>
        <p:grpSpPr bwMode="auto">
          <a:xfrm>
            <a:off x="7746045" y="320356"/>
            <a:ext cx="1135739" cy="547268"/>
            <a:chOff x="2152" y="1806"/>
            <a:chExt cx="1461" cy="704"/>
          </a:xfrm>
          <a:solidFill>
            <a:schemeClr val="accent3"/>
          </a:solidFill>
        </p:grpSpPr>
        <p:sp>
          <p:nvSpPr>
            <p:cNvPr id="40" name="Freeform 5"/>
            <p:cNvSpPr>
              <a:spLocks/>
            </p:cNvSpPr>
            <p:nvPr/>
          </p:nvSpPr>
          <p:spPr bwMode="auto">
            <a:xfrm>
              <a:off x="2152" y="1806"/>
              <a:ext cx="98" cy="207"/>
            </a:xfrm>
            <a:custGeom>
              <a:avLst/>
              <a:gdLst>
                <a:gd name="T0" fmla="*/ 0 w 163"/>
                <a:gd name="T1" fmla="*/ 0 h 342"/>
                <a:gd name="T2" fmla="*/ 0 w 163"/>
                <a:gd name="T3" fmla="*/ 0 h 342"/>
                <a:gd name="T4" fmla="*/ 0 w 163"/>
                <a:gd name="T5" fmla="*/ 49 h 342"/>
                <a:gd name="T6" fmla="*/ 55 w 163"/>
                <a:gd name="T7" fmla="*/ 49 h 342"/>
                <a:gd name="T8" fmla="*/ 55 w 163"/>
                <a:gd name="T9" fmla="*/ 342 h 342"/>
                <a:gd name="T10" fmla="*/ 109 w 163"/>
                <a:gd name="T11" fmla="*/ 342 h 342"/>
                <a:gd name="T12" fmla="*/ 109 w 163"/>
                <a:gd name="T13" fmla="*/ 48 h 342"/>
                <a:gd name="T14" fmla="*/ 163 w 163"/>
                <a:gd name="T15" fmla="*/ 48 h 342"/>
                <a:gd name="T16" fmla="*/ 163 w 163"/>
                <a:gd name="T17" fmla="*/ 0 h 342"/>
                <a:gd name="T18" fmla="*/ 0 w 163"/>
                <a:gd name="T19" fmla="*/ 0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3" h="342">
                  <a:moveTo>
                    <a:pt x="0" y="0"/>
                  </a:moveTo>
                  <a:lnTo>
                    <a:pt x="0" y="0"/>
                  </a:lnTo>
                  <a:lnTo>
                    <a:pt x="0" y="49"/>
                  </a:lnTo>
                  <a:lnTo>
                    <a:pt x="55" y="49"/>
                  </a:lnTo>
                  <a:lnTo>
                    <a:pt x="55" y="342"/>
                  </a:lnTo>
                  <a:lnTo>
                    <a:pt x="109" y="342"/>
                  </a:lnTo>
                  <a:lnTo>
                    <a:pt x="109" y="48"/>
                  </a:lnTo>
                  <a:lnTo>
                    <a:pt x="163" y="48"/>
                  </a:lnTo>
                  <a:lnTo>
                    <a:pt x="163"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1" name="Freeform 6"/>
            <p:cNvSpPr>
              <a:spLocks/>
            </p:cNvSpPr>
            <p:nvPr/>
          </p:nvSpPr>
          <p:spPr bwMode="auto">
            <a:xfrm>
              <a:off x="2384" y="1807"/>
              <a:ext cx="1229" cy="701"/>
            </a:xfrm>
            <a:custGeom>
              <a:avLst/>
              <a:gdLst>
                <a:gd name="T0" fmla="*/ 698 w 2042"/>
                <a:gd name="T1" fmla="*/ 1159 h 1159"/>
                <a:gd name="T2" fmla="*/ 698 w 2042"/>
                <a:gd name="T3" fmla="*/ 1159 h 1159"/>
                <a:gd name="T4" fmla="*/ 698 w 2042"/>
                <a:gd name="T5" fmla="*/ 869 h 1159"/>
                <a:gd name="T6" fmla="*/ 643 w 2042"/>
                <a:gd name="T7" fmla="*/ 869 h 1159"/>
                <a:gd name="T8" fmla="*/ 643 w 2042"/>
                <a:gd name="T9" fmla="*/ 821 h 1159"/>
                <a:gd name="T10" fmla="*/ 806 w 2042"/>
                <a:gd name="T11" fmla="*/ 821 h 1159"/>
                <a:gd name="T12" fmla="*/ 806 w 2042"/>
                <a:gd name="T13" fmla="*/ 868 h 1159"/>
                <a:gd name="T14" fmla="*/ 751 w 2042"/>
                <a:gd name="T15" fmla="*/ 868 h 1159"/>
                <a:gd name="T16" fmla="*/ 751 w 2042"/>
                <a:gd name="T17" fmla="*/ 1110 h 1159"/>
                <a:gd name="T18" fmla="*/ 761 w 2042"/>
                <a:gd name="T19" fmla="*/ 1110 h 1159"/>
                <a:gd name="T20" fmla="*/ 1261 w 2042"/>
                <a:gd name="T21" fmla="*/ 1110 h 1159"/>
                <a:gd name="T22" fmla="*/ 1275 w 2042"/>
                <a:gd name="T23" fmla="*/ 1105 h 1159"/>
                <a:gd name="T24" fmla="*/ 1967 w 2042"/>
                <a:gd name="T25" fmla="*/ 585 h 1159"/>
                <a:gd name="T26" fmla="*/ 1976 w 2042"/>
                <a:gd name="T27" fmla="*/ 578 h 1159"/>
                <a:gd name="T28" fmla="*/ 1971 w 2042"/>
                <a:gd name="T29" fmla="*/ 573 h 1159"/>
                <a:gd name="T30" fmla="*/ 1296 w 2042"/>
                <a:gd name="T31" fmla="*/ 55 h 1159"/>
                <a:gd name="T32" fmla="*/ 1276 w 2042"/>
                <a:gd name="T33" fmla="*/ 48 h 1159"/>
                <a:gd name="T34" fmla="*/ 109 w 2042"/>
                <a:gd name="T35" fmla="*/ 48 h 1159"/>
                <a:gd name="T36" fmla="*/ 53 w 2042"/>
                <a:gd name="T37" fmla="*/ 48 h 1159"/>
                <a:gd name="T38" fmla="*/ 53 w 2042"/>
                <a:gd name="T39" fmla="*/ 143 h 1159"/>
                <a:gd name="T40" fmla="*/ 125 w 2042"/>
                <a:gd name="T41" fmla="*/ 143 h 1159"/>
                <a:gd name="T42" fmla="*/ 125 w 2042"/>
                <a:gd name="T43" fmla="*/ 192 h 1159"/>
                <a:gd name="T44" fmla="*/ 53 w 2042"/>
                <a:gd name="T45" fmla="*/ 192 h 1159"/>
                <a:gd name="T46" fmla="*/ 53 w 2042"/>
                <a:gd name="T47" fmla="*/ 292 h 1159"/>
                <a:gd name="T48" fmla="*/ 144 w 2042"/>
                <a:gd name="T49" fmla="*/ 292 h 1159"/>
                <a:gd name="T50" fmla="*/ 144 w 2042"/>
                <a:gd name="T51" fmla="*/ 341 h 1159"/>
                <a:gd name="T52" fmla="*/ 0 w 2042"/>
                <a:gd name="T53" fmla="*/ 341 h 1159"/>
                <a:gd name="T54" fmla="*/ 0 w 2042"/>
                <a:gd name="T55" fmla="*/ 0 h 1159"/>
                <a:gd name="T56" fmla="*/ 10 w 2042"/>
                <a:gd name="T57" fmla="*/ 0 h 1159"/>
                <a:gd name="T58" fmla="*/ 1292 w 2042"/>
                <a:gd name="T59" fmla="*/ 0 h 1159"/>
                <a:gd name="T60" fmla="*/ 1315 w 2042"/>
                <a:gd name="T61" fmla="*/ 7 h 1159"/>
                <a:gd name="T62" fmla="*/ 1751 w 2042"/>
                <a:gd name="T63" fmla="*/ 343 h 1159"/>
                <a:gd name="T64" fmla="*/ 2026 w 2042"/>
                <a:gd name="T65" fmla="*/ 554 h 1159"/>
                <a:gd name="T66" fmla="*/ 2041 w 2042"/>
                <a:gd name="T67" fmla="*/ 574 h 1159"/>
                <a:gd name="T68" fmla="*/ 2028 w 2042"/>
                <a:gd name="T69" fmla="*/ 600 h 1159"/>
                <a:gd name="T70" fmla="*/ 1726 w 2042"/>
                <a:gd name="T71" fmla="*/ 828 h 1159"/>
                <a:gd name="T72" fmla="*/ 1299 w 2042"/>
                <a:gd name="T73" fmla="*/ 1150 h 1159"/>
                <a:gd name="T74" fmla="*/ 1270 w 2042"/>
                <a:gd name="T75" fmla="*/ 1159 h 1159"/>
                <a:gd name="T76" fmla="*/ 762 w 2042"/>
                <a:gd name="T77" fmla="*/ 1159 h 1159"/>
                <a:gd name="T78" fmla="*/ 698 w 2042"/>
                <a:gd name="T79" fmla="*/ 1159 h 1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042" h="1159">
                  <a:moveTo>
                    <a:pt x="698" y="1159"/>
                  </a:moveTo>
                  <a:lnTo>
                    <a:pt x="698" y="1159"/>
                  </a:lnTo>
                  <a:lnTo>
                    <a:pt x="698" y="869"/>
                  </a:lnTo>
                  <a:lnTo>
                    <a:pt x="643" y="869"/>
                  </a:lnTo>
                  <a:lnTo>
                    <a:pt x="643" y="821"/>
                  </a:lnTo>
                  <a:lnTo>
                    <a:pt x="806" y="821"/>
                  </a:lnTo>
                  <a:lnTo>
                    <a:pt x="806" y="868"/>
                  </a:lnTo>
                  <a:lnTo>
                    <a:pt x="751" y="868"/>
                  </a:lnTo>
                  <a:lnTo>
                    <a:pt x="751" y="1110"/>
                  </a:lnTo>
                  <a:cubicBezTo>
                    <a:pt x="755" y="1110"/>
                    <a:pt x="758" y="1110"/>
                    <a:pt x="761" y="1110"/>
                  </a:cubicBezTo>
                  <a:cubicBezTo>
                    <a:pt x="928" y="1110"/>
                    <a:pt x="1094" y="1110"/>
                    <a:pt x="1261" y="1110"/>
                  </a:cubicBezTo>
                  <a:cubicBezTo>
                    <a:pt x="1266" y="1110"/>
                    <a:pt x="1272" y="1108"/>
                    <a:pt x="1275" y="1105"/>
                  </a:cubicBezTo>
                  <a:cubicBezTo>
                    <a:pt x="1506" y="932"/>
                    <a:pt x="1737" y="758"/>
                    <a:pt x="1967" y="585"/>
                  </a:cubicBezTo>
                  <a:cubicBezTo>
                    <a:pt x="1970" y="583"/>
                    <a:pt x="1973" y="581"/>
                    <a:pt x="1976" y="578"/>
                  </a:cubicBezTo>
                  <a:cubicBezTo>
                    <a:pt x="1974" y="576"/>
                    <a:pt x="1972" y="574"/>
                    <a:pt x="1971" y="573"/>
                  </a:cubicBezTo>
                  <a:cubicBezTo>
                    <a:pt x="1746" y="400"/>
                    <a:pt x="1521" y="228"/>
                    <a:pt x="1296" y="55"/>
                  </a:cubicBezTo>
                  <a:cubicBezTo>
                    <a:pt x="1290" y="50"/>
                    <a:pt x="1284" y="48"/>
                    <a:pt x="1276" y="48"/>
                  </a:cubicBezTo>
                  <a:cubicBezTo>
                    <a:pt x="887" y="48"/>
                    <a:pt x="498" y="48"/>
                    <a:pt x="109" y="48"/>
                  </a:cubicBezTo>
                  <a:lnTo>
                    <a:pt x="53" y="48"/>
                  </a:lnTo>
                  <a:lnTo>
                    <a:pt x="53" y="143"/>
                  </a:lnTo>
                  <a:lnTo>
                    <a:pt x="125" y="143"/>
                  </a:lnTo>
                  <a:lnTo>
                    <a:pt x="125" y="192"/>
                  </a:lnTo>
                  <a:lnTo>
                    <a:pt x="53" y="192"/>
                  </a:lnTo>
                  <a:lnTo>
                    <a:pt x="53" y="292"/>
                  </a:lnTo>
                  <a:lnTo>
                    <a:pt x="144" y="292"/>
                  </a:lnTo>
                  <a:lnTo>
                    <a:pt x="144" y="341"/>
                  </a:lnTo>
                  <a:lnTo>
                    <a:pt x="0" y="341"/>
                  </a:lnTo>
                  <a:lnTo>
                    <a:pt x="0" y="0"/>
                  </a:lnTo>
                  <a:lnTo>
                    <a:pt x="10" y="0"/>
                  </a:lnTo>
                  <a:cubicBezTo>
                    <a:pt x="438" y="0"/>
                    <a:pt x="865" y="0"/>
                    <a:pt x="1292" y="0"/>
                  </a:cubicBezTo>
                  <a:cubicBezTo>
                    <a:pt x="1301" y="0"/>
                    <a:pt x="1308" y="2"/>
                    <a:pt x="1315" y="7"/>
                  </a:cubicBezTo>
                  <a:cubicBezTo>
                    <a:pt x="1460" y="119"/>
                    <a:pt x="1606" y="231"/>
                    <a:pt x="1751" y="343"/>
                  </a:cubicBezTo>
                  <a:cubicBezTo>
                    <a:pt x="1843" y="413"/>
                    <a:pt x="1934" y="483"/>
                    <a:pt x="2026" y="554"/>
                  </a:cubicBezTo>
                  <a:cubicBezTo>
                    <a:pt x="2033" y="559"/>
                    <a:pt x="2040" y="564"/>
                    <a:pt x="2041" y="574"/>
                  </a:cubicBezTo>
                  <a:cubicBezTo>
                    <a:pt x="2042" y="586"/>
                    <a:pt x="2037" y="594"/>
                    <a:pt x="2028" y="600"/>
                  </a:cubicBezTo>
                  <a:cubicBezTo>
                    <a:pt x="1928" y="676"/>
                    <a:pt x="1827" y="752"/>
                    <a:pt x="1726" y="828"/>
                  </a:cubicBezTo>
                  <a:cubicBezTo>
                    <a:pt x="1584" y="935"/>
                    <a:pt x="1441" y="1042"/>
                    <a:pt x="1299" y="1150"/>
                  </a:cubicBezTo>
                  <a:cubicBezTo>
                    <a:pt x="1290" y="1156"/>
                    <a:pt x="1281" y="1159"/>
                    <a:pt x="1270" y="1159"/>
                  </a:cubicBezTo>
                  <a:cubicBezTo>
                    <a:pt x="1101" y="1159"/>
                    <a:pt x="931" y="1159"/>
                    <a:pt x="762" y="1159"/>
                  </a:cubicBezTo>
                  <a:lnTo>
                    <a:pt x="698" y="115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2" name="Freeform 7"/>
            <p:cNvSpPr>
              <a:spLocks/>
            </p:cNvSpPr>
            <p:nvPr/>
          </p:nvSpPr>
          <p:spPr bwMode="auto">
            <a:xfrm>
              <a:off x="2160" y="2055"/>
              <a:ext cx="102" cy="205"/>
            </a:xfrm>
            <a:custGeom>
              <a:avLst/>
              <a:gdLst>
                <a:gd name="T0" fmla="*/ 168 w 168"/>
                <a:gd name="T1" fmla="*/ 339 h 340"/>
                <a:gd name="T2" fmla="*/ 168 w 168"/>
                <a:gd name="T3" fmla="*/ 339 h 340"/>
                <a:gd name="T4" fmla="*/ 118 w 168"/>
                <a:gd name="T5" fmla="*/ 339 h 340"/>
                <a:gd name="T6" fmla="*/ 113 w 168"/>
                <a:gd name="T7" fmla="*/ 332 h 340"/>
                <a:gd name="T8" fmla="*/ 71 w 168"/>
                <a:gd name="T9" fmla="*/ 177 h 340"/>
                <a:gd name="T10" fmla="*/ 51 w 168"/>
                <a:gd name="T11" fmla="*/ 105 h 340"/>
                <a:gd name="T12" fmla="*/ 48 w 168"/>
                <a:gd name="T13" fmla="*/ 101 h 340"/>
                <a:gd name="T14" fmla="*/ 48 w 168"/>
                <a:gd name="T15" fmla="*/ 339 h 340"/>
                <a:gd name="T16" fmla="*/ 0 w 168"/>
                <a:gd name="T17" fmla="*/ 339 h 340"/>
                <a:gd name="T18" fmla="*/ 0 w 168"/>
                <a:gd name="T19" fmla="*/ 329 h 340"/>
                <a:gd name="T20" fmla="*/ 0 w 168"/>
                <a:gd name="T21" fmla="*/ 11 h 340"/>
                <a:gd name="T22" fmla="*/ 11 w 168"/>
                <a:gd name="T23" fmla="*/ 1 h 340"/>
                <a:gd name="T24" fmla="*/ 57 w 168"/>
                <a:gd name="T25" fmla="*/ 1 h 340"/>
                <a:gd name="T26" fmla="*/ 70 w 168"/>
                <a:gd name="T27" fmla="*/ 11 h 340"/>
                <a:gd name="T28" fmla="*/ 118 w 168"/>
                <a:gd name="T29" fmla="*/ 189 h 340"/>
                <a:gd name="T30" fmla="*/ 121 w 168"/>
                <a:gd name="T31" fmla="*/ 197 h 340"/>
                <a:gd name="T32" fmla="*/ 121 w 168"/>
                <a:gd name="T33" fmla="*/ 2 h 340"/>
                <a:gd name="T34" fmla="*/ 168 w 168"/>
                <a:gd name="T35" fmla="*/ 2 h 340"/>
                <a:gd name="T36" fmla="*/ 168 w 168"/>
                <a:gd name="T37" fmla="*/ 339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8" h="340">
                  <a:moveTo>
                    <a:pt x="168" y="339"/>
                  </a:moveTo>
                  <a:lnTo>
                    <a:pt x="168" y="339"/>
                  </a:lnTo>
                  <a:cubicBezTo>
                    <a:pt x="151" y="339"/>
                    <a:pt x="135" y="340"/>
                    <a:pt x="118" y="339"/>
                  </a:cubicBezTo>
                  <a:cubicBezTo>
                    <a:pt x="116" y="339"/>
                    <a:pt x="113" y="335"/>
                    <a:pt x="113" y="332"/>
                  </a:cubicBezTo>
                  <a:cubicBezTo>
                    <a:pt x="99" y="280"/>
                    <a:pt x="85" y="229"/>
                    <a:pt x="71" y="177"/>
                  </a:cubicBezTo>
                  <a:cubicBezTo>
                    <a:pt x="64" y="153"/>
                    <a:pt x="58" y="129"/>
                    <a:pt x="51" y="105"/>
                  </a:cubicBezTo>
                  <a:cubicBezTo>
                    <a:pt x="51" y="104"/>
                    <a:pt x="50" y="102"/>
                    <a:pt x="48" y="101"/>
                  </a:cubicBezTo>
                  <a:lnTo>
                    <a:pt x="48" y="339"/>
                  </a:lnTo>
                  <a:lnTo>
                    <a:pt x="0" y="339"/>
                  </a:lnTo>
                  <a:lnTo>
                    <a:pt x="0" y="329"/>
                  </a:lnTo>
                  <a:cubicBezTo>
                    <a:pt x="0" y="223"/>
                    <a:pt x="0" y="117"/>
                    <a:pt x="0" y="11"/>
                  </a:cubicBezTo>
                  <a:cubicBezTo>
                    <a:pt x="0" y="3"/>
                    <a:pt x="3" y="0"/>
                    <a:pt x="11" y="1"/>
                  </a:cubicBezTo>
                  <a:cubicBezTo>
                    <a:pt x="26" y="1"/>
                    <a:pt x="42" y="1"/>
                    <a:pt x="57" y="1"/>
                  </a:cubicBezTo>
                  <a:cubicBezTo>
                    <a:pt x="65" y="0"/>
                    <a:pt x="68" y="3"/>
                    <a:pt x="70" y="11"/>
                  </a:cubicBezTo>
                  <a:cubicBezTo>
                    <a:pt x="86" y="70"/>
                    <a:pt x="102" y="130"/>
                    <a:pt x="118" y="189"/>
                  </a:cubicBezTo>
                  <a:cubicBezTo>
                    <a:pt x="118" y="192"/>
                    <a:pt x="119" y="194"/>
                    <a:pt x="121" y="197"/>
                  </a:cubicBezTo>
                  <a:lnTo>
                    <a:pt x="121" y="2"/>
                  </a:lnTo>
                  <a:lnTo>
                    <a:pt x="168" y="2"/>
                  </a:lnTo>
                  <a:lnTo>
                    <a:pt x="168" y="33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3" name="Freeform 8"/>
            <p:cNvSpPr>
              <a:spLocks/>
            </p:cNvSpPr>
            <p:nvPr/>
          </p:nvSpPr>
          <p:spPr bwMode="auto">
            <a:xfrm>
              <a:off x="2265" y="1807"/>
              <a:ext cx="100" cy="206"/>
            </a:xfrm>
            <a:custGeom>
              <a:avLst/>
              <a:gdLst>
                <a:gd name="T0" fmla="*/ 112 w 166"/>
                <a:gd name="T1" fmla="*/ 0 h 341"/>
                <a:gd name="T2" fmla="*/ 112 w 166"/>
                <a:gd name="T3" fmla="*/ 0 h 341"/>
                <a:gd name="T4" fmla="*/ 112 w 166"/>
                <a:gd name="T5" fmla="*/ 145 h 341"/>
                <a:gd name="T6" fmla="*/ 51 w 166"/>
                <a:gd name="T7" fmla="*/ 145 h 341"/>
                <a:gd name="T8" fmla="*/ 51 w 166"/>
                <a:gd name="T9" fmla="*/ 0 h 341"/>
                <a:gd name="T10" fmla="*/ 0 w 166"/>
                <a:gd name="T11" fmla="*/ 0 h 341"/>
                <a:gd name="T12" fmla="*/ 0 w 166"/>
                <a:gd name="T13" fmla="*/ 341 h 341"/>
                <a:gd name="T14" fmla="*/ 52 w 166"/>
                <a:gd name="T15" fmla="*/ 341 h 341"/>
                <a:gd name="T16" fmla="*/ 52 w 166"/>
                <a:gd name="T17" fmla="*/ 195 h 341"/>
                <a:gd name="T18" fmla="*/ 113 w 166"/>
                <a:gd name="T19" fmla="*/ 195 h 341"/>
                <a:gd name="T20" fmla="*/ 113 w 166"/>
                <a:gd name="T21" fmla="*/ 341 h 341"/>
                <a:gd name="T22" fmla="*/ 166 w 166"/>
                <a:gd name="T23" fmla="*/ 341 h 341"/>
                <a:gd name="T24" fmla="*/ 166 w 166"/>
                <a:gd name="T25" fmla="*/ 0 h 341"/>
                <a:gd name="T26" fmla="*/ 112 w 166"/>
                <a:gd name="T27" fmla="*/ 0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6" h="341">
                  <a:moveTo>
                    <a:pt x="112" y="0"/>
                  </a:moveTo>
                  <a:lnTo>
                    <a:pt x="112" y="0"/>
                  </a:lnTo>
                  <a:lnTo>
                    <a:pt x="112" y="145"/>
                  </a:lnTo>
                  <a:lnTo>
                    <a:pt x="51" y="145"/>
                  </a:lnTo>
                  <a:lnTo>
                    <a:pt x="51" y="0"/>
                  </a:lnTo>
                  <a:lnTo>
                    <a:pt x="0" y="0"/>
                  </a:lnTo>
                  <a:lnTo>
                    <a:pt x="0" y="341"/>
                  </a:lnTo>
                  <a:lnTo>
                    <a:pt x="52" y="341"/>
                  </a:lnTo>
                  <a:lnTo>
                    <a:pt x="52" y="195"/>
                  </a:lnTo>
                  <a:lnTo>
                    <a:pt x="113" y="195"/>
                  </a:lnTo>
                  <a:lnTo>
                    <a:pt x="113" y="341"/>
                  </a:lnTo>
                  <a:lnTo>
                    <a:pt x="166" y="341"/>
                  </a:lnTo>
                  <a:lnTo>
                    <a:pt x="166" y="0"/>
                  </a:lnTo>
                  <a:lnTo>
                    <a:pt x="1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4" name="Freeform 9"/>
            <p:cNvSpPr>
              <a:spLocks noEditPoints="1"/>
            </p:cNvSpPr>
            <p:nvPr/>
          </p:nvSpPr>
          <p:spPr bwMode="auto">
            <a:xfrm>
              <a:off x="2404" y="2055"/>
              <a:ext cx="97" cy="205"/>
            </a:xfrm>
            <a:custGeom>
              <a:avLst/>
              <a:gdLst>
                <a:gd name="T0" fmla="*/ 52 w 161"/>
                <a:gd name="T1" fmla="*/ 339 h 339"/>
                <a:gd name="T2" fmla="*/ 52 w 161"/>
                <a:gd name="T3" fmla="*/ 339 h 339"/>
                <a:gd name="T4" fmla="*/ 0 w 161"/>
                <a:gd name="T5" fmla="*/ 339 h 339"/>
                <a:gd name="T6" fmla="*/ 0 w 161"/>
                <a:gd name="T7" fmla="*/ 2 h 339"/>
                <a:gd name="T8" fmla="*/ 1 w 161"/>
                <a:gd name="T9" fmla="*/ 1 h 339"/>
                <a:gd name="T10" fmla="*/ 93 w 161"/>
                <a:gd name="T11" fmla="*/ 2 h 339"/>
                <a:gd name="T12" fmla="*/ 157 w 161"/>
                <a:gd name="T13" fmla="*/ 66 h 339"/>
                <a:gd name="T14" fmla="*/ 156 w 161"/>
                <a:gd name="T15" fmla="*/ 128 h 339"/>
                <a:gd name="T16" fmla="*/ 124 w 161"/>
                <a:gd name="T17" fmla="*/ 174 h 339"/>
                <a:gd name="T18" fmla="*/ 158 w 161"/>
                <a:gd name="T19" fmla="*/ 236 h 339"/>
                <a:gd name="T20" fmla="*/ 159 w 161"/>
                <a:gd name="T21" fmla="*/ 291 h 339"/>
                <a:gd name="T22" fmla="*/ 161 w 161"/>
                <a:gd name="T23" fmla="*/ 339 h 339"/>
                <a:gd name="T24" fmla="*/ 113 w 161"/>
                <a:gd name="T25" fmla="*/ 339 h 339"/>
                <a:gd name="T26" fmla="*/ 109 w 161"/>
                <a:gd name="T27" fmla="*/ 334 h 339"/>
                <a:gd name="T28" fmla="*/ 106 w 161"/>
                <a:gd name="T29" fmla="*/ 311 h 339"/>
                <a:gd name="T30" fmla="*/ 105 w 161"/>
                <a:gd name="T31" fmla="*/ 242 h 339"/>
                <a:gd name="T32" fmla="*/ 103 w 161"/>
                <a:gd name="T33" fmla="*/ 224 h 339"/>
                <a:gd name="T34" fmla="*/ 78 w 161"/>
                <a:gd name="T35" fmla="*/ 202 h 339"/>
                <a:gd name="T36" fmla="*/ 52 w 161"/>
                <a:gd name="T37" fmla="*/ 202 h 339"/>
                <a:gd name="T38" fmla="*/ 52 w 161"/>
                <a:gd name="T39" fmla="*/ 339 h 339"/>
                <a:gd name="T40" fmla="*/ 53 w 161"/>
                <a:gd name="T41" fmla="*/ 153 h 339"/>
                <a:gd name="T42" fmla="*/ 53 w 161"/>
                <a:gd name="T43" fmla="*/ 153 h 339"/>
                <a:gd name="T44" fmla="*/ 77 w 161"/>
                <a:gd name="T45" fmla="*/ 153 h 339"/>
                <a:gd name="T46" fmla="*/ 104 w 161"/>
                <a:gd name="T47" fmla="*/ 129 h 339"/>
                <a:gd name="T48" fmla="*/ 104 w 161"/>
                <a:gd name="T49" fmla="*/ 70 h 339"/>
                <a:gd name="T50" fmla="*/ 87 w 161"/>
                <a:gd name="T51" fmla="*/ 50 h 339"/>
                <a:gd name="T52" fmla="*/ 53 w 161"/>
                <a:gd name="T53" fmla="*/ 50 h 339"/>
                <a:gd name="T54" fmla="*/ 53 w 161"/>
                <a:gd name="T55" fmla="*/ 153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1" h="339">
                  <a:moveTo>
                    <a:pt x="52" y="339"/>
                  </a:moveTo>
                  <a:lnTo>
                    <a:pt x="52" y="339"/>
                  </a:lnTo>
                  <a:lnTo>
                    <a:pt x="0" y="339"/>
                  </a:lnTo>
                  <a:lnTo>
                    <a:pt x="0" y="2"/>
                  </a:lnTo>
                  <a:cubicBezTo>
                    <a:pt x="0" y="2"/>
                    <a:pt x="1" y="1"/>
                    <a:pt x="1" y="1"/>
                  </a:cubicBezTo>
                  <a:cubicBezTo>
                    <a:pt x="32" y="1"/>
                    <a:pt x="63" y="0"/>
                    <a:pt x="93" y="2"/>
                  </a:cubicBezTo>
                  <a:cubicBezTo>
                    <a:pt x="136" y="5"/>
                    <a:pt x="153" y="24"/>
                    <a:pt x="157" y="66"/>
                  </a:cubicBezTo>
                  <a:cubicBezTo>
                    <a:pt x="159" y="87"/>
                    <a:pt x="158" y="107"/>
                    <a:pt x="156" y="128"/>
                  </a:cubicBezTo>
                  <a:cubicBezTo>
                    <a:pt x="154" y="148"/>
                    <a:pt x="144" y="164"/>
                    <a:pt x="124" y="174"/>
                  </a:cubicBezTo>
                  <a:cubicBezTo>
                    <a:pt x="151" y="187"/>
                    <a:pt x="157" y="211"/>
                    <a:pt x="158" y="236"/>
                  </a:cubicBezTo>
                  <a:cubicBezTo>
                    <a:pt x="159" y="255"/>
                    <a:pt x="158" y="273"/>
                    <a:pt x="159" y="291"/>
                  </a:cubicBezTo>
                  <a:cubicBezTo>
                    <a:pt x="159" y="307"/>
                    <a:pt x="160" y="323"/>
                    <a:pt x="161" y="339"/>
                  </a:cubicBezTo>
                  <a:cubicBezTo>
                    <a:pt x="147" y="339"/>
                    <a:pt x="130" y="339"/>
                    <a:pt x="113" y="339"/>
                  </a:cubicBezTo>
                  <a:cubicBezTo>
                    <a:pt x="112" y="339"/>
                    <a:pt x="109" y="336"/>
                    <a:pt x="109" y="334"/>
                  </a:cubicBezTo>
                  <a:cubicBezTo>
                    <a:pt x="107" y="326"/>
                    <a:pt x="106" y="319"/>
                    <a:pt x="106" y="311"/>
                  </a:cubicBezTo>
                  <a:cubicBezTo>
                    <a:pt x="105" y="288"/>
                    <a:pt x="106" y="265"/>
                    <a:pt x="105" y="242"/>
                  </a:cubicBezTo>
                  <a:cubicBezTo>
                    <a:pt x="105" y="236"/>
                    <a:pt x="105" y="230"/>
                    <a:pt x="103" y="224"/>
                  </a:cubicBezTo>
                  <a:cubicBezTo>
                    <a:pt x="100" y="211"/>
                    <a:pt x="91" y="203"/>
                    <a:pt x="78" y="202"/>
                  </a:cubicBezTo>
                  <a:cubicBezTo>
                    <a:pt x="70" y="201"/>
                    <a:pt x="62" y="202"/>
                    <a:pt x="52" y="202"/>
                  </a:cubicBezTo>
                  <a:lnTo>
                    <a:pt x="52" y="339"/>
                  </a:lnTo>
                  <a:close/>
                  <a:moveTo>
                    <a:pt x="53" y="153"/>
                  </a:moveTo>
                  <a:lnTo>
                    <a:pt x="53" y="153"/>
                  </a:lnTo>
                  <a:cubicBezTo>
                    <a:pt x="62" y="153"/>
                    <a:pt x="69" y="153"/>
                    <a:pt x="77" y="153"/>
                  </a:cubicBezTo>
                  <a:cubicBezTo>
                    <a:pt x="92" y="152"/>
                    <a:pt x="103" y="144"/>
                    <a:pt x="104" y="129"/>
                  </a:cubicBezTo>
                  <a:cubicBezTo>
                    <a:pt x="105" y="110"/>
                    <a:pt x="104" y="90"/>
                    <a:pt x="104" y="70"/>
                  </a:cubicBezTo>
                  <a:cubicBezTo>
                    <a:pt x="103" y="60"/>
                    <a:pt x="97" y="52"/>
                    <a:pt x="87" y="50"/>
                  </a:cubicBezTo>
                  <a:cubicBezTo>
                    <a:pt x="76" y="49"/>
                    <a:pt x="64" y="50"/>
                    <a:pt x="53" y="50"/>
                  </a:cubicBezTo>
                  <a:lnTo>
                    <a:pt x="53" y="15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5" name="Freeform 10"/>
            <p:cNvSpPr>
              <a:spLocks noEditPoints="1"/>
            </p:cNvSpPr>
            <p:nvPr/>
          </p:nvSpPr>
          <p:spPr bwMode="auto">
            <a:xfrm>
              <a:off x="2521" y="2055"/>
              <a:ext cx="98" cy="205"/>
            </a:xfrm>
            <a:custGeom>
              <a:avLst/>
              <a:gdLst>
                <a:gd name="T0" fmla="*/ 125 w 162"/>
                <a:gd name="T1" fmla="*/ 174 h 340"/>
                <a:gd name="T2" fmla="*/ 125 w 162"/>
                <a:gd name="T3" fmla="*/ 174 h 340"/>
                <a:gd name="T4" fmla="*/ 159 w 162"/>
                <a:gd name="T5" fmla="*/ 238 h 340"/>
                <a:gd name="T6" fmla="*/ 159 w 162"/>
                <a:gd name="T7" fmla="*/ 293 h 340"/>
                <a:gd name="T8" fmla="*/ 162 w 162"/>
                <a:gd name="T9" fmla="*/ 339 h 340"/>
                <a:gd name="T10" fmla="*/ 114 w 162"/>
                <a:gd name="T11" fmla="*/ 339 h 340"/>
                <a:gd name="T12" fmla="*/ 109 w 162"/>
                <a:gd name="T13" fmla="*/ 333 h 340"/>
                <a:gd name="T14" fmla="*/ 106 w 162"/>
                <a:gd name="T15" fmla="*/ 303 h 340"/>
                <a:gd name="T16" fmla="*/ 106 w 162"/>
                <a:gd name="T17" fmla="*/ 243 h 340"/>
                <a:gd name="T18" fmla="*/ 104 w 162"/>
                <a:gd name="T19" fmla="*/ 225 h 340"/>
                <a:gd name="T20" fmla="*/ 76 w 162"/>
                <a:gd name="T21" fmla="*/ 202 h 340"/>
                <a:gd name="T22" fmla="*/ 53 w 162"/>
                <a:gd name="T23" fmla="*/ 202 h 340"/>
                <a:gd name="T24" fmla="*/ 53 w 162"/>
                <a:gd name="T25" fmla="*/ 339 h 340"/>
                <a:gd name="T26" fmla="*/ 0 w 162"/>
                <a:gd name="T27" fmla="*/ 339 h 340"/>
                <a:gd name="T28" fmla="*/ 0 w 162"/>
                <a:gd name="T29" fmla="*/ 1 h 340"/>
                <a:gd name="T30" fmla="*/ 22 w 162"/>
                <a:gd name="T31" fmla="*/ 1 h 340"/>
                <a:gd name="T32" fmla="*/ 93 w 162"/>
                <a:gd name="T33" fmla="*/ 2 h 340"/>
                <a:gd name="T34" fmla="*/ 158 w 162"/>
                <a:gd name="T35" fmla="*/ 66 h 340"/>
                <a:gd name="T36" fmla="*/ 156 w 162"/>
                <a:gd name="T37" fmla="*/ 127 h 340"/>
                <a:gd name="T38" fmla="*/ 128 w 162"/>
                <a:gd name="T39" fmla="*/ 171 h 340"/>
                <a:gd name="T40" fmla="*/ 125 w 162"/>
                <a:gd name="T41" fmla="*/ 174 h 340"/>
                <a:gd name="T42" fmla="*/ 53 w 162"/>
                <a:gd name="T43" fmla="*/ 153 h 340"/>
                <a:gd name="T44" fmla="*/ 53 w 162"/>
                <a:gd name="T45" fmla="*/ 153 h 340"/>
                <a:gd name="T46" fmla="*/ 79 w 162"/>
                <a:gd name="T47" fmla="*/ 153 h 340"/>
                <a:gd name="T48" fmla="*/ 104 w 162"/>
                <a:gd name="T49" fmla="*/ 129 h 340"/>
                <a:gd name="T50" fmla="*/ 104 w 162"/>
                <a:gd name="T51" fmla="*/ 70 h 340"/>
                <a:gd name="T52" fmla="*/ 87 w 162"/>
                <a:gd name="T53" fmla="*/ 50 h 340"/>
                <a:gd name="T54" fmla="*/ 53 w 162"/>
                <a:gd name="T55" fmla="*/ 50 h 340"/>
                <a:gd name="T56" fmla="*/ 53 w 162"/>
                <a:gd name="T57" fmla="*/ 153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62" h="340">
                  <a:moveTo>
                    <a:pt x="125" y="174"/>
                  </a:moveTo>
                  <a:lnTo>
                    <a:pt x="125" y="174"/>
                  </a:lnTo>
                  <a:cubicBezTo>
                    <a:pt x="152" y="188"/>
                    <a:pt x="158" y="212"/>
                    <a:pt x="159" y="238"/>
                  </a:cubicBezTo>
                  <a:cubicBezTo>
                    <a:pt x="159" y="256"/>
                    <a:pt x="158" y="275"/>
                    <a:pt x="159" y="293"/>
                  </a:cubicBezTo>
                  <a:cubicBezTo>
                    <a:pt x="159" y="308"/>
                    <a:pt x="161" y="323"/>
                    <a:pt x="162" y="339"/>
                  </a:cubicBezTo>
                  <a:cubicBezTo>
                    <a:pt x="147" y="339"/>
                    <a:pt x="130" y="340"/>
                    <a:pt x="114" y="339"/>
                  </a:cubicBezTo>
                  <a:cubicBezTo>
                    <a:pt x="112" y="339"/>
                    <a:pt x="109" y="335"/>
                    <a:pt x="109" y="333"/>
                  </a:cubicBezTo>
                  <a:cubicBezTo>
                    <a:pt x="108" y="323"/>
                    <a:pt x="106" y="313"/>
                    <a:pt x="106" y="303"/>
                  </a:cubicBezTo>
                  <a:cubicBezTo>
                    <a:pt x="106" y="283"/>
                    <a:pt x="106" y="263"/>
                    <a:pt x="106" y="243"/>
                  </a:cubicBezTo>
                  <a:cubicBezTo>
                    <a:pt x="106" y="237"/>
                    <a:pt x="105" y="231"/>
                    <a:pt x="104" y="225"/>
                  </a:cubicBezTo>
                  <a:cubicBezTo>
                    <a:pt x="101" y="210"/>
                    <a:pt x="91" y="202"/>
                    <a:pt x="76" y="202"/>
                  </a:cubicBezTo>
                  <a:cubicBezTo>
                    <a:pt x="68" y="201"/>
                    <a:pt x="61" y="202"/>
                    <a:pt x="53" y="202"/>
                  </a:cubicBezTo>
                  <a:lnTo>
                    <a:pt x="53" y="339"/>
                  </a:lnTo>
                  <a:lnTo>
                    <a:pt x="0" y="339"/>
                  </a:lnTo>
                  <a:lnTo>
                    <a:pt x="0" y="1"/>
                  </a:lnTo>
                  <a:cubicBezTo>
                    <a:pt x="8" y="1"/>
                    <a:pt x="15" y="1"/>
                    <a:pt x="22" y="1"/>
                  </a:cubicBezTo>
                  <a:cubicBezTo>
                    <a:pt x="46" y="1"/>
                    <a:pt x="70" y="0"/>
                    <a:pt x="93" y="2"/>
                  </a:cubicBezTo>
                  <a:cubicBezTo>
                    <a:pt x="136" y="6"/>
                    <a:pt x="154" y="24"/>
                    <a:pt x="158" y="66"/>
                  </a:cubicBezTo>
                  <a:cubicBezTo>
                    <a:pt x="159" y="86"/>
                    <a:pt x="158" y="107"/>
                    <a:pt x="156" y="127"/>
                  </a:cubicBezTo>
                  <a:cubicBezTo>
                    <a:pt x="155" y="146"/>
                    <a:pt x="146" y="161"/>
                    <a:pt x="128" y="171"/>
                  </a:cubicBezTo>
                  <a:cubicBezTo>
                    <a:pt x="127" y="172"/>
                    <a:pt x="127" y="173"/>
                    <a:pt x="125" y="174"/>
                  </a:cubicBezTo>
                  <a:close/>
                  <a:moveTo>
                    <a:pt x="53" y="153"/>
                  </a:moveTo>
                  <a:lnTo>
                    <a:pt x="53" y="153"/>
                  </a:lnTo>
                  <a:cubicBezTo>
                    <a:pt x="62" y="153"/>
                    <a:pt x="70" y="153"/>
                    <a:pt x="79" y="153"/>
                  </a:cubicBezTo>
                  <a:cubicBezTo>
                    <a:pt x="93" y="152"/>
                    <a:pt x="103" y="144"/>
                    <a:pt x="104" y="129"/>
                  </a:cubicBezTo>
                  <a:cubicBezTo>
                    <a:pt x="105" y="110"/>
                    <a:pt x="105" y="90"/>
                    <a:pt x="104" y="70"/>
                  </a:cubicBezTo>
                  <a:cubicBezTo>
                    <a:pt x="103" y="60"/>
                    <a:pt x="98" y="52"/>
                    <a:pt x="87" y="50"/>
                  </a:cubicBezTo>
                  <a:cubicBezTo>
                    <a:pt x="76" y="49"/>
                    <a:pt x="65" y="50"/>
                    <a:pt x="53" y="50"/>
                  </a:cubicBezTo>
                  <a:lnTo>
                    <a:pt x="53" y="15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6" name="Freeform 11"/>
            <p:cNvSpPr>
              <a:spLocks noEditPoints="1"/>
            </p:cNvSpPr>
            <p:nvPr/>
          </p:nvSpPr>
          <p:spPr bwMode="auto">
            <a:xfrm>
              <a:off x="2271" y="2303"/>
              <a:ext cx="98" cy="205"/>
            </a:xfrm>
            <a:custGeom>
              <a:avLst/>
              <a:gdLst>
                <a:gd name="T0" fmla="*/ 124 w 162"/>
                <a:gd name="T1" fmla="*/ 173 h 340"/>
                <a:gd name="T2" fmla="*/ 124 w 162"/>
                <a:gd name="T3" fmla="*/ 173 h 340"/>
                <a:gd name="T4" fmla="*/ 158 w 162"/>
                <a:gd name="T5" fmla="*/ 239 h 340"/>
                <a:gd name="T6" fmla="*/ 158 w 162"/>
                <a:gd name="T7" fmla="*/ 298 h 340"/>
                <a:gd name="T8" fmla="*/ 162 w 162"/>
                <a:gd name="T9" fmla="*/ 338 h 340"/>
                <a:gd name="T10" fmla="*/ 157 w 162"/>
                <a:gd name="T11" fmla="*/ 339 h 340"/>
                <a:gd name="T12" fmla="*/ 119 w 162"/>
                <a:gd name="T13" fmla="*/ 339 h 340"/>
                <a:gd name="T14" fmla="*/ 107 w 162"/>
                <a:gd name="T15" fmla="*/ 330 h 340"/>
                <a:gd name="T16" fmla="*/ 106 w 162"/>
                <a:gd name="T17" fmla="*/ 305 h 340"/>
                <a:gd name="T18" fmla="*/ 104 w 162"/>
                <a:gd name="T19" fmla="*/ 230 h 340"/>
                <a:gd name="T20" fmla="*/ 71 w 162"/>
                <a:gd name="T21" fmla="*/ 201 h 340"/>
                <a:gd name="T22" fmla="*/ 52 w 162"/>
                <a:gd name="T23" fmla="*/ 201 h 340"/>
                <a:gd name="T24" fmla="*/ 52 w 162"/>
                <a:gd name="T25" fmla="*/ 212 h 340"/>
                <a:gd name="T26" fmla="*/ 52 w 162"/>
                <a:gd name="T27" fmla="*/ 330 h 340"/>
                <a:gd name="T28" fmla="*/ 43 w 162"/>
                <a:gd name="T29" fmla="*/ 339 h 340"/>
                <a:gd name="T30" fmla="*/ 0 w 162"/>
                <a:gd name="T31" fmla="*/ 339 h 340"/>
                <a:gd name="T32" fmla="*/ 0 w 162"/>
                <a:gd name="T33" fmla="*/ 1 h 340"/>
                <a:gd name="T34" fmla="*/ 7 w 162"/>
                <a:gd name="T35" fmla="*/ 0 h 340"/>
                <a:gd name="T36" fmla="*/ 87 w 162"/>
                <a:gd name="T37" fmla="*/ 1 h 340"/>
                <a:gd name="T38" fmla="*/ 114 w 162"/>
                <a:gd name="T39" fmla="*/ 5 h 340"/>
                <a:gd name="T40" fmla="*/ 154 w 162"/>
                <a:gd name="T41" fmla="*/ 48 h 340"/>
                <a:gd name="T42" fmla="*/ 156 w 162"/>
                <a:gd name="T43" fmla="*/ 128 h 340"/>
                <a:gd name="T44" fmla="*/ 124 w 162"/>
                <a:gd name="T45" fmla="*/ 173 h 340"/>
                <a:gd name="T46" fmla="*/ 52 w 162"/>
                <a:gd name="T47" fmla="*/ 153 h 340"/>
                <a:gd name="T48" fmla="*/ 52 w 162"/>
                <a:gd name="T49" fmla="*/ 153 h 340"/>
                <a:gd name="T50" fmla="*/ 77 w 162"/>
                <a:gd name="T51" fmla="*/ 152 h 340"/>
                <a:gd name="T52" fmla="*/ 103 w 162"/>
                <a:gd name="T53" fmla="*/ 129 h 340"/>
                <a:gd name="T54" fmla="*/ 103 w 162"/>
                <a:gd name="T55" fmla="*/ 70 h 340"/>
                <a:gd name="T56" fmla="*/ 88 w 162"/>
                <a:gd name="T57" fmla="*/ 50 h 340"/>
                <a:gd name="T58" fmla="*/ 52 w 162"/>
                <a:gd name="T59" fmla="*/ 48 h 340"/>
                <a:gd name="T60" fmla="*/ 52 w 162"/>
                <a:gd name="T61" fmla="*/ 153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2" h="340">
                  <a:moveTo>
                    <a:pt x="124" y="173"/>
                  </a:moveTo>
                  <a:lnTo>
                    <a:pt x="124" y="173"/>
                  </a:lnTo>
                  <a:cubicBezTo>
                    <a:pt x="152" y="188"/>
                    <a:pt x="157" y="213"/>
                    <a:pt x="158" y="239"/>
                  </a:cubicBezTo>
                  <a:cubicBezTo>
                    <a:pt x="159" y="259"/>
                    <a:pt x="158" y="278"/>
                    <a:pt x="158" y="298"/>
                  </a:cubicBezTo>
                  <a:cubicBezTo>
                    <a:pt x="159" y="311"/>
                    <a:pt x="160" y="324"/>
                    <a:pt x="162" y="338"/>
                  </a:cubicBezTo>
                  <a:cubicBezTo>
                    <a:pt x="161" y="338"/>
                    <a:pt x="157" y="339"/>
                    <a:pt x="157" y="339"/>
                  </a:cubicBezTo>
                  <a:lnTo>
                    <a:pt x="119" y="339"/>
                  </a:lnTo>
                  <a:cubicBezTo>
                    <a:pt x="111" y="340"/>
                    <a:pt x="108" y="336"/>
                    <a:pt x="107" y="330"/>
                  </a:cubicBezTo>
                  <a:cubicBezTo>
                    <a:pt x="107" y="321"/>
                    <a:pt x="106" y="313"/>
                    <a:pt x="106" y="305"/>
                  </a:cubicBezTo>
                  <a:cubicBezTo>
                    <a:pt x="105" y="280"/>
                    <a:pt x="106" y="255"/>
                    <a:pt x="104" y="230"/>
                  </a:cubicBezTo>
                  <a:cubicBezTo>
                    <a:pt x="102" y="210"/>
                    <a:pt x="92" y="201"/>
                    <a:pt x="71" y="201"/>
                  </a:cubicBezTo>
                  <a:cubicBezTo>
                    <a:pt x="65" y="201"/>
                    <a:pt x="59" y="201"/>
                    <a:pt x="52" y="201"/>
                  </a:cubicBezTo>
                  <a:lnTo>
                    <a:pt x="52" y="212"/>
                  </a:lnTo>
                  <a:cubicBezTo>
                    <a:pt x="52" y="251"/>
                    <a:pt x="52" y="291"/>
                    <a:pt x="52" y="330"/>
                  </a:cubicBezTo>
                  <a:cubicBezTo>
                    <a:pt x="52" y="337"/>
                    <a:pt x="43" y="339"/>
                    <a:pt x="43" y="339"/>
                  </a:cubicBezTo>
                  <a:lnTo>
                    <a:pt x="0" y="339"/>
                  </a:lnTo>
                  <a:lnTo>
                    <a:pt x="0" y="1"/>
                  </a:lnTo>
                  <a:cubicBezTo>
                    <a:pt x="2" y="1"/>
                    <a:pt x="4" y="0"/>
                    <a:pt x="7" y="0"/>
                  </a:cubicBezTo>
                  <a:cubicBezTo>
                    <a:pt x="33" y="0"/>
                    <a:pt x="60" y="0"/>
                    <a:pt x="87" y="1"/>
                  </a:cubicBezTo>
                  <a:cubicBezTo>
                    <a:pt x="96" y="1"/>
                    <a:pt x="105" y="3"/>
                    <a:pt x="114" y="5"/>
                  </a:cubicBezTo>
                  <a:cubicBezTo>
                    <a:pt x="136" y="11"/>
                    <a:pt x="150" y="26"/>
                    <a:pt x="154" y="48"/>
                  </a:cubicBezTo>
                  <a:cubicBezTo>
                    <a:pt x="160" y="75"/>
                    <a:pt x="159" y="102"/>
                    <a:pt x="156" y="128"/>
                  </a:cubicBezTo>
                  <a:cubicBezTo>
                    <a:pt x="153" y="148"/>
                    <a:pt x="143" y="163"/>
                    <a:pt x="124" y="173"/>
                  </a:cubicBezTo>
                  <a:close/>
                  <a:moveTo>
                    <a:pt x="52" y="153"/>
                  </a:moveTo>
                  <a:lnTo>
                    <a:pt x="52" y="153"/>
                  </a:lnTo>
                  <a:cubicBezTo>
                    <a:pt x="61" y="153"/>
                    <a:pt x="69" y="153"/>
                    <a:pt x="77" y="152"/>
                  </a:cubicBezTo>
                  <a:cubicBezTo>
                    <a:pt x="92" y="152"/>
                    <a:pt x="103" y="143"/>
                    <a:pt x="103" y="129"/>
                  </a:cubicBezTo>
                  <a:cubicBezTo>
                    <a:pt x="105" y="109"/>
                    <a:pt x="104" y="90"/>
                    <a:pt x="103" y="70"/>
                  </a:cubicBezTo>
                  <a:cubicBezTo>
                    <a:pt x="103" y="60"/>
                    <a:pt x="98" y="52"/>
                    <a:pt x="88" y="50"/>
                  </a:cubicBezTo>
                  <a:cubicBezTo>
                    <a:pt x="76" y="48"/>
                    <a:pt x="64" y="49"/>
                    <a:pt x="52" y="48"/>
                  </a:cubicBezTo>
                  <a:lnTo>
                    <a:pt x="52" y="15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7" name="Freeform 12"/>
            <p:cNvSpPr>
              <a:spLocks noEditPoints="1"/>
            </p:cNvSpPr>
            <p:nvPr/>
          </p:nvSpPr>
          <p:spPr bwMode="auto">
            <a:xfrm>
              <a:off x="2385" y="2301"/>
              <a:ext cx="98" cy="209"/>
            </a:xfrm>
            <a:custGeom>
              <a:avLst/>
              <a:gdLst>
                <a:gd name="T0" fmla="*/ 0 w 162"/>
                <a:gd name="T1" fmla="*/ 172 h 346"/>
                <a:gd name="T2" fmla="*/ 0 w 162"/>
                <a:gd name="T3" fmla="*/ 172 h 346"/>
                <a:gd name="T4" fmla="*/ 0 w 162"/>
                <a:gd name="T5" fmla="*/ 85 h 346"/>
                <a:gd name="T6" fmla="*/ 3 w 162"/>
                <a:gd name="T7" fmla="*/ 56 h 346"/>
                <a:gd name="T8" fmla="*/ 69 w 162"/>
                <a:gd name="T9" fmla="*/ 0 h 346"/>
                <a:gd name="T10" fmla="*/ 106 w 162"/>
                <a:gd name="T11" fmla="*/ 3 h 346"/>
                <a:gd name="T12" fmla="*/ 160 w 162"/>
                <a:gd name="T13" fmla="*/ 68 h 346"/>
                <a:gd name="T14" fmla="*/ 161 w 162"/>
                <a:gd name="T15" fmla="*/ 98 h 346"/>
                <a:gd name="T16" fmla="*/ 161 w 162"/>
                <a:gd name="T17" fmla="*/ 256 h 346"/>
                <a:gd name="T18" fmla="*/ 158 w 162"/>
                <a:gd name="T19" fmla="*/ 291 h 346"/>
                <a:gd name="T20" fmla="*/ 86 w 162"/>
                <a:gd name="T21" fmla="*/ 345 h 346"/>
                <a:gd name="T22" fmla="*/ 58 w 162"/>
                <a:gd name="T23" fmla="*/ 343 h 346"/>
                <a:gd name="T24" fmla="*/ 2 w 162"/>
                <a:gd name="T25" fmla="*/ 281 h 346"/>
                <a:gd name="T26" fmla="*/ 0 w 162"/>
                <a:gd name="T27" fmla="*/ 222 h 346"/>
                <a:gd name="T28" fmla="*/ 0 w 162"/>
                <a:gd name="T29" fmla="*/ 172 h 346"/>
                <a:gd name="T30" fmla="*/ 108 w 162"/>
                <a:gd name="T31" fmla="*/ 173 h 346"/>
                <a:gd name="T32" fmla="*/ 108 w 162"/>
                <a:gd name="T33" fmla="*/ 173 h 346"/>
                <a:gd name="T34" fmla="*/ 108 w 162"/>
                <a:gd name="T35" fmla="*/ 120 h 346"/>
                <a:gd name="T36" fmla="*/ 107 w 162"/>
                <a:gd name="T37" fmla="*/ 72 h 346"/>
                <a:gd name="T38" fmla="*/ 82 w 162"/>
                <a:gd name="T39" fmla="*/ 48 h 346"/>
                <a:gd name="T40" fmla="*/ 54 w 162"/>
                <a:gd name="T41" fmla="*/ 70 h 346"/>
                <a:gd name="T42" fmla="*/ 53 w 162"/>
                <a:gd name="T43" fmla="*/ 88 h 346"/>
                <a:gd name="T44" fmla="*/ 53 w 162"/>
                <a:gd name="T45" fmla="*/ 257 h 346"/>
                <a:gd name="T46" fmla="*/ 54 w 162"/>
                <a:gd name="T47" fmla="*/ 277 h 346"/>
                <a:gd name="T48" fmla="*/ 80 w 162"/>
                <a:gd name="T49" fmla="*/ 297 h 346"/>
                <a:gd name="T50" fmla="*/ 106 w 162"/>
                <a:gd name="T51" fmla="*/ 279 h 346"/>
                <a:gd name="T52" fmla="*/ 108 w 162"/>
                <a:gd name="T53" fmla="*/ 263 h 346"/>
                <a:gd name="T54" fmla="*/ 108 w 162"/>
                <a:gd name="T55" fmla="*/ 173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2" h="346">
                  <a:moveTo>
                    <a:pt x="0" y="172"/>
                  </a:moveTo>
                  <a:lnTo>
                    <a:pt x="0" y="172"/>
                  </a:lnTo>
                  <a:cubicBezTo>
                    <a:pt x="0" y="143"/>
                    <a:pt x="0" y="114"/>
                    <a:pt x="0" y="85"/>
                  </a:cubicBezTo>
                  <a:cubicBezTo>
                    <a:pt x="0" y="75"/>
                    <a:pt x="1" y="65"/>
                    <a:pt x="3" y="56"/>
                  </a:cubicBezTo>
                  <a:cubicBezTo>
                    <a:pt x="11" y="23"/>
                    <a:pt x="35" y="2"/>
                    <a:pt x="69" y="0"/>
                  </a:cubicBezTo>
                  <a:cubicBezTo>
                    <a:pt x="81" y="0"/>
                    <a:pt x="94" y="0"/>
                    <a:pt x="106" y="3"/>
                  </a:cubicBezTo>
                  <a:cubicBezTo>
                    <a:pt x="137" y="9"/>
                    <a:pt x="157" y="34"/>
                    <a:pt x="160" y="68"/>
                  </a:cubicBezTo>
                  <a:cubicBezTo>
                    <a:pt x="161" y="78"/>
                    <a:pt x="161" y="88"/>
                    <a:pt x="161" y="98"/>
                  </a:cubicBezTo>
                  <a:cubicBezTo>
                    <a:pt x="162" y="151"/>
                    <a:pt x="162" y="203"/>
                    <a:pt x="161" y="256"/>
                  </a:cubicBezTo>
                  <a:cubicBezTo>
                    <a:pt x="161" y="268"/>
                    <a:pt x="160" y="280"/>
                    <a:pt x="158" y="291"/>
                  </a:cubicBezTo>
                  <a:cubicBezTo>
                    <a:pt x="149" y="325"/>
                    <a:pt x="123" y="345"/>
                    <a:pt x="86" y="345"/>
                  </a:cubicBezTo>
                  <a:cubicBezTo>
                    <a:pt x="76" y="346"/>
                    <a:pt x="67" y="345"/>
                    <a:pt x="58" y="343"/>
                  </a:cubicBezTo>
                  <a:cubicBezTo>
                    <a:pt x="26" y="337"/>
                    <a:pt x="5" y="314"/>
                    <a:pt x="2" y="281"/>
                  </a:cubicBezTo>
                  <a:cubicBezTo>
                    <a:pt x="0" y="261"/>
                    <a:pt x="0" y="241"/>
                    <a:pt x="0" y="222"/>
                  </a:cubicBezTo>
                  <a:cubicBezTo>
                    <a:pt x="0" y="205"/>
                    <a:pt x="0" y="189"/>
                    <a:pt x="0" y="172"/>
                  </a:cubicBezTo>
                  <a:close/>
                  <a:moveTo>
                    <a:pt x="108" y="173"/>
                  </a:moveTo>
                  <a:lnTo>
                    <a:pt x="108" y="173"/>
                  </a:lnTo>
                  <a:cubicBezTo>
                    <a:pt x="108" y="155"/>
                    <a:pt x="108" y="138"/>
                    <a:pt x="108" y="120"/>
                  </a:cubicBezTo>
                  <a:cubicBezTo>
                    <a:pt x="108" y="104"/>
                    <a:pt x="108" y="88"/>
                    <a:pt x="107" y="72"/>
                  </a:cubicBezTo>
                  <a:cubicBezTo>
                    <a:pt x="107" y="57"/>
                    <a:pt x="97" y="48"/>
                    <a:pt x="82" y="48"/>
                  </a:cubicBezTo>
                  <a:cubicBezTo>
                    <a:pt x="67" y="47"/>
                    <a:pt x="57" y="55"/>
                    <a:pt x="54" y="70"/>
                  </a:cubicBezTo>
                  <a:cubicBezTo>
                    <a:pt x="53" y="76"/>
                    <a:pt x="53" y="82"/>
                    <a:pt x="53" y="88"/>
                  </a:cubicBezTo>
                  <a:cubicBezTo>
                    <a:pt x="53" y="144"/>
                    <a:pt x="52" y="201"/>
                    <a:pt x="53" y="257"/>
                  </a:cubicBezTo>
                  <a:cubicBezTo>
                    <a:pt x="53" y="264"/>
                    <a:pt x="53" y="271"/>
                    <a:pt x="54" y="277"/>
                  </a:cubicBezTo>
                  <a:cubicBezTo>
                    <a:pt x="57" y="290"/>
                    <a:pt x="66" y="297"/>
                    <a:pt x="80" y="297"/>
                  </a:cubicBezTo>
                  <a:cubicBezTo>
                    <a:pt x="94" y="298"/>
                    <a:pt x="103" y="292"/>
                    <a:pt x="106" y="279"/>
                  </a:cubicBezTo>
                  <a:cubicBezTo>
                    <a:pt x="108" y="274"/>
                    <a:pt x="108" y="268"/>
                    <a:pt x="108" y="263"/>
                  </a:cubicBezTo>
                  <a:cubicBezTo>
                    <a:pt x="108" y="233"/>
                    <a:pt x="108" y="203"/>
                    <a:pt x="108" y="17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8" name="Freeform 13"/>
            <p:cNvSpPr>
              <a:spLocks noEditPoints="1"/>
            </p:cNvSpPr>
            <p:nvPr/>
          </p:nvSpPr>
          <p:spPr bwMode="auto">
            <a:xfrm>
              <a:off x="2630" y="2055"/>
              <a:ext cx="111" cy="205"/>
            </a:xfrm>
            <a:custGeom>
              <a:avLst/>
              <a:gdLst>
                <a:gd name="T0" fmla="*/ 185 w 185"/>
                <a:gd name="T1" fmla="*/ 338 h 338"/>
                <a:gd name="T2" fmla="*/ 185 w 185"/>
                <a:gd name="T3" fmla="*/ 338 h 338"/>
                <a:gd name="T4" fmla="*/ 132 w 185"/>
                <a:gd name="T5" fmla="*/ 338 h 338"/>
                <a:gd name="T6" fmla="*/ 126 w 185"/>
                <a:gd name="T7" fmla="*/ 296 h 338"/>
                <a:gd name="T8" fmla="*/ 105 w 185"/>
                <a:gd name="T9" fmla="*/ 277 h 338"/>
                <a:gd name="T10" fmla="*/ 67 w 185"/>
                <a:gd name="T11" fmla="*/ 277 h 338"/>
                <a:gd name="T12" fmla="*/ 56 w 185"/>
                <a:gd name="T13" fmla="*/ 286 h 338"/>
                <a:gd name="T14" fmla="*/ 48 w 185"/>
                <a:gd name="T15" fmla="*/ 338 h 338"/>
                <a:gd name="T16" fmla="*/ 0 w 185"/>
                <a:gd name="T17" fmla="*/ 338 h 338"/>
                <a:gd name="T18" fmla="*/ 54 w 185"/>
                <a:gd name="T19" fmla="*/ 1 h 338"/>
                <a:gd name="T20" fmla="*/ 59 w 185"/>
                <a:gd name="T21" fmla="*/ 0 h 338"/>
                <a:gd name="T22" fmla="*/ 125 w 185"/>
                <a:gd name="T23" fmla="*/ 0 h 338"/>
                <a:gd name="T24" fmla="*/ 133 w 185"/>
                <a:gd name="T25" fmla="*/ 6 h 338"/>
                <a:gd name="T26" fmla="*/ 170 w 185"/>
                <a:gd name="T27" fmla="*/ 238 h 338"/>
                <a:gd name="T28" fmla="*/ 185 w 185"/>
                <a:gd name="T29" fmla="*/ 331 h 338"/>
                <a:gd name="T30" fmla="*/ 185 w 185"/>
                <a:gd name="T31" fmla="*/ 338 h 338"/>
                <a:gd name="T32" fmla="*/ 116 w 185"/>
                <a:gd name="T33" fmla="*/ 231 h 338"/>
                <a:gd name="T34" fmla="*/ 116 w 185"/>
                <a:gd name="T35" fmla="*/ 231 h 338"/>
                <a:gd name="T36" fmla="*/ 91 w 185"/>
                <a:gd name="T37" fmla="*/ 67 h 338"/>
                <a:gd name="T38" fmla="*/ 89 w 185"/>
                <a:gd name="T39" fmla="*/ 67 h 338"/>
                <a:gd name="T40" fmla="*/ 65 w 185"/>
                <a:gd name="T41" fmla="*/ 231 h 338"/>
                <a:gd name="T42" fmla="*/ 116 w 185"/>
                <a:gd name="T43" fmla="*/ 231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5" h="338">
                  <a:moveTo>
                    <a:pt x="185" y="338"/>
                  </a:moveTo>
                  <a:lnTo>
                    <a:pt x="185" y="338"/>
                  </a:lnTo>
                  <a:lnTo>
                    <a:pt x="132" y="338"/>
                  </a:lnTo>
                  <a:cubicBezTo>
                    <a:pt x="130" y="324"/>
                    <a:pt x="128" y="310"/>
                    <a:pt x="126" y="296"/>
                  </a:cubicBezTo>
                  <a:cubicBezTo>
                    <a:pt x="123" y="277"/>
                    <a:pt x="124" y="277"/>
                    <a:pt x="105" y="277"/>
                  </a:cubicBezTo>
                  <a:cubicBezTo>
                    <a:pt x="92" y="277"/>
                    <a:pt x="79" y="277"/>
                    <a:pt x="67" y="277"/>
                  </a:cubicBezTo>
                  <a:cubicBezTo>
                    <a:pt x="60" y="276"/>
                    <a:pt x="57" y="278"/>
                    <a:pt x="56" y="286"/>
                  </a:cubicBezTo>
                  <a:cubicBezTo>
                    <a:pt x="54" y="303"/>
                    <a:pt x="51" y="320"/>
                    <a:pt x="48" y="338"/>
                  </a:cubicBezTo>
                  <a:lnTo>
                    <a:pt x="0" y="338"/>
                  </a:lnTo>
                  <a:cubicBezTo>
                    <a:pt x="18" y="225"/>
                    <a:pt x="36" y="113"/>
                    <a:pt x="54" y="1"/>
                  </a:cubicBezTo>
                  <a:cubicBezTo>
                    <a:pt x="56" y="0"/>
                    <a:pt x="58" y="0"/>
                    <a:pt x="59" y="0"/>
                  </a:cubicBezTo>
                  <a:cubicBezTo>
                    <a:pt x="81" y="0"/>
                    <a:pt x="103" y="0"/>
                    <a:pt x="125" y="0"/>
                  </a:cubicBezTo>
                  <a:cubicBezTo>
                    <a:pt x="129" y="0"/>
                    <a:pt x="132" y="1"/>
                    <a:pt x="133" y="6"/>
                  </a:cubicBezTo>
                  <a:cubicBezTo>
                    <a:pt x="145" y="84"/>
                    <a:pt x="157" y="161"/>
                    <a:pt x="170" y="238"/>
                  </a:cubicBezTo>
                  <a:cubicBezTo>
                    <a:pt x="175" y="269"/>
                    <a:pt x="180" y="300"/>
                    <a:pt x="185" y="331"/>
                  </a:cubicBezTo>
                  <a:cubicBezTo>
                    <a:pt x="185" y="333"/>
                    <a:pt x="185" y="335"/>
                    <a:pt x="185" y="338"/>
                  </a:cubicBezTo>
                  <a:close/>
                  <a:moveTo>
                    <a:pt x="116" y="231"/>
                  </a:moveTo>
                  <a:lnTo>
                    <a:pt x="116" y="231"/>
                  </a:lnTo>
                  <a:cubicBezTo>
                    <a:pt x="108" y="176"/>
                    <a:pt x="99" y="121"/>
                    <a:pt x="91" y="67"/>
                  </a:cubicBezTo>
                  <a:cubicBezTo>
                    <a:pt x="91" y="67"/>
                    <a:pt x="90" y="67"/>
                    <a:pt x="89" y="67"/>
                  </a:cubicBezTo>
                  <a:cubicBezTo>
                    <a:pt x="81" y="121"/>
                    <a:pt x="73" y="176"/>
                    <a:pt x="65" y="231"/>
                  </a:cubicBezTo>
                  <a:lnTo>
                    <a:pt x="116" y="23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9" name="Freeform 14"/>
            <p:cNvSpPr>
              <a:spLocks noEditPoints="1"/>
            </p:cNvSpPr>
            <p:nvPr/>
          </p:nvSpPr>
          <p:spPr bwMode="auto">
            <a:xfrm>
              <a:off x="2277" y="2055"/>
              <a:ext cx="112" cy="205"/>
            </a:xfrm>
            <a:custGeom>
              <a:avLst/>
              <a:gdLst>
                <a:gd name="T0" fmla="*/ 0 w 186"/>
                <a:gd name="T1" fmla="*/ 338 h 338"/>
                <a:gd name="T2" fmla="*/ 0 w 186"/>
                <a:gd name="T3" fmla="*/ 338 h 338"/>
                <a:gd name="T4" fmla="*/ 54 w 186"/>
                <a:gd name="T5" fmla="*/ 0 h 338"/>
                <a:gd name="T6" fmla="*/ 127 w 186"/>
                <a:gd name="T7" fmla="*/ 0 h 338"/>
                <a:gd name="T8" fmla="*/ 133 w 186"/>
                <a:gd name="T9" fmla="*/ 7 h 338"/>
                <a:gd name="T10" fmla="*/ 160 w 186"/>
                <a:gd name="T11" fmla="*/ 171 h 338"/>
                <a:gd name="T12" fmla="*/ 186 w 186"/>
                <a:gd name="T13" fmla="*/ 335 h 338"/>
                <a:gd name="T14" fmla="*/ 186 w 186"/>
                <a:gd name="T15" fmla="*/ 338 h 338"/>
                <a:gd name="T16" fmla="*/ 133 w 186"/>
                <a:gd name="T17" fmla="*/ 338 h 338"/>
                <a:gd name="T18" fmla="*/ 125 w 186"/>
                <a:gd name="T19" fmla="*/ 286 h 338"/>
                <a:gd name="T20" fmla="*/ 115 w 186"/>
                <a:gd name="T21" fmla="*/ 277 h 338"/>
                <a:gd name="T22" fmla="*/ 65 w 186"/>
                <a:gd name="T23" fmla="*/ 277 h 338"/>
                <a:gd name="T24" fmla="*/ 57 w 186"/>
                <a:gd name="T25" fmla="*/ 284 h 338"/>
                <a:gd name="T26" fmla="*/ 49 w 186"/>
                <a:gd name="T27" fmla="*/ 338 h 338"/>
                <a:gd name="T28" fmla="*/ 0 w 186"/>
                <a:gd name="T29" fmla="*/ 338 h 338"/>
                <a:gd name="T30" fmla="*/ 92 w 186"/>
                <a:gd name="T31" fmla="*/ 65 h 338"/>
                <a:gd name="T32" fmla="*/ 92 w 186"/>
                <a:gd name="T33" fmla="*/ 65 h 338"/>
                <a:gd name="T34" fmla="*/ 90 w 186"/>
                <a:gd name="T35" fmla="*/ 66 h 338"/>
                <a:gd name="T36" fmla="*/ 65 w 186"/>
                <a:gd name="T37" fmla="*/ 230 h 338"/>
                <a:gd name="T38" fmla="*/ 116 w 186"/>
                <a:gd name="T39" fmla="*/ 230 h 338"/>
                <a:gd name="T40" fmla="*/ 92 w 186"/>
                <a:gd name="T41" fmla="*/ 65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86" h="338">
                  <a:moveTo>
                    <a:pt x="0" y="338"/>
                  </a:moveTo>
                  <a:lnTo>
                    <a:pt x="0" y="338"/>
                  </a:lnTo>
                  <a:cubicBezTo>
                    <a:pt x="18" y="225"/>
                    <a:pt x="36" y="113"/>
                    <a:pt x="54" y="0"/>
                  </a:cubicBezTo>
                  <a:cubicBezTo>
                    <a:pt x="79" y="0"/>
                    <a:pt x="103" y="0"/>
                    <a:pt x="127" y="0"/>
                  </a:cubicBezTo>
                  <a:cubicBezTo>
                    <a:pt x="129" y="0"/>
                    <a:pt x="133" y="4"/>
                    <a:pt x="133" y="7"/>
                  </a:cubicBezTo>
                  <a:cubicBezTo>
                    <a:pt x="142" y="61"/>
                    <a:pt x="151" y="116"/>
                    <a:pt x="160" y="171"/>
                  </a:cubicBezTo>
                  <a:cubicBezTo>
                    <a:pt x="168" y="225"/>
                    <a:pt x="177" y="280"/>
                    <a:pt x="186" y="335"/>
                  </a:cubicBezTo>
                  <a:cubicBezTo>
                    <a:pt x="186" y="336"/>
                    <a:pt x="186" y="337"/>
                    <a:pt x="186" y="338"/>
                  </a:cubicBezTo>
                  <a:lnTo>
                    <a:pt x="133" y="338"/>
                  </a:lnTo>
                  <a:cubicBezTo>
                    <a:pt x="130" y="321"/>
                    <a:pt x="127" y="303"/>
                    <a:pt x="125" y="286"/>
                  </a:cubicBezTo>
                  <a:cubicBezTo>
                    <a:pt x="124" y="279"/>
                    <a:pt x="122" y="276"/>
                    <a:pt x="115" y="277"/>
                  </a:cubicBezTo>
                  <a:cubicBezTo>
                    <a:pt x="98" y="277"/>
                    <a:pt x="82" y="277"/>
                    <a:pt x="65" y="277"/>
                  </a:cubicBezTo>
                  <a:cubicBezTo>
                    <a:pt x="60" y="277"/>
                    <a:pt x="58" y="278"/>
                    <a:pt x="57" y="284"/>
                  </a:cubicBezTo>
                  <a:cubicBezTo>
                    <a:pt x="55" y="302"/>
                    <a:pt x="52" y="320"/>
                    <a:pt x="49" y="338"/>
                  </a:cubicBezTo>
                  <a:lnTo>
                    <a:pt x="0" y="338"/>
                  </a:lnTo>
                  <a:close/>
                  <a:moveTo>
                    <a:pt x="92" y="65"/>
                  </a:moveTo>
                  <a:lnTo>
                    <a:pt x="92" y="65"/>
                  </a:lnTo>
                  <a:cubicBezTo>
                    <a:pt x="91" y="66"/>
                    <a:pt x="90" y="66"/>
                    <a:pt x="90" y="66"/>
                  </a:cubicBezTo>
                  <a:cubicBezTo>
                    <a:pt x="81" y="121"/>
                    <a:pt x="73" y="175"/>
                    <a:pt x="65" y="230"/>
                  </a:cubicBezTo>
                  <a:lnTo>
                    <a:pt x="116" y="230"/>
                  </a:lnTo>
                  <a:cubicBezTo>
                    <a:pt x="108" y="175"/>
                    <a:pt x="100" y="120"/>
                    <a:pt x="92" y="6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50" name="Freeform 15"/>
            <p:cNvSpPr>
              <a:spLocks/>
            </p:cNvSpPr>
            <p:nvPr/>
          </p:nvSpPr>
          <p:spPr bwMode="auto">
            <a:xfrm>
              <a:off x="2896" y="2055"/>
              <a:ext cx="110" cy="205"/>
            </a:xfrm>
            <a:custGeom>
              <a:avLst/>
              <a:gdLst>
                <a:gd name="T0" fmla="*/ 94 w 183"/>
                <a:gd name="T1" fmla="*/ 270 h 339"/>
                <a:gd name="T2" fmla="*/ 94 w 183"/>
                <a:gd name="T3" fmla="*/ 270 h 339"/>
                <a:gd name="T4" fmla="*/ 103 w 183"/>
                <a:gd name="T5" fmla="*/ 208 h 339"/>
                <a:gd name="T6" fmla="*/ 133 w 183"/>
                <a:gd name="T7" fmla="*/ 7 h 339"/>
                <a:gd name="T8" fmla="*/ 138 w 183"/>
                <a:gd name="T9" fmla="*/ 0 h 339"/>
                <a:gd name="T10" fmla="*/ 183 w 183"/>
                <a:gd name="T11" fmla="*/ 0 h 339"/>
                <a:gd name="T12" fmla="*/ 131 w 183"/>
                <a:gd name="T13" fmla="*/ 338 h 339"/>
                <a:gd name="T14" fmla="*/ 126 w 183"/>
                <a:gd name="T15" fmla="*/ 338 h 339"/>
                <a:gd name="T16" fmla="*/ 58 w 183"/>
                <a:gd name="T17" fmla="*/ 338 h 339"/>
                <a:gd name="T18" fmla="*/ 50 w 183"/>
                <a:gd name="T19" fmla="*/ 332 h 339"/>
                <a:gd name="T20" fmla="*/ 0 w 183"/>
                <a:gd name="T21" fmla="*/ 4 h 339"/>
                <a:gd name="T22" fmla="*/ 0 w 183"/>
                <a:gd name="T23" fmla="*/ 0 h 339"/>
                <a:gd name="T24" fmla="*/ 49 w 183"/>
                <a:gd name="T25" fmla="*/ 0 h 339"/>
                <a:gd name="T26" fmla="*/ 53 w 183"/>
                <a:gd name="T27" fmla="*/ 6 h 339"/>
                <a:gd name="T28" fmla="*/ 78 w 183"/>
                <a:gd name="T29" fmla="*/ 173 h 339"/>
                <a:gd name="T30" fmla="*/ 91 w 183"/>
                <a:gd name="T31" fmla="*/ 262 h 339"/>
                <a:gd name="T32" fmla="*/ 93 w 183"/>
                <a:gd name="T33" fmla="*/ 270 h 339"/>
                <a:gd name="T34" fmla="*/ 94 w 183"/>
                <a:gd name="T35" fmla="*/ 270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3" h="339">
                  <a:moveTo>
                    <a:pt x="94" y="270"/>
                  </a:moveTo>
                  <a:lnTo>
                    <a:pt x="94" y="270"/>
                  </a:lnTo>
                  <a:cubicBezTo>
                    <a:pt x="97" y="249"/>
                    <a:pt x="100" y="229"/>
                    <a:pt x="103" y="208"/>
                  </a:cubicBezTo>
                  <a:cubicBezTo>
                    <a:pt x="113" y="141"/>
                    <a:pt x="123" y="74"/>
                    <a:pt x="133" y="7"/>
                  </a:cubicBezTo>
                  <a:cubicBezTo>
                    <a:pt x="134" y="4"/>
                    <a:pt x="136" y="0"/>
                    <a:pt x="138" y="0"/>
                  </a:cubicBezTo>
                  <a:cubicBezTo>
                    <a:pt x="153" y="0"/>
                    <a:pt x="167" y="0"/>
                    <a:pt x="183" y="0"/>
                  </a:cubicBezTo>
                  <a:cubicBezTo>
                    <a:pt x="165" y="113"/>
                    <a:pt x="148" y="225"/>
                    <a:pt x="131" y="338"/>
                  </a:cubicBezTo>
                  <a:cubicBezTo>
                    <a:pt x="129" y="338"/>
                    <a:pt x="128" y="338"/>
                    <a:pt x="126" y="338"/>
                  </a:cubicBezTo>
                  <a:cubicBezTo>
                    <a:pt x="104" y="338"/>
                    <a:pt x="81" y="338"/>
                    <a:pt x="58" y="338"/>
                  </a:cubicBezTo>
                  <a:cubicBezTo>
                    <a:pt x="53" y="339"/>
                    <a:pt x="51" y="337"/>
                    <a:pt x="50" y="332"/>
                  </a:cubicBezTo>
                  <a:cubicBezTo>
                    <a:pt x="34" y="223"/>
                    <a:pt x="17" y="113"/>
                    <a:pt x="0" y="4"/>
                  </a:cubicBezTo>
                  <a:cubicBezTo>
                    <a:pt x="0" y="3"/>
                    <a:pt x="0" y="2"/>
                    <a:pt x="0" y="0"/>
                  </a:cubicBezTo>
                  <a:cubicBezTo>
                    <a:pt x="16" y="0"/>
                    <a:pt x="32" y="0"/>
                    <a:pt x="49" y="0"/>
                  </a:cubicBezTo>
                  <a:cubicBezTo>
                    <a:pt x="50" y="0"/>
                    <a:pt x="53" y="4"/>
                    <a:pt x="53" y="6"/>
                  </a:cubicBezTo>
                  <a:cubicBezTo>
                    <a:pt x="62" y="62"/>
                    <a:pt x="70" y="117"/>
                    <a:pt x="78" y="173"/>
                  </a:cubicBezTo>
                  <a:cubicBezTo>
                    <a:pt x="83" y="203"/>
                    <a:pt x="87" y="233"/>
                    <a:pt x="91" y="262"/>
                  </a:cubicBezTo>
                  <a:cubicBezTo>
                    <a:pt x="92" y="265"/>
                    <a:pt x="92" y="267"/>
                    <a:pt x="93" y="270"/>
                  </a:cubicBezTo>
                  <a:cubicBezTo>
                    <a:pt x="93" y="270"/>
                    <a:pt x="94" y="270"/>
                    <a:pt x="94" y="27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51" name="Freeform 16"/>
            <p:cNvSpPr>
              <a:spLocks noEditPoints="1"/>
            </p:cNvSpPr>
            <p:nvPr/>
          </p:nvSpPr>
          <p:spPr bwMode="auto">
            <a:xfrm>
              <a:off x="2162" y="2302"/>
              <a:ext cx="95" cy="206"/>
            </a:xfrm>
            <a:custGeom>
              <a:avLst/>
              <a:gdLst>
                <a:gd name="T0" fmla="*/ 0 w 159"/>
                <a:gd name="T1" fmla="*/ 340 h 340"/>
                <a:gd name="T2" fmla="*/ 0 w 159"/>
                <a:gd name="T3" fmla="*/ 340 h 340"/>
                <a:gd name="T4" fmla="*/ 0 w 159"/>
                <a:gd name="T5" fmla="*/ 3 h 340"/>
                <a:gd name="T6" fmla="*/ 1 w 159"/>
                <a:gd name="T7" fmla="*/ 2 h 340"/>
                <a:gd name="T8" fmla="*/ 95 w 159"/>
                <a:gd name="T9" fmla="*/ 3 h 340"/>
                <a:gd name="T10" fmla="*/ 154 w 159"/>
                <a:gd name="T11" fmla="*/ 61 h 340"/>
                <a:gd name="T12" fmla="*/ 153 w 159"/>
                <a:gd name="T13" fmla="*/ 158 h 340"/>
                <a:gd name="T14" fmla="*/ 92 w 159"/>
                <a:gd name="T15" fmla="*/ 212 h 340"/>
                <a:gd name="T16" fmla="*/ 52 w 159"/>
                <a:gd name="T17" fmla="*/ 213 h 340"/>
                <a:gd name="T18" fmla="*/ 52 w 159"/>
                <a:gd name="T19" fmla="*/ 224 h 340"/>
                <a:gd name="T20" fmla="*/ 52 w 159"/>
                <a:gd name="T21" fmla="*/ 331 h 340"/>
                <a:gd name="T22" fmla="*/ 42 w 159"/>
                <a:gd name="T23" fmla="*/ 340 h 340"/>
                <a:gd name="T24" fmla="*/ 0 w 159"/>
                <a:gd name="T25" fmla="*/ 340 h 340"/>
                <a:gd name="T26" fmla="*/ 52 w 159"/>
                <a:gd name="T27" fmla="*/ 163 h 340"/>
                <a:gd name="T28" fmla="*/ 52 w 159"/>
                <a:gd name="T29" fmla="*/ 163 h 340"/>
                <a:gd name="T30" fmla="*/ 55 w 159"/>
                <a:gd name="T31" fmla="*/ 164 h 340"/>
                <a:gd name="T32" fmla="*/ 79 w 159"/>
                <a:gd name="T33" fmla="*/ 164 h 340"/>
                <a:gd name="T34" fmla="*/ 102 w 159"/>
                <a:gd name="T35" fmla="*/ 144 h 340"/>
                <a:gd name="T36" fmla="*/ 102 w 159"/>
                <a:gd name="T37" fmla="*/ 70 h 340"/>
                <a:gd name="T38" fmla="*/ 86 w 159"/>
                <a:gd name="T39" fmla="*/ 51 h 340"/>
                <a:gd name="T40" fmla="*/ 52 w 159"/>
                <a:gd name="T41" fmla="*/ 49 h 340"/>
                <a:gd name="T42" fmla="*/ 52 w 159"/>
                <a:gd name="T43" fmla="*/ 163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59" h="340">
                  <a:moveTo>
                    <a:pt x="0" y="340"/>
                  </a:moveTo>
                  <a:lnTo>
                    <a:pt x="0" y="340"/>
                  </a:lnTo>
                  <a:cubicBezTo>
                    <a:pt x="0" y="340"/>
                    <a:pt x="0" y="115"/>
                    <a:pt x="0" y="3"/>
                  </a:cubicBezTo>
                  <a:cubicBezTo>
                    <a:pt x="0" y="2"/>
                    <a:pt x="1" y="2"/>
                    <a:pt x="1" y="2"/>
                  </a:cubicBezTo>
                  <a:cubicBezTo>
                    <a:pt x="32" y="2"/>
                    <a:pt x="64" y="0"/>
                    <a:pt x="95" y="3"/>
                  </a:cubicBezTo>
                  <a:cubicBezTo>
                    <a:pt x="129" y="7"/>
                    <a:pt x="149" y="26"/>
                    <a:pt x="154" y="61"/>
                  </a:cubicBezTo>
                  <a:cubicBezTo>
                    <a:pt x="158" y="93"/>
                    <a:pt x="159" y="126"/>
                    <a:pt x="153" y="158"/>
                  </a:cubicBezTo>
                  <a:cubicBezTo>
                    <a:pt x="147" y="189"/>
                    <a:pt x="124" y="209"/>
                    <a:pt x="92" y="212"/>
                  </a:cubicBezTo>
                  <a:cubicBezTo>
                    <a:pt x="79" y="213"/>
                    <a:pt x="66" y="213"/>
                    <a:pt x="52" y="213"/>
                  </a:cubicBezTo>
                  <a:lnTo>
                    <a:pt x="52" y="224"/>
                  </a:lnTo>
                  <a:cubicBezTo>
                    <a:pt x="52" y="260"/>
                    <a:pt x="52" y="295"/>
                    <a:pt x="52" y="331"/>
                  </a:cubicBezTo>
                  <a:cubicBezTo>
                    <a:pt x="52" y="338"/>
                    <a:pt x="42" y="340"/>
                    <a:pt x="42" y="340"/>
                  </a:cubicBezTo>
                  <a:lnTo>
                    <a:pt x="0" y="340"/>
                  </a:lnTo>
                  <a:close/>
                  <a:moveTo>
                    <a:pt x="52" y="163"/>
                  </a:moveTo>
                  <a:lnTo>
                    <a:pt x="52" y="163"/>
                  </a:lnTo>
                  <a:cubicBezTo>
                    <a:pt x="53" y="164"/>
                    <a:pt x="54" y="164"/>
                    <a:pt x="55" y="164"/>
                  </a:cubicBezTo>
                  <a:cubicBezTo>
                    <a:pt x="63" y="164"/>
                    <a:pt x="71" y="164"/>
                    <a:pt x="79" y="164"/>
                  </a:cubicBezTo>
                  <a:cubicBezTo>
                    <a:pt x="92" y="164"/>
                    <a:pt x="101" y="157"/>
                    <a:pt x="102" y="144"/>
                  </a:cubicBezTo>
                  <a:cubicBezTo>
                    <a:pt x="103" y="120"/>
                    <a:pt x="103" y="95"/>
                    <a:pt x="102" y="70"/>
                  </a:cubicBezTo>
                  <a:cubicBezTo>
                    <a:pt x="102" y="60"/>
                    <a:pt x="96" y="52"/>
                    <a:pt x="86" y="51"/>
                  </a:cubicBezTo>
                  <a:cubicBezTo>
                    <a:pt x="75" y="49"/>
                    <a:pt x="64" y="50"/>
                    <a:pt x="52" y="49"/>
                  </a:cubicBezTo>
                  <a:lnTo>
                    <a:pt x="52" y="16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52" name="Freeform 17"/>
            <p:cNvSpPr>
              <a:spLocks/>
            </p:cNvSpPr>
            <p:nvPr/>
          </p:nvSpPr>
          <p:spPr bwMode="auto">
            <a:xfrm>
              <a:off x="2665" y="2301"/>
              <a:ext cx="98" cy="209"/>
            </a:xfrm>
            <a:custGeom>
              <a:avLst/>
              <a:gdLst>
                <a:gd name="T0" fmla="*/ 160 w 163"/>
                <a:gd name="T1" fmla="*/ 117 h 346"/>
                <a:gd name="T2" fmla="*/ 160 w 163"/>
                <a:gd name="T3" fmla="*/ 117 h 346"/>
                <a:gd name="T4" fmla="*/ 109 w 163"/>
                <a:gd name="T5" fmla="*/ 117 h 346"/>
                <a:gd name="T6" fmla="*/ 109 w 163"/>
                <a:gd name="T7" fmla="*/ 107 h 346"/>
                <a:gd name="T8" fmla="*/ 107 w 163"/>
                <a:gd name="T9" fmla="*/ 70 h 346"/>
                <a:gd name="T10" fmla="*/ 81 w 163"/>
                <a:gd name="T11" fmla="*/ 47 h 346"/>
                <a:gd name="T12" fmla="*/ 54 w 163"/>
                <a:gd name="T13" fmla="*/ 69 h 346"/>
                <a:gd name="T14" fmla="*/ 53 w 163"/>
                <a:gd name="T15" fmla="*/ 86 h 346"/>
                <a:gd name="T16" fmla="*/ 53 w 163"/>
                <a:gd name="T17" fmla="*/ 259 h 346"/>
                <a:gd name="T18" fmla="*/ 54 w 163"/>
                <a:gd name="T19" fmla="*/ 272 h 346"/>
                <a:gd name="T20" fmla="*/ 81 w 163"/>
                <a:gd name="T21" fmla="*/ 297 h 346"/>
                <a:gd name="T22" fmla="*/ 107 w 163"/>
                <a:gd name="T23" fmla="*/ 273 h 346"/>
                <a:gd name="T24" fmla="*/ 109 w 163"/>
                <a:gd name="T25" fmla="*/ 228 h 346"/>
                <a:gd name="T26" fmla="*/ 109 w 163"/>
                <a:gd name="T27" fmla="*/ 216 h 346"/>
                <a:gd name="T28" fmla="*/ 158 w 163"/>
                <a:gd name="T29" fmla="*/ 216 h 346"/>
                <a:gd name="T30" fmla="*/ 149 w 163"/>
                <a:gd name="T31" fmla="*/ 308 h 346"/>
                <a:gd name="T32" fmla="*/ 114 w 163"/>
                <a:gd name="T33" fmla="*/ 339 h 346"/>
                <a:gd name="T34" fmla="*/ 70 w 163"/>
                <a:gd name="T35" fmla="*/ 345 h 346"/>
                <a:gd name="T36" fmla="*/ 0 w 163"/>
                <a:gd name="T37" fmla="*/ 265 h 346"/>
                <a:gd name="T38" fmla="*/ 0 w 163"/>
                <a:gd name="T39" fmla="*/ 80 h 346"/>
                <a:gd name="T40" fmla="*/ 4 w 163"/>
                <a:gd name="T41" fmla="*/ 54 h 346"/>
                <a:gd name="T42" fmla="*/ 70 w 163"/>
                <a:gd name="T43" fmla="*/ 0 h 346"/>
                <a:gd name="T44" fmla="*/ 98 w 163"/>
                <a:gd name="T45" fmla="*/ 1 h 346"/>
                <a:gd name="T46" fmla="*/ 155 w 163"/>
                <a:gd name="T47" fmla="*/ 56 h 346"/>
                <a:gd name="T48" fmla="*/ 160 w 163"/>
                <a:gd name="T49" fmla="*/ 117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3" h="346">
                  <a:moveTo>
                    <a:pt x="160" y="117"/>
                  </a:moveTo>
                  <a:lnTo>
                    <a:pt x="160" y="117"/>
                  </a:lnTo>
                  <a:lnTo>
                    <a:pt x="109" y="117"/>
                  </a:lnTo>
                  <a:cubicBezTo>
                    <a:pt x="109" y="113"/>
                    <a:pt x="109" y="110"/>
                    <a:pt x="109" y="107"/>
                  </a:cubicBezTo>
                  <a:cubicBezTo>
                    <a:pt x="108" y="94"/>
                    <a:pt x="109" y="82"/>
                    <a:pt x="107" y="70"/>
                  </a:cubicBezTo>
                  <a:cubicBezTo>
                    <a:pt x="106" y="56"/>
                    <a:pt x="95" y="48"/>
                    <a:pt x="81" y="47"/>
                  </a:cubicBezTo>
                  <a:cubicBezTo>
                    <a:pt x="66" y="47"/>
                    <a:pt x="57" y="55"/>
                    <a:pt x="54" y="69"/>
                  </a:cubicBezTo>
                  <a:cubicBezTo>
                    <a:pt x="53" y="75"/>
                    <a:pt x="53" y="81"/>
                    <a:pt x="53" y="86"/>
                  </a:cubicBezTo>
                  <a:cubicBezTo>
                    <a:pt x="53" y="144"/>
                    <a:pt x="53" y="202"/>
                    <a:pt x="53" y="259"/>
                  </a:cubicBezTo>
                  <a:cubicBezTo>
                    <a:pt x="53" y="264"/>
                    <a:pt x="53" y="268"/>
                    <a:pt x="54" y="272"/>
                  </a:cubicBezTo>
                  <a:cubicBezTo>
                    <a:pt x="56" y="289"/>
                    <a:pt x="65" y="297"/>
                    <a:pt x="81" y="297"/>
                  </a:cubicBezTo>
                  <a:cubicBezTo>
                    <a:pt x="96" y="297"/>
                    <a:pt x="106" y="289"/>
                    <a:pt x="107" y="273"/>
                  </a:cubicBezTo>
                  <a:cubicBezTo>
                    <a:pt x="109" y="258"/>
                    <a:pt x="108" y="243"/>
                    <a:pt x="109" y="228"/>
                  </a:cubicBezTo>
                  <a:cubicBezTo>
                    <a:pt x="109" y="224"/>
                    <a:pt x="109" y="220"/>
                    <a:pt x="109" y="216"/>
                  </a:cubicBezTo>
                  <a:lnTo>
                    <a:pt x="158" y="216"/>
                  </a:lnTo>
                  <a:cubicBezTo>
                    <a:pt x="157" y="247"/>
                    <a:pt x="163" y="278"/>
                    <a:pt x="149" y="308"/>
                  </a:cubicBezTo>
                  <a:cubicBezTo>
                    <a:pt x="142" y="323"/>
                    <a:pt x="130" y="335"/>
                    <a:pt x="114" y="339"/>
                  </a:cubicBezTo>
                  <a:cubicBezTo>
                    <a:pt x="100" y="343"/>
                    <a:pt x="84" y="346"/>
                    <a:pt x="70" y="345"/>
                  </a:cubicBezTo>
                  <a:cubicBezTo>
                    <a:pt x="24" y="341"/>
                    <a:pt x="1" y="313"/>
                    <a:pt x="0" y="265"/>
                  </a:cubicBezTo>
                  <a:cubicBezTo>
                    <a:pt x="0" y="204"/>
                    <a:pt x="0" y="142"/>
                    <a:pt x="0" y="80"/>
                  </a:cubicBezTo>
                  <a:cubicBezTo>
                    <a:pt x="0" y="71"/>
                    <a:pt x="2" y="62"/>
                    <a:pt x="4" y="54"/>
                  </a:cubicBezTo>
                  <a:cubicBezTo>
                    <a:pt x="12" y="21"/>
                    <a:pt x="36" y="1"/>
                    <a:pt x="70" y="0"/>
                  </a:cubicBezTo>
                  <a:cubicBezTo>
                    <a:pt x="79" y="0"/>
                    <a:pt x="89" y="0"/>
                    <a:pt x="98" y="1"/>
                  </a:cubicBezTo>
                  <a:cubicBezTo>
                    <a:pt x="130" y="6"/>
                    <a:pt x="149" y="25"/>
                    <a:pt x="155" y="56"/>
                  </a:cubicBezTo>
                  <a:cubicBezTo>
                    <a:pt x="159" y="76"/>
                    <a:pt x="158" y="96"/>
                    <a:pt x="160" y="11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53" name="Freeform 18"/>
            <p:cNvSpPr>
              <a:spLocks/>
            </p:cNvSpPr>
            <p:nvPr/>
          </p:nvSpPr>
          <p:spPr bwMode="auto">
            <a:xfrm>
              <a:off x="3022" y="2056"/>
              <a:ext cx="86" cy="204"/>
            </a:xfrm>
            <a:custGeom>
              <a:avLst/>
              <a:gdLst>
                <a:gd name="T0" fmla="*/ 0 w 144"/>
                <a:gd name="T1" fmla="*/ 337 h 337"/>
                <a:gd name="T2" fmla="*/ 0 w 144"/>
                <a:gd name="T3" fmla="*/ 337 h 337"/>
                <a:gd name="T4" fmla="*/ 0 w 144"/>
                <a:gd name="T5" fmla="*/ 0 h 337"/>
                <a:gd name="T6" fmla="*/ 144 w 144"/>
                <a:gd name="T7" fmla="*/ 0 h 337"/>
                <a:gd name="T8" fmla="*/ 144 w 144"/>
                <a:gd name="T9" fmla="*/ 47 h 337"/>
                <a:gd name="T10" fmla="*/ 53 w 144"/>
                <a:gd name="T11" fmla="*/ 47 h 337"/>
                <a:gd name="T12" fmla="*/ 53 w 144"/>
                <a:gd name="T13" fmla="*/ 141 h 337"/>
                <a:gd name="T14" fmla="*/ 125 w 144"/>
                <a:gd name="T15" fmla="*/ 141 h 337"/>
                <a:gd name="T16" fmla="*/ 125 w 144"/>
                <a:gd name="T17" fmla="*/ 189 h 337"/>
                <a:gd name="T18" fmla="*/ 53 w 144"/>
                <a:gd name="T19" fmla="*/ 189 h 337"/>
                <a:gd name="T20" fmla="*/ 53 w 144"/>
                <a:gd name="T21" fmla="*/ 288 h 337"/>
                <a:gd name="T22" fmla="*/ 144 w 144"/>
                <a:gd name="T23" fmla="*/ 288 h 337"/>
                <a:gd name="T24" fmla="*/ 144 w 144"/>
                <a:gd name="T25" fmla="*/ 337 h 337"/>
                <a:gd name="T26" fmla="*/ 0 w 144"/>
                <a:gd name="T27" fmla="*/ 337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4" h="337">
                  <a:moveTo>
                    <a:pt x="0" y="337"/>
                  </a:moveTo>
                  <a:lnTo>
                    <a:pt x="0" y="337"/>
                  </a:lnTo>
                  <a:lnTo>
                    <a:pt x="0" y="0"/>
                  </a:lnTo>
                  <a:lnTo>
                    <a:pt x="144" y="0"/>
                  </a:lnTo>
                  <a:lnTo>
                    <a:pt x="144" y="47"/>
                  </a:lnTo>
                  <a:lnTo>
                    <a:pt x="53" y="47"/>
                  </a:lnTo>
                  <a:lnTo>
                    <a:pt x="53" y="141"/>
                  </a:lnTo>
                  <a:lnTo>
                    <a:pt x="125" y="141"/>
                  </a:lnTo>
                  <a:lnTo>
                    <a:pt x="125" y="189"/>
                  </a:lnTo>
                  <a:lnTo>
                    <a:pt x="53" y="189"/>
                  </a:lnTo>
                  <a:lnTo>
                    <a:pt x="53" y="288"/>
                  </a:lnTo>
                  <a:lnTo>
                    <a:pt x="144" y="288"/>
                  </a:lnTo>
                  <a:lnTo>
                    <a:pt x="144" y="337"/>
                  </a:lnTo>
                  <a:lnTo>
                    <a:pt x="0" y="33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54" name="Freeform 19"/>
            <p:cNvSpPr>
              <a:spLocks/>
            </p:cNvSpPr>
            <p:nvPr/>
          </p:nvSpPr>
          <p:spPr bwMode="auto">
            <a:xfrm>
              <a:off x="2572" y="2303"/>
              <a:ext cx="87" cy="204"/>
            </a:xfrm>
            <a:custGeom>
              <a:avLst/>
              <a:gdLst>
                <a:gd name="T0" fmla="*/ 0 w 144"/>
                <a:gd name="T1" fmla="*/ 0 h 337"/>
                <a:gd name="T2" fmla="*/ 0 w 144"/>
                <a:gd name="T3" fmla="*/ 0 h 337"/>
                <a:gd name="T4" fmla="*/ 0 w 144"/>
                <a:gd name="T5" fmla="*/ 337 h 337"/>
                <a:gd name="T6" fmla="*/ 144 w 144"/>
                <a:gd name="T7" fmla="*/ 337 h 337"/>
                <a:gd name="T8" fmla="*/ 144 w 144"/>
                <a:gd name="T9" fmla="*/ 289 h 337"/>
                <a:gd name="T10" fmla="*/ 53 w 144"/>
                <a:gd name="T11" fmla="*/ 289 h 337"/>
                <a:gd name="T12" fmla="*/ 53 w 144"/>
                <a:gd name="T13" fmla="*/ 190 h 337"/>
                <a:gd name="T14" fmla="*/ 124 w 144"/>
                <a:gd name="T15" fmla="*/ 190 h 337"/>
                <a:gd name="T16" fmla="*/ 124 w 144"/>
                <a:gd name="T17" fmla="*/ 142 h 337"/>
                <a:gd name="T18" fmla="*/ 53 w 144"/>
                <a:gd name="T19" fmla="*/ 142 h 337"/>
                <a:gd name="T20" fmla="*/ 53 w 144"/>
                <a:gd name="T21" fmla="*/ 47 h 337"/>
                <a:gd name="T22" fmla="*/ 144 w 144"/>
                <a:gd name="T23" fmla="*/ 47 h 337"/>
                <a:gd name="T24" fmla="*/ 144 w 144"/>
                <a:gd name="T25" fmla="*/ 0 h 337"/>
                <a:gd name="T26" fmla="*/ 0 w 144"/>
                <a:gd name="T27" fmla="*/ 0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4" h="337">
                  <a:moveTo>
                    <a:pt x="0" y="0"/>
                  </a:moveTo>
                  <a:lnTo>
                    <a:pt x="0" y="0"/>
                  </a:lnTo>
                  <a:lnTo>
                    <a:pt x="0" y="337"/>
                  </a:lnTo>
                  <a:lnTo>
                    <a:pt x="144" y="337"/>
                  </a:lnTo>
                  <a:lnTo>
                    <a:pt x="144" y="289"/>
                  </a:lnTo>
                  <a:lnTo>
                    <a:pt x="53" y="289"/>
                  </a:lnTo>
                  <a:lnTo>
                    <a:pt x="53" y="190"/>
                  </a:lnTo>
                  <a:lnTo>
                    <a:pt x="124" y="190"/>
                  </a:lnTo>
                  <a:lnTo>
                    <a:pt x="124" y="142"/>
                  </a:lnTo>
                  <a:lnTo>
                    <a:pt x="53" y="142"/>
                  </a:lnTo>
                  <a:lnTo>
                    <a:pt x="53" y="47"/>
                  </a:lnTo>
                  <a:lnTo>
                    <a:pt x="144" y="47"/>
                  </a:lnTo>
                  <a:lnTo>
                    <a:pt x="144"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55" name="Freeform 20"/>
            <p:cNvSpPr>
              <a:spLocks/>
            </p:cNvSpPr>
            <p:nvPr/>
          </p:nvSpPr>
          <p:spPr bwMode="auto">
            <a:xfrm>
              <a:off x="2736" y="2056"/>
              <a:ext cx="99" cy="204"/>
            </a:xfrm>
            <a:custGeom>
              <a:avLst/>
              <a:gdLst>
                <a:gd name="T0" fmla="*/ 56 w 164"/>
                <a:gd name="T1" fmla="*/ 47 h 337"/>
                <a:gd name="T2" fmla="*/ 56 w 164"/>
                <a:gd name="T3" fmla="*/ 47 h 337"/>
                <a:gd name="T4" fmla="*/ 0 w 164"/>
                <a:gd name="T5" fmla="*/ 47 h 337"/>
                <a:gd name="T6" fmla="*/ 0 w 164"/>
                <a:gd name="T7" fmla="*/ 0 h 337"/>
                <a:gd name="T8" fmla="*/ 164 w 164"/>
                <a:gd name="T9" fmla="*/ 0 h 337"/>
                <a:gd name="T10" fmla="*/ 164 w 164"/>
                <a:gd name="T11" fmla="*/ 47 h 337"/>
                <a:gd name="T12" fmla="*/ 108 w 164"/>
                <a:gd name="T13" fmla="*/ 47 h 337"/>
                <a:gd name="T14" fmla="*/ 108 w 164"/>
                <a:gd name="T15" fmla="*/ 337 h 337"/>
                <a:gd name="T16" fmla="*/ 56 w 164"/>
                <a:gd name="T17" fmla="*/ 337 h 337"/>
                <a:gd name="T18" fmla="*/ 56 w 164"/>
                <a:gd name="T19" fmla="*/ 47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4" h="337">
                  <a:moveTo>
                    <a:pt x="56" y="47"/>
                  </a:moveTo>
                  <a:lnTo>
                    <a:pt x="56" y="47"/>
                  </a:lnTo>
                  <a:lnTo>
                    <a:pt x="0" y="47"/>
                  </a:lnTo>
                  <a:lnTo>
                    <a:pt x="0" y="0"/>
                  </a:lnTo>
                  <a:lnTo>
                    <a:pt x="164" y="0"/>
                  </a:lnTo>
                  <a:lnTo>
                    <a:pt x="164" y="47"/>
                  </a:lnTo>
                  <a:lnTo>
                    <a:pt x="108" y="47"/>
                  </a:lnTo>
                  <a:lnTo>
                    <a:pt x="108" y="337"/>
                  </a:lnTo>
                  <a:lnTo>
                    <a:pt x="56" y="337"/>
                  </a:lnTo>
                  <a:lnTo>
                    <a:pt x="56" y="4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56" name="Freeform 21"/>
            <p:cNvSpPr>
              <a:spLocks/>
            </p:cNvSpPr>
            <p:nvPr/>
          </p:nvSpPr>
          <p:spPr bwMode="auto">
            <a:xfrm>
              <a:off x="2495" y="2303"/>
              <a:ext cx="60" cy="205"/>
            </a:xfrm>
            <a:custGeom>
              <a:avLst/>
              <a:gdLst>
                <a:gd name="T0" fmla="*/ 48 w 101"/>
                <a:gd name="T1" fmla="*/ 0 h 339"/>
                <a:gd name="T2" fmla="*/ 48 w 101"/>
                <a:gd name="T3" fmla="*/ 0 h 339"/>
                <a:gd name="T4" fmla="*/ 100 w 101"/>
                <a:gd name="T5" fmla="*/ 0 h 339"/>
                <a:gd name="T6" fmla="*/ 101 w 101"/>
                <a:gd name="T7" fmla="*/ 10 h 339"/>
                <a:gd name="T8" fmla="*/ 101 w 101"/>
                <a:gd name="T9" fmla="*/ 258 h 339"/>
                <a:gd name="T10" fmla="*/ 96 w 101"/>
                <a:gd name="T11" fmla="*/ 290 h 339"/>
                <a:gd name="T12" fmla="*/ 45 w 101"/>
                <a:gd name="T13" fmla="*/ 337 h 339"/>
                <a:gd name="T14" fmla="*/ 0 w 101"/>
                <a:gd name="T15" fmla="*/ 339 h 339"/>
                <a:gd name="T16" fmla="*/ 0 w 101"/>
                <a:gd name="T17" fmla="*/ 290 h 339"/>
                <a:gd name="T18" fmla="*/ 22 w 101"/>
                <a:gd name="T19" fmla="*/ 290 h 339"/>
                <a:gd name="T20" fmla="*/ 48 w 101"/>
                <a:gd name="T21" fmla="*/ 265 h 339"/>
                <a:gd name="T22" fmla="*/ 48 w 101"/>
                <a:gd name="T23" fmla="*/ 253 h 339"/>
                <a:gd name="T24" fmla="*/ 48 w 101"/>
                <a:gd name="T25" fmla="*/ 11 h 339"/>
                <a:gd name="T26" fmla="*/ 48 w 101"/>
                <a:gd name="T27" fmla="*/ 0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1" h="339">
                  <a:moveTo>
                    <a:pt x="48" y="0"/>
                  </a:moveTo>
                  <a:lnTo>
                    <a:pt x="48" y="0"/>
                  </a:lnTo>
                  <a:lnTo>
                    <a:pt x="100" y="0"/>
                  </a:lnTo>
                  <a:cubicBezTo>
                    <a:pt x="100" y="3"/>
                    <a:pt x="101" y="7"/>
                    <a:pt x="101" y="10"/>
                  </a:cubicBezTo>
                  <a:cubicBezTo>
                    <a:pt x="101" y="92"/>
                    <a:pt x="101" y="175"/>
                    <a:pt x="101" y="258"/>
                  </a:cubicBezTo>
                  <a:cubicBezTo>
                    <a:pt x="101" y="269"/>
                    <a:pt x="99" y="280"/>
                    <a:pt x="96" y="290"/>
                  </a:cubicBezTo>
                  <a:cubicBezTo>
                    <a:pt x="89" y="317"/>
                    <a:pt x="72" y="333"/>
                    <a:pt x="45" y="337"/>
                  </a:cubicBezTo>
                  <a:cubicBezTo>
                    <a:pt x="30" y="339"/>
                    <a:pt x="16" y="338"/>
                    <a:pt x="0" y="339"/>
                  </a:cubicBezTo>
                  <a:lnTo>
                    <a:pt x="0" y="290"/>
                  </a:lnTo>
                  <a:cubicBezTo>
                    <a:pt x="8" y="290"/>
                    <a:pt x="15" y="290"/>
                    <a:pt x="22" y="290"/>
                  </a:cubicBezTo>
                  <a:cubicBezTo>
                    <a:pt x="37" y="289"/>
                    <a:pt x="46" y="280"/>
                    <a:pt x="48" y="265"/>
                  </a:cubicBezTo>
                  <a:cubicBezTo>
                    <a:pt x="48" y="261"/>
                    <a:pt x="48" y="257"/>
                    <a:pt x="48" y="253"/>
                  </a:cubicBezTo>
                  <a:cubicBezTo>
                    <a:pt x="48" y="172"/>
                    <a:pt x="48" y="92"/>
                    <a:pt x="48" y="11"/>
                  </a:cubicBezTo>
                  <a:lnTo>
                    <a:pt x="4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57" name="Freeform 22"/>
            <p:cNvSpPr>
              <a:spLocks/>
            </p:cNvSpPr>
            <p:nvPr/>
          </p:nvSpPr>
          <p:spPr bwMode="auto">
            <a:xfrm>
              <a:off x="2849" y="2055"/>
              <a:ext cx="32" cy="205"/>
            </a:xfrm>
            <a:custGeom>
              <a:avLst/>
              <a:gdLst>
                <a:gd name="T0" fmla="*/ 0 w 52"/>
                <a:gd name="T1" fmla="*/ 0 h 338"/>
                <a:gd name="T2" fmla="*/ 0 w 52"/>
                <a:gd name="T3" fmla="*/ 0 h 338"/>
                <a:gd name="T4" fmla="*/ 52 w 52"/>
                <a:gd name="T5" fmla="*/ 0 h 338"/>
                <a:gd name="T6" fmla="*/ 52 w 52"/>
                <a:gd name="T7" fmla="*/ 338 h 338"/>
                <a:gd name="T8" fmla="*/ 0 w 52"/>
                <a:gd name="T9" fmla="*/ 338 h 338"/>
                <a:gd name="T10" fmla="*/ 0 w 52"/>
                <a:gd name="T11" fmla="*/ 0 h 338"/>
              </a:gdLst>
              <a:ahLst/>
              <a:cxnLst>
                <a:cxn ang="0">
                  <a:pos x="T0" y="T1"/>
                </a:cxn>
                <a:cxn ang="0">
                  <a:pos x="T2" y="T3"/>
                </a:cxn>
                <a:cxn ang="0">
                  <a:pos x="T4" y="T5"/>
                </a:cxn>
                <a:cxn ang="0">
                  <a:pos x="T6" y="T7"/>
                </a:cxn>
                <a:cxn ang="0">
                  <a:pos x="T8" y="T9"/>
                </a:cxn>
                <a:cxn ang="0">
                  <a:pos x="T10" y="T11"/>
                </a:cxn>
              </a:cxnLst>
              <a:rect l="0" t="0" r="r" b="b"/>
              <a:pathLst>
                <a:path w="52" h="338">
                  <a:moveTo>
                    <a:pt x="0" y="0"/>
                  </a:moveTo>
                  <a:lnTo>
                    <a:pt x="0" y="0"/>
                  </a:lnTo>
                  <a:lnTo>
                    <a:pt x="52" y="0"/>
                  </a:lnTo>
                  <a:lnTo>
                    <a:pt x="52" y="338"/>
                  </a:lnTo>
                  <a:lnTo>
                    <a:pt x="0" y="338"/>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grpSp>
      <p:sp>
        <p:nvSpPr>
          <p:cNvPr id="3" name="Slide Number Placeholder 2"/>
          <p:cNvSpPr>
            <a:spLocks noGrp="1"/>
          </p:cNvSpPr>
          <p:nvPr>
            <p:ph type="sldNum" sz="quarter" idx="10"/>
          </p:nvPr>
        </p:nvSpPr>
        <p:spPr/>
        <p:txBody>
          <a:bodyPr/>
          <a:lstStyle/>
          <a:p>
            <a:fld id="{46903638-178D-3E4C-8874-E0FA73D16517}" type="slidenum">
              <a:rPr lang="en-US" smtClean="0"/>
              <a:pPr/>
              <a:t>‹#›</a:t>
            </a:fld>
            <a:endParaRPr lang="en-US" dirty="0"/>
          </a:p>
        </p:txBody>
      </p:sp>
    </p:spTree>
    <p:extLst>
      <p:ext uri="{BB962C8B-B14F-4D97-AF65-F5344CB8AC3E}">
        <p14:creationId xmlns:p14="http://schemas.microsoft.com/office/powerpoint/2010/main" val="457283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kern="900" spc="-100">
                <a:solidFill>
                  <a:schemeClr val="accent3"/>
                </a:solidFill>
              </a:defRPr>
            </a:lvl1pPr>
          </a:lstStyle>
          <a:p>
            <a:r>
              <a:rPr lang="en-US" dirty="0" smtClean="0"/>
              <a:t>Click to edit master title style</a:t>
            </a:r>
            <a:endParaRPr lang="en-US" dirty="0"/>
          </a:p>
        </p:txBody>
      </p:sp>
      <p:grpSp>
        <p:nvGrpSpPr>
          <p:cNvPr id="27" name="Group 26"/>
          <p:cNvGrpSpPr/>
          <p:nvPr userDrawn="1"/>
        </p:nvGrpSpPr>
        <p:grpSpPr>
          <a:xfrm>
            <a:off x="269876" y="4738641"/>
            <a:ext cx="8600830" cy="269899"/>
            <a:chOff x="273050" y="4098901"/>
            <a:chExt cx="8546611" cy="269899"/>
          </a:xfrm>
        </p:grpSpPr>
        <p:cxnSp>
          <p:nvCxnSpPr>
            <p:cNvPr id="15" name="Straight Connector 14"/>
            <p:cNvCxnSpPr/>
            <p:nvPr userDrawn="1"/>
          </p:nvCxnSpPr>
          <p:spPr>
            <a:xfrm>
              <a:off x="273050" y="4365625"/>
              <a:ext cx="8414808" cy="0"/>
            </a:xfrm>
            <a:prstGeom prst="line">
              <a:avLst/>
            </a:prstGeom>
            <a:ln w="12700" cmpd="sng"/>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userDrawn="1"/>
          </p:nvCxnSpPr>
          <p:spPr>
            <a:xfrm flipV="1">
              <a:off x="8684683" y="4235822"/>
              <a:ext cx="134978" cy="132978"/>
            </a:xfrm>
            <a:prstGeom prst="line">
              <a:avLst/>
            </a:prstGeom>
            <a:ln w="12700" cmpd="sng"/>
            <a:effectLst/>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userDrawn="1"/>
          </p:nvCxnSpPr>
          <p:spPr>
            <a:xfrm flipH="1" flipV="1">
              <a:off x="8684683" y="4098901"/>
              <a:ext cx="134978" cy="140096"/>
            </a:xfrm>
            <a:prstGeom prst="line">
              <a:avLst/>
            </a:prstGeom>
            <a:ln w="12700" cmpd="sng"/>
            <a:effectLst/>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userDrawn="1"/>
          </p:nvCxnSpPr>
          <p:spPr>
            <a:xfrm flipH="1">
              <a:off x="8366044" y="4098901"/>
              <a:ext cx="321814" cy="0"/>
            </a:xfrm>
            <a:prstGeom prst="line">
              <a:avLst/>
            </a:prstGeom>
            <a:ln w="12700" cmpd="sng"/>
            <a:effectLst/>
          </p:spPr>
          <p:style>
            <a:lnRef idx="2">
              <a:schemeClr val="accent1"/>
            </a:lnRef>
            <a:fillRef idx="0">
              <a:schemeClr val="accent1"/>
            </a:fillRef>
            <a:effectRef idx="1">
              <a:schemeClr val="accent1"/>
            </a:effectRef>
            <a:fontRef idx="minor">
              <a:schemeClr val="tx1"/>
            </a:fontRef>
          </p:style>
        </p:cxnSp>
      </p:grpSp>
      <p:sp>
        <p:nvSpPr>
          <p:cNvPr id="28" name="Text Placeholder 2"/>
          <p:cNvSpPr>
            <a:spLocks noGrp="1"/>
          </p:cNvSpPr>
          <p:nvPr>
            <p:ph idx="1"/>
          </p:nvPr>
        </p:nvSpPr>
        <p:spPr>
          <a:xfrm>
            <a:off x="280988" y="1097280"/>
            <a:ext cx="8572500" cy="3586158"/>
          </a:xfrm>
          <a:prstGeom prst="rect">
            <a:avLst/>
          </a:prstGeom>
        </p:spPr>
        <p:txBody>
          <a:bodyPr vert="horz" lIns="0" tIns="46800" rIns="0" bIns="45720" rtlCol="0">
            <a:normAutofit/>
          </a:bodyPr>
          <a:lstStyle>
            <a:lvl1pPr>
              <a:defRPr b="0" i="0">
                <a:solidFill>
                  <a:schemeClr val="accent1"/>
                </a:solidFill>
                <a:latin typeface="+mj-lt"/>
                <a:cs typeface="Arial"/>
              </a:defRPr>
            </a:lvl1pPr>
            <a:lvl2pPr>
              <a:defRPr b="0" i="0">
                <a:solidFill>
                  <a:schemeClr val="accent1"/>
                </a:solidFill>
                <a:latin typeface="+mn-lt"/>
                <a:cs typeface="Arial"/>
              </a:defRPr>
            </a:lvl2pPr>
            <a:lvl3pPr>
              <a:defRPr b="0" i="0">
                <a:solidFill>
                  <a:schemeClr val="accent1"/>
                </a:solidFill>
                <a:latin typeface="+mn-lt"/>
                <a:cs typeface="Arial"/>
              </a:defRPr>
            </a:lvl3pPr>
            <a:lvl4pPr>
              <a:defRPr b="0" i="0">
                <a:solidFill>
                  <a:schemeClr val="accent1"/>
                </a:solidFill>
                <a:latin typeface="+mn-lt"/>
                <a:cs typeface="Arial"/>
              </a:defRPr>
            </a:lvl4pPr>
            <a:lvl5pPr>
              <a:defRPr b="0" i="0">
                <a:solidFill>
                  <a:schemeClr val="accent1"/>
                </a:solidFill>
                <a:latin typeface="+mn-lt"/>
                <a:cs typeface="Aria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grpSp>
        <p:nvGrpSpPr>
          <p:cNvPr id="39" name="Group 4"/>
          <p:cNvGrpSpPr>
            <a:grpSpLocks noChangeAspect="1"/>
          </p:cNvGrpSpPr>
          <p:nvPr userDrawn="1"/>
        </p:nvGrpSpPr>
        <p:grpSpPr bwMode="auto">
          <a:xfrm>
            <a:off x="7746045" y="320356"/>
            <a:ext cx="1135739" cy="547268"/>
            <a:chOff x="2152" y="1806"/>
            <a:chExt cx="1461" cy="704"/>
          </a:xfrm>
          <a:solidFill>
            <a:schemeClr val="accent1"/>
          </a:solidFill>
        </p:grpSpPr>
        <p:sp>
          <p:nvSpPr>
            <p:cNvPr id="40" name="Freeform 5"/>
            <p:cNvSpPr>
              <a:spLocks/>
            </p:cNvSpPr>
            <p:nvPr/>
          </p:nvSpPr>
          <p:spPr bwMode="auto">
            <a:xfrm>
              <a:off x="2152" y="1806"/>
              <a:ext cx="98" cy="207"/>
            </a:xfrm>
            <a:custGeom>
              <a:avLst/>
              <a:gdLst>
                <a:gd name="T0" fmla="*/ 0 w 163"/>
                <a:gd name="T1" fmla="*/ 0 h 342"/>
                <a:gd name="T2" fmla="*/ 0 w 163"/>
                <a:gd name="T3" fmla="*/ 0 h 342"/>
                <a:gd name="T4" fmla="*/ 0 w 163"/>
                <a:gd name="T5" fmla="*/ 49 h 342"/>
                <a:gd name="T6" fmla="*/ 55 w 163"/>
                <a:gd name="T7" fmla="*/ 49 h 342"/>
                <a:gd name="T8" fmla="*/ 55 w 163"/>
                <a:gd name="T9" fmla="*/ 342 h 342"/>
                <a:gd name="T10" fmla="*/ 109 w 163"/>
                <a:gd name="T11" fmla="*/ 342 h 342"/>
                <a:gd name="T12" fmla="*/ 109 w 163"/>
                <a:gd name="T13" fmla="*/ 48 h 342"/>
                <a:gd name="T14" fmla="*/ 163 w 163"/>
                <a:gd name="T15" fmla="*/ 48 h 342"/>
                <a:gd name="T16" fmla="*/ 163 w 163"/>
                <a:gd name="T17" fmla="*/ 0 h 342"/>
                <a:gd name="T18" fmla="*/ 0 w 163"/>
                <a:gd name="T19" fmla="*/ 0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3" h="342">
                  <a:moveTo>
                    <a:pt x="0" y="0"/>
                  </a:moveTo>
                  <a:lnTo>
                    <a:pt x="0" y="0"/>
                  </a:lnTo>
                  <a:lnTo>
                    <a:pt x="0" y="49"/>
                  </a:lnTo>
                  <a:lnTo>
                    <a:pt x="55" y="49"/>
                  </a:lnTo>
                  <a:lnTo>
                    <a:pt x="55" y="342"/>
                  </a:lnTo>
                  <a:lnTo>
                    <a:pt x="109" y="342"/>
                  </a:lnTo>
                  <a:lnTo>
                    <a:pt x="109" y="48"/>
                  </a:lnTo>
                  <a:lnTo>
                    <a:pt x="163" y="48"/>
                  </a:lnTo>
                  <a:lnTo>
                    <a:pt x="163"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1" name="Freeform 6"/>
            <p:cNvSpPr>
              <a:spLocks/>
            </p:cNvSpPr>
            <p:nvPr/>
          </p:nvSpPr>
          <p:spPr bwMode="auto">
            <a:xfrm>
              <a:off x="2384" y="1807"/>
              <a:ext cx="1229" cy="701"/>
            </a:xfrm>
            <a:custGeom>
              <a:avLst/>
              <a:gdLst>
                <a:gd name="T0" fmla="*/ 698 w 2042"/>
                <a:gd name="T1" fmla="*/ 1159 h 1159"/>
                <a:gd name="T2" fmla="*/ 698 w 2042"/>
                <a:gd name="T3" fmla="*/ 1159 h 1159"/>
                <a:gd name="T4" fmla="*/ 698 w 2042"/>
                <a:gd name="T5" fmla="*/ 869 h 1159"/>
                <a:gd name="T6" fmla="*/ 643 w 2042"/>
                <a:gd name="T7" fmla="*/ 869 h 1159"/>
                <a:gd name="T8" fmla="*/ 643 w 2042"/>
                <a:gd name="T9" fmla="*/ 821 h 1159"/>
                <a:gd name="T10" fmla="*/ 806 w 2042"/>
                <a:gd name="T11" fmla="*/ 821 h 1159"/>
                <a:gd name="T12" fmla="*/ 806 w 2042"/>
                <a:gd name="T13" fmla="*/ 868 h 1159"/>
                <a:gd name="T14" fmla="*/ 751 w 2042"/>
                <a:gd name="T15" fmla="*/ 868 h 1159"/>
                <a:gd name="T16" fmla="*/ 751 w 2042"/>
                <a:gd name="T17" fmla="*/ 1110 h 1159"/>
                <a:gd name="T18" fmla="*/ 761 w 2042"/>
                <a:gd name="T19" fmla="*/ 1110 h 1159"/>
                <a:gd name="T20" fmla="*/ 1261 w 2042"/>
                <a:gd name="T21" fmla="*/ 1110 h 1159"/>
                <a:gd name="T22" fmla="*/ 1275 w 2042"/>
                <a:gd name="T23" fmla="*/ 1105 h 1159"/>
                <a:gd name="T24" fmla="*/ 1967 w 2042"/>
                <a:gd name="T25" fmla="*/ 585 h 1159"/>
                <a:gd name="T26" fmla="*/ 1976 w 2042"/>
                <a:gd name="T27" fmla="*/ 578 h 1159"/>
                <a:gd name="T28" fmla="*/ 1971 w 2042"/>
                <a:gd name="T29" fmla="*/ 573 h 1159"/>
                <a:gd name="T30" fmla="*/ 1296 w 2042"/>
                <a:gd name="T31" fmla="*/ 55 h 1159"/>
                <a:gd name="T32" fmla="*/ 1276 w 2042"/>
                <a:gd name="T33" fmla="*/ 48 h 1159"/>
                <a:gd name="T34" fmla="*/ 109 w 2042"/>
                <a:gd name="T35" fmla="*/ 48 h 1159"/>
                <a:gd name="T36" fmla="*/ 53 w 2042"/>
                <a:gd name="T37" fmla="*/ 48 h 1159"/>
                <a:gd name="T38" fmla="*/ 53 w 2042"/>
                <a:gd name="T39" fmla="*/ 143 h 1159"/>
                <a:gd name="T40" fmla="*/ 125 w 2042"/>
                <a:gd name="T41" fmla="*/ 143 h 1159"/>
                <a:gd name="T42" fmla="*/ 125 w 2042"/>
                <a:gd name="T43" fmla="*/ 192 h 1159"/>
                <a:gd name="T44" fmla="*/ 53 w 2042"/>
                <a:gd name="T45" fmla="*/ 192 h 1159"/>
                <a:gd name="T46" fmla="*/ 53 w 2042"/>
                <a:gd name="T47" fmla="*/ 292 h 1159"/>
                <a:gd name="T48" fmla="*/ 144 w 2042"/>
                <a:gd name="T49" fmla="*/ 292 h 1159"/>
                <a:gd name="T50" fmla="*/ 144 w 2042"/>
                <a:gd name="T51" fmla="*/ 341 h 1159"/>
                <a:gd name="T52" fmla="*/ 0 w 2042"/>
                <a:gd name="T53" fmla="*/ 341 h 1159"/>
                <a:gd name="T54" fmla="*/ 0 w 2042"/>
                <a:gd name="T55" fmla="*/ 0 h 1159"/>
                <a:gd name="T56" fmla="*/ 10 w 2042"/>
                <a:gd name="T57" fmla="*/ 0 h 1159"/>
                <a:gd name="T58" fmla="*/ 1292 w 2042"/>
                <a:gd name="T59" fmla="*/ 0 h 1159"/>
                <a:gd name="T60" fmla="*/ 1315 w 2042"/>
                <a:gd name="T61" fmla="*/ 7 h 1159"/>
                <a:gd name="T62" fmla="*/ 1751 w 2042"/>
                <a:gd name="T63" fmla="*/ 343 h 1159"/>
                <a:gd name="T64" fmla="*/ 2026 w 2042"/>
                <a:gd name="T65" fmla="*/ 554 h 1159"/>
                <a:gd name="T66" fmla="*/ 2041 w 2042"/>
                <a:gd name="T67" fmla="*/ 574 h 1159"/>
                <a:gd name="T68" fmla="*/ 2028 w 2042"/>
                <a:gd name="T69" fmla="*/ 600 h 1159"/>
                <a:gd name="T70" fmla="*/ 1726 w 2042"/>
                <a:gd name="T71" fmla="*/ 828 h 1159"/>
                <a:gd name="T72" fmla="*/ 1299 w 2042"/>
                <a:gd name="T73" fmla="*/ 1150 h 1159"/>
                <a:gd name="T74" fmla="*/ 1270 w 2042"/>
                <a:gd name="T75" fmla="*/ 1159 h 1159"/>
                <a:gd name="T76" fmla="*/ 762 w 2042"/>
                <a:gd name="T77" fmla="*/ 1159 h 1159"/>
                <a:gd name="T78" fmla="*/ 698 w 2042"/>
                <a:gd name="T79" fmla="*/ 1159 h 1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042" h="1159">
                  <a:moveTo>
                    <a:pt x="698" y="1159"/>
                  </a:moveTo>
                  <a:lnTo>
                    <a:pt x="698" y="1159"/>
                  </a:lnTo>
                  <a:lnTo>
                    <a:pt x="698" y="869"/>
                  </a:lnTo>
                  <a:lnTo>
                    <a:pt x="643" y="869"/>
                  </a:lnTo>
                  <a:lnTo>
                    <a:pt x="643" y="821"/>
                  </a:lnTo>
                  <a:lnTo>
                    <a:pt x="806" y="821"/>
                  </a:lnTo>
                  <a:lnTo>
                    <a:pt x="806" y="868"/>
                  </a:lnTo>
                  <a:lnTo>
                    <a:pt x="751" y="868"/>
                  </a:lnTo>
                  <a:lnTo>
                    <a:pt x="751" y="1110"/>
                  </a:lnTo>
                  <a:cubicBezTo>
                    <a:pt x="755" y="1110"/>
                    <a:pt x="758" y="1110"/>
                    <a:pt x="761" y="1110"/>
                  </a:cubicBezTo>
                  <a:cubicBezTo>
                    <a:pt x="928" y="1110"/>
                    <a:pt x="1094" y="1110"/>
                    <a:pt x="1261" y="1110"/>
                  </a:cubicBezTo>
                  <a:cubicBezTo>
                    <a:pt x="1266" y="1110"/>
                    <a:pt x="1272" y="1108"/>
                    <a:pt x="1275" y="1105"/>
                  </a:cubicBezTo>
                  <a:cubicBezTo>
                    <a:pt x="1506" y="932"/>
                    <a:pt x="1737" y="758"/>
                    <a:pt x="1967" y="585"/>
                  </a:cubicBezTo>
                  <a:cubicBezTo>
                    <a:pt x="1970" y="583"/>
                    <a:pt x="1973" y="581"/>
                    <a:pt x="1976" y="578"/>
                  </a:cubicBezTo>
                  <a:cubicBezTo>
                    <a:pt x="1974" y="576"/>
                    <a:pt x="1972" y="574"/>
                    <a:pt x="1971" y="573"/>
                  </a:cubicBezTo>
                  <a:cubicBezTo>
                    <a:pt x="1746" y="400"/>
                    <a:pt x="1521" y="228"/>
                    <a:pt x="1296" y="55"/>
                  </a:cubicBezTo>
                  <a:cubicBezTo>
                    <a:pt x="1290" y="50"/>
                    <a:pt x="1284" y="48"/>
                    <a:pt x="1276" y="48"/>
                  </a:cubicBezTo>
                  <a:cubicBezTo>
                    <a:pt x="887" y="48"/>
                    <a:pt x="498" y="48"/>
                    <a:pt x="109" y="48"/>
                  </a:cubicBezTo>
                  <a:lnTo>
                    <a:pt x="53" y="48"/>
                  </a:lnTo>
                  <a:lnTo>
                    <a:pt x="53" y="143"/>
                  </a:lnTo>
                  <a:lnTo>
                    <a:pt x="125" y="143"/>
                  </a:lnTo>
                  <a:lnTo>
                    <a:pt x="125" y="192"/>
                  </a:lnTo>
                  <a:lnTo>
                    <a:pt x="53" y="192"/>
                  </a:lnTo>
                  <a:lnTo>
                    <a:pt x="53" y="292"/>
                  </a:lnTo>
                  <a:lnTo>
                    <a:pt x="144" y="292"/>
                  </a:lnTo>
                  <a:lnTo>
                    <a:pt x="144" y="341"/>
                  </a:lnTo>
                  <a:lnTo>
                    <a:pt x="0" y="341"/>
                  </a:lnTo>
                  <a:lnTo>
                    <a:pt x="0" y="0"/>
                  </a:lnTo>
                  <a:lnTo>
                    <a:pt x="10" y="0"/>
                  </a:lnTo>
                  <a:cubicBezTo>
                    <a:pt x="438" y="0"/>
                    <a:pt x="865" y="0"/>
                    <a:pt x="1292" y="0"/>
                  </a:cubicBezTo>
                  <a:cubicBezTo>
                    <a:pt x="1301" y="0"/>
                    <a:pt x="1308" y="2"/>
                    <a:pt x="1315" y="7"/>
                  </a:cubicBezTo>
                  <a:cubicBezTo>
                    <a:pt x="1460" y="119"/>
                    <a:pt x="1606" y="231"/>
                    <a:pt x="1751" y="343"/>
                  </a:cubicBezTo>
                  <a:cubicBezTo>
                    <a:pt x="1843" y="413"/>
                    <a:pt x="1934" y="483"/>
                    <a:pt x="2026" y="554"/>
                  </a:cubicBezTo>
                  <a:cubicBezTo>
                    <a:pt x="2033" y="559"/>
                    <a:pt x="2040" y="564"/>
                    <a:pt x="2041" y="574"/>
                  </a:cubicBezTo>
                  <a:cubicBezTo>
                    <a:pt x="2042" y="586"/>
                    <a:pt x="2037" y="594"/>
                    <a:pt x="2028" y="600"/>
                  </a:cubicBezTo>
                  <a:cubicBezTo>
                    <a:pt x="1928" y="676"/>
                    <a:pt x="1827" y="752"/>
                    <a:pt x="1726" y="828"/>
                  </a:cubicBezTo>
                  <a:cubicBezTo>
                    <a:pt x="1584" y="935"/>
                    <a:pt x="1441" y="1042"/>
                    <a:pt x="1299" y="1150"/>
                  </a:cubicBezTo>
                  <a:cubicBezTo>
                    <a:pt x="1290" y="1156"/>
                    <a:pt x="1281" y="1159"/>
                    <a:pt x="1270" y="1159"/>
                  </a:cubicBezTo>
                  <a:cubicBezTo>
                    <a:pt x="1101" y="1159"/>
                    <a:pt x="931" y="1159"/>
                    <a:pt x="762" y="1159"/>
                  </a:cubicBezTo>
                  <a:lnTo>
                    <a:pt x="698" y="115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2" name="Freeform 7"/>
            <p:cNvSpPr>
              <a:spLocks/>
            </p:cNvSpPr>
            <p:nvPr/>
          </p:nvSpPr>
          <p:spPr bwMode="auto">
            <a:xfrm>
              <a:off x="2160" y="2055"/>
              <a:ext cx="102" cy="205"/>
            </a:xfrm>
            <a:custGeom>
              <a:avLst/>
              <a:gdLst>
                <a:gd name="T0" fmla="*/ 168 w 168"/>
                <a:gd name="T1" fmla="*/ 339 h 340"/>
                <a:gd name="T2" fmla="*/ 168 w 168"/>
                <a:gd name="T3" fmla="*/ 339 h 340"/>
                <a:gd name="T4" fmla="*/ 118 w 168"/>
                <a:gd name="T5" fmla="*/ 339 h 340"/>
                <a:gd name="T6" fmla="*/ 113 w 168"/>
                <a:gd name="T7" fmla="*/ 332 h 340"/>
                <a:gd name="T8" fmla="*/ 71 w 168"/>
                <a:gd name="T9" fmla="*/ 177 h 340"/>
                <a:gd name="T10" fmla="*/ 51 w 168"/>
                <a:gd name="T11" fmla="*/ 105 h 340"/>
                <a:gd name="T12" fmla="*/ 48 w 168"/>
                <a:gd name="T13" fmla="*/ 101 h 340"/>
                <a:gd name="T14" fmla="*/ 48 w 168"/>
                <a:gd name="T15" fmla="*/ 339 h 340"/>
                <a:gd name="T16" fmla="*/ 0 w 168"/>
                <a:gd name="T17" fmla="*/ 339 h 340"/>
                <a:gd name="T18" fmla="*/ 0 w 168"/>
                <a:gd name="T19" fmla="*/ 329 h 340"/>
                <a:gd name="T20" fmla="*/ 0 w 168"/>
                <a:gd name="T21" fmla="*/ 11 h 340"/>
                <a:gd name="T22" fmla="*/ 11 w 168"/>
                <a:gd name="T23" fmla="*/ 1 h 340"/>
                <a:gd name="T24" fmla="*/ 57 w 168"/>
                <a:gd name="T25" fmla="*/ 1 h 340"/>
                <a:gd name="T26" fmla="*/ 70 w 168"/>
                <a:gd name="T27" fmla="*/ 11 h 340"/>
                <a:gd name="T28" fmla="*/ 118 w 168"/>
                <a:gd name="T29" fmla="*/ 189 h 340"/>
                <a:gd name="T30" fmla="*/ 121 w 168"/>
                <a:gd name="T31" fmla="*/ 197 h 340"/>
                <a:gd name="T32" fmla="*/ 121 w 168"/>
                <a:gd name="T33" fmla="*/ 2 h 340"/>
                <a:gd name="T34" fmla="*/ 168 w 168"/>
                <a:gd name="T35" fmla="*/ 2 h 340"/>
                <a:gd name="T36" fmla="*/ 168 w 168"/>
                <a:gd name="T37" fmla="*/ 339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8" h="340">
                  <a:moveTo>
                    <a:pt x="168" y="339"/>
                  </a:moveTo>
                  <a:lnTo>
                    <a:pt x="168" y="339"/>
                  </a:lnTo>
                  <a:cubicBezTo>
                    <a:pt x="151" y="339"/>
                    <a:pt x="135" y="340"/>
                    <a:pt x="118" y="339"/>
                  </a:cubicBezTo>
                  <a:cubicBezTo>
                    <a:pt x="116" y="339"/>
                    <a:pt x="113" y="335"/>
                    <a:pt x="113" y="332"/>
                  </a:cubicBezTo>
                  <a:cubicBezTo>
                    <a:pt x="99" y="280"/>
                    <a:pt x="85" y="229"/>
                    <a:pt x="71" y="177"/>
                  </a:cubicBezTo>
                  <a:cubicBezTo>
                    <a:pt x="64" y="153"/>
                    <a:pt x="58" y="129"/>
                    <a:pt x="51" y="105"/>
                  </a:cubicBezTo>
                  <a:cubicBezTo>
                    <a:pt x="51" y="104"/>
                    <a:pt x="50" y="102"/>
                    <a:pt x="48" y="101"/>
                  </a:cubicBezTo>
                  <a:lnTo>
                    <a:pt x="48" y="339"/>
                  </a:lnTo>
                  <a:lnTo>
                    <a:pt x="0" y="339"/>
                  </a:lnTo>
                  <a:lnTo>
                    <a:pt x="0" y="329"/>
                  </a:lnTo>
                  <a:cubicBezTo>
                    <a:pt x="0" y="223"/>
                    <a:pt x="0" y="117"/>
                    <a:pt x="0" y="11"/>
                  </a:cubicBezTo>
                  <a:cubicBezTo>
                    <a:pt x="0" y="3"/>
                    <a:pt x="3" y="0"/>
                    <a:pt x="11" y="1"/>
                  </a:cubicBezTo>
                  <a:cubicBezTo>
                    <a:pt x="26" y="1"/>
                    <a:pt x="42" y="1"/>
                    <a:pt x="57" y="1"/>
                  </a:cubicBezTo>
                  <a:cubicBezTo>
                    <a:pt x="65" y="0"/>
                    <a:pt x="68" y="3"/>
                    <a:pt x="70" y="11"/>
                  </a:cubicBezTo>
                  <a:cubicBezTo>
                    <a:pt x="86" y="70"/>
                    <a:pt x="102" y="130"/>
                    <a:pt x="118" y="189"/>
                  </a:cubicBezTo>
                  <a:cubicBezTo>
                    <a:pt x="118" y="192"/>
                    <a:pt x="119" y="194"/>
                    <a:pt x="121" y="197"/>
                  </a:cubicBezTo>
                  <a:lnTo>
                    <a:pt x="121" y="2"/>
                  </a:lnTo>
                  <a:lnTo>
                    <a:pt x="168" y="2"/>
                  </a:lnTo>
                  <a:lnTo>
                    <a:pt x="168" y="33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3" name="Freeform 8"/>
            <p:cNvSpPr>
              <a:spLocks/>
            </p:cNvSpPr>
            <p:nvPr/>
          </p:nvSpPr>
          <p:spPr bwMode="auto">
            <a:xfrm>
              <a:off x="2265" y="1807"/>
              <a:ext cx="100" cy="206"/>
            </a:xfrm>
            <a:custGeom>
              <a:avLst/>
              <a:gdLst>
                <a:gd name="T0" fmla="*/ 112 w 166"/>
                <a:gd name="T1" fmla="*/ 0 h 341"/>
                <a:gd name="T2" fmla="*/ 112 w 166"/>
                <a:gd name="T3" fmla="*/ 0 h 341"/>
                <a:gd name="T4" fmla="*/ 112 w 166"/>
                <a:gd name="T5" fmla="*/ 145 h 341"/>
                <a:gd name="T6" fmla="*/ 51 w 166"/>
                <a:gd name="T7" fmla="*/ 145 h 341"/>
                <a:gd name="T8" fmla="*/ 51 w 166"/>
                <a:gd name="T9" fmla="*/ 0 h 341"/>
                <a:gd name="T10" fmla="*/ 0 w 166"/>
                <a:gd name="T11" fmla="*/ 0 h 341"/>
                <a:gd name="T12" fmla="*/ 0 w 166"/>
                <a:gd name="T13" fmla="*/ 341 h 341"/>
                <a:gd name="T14" fmla="*/ 52 w 166"/>
                <a:gd name="T15" fmla="*/ 341 h 341"/>
                <a:gd name="T16" fmla="*/ 52 w 166"/>
                <a:gd name="T17" fmla="*/ 195 h 341"/>
                <a:gd name="T18" fmla="*/ 113 w 166"/>
                <a:gd name="T19" fmla="*/ 195 h 341"/>
                <a:gd name="T20" fmla="*/ 113 w 166"/>
                <a:gd name="T21" fmla="*/ 341 h 341"/>
                <a:gd name="T22" fmla="*/ 166 w 166"/>
                <a:gd name="T23" fmla="*/ 341 h 341"/>
                <a:gd name="T24" fmla="*/ 166 w 166"/>
                <a:gd name="T25" fmla="*/ 0 h 341"/>
                <a:gd name="T26" fmla="*/ 112 w 166"/>
                <a:gd name="T27" fmla="*/ 0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6" h="341">
                  <a:moveTo>
                    <a:pt x="112" y="0"/>
                  </a:moveTo>
                  <a:lnTo>
                    <a:pt x="112" y="0"/>
                  </a:lnTo>
                  <a:lnTo>
                    <a:pt x="112" y="145"/>
                  </a:lnTo>
                  <a:lnTo>
                    <a:pt x="51" y="145"/>
                  </a:lnTo>
                  <a:lnTo>
                    <a:pt x="51" y="0"/>
                  </a:lnTo>
                  <a:lnTo>
                    <a:pt x="0" y="0"/>
                  </a:lnTo>
                  <a:lnTo>
                    <a:pt x="0" y="341"/>
                  </a:lnTo>
                  <a:lnTo>
                    <a:pt x="52" y="341"/>
                  </a:lnTo>
                  <a:lnTo>
                    <a:pt x="52" y="195"/>
                  </a:lnTo>
                  <a:lnTo>
                    <a:pt x="113" y="195"/>
                  </a:lnTo>
                  <a:lnTo>
                    <a:pt x="113" y="341"/>
                  </a:lnTo>
                  <a:lnTo>
                    <a:pt x="166" y="341"/>
                  </a:lnTo>
                  <a:lnTo>
                    <a:pt x="166" y="0"/>
                  </a:lnTo>
                  <a:lnTo>
                    <a:pt x="1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4" name="Freeform 9"/>
            <p:cNvSpPr>
              <a:spLocks noEditPoints="1"/>
            </p:cNvSpPr>
            <p:nvPr/>
          </p:nvSpPr>
          <p:spPr bwMode="auto">
            <a:xfrm>
              <a:off x="2404" y="2055"/>
              <a:ext cx="97" cy="205"/>
            </a:xfrm>
            <a:custGeom>
              <a:avLst/>
              <a:gdLst>
                <a:gd name="T0" fmla="*/ 52 w 161"/>
                <a:gd name="T1" fmla="*/ 339 h 339"/>
                <a:gd name="T2" fmla="*/ 52 w 161"/>
                <a:gd name="T3" fmla="*/ 339 h 339"/>
                <a:gd name="T4" fmla="*/ 0 w 161"/>
                <a:gd name="T5" fmla="*/ 339 h 339"/>
                <a:gd name="T6" fmla="*/ 0 w 161"/>
                <a:gd name="T7" fmla="*/ 2 h 339"/>
                <a:gd name="T8" fmla="*/ 1 w 161"/>
                <a:gd name="T9" fmla="*/ 1 h 339"/>
                <a:gd name="T10" fmla="*/ 93 w 161"/>
                <a:gd name="T11" fmla="*/ 2 h 339"/>
                <a:gd name="T12" fmla="*/ 157 w 161"/>
                <a:gd name="T13" fmla="*/ 66 h 339"/>
                <a:gd name="T14" fmla="*/ 156 w 161"/>
                <a:gd name="T15" fmla="*/ 128 h 339"/>
                <a:gd name="T16" fmla="*/ 124 w 161"/>
                <a:gd name="T17" fmla="*/ 174 h 339"/>
                <a:gd name="T18" fmla="*/ 158 w 161"/>
                <a:gd name="T19" fmla="*/ 236 h 339"/>
                <a:gd name="T20" fmla="*/ 159 w 161"/>
                <a:gd name="T21" fmla="*/ 291 h 339"/>
                <a:gd name="T22" fmla="*/ 161 w 161"/>
                <a:gd name="T23" fmla="*/ 339 h 339"/>
                <a:gd name="T24" fmla="*/ 113 w 161"/>
                <a:gd name="T25" fmla="*/ 339 h 339"/>
                <a:gd name="T26" fmla="*/ 109 w 161"/>
                <a:gd name="T27" fmla="*/ 334 h 339"/>
                <a:gd name="T28" fmla="*/ 106 w 161"/>
                <a:gd name="T29" fmla="*/ 311 h 339"/>
                <a:gd name="T30" fmla="*/ 105 w 161"/>
                <a:gd name="T31" fmla="*/ 242 h 339"/>
                <a:gd name="T32" fmla="*/ 103 w 161"/>
                <a:gd name="T33" fmla="*/ 224 h 339"/>
                <a:gd name="T34" fmla="*/ 78 w 161"/>
                <a:gd name="T35" fmla="*/ 202 h 339"/>
                <a:gd name="T36" fmla="*/ 52 w 161"/>
                <a:gd name="T37" fmla="*/ 202 h 339"/>
                <a:gd name="T38" fmla="*/ 52 w 161"/>
                <a:gd name="T39" fmla="*/ 339 h 339"/>
                <a:gd name="T40" fmla="*/ 53 w 161"/>
                <a:gd name="T41" fmla="*/ 153 h 339"/>
                <a:gd name="T42" fmla="*/ 53 w 161"/>
                <a:gd name="T43" fmla="*/ 153 h 339"/>
                <a:gd name="T44" fmla="*/ 77 w 161"/>
                <a:gd name="T45" fmla="*/ 153 h 339"/>
                <a:gd name="T46" fmla="*/ 104 w 161"/>
                <a:gd name="T47" fmla="*/ 129 h 339"/>
                <a:gd name="T48" fmla="*/ 104 w 161"/>
                <a:gd name="T49" fmla="*/ 70 h 339"/>
                <a:gd name="T50" fmla="*/ 87 w 161"/>
                <a:gd name="T51" fmla="*/ 50 h 339"/>
                <a:gd name="T52" fmla="*/ 53 w 161"/>
                <a:gd name="T53" fmla="*/ 50 h 339"/>
                <a:gd name="T54" fmla="*/ 53 w 161"/>
                <a:gd name="T55" fmla="*/ 153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1" h="339">
                  <a:moveTo>
                    <a:pt x="52" y="339"/>
                  </a:moveTo>
                  <a:lnTo>
                    <a:pt x="52" y="339"/>
                  </a:lnTo>
                  <a:lnTo>
                    <a:pt x="0" y="339"/>
                  </a:lnTo>
                  <a:lnTo>
                    <a:pt x="0" y="2"/>
                  </a:lnTo>
                  <a:cubicBezTo>
                    <a:pt x="0" y="2"/>
                    <a:pt x="1" y="1"/>
                    <a:pt x="1" y="1"/>
                  </a:cubicBezTo>
                  <a:cubicBezTo>
                    <a:pt x="32" y="1"/>
                    <a:pt x="63" y="0"/>
                    <a:pt x="93" y="2"/>
                  </a:cubicBezTo>
                  <a:cubicBezTo>
                    <a:pt x="136" y="5"/>
                    <a:pt x="153" y="24"/>
                    <a:pt x="157" y="66"/>
                  </a:cubicBezTo>
                  <a:cubicBezTo>
                    <a:pt x="159" y="87"/>
                    <a:pt x="158" y="107"/>
                    <a:pt x="156" y="128"/>
                  </a:cubicBezTo>
                  <a:cubicBezTo>
                    <a:pt x="154" y="148"/>
                    <a:pt x="144" y="164"/>
                    <a:pt x="124" y="174"/>
                  </a:cubicBezTo>
                  <a:cubicBezTo>
                    <a:pt x="151" y="187"/>
                    <a:pt x="157" y="211"/>
                    <a:pt x="158" y="236"/>
                  </a:cubicBezTo>
                  <a:cubicBezTo>
                    <a:pt x="159" y="255"/>
                    <a:pt x="158" y="273"/>
                    <a:pt x="159" y="291"/>
                  </a:cubicBezTo>
                  <a:cubicBezTo>
                    <a:pt x="159" y="307"/>
                    <a:pt x="160" y="323"/>
                    <a:pt x="161" y="339"/>
                  </a:cubicBezTo>
                  <a:cubicBezTo>
                    <a:pt x="147" y="339"/>
                    <a:pt x="130" y="339"/>
                    <a:pt x="113" y="339"/>
                  </a:cubicBezTo>
                  <a:cubicBezTo>
                    <a:pt x="112" y="339"/>
                    <a:pt x="109" y="336"/>
                    <a:pt x="109" y="334"/>
                  </a:cubicBezTo>
                  <a:cubicBezTo>
                    <a:pt x="107" y="326"/>
                    <a:pt x="106" y="319"/>
                    <a:pt x="106" y="311"/>
                  </a:cubicBezTo>
                  <a:cubicBezTo>
                    <a:pt x="105" y="288"/>
                    <a:pt x="106" y="265"/>
                    <a:pt x="105" y="242"/>
                  </a:cubicBezTo>
                  <a:cubicBezTo>
                    <a:pt x="105" y="236"/>
                    <a:pt x="105" y="230"/>
                    <a:pt x="103" y="224"/>
                  </a:cubicBezTo>
                  <a:cubicBezTo>
                    <a:pt x="100" y="211"/>
                    <a:pt x="91" y="203"/>
                    <a:pt x="78" y="202"/>
                  </a:cubicBezTo>
                  <a:cubicBezTo>
                    <a:pt x="70" y="201"/>
                    <a:pt x="62" y="202"/>
                    <a:pt x="52" y="202"/>
                  </a:cubicBezTo>
                  <a:lnTo>
                    <a:pt x="52" y="339"/>
                  </a:lnTo>
                  <a:close/>
                  <a:moveTo>
                    <a:pt x="53" y="153"/>
                  </a:moveTo>
                  <a:lnTo>
                    <a:pt x="53" y="153"/>
                  </a:lnTo>
                  <a:cubicBezTo>
                    <a:pt x="62" y="153"/>
                    <a:pt x="69" y="153"/>
                    <a:pt x="77" y="153"/>
                  </a:cubicBezTo>
                  <a:cubicBezTo>
                    <a:pt x="92" y="152"/>
                    <a:pt x="103" y="144"/>
                    <a:pt x="104" y="129"/>
                  </a:cubicBezTo>
                  <a:cubicBezTo>
                    <a:pt x="105" y="110"/>
                    <a:pt x="104" y="90"/>
                    <a:pt x="104" y="70"/>
                  </a:cubicBezTo>
                  <a:cubicBezTo>
                    <a:pt x="103" y="60"/>
                    <a:pt x="97" y="52"/>
                    <a:pt x="87" y="50"/>
                  </a:cubicBezTo>
                  <a:cubicBezTo>
                    <a:pt x="76" y="49"/>
                    <a:pt x="64" y="50"/>
                    <a:pt x="53" y="50"/>
                  </a:cubicBezTo>
                  <a:lnTo>
                    <a:pt x="53" y="15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5" name="Freeform 10"/>
            <p:cNvSpPr>
              <a:spLocks noEditPoints="1"/>
            </p:cNvSpPr>
            <p:nvPr/>
          </p:nvSpPr>
          <p:spPr bwMode="auto">
            <a:xfrm>
              <a:off x="2521" y="2055"/>
              <a:ext cx="98" cy="205"/>
            </a:xfrm>
            <a:custGeom>
              <a:avLst/>
              <a:gdLst>
                <a:gd name="T0" fmla="*/ 125 w 162"/>
                <a:gd name="T1" fmla="*/ 174 h 340"/>
                <a:gd name="T2" fmla="*/ 125 w 162"/>
                <a:gd name="T3" fmla="*/ 174 h 340"/>
                <a:gd name="T4" fmla="*/ 159 w 162"/>
                <a:gd name="T5" fmla="*/ 238 h 340"/>
                <a:gd name="T6" fmla="*/ 159 w 162"/>
                <a:gd name="T7" fmla="*/ 293 h 340"/>
                <a:gd name="T8" fmla="*/ 162 w 162"/>
                <a:gd name="T9" fmla="*/ 339 h 340"/>
                <a:gd name="T10" fmla="*/ 114 w 162"/>
                <a:gd name="T11" fmla="*/ 339 h 340"/>
                <a:gd name="T12" fmla="*/ 109 w 162"/>
                <a:gd name="T13" fmla="*/ 333 h 340"/>
                <a:gd name="T14" fmla="*/ 106 w 162"/>
                <a:gd name="T15" fmla="*/ 303 h 340"/>
                <a:gd name="T16" fmla="*/ 106 w 162"/>
                <a:gd name="T17" fmla="*/ 243 h 340"/>
                <a:gd name="T18" fmla="*/ 104 w 162"/>
                <a:gd name="T19" fmla="*/ 225 h 340"/>
                <a:gd name="T20" fmla="*/ 76 w 162"/>
                <a:gd name="T21" fmla="*/ 202 h 340"/>
                <a:gd name="T22" fmla="*/ 53 w 162"/>
                <a:gd name="T23" fmla="*/ 202 h 340"/>
                <a:gd name="T24" fmla="*/ 53 w 162"/>
                <a:gd name="T25" fmla="*/ 339 h 340"/>
                <a:gd name="T26" fmla="*/ 0 w 162"/>
                <a:gd name="T27" fmla="*/ 339 h 340"/>
                <a:gd name="T28" fmla="*/ 0 w 162"/>
                <a:gd name="T29" fmla="*/ 1 h 340"/>
                <a:gd name="T30" fmla="*/ 22 w 162"/>
                <a:gd name="T31" fmla="*/ 1 h 340"/>
                <a:gd name="T32" fmla="*/ 93 w 162"/>
                <a:gd name="T33" fmla="*/ 2 h 340"/>
                <a:gd name="T34" fmla="*/ 158 w 162"/>
                <a:gd name="T35" fmla="*/ 66 h 340"/>
                <a:gd name="T36" fmla="*/ 156 w 162"/>
                <a:gd name="T37" fmla="*/ 127 h 340"/>
                <a:gd name="T38" fmla="*/ 128 w 162"/>
                <a:gd name="T39" fmla="*/ 171 h 340"/>
                <a:gd name="T40" fmla="*/ 125 w 162"/>
                <a:gd name="T41" fmla="*/ 174 h 340"/>
                <a:gd name="T42" fmla="*/ 53 w 162"/>
                <a:gd name="T43" fmla="*/ 153 h 340"/>
                <a:gd name="T44" fmla="*/ 53 w 162"/>
                <a:gd name="T45" fmla="*/ 153 h 340"/>
                <a:gd name="T46" fmla="*/ 79 w 162"/>
                <a:gd name="T47" fmla="*/ 153 h 340"/>
                <a:gd name="T48" fmla="*/ 104 w 162"/>
                <a:gd name="T49" fmla="*/ 129 h 340"/>
                <a:gd name="T50" fmla="*/ 104 w 162"/>
                <a:gd name="T51" fmla="*/ 70 h 340"/>
                <a:gd name="T52" fmla="*/ 87 w 162"/>
                <a:gd name="T53" fmla="*/ 50 h 340"/>
                <a:gd name="T54" fmla="*/ 53 w 162"/>
                <a:gd name="T55" fmla="*/ 50 h 340"/>
                <a:gd name="T56" fmla="*/ 53 w 162"/>
                <a:gd name="T57" fmla="*/ 153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62" h="340">
                  <a:moveTo>
                    <a:pt x="125" y="174"/>
                  </a:moveTo>
                  <a:lnTo>
                    <a:pt x="125" y="174"/>
                  </a:lnTo>
                  <a:cubicBezTo>
                    <a:pt x="152" y="188"/>
                    <a:pt x="158" y="212"/>
                    <a:pt x="159" y="238"/>
                  </a:cubicBezTo>
                  <a:cubicBezTo>
                    <a:pt x="159" y="256"/>
                    <a:pt x="158" y="275"/>
                    <a:pt x="159" y="293"/>
                  </a:cubicBezTo>
                  <a:cubicBezTo>
                    <a:pt x="159" y="308"/>
                    <a:pt x="161" y="323"/>
                    <a:pt x="162" y="339"/>
                  </a:cubicBezTo>
                  <a:cubicBezTo>
                    <a:pt x="147" y="339"/>
                    <a:pt x="130" y="340"/>
                    <a:pt x="114" y="339"/>
                  </a:cubicBezTo>
                  <a:cubicBezTo>
                    <a:pt x="112" y="339"/>
                    <a:pt x="109" y="335"/>
                    <a:pt x="109" y="333"/>
                  </a:cubicBezTo>
                  <a:cubicBezTo>
                    <a:pt x="108" y="323"/>
                    <a:pt x="106" y="313"/>
                    <a:pt x="106" y="303"/>
                  </a:cubicBezTo>
                  <a:cubicBezTo>
                    <a:pt x="106" y="283"/>
                    <a:pt x="106" y="263"/>
                    <a:pt x="106" y="243"/>
                  </a:cubicBezTo>
                  <a:cubicBezTo>
                    <a:pt x="106" y="237"/>
                    <a:pt x="105" y="231"/>
                    <a:pt x="104" y="225"/>
                  </a:cubicBezTo>
                  <a:cubicBezTo>
                    <a:pt x="101" y="210"/>
                    <a:pt x="91" y="202"/>
                    <a:pt x="76" y="202"/>
                  </a:cubicBezTo>
                  <a:cubicBezTo>
                    <a:pt x="68" y="201"/>
                    <a:pt x="61" y="202"/>
                    <a:pt x="53" y="202"/>
                  </a:cubicBezTo>
                  <a:lnTo>
                    <a:pt x="53" y="339"/>
                  </a:lnTo>
                  <a:lnTo>
                    <a:pt x="0" y="339"/>
                  </a:lnTo>
                  <a:lnTo>
                    <a:pt x="0" y="1"/>
                  </a:lnTo>
                  <a:cubicBezTo>
                    <a:pt x="8" y="1"/>
                    <a:pt x="15" y="1"/>
                    <a:pt x="22" y="1"/>
                  </a:cubicBezTo>
                  <a:cubicBezTo>
                    <a:pt x="46" y="1"/>
                    <a:pt x="70" y="0"/>
                    <a:pt x="93" y="2"/>
                  </a:cubicBezTo>
                  <a:cubicBezTo>
                    <a:pt x="136" y="6"/>
                    <a:pt x="154" y="24"/>
                    <a:pt x="158" y="66"/>
                  </a:cubicBezTo>
                  <a:cubicBezTo>
                    <a:pt x="159" y="86"/>
                    <a:pt x="158" y="107"/>
                    <a:pt x="156" y="127"/>
                  </a:cubicBezTo>
                  <a:cubicBezTo>
                    <a:pt x="155" y="146"/>
                    <a:pt x="146" y="161"/>
                    <a:pt x="128" y="171"/>
                  </a:cubicBezTo>
                  <a:cubicBezTo>
                    <a:pt x="127" y="172"/>
                    <a:pt x="127" y="173"/>
                    <a:pt x="125" y="174"/>
                  </a:cubicBezTo>
                  <a:close/>
                  <a:moveTo>
                    <a:pt x="53" y="153"/>
                  </a:moveTo>
                  <a:lnTo>
                    <a:pt x="53" y="153"/>
                  </a:lnTo>
                  <a:cubicBezTo>
                    <a:pt x="62" y="153"/>
                    <a:pt x="70" y="153"/>
                    <a:pt x="79" y="153"/>
                  </a:cubicBezTo>
                  <a:cubicBezTo>
                    <a:pt x="93" y="152"/>
                    <a:pt x="103" y="144"/>
                    <a:pt x="104" y="129"/>
                  </a:cubicBezTo>
                  <a:cubicBezTo>
                    <a:pt x="105" y="110"/>
                    <a:pt x="105" y="90"/>
                    <a:pt x="104" y="70"/>
                  </a:cubicBezTo>
                  <a:cubicBezTo>
                    <a:pt x="103" y="60"/>
                    <a:pt x="98" y="52"/>
                    <a:pt x="87" y="50"/>
                  </a:cubicBezTo>
                  <a:cubicBezTo>
                    <a:pt x="76" y="49"/>
                    <a:pt x="65" y="50"/>
                    <a:pt x="53" y="50"/>
                  </a:cubicBezTo>
                  <a:lnTo>
                    <a:pt x="53" y="15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6" name="Freeform 11"/>
            <p:cNvSpPr>
              <a:spLocks noEditPoints="1"/>
            </p:cNvSpPr>
            <p:nvPr/>
          </p:nvSpPr>
          <p:spPr bwMode="auto">
            <a:xfrm>
              <a:off x="2271" y="2303"/>
              <a:ext cx="98" cy="205"/>
            </a:xfrm>
            <a:custGeom>
              <a:avLst/>
              <a:gdLst>
                <a:gd name="T0" fmla="*/ 124 w 162"/>
                <a:gd name="T1" fmla="*/ 173 h 340"/>
                <a:gd name="T2" fmla="*/ 124 w 162"/>
                <a:gd name="T3" fmla="*/ 173 h 340"/>
                <a:gd name="T4" fmla="*/ 158 w 162"/>
                <a:gd name="T5" fmla="*/ 239 h 340"/>
                <a:gd name="T6" fmla="*/ 158 w 162"/>
                <a:gd name="T7" fmla="*/ 298 h 340"/>
                <a:gd name="T8" fmla="*/ 162 w 162"/>
                <a:gd name="T9" fmla="*/ 338 h 340"/>
                <a:gd name="T10" fmla="*/ 157 w 162"/>
                <a:gd name="T11" fmla="*/ 339 h 340"/>
                <a:gd name="T12" fmla="*/ 119 w 162"/>
                <a:gd name="T13" fmla="*/ 339 h 340"/>
                <a:gd name="T14" fmla="*/ 107 w 162"/>
                <a:gd name="T15" fmla="*/ 330 h 340"/>
                <a:gd name="T16" fmla="*/ 106 w 162"/>
                <a:gd name="T17" fmla="*/ 305 h 340"/>
                <a:gd name="T18" fmla="*/ 104 w 162"/>
                <a:gd name="T19" fmla="*/ 230 h 340"/>
                <a:gd name="T20" fmla="*/ 71 w 162"/>
                <a:gd name="T21" fmla="*/ 201 h 340"/>
                <a:gd name="T22" fmla="*/ 52 w 162"/>
                <a:gd name="T23" fmla="*/ 201 h 340"/>
                <a:gd name="T24" fmla="*/ 52 w 162"/>
                <a:gd name="T25" fmla="*/ 212 h 340"/>
                <a:gd name="T26" fmla="*/ 52 w 162"/>
                <a:gd name="T27" fmla="*/ 330 h 340"/>
                <a:gd name="T28" fmla="*/ 43 w 162"/>
                <a:gd name="T29" fmla="*/ 339 h 340"/>
                <a:gd name="T30" fmla="*/ 0 w 162"/>
                <a:gd name="T31" fmla="*/ 339 h 340"/>
                <a:gd name="T32" fmla="*/ 0 w 162"/>
                <a:gd name="T33" fmla="*/ 1 h 340"/>
                <a:gd name="T34" fmla="*/ 7 w 162"/>
                <a:gd name="T35" fmla="*/ 0 h 340"/>
                <a:gd name="T36" fmla="*/ 87 w 162"/>
                <a:gd name="T37" fmla="*/ 1 h 340"/>
                <a:gd name="T38" fmla="*/ 114 w 162"/>
                <a:gd name="T39" fmla="*/ 5 h 340"/>
                <a:gd name="T40" fmla="*/ 154 w 162"/>
                <a:gd name="T41" fmla="*/ 48 h 340"/>
                <a:gd name="T42" fmla="*/ 156 w 162"/>
                <a:gd name="T43" fmla="*/ 128 h 340"/>
                <a:gd name="T44" fmla="*/ 124 w 162"/>
                <a:gd name="T45" fmla="*/ 173 h 340"/>
                <a:gd name="T46" fmla="*/ 52 w 162"/>
                <a:gd name="T47" fmla="*/ 153 h 340"/>
                <a:gd name="T48" fmla="*/ 52 w 162"/>
                <a:gd name="T49" fmla="*/ 153 h 340"/>
                <a:gd name="T50" fmla="*/ 77 w 162"/>
                <a:gd name="T51" fmla="*/ 152 h 340"/>
                <a:gd name="T52" fmla="*/ 103 w 162"/>
                <a:gd name="T53" fmla="*/ 129 h 340"/>
                <a:gd name="T54" fmla="*/ 103 w 162"/>
                <a:gd name="T55" fmla="*/ 70 h 340"/>
                <a:gd name="T56" fmla="*/ 88 w 162"/>
                <a:gd name="T57" fmla="*/ 50 h 340"/>
                <a:gd name="T58" fmla="*/ 52 w 162"/>
                <a:gd name="T59" fmla="*/ 48 h 340"/>
                <a:gd name="T60" fmla="*/ 52 w 162"/>
                <a:gd name="T61" fmla="*/ 153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2" h="340">
                  <a:moveTo>
                    <a:pt x="124" y="173"/>
                  </a:moveTo>
                  <a:lnTo>
                    <a:pt x="124" y="173"/>
                  </a:lnTo>
                  <a:cubicBezTo>
                    <a:pt x="152" y="188"/>
                    <a:pt x="157" y="213"/>
                    <a:pt x="158" y="239"/>
                  </a:cubicBezTo>
                  <a:cubicBezTo>
                    <a:pt x="159" y="259"/>
                    <a:pt x="158" y="278"/>
                    <a:pt x="158" y="298"/>
                  </a:cubicBezTo>
                  <a:cubicBezTo>
                    <a:pt x="159" y="311"/>
                    <a:pt x="160" y="324"/>
                    <a:pt x="162" y="338"/>
                  </a:cubicBezTo>
                  <a:cubicBezTo>
                    <a:pt x="161" y="338"/>
                    <a:pt x="157" y="339"/>
                    <a:pt x="157" y="339"/>
                  </a:cubicBezTo>
                  <a:lnTo>
                    <a:pt x="119" y="339"/>
                  </a:lnTo>
                  <a:cubicBezTo>
                    <a:pt x="111" y="340"/>
                    <a:pt x="108" y="336"/>
                    <a:pt x="107" y="330"/>
                  </a:cubicBezTo>
                  <a:cubicBezTo>
                    <a:pt x="107" y="321"/>
                    <a:pt x="106" y="313"/>
                    <a:pt x="106" y="305"/>
                  </a:cubicBezTo>
                  <a:cubicBezTo>
                    <a:pt x="105" y="280"/>
                    <a:pt x="106" y="255"/>
                    <a:pt x="104" y="230"/>
                  </a:cubicBezTo>
                  <a:cubicBezTo>
                    <a:pt x="102" y="210"/>
                    <a:pt x="92" y="201"/>
                    <a:pt x="71" y="201"/>
                  </a:cubicBezTo>
                  <a:cubicBezTo>
                    <a:pt x="65" y="201"/>
                    <a:pt x="59" y="201"/>
                    <a:pt x="52" y="201"/>
                  </a:cubicBezTo>
                  <a:lnTo>
                    <a:pt x="52" y="212"/>
                  </a:lnTo>
                  <a:cubicBezTo>
                    <a:pt x="52" y="251"/>
                    <a:pt x="52" y="291"/>
                    <a:pt x="52" y="330"/>
                  </a:cubicBezTo>
                  <a:cubicBezTo>
                    <a:pt x="52" y="337"/>
                    <a:pt x="43" y="339"/>
                    <a:pt x="43" y="339"/>
                  </a:cubicBezTo>
                  <a:lnTo>
                    <a:pt x="0" y="339"/>
                  </a:lnTo>
                  <a:lnTo>
                    <a:pt x="0" y="1"/>
                  </a:lnTo>
                  <a:cubicBezTo>
                    <a:pt x="2" y="1"/>
                    <a:pt x="4" y="0"/>
                    <a:pt x="7" y="0"/>
                  </a:cubicBezTo>
                  <a:cubicBezTo>
                    <a:pt x="33" y="0"/>
                    <a:pt x="60" y="0"/>
                    <a:pt x="87" y="1"/>
                  </a:cubicBezTo>
                  <a:cubicBezTo>
                    <a:pt x="96" y="1"/>
                    <a:pt x="105" y="3"/>
                    <a:pt x="114" y="5"/>
                  </a:cubicBezTo>
                  <a:cubicBezTo>
                    <a:pt x="136" y="11"/>
                    <a:pt x="150" y="26"/>
                    <a:pt x="154" y="48"/>
                  </a:cubicBezTo>
                  <a:cubicBezTo>
                    <a:pt x="160" y="75"/>
                    <a:pt x="159" y="102"/>
                    <a:pt x="156" y="128"/>
                  </a:cubicBezTo>
                  <a:cubicBezTo>
                    <a:pt x="153" y="148"/>
                    <a:pt x="143" y="163"/>
                    <a:pt x="124" y="173"/>
                  </a:cubicBezTo>
                  <a:close/>
                  <a:moveTo>
                    <a:pt x="52" y="153"/>
                  </a:moveTo>
                  <a:lnTo>
                    <a:pt x="52" y="153"/>
                  </a:lnTo>
                  <a:cubicBezTo>
                    <a:pt x="61" y="153"/>
                    <a:pt x="69" y="153"/>
                    <a:pt x="77" y="152"/>
                  </a:cubicBezTo>
                  <a:cubicBezTo>
                    <a:pt x="92" y="152"/>
                    <a:pt x="103" y="143"/>
                    <a:pt x="103" y="129"/>
                  </a:cubicBezTo>
                  <a:cubicBezTo>
                    <a:pt x="105" y="109"/>
                    <a:pt x="104" y="90"/>
                    <a:pt x="103" y="70"/>
                  </a:cubicBezTo>
                  <a:cubicBezTo>
                    <a:pt x="103" y="60"/>
                    <a:pt x="98" y="52"/>
                    <a:pt x="88" y="50"/>
                  </a:cubicBezTo>
                  <a:cubicBezTo>
                    <a:pt x="76" y="48"/>
                    <a:pt x="64" y="49"/>
                    <a:pt x="52" y="48"/>
                  </a:cubicBezTo>
                  <a:lnTo>
                    <a:pt x="52" y="15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7" name="Freeform 12"/>
            <p:cNvSpPr>
              <a:spLocks noEditPoints="1"/>
            </p:cNvSpPr>
            <p:nvPr/>
          </p:nvSpPr>
          <p:spPr bwMode="auto">
            <a:xfrm>
              <a:off x="2385" y="2301"/>
              <a:ext cx="98" cy="209"/>
            </a:xfrm>
            <a:custGeom>
              <a:avLst/>
              <a:gdLst>
                <a:gd name="T0" fmla="*/ 0 w 162"/>
                <a:gd name="T1" fmla="*/ 172 h 346"/>
                <a:gd name="T2" fmla="*/ 0 w 162"/>
                <a:gd name="T3" fmla="*/ 172 h 346"/>
                <a:gd name="T4" fmla="*/ 0 w 162"/>
                <a:gd name="T5" fmla="*/ 85 h 346"/>
                <a:gd name="T6" fmla="*/ 3 w 162"/>
                <a:gd name="T7" fmla="*/ 56 h 346"/>
                <a:gd name="T8" fmla="*/ 69 w 162"/>
                <a:gd name="T9" fmla="*/ 0 h 346"/>
                <a:gd name="T10" fmla="*/ 106 w 162"/>
                <a:gd name="T11" fmla="*/ 3 h 346"/>
                <a:gd name="T12" fmla="*/ 160 w 162"/>
                <a:gd name="T13" fmla="*/ 68 h 346"/>
                <a:gd name="T14" fmla="*/ 161 w 162"/>
                <a:gd name="T15" fmla="*/ 98 h 346"/>
                <a:gd name="T16" fmla="*/ 161 w 162"/>
                <a:gd name="T17" fmla="*/ 256 h 346"/>
                <a:gd name="T18" fmla="*/ 158 w 162"/>
                <a:gd name="T19" fmla="*/ 291 h 346"/>
                <a:gd name="T20" fmla="*/ 86 w 162"/>
                <a:gd name="T21" fmla="*/ 345 h 346"/>
                <a:gd name="T22" fmla="*/ 58 w 162"/>
                <a:gd name="T23" fmla="*/ 343 h 346"/>
                <a:gd name="T24" fmla="*/ 2 w 162"/>
                <a:gd name="T25" fmla="*/ 281 h 346"/>
                <a:gd name="T26" fmla="*/ 0 w 162"/>
                <a:gd name="T27" fmla="*/ 222 h 346"/>
                <a:gd name="T28" fmla="*/ 0 w 162"/>
                <a:gd name="T29" fmla="*/ 172 h 346"/>
                <a:gd name="T30" fmla="*/ 108 w 162"/>
                <a:gd name="T31" fmla="*/ 173 h 346"/>
                <a:gd name="T32" fmla="*/ 108 w 162"/>
                <a:gd name="T33" fmla="*/ 173 h 346"/>
                <a:gd name="T34" fmla="*/ 108 w 162"/>
                <a:gd name="T35" fmla="*/ 120 h 346"/>
                <a:gd name="T36" fmla="*/ 107 w 162"/>
                <a:gd name="T37" fmla="*/ 72 h 346"/>
                <a:gd name="T38" fmla="*/ 82 w 162"/>
                <a:gd name="T39" fmla="*/ 48 h 346"/>
                <a:gd name="T40" fmla="*/ 54 w 162"/>
                <a:gd name="T41" fmla="*/ 70 h 346"/>
                <a:gd name="T42" fmla="*/ 53 w 162"/>
                <a:gd name="T43" fmla="*/ 88 h 346"/>
                <a:gd name="T44" fmla="*/ 53 w 162"/>
                <a:gd name="T45" fmla="*/ 257 h 346"/>
                <a:gd name="T46" fmla="*/ 54 w 162"/>
                <a:gd name="T47" fmla="*/ 277 h 346"/>
                <a:gd name="T48" fmla="*/ 80 w 162"/>
                <a:gd name="T49" fmla="*/ 297 h 346"/>
                <a:gd name="T50" fmla="*/ 106 w 162"/>
                <a:gd name="T51" fmla="*/ 279 h 346"/>
                <a:gd name="T52" fmla="*/ 108 w 162"/>
                <a:gd name="T53" fmla="*/ 263 h 346"/>
                <a:gd name="T54" fmla="*/ 108 w 162"/>
                <a:gd name="T55" fmla="*/ 173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2" h="346">
                  <a:moveTo>
                    <a:pt x="0" y="172"/>
                  </a:moveTo>
                  <a:lnTo>
                    <a:pt x="0" y="172"/>
                  </a:lnTo>
                  <a:cubicBezTo>
                    <a:pt x="0" y="143"/>
                    <a:pt x="0" y="114"/>
                    <a:pt x="0" y="85"/>
                  </a:cubicBezTo>
                  <a:cubicBezTo>
                    <a:pt x="0" y="75"/>
                    <a:pt x="1" y="65"/>
                    <a:pt x="3" y="56"/>
                  </a:cubicBezTo>
                  <a:cubicBezTo>
                    <a:pt x="11" y="23"/>
                    <a:pt x="35" y="2"/>
                    <a:pt x="69" y="0"/>
                  </a:cubicBezTo>
                  <a:cubicBezTo>
                    <a:pt x="81" y="0"/>
                    <a:pt x="94" y="0"/>
                    <a:pt x="106" y="3"/>
                  </a:cubicBezTo>
                  <a:cubicBezTo>
                    <a:pt x="137" y="9"/>
                    <a:pt x="157" y="34"/>
                    <a:pt x="160" y="68"/>
                  </a:cubicBezTo>
                  <a:cubicBezTo>
                    <a:pt x="161" y="78"/>
                    <a:pt x="161" y="88"/>
                    <a:pt x="161" y="98"/>
                  </a:cubicBezTo>
                  <a:cubicBezTo>
                    <a:pt x="162" y="151"/>
                    <a:pt x="162" y="203"/>
                    <a:pt x="161" y="256"/>
                  </a:cubicBezTo>
                  <a:cubicBezTo>
                    <a:pt x="161" y="268"/>
                    <a:pt x="160" y="280"/>
                    <a:pt x="158" y="291"/>
                  </a:cubicBezTo>
                  <a:cubicBezTo>
                    <a:pt x="149" y="325"/>
                    <a:pt x="123" y="345"/>
                    <a:pt x="86" y="345"/>
                  </a:cubicBezTo>
                  <a:cubicBezTo>
                    <a:pt x="76" y="346"/>
                    <a:pt x="67" y="345"/>
                    <a:pt x="58" y="343"/>
                  </a:cubicBezTo>
                  <a:cubicBezTo>
                    <a:pt x="26" y="337"/>
                    <a:pt x="5" y="314"/>
                    <a:pt x="2" y="281"/>
                  </a:cubicBezTo>
                  <a:cubicBezTo>
                    <a:pt x="0" y="261"/>
                    <a:pt x="0" y="241"/>
                    <a:pt x="0" y="222"/>
                  </a:cubicBezTo>
                  <a:cubicBezTo>
                    <a:pt x="0" y="205"/>
                    <a:pt x="0" y="189"/>
                    <a:pt x="0" y="172"/>
                  </a:cubicBezTo>
                  <a:close/>
                  <a:moveTo>
                    <a:pt x="108" y="173"/>
                  </a:moveTo>
                  <a:lnTo>
                    <a:pt x="108" y="173"/>
                  </a:lnTo>
                  <a:cubicBezTo>
                    <a:pt x="108" y="155"/>
                    <a:pt x="108" y="138"/>
                    <a:pt x="108" y="120"/>
                  </a:cubicBezTo>
                  <a:cubicBezTo>
                    <a:pt x="108" y="104"/>
                    <a:pt x="108" y="88"/>
                    <a:pt x="107" y="72"/>
                  </a:cubicBezTo>
                  <a:cubicBezTo>
                    <a:pt x="107" y="57"/>
                    <a:pt x="97" y="48"/>
                    <a:pt x="82" y="48"/>
                  </a:cubicBezTo>
                  <a:cubicBezTo>
                    <a:pt x="67" y="47"/>
                    <a:pt x="57" y="55"/>
                    <a:pt x="54" y="70"/>
                  </a:cubicBezTo>
                  <a:cubicBezTo>
                    <a:pt x="53" y="76"/>
                    <a:pt x="53" y="82"/>
                    <a:pt x="53" y="88"/>
                  </a:cubicBezTo>
                  <a:cubicBezTo>
                    <a:pt x="53" y="144"/>
                    <a:pt x="52" y="201"/>
                    <a:pt x="53" y="257"/>
                  </a:cubicBezTo>
                  <a:cubicBezTo>
                    <a:pt x="53" y="264"/>
                    <a:pt x="53" y="271"/>
                    <a:pt x="54" y="277"/>
                  </a:cubicBezTo>
                  <a:cubicBezTo>
                    <a:pt x="57" y="290"/>
                    <a:pt x="66" y="297"/>
                    <a:pt x="80" y="297"/>
                  </a:cubicBezTo>
                  <a:cubicBezTo>
                    <a:pt x="94" y="298"/>
                    <a:pt x="103" y="292"/>
                    <a:pt x="106" y="279"/>
                  </a:cubicBezTo>
                  <a:cubicBezTo>
                    <a:pt x="108" y="274"/>
                    <a:pt x="108" y="268"/>
                    <a:pt x="108" y="263"/>
                  </a:cubicBezTo>
                  <a:cubicBezTo>
                    <a:pt x="108" y="233"/>
                    <a:pt x="108" y="203"/>
                    <a:pt x="108" y="17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8" name="Freeform 13"/>
            <p:cNvSpPr>
              <a:spLocks noEditPoints="1"/>
            </p:cNvSpPr>
            <p:nvPr/>
          </p:nvSpPr>
          <p:spPr bwMode="auto">
            <a:xfrm>
              <a:off x="2630" y="2055"/>
              <a:ext cx="111" cy="205"/>
            </a:xfrm>
            <a:custGeom>
              <a:avLst/>
              <a:gdLst>
                <a:gd name="T0" fmla="*/ 185 w 185"/>
                <a:gd name="T1" fmla="*/ 338 h 338"/>
                <a:gd name="T2" fmla="*/ 185 w 185"/>
                <a:gd name="T3" fmla="*/ 338 h 338"/>
                <a:gd name="T4" fmla="*/ 132 w 185"/>
                <a:gd name="T5" fmla="*/ 338 h 338"/>
                <a:gd name="T6" fmla="*/ 126 w 185"/>
                <a:gd name="T7" fmla="*/ 296 h 338"/>
                <a:gd name="T8" fmla="*/ 105 w 185"/>
                <a:gd name="T9" fmla="*/ 277 h 338"/>
                <a:gd name="T10" fmla="*/ 67 w 185"/>
                <a:gd name="T11" fmla="*/ 277 h 338"/>
                <a:gd name="T12" fmla="*/ 56 w 185"/>
                <a:gd name="T13" fmla="*/ 286 h 338"/>
                <a:gd name="T14" fmla="*/ 48 w 185"/>
                <a:gd name="T15" fmla="*/ 338 h 338"/>
                <a:gd name="T16" fmla="*/ 0 w 185"/>
                <a:gd name="T17" fmla="*/ 338 h 338"/>
                <a:gd name="T18" fmla="*/ 54 w 185"/>
                <a:gd name="T19" fmla="*/ 1 h 338"/>
                <a:gd name="T20" fmla="*/ 59 w 185"/>
                <a:gd name="T21" fmla="*/ 0 h 338"/>
                <a:gd name="T22" fmla="*/ 125 w 185"/>
                <a:gd name="T23" fmla="*/ 0 h 338"/>
                <a:gd name="T24" fmla="*/ 133 w 185"/>
                <a:gd name="T25" fmla="*/ 6 h 338"/>
                <a:gd name="T26" fmla="*/ 170 w 185"/>
                <a:gd name="T27" fmla="*/ 238 h 338"/>
                <a:gd name="T28" fmla="*/ 185 w 185"/>
                <a:gd name="T29" fmla="*/ 331 h 338"/>
                <a:gd name="T30" fmla="*/ 185 w 185"/>
                <a:gd name="T31" fmla="*/ 338 h 338"/>
                <a:gd name="T32" fmla="*/ 116 w 185"/>
                <a:gd name="T33" fmla="*/ 231 h 338"/>
                <a:gd name="T34" fmla="*/ 116 w 185"/>
                <a:gd name="T35" fmla="*/ 231 h 338"/>
                <a:gd name="T36" fmla="*/ 91 w 185"/>
                <a:gd name="T37" fmla="*/ 67 h 338"/>
                <a:gd name="T38" fmla="*/ 89 w 185"/>
                <a:gd name="T39" fmla="*/ 67 h 338"/>
                <a:gd name="T40" fmla="*/ 65 w 185"/>
                <a:gd name="T41" fmla="*/ 231 h 338"/>
                <a:gd name="T42" fmla="*/ 116 w 185"/>
                <a:gd name="T43" fmla="*/ 231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5" h="338">
                  <a:moveTo>
                    <a:pt x="185" y="338"/>
                  </a:moveTo>
                  <a:lnTo>
                    <a:pt x="185" y="338"/>
                  </a:lnTo>
                  <a:lnTo>
                    <a:pt x="132" y="338"/>
                  </a:lnTo>
                  <a:cubicBezTo>
                    <a:pt x="130" y="324"/>
                    <a:pt x="128" y="310"/>
                    <a:pt x="126" y="296"/>
                  </a:cubicBezTo>
                  <a:cubicBezTo>
                    <a:pt x="123" y="277"/>
                    <a:pt x="124" y="277"/>
                    <a:pt x="105" y="277"/>
                  </a:cubicBezTo>
                  <a:cubicBezTo>
                    <a:pt x="92" y="277"/>
                    <a:pt x="79" y="277"/>
                    <a:pt x="67" y="277"/>
                  </a:cubicBezTo>
                  <a:cubicBezTo>
                    <a:pt x="60" y="276"/>
                    <a:pt x="57" y="278"/>
                    <a:pt x="56" y="286"/>
                  </a:cubicBezTo>
                  <a:cubicBezTo>
                    <a:pt x="54" y="303"/>
                    <a:pt x="51" y="320"/>
                    <a:pt x="48" y="338"/>
                  </a:cubicBezTo>
                  <a:lnTo>
                    <a:pt x="0" y="338"/>
                  </a:lnTo>
                  <a:cubicBezTo>
                    <a:pt x="18" y="225"/>
                    <a:pt x="36" y="113"/>
                    <a:pt x="54" y="1"/>
                  </a:cubicBezTo>
                  <a:cubicBezTo>
                    <a:pt x="56" y="0"/>
                    <a:pt x="58" y="0"/>
                    <a:pt x="59" y="0"/>
                  </a:cubicBezTo>
                  <a:cubicBezTo>
                    <a:pt x="81" y="0"/>
                    <a:pt x="103" y="0"/>
                    <a:pt x="125" y="0"/>
                  </a:cubicBezTo>
                  <a:cubicBezTo>
                    <a:pt x="129" y="0"/>
                    <a:pt x="132" y="1"/>
                    <a:pt x="133" y="6"/>
                  </a:cubicBezTo>
                  <a:cubicBezTo>
                    <a:pt x="145" y="84"/>
                    <a:pt x="157" y="161"/>
                    <a:pt x="170" y="238"/>
                  </a:cubicBezTo>
                  <a:cubicBezTo>
                    <a:pt x="175" y="269"/>
                    <a:pt x="180" y="300"/>
                    <a:pt x="185" y="331"/>
                  </a:cubicBezTo>
                  <a:cubicBezTo>
                    <a:pt x="185" y="333"/>
                    <a:pt x="185" y="335"/>
                    <a:pt x="185" y="338"/>
                  </a:cubicBezTo>
                  <a:close/>
                  <a:moveTo>
                    <a:pt x="116" y="231"/>
                  </a:moveTo>
                  <a:lnTo>
                    <a:pt x="116" y="231"/>
                  </a:lnTo>
                  <a:cubicBezTo>
                    <a:pt x="108" y="176"/>
                    <a:pt x="99" y="121"/>
                    <a:pt x="91" y="67"/>
                  </a:cubicBezTo>
                  <a:cubicBezTo>
                    <a:pt x="91" y="67"/>
                    <a:pt x="90" y="67"/>
                    <a:pt x="89" y="67"/>
                  </a:cubicBezTo>
                  <a:cubicBezTo>
                    <a:pt x="81" y="121"/>
                    <a:pt x="73" y="176"/>
                    <a:pt x="65" y="231"/>
                  </a:cubicBezTo>
                  <a:lnTo>
                    <a:pt x="116" y="23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9" name="Freeform 14"/>
            <p:cNvSpPr>
              <a:spLocks noEditPoints="1"/>
            </p:cNvSpPr>
            <p:nvPr/>
          </p:nvSpPr>
          <p:spPr bwMode="auto">
            <a:xfrm>
              <a:off x="2277" y="2055"/>
              <a:ext cx="112" cy="205"/>
            </a:xfrm>
            <a:custGeom>
              <a:avLst/>
              <a:gdLst>
                <a:gd name="T0" fmla="*/ 0 w 186"/>
                <a:gd name="T1" fmla="*/ 338 h 338"/>
                <a:gd name="T2" fmla="*/ 0 w 186"/>
                <a:gd name="T3" fmla="*/ 338 h 338"/>
                <a:gd name="T4" fmla="*/ 54 w 186"/>
                <a:gd name="T5" fmla="*/ 0 h 338"/>
                <a:gd name="T6" fmla="*/ 127 w 186"/>
                <a:gd name="T7" fmla="*/ 0 h 338"/>
                <a:gd name="T8" fmla="*/ 133 w 186"/>
                <a:gd name="T9" fmla="*/ 7 h 338"/>
                <a:gd name="T10" fmla="*/ 160 w 186"/>
                <a:gd name="T11" fmla="*/ 171 h 338"/>
                <a:gd name="T12" fmla="*/ 186 w 186"/>
                <a:gd name="T13" fmla="*/ 335 h 338"/>
                <a:gd name="T14" fmla="*/ 186 w 186"/>
                <a:gd name="T15" fmla="*/ 338 h 338"/>
                <a:gd name="T16" fmla="*/ 133 w 186"/>
                <a:gd name="T17" fmla="*/ 338 h 338"/>
                <a:gd name="T18" fmla="*/ 125 w 186"/>
                <a:gd name="T19" fmla="*/ 286 h 338"/>
                <a:gd name="T20" fmla="*/ 115 w 186"/>
                <a:gd name="T21" fmla="*/ 277 h 338"/>
                <a:gd name="T22" fmla="*/ 65 w 186"/>
                <a:gd name="T23" fmla="*/ 277 h 338"/>
                <a:gd name="T24" fmla="*/ 57 w 186"/>
                <a:gd name="T25" fmla="*/ 284 h 338"/>
                <a:gd name="T26" fmla="*/ 49 w 186"/>
                <a:gd name="T27" fmla="*/ 338 h 338"/>
                <a:gd name="T28" fmla="*/ 0 w 186"/>
                <a:gd name="T29" fmla="*/ 338 h 338"/>
                <a:gd name="T30" fmla="*/ 92 w 186"/>
                <a:gd name="T31" fmla="*/ 65 h 338"/>
                <a:gd name="T32" fmla="*/ 92 w 186"/>
                <a:gd name="T33" fmla="*/ 65 h 338"/>
                <a:gd name="T34" fmla="*/ 90 w 186"/>
                <a:gd name="T35" fmla="*/ 66 h 338"/>
                <a:gd name="T36" fmla="*/ 65 w 186"/>
                <a:gd name="T37" fmla="*/ 230 h 338"/>
                <a:gd name="T38" fmla="*/ 116 w 186"/>
                <a:gd name="T39" fmla="*/ 230 h 338"/>
                <a:gd name="T40" fmla="*/ 92 w 186"/>
                <a:gd name="T41" fmla="*/ 65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86" h="338">
                  <a:moveTo>
                    <a:pt x="0" y="338"/>
                  </a:moveTo>
                  <a:lnTo>
                    <a:pt x="0" y="338"/>
                  </a:lnTo>
                  <a:cubicBezTo>
                    <a:pt x="18" y="225"/>
                    <a:pt x="36" y="113"/>
                    <a:pt x="54" y="0"/>
                  </a:cubicBezTo>
                  <a:cubicBezTo>
                    <a:pt x="79" y="0"/>
                    <a:pt x="103" y="0"/>
                    <a:pt x="127" y="0"/>
                  </a:cubicBezTo>
                  <a:cubicBezTo>
                    <a:pt x="129" y="0"/>
                    <a:pt x="133" y="4"/>
                    <a:pt x="133" y="7"/>
                  </a:cubicBezTo>
                  <a:cubicBezTo>
                    <a:pt x="142" y="61"/>
                    <a:pt x="151" y="116"/>
                    <a:pt x="160" y="171"/>
                  </a:cubicBezTo>
                  <a:cubicBezTo>
                    <a:pt x="168" y="225"/>
                    <a:pt x="177" y="280"/>
                    <a:pt x="186" y="335"/>
                  </a:cubicBezTo>
                  <a:cubicBezTo>
                    <a:pt x="186" y="336"/>
                    <a:pt x="186" y="337"/>
                    <a:pt x="186" y="338"/>
                  </a:cubicBezTo>
                  <a:lnTo>
                    <a:pt x="133" y="338"/>
                  </a:lnTo>
                  <a:cubicBezTo>
                    <a:pt x="130" y="321"/>
                    <a:pt x="127" y="303"/>
                    <a:pt x="125" y="286"/>
                  </a:cubicBezTo>
                  <a:cubicBezTo>
                    <a:pt x="124" y="279"/>
                    <a:pt x="122" y="276"/>
                    <a:pt x="115" y="277"/>
                  </a:cubicBezTo>
                  <a:cubicBezTo>
                    <a:pt x="98" y="277"/>
                    <a:pt x="82" y="277"/>
                    <a:pt x="65" y="277"/>
                  </a:cubicBezTo>
                  <a:cubicBezTo>
                    <a:pt x="60" y="277"/>
                    <a:pt x="58" y="278"/>
                    <a:pt x="57" y="284"/>
                  </a:cubicBezTo>
                  <a:cubicBezTo>
                    <a:pt x="55" y="302"/>
                    <a:pt x="52" y="320"/>
                    <a:pt x="49" y="338"/>
                  </a:cubicBezTo>
                  <a:lnTo>
                    <a:pt x="0" y="338"/>
                  </a:lnTo>
                  <a:close/>
                  <a:moveTo>
                    <a:pt x="92" y="65"/>
                  </a:moveTo>
                  <a:lnTo>
                    <a:pt x="92" y="65"/>
                  </a:lnTo>
                  <a:cubicBezTo>
                    <a:pt x="91" y="66"/>
                    <a:pt x="90" y="66"/>
                    <a:pt x="90" y="66"/>
                  </a:cubicBezTo>
                  <a:cubicBezTo>
                    <a:pt x="81" y="121"/>
                    <a:pt x="73" y="175"/>
                    <a:pt x="65" y="230"/>
                  </a:cubicBezTo>
                  <a:lnTo>
                    <a:pt x="116" y="230"/>
                  </a:lnTo>
                  <a:cubicBezTo>
                    <a:pt x="108" y="175"/>
                    <a:pt x="100" y="120"/>
                    <a:pt x="92" y="6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50" name="Freeform 15"/>
            <p:cNvSpPr>
              <a:spLocks/>
            </p:cNvSpPr>
            <p:nvPr/>
          </p:nvSpPr>
          <p:spPr bwMode="auto">
            <a:xfrm>
              <a:off x="2896" y="2055"/>
              <a:ext cx="110" cy="205"/>
            </a:xfrm>
            <a:custGeom>
              <a:avLst/>
              <a:gdLst>
                <a:gd name="T0" fmla="*/ 94 w 183"/>
                <a:gd name="T1" fmla="*/ 270 h 339"/>
                <a:gd name="T2" fmla="*/ 94 w 183"/>
                <a:gd name="T3" fmla="*/ 270 h 339"/>
                <a:gd name="T4" fmla="*/ 103 w 183"/>
                <a:gd name="T5" fmla="*/ 208 h 339"/>
                <a:gd name="T6" fmla="*/ 133 w 183"/>
                <a:gd name="T7" fmla="*/ 7 h 339"/>
                <a:gd name="T8" fmla="*/ 138 w 183"/>
                <a:gd name="T9" fmla="*/ 0 h 339"/>
                <a:gd name="T10" fmla="*/ 183 w 183"/>
                <a:gd name="T11" fmla="*/ 0 h 339"/>
                <a:gd name="T12" fmla="*/ 131 w 183"/>
                <a:gd name="T13" fmla="*/ 338 h 339"/>
                <a:gd name="T14" fmla="*/ 126 w 183"/>
                <a:gd name="T15" fmla="*/ 338 h 339"/>
                <a:gd name="T16" fmla="*/ 58 w 183"/>
                <a:gd name="T17" fmla="*/ 338 h 339"/>
                <a:gd name="T18" fmla="*/ 50 w 183"/>
                <a:gd name="T19" fmla="*/ 332 h 339"/>
                <a:gd name="T20" fmla="*/ 0 w 183"/>
                <a:gd name="T21" fmla="*/ 4 h 339"/>
                <a:gd name="T22" fmla="*/ 0 w 183"/>
                <a:gd name="T23" fmla="*/ 0 h 339"/>
                <a:gd name="T24" fmla="*/ 49 w 183"/>
                <a:gd name="T25" fmla="*/ 0 h 339"/>
                <a:gd name="T26" fmla="*/ 53 w 183"/>
                <a:gd name="T27" fmla="*/ 6 h 339"/>
                <a:gd name="T28" fmla="*/ 78 w 183"/>
                <a:gd name="T29" fmla="*/ 173 h 339"/>
                <a:gd name="T30" fmla="*/ 91 w 183"/>
                <a:gd name="T31" fmla="*/ 262 h 339"/>
                <a:gd name="T32" fmla="*/ 93 w 183"/>
                <a:gd name="T33" fmla="*/ 270 h 339"/>
                <a:gd name="T34" fmla="*/ 94 w 183"/>
                <a:gd name="T35" fmla="*/ 270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3" h="339">
                  <a:moveTo>
                    <a:pt x="94" y="270"/>
                  </a:moveTo>
                  <a:lnTo>
                    <a:pt x="94" y="270"/>
                  </a:lnTo>
                  <a:cubicBezTo>
                    <a:pt x="97" y="249"/>
                    <a:pt x="100" y="229"/>
                    <a:pt x="103" y="208"/>
                  </a:cubicBezTo>
                  <a:cubicBezTo>
                    <a:pt x="113" y="141"/>
                    <a:pt x="123" y="74"/>
                    <a:pt x="133" y="7"/>
                  </a:cubicBezTo>
                  <a:cubicBezTo>
                    <a:pt x="134" y="4"/>
                    <a:pt x="136" y="0"/>
                    <a:pt x="138" y="0"/>
                  </a:cubicBezTo>
                  <a:cubicBezTo>
                    <a:pt x="153" y="0"/>
                    <a:pt x="167" y="0"/>
                    <a:pt x="183" y="0"/>
                  </a:cubicBezTo>
                  <a:cubicBezTo>
                    <a:pt x="165" y="113"/>
                    <a:pt x="148" y="225"/>
                    <a:pt x="131" y="338"/>
                  </a:cubicBezTo>
                  <a:cubicBezTo>
                    <a:pt x="129" y="338"/>
                    <a:pt x="128" y="338"/>
                    <a:pt x="126" y="338"/>
                  </a:cubicBezTo>
                  <a:cubicBezTo>
                    <a:pt x="104" y="338"/>
                    <a:pt x="81" y="338"/>
                    <a:pt x="58" y="338"/>
                  </a:cubicBezTo>
                  <a:cubicBezTo>
                    <a:pt x="53" y="339"/>
                    <a:pt x="51" y="337"/>
                    <a:pt x="50" y="332"/>
                  </a:cubicBezTo>
                  <a:cubicBezTo>
                    <a:pt x="34" y="223"/>
                    <a:pt x="17" y="113"/>
                    <a:pt x="0" y="4"/>
                  </a:cubicBezTo>
                  <a:cubicBezTo>
                    <a:pt x="0" y="3"/>
                    <a:pt x="0" y="2"/>
                    <a:pt x="0" y="0"/>
                  </a:cubicBezTo>
                  <a:cubicBezTo>
                    <a:pt x="16" y="0"/>
                    <a:pt x="32" y="0"/>
                    <a:pt x="49" y="0"/>
                  </a:cubicBezTo>
                  <a:cubicBezTo>
                    <a:pt x="50" y="0"/>
                    <a:pt x="53" y="4"/>
                    <a:pt x="53" y="6"/>
                  </a:cubicBezTo>
                  <a:cubicBezTo>
                    <a:pt x="62" y="62"/>
                    <a:pt x="70" y="117"/>
                    <a:pt x="78" y="173"/>
                  </a:cubicBezTo>
                  <a:cubicBezTo>
                    <a:pt x="83" y="203"/>
                    <a:pt x="87" y="233"/>
                    <a:pt x="91" y="262"/>
                  </a:cubicBezTo>
                  <a:cubicBezTo>
                    <a:pt x="92" y="265"/>
                    <a:pt x="92" y="267"/>
                    <a:pt x="93" y="270"/>
                  </a:cubicBezTo>
                  <a:cubicBezTo>
                    <a:pt x="93" y="270"/>
                    <a:pt x="94" y="270"/>
                    <a:pt x="94" y="27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51" name="Freeform 16"/>
            <p:cNvSpPr>
              <a:spLocks noEditPoints="1"/>
            </p:cNvSpPr>
            <p:nvPr/>
          </p:nvSpPr>
          <p:spPr bwMode="auto">
            <a:xfrm>
              <a:off x="2162" y="2302"/>
              <a:ext cx="95" cy="206"/>
            </a:xfrm>
            <a:custGeom>
              <a:avLst/>
              <a:gdLst>
                <a:gd name="T0" fmla="*/ 0 w 159"/>
                <a:gd name="T1" fmla="*/ 340 h 340"/>
                <a:gd name="T2" fmla="*/ 0 w 159"/>
                <a:gd name="T3" fmla="*/ 340 h 340"/>
                <a:gd name="T4" fmla="*/ 0 w 159"/>
                <a:gd name="T5" fmla="*/ 3 h 340"/>
                <a:gd name="T6" fmla="*/ 1 w 159"/>
                <a:gd name="T7" fmla="*/ 2 h 340"/>
                <a:gd name="T8" fmla="*/ 95 w 159"/>
                <a:gd name="T9" fmla="*/ 3 h 340"/>
                <a:gd name="T10" fmla="*/ 154 w 159"/>
                <a:gd name="T11" fmla="*/ 61 h 340"/>
                <a:gd name="T12" fmla="*/ 153 w 159"/>
                <a:gd name="T13" fmla="*/ 158 h 340"/>
                <a:gd name="T14" fmla="*/ 92 w 159"/>
                <a:gd name="T15" fmla="*/ 212 h 340"/>
                <a:gd name="T16" fmla="*/ 52 w 159"/>
                <a:gd name="T17" fmla="*/ 213 h 340"/>
                <a:gd name="T18" fmla="*/ 52 w 159"/>
                <a:gd name="T19" fmla="*/ 224 h 340"/>
                <a:gd name="T20" fmla="*/ 52 w 159"/>
                <a:gd name="T21" fmla="*/ 331 h 340"/>
                <a:gd name="T22" fmla="*/ 42 w 159"/>
                <a:gd name="T23" fmla="*/ 340 h 340"/>
                <a:gd name="T24" fmla="*/ 0 w 159"/>
                <a:gd name="T25" fmla="*/ 340 h 340"/>
                <a:gd name="T26" fmla="*/ 52 w 159"/>
                <a:gd name="T27" fmla="*/ 163 h 340"/>
                <a:gd name="T28" fmla="*/ 52 w 159"/>
                <a:gd name="T29" fmla="*/ 163 h 340"/>
                <a:gd name="T30" fmla="*/ 55 w 159"/>
                <a:gd name="T31" fmla="*/ 164 h 340"/>
                <a:gd name="T32" fmla="*/ 79 w 159"/>
                <a:gd name="T33" fmla="*/ 164 h 340"/>
                <a:gd name="T34" fmla="*/ 102 w 159"/>
                <a:gd name="T35" fmla="*/ 144 h 340"/>
                <a:gd name="T36" fmla="*/ 102 w 159"/>
                <a:gd name="T37" fmla="*/ 70 h 340"/>
                <a:gd name="T38" fmla="*/ 86 w 159"/>
                <a:gd name="T39" fmla="*/ 51 h 340"/>
                <a:gd name="T40" fmla="*/ 52 w 159"/>
                <a:gd name="T41" fmla="*/ 49 h 340"/>
                <a:gd name="T42" fmla="*/ 52 w 159"/>
                <a:gd name="T43" fmla="*/ 163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59" h="340">
                  <a:moveTo>
                    <a:pt x="0" y="340"/>
                  </a:moveTo>
                  <a:lnTo>
                    <a:pt x="0" y="340"/>
                  </a:lnTo>
                  <a:cubicBezTo>
                    <a:pt x="0" y="340"/>
                    <a:pt x="0" y="115"/>
                    <a:pt x="0" y="3"/>
                  </a:cubicBezTo>
                  <a:cubicBezTo>
                    <a:pt x="0" y="2"/>
                    <a:pt x="1" y="2"/>
                    <a:pt x="1" y="2"/>
                  </a:cubicBezTo>
                  <a:cubicBezTo>
                    <a:pt x="32" y="2"/>
                    <a:pt x="64" y="0"/>
                    <a:pt x="95" y="3"/>
                  </a:cubicBezTo>
                  <a:cubicBezTo>
                    <a:pt x="129" y="7"/>
                    <a:pt x="149" y="26"/>
                    <a:pt x="154" y="61"/>
                  </a:cubicBezTo>
                  <a:cubicBezTo>
                    <a:pt x="158" y="93"/>
                    <a:pt x="159" y="126"/>
                    <a:pt x="153" y="158"/>
                  </a:cubicBezTo>
                  <a:cubicBezTo>
                    <a:pt x="147" y="189"/>
                    <a:pt x="124" y="209"/>
                    <a:pt x="92" y="212"/>
                  </a:cubicBezTo>
                  <a:cubicBezTo>
                    <a:pt x="79" y="213"/>
                    <a:pt x="66" y="213"/>
                    <a:pt x="52" y="213"/>
                  </a:cubicBezTo>
                  <a:lnTo>
                    <a:pt x="52" y="224"/>
                  </a:lnTo>
                  <a:cubicBezTo>
                    <a:pt x="52" y="260"/>
                    <a:pt x="52" y="295"/>
                    <a:pt x="52" y="331"/>
                  </a:cubicBezTo>
                  <a:cubicBezTo>
                    <a:pt x="52" y="338"/>
                    <a:pt x="42" y="340"/>
                    <a:pt x="42" y="340"/>
                  </a:cubicBezTo>
                  <a:lnTo>
                    <a:pt x="0" y="340"/>
                  </a:lnTo>
                  <a:close/>
                  <a:moveTo>
                    <a:pt x="52" y="163"/>
                  </a:moveTo>
                  <a:lnTo>
                    <a:pt x="52" y="163"/>
                  </a:lnTo>
                  <a:cubicBezTo>
                    <a:pt x="53" y="164"/>
                    <a:pt x="54" y="164"/>
                    <a:pt x="55" y="164"/>
                  </a:cubicBezTo>
                  <a:cubicBezTo>
                    <a:pt x="63" y="164"/>
                    <a:pt x="71" y="164"/>
                    <a:pt x="79" y="164"/>
                  </a:cubicBezTo>
                  <a:cubicBezTo>
                    <a:pt x="92" y="164"/>
                    <a:pt x="101" y="157"/>
                    <a:pt x="102" y="144"/>
                  </a:cubicBezTo>
                  <a:cubicBezTo>
                    <a:pt x="103" y="120"/>
                    <a:pt x="103" y="95"/>
                    <a:pt x="102" y="70"/>
                  </a:cubicBezTo>
                  <a:cubicBezTo>
                    <a:pt x="102" y="60"/>
                    <a:pt x="96" y="52"/>
                    <a:pt x="86" y="51"/>
                  </a:cubicBezTo>
                  <a:cubicBezTo>
                    <a:pt x="75" y="49"/>
                    <a:pt x="64" y="50"/>
                    <a:pt x="52" y="49"/>
                  </a:cubicBezTo>
                  <a:lnTo>
                    <a:pt x="52" y="16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52" name="Freeform 17"/>
            <p:cNvSpPr>
              <a:spLocks/>
            </p:cNvSpPr>
            <p:nvPr/>
          </p:nvSpPr>
          <p:spPr bwMode="auto">
            <a:xfrm>
              <a:off x="2665" y="2301"/>
              <a:ext cx="98" cy="209"/>
            </a:xfrm>
            <a:custGeom>
              <a:avLst/>
              <a:gdLst>
                <a:gd name="T0" fmla="*/ 160 w 163"/>
                <a:gd name="T1" fmla="*/ 117 h 346"/>
                <a:gd name="T2" fmla="*/ 160 w 163"/>
                <a:gd name="T3" fmla="*/ 117 h 346"/>
                <a:gd name="T4" fmla="*/ 109 w 163"/>
                <a:gd name="T5" fmla="*/ 117 h 346"/>
                <a:gd name="T6" fmla="*/ 109 w 163"/>
                <a:gd name="T7" fmla="*/ 107 h 346"/>
                <a:gd name="T8" fmla="*/ 107 w 163"/>
                <a:gd name="T9" fmla="*/ 70 h 346"/>
                <a:gd name="T10" fmla="*/ 81 w 163"/>
                <a:gd name="T11" fmla="*/ 47 h 346"/>
                <a:gd name="T12" fmla="*/ 54 w 163"/>
                <a:gd name="T13" fmla="*/ 69 h 346"/>
                <a:gd name="T14" fmla="*/ 53 w 163"/>
                <a:gd name="T15" fmla="*/ 86 h 346"/>
                <a:gd name="T16" fmla="*/ 53 w 163"/>
                <a:gd name="T17" fmla="*/ 259 h 346"/>
                <a:gd name="T18" fmla="*/ 54 w 163"/>
                <a:gd name="T19" fmla="*/ 272 h 346"/>
                <a:gd name="T20" fmla="*/ 81 w 163"/>
                <a:gd name="T21" fmla="*/ 297 h 346"/>
                <a:gd name="T22" fmla="*/ 107 w 163"/>
                <a:gd name="T23" fmla="*/ 273 h 346"/>
                <a:gd name="T24" fmla="*/ 109 w 163"/>
                <a:gd name="T25" fmla="*/ 228 h 346"/>
                <a:gd name="T26" fmla="*/ 109 w 163"/>
                <a:gd name="T27" fmla="*/ 216 h 346"/>
                <a:gd name="T28" fmla="*/ 158 w 163"/>
                <a:gd name="T29" fmla="*/ 216 h 346"/>
                <a:gd name="T30" fmla="*/ 149 w 163"/>
                <a:gd name="T31" fmla="*/ 308 h 346"/>
                <a:gd name="T32" fmla="*/ 114 w 163"/>
                <a:gd name="T33" fmla="*/ 339 h 346"/>
                <a:gd name="T34" fmla="*/ 70 w 163"/>
                <a:gd name="T35" fmla="*/ 345 h 346"/>
                <a:gd name="T36" fmla="*/ 0 w 163"/>
                <a:gd name="T37" fmla="*/ 265 h 346"/>
                <a:gd name="T38" fmla="*/ 0 w 163"/>
                <a:gd name="T39" fmla="*/ 80 h 346"/>
                <a:gd name="T40" fmla="*/ 4 w 163"/>
                <a:gd name="T41" fmla="*/ 54 h 346"/>
                <a:gd name="T42" fmla="*/ 70 w 163"/>
                <a:gd name="T43" fmla="*/ 0 h 346"/>
                <a:gd name="T44" fmla="*/ 98 w 163"/>
                <a:gd name="T45" fmla="*/ 1 h 346"/>
                <a:gd name="T46" fmla="*/ 155 w 163"/>
                <a:gd name="T47" fmla="*/ 56 h 346"/>
                <a:gd name="T48" fmla="*/ 160 w 163"/>
                <a:gd name="T49" fmla="*/ 117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3" h="346">
                  <a:moveTo>
                    <a:pt x="160" y="117"/>
                  </a:moveTo>
                  <a:lnTo>
                    <a:pt x="160" y="117"/>
                  </a:lnTo>
                  <a:lnTo>
                    <a:pt x="109" y="117"/>
                  </a:lnTo>
                  <a:cubicBezTo>
                    <a:pt x="109" y="113"/>
                    <a:pt x="109" y="110"/>
                    <a:pt x="109" y="107"/>
                  </a:cubicBezTo>
                  <a:cubicBezTo>
                    <a:pt x="108" y="94"/>
                    <a:pt x="109" y="82"/>
                    <a:pt x="107" y="70"/>
                  </a:cubicBezTo>
                  <a:cubicBezTo>
                    <a:pt x="106" y="56"/>
                    <a:pt x="95" y="48"/>
                    <a:pt x="81" y="47"/>
                  </a:cubicBezTo>
                  <a:cubicBezTo>
                    <a:pt x="66" y="47"/>
                    <a:pt x="57" y="55"/>
                    <a:pt x="54" y="69"/>
                  </a:cubicBezTo>
                  <a:cubicBezTo>
                    <a:pt x="53" y="75"/>
                    <a:pt x="53" y="81"/>
                    <a:pt x="53" y="86"/>
                  </a:cubicBezTo>
                  <a:cubicBezTo>
                    <a:pt x="53" y="144"/>
                    <a:pt x="53" y="202"/>
                    <a:pt x="53" y="259"/>
                  </a:cubicBezTo>
                  <a:cubicBezTo>
                    <a:pt x="53" y="264"/>
                    <a:pt x="53" y="268"/>
                    <a:pt x="54" y="272"/>
                  </a:cubicBezTo>
                  <a:cubicBezTo>
                    <a:pt x="56" y="289"/>
                    <a:pt x="65" y="297"/>
                    <a:pt x="81" y="297"/>
                  </a:cubicBezTo>
                  <a:cubicBezTo>
                    <a:pt x="96" y="297"/>
                    <a:pt x="106" y="289"/>
                    <a:pt x="107" y="273"/>
                  </a:cubicBezTo>
                  <a:cubicBezTo>
                    <a:pt x="109" y="258"/>
                    <a:pt x="108" y="243"/>
                    <a:pt x="109" y="228"/>
                  </a:cubicBezTo>
                  <a:cubicBezTo>
                    <a:pt x="109" y="224"/>
                    <a:pt x="109" y="220"/>
                    <a:pt x="109" y="216"/>
                  </a:cubicBezTo>
                  <a:lnTo>
                    <a:pt x="158" y="216"/>
                  </a:lnTo>
                  <a:cubicBezTo>
                    <a:pt x="157" y="247"/>
                    <a:pt x="163" y="278"/>
                    <a:pt x="149" y="308"/>
                  </a:cubicBezTo>
                  <a:cubicBezTo>
                    <a:pt x="142" y="323"/>
                    <a:pt x="130" y="335"/>
                    <a:pt x="114" y="339"/>
                  </a:cubicBezTo>
                  <a:cubicBezTo>
                    <a:pt x="100" y="343"/>
                    <a:pt x="84" y="346"/>
                    <a:pt x="70" y="345"/>
                  </a:cubicBezTo>
                  <a:cubicBezTo>
                    <a:pt x="24" y="341"/>
                    <a:pt x="1" y="313"/>
                    <a:pt x="0" y="265"/>
                  </a:cubicBezTo>
                  <a:cubicBezTo>
                    <a:pt x="0" y="204"/>
                    <a:pt x="0" y="142"/>
                    <a:pt x="0" y="80"/>
                  </a:cubicBezTo>
                  <a:cubicBezTo>
                    <a:pt x="0" y="71"/>
                    <a:pt x="2" y="62"/>
                    <a:pt x="4" y="54"/>
                  </a:cubicBezTo>
                  <a:cubicBezTo>
                    <a:pt x="12" y="21"/>
                    <a:pt x="36" y="1"/>
                    <a:pt x="70" y="0"/>
                  </a:cubicBezTo>
                  <a:cubicBezTo>
                    <a:pt x="79" y="0"/>
                    <a:pt x="89" y="0"/>
                    <a:pt x="98" y="1"/>
                  </a:cubicBezTo>
                  <a:cubicBezTo>
                    <a:pt x="130" y="6"/>
                    <a:pt x="149" y="25"/>
                    <a:pt x="155" y="56"/>
                  </a:cubicBezTo>
                  <a:cubicBezTo>
                    <a:pt x="159" y="76"/>
                    <a:pt x="158" y="96"/>
                    <a:pt x="160" y="11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53" name="Freeform 18"/>
            <p:cNvSpPr>
              <a:spLocks/>
            </p:cNvSpPr>
            <p:nvPr/>
          </p:nvSpPr>
          <p:spPr bwMode="auto">
            <a:xfrm>
              <a:off x="3022" y="2056"/>
              <a:ext cx="86" cy="204"/>
            </a:xfrm>
            <a:custGeom>
              <a:avLst/>
              <a:gdLst>
                <a:gd name="T0" fmla="*/ 0 w 144"/>
                <a:gd name="T1" fmla="*/ 337 h 337"/>
                <a:gd name="T2" fmla="*/ 0 w 144"/>
                <a:gd name="T3" fmla="*/ 337 h 337"/>
                <a:gd name="T4" fmla="*/ 0 w 144"/>
                <a:gd name="T5" fmla="*/ 0 h 337"/>
                <a:gd name="T6" fmla="*/ 144 w 144"/>
                <a:gd name="T7" fmla="*/ 0 h 337"/>
                <a:gd name="T8" fmla="*/ 144 w 144"/>
                <a:gd name="T9" fmla="*/ 47 h 337"/>
                <a:gd name="T10" fmla="*/ 53 w 144"/>
                <a:gd name="T11" fmla="*/ 47 h 337"/>
                <a:gd name="T12" fmla="*/ 53 w 144"/>
                <a:gd name="T13" fmla="*/ 141 h 337"/>
                <a:gd name="T14" fmla="*/ 125 w 144"/>
                <a:gd name="T15" fmla="*/ 141 h 337"/>
                <a:gd name="T16" fmla="*/ 125 w 144"/>
                <a:gd name="T17" fmla="*/ 189 h 337"/>
                <a:gd name="T18" fmla="*/ 53 w 144"/>
                <a:gd name="T19" fmla="*/ 189 h 337"/>
                <a:gd name="T20" fmla="*/ 53 w 144"/>
                <a:gd name="T21" fmla="*/ 288 h 337"/>
                <a:gd name="T22" fmla="*/ 144 w 144"/>
                <a:gd name="T23" fmla="*/ 288 h 337"/>
                <a:gd name="T24" fmla="*/ 144 w 144"/>
                <a:gd name="T25" fmla="*/ 337 h 337"/>
                <a:gd name="T26" fmla="*/ 0 w 144"/>
                <a:gd name="T27" fmla="*/ 337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4" h="337">
                  <a:moveTo>
                    <a:pt x="0" y="337"/>
                  </a:moveTo>
                  <a:lnTo>
                    <a:pt x="0" y="337"/>
                  </a:lnTo>
                  <a:lnTo>
                    <a:pt x="0" y="0"/>
                  </a:lnTo>
                  <a:lnTo>
                    <a:pt x="144" y="0"/>
                  </a:lnTo>
                  <a:lnTo>
                    <a:pt x="144" y="47"/>
                  </a:lnTo>
                  <a:lnTo>
                    <a:pt x="53" y="47"/>
                  </a:lnTo>
                  <a:lnTo>
                    <a:pt x="53" y="141"/>
                  </a:lnTo>
                  <a:lnTo>
                    <a:pt x="125" y="141"/>
                  </a:lnTo>
                  <a:lnTo>
                    <a:pt x="125" y="189"/>
                  </a:lnTo>
                  <a:lnTo>
                    <a:pt x="53" y="189"/>
                  </a:lnTo>
                  <a:lnTo>
                    <a:pt x="53" y="288"/>
                  </a:lnTo>
                  <a:lnTo>
                    <a:pt x="144" y="288"/>
                  </a:lnTo>
                  <a:lnTo>
                    <a:pt x="144" y="337"/>
                  </a:lnTo>
                  <a:lnTo>
                    <a:pt x="0" y="33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54" name="Freeform 19"/>
            <p:cNvSpPr>
              <a:spLocks/>
            </p:cNvSpPr>
            <p:nvPr/>
          </p:nvSpPr>
          <p:spPr bwMode="auto">
            <a:xfrm>
              <a:off x="2572" y="2303"/>
              <a:ext cx="87" cy="204"/>
            </a:xfrm>
            <a:custGeom>
              <a:avLst/>
              <a:gdLst>
                <a:gd name="T0" fmla="*/ 0 w 144"/>
                <a:gd name="T1" fmla="*/ 0 h 337"/>
                <a:gd name="T2" fmla="*/ 0 w 144"/>
                <a:gd name="T3" fmla="*/ 0 h 337"/>
                <a:gd name="T4" fmla="*/ 0 w 144"/>
                <a:gd name="T5" fmla="*/ 337 h 337"/>
                <a:gd name="T6" fmla="*/ 144 w 144"/>
                <a:gd name="T7" fmla="*/ 337 h 337"/>
                <a:gd name="T8" fmla="*/ 144 w 144"/>
                <a:gd name="T9" fmla="*/ 289 h 337"/>
                <a:gd name="T10" fmla="*/ 53 w 144"/>
                <a:gd name="T11" fmla="*/ 289 h 337"/>
                <a:gd name="T12" fmla="*/ 53 w 144"/>
                <a:gd name="T13" fmla="*/ 190 h 337"/>
                <a:gd name="T14" fmla="*/ 124 w 144"/>
                <a:gd name="T15" fmla="*/ 190 h 337"/>
                <a:gd name="T16" fmla="*/ 124 w 144"/>
                <a:gd name="T17" fmla="*/ 142 h 337"/>
                <a:gd name="T18" fmla="*/ 53 w 144"/>
                <a:gd name="T19" fmla="*/ 142 h 337"/>
                <a:gd name="T20" fmla="*/ 53 w 144"/>
                <a:gd name="T21" fmla="*/ 47 h 337"/>
                <a:gd name="T22" fmla="*/ 144 w 144"/>
                <a:gd name="T23" fmla="*/ 47 h 337"/>
                <a:gd name="T24" fmla="*/ 144 w 144"/>
                <a:gd name="T25" fmla="*/ 0 h 337"/>
                <a:gd name="T26" fmla="*/ 0 w 144"/>
                <a:gd name="T27" fmla="*/ 0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4" h="337">
                  <a:moveTo>
                    <a:pt x="0" y="0"/>
                  </a:moveTo>
                  <a:lnTo>
                    <a:pt x="0" y="0"/>
                  </a:lnTo>
                  <a:lnTo>
                    <a:pt x="0" y="337"/>
                  </a:lnTo>
                  <a:lnTo>
                    <a:pt x="144" y="337"/>
                  </a:lnTo>
                  <a:lnTo>
                    <a:pt x="144" y="289"/>
                  </a:lnTo>
                  <a:lnTo>
                    <a:pt x="53" y="289"/>
                  </a:lnTo>
                  <a:lnTo>
                    <a:pt x="53" y="190"/>
                  </a:lnTo>
                  <a:lnTo>
                    <a:pt x="124" y="190"/>
                  </a:lnTo>
                  <a:lnTo>
                    <a:pt x="124" y="142"/>
                  </a:lnTo>
                  <a:lnTo>
                    <a:pt x="53" y="142"/>
                  </a:lnTo>
                  <a:lnTo>
                    <a:pt x="53" y="47"/>
                  </a:lnTo>
                  <a:lnTo>
                    <a:pt x="144" y="47"/>
                  </a:lnTo>
                  <a:lnTo>
                    <a:pt x="144"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55" name="Freeform 20"/>
            <p:cNvSpPr>
              <a:spLocks/>
            </p:cNvSpPr>
            <p:nvPr/>
          </p:nvSpPr>
          <p:spPr bwMode="auto">
            <a:xfrm>
              <a:off x="2736" y="2056"/>
              <a:ext cx="99" cy="204"/>
            </a:xfrm>
            <a:custGeom>
              <a:avLst/>
              <a:gdLst>
                <a:gd name="T0" fmla="*/ 56 w 164"/>
                <a:gd name="T1" fmla="*/ 47 h 337"/>
                <a:gd name="T2" fmla="*/ 56 w 164"/>
                <a:gd name="T3" fmla="*/ 47 h 337"/>
                <a:gd name="T4" fmla="*/ 0 w 164"/>
                <a:gd name="T5" fmla="*/ 47 h 337"/>
                <a:gd name="T6" fmla="*/ 0 w 164"/>
                <a:gd name="T7" fmla="*/ 0 h 337"/>
                <a:gd name="T8" fmla="*/ 164 w 164"/>
                <a:gd name="T9" fmla="*/ 0 h 337"/>
                <a:gd name="T10" fmla="*/ 164 w 164"/>
                <a:gd name="T11" fmla="*/ 47 h 337"/>
                <a:gd name="T12" fmla="*/ 108 w 164"/>
                <a:gd name="T13" fmla="*/ 47 h 337"/>
                <a:gd name="T14" fmla="*/ 108 w 164"/>
                <a:gd name="T15" fmla="*/ 337 h 337"/>
                <a:gd name="T16" fmla="*/ 56 w 164"/>
                <a:gd name="T17" fmla="*/ 337 h 337"/>
                <a:gd name="T18" fmla="*/ 56 w 164"/>
                <a:gd name="T19" fmla="*/ 47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4" h="337">
                  <a:moveTo>
                    <a:pt x="56" y="47"/>
                  </a:moveTo>
                  <a:lnTo>
                    <a:pt x="56" y="47"/>
                  </a:lnTo>
                  <a:lnTo>
                    <a:pt x="0" y="47"/>
                  </a:lnTo>
                  <a:lnTo>
                    <a:pt x="0" y="0"/>
                  </a:lnTo>
                  <a:lnTo>
                    <a:pt x="164" y="0"/>
                  </a:lnTo>
                  <a:lnTo>
                    <a:pt x="164" y="47"/>
                  </a:lnTo>
                  <a:lnTo>
                    <a:pt x="108" y="47"/>
                  </a:lnTo>
                  <a:lnTo>
                    <a:pt x="108" y="337"/>
                  </a:lnTo>
                  <a:lnTo>
                    <a:pt x="56" y="337"/>
                  </a:lnTo>
                  <a:lnTo>
                    <a:pt x="56" y="4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56" name="Freeform 21"/>
            <p:cNvSpPr>
              <a:spLocks/>
            </p:cNvSpPr>
            <p:nvPr/>
          </p:nvSpPr>
          <p:spPr bwMode="auto">
            <a:xfrm>
              <a:off x="2495" y="2303"/>
              <a:ext cx="60" cy="205"/>
            </a:xfrm>
            <a:custGeom>
              <a:avLst/>
              <a:gdLst>
                <a:gd name="T0" fmla="*/ 48 w 101"/>
                <a:gd name="T1" fmla="*/ 0 h 339"/>
                <a:gd name="T2" fmla="*/ 48 w 101"/>
                <a:gd name="T3" fmla="*/ 0 h 339"/>
                <a:gd name="T4" fmla="*/ 100 w 101"/>
                <a:gd name="T5" fmla="*/ 0 h 339"/>
                <a:gd name="T6" fmla="*/ 101 w 101"/>
                <a:gd name="T7" fmla="*/ 10 h 339"/>
                <a:gd name="T8" fmla="*/ 101 w 101"/>
                <a:gd name="T9" fmla="*/ 258 h 339"/>
                <a:gd name="T10" fmla="*/ 96 w 101"/>
                <a:gd name="T11" fmla="*/ 290 h 339"/>
                <a:gd name="T12" fmla="*/ 45 w 101"/>
                <a:gd name="T13" fmla="*/ 337 h 339"/>
                <a:gd name="T14" fmla="*/ 0 w 101"/>
                <a:gd name="T15" fmla="*/ 339 h 339"/>
                <a:gd name="T16" fmla="*/ 0 w 101"/>
                <a:gd name="T17" fmla="*/ 290 h 339"/>
                <a:gd name="T18" fmla="*/ 22 w 101"/>
                <a:gd name="T19" fmla="*/ 290 h 339"/>
                <a:gd name="T20" fmla="*/ 48 w 101"/>
                <a:gd name="T21" fmla="*/ 265 h 339"/>
                <a:gd name="T22" fmla="*/ 48 w 101"/>
                <a:gd name="T23" fmla="*/ 253 h 339"/>
                <a:gd name="T24" fmla="*/ 48 w 101"/>
                <a:gd name="T25" fmla="*/ 11 h 339"/>
                <a:gd name="T26" fmla="*/ 48 w 101"/>
                <a:gd name="T27" fmla="*/ 0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1" h="339">
                  <a:moveTo>
                    <a:pt x="48" y="0"/>
                  </a:moveTo>
                  <a:lnTo>
                    <a:pt x="48" y="0"/>
                  </a:lnTo>
                  <a:lnTo>
                    <a:pt x="100" y="0"/>
                  </a:lnTo>
                  <a:cubicBezTo>
                    <a:pt x="100" y="3"/>
                    <a:pt x="101" y="7"/>
                    <a:pt x="101" y="10"/>
                  </a:cubicBezTo>
                  <a:cubicBezTo>
                    <a:pt x="101" y="92"/>
                    <a:pt x="101" y="175"/>
                    <a:pt x="101" y="258"/>
                  </a:cubicBezTo>
                  <a:cubicBezTo>
                    <a:pt x="101" y="269"/>
                    <a:pt x="99" y="280"/>
                    <a:pt x="96" y="290"/>
                  </a:cubicBezTo>
                  <a:cubicBezTo>
                    <a:pt x="89" y="317"/>
                    <a:pt x="72" y="333"/>
                    <a:pt x="45" y="337"/>
                  </a:cubicBezTo>
                  <a:cubicBezTo>
                    <a:pt x="30" y="339"/>
                    <a:pt x="16" y="338"/>
                    <a:pt x="0" y="339"/>
                  </a:cubicBezTo>
                  <a:lnTo>
                    <a:pt x="0" y="290"/>
                  </a:lnTo>
                  <a:cubicBezTo>
                    <a:pt x="8" y="290"/>
                    <a:pt x="15" y="290"/>
                    <a:pt x="22" y="290"/>
                  </a:cubicBezTo>
                  <a:cubicBezTo>
                    <a:pt x="37" y="289"/>
                    <a:pt x="46" y="280"/>
                    <a:pt x="48" y="265"/>
                  </a:cubicBezTo>
                  <a:cubicBezTo>
                    <a:pt x="48" y="261"/>
                    <a:pt x="48" y="257"/>
                    <a:pt x="48" y="253"/>
                  </a:cubicBezTo>
                  <a:cubicBezTo>
                    <a:pt x="48" y="172"/>
                    <a:pt x="48" y="92"/>
                    <a:pt x="48" y="11"/>
                  </a:cubicBezTo>
                  <a:lnTo>
                    <a:pt x="4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57" name="Freeform 22"/>
            <p:cNvSpPr>
              <a:spLocks/>
            </p:cNvSpPr>
            <p:nvPr/>
          </p:nvSpPr>
          <p:spPr bwMode="auto">
            <a:xfrm>
              <a:off x="2849" y="2055"/>
              <a:ext cx="32" cy="205"/>
            </a:xfrm>
            <a:custGeom>
              <a:avLst/>
              <a:gdLst>
                <a:gd name="T0" fmla="*/ 0 w 52"/>
                <a:gd name="T1" fmla="*/ 0 h 338"/>
                <a:gd name="T2" fmla="*/ 0 w 52"/>
                <a:gd name="T3" fmla="*/ 0 h 338"/>
                <a:gd name="T4" fmla="*/ 52 w 52"/>
                <a:gd name="T5" fmla="*/ 0 h 338"/>
                <a:gd name="T6" fmla="*/ 52 w 52"/>
                <a:gd name="T7" fmla="*/ 338 h 338"/>
                <a:gd name="T8" fmla="*/ 0 w 52"/>
                <a:gd name="T9" fmla="*/ 338 h 338"/>
                <a:gd name="T10" fmla="*/ 0 w 52"/>
                <a:gd name="T11" fmla="*/ 0 h 338"/>
              </a:gdLst>
              <a:ahLst/>
              <a:cxnLst>
                <a:cxn ang="0">
                  <a:pos x="T0" y="T1"/>
                </a:cxn>
                <a:cxn ang="0">
                  <a:pos x="T2" y="T3"/>
                </a:cxn>
                <a:cxn ang="0">
                  <a:pos x="T4" y="T5"/>
                </a:cxn>
                <a:cxn ang="0">
                  <a:pos x="T6" y="T7"/>
                </a:cxn>
                <a:cxn ang="0">
                  <a:pos x="T8" y="T9"/>
                </a:cxn>
                <a:cxn ang="0">
                  <a:pos x="T10" y="T11"/>
                </a:cxn>
              </a:cxnLst>
              <a:rect l="0" t="0" r="r" b="b"/>
              <a:pathLst>
                <a:path w="52" h="338">
                  <a:moveTo>
                    <a:pt x="0" y="0"/>
                  </a:moveTo>
                  <a:lnTo>
                    <a:pt x="0" y="0"/>
                  </a:lnTo>
                  <a:lnTo>
                    <a:pt x="52" y="0"/>
                  </a:lnTo>
                  <a:lnTo>
                    <a:pt x="52" y="338"/>
                  </a:lnTo>
                  <a:lnTo>
                    <a:pt x="0" y="338"/>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grpSp>
      <p:sp>
        <p:nvSpPr>
          <p:cNvPr id="3" name="Slide Number Placeholder 2"/>
          <p:cNvSpPr>
            <a:spLocks noGrp="1"/>
          </p:cNvSpPr>
          <p:nvPr>
            <p:ph type="sldNum" sz="quarter" idx="10"/>
          </p:nvPr>
        </p:nvSpPr>
        <p:spPr/>
        <p:txBody>
          <a:bodyPr/>
          <a:lstStyle/>
          <a:p>
            <a:fld id="{46903638-178D-3E4C-8874-E0FA73D16517}" type="slidenum">
              <a:rPr lang="en-US" smtClean="0"/>
              <a:pPr/>
              <a:t>‹#›</a:t>
            </a:fld>
            <a:endParaRPr lang="en-US" dirty="0"/>
          </a:p>
        </p:txBody>
      </p:sp>
    </p:spTree>
    <p:extLst>
      <p:ext uri="{BB962C8B-B14F-4D97-AF65-F5344CB8AC3E}">
        <p14:creationId xmlns:p14="http://schemas.microsoft.com/office/powerpoint/2010/main" val="2097591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accent3"/>
                </a:solidFill>
              </a:defRPr>
            </a:lvl1pPr>
          </a:lstStyle>
          <a:p>
            <a:r>
              <a:rPr lang="en-US" dirty="0" smtClean="0"/>
              <a:t>Click to edit master title style</a:t>
            </a:r>
            <a:endParaRPr lang="en-US" dirty="0"/>
          </a:p>
        </p:txBody>
      </p:sp>
      <p:grpSp>
        <p:nvGrpSpPr>
          <p:cNvPr id="12" name="Group 11"/>
          <p:cNvGrpSpPr/>
          <p:nvPr userDrawn="1"/>
        </p:nvGrpSpPr>
        <p:grpSpPr>
          <a:xfrm>
            <a:off x="269876" y="4738641"/>
            <a:ext cx="8600830" cy="269899"/>
            <a:chOff x="273050" y="4098901"/>
            <a:chExt cx="8546611" cy="269899"/>
          </a:xfrm>
        </p:grpSpPr>
        <p:cxnSp>
          <p:nvCxnSpPr>
            <p:cNvPr id="13" name="Straight Connector 12"/>
            <p:cNvCxnSpPr/>
            <p:nvPr userDrawn="1"/>
          </p:nvCxnSpPr>
          <p:spPr>
            <a:xfrm>
              <a:off x="273050" y="4365625"/>
              <a:ext cx="8414808" cy="0"/>
            </a:xfrm>
            <a:prstGeom prst="line">
              <a:avLst/>
            </a:prstGeom>
            <a:ln w="12700" cmpd="sng">
              <a:solidFill>
                <a:schemeClr val="accent2"/>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userDrawn="1"/>
          </p:nvCxnSpPr>
          <p:spPr>
            <a:xfrm flipV="1">
              <a:off x="8684683" y="4235822"/>
              <a:ext cx="134978" cy="132978"/>
            </a:xfrm>
            <a:prstGeom prst="line">
              <a:avLst/>
            </a:prstGeom>
            <a:ln w="12700" cmpd="sng">
              <a:solidFill>
                <a:schemeClr val="accent2"/>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userDrawn="1"/>
          </p:nvCxnSpPr>
          <p:spPr>
            <a:xfrm flipH="1" flipV="1">
              <a:off x="8684683" y="4098901"/>
              <a:ext cx="134978" cy="140096"/>
            </a:xfrm>
            <a:prstGeom prst="line">
              <a:avLst/>
            </a:prstGeom>
            <a:ln w="12700" cmpd="sng">
              <a:solidFill>
                <a:schemeClr val="accent2"/>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userDrawn="1"/>
          </p:nvCxnSpPr>
          <p:spPr>
            <a:xfrm flipH="1">
              <a:off x="8366044" y="4098901"/>
              <a:ext cx="321814" cy="0"/>
            </a:xfrm>
            <a:prstGeom prst="line">
              <a:avLst/>
            </a:prstGeom>
            <a:ln w="12700" cmpd="sng">
              <a:solidFill>
                <a:schemeClr val="accent2"/>
              </a:solidFill>
            </a:ln>
            <a:effectLst/>
          </p:spPr>
          <p:style>
            <a:lnRef idx="2">
              <a:schemeClr val="accent1"/>
            </a:lnRef>
            <a:fillRef idx="0">
              <a:schemeClr val="accent1"/>
            </a:fillRef>
            <a:effectRef idx="1">
              <a:schemeClr val="accent1"/>
            </a:effectRef>
            <a:fontRef idx="minor">
              <a:schemeClr val="tx1"/>
            </a:fontRef>
          </p:style>
        </p:cxnSp>
      </p:grpSp>
      <p:sp>
        <p:nvSpPr>
          <p:cNvPr id="18" name="Text Placeholder 2"/>
          <p:cNvSpPr>
            <a:spLocks noGrp="1"/>
          </p:cNvSpPr>
          <p:nvPr>
            <p:ph idx="1"/>
          </p:nvPr>
        </p:nvSpPr>
        <p:spPr>
          <a:xfrm>
            <a:off x="280988" y="1097280"/>
            <a:ext cx="8572500" cy="3586158"/>
          </a:xfrm>
          <a:prstGeom prst="rect">
            <a:avLst/>
          </a:prstGeom>
        </p:spPr>
        <p:txBody>
          <a:bodyPr vert="horz" lIns="0" tIns="46800" rIns="0" bIns="45720" rtlCol="0">
            <a:normAutofit/>
          </a:bodyPr>
          <a:lstStyle>
            <a:lvl1pPr>
              <a:defRPr b="0" i="0">
                <a:solidFill>
                  <a:schemeClr val="accent2"/>
                </a:solidFill>
                <a:latin typeface="+mj-lt"/>
                <a:cs typeface="Arial"/>
              </a:defRPr>
            </a:lvl1pPr>
            <a:lvl2pPr>
              <a:defRPr b="0" i="0">
                <a:solidFill>
                  <a:schemeClr val="accent2"/>
                </a:solidFill>
                <a:latin typeface="+mn-lt"/>
                <a:cs typeface="Arial"/>
              </a:defRPr>
            </a:lvl2pPr>
            <a:lvl3pPr>
              <a:defRPr b="0" i="0">
                <a:solidFill>
                  <a:schemeClr val="accent2"/>
                </a:solidFill>
                <a:latin typeface="+mn-lt"/>
                <a:cs typeface="Arial"/>
              </a:defRPr>
            </a:lvl3pPr>
            <a:lvl4pPr>
              <a:defRPr b="0" i="0">
                <a:solidFill>
                  <a:schemeClr val="accent2"/>
                </a:solidFill>
                <a:latin typeface="+mn-lt"/>
                <a:cs typeface="Arial"/>
              </a:defRPr>
            </a:lvl4pPr>
            <a:lvl5pPr>
              <a:defRPr b="0" i="0">
                <a:solidFill>
                  <a:schemeClr val="accent2"/>
                </a:solidFill>
                <a:latin typeface="+mn-lt"/>
                <a:cs typeface="Aria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grpSp>
        <p:nvGrpSpPr>
          <p:cNvPr id="38" name="Group 4"/>
          <p:cNvGrpSpPr>
            <a:grpSpLocks noChangeAspect="1"/>
          </p:cNvGrpSpPr>
          <p:nvPr userDrawn="1"/>
        </p:nvGrpSpPr>
        <p:grpSpPr bwMode="auto">
          <a:xfrm>
            <a:off x="7746045" y="320356"/>
            <a:ext cx="1135739" cy="547268"/>
            <a:chOff x="2152" y="1806"/>
            <a:chExt cx="1461" cy="704"/>
          </a:xfrm>
          <a:solidFill>
            <a:schemeClr val="accent2"/>
          </a:solidFill>
        </p:grpSpPr>
        <p:sp>
          <p:nvSpPr>
            <p:cNvPr id="39" name="Freeform 5"/>
            <p:cNvSpPr>
              <a:spLocks/>
            </p:cNvSpPr>
            <p:nvPr/>
          </p:nvSpPr>
          <p:spPr bwMode="auto">
            <a:xfrm>
              <a:off x="2152" y="1806"/>
              <a:ext cx="98" cy="207"/>
            </a:xfrm>
            <a:custGeom>
              <a:avLst/>
              <a:gdLst>
                <a:gd name="T0" fmla="*/ 0 w 163"/>
                <a:gd name="T1" fmla="*/ 0 h 342"/>
                <a:gd name="T2" fmla="*/ 0 w 163"/>
                <a:gd name="T3" fmla="*/ 0 h 342"/>
                <a:gd name="T4" fmla="*/ 0 w 163"/>
                <a:gd name="T5" fmla="*/ 49 h 342"/>
                <a:gd name="T6" fmla="*/ 55 w 163"/>
                <a:gd name="T7" fmla="*/ 49 h 342"/>
                <a:gd name="T8" fmla="*/ 55 w 163"/>
                <a:gd name="T9" fmla="*/ 342 h 342"/>
                <a:gd name="T10" fmla="*/ 109 w 163"/>
                <a:gd name="T11" fmla="*/ 342 h 342"/>
                <a:gd name="T12" fmla="*/ 109 w 163"/>
                <a:gd name="T13" fmla="*/ 48 h 342"/>
                <a:gd name="T14" fmla="*/ 163 w 163"/>
                <a:gd name="T15" fmla="*/ 48 h 342"/>
                <a:gd name="T16" fmla="*/ 163 w 163"/>
                <a:gd name="T17" fmla="*/ 0 h 342"/>
                <a:gd name="T18" fmla="*/ 0 w 163"/>
                <a:gd name="T19" fmla="*/ 0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3" h="342">
                  <a:moveTo>
                    <a:pt x="0" y="0"/>
                  </a:moveTo>
                  <a:lnTo>
                    <a:pt x="0" y="0"/>
                  </a:lnTo>
                  <a:lnTo>
                    <a:pt x="0" y="49"/>
                  </a:lnTo>
                  <a:lnTo>
                    <a:pt x="55" y="49"/>
                  </a:lnTo>
                  <a:lnTo>
                    <a:pt x="55" y="342"/>
                  </a:lnTo>
                  <a:lnTo>
                    <a:pt x="109" y="342"/>
                  </a:lnTo>
                  <a:lnTo>
                    <a:pt x="109" y="48"/>
                  </a:lnTo>
                  <a:lnTo>
                    <a:pt x="163" y="48"/>
                  </a:lnTo>
                  <a:lnTo>
                    <a:pt x="163"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0" name="Freeform 6"/>
            <p:cNvSpPr>
              <a:spLocks/>
            </p:cNvSpPr>
            <p:nvPr/>
          </p:nvSpPr>
          <p:spPr bwMode="auto">
            <a:xfrm>
              <a:off x="2384" y="1807"/>
              <a:ext cx="1229" cy="701"/>
            </a:xfrm>
            <a:custGeom>
              <a:avLst/>
              <a:gdLst>
                <a:gd name="T0" fmla="*/ 698 w 2042"/>
                <a:gd name="T1" fmla="*/ 1159 h 1159"/>
                <a:gd name="T2" fmla="*/ 698 w 2042"/>
                <a:gd name="T3" fmla="*/ 1159 h 1159"/>
                <a:gd name="T4" fmla="*/ 698 w 2042"/>
                <a:gd name="T5" fmla="*/ 869 h 1159"/>
                <a:gd name="T6" fmla="*/ 643 w 2042"/>
                <a:gd name="T7" fmla="*/ 869 h 1159"/>
                <a:gd name="T8" fmla="*/ 643 w 2042"/>
                <a:gd name="T9" fmla="*/ 821 h 1159"/>
                <a:gd name="T10" fmla="*/ 806 w 2042"/>
                <a:gd name="T11" fmla="*/ 821 h 1159"/>
                <a:gd name="T12" fmla="*/ 806 w 2042"/>
                <a:gd name="T13" fmla="*/ 868 h 1159"/>
                <a:gd name="T14" fmla="*/ 751 w 2042"/>
                <a:gd name="T15" fmla="*/ 868 h 1159"/>
                <a:gd name="T16" fmla="*/ 751 w 2042"/>
                <a:gd name="T17" fmla="*/ 1110 h 1159"/>
                <a:gd name="T18" fmla="*/ 761 w 2042"/>
                <a:gd name="T19" fmla="*/ 1110 h 1159"/>
                <a:gd name="T20" fmla="*/ 1261 w 2042"/>
                <a:gd name="T21" fmla="*/ 1110 h 1159"/>
                <a:gd name="T22" fmla="*/ 1275 w 2042"/>
                <a:gd name="T23" fmla="*/ 1105 h 1159"/>
                <a:gd name="T24" fmla="*/ 1967 w 2042"/>
                <a:gd name="T25" fmla="*/ 585 h 1159"/>
                <a:gd name="T26" fmla="*/ 1976 w 2042"/>
                <a:gd name="T27" fmla="*/ 578 h 1159"/>
                <a:gd name="T28" fmla="*/ 1971 w 2042"/>
                <a:gd name="T29" fmla="*/ 573 h 1159"/>
                <a:gd name="T30" fmla="*/ 1296 w 2042"/>
                <a:gd name="T31" fmla="*/ 55 h 1159"/>
                <a:gd name="T32" fmla="*/ 1276 w 2042"/>
                <a:gd name="T33" fmla="*/ 48 h 1159"/>
                <a:gd name="T34" fmla="*/ 109 w 2042"/>
                <a:gd name="T35" fmla="*/ 48 h 1159"/>
                <a:gd name="T36" fmla="*/ 53 w 2042"/>
                <a:gd name="T37" fmla="*/ 48 h 1159"/>
                <a:gd name="T38" fmla="*/ 53 w 2042"/>
                <a:gd name="T39" fmla="*/ 143 h 1159"/>
                <a:gd name="T40" fmla="*/ 125 w 2042"/>
                <a:gd name="T41" fmla="*/ 143 h 1159"/>
                <a:gd name="T42" fmla="*/ 125 w 2042"/>
                <a:gd name="T43" fmla="*/ 192 h 1159"/>
                <a:gd name="T44" fmla="*/ 53 w 2042"/>
                <a:gd name="T45" fmla="*/ 192 h 1159"/>
                <a:gd name="T46" fmla="*/ 53 w 2042"/>
                <a:gd name="T47" fmla="*/ 292 h 1159"/>
                <a:gd name="T48" fmla="*/ 144 w 2042"/>
                <a:gd name="T49" fmla="*/ 292 h 1159"/>
                <a:gd name="T50" fmla="*/ 144 w 2042"/>
                <a:gd name="T51" fmla="*/ 341 h 1159"/>
                <a:gd name="T52" fmla="*/ 0 w 2042"/>
                <a:gd name="T53" fmla="*/ 341 h 1159"/>
                <a:gd name="T54" fmla="*/ 0 w 2042"/>
                <a:gd name="T55" fmla="*/ 0 h 1159"/>
                <a:gd name="T56" fmla="*/ 10 w 2042"/>
                <a:gd name="T57" fmla="*/ 0 h 1159"/>
                <a:gd name="T58" fmla="*/ 1292 w 2042"/>
                <a:gd name="T59" fmla="*/ 0 h 1159"/>
                <a:gd name="T60" fmla="*/ 1315 w 2042"/>
                <a:gd name="T61" fmla="*/ 7 h 1159"/>
                <a:gd name="T62" fmla="*/ 1751 w 2042"/>
                <a:gd name="T63" fmla="*/ 343 h 1159"/>
                <a:gd name="T64" fmla="*/ 2026 w 2042"/>
                <a:gd name="T65" fmla="*/ 554 h 1159"/>
                <a:gd name="T66" fmla="*/ 2041 w 2042"/>
                <a:gd name="T67" fmla="*/ 574 h 1159"/>
                <a:gd name="T68" fmla="*/ 2028 w 2042"/>
                <a:gd name="T69" fmla="*/ 600 h 1159"/>
                <a:gd name="T70" fmla="*/ 1726 w 2042"/>
                <a:gd name="T71" fmla="*/ 828 h 1159"/>
                <a:gd name="T72" fmla="*/ 1299 w 2042"/>
                <a:gd name="T73" fmla="*/ 1150 h 1159"/>
                <a:gd name="T74" fmla="*/ 1270 w 2042"/>
                <a:gd name="T75" fmla="*/ 1159 h 1159"/>
                <a:gd name="T76" fmla="*/ 762 w 2042"/>
                <a:gd name="T77" fmla="*/ 1159 h 1159"/>
                <a:gd name="T78" fmla="*/ 698 w 2042"/>
                <a:gd name="T79" fmla="*/ 1159 h 1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042" h="1159">
                  <a:moveTo>
                    <a:pt x="698" y="1159"/>
                  </a:moveTo>
                  <a:lnTo>
                    <a:pt x="698" y="1159"/>
                  </a:lnTo>
                  <a:lnTo>
                    <a:pt x="698" y="869"/>
                  </a:lnTo>
                  <a:lnTo>
                    <a:pt x="643" y="869"/>
                  </a:lnTo>
                  <a:lnTo>
                    <a:pt x="643" y="821"/>
                  </a:lnTo>
                  <a:lnTo>
                    <a:pt x="806" y="821"/>
                  </a:lnTo>
                  <a:lnTo>
                    <a:pt x="806" y="868"/>
                  </a:lnTo>
                  <a:lnTo>
                    <a:pt x="751" y="868"/>
                  </a:lnTo>
                  <a:lnTo>
                    <a:pt x="751" y="1110"/>
                  </a:lnTo>
                  <a:cubicBezTo>
                    <a:pt x="755" y="1110"/>
                    <a:pt x="758" y="1110"/>
                    <a:pt x="761" y="1110"/>
                  </a:cubicBezTo>
                  <a:cubicBezTo>
                    <a:pt x="928" y="1110"/>
                    <a:pt x="1094" y="1110"/>
                    <a:pt x="1261" y="1110"/>
                  </a:cubicBezTo>
                  <a:cubicBezTo>
                    <a:pt x="1266" y="1110"/>
                    <a:pt x="1272" y="1108"/>
                    <a:pt x="1275" y="1105"/>
                  </a:cubicBezTo>
                  <a:cubicBezTo>
                    <a:pt x="1506" y="932"/>
                    <a:pt x="1737" y="758"/>
                    <a:pt x="1967" y="585"/>
                  </a:cubicBezTo>
                  <a:cubicBezTo>
                    <a:pt x="1970" y="583"/>
                    <a:pt x="1973" y="581"/>
                    <a:pt x="1976" y="578"/>
                  </a:cubicBezTo>
                  <a:cubicBezTo>
                    <a:pt x="1974" y="576"/>
                    <a:pt x="1972" y="574"/>
                    <a:pt x="1971" y="573"/>
                  </a:cubicBezTo>
                  <a:cubicBezTo>
                    <a:pt x="1746" y="400"/>
                    <a:pt x="1521" y="228"/>
                    <a:pt x="1296" y="55"/>
                  </a:cubicBezTo>
                  <a:cubicBezTo>
                    <a:pt x="1290" y="50"/>
                    <a:pt x="1284" y="48"/>
                    <a:pt x="1276" y="48"/>
                  </a:cubicBezTo>
                  <a:cubicBezTo>
                    <a:pt x="887" y="48"/>
                    <a:pt x="498" y="48"/>
                    <a:pt x="109" y="48"/>
                  </a:cubicBezTo>
                  <a:lnTo>
                    <a:pt x="53" y="48"/>
                  </a:lnTo>
                  <a:lnTo>
                    <a:pt x="53" y="143"/>
                  </a:lnTo>
                  <a:lnTo>
                    <a:pt x="125" y="143"/>
                  </a:lnTo>
                  <a:lnTo>
                    <a:pt x="125" y="192"/>
                  </a:lnTo>
                  <a:lnTo>
                    <a:pt x="53" y="192"/>
                  </a:lnTo>
                  <a:lnTo>
                    <a:pt x="53" y="292"/>
                  </a:lnTo>
                  <a:lnTo>
                    <a:pt x="144" y="292"/>
                  </a:lnTo>
                  <a:lnTo>
                    <a:pt x="144" y="341"/>
                  </a:lnTo>
                  <a:lnTo>
                    <a:pt x="0" y="341"/>
                  </a:lnTo>
                  <a:lnTo>
                    <a:pt x="0" y="0"/>
                  </a:lnTo>
                  <a:lnTo>
                    <a:pt x="10" y="0"/>
                  </a:lnTo>
                  <a:cubicBezTo>
                    <a:pt x="438" y="0"/>
                    <a:pt x="865" y="0"/>
                    <a:pt x="1292" y="0"/>
                  </a:cubicBezTo>
                  <a:cubicBezTo>
                    <a:pt x="1301" y="0"/>
                    <a:pt x="1308" y="2"/>
                    <a:pt x="1315" y="7"/>
                  </a:cubicBezTo>
                  <a:cubicBezTo>
                    <a:pt x="1460" y="119"/>
                    <a:pt x="1606" y="231"/>
                    <a:pt x="1751" y="343"/>
                  </a:cubicBezTo>
                  <a:cubicBezTo>
                    <a:pt x="1843" y="413"/>
                    <a:pt x="1934" y="483"/>
                    <a:pt x="2026" y="554"/>
                  </a:cubicBezTo>
                  <a:cubicBezTo>
                    <a:pt x="2033" y="559"/>
                    <a:pt x="2040" y="564"/>
                    <a:pt x="2041" y="574"/>
                  </a:cubicBezTo>
                  <a:cubicBezTo>
                    <a:pt x="2042" y="586"/>
                    <a:pt x="2037" y="594"/>
                    <a:pt x="2028" y="600"/>
                  </a:cubicBezTo>
                  <a:cubicBezTo>
                    <a:pt x="1928" y="676"/>
                    <a:pt x="1827" y="752"/>
                    <a:pt x="1726" y="828"/>
                  </a:cubicBezTo>
                  <a:cubicBezTo>
                    <a:pt x="1584" y="935"/>
                    <a:pt x="1441" y="1042"/>
                    <a:pt x="1299" y="1150"/>
                  </a:cubicBezTo>
                  <a:cubicBezTo>
                    <a:pt x="1290" y="1156"/>
                    <a:pt x="1281" y="1159"/>
                    <a:pt x="1270" y="1159"/>
                  </a:cubicBezTo>
                  <a:cubicBezTo>
                    <a:pt x="1101" y="1159"/>
                    <a:pt x="931" y="1159"/>
                    <a:pt x="762" y="1159"/>
                  </a:cubicBezTo>
                  <a:lnTo>
                    <a:pt x="698" y="115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1" name="Freeform 7"/>
            <p:cNvSpPr>
              <a:spLocks/>
            </p:cNvSpPr>
            <p:nvPr/>
          </p:nvSpPr>
          <p:spPr bwMode="auto">
            <a:xfrm>
              <a:off x="2160" y="2055"/>
              <a:ext cx="102" cy="205"/>
            </a:xfrm>
            <a:custGeom>
              <a:avLst/>
              <a:gdLst>
                <a:gd name="T0" fmla="*/ 168 w 168"/>
                <a:gd name="T1" fmla="*/ 339 h 340"/>
                <a:gd name="T2" fmla="*/ 168 w 168"/>
                <a:gd name="T3" fmla="*/ 339 h 340"/>
                <a:gd name="T4" fmla="*/ 118 w 168"/>
                <a:gd name="T5" fmla="*/ 339 h 340"/>
                <a:gd name="T6" fmla="*/ 113 w 168"/>
                <a:gd name="T7" fmla="*/ 332 h 340"/>
                <a:gd name="T8" fmla="*/ 71 w 168"/>
                <a:gd name="T9" fmla="*/ 177 h 340"/>
                <a:gd name="T10" fmla="*/ 51 w 168"/>
                <a:gd name="T11" fmla="*/ 105 h 340"/>
                <a:gd name="T12" fmla="*/ 48 w 168"/>
                <a:gd name="T13" fmla="*/ 101 h 340"/>
                <a:gd name="T14" fmla="*/ 48 w 168"/>
                <a:gd name="T15" fmla="*/ 339 h 340"/>
                <a:gd name="T16" fmla="*/ 0 w 168"/>
                <a:gd name="T17" fmla="*/ 339 h 340"/>
                <a:gd name="T18" fmla="*/ 0 w 168"/>
                <a:gd name="T19" fmla="*/ 329 h 340"/>
                <a:gd name="T20" fmla="*/ 0 w 168"/>
                <a:gd name="T21" fmla="*/ 11 h 340"/>
                <a:gd name="T22" fmla="*/ 11 w 168"/>
                <a:gd name="T23" fmla="*/ 1 h 340"/>
                <a:gd name="T24" fmla="*/ 57 w 168"/>
                <a:gd name="T25" fmla="*/ 1 h 340"/>
                <a:gd name="T26" fmla="*/ 70 w 168"/>
                <a:gd name="T27" fmla="*/ 11 h 340"/>
                <a:gd name="T28" fmla="*/ 118 w 168"/>
                <a:gd name="T29" fmla="*/ 189 h 340"/>
                <a:gd name="T30" fmla="*/ 121 w 168"/>
                <a:gd name="T31" fmla="*/ 197 h 340"/>
                <a:gd name="T32" fmla="*/ 121 w 168"/>
                <a:gd name="T33" fmla="*/ 2 h 340"/>
                <a:gd name="T34" fmla="*/ 168 w 168"/>
                <a:gd name="T35" fmla="*/ 2 h 340"/>
                <a:gd name="T36" fmla="*/ 168 w 168"/>
                <a:gd name="T37" fmla="*/ 339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8" h="340">
                  <a:moveTo>
                    <a:pt x="168" y="339"/>
                  </a:moveTo>
                  <a:lnTo>
                    <a:pt x="168" y="339"/>
                  </a:lnTo>
                  <a:cubicBezTo>
                    <a:pt x="151" y="339"/>
                    <a:pt x="135" y="340"/>
                    <a:pt x="118" y="339"/>
                  </a:cubicBezTo>
                  <a:cubicBezTo>
                    <a:pt x="116" y="339"/>
                    <a:pt x="113" y="335"/>
                    <a:pt x="113" y="332"/>
                  </a:cubicBezTo>
                  <a:cubicBezTo>
                    <a:pt x="99" y="280"/>
                    <a:pt x="85" y="229"/>
                    <a:pt x="71" y="177"/>
                  </a:cubicBezTo>
                  <a:cubicBezTo>
                    <a:pt x="64" y="153"/>
                    <a:pt x="58" y="129"/>
                    <a:pt x="51" y="105"/>
                  </a:cubicBezTo>
                  <a:cubicBezTo>
                    <a:pt x="51" y="104"/>
                    <a:pt x="50" y="102"/>
                    <a:pt x="48" y="101"/>
                  </a:cubicBezTo>
                  <a:lnTo>
                    <a:pt x="48" y="339"/>
                  </a:lnTo>
                  <a:lnTo>
                    <a:pt x="0" y="339"/>
                  </a:lnTo>
                  <a:lnTo>
                    <a:pt x="0" y="329"/>
                  </a:lnTo>
                  <a:cubicBezTo>
                    <a:pt x="0" y="223"/>
                    <a:pt x="0" y="117"/>
                    <a:pt x="0" y="11"/>
                  </a:cubicBezTo>
                  <a:cubicBezTo>
                    <a:pt x="0" y="3"/>
                    <a:pt x="3" y="0"/>
                    <a:pt x="11" y="1"/>
                  </a:cubicBezTo>
                  <a:cubicBezTo>
                    <a:pt x="26" y="1"/>
                    <a:pt x="42" y="1"/>
                    <a:pt x="57" y="1"/>
                  </a:cubicBezTo>
                  <a:cubicBezTo>
                    <a:pt x="65" y="0"/>
                    <a:pt x="68" y="3"/>
                    <a:pt x="70" y="11"/>
                  </a:cubicBezTo>
                  <a:cubicBezTo>
                    <a:pt x="86" y="70"/>
                    <a:pt x="102" y="130"/>
                    <a:pt x="118" y="189"/>
                  </a:cubicBezTo>
                  <a:cubicBezTo>
                    <a:pt x="118" y="192"/>
                    <a:pt x="119" y="194"/>
                    <a:pt x="121" y="197"/>
                  </a:cubicBezTo>
                  <a:lnTo>
                    <a:pt x="121" y="2"/>
                  </a:lnTo>
                  <a:lnTo>
                    <a:pt x="168" y="2"/>
                  </a:lnTo>
                  <a:lnTo>
                    <a:pt x="168" y="33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2" name="Freeform 8"/>
            <p:cNvSpPr>
              <a:spLocks/>
            </p:cNvSpPr>
            <p:nvPr/>
          </p:nvSpPr>
          <p:spPr bwMode="auto">
            <a:xfrm>
              <a:off x="2265" y="1807"/>
              <a:ext cx="100" cy="206"/>
            </a:xfrm>
            <a:custGeom>
              <a:avLst/>
              <a:gdLst>
                <a:gd name="T0" fmla="*/ 112 w 166"/>
                <a:gd name="T1" fmla="*/ 0 h 341"/>
                <a:gd name="T2" fmla="*/ 112 w 166"/>
                <a:gd name="T3" fmla="*/ 0 h 341"/>
                <a:gd name="T4" fmla="*/ 112 w 166"/>
                <a:gd name="T5" fmla="*/ 145 h 341"/>
                <a:gd name="T6" fmla="*/ 51 w 166"/>
                <a:gd name="T7" fmla="*/ 145 h 341"/>
                <a:gd name="T8" fmla="*/ 51 w 166"/>
                <a:gd name="T9" fmla="*/ 0 h 341"/>
                <a:gd name="T10" fmla="*/ 0 w 166"/>
                <a:gd name="T11" fmla="*/ 0 h 341"/>
                <a:gd name="T12" fmla="*/ 0 w 166"/>
                <a:gd name="T13" fmla="*/ 341 h 341"/>
                <a:gd name="T14" fmla="*/ 52 w 166"/>
                <a:gd name="T15" fmla="*/ 341 h 341"/>
                <a:gd name="T16" fmla="*/ 52 w 166"/>
                <a:gd name="T17" fmla="*/ 195 h 341"/>
                <a:gd name="T18" fmla="*/ 113 w 166"/>
                <a:gd name="T19" fmla="*/ 195 h 341"/>
                <a:gd name="T20" fmla="*/ 113 w 166"/>
                <a:gd name="T21" fmla="*/ 341 h 341"/>
                <a:gd name="T22" fmla="*/ 166 w 166"/>
                <a:gd name="T23" fmla="*/ 341 h 341"/>
                <a:gd name="T24" fmla="*/ 166 w 166"/>
                <a:gd name="T25" fmla="*/ 0 h 341"/>
                <a:gd name="T26" fmla="*/ 112 w 166"/>
                <a:gd name="T27" fmla="*/ 0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6" h="341">
                  <a:moveTo>
                    <a:pt x="112" y="0"/>
                  </a:moveTo>
                  <a:lnTo>
                    <a:pt x="112" y="0"/>
                  </a:lnTo>
                  <a:lnTo>
                    <a:pt x="112" y="145"/>
                  </a:lnTo>
                  <a:lnTo>
                    <a:pt x="51" y="145"/>
                  </a:lnTo>
                  <a:lnTo>
                    <a:pt x="51" y="0"/>
                  </a:lnTo>
                  <a:lnTo>
                    <a:pt x="0" y="0"/>
                  </a:lnTo>
                  <a:lnTo>
                    <a:pt x="0" y="341"/>
                  </a:lnTo>
                  <a:lnTo>
                    <a:pt x="52" y="341"/>
                  </a:lnTo>
                  <a:lnTo>
                    <a:pt x="52" y="195"/>
                  </a:lnTo>
                  <a:lnTo>
                    <a:pt x="113" y="195"/>
                  </a:lnTo>
                  <a:lnTo>
                    <a:pt x="113" y="341"/>
                  </a:lnTo>
                  <a:lnTo>
                    <a:pt x="166" y="341"/>
                  </a:lnTo>
                  <a:lnTo>
                    <a:pt x="166" y="0"/>
                  </a:lnTo>
                  <a:lnTo>
                    <a:pt x="1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3" name="Freeform 9"/>
            <p:cNvSpPr>
              <a:spLocks noEditPoints="1"/>
            </p:cNvSpPr>
            <p:nvPr/>
          </p:nvSpPr>
          <p:spPr bwMode="auto">
            <a:xfrm>
              <a:off x="2404" y="2055"/>
              <a:ext cx="97" cy="205"/>
            </a:xfrm>
            <a:custGeom>
              <a:avLst/>
              <a:gdLst>
                <a:gd name="T0" fmla="*/ 52 w 161"/>
                <a:gd name="T1" fmla="*/ 339 h 339"/>
                <a:gd name="T2" fmla="*/ 52 w 161"/>
                <a:gd name="T3" fmla="*/ 339 h 339"/>
                <a:gd name="T4" fmla="*/ 0 w 161"/>
                <a:gd name="T5" fmla="*/ 339 h 339"/>
                <a:gd name="T6" fmla="*/ 0 w 161"/>
                <a:gd name="T7" fmla="*/ 2 h 339"/>
                <a:gd name="T8" fmla="*/ 1 w 161"/>
                <a:gd name="T9" fmla="*/ 1 h 339"/>
                <a:gd name="T10" fmla="*/ 93 w 161"/>
                <a:gd name="T11" fmla="*/ 2 h 339"/>
                <a:gd name="T12" fmla="*/ 157 w 161"/>
                <a:gd name="T13" fmla="*/ 66 h 339"/>
                <a:gd name="T14" fmla="*/ 156 w 161"/>
                <a:gd name="T15" fmla="*/ 128 h 339"/>
                <a:gd name="T16" fmla="*/ 124 w 161"/>
                <a:gd name="T17" fmla="*/ 174 h 339"/>
                <a:gd name="T18" fmla="*/ 158 w 161"/>
                <a:gd name="T19" fmla="*/ 236 h 339"/>
                <a:gd name="T20" fmla="*/ 159 w 161"/>
                <a:gd name="T21" fmla="*/ 291 h 339"/>
                <a:gd name="T22" fmla="*/ 161 w 161"/>
                <a:gd name="T23" fmla="*/ 339 h 339"/>
                <a:gd name="T24" fmla="*/ 113 w 161"/>
                <a:gd name="T25" fmla="*/ 339 h 339"/>
                <a:gd name="T26" fmla="*/ 109 w 161"/>
                <a:gd name="T27" fmla="*/ 334 h 339"/>
                <a:gd name="T28" fmla="*/ 106 w 161"/>
                <a:gd name="T29" fmla="*/ 311 h 339"/>
                <a:gd name="T30" fmla="*/ 105 w 161"/>
                <a:gd name="T31" fmla="*/ 242 h 339"/>
                <a:gd name="T32" fmla="*/ 103 w 161"/>
                <a:gd name="T33" fmla="*/ 224 h 339"/>
                <a:gd name="T34" fmla="*/ 78 w 161"/>
                <a:gd name="T35" fmla="*/ 202 h 339"/>
                <a:gd name="T36" fmla="*/ 52 w 161"/>
                <a:gd name="T37" fmla="*/ 202 h 339"/>
                <a:gd name="T38" fmla="*/ 52 w 161"/>
                <a:gd name="T39" fmla="*/ 339 h 339"/>
                <a:gd name="T40" fmla="*/ 53 w 161"/>
                <a:gd name="T41" fmla="*/ 153 h 339"/>
                <a:gd name="T42" fmla="*/ 53 w 161"/>
                <a:gd name="T43" fmla="*/ 153 h 339"/>
                <a:gd name="T44" fmla="*/ 77 w 161"/>
                <a:gd name="T45" fmla="*/ 153 h 339"/>
                <a:gd name="T46" fmla="*/ 104 w 161"/>
                <a:gd name="T47" fmla="*/ 129 h 339"/>
                <a:gd name="T48" fmla="*/ 104 w 161"/>
                <a:gd name="T49" fmla="*/ 70 h 339"/>
                <a:gd name="T50" fmla="*/ 87 w 161"/>
                <a:gd name="T51" fmla="*/ 50 h 339"/>
                <a:gd name="T52" fmla="*/ 53 w 161"/>
                <a:gd name="T53" fmla="*/ 50 h 339"/>
                <a:gd name="T54" fmla="*/ 53 w 161"/>
                <a:gd name="T55" fmla="*/ 153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1" h="339">
                  <a:moveTo>
                    <a:pt x="52" y="339"/>
                  </a:moveTo>
                  <a:lnTo>
                    <a:pt x="52" y="339"/>
                  </a:lnTo>
                  <a:lnTo>
                    <a:pt x="0" y="339"/>
                  </a:lnTo>
                  <a:lnTo>
                    <a:pt x="0" y="2"/>
                  </a:lnTo>
                  <a:cubicBezTo>
                    <a:pt x="0" y="2"/>
                    <a:pt x="1" y="1"/>
                    <a:pt x="1" y="1"/>
                  </a:cubicBezTo>
                  <a:cubicBezTo>
                    <a:pt x="32" y="1"/>
                    <a:pt x="63" y="0"/>
                    <a:pt x="93" y="2"/>
                  </a:cubicBezTo>
                  <a:cubicBezTo>
                    <a:pt x="136" y="5"/>
                    <a:pt x="153" y="24"/>
                    <a:pt x="157" y="66"/>
                  </a:cubicBezTo>
                  <a:cubicBezTo>
                    <a:pt x="159" y="87"/>
                    <a:pt x="158" y="107"/>
                    <a:pt x="156" y="128"/>
                  </a:cubicBezTo>
                  <a:cubicBezTo>
                    <a:pt x="154" y="148"/>
                    <a:pt x="144" y="164"/>
                    <a:pt x="124" y="174"/>
                  </a:cubicBezTo>
                  <a:cubicBezTo>
                    <a:pt x="151" y="187"/>
                    <a:pt x="157" y="211"/>
                    <a:pt x="158" y="236"/>
                  </a:cubicBezTo>
                  <a:cubicBezTo>
                    <a:pt x="159" y="255"/>
                    <a:pt x="158" y="273"/>
                    <a:pt x="159" y="291"/>
                  </a:cubicBezTo>
                  <a:cubicBezTo>
                    <a:pt x="159" y="307"/>
                    <a:pt x="160" y="323"/>
                    <a:pt x="161" y="339"/>
                  </a:cubicBezTo>
                  <a:cubicBezTo>
                    <a:pt x="147" y="339"/>
                    <a:pt x="130" y="339"/>
                    <a:pt x="113" y="339"/>
                  </a:cubicBezTo>
                  <a:cubicBezTo>
                    <a:pt x="112" y="339"/>
                    <a:pt x="109" y="336"/>
                    <a:pt x="109" y="334"/>
                  </a:cubicBezTo>
                  <a:cubicBezTo>
                    <a:pt x="107" y="326"/>
                    <a:pt x="106" y="319"/>
                    <a:pt x="106" y="311"/>
                  </a:cubicBezTo>
                  <a:cubicBezTo>
                    <a:pt x="105" y="288"/>
                    <a:pt x="106" y="265"/>
                    <a:pt x="105" y="242"/>
                  </a:cubicBezTo>
                  <a:cubicBezTo>
                    <a:pt x="105" y="236"/>
                    <a:pt x="105" y="230"/>
                    <a:pt x="103" y="224"/>
                  </a:cubicBezTo>
                  <a:cubicBezTo>
                    <a:pt x="100" y="211"/>
                    <a:pt x="91" y="203"/>
                    <a:pt x="78" y="202"/>
                  </a:cubicBezTo>
                  <a:cubicBezTo>
                    <a:pt x="70" y="201"/>
                    <a:pt x="62" y="202"/>
                    <a:pt x="52" y="202"/>
                  </a:cubicBezTo>
                  <a:lnTo>
                    <a:pt x="52" y="339"/>
                  </a:lnTo>
                  <a:close/>
                  <a:moveTo>
                    <a:pt x="53" y="153"/>
                  </a:moveTo>
                  <a:lnTo>
                    <a:pt x="53" y="153"/>
                  </a:lnTo>
                  <a:cubicBezTo>
                    <a:pt x="62" y="153"/>
                    <a:pt x="69" y="153"/>
                    <a:pt x="77" y="153"/>
                  </a:cubicBezTo>
                  <a:cubicBezTo>
                    <a:pt x="92" y="152"/>
                    <a:pt x="103" y="144"/>
                    <a:pt x="104" y="129"/>
                  </a:cubicBezTo>
                  <a:cubicBezTo>
                    <a:pt x="105" y="110"/>
                    <a:pt x="104" y="90"/>
                    <a:pt x="104" y="70"/>
                  </a:cubicBezTo>
                  <a:cubicBezTo>
                    <a:pt x="103" y="60"/>
                    <a:pt x="97" y="52"/>
                    <a:pt x="87" y="50"/>
                  </a:cubicBezTo>
                  <a:cubicBezTo>
                    <a:pt x="76" y="49"/>
                    <a:pt x="64" y="50"/>
                    <a:pt x="53" y="50"/>
                  </a:cubicBezTo>
                  <a:lnTo>
                    <a:pt x="53" y="15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4" name="Freeform 10"/>
            <p:cNvSpPr>
              <a:spLocks noEditPoints="1"/>
            </p:cNvSpPr>
            <p:nvPr/>
          </p:nvSpPr>
          <p:spPr bwMode="auto">
            <a:xfrm>
              <a:off x="2521" y="2055"/>
              <a:ext cx="98" cy="205"/>
            </a:xfrm>
            <a:custGeom>
              <a:avLst/>
              <a:gdLst>
                <a:gd name="T0" fmla="*/ 125 w 162"/>
                <a:gd name="T1" fmla="*/ 174 h 340"/>
                <a:gd name="T2" fmla="*/ 125 w 162"/>
                <a:gd name="T3" fmla="*/ 174 h 340"/>
                <a:gd name="T4" fmla="*/ 159 w 162"/>
                <a:gd name="T5" fmla="*/ 238 h 340"/>
                <a:gd name="T6" fmla="*/ 159 w 162"/>
                <a:gd name="T7" fmla="*/ 293 h 340"/>
                <a:gd name="T8" fmla="*/ 162 w 162"/>
                <a:gd name="T9" fmla="*/ 339 h 340"/>
                <a:gd name="T10" fmla="*/ 114 w 162"/>
                <a:gd name="T11" fmla="*/ 339 h 340"/>
                <a:gd name="T12" fmla="*/ 109 w 162"/>
                <a:gd name="T13" fmla="*/ 333 h 340"/>
                <a:gd name="T14" fmla="*/ 106 w 162"/>
                <a:gd name="T15" fmla="*/ 303 h 340"/>
                <a:gd name="T16" fmla="*/ 106 w 162"/>
                <a:gd name="T17" fmla="*/ 243 h 340"/>
                <a:gd name="T18" fmla="*/ 104 w 162"/>
                <a:gd name="T19" fmla="*/ 225 h 340"/>
                <a:gd name="T20" fmla="*/ 76 w 162"/>
                <a:gd name="T21" fmla="*/ 202 h 340"/>
                <a:gd name="T22" fmla="*/ 53 w 162"/>
                <a:gd name="T23" fmla="*/ 202 h 340"/>
                <a:gd name="T24" fmla="*/ 53 w 162"/>
                <a:gd name="T25" fmla="*/ 339 h 340"/>
                <a:gd name="T26" fmla="*/ 0 w 162"/>
                <a:gd name="T27" fmla="*/ 339 h 340"/>
                <a:gd name="T28" fmla="*/ 0 w 162"/>
                <a:gd name="T29" fmla="*/ 1 h 340"/>
                <a:gd name="T30" fmla="*/ 22 w 162"/>
                <a:gd name="T31" fmla="*/ 1 h 340"/>
                <a:gd name="T32" fmla="*/ 93 w 162"/>
                <a:gd name="T33" fmla="*/ 2 h 340"/>
                <a:gd name="T34" fmla="*/ 158 w 162"/>
                <a:gd name="T35" fmla="*/ 66 h 340"/>
                <a:gd name="T36" fmla="*/ 156 w 162"/>
                <a:gd name="T37" fmla="*/ 127 h 340"/>
                <a:gd name="T38" fmla="*/ 128 w 162"/>
                <a:gd name="T39" fmla="*/ 171 h 340"/>
                <a:gd name="T40" fmla="*/ 125 w 162"/>
                <a:gd name="T41" fmla="*/ 174 h 340"/>
                <a:gd name="T42" fmla="*/ 53 w 162"/>
                <a:gd name="T43" fmla="*/ 153 h 340"/>
                <a:gd name="T44" fmla="*/ 53 w 162"/>
                <a:gd name="T45" fmla="*/ 153 h 340"/>
                <a:gd name="T46" fmla="*/ 79 w 162"/>
                <a:gd name="T47" fmla="*/ 153 h 340"/>
                <a:gd name="T48" fmla="*/ 104 w 162"/>
                <a:gd name="T49" fmla="*/ 129 h 340"/>
                <a:gd name="T50" fmla="*/ 104 w 162"/>
                <a:gd name="T51" fmla="*/ 70 h 340"/>
                <a:gd name="T52" fmla="*/ 87 w 162"/>
                <a:gd name="T53" fmla="*/ 50 h 340"/>
                <a:gd name="T54" fmla="*/ 53 w 162"/>
                <a:gd name="T55" fmla="*/ 50 h 340"/>
                <a:gd name="T56" fmla="*/ 53 w 162"/>
                <a:gd name="T57" fmla="*/ 153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62" h="340">
                  <a:moveTo>
                    <a:pt x="125" y="174"/>
                  </a:moveTo>
                  <a:lnTo>
                    <a:pt x="125" y="174"/>
                  </a:lnTo>
                  <a:cubicBezTo>
                    <a:pt x="152" y="188"/>
                    <a:pt x="158" y="212"/>
                    <a:pt x="159" y="238"/>
                  </a:cubicBezTo>
                  <a:cubicBezTo>
                    <a:pt x="159" y="256"/>
                    <a:pt x="158" y="275"/>
                    <a:pt x="159" y="293"/>
                  </a:cubicBezTo>
                  <a:cubicBezTo>
                    <a:pt x="159" y="308"/>
                    <a:pt x="161" y="323"/>
                    <a:pt x="162" y="339"/>
                  </a:cubicBezTo>
                  <a:cubicBezTo>
                    <a:pt x="147" y="339"/>
                    <a:pt x="130" y="340"/>
                    <a:pt x="114" y="339"/>
                  </a:cubicBezTo>
                  <a:cubicBezTo>
                    <a:pt x="112" y="339"/>
                    <a:pt x="109" y="335"/>
                    <a:pt x="109" y="333"/>
                  </a:cubicBezTo>
                  <a:cubicBezTo>
                    <a:pt x="108" y="323"/>
                    <a:pt x="106" y="313"/>
                    <a:pt x="106" y="303"/>
                  </a:cubicBezTo>
                  <a:cubicBezTo>
                    <a:pt x="106" y="283"/>
                    <a:pt x="106" y="263"/>
                    <a:pt x="106" y="243"/>
                  </a:cubicBezTo>
                  <a:cubicBezTo>
                    <a:pt x="106" y="237"/>
                    <a:pt x="105" y="231"/>
                    <a:pt x="104" y="225"/>
                  </a:cubicBezTo>
                  <a:cubicBezTo>
                    <a:pt x="101" y="210"/>
                    <a:pt x="91" y="202"/>
                    <a:pt x="76" y="202"/>
                  </a:cubicBezTo>
                  <a:cubicBezTo>
                    <a:pt x="68" y="201"/>
                    <a:pt x="61" y="202"/>
                    <a:pt x="53" y="202"/>
                  </a:cubicBezTo>
                  <a:lnTo>
                    <a:pt x="53" y="339"/>
                  </a:lnTo>
                  <a:lnTo>
                    <a:pt x="0" y="339"/>
                  </a:lnTo>
                  <a:lnTo>
                    <a:pt x="0" y="1"/>
                  </a:lnTo>
                  <a:cubicBezTo>
                    <a:pt x="8" y="1"/>
                    <a:pt x="15" y="1"/>
                    <a:pt x="22" y="1"/>
                  </a:cubicBezTo>
                  <a:cubicBezTo>
                    <a:pt x="46" y="1"/>
                    <a:pt x="70" y="0"/>
                    <a:pt x="93" y="2"/>
                  </a:cubicBezTo>
                  <a:cubicBezTo>
                    <a:pt x="136" y="6"/>
                    <a:pt x="154" y="24"/>
                    <a:pt x="158" y="66"/>
                  </a:cubicBezTo>
                  <a:cubicBezTo>
                    <a:pt x="159" y="86"/>
                    <a:pt x="158" y="107"/>
                    <a:pt x="156" y="127"/>
                  </a:cubicBezTo>
                  <a:cubicBezTo>
                    <a:pt x="155" y="146"/>
                    <a:pt x="146" y="161"/>
                    <a:pt x="128" y="171"/>
                  </a:cubicBezTo>
                  <a:cubicBezTo>
                    <a:pt x="127" y="172"/>
                    <a:pt x="127" y="173"/>
                    <a:pt x="125" y="174"/>
                  </a:cubicBezTo>
                  <a:close/>
                  <a:moveTo>
                    <a:pt x="53" y="153"/>
                  </a:moveTo>
                  <a:lnTo>
                    <a:pt x="53" y="153"/>
                  </a:lnTo>
                  <a:cubicBezTo>
                    <a:pt x="62" y="153"/>
                    <a:pt x="70" y="153"/>
                    <a:pt x="79" y="153"/>
                  </a:cubicBezTo>
                  <a:cubicBezTo>
                    <a:pt x="93" y="152"/>
                    <a:pt x="103" y="144"/>
                    <a:pt x="104" y="129"/>
                  </a:cubicBezTo>
                  <a:cubicBezTo>
                    <a:pt x="105" y="110"/>
                    <a:pt x="105" y="90"/>
                    <a:pt x="104" y="70"/>
                  </a:cubicBezTo>
                  <a:cubicBezTo>
                    <a:pt x="103" y="60"/>
                    <a:pt x="98" y="52"/>
                    <a:pt x="87" y="50"/>
                  </a:cubicBezTo>
                  <a:cubicBezTo>
                    <a:pt x="76" y="49"/>
                    <a:pt x="65" y="50"/>
                    <a:pt x="53" y="50"/>
                  </a:cubicBezTo>
                  <a:lnTo>
                    <a:pt x="53" y="15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5" name="Freeform 11"/>
            <p:cNvSpPr>
              <a:spLocks noEditPoints="1"/>
            </p:cNvSpPr>
            <p:nvPr/>
          </p:nvSpPr>
          <p:spPr bwMode="auto">
            <a:xfrm>
              <a:off x="2271" y="2303"/>
              <a:ext cx="98" cy="205"/>
            </a:xfrm>
            <a:custGeom>
              <a:avLst/>
              <a:gdLst>
                <a:gd name="T0" fmla="*/ 124 w 162"/>
                <a:gd name="T1" fmla="*/ 173 h 340"/>
                <a:gd name="T2" fmla="*/ 124 w 162"/>
                <a:gd name="T3" fmla="*/ 173 h 340"/>
                <a:gd name="T4" fmla="*/ 158 w 162"/>
                <a:gd name="T5" fmla="*/ 239 h 340"/>
                <a:gd name="T6" fmla="*/ 158 w 162"/>
                <a:gd name="T7" fmla="*/ 298 h 340"/>
                <a:gd name="T8" fmla="*/ 162 w 162"/>
                <a:gd name="T9" fmla="*/ 338 h 340"/>
                <a:gd name="T10" fmla="*/ 157 w 162"/>
                <a:gd name="T11" fmla="*/ 339 h 340"/>
                <a:gd name="T12" fmla="*/ 119 w 162"/>
                <a:gd name="T13" fmla="*/ 339 h 340"/>
                <a:gd name="T14" fmla="*/ 107 w 162"/>
                <a:gd name="T15" fmla="*/ 330 h 340"/>
                <a:gd name="T16" fmla="*/ 106 w 162"/>
                <a:gd name="T17" fmla="*/ 305 h 340"/>
                <a:gd name="T18" fmla="*/ 104 w 162"/>
                <a:gd name="T19" fmla="*/ 230 h 340"/>
                <a:gd name="T20" fmla="*/ 71 w 162"/>
                <a:gd name="T21" fmla="*/ 201 h 340"/>
                <a:gd name="T22" fmla="*/ 52 w 162"/>
                <a:gd name="T23" fmla="*/ 201 h 340"/>
                <a:gd name="T24" fmla="*/ 52 w 162"/>
                <a:gd name="T25" fmla="*/ 212 h 340"/>
                <a:gd name="T26" fmla="*/ 52 w 162"/>
                <a:gd name="T27" fmla="*/ 330 h 340"/>
                <a:gd name="T28" fmla="*/ 43 w 162"/>
                <a:gd name="T29" fmla="*/ 339 h 340"/>
                <a:gd name="T30" fmla="*/ 0 w 162"/>
                <a:gd name="T31" fmla="*/ 339 h 340"/>
                <a:gd name="T32" fmla="*/ 0 w 162"/>
                <a:gd name="T33" fmla="*/ 1 h 340"/>
                <a:gd name="T34" fmla="*/ 7 w 162"/>
                <a:gd name="T35" fmla="*/ 0 h 340"/>
                <a:gd name="T36" fmla="*/ 87 w 162"/>
                <a:gd name="T37" fmla="*/ 1 h 340"/>
                <a:gd name="T38" fmla="*/ 114 w 162"/>
                <a:gd name="T39" fmla="*/ 5 h 340"/>
                <a:gd name="T40" fmla="*/ 154 w 162"/>
                <a:gd name="T41" fmla="*/ 48 h 340"/>
                <a:gd name="T42" fmla="*/ 156 w 162"/>
                <a:gd name="T43" fmla="*/ 128 h 340"/>
                <a:gd name="T44" fmla="*/ 124 w 162"/>
                <a:gd name="T45" fmla="*/ 173 h 340"/>
                <a:gd name="T46" fmla="*/ 52 w 162"/>
                <a:gd name="T47" fmla="*/ 153 h 340"/>
                <a:gd name="T48" fmla="*/ 52 w 162"/>
                <a:gd name="T49" fmla="*/ 153 h 340"/>
                <a:gd name="T50" fmla="*/ 77 w 162"/>
                <a:gd name="T51" fmla="*/ 152 h 340"/>
                <a:gd name="T52" fmla="*/ 103 w 162"/>
                <a:gd name="T53" fmla="*/ 129 h 340"/>
                <a:gd name="T54" fmla="*/ 103 w 162"/>
                <a:gd name="T55" fmla="*/ 70 h 340"/>
                <a:gd name="T56" fmla="*/ 88 w 162"/>
                <a:gd name="T57" fmla="*/ 50 h 340"/>
                <a:gd name="T58" fmla="*/ 52 w 162"/>
                <a:gd name="T59" fmla="*/ 48 h 340"/>
                <a:gd name="T60" fmla="*/ 52 w 162"/>
                <a:gd name="T61" fmla="*/ 153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2" h="340">
                  <a:moveTo>
                    <a:pt x="124" y="173"/>
                  </a:moveTo>
                  <a:lnTo>
                    <a:pt x="124" y="173"/>
                  </a:lnTo>
                  <a:cubicBezTo>
                    <a:pt x="152" y="188"/>
                    <a:pt x="157" y="213"/>
                    <a:pt x="158" y="239"/>
                  </a:cubicBezTo>
                  <a:cubicBezTo>
                    <a:pt x="159" y="259"/>
                    <a:pt x="158" y="278"/>
                    <a:pt x="158" y="298"/>
                  </a:cubicBezTo>
                  <a:cubicBezTo>
                    <a:pt x="159" y="311"/>
                    <a:pt x="160" y="324"/>
                    <a:pt x="162" y="338"/>
                  </a:cubicBezTo>
                  <a:cubicBezTo>
                    <a:pt x="161" y="338"/>
                    <a:pt x="157" y="339"/>
                    <a:pt x="157" y="339"/>
                  </a:cubicBezTo>
                  <a:lnTo>
                    <a:pt x="119" y="339"/>
                  </a:lnTo>
                  <a:cubicBezTo>
                    <a:pt x="111" y="340"/>
                    <a:pt x="108" y="336"/>
                    <a:pt x="107" y="330"/>
                  </a:cubicBezTo>
                  <a:cubicBezTo>
                    <a:pt x="107" y="321"/>
                    <a:pt x="106" y="313"/>
                    <a:pt x="106" y="305"/>
                  </a:cubicBezTo>
                  <a:cubicBezTo>
                    <a:pt x="105" y="280"/>
                    <a:pt x="106" y="255"/>
                    <a:pt x="104" y="230"/>
                  </a:cubicBezTo>
                  <a:cubicBezTo>
                    <a:pt x="102" y="210"/>
                    <a:pt x="92" y="201"/>
                    <a:pt x="71" y="201"/>
                  </a:cubicBezTo>
                  <a:cubicBezTo>
                    <a:pt x="65" y="201"/>
                    <a:pt x="59" y="201"/>
                    <a:pt x="52" y="201"/>
                  </a:cubicBezTo>
                  <a:lnTo>
                    <a:pt x="52" y="212"/>
                  </a:lnTo>
                  <a:cubicBezTo>
                    <a:pt x="52" y="251"/>
                    <a:pt x="52" y="291"/>
                    <a:pt x="52" y="330"/>
                  </a:cubicBezTo>
                  <a:cubicBezTo>
                    <a:pt x="52" y="337"/>
                    <a:pt x="43" y="339"/>
                    <a:pt x="43" y="339"/>
                  </a:cubicBezTo>
                  <a:lnTo>
                    <a:pt x="0" y="339"/>
                  </a:lnTo>
                  <a:lnTo>
                    <a:pt x="0" y="1"/>
                  </a:lnTo>
                  <a:cubicBezTo>
                    <a:pt x="2" y="1"/>
                    <a:pt x="4" y="0"/>
                    <a:pt x="7" y="0"/>
                  </a:cubicBezTo>
                  <a:cubicBezTo>
                    <a:pt x="33" y="0"/>
                    <a:pt x="60" y="0"/>
                    <a:pt x="87" y="1"/>
                  </a:cubicBezTo>
                  <a:cubicBezTo>
                    <a:pt x="96" y="1"/>
                    <a:pt x="105" y="3"/>
                    <a:pt x="114" y="5"/>
                  </a:cubicBezTo>
                  <a:cubicBezTo>
                    <a:pt x="136" y="11"/>
                    <a:pt x="150" y="26"/>
                    <a:pt x="154" y="48"/>
                  </a:cubicBezTo>
                  <a:cubicBezTo>
                    <a:pt x="160" y="75"/>
                    <a:pt x="159" y="102"/>
                    <a:pt x="156" y="128"/>
                  </a:cubicBezTo>
                  <a:cubicBezTo>
                    <a:pt x="153" y="148"/>
                    <a:pt x="143" y="163"/>
                    <a:pt x="124" y="173"/>
                  </a:cubicBezTo>
                  <a:close/>
                  <a:moveTo>
                    <a:pt x="52" y="153"/>
                  </a:moveTo>
                  <a:lnTo>
                    <a:pt x="52" y="153"/>
                  </a:lnTo>
                  <a:cubicBezTo>
                    <a:pt x="61" y="153"/>
                    <a:pt x="69" y="153"/>
                    <a:pt x="77" y="152"/>
                  </a:cubicBezTo>
                  <a:cubicBezTo>
                    <a:pt x="92" y="152"/>
                    <a:pt x="103" y="143"/>
                    <a:pt x="103" y="129"/>
                  </a:cubicBezTo>
                  <a:cubicBezTo>
                    <a:pt x="105" y="109"/>
                    <a:pt x="104" y="90"/>
                    <a:pt x="103" y="70"/>
                  </a:cubicBezTo>
                  <a:cubicBezTo>
                    <a:pt x="103" y="60"/>
                    <a:pt x="98" y="52"/>
                    <a:pt x="88" y="50"/>
                  </a:cubicBezTo>
                  <a:cubicBezTo>
                    <a:pt x="76" y="48"/>
                    <a:pt x="64" y="49"/>
                    <a:pt x="52" y="48"/>
                  </a:cubicBezTo>
                  <a:lnTo>
                    <a:pt x="52" y="15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6" name="Freeform 12"/>
            <p:cNvSpPr>
              <a:spLocks noEditPoints="1"/>
            </p:cNvSpPr>
            <p:nvPr/>
          </p:nvSpPr>
          <p:spPr bwMode="auto">
            <a:xfrm>
              <a:off x="2385" y="2301"/>
              <a:ext cx="98" cy="209"/>
            </a:xfrm>
            <a:custGeom>
              <a:avLst/>
              <a:gdLst>
                <a:gd name="T0" fmla="*/ 0 w 162"/>
                <a:gd name="T1" fmla="*/ 172 h 346"/>
                <a:gd name="T2" fmla="*/ 0 w 162"/>
                <a:gd name="T3" fmla="*/ 172 h 346"/>
                <a:gd name="T4" fmla="*/ 0 w 162"/>
                <a:gd name="T5" fmla="*/ 85 h 346"/>
                <a:gd name="T6" fmla="*/ 3 w 162"/>
                <a:gd name="T7" fmla="*/ 56 h 346"/>
                <a:gd name="T8" fmla="*/ 69 w 162"/>
                <a:gd name="T9" fmla="*/ 0 h 346"/>
                <a:gd name="T10" fmla="*/ 106 w 162"/>
                <a:gd name="T11" fmla="*/ 3 h 346"/>
                <a:gd name="T12" fmla="*/ 160 w 162"/>
                <a:gd name="T13" fmla="*/ 68 h 346"/>
                <a:gd name="T14" fmla="*/ 161 w 162"/>
                <a:gd name="T15" fmla="*/ 98 h 346"/>
                <a:gd name="T16" fmla="*/ 161 w 162"/>
                <a:gd name="T17" fmla="*/ 256 h 346"/>
                <a:gd name="T18" fmla="*/ 158 w 162"/>
                <a:gd name="T19" fmla="*/ 291 h 346"/>
                <a:gd name="T20" fmla="*/ 86 w 162"/>
                <a:gd name="T21" fmla="*/ 345 h 346"/>
                <a:gd name="T22" fmla="*/ 58 w 162"/>
                <a:gd name="T23" fmla="*/ 343 h 346"/>
                <a:gd name="T24" fmla="*/ 2 w 162"/>
                <a:gd name="T25" fmla="*/ 281 h 346"/>
                <a:gd name="T26" fmla="*/ 0 w 162"/>
                <a:gd name="T27" fmla="*/ 222 h 346"/>
                <a:gd name="T28" fmla="*/ 0 w 162"/>
                <a:gd name="T29" fmla="*/ 172 h 346"/>
                <a:gd name="T30" fmla="*/ 108 w 162"/>
                <a:gd name="T31" fmla="*/ 173 h 346"/>
                <a:gd name="T32" fmla="*/ 108 w 162"/>
                <a:gd name="T33" fmla="*/ 173 h 346"/>
                <a:gd name="T34" fmla="*/ 108 w 162"/>
                <a:gd name="T35" fmla="*/ 120 h 346"/>
                <a:gd name="T36" fmla="*/ 107 w 162"/>
                <a:gd name="T37" fmla="*/ 72 h 346"/>
                <a:gd name="T38" fmla="*/ 82 w 162"/>
                <a:gd name="T39" fmla="*/ 48 h 346"/>
                <a:gd name="T40" fmla="*/ 54 w 162"/>
                <a:gd name="T41" fmla="*/ 70 h 346"/>
                <a:gd name="T42" fmla="*/ 53 w 162"/>
                <a:gd name="T43" fmla="*/ 88 h 346"/>
                <a:gd name="T44" fmla="*/ 53 w 162"/>
                <a:gd name="T45" fmla="*/ 257 h 346"/>
                <a:gd name="T46" fmla="*/ 54 w 162"/>
                <a:gd name="T47" fmla="*/ 277 h 346"/>
                <a:gd name="T48" fmla="*/ 80 w 162"/>
                <a:gd name="T49" fmla="*/ 297 h 346"/>
                <a:gd name="T50" fmla="*/ 106 w 162"/>
                <a:gd name="T51" fmla="*/ 279 h 346"/>
                <a:gd name="T52" fmla="*/ 108 w 162"/>
                <a:gd name="T53" fmla="*/ 263 h 346"/>
                <a:gd name="T54" fmla="*/ 108 w 162"/>
                <a:gd name="T55" fmla="*/ 173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2" h="346">
                  <a:moveTo>
                    <a:pt x="0" y="172"/>
                  </a:moveTo>
                  <a:lnTo>
                    <a:pt x="0" y="172"/>
                  </a:lnTo>
                  <a:cubicBezTo>
                    <a:pt x="0" y="143"/>
                    <a:pt x="0" y="114"/>
                    <a:pt x="0" y="85"/>
                  </a:cubicBezTo>
                  <a:cubicBezTo>
                    <a:pt x="0" y="75"/>
                    <a:pt x="1" y="65"/>
                    <a:pt x="3" y="56"/>
                  </a:cubicBezTo>
                  <a:cubicBezTo>
                    <a:pt x="11" y="23"/>
                    <a:pt x="35" y="2"/>
                    <a:pt x="69" y="0"/>
                  </a:cubicBezTo>
                  <a:cubicBezTo>
                    <a:pt x="81" y="0"/>
                    <a:pt x="94" y="0"/>
                    <a:pt x="106" y="3"/>
                  </a:cubicBezTo>
                  <a:cubicBezTo>
                    <a:pt x="137" y="9"/>
                    <a:pt x="157" y="34"/>
                    <a:pt x="160" y="68"/>
                  </a:cubicBezTo>
                  <a:cubicBezTo>
                    <a:pt x="161" y="78"/>
                    <a:pt x="161" y="88"/>
                    <a:pt x="161" y="98"/>
                  </a:cubicBezTo>
                  <a:cubicBezTo>
                    <a:pt x="162" y="151"/>
                    <a:pt x="162" y="203"/>
                    <a:pt x="161" y="256"/>
                  </a:cubicBezTo>
                  <a:cubicBezTo>
                    <a:pt x="161" y="268"/>
                    <a:pt x="160" y="280"/>
                    <a:pt x="158" y="291"/>
                  </a:cubicBezTo>
                  <a:cubicBezTo>
                    <a:pt x="149" y="325"/>
                    <a:pt x="123" y="345"/>
                    <a:pt x="86" y="345"/>
                  </a:cubicBezTo>
                  <a:cubicBezTo>
                    <a:pt x="76" y="346"/>
                    <a:pt x="67" y="345"/>
                    <a:pt x="58" y="343"/>
                  </a:cubicBezTo>
                  <a:cubicBezTo>
                    <a:pt x="26" y="337"/>
                    <a:pt x="5" y="314"/>
                    <a:pt x="2" y="281"/>
                  </a:cubicBezTo>
                  <a:cubicBezTo>
                    <a:pt x="0" y="261"/>
                    <a:pt x="0" y="241"/>
                    <a:pt x="0" y="222"/>
                  </a:cubicBezTo>
                  <a:cubicBezTo>
                    <a:pt x="0" y="205"/>
                    <a:pt x="0" y="189"/>
                    <a:pt x="0" y="172"/>
                  </a:cubicBezTo>
                  <a:close/>
                  <a:moveTo>
                    <a:pt x="108" y="173"/>
                  </a:moveTo>
                  <a:lnTo>
                    <a:pt x="108" y="173"/>
                  </a:lnTo>
                  <a:cubicBezTo>
                    <a:pt x="108" y="155"/>
                    <a:pt x="108" y="138"/>
                    <a:pt x="108" y="120"/>
                  </a:cubicBezTo>
                  <a:cubicBezTo>
                    <a:pt x="108" y="104"/>
                    <a:pt x="108" y="88"/>
                    <a:pt x="107" y="72"/>
                  </a:cubicBezTo>
                  <a:cubicBezTo>
                    <a:pt x="107" y="57"/>
                    <a:pt x="97" y="48"/>
                    <a:pt x="82" y="48"/>
                  </a:cubicBezTo>
                  <a:cubicBezTo>
                    <a:pt x="67" y="47"/>
                    <a:pt x="57" y="55"/>
                    <a:pt x="54" y="70"/>
                  </a:cubicBezTo>
                  <a:cubicBezTo>
                    <a:pt x="53" y="76"/>
                    <a:pt x="53" y="82"/>
                    <a:pt x="53" y="88"/>
                  </a:cubicBezTo>
                  <a:cubicBezTo>
                    <a:pt x="53" y="144"/>
                    <a:pt x="52" y="201"/>
                    <a:pt x="53" y="257"/>
                  </a:cubicBezTo>
                  <a:cubicBezTo>
                    <a:pt x="53" y="264"/>
                    <a:pt x="53" y="271"/>
                    <a:pt x="54" y="277"/>
                  </a:cubicBezTo>
                  <a:cubicBezTo>
                    <a:pt x="57" y="290"/>
                    <a:pt x="66" y="297"/>
                    <a:pt x="80" y="297"/>
                  </a:cubicBezTo>
                  <a:cubicBezTo>
                    <a:pt x="94" y="298"/>
                    <a:pt x="103" y="292"/>
                    <a:pt x="106" y="279"/>
                  </a:cubicBezTo>
                  <a:cubicBezTo>
                    <a:pt x="108" y="274"/>
                    <a:pt x="108" y="268"/>
                    <a:pt x="108" y="263"/>
                  </a:cubicBezTo>
                  <a:cubicBezTo>
                    <a:pt x="108" y="233"/>
                    <a:pt x="108" y="203"/>
                    <a:pt x="108" y="17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7" name="Freeform 13"/>
            <p:cNvSpPr>
              <a:spLocks noEditPoints="1"/>
            </p:cNvSpPr>
            <p:nvPr/>
          </p:nvSpPr>
          <p:spPr bwMode="auto">
            <a:xfrm>
              <a:off x="2630" y="2055"/>
              <a:ext cx="111" cy="205"/>
            </a:xfrm>
            <a:custGeom>
              <a:avLst/>
              <a:gdLst>
                <a:gd name="T0" fmla="*/ 185 w 185"/>
                <a:gd name="T1" fmla="*/ 338 h 338"/>
                <a:gd name="T2" fmla="*/ 185 w 185"/>
                <a:gd name="T3" fmla="*/ 338 h 338"/>
                <a:gd name="T4" fmla="*/ 132 w 185"/>
                <a:gd name="T5" fmla="*/ 338 h 338"/>
                <a:gd name="T6" fmla="*/ 126 w 185"/>
                <a:gd name="T7" fmla="*/ 296 h 338"/>
                <a:gd name="T8" fmla="*/ 105 w 185"/>
                <a:gd name="T9" fmla="*/ 277 h 338"/>
                <a:gd name="T10" fmla="*/ 67 w 185"/>
                <a:gd name="T11" fmla="*/ 277 h 338"/>
                <a:gd name="T12" fmla="*/ 56 w 185"/>
                <a:gd name="T13" fmla="*/ 286 h 338"/>
                <a:gd name="T14" fmla="*/ 48 w 185"/>
                <a:gd name="T15" fmla="*/ 338 h 338"/>
                <a:gd name="T16" fmla="*/ 0 w 185"/>
                <a:gd name="T17" fmla="*/ 338 h 338"/>
                <a:gd name="T18" fmla="*/ 54 w 185"/>
                <a:gd name="T19" fmla="*/ 1 h 338"/>
                <a:gd name="T20" fmla="*/ 59 w 185"/>
                <a:gd name="T21" fmla="*/ 0 h 338"/>
                <a:gd name="T22" fmla="*/ 125 w 185"/>
                <a:gd name="T23" fmla="*/ 0 h 338"/>
                <a:gd name="T24" fmla="*/ 133 w 185"/>
                <a:gd name="T25" fmla="*/ 6 h 338"/>
                <a:gd name="T26" fmla="*/ 170 w 185"/>
                <a:gd name="T27" fmla="*/ 238 h 338"/>
                <a:gd name="T28" fmla="*/ 185 w 185"/>
                <a:gd name="T29" fmla="*/ 331 h 338"/>
                <a:gd name="T30" fmla="*/ 185 w 185"/>
                <a:gd name="T31" fmla="*/ 338 h 338"/>
                <a:gd name="T32" fmla="*/ 116 w 185"/>
                <a:gd name="T33" fmla="*/ 231 h 338"/>
                <a:gd name="T34" fmla="*/ 116 w 185"/>
                <a:gd name="T35" fmla="*/ 231 h 338"/>
                <a:gd name="T36" fmla="*/ 91 w 185"/>
                <a:gd name="T37" fmla="*/ 67 h 338"/>
                <a:gd name="T38" fmla="*/ 89 w 185"/>
                <a:gd name="T39" fmla="*/ 67 h 338"/>
                <a:gd name="T40" fmla="*/ 65 w 185"/>
                <a:gd name="T41" fmla="*/ 231 h 338"/>
                <a:gd name="T42" fmla="*/ 116 w 185"/>
                <a:gd name="T43" fmla="*/ 231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5" h="338">
                  <a:moveTo>
                    <a:pt x="185" y="338"/>
                  </a:moveTo>
                  <a:lnTo>
                    <a:pt x="185" y="338"/>
                  </a:lnTo>
                  <a:lnTo>
                    <a:pt x="132" y="338"/>
                  </a:lnTo>
                  <a:cubicBezTo>
                    <a:pt x="130" y="324"/>
                    <a:pt x="128" y="310"/>
                    <a:pt x="126" y="296"/>
                  </a:cubicBezTo>
                  <a:cubicBezTo>
                    <a:pt x="123" y="277"/>
                    <a:pt x="124" y="277"/>
                    <a:pt x="105" y="277"/>
                  </a:cubicBezTo>
                  <a:cubicBezTo>
                    <a:pt x="92" y="277"/>
                    <a:pt x="79" y="277"/>
                    <a:pt x="67" y="277"/>
                  </a:cubicBezTo>
                  <a:cubicBezTo>
                    <a:pt x="60" y="276"/>
                    <a:pt x="57" y="278"/>
                    <a:pt x="56" y="286"/>
                  </a:cubicBezTo>
                  <a:cubicBezTo>
                    <a:pt x="54" y="303"/>
                    <a:pt x="51" y="320"/>
                    <a:pt x="48" y="338"/>
                  </a:cubicBezTo>
                  <a:lnTo>
                    <a:pt x="0" y="338"/>
                  </a:lnTo>
                  <a:cubicBezTo>
                    <a:pt x="18" y="225"/>
                    <a:pt x="36" y="113"/>
                    <a:pt x="54" y="1"/>
                  </a:cubicBezTo>
                  <a:cubicBezTo>
                    <a:pt x="56" y="0"/>
                    <a:pt x="58" y="0"/>
                    <a:pt x="59" y="0"/>
                  </a:cubicBezTo>
                  <a:cubicBezTo>
                    <a:pt x="81" y="0"/>
                    <a:pt x="103" y="0"/>
                    <a:pt x="125" y="0"/>
                  </a:cubicBezTo>
                  <a:cubicBezTo>
                    <a:pt x="129" y="0"/>
                    <a:pt x="132" y="1"/>
                    <a:pt x="133" y="6"/>
                  </a:cubicBezTo>
                  <a:cubicBezTo>
                    <a:pt x="145" y="84"/>
                    <a:pt x="157" y="161"/>
                    <a:pt x="170" y="238"/>
                  </a:cubicBezTo>
                  <a:cubicBezTo>
                    <a:pt x="175" y="269"/>
                    <a:pt x="180" y="300"/>
                    <a:pt x="185" y="331"/>
                  </a:cubicBezTo>
                  <a:cubicBezTo>
                    <a:pt x="185" y="333"/>
                    <a:pt x="185" y="335"/>
                    <a:pt x="185" y="338"/>
                  </a:cubicBezTo>
                  <a:close/>
                  <a:moveTo>
                    <a:pt x="116" y="231"/>
                  </a:moveTo>
                  <a:lnTo>
                    <a:pt x="116" y="231"/>
                  </a:lnTo>
                  <a:cubicBezTo>
                    <a:pt x="108" y="176"/>
                    <a:pt x="99" y="121"/>
                    <a:pt x="91" y="67"/>
                  </a:cubicBezTo>
                  <a:cubicBezTo>
                    <a:pt x="91" y="67"/>
                    <a:pt x="90" y="67"/>
                    <a:pt x="89" y="67"/>
                  </a:cubicBezTo>
                  <a:cubicBezTo>
                    <a:pt x="81" y="121"/>
                    <a:pt x="73" y="176"/>
                    <a:pt x="65" y="231"/>
                  </a:cubicBezTo>
                  <a:lnTo>
                    <a:pt x="116" y="23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8" name="Freeform 14"/>
            <p:cNvSpPr>
              <a:spLocks noEditPoints="1"/>
            </p:cNvSpPr>
            <p:nvPr/>
          </p:nvSpPr>
          <p:spPr bwMode="auto">
            <a:xfrm>
              <a:off x="2277" y="2055"/>
              <a:ext cx="112" cy="205"/>
            </a:xfrm>
            <a:custGeom>
              <a:avLst/>
              <a:gdLst>
                <a:gd name="T0" fmla="*/ 0 w 186"/>
                <a:gd name="T1" fmla="*/ 338 h 338"/>
                <a:gd name="T2" fmla="*/ 0 w 186"/>
                <a:gd name="T3" fmla="*/ 338 h 338"/>
                <a:gd name="T4" fmla="*/ 54 w 186"/>
                <a:gd name="T5" fmla="*/ 0 h 338"/>
                <a:gd name="T6" fmla="*/ 127 w 186"/>
                <a:gd name="T7" fmla="*/ 0 h 338"/>
                <a:gd name="T8" fmla="*/ 133 w 186"/>
                <a:gd name="T9" fmla="*/ 7 h 338"/>
                <a:gd name="T10" fmla="*/ 160 w 186"/>
                <a:gd name="T11" fmla="*/ 171 h 338"/>
                <a:gd name="T12" fmla="*/ 186 w 186"/>
                <a:gd name="T13" fmla="*/ 335 h 338"/>
                <a:gd name="T14" fmla="*/ 186 w 186"/>
                <a:gd name="T15" fmla="*/ 338 h 338"/>
                <a:gd name="T16" fmla="*/ 133 w 186"/>
                <a:gd name="T17" fmla="*/ 338 h 338"/>
                <a:gd name="T18" fmla="*/ 125 w 186"/>
                <a:gd name="T19" fmla="*/ 286 h 338"/>
                <a:gd name="T20" fmla="*/ 115 w 186"/>
                <a:gd name="T21" fmla="*/ 277 h 338"/>
                <a:gd name="T22" fmla="*/ 65 w 186"/>
                <a:gd name="T23" fmla="*/ 277 h 338"/>
                <a:gd name="T24" fmla="*/ 57 w 186"/>
                <a:gd name="T25" fmla="*/ 284 h 338"/>
                <a:gd name="T26" fmla="*/ 49 w 186"/>
                <a:gd name="T27" fmla="*/ 338 h 338"/>
                <a:gd name="T28" fmla="*/ 0 w 186"/>
                <a:gd name="T29" fmla="*/ 338 h 338"/>
                <a:gd name="T30" fmla="*/ 92 w 186"/>
                <a:gd name="T31" fmla="*/ 65 h 338"/>
                <a:gd name="T32" fmla="*/ 92 w 186"/>
                <a:gd name="T33" fmla="*/ 65 h 338"/>
                <a:gd name="T34" fmla="*/ 90 w 186"/>
                <a:gd name="T35" fmla="*/ 66 h 338"/>
                <a:gd name="T36" fmla="*/ 65 w 186"/>
                <a:gd name="T37" fmla="*/ 230 h 338"/>
                <a:gd name="T38" fmla="*/ 116 w 186"/>
                <a:gd name="T39" fmla="*/ 230 h 338"/>
                <a:gd name="T40" fmla="*/ 92 w 186"/>
                <a:gd name="T41" fmla="*/ 65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86" h="338">
                  <a:moveTo>
                    <a:pt x="0" y="338"/>
                  </a:moveTo>
                  <a:lnTo>
                    <a:pt x="0" y="338"/>
                  </a:lnTo>
                  <a:cubicBezTo>
                    <a:pt x="18" y="225"/>
                    <a:pt x="36" y="113"/>
                    <a:pt x="54" y="0"/>
                  </a:cubicBezTo>
                  <a:cubicBezTo>
                    <a:pt x="79" y="0"/>
                    <a:pt x="103" y="0"/>
                    <a:pt x="127" y="0"/>
                  </a:cubicBezTo>
                  <a:cubicBezTo>
                    <a:pt x="129" y="0"/>
                    <a:pt x="133" y="4"/>
                    <a:pt x="133" y="7"/>
                  </a:cubicBezTo>
                  <a:cubicBezTo>
                    <a:pt x="142" y="61"/>
                    <a:pt x="151" y="116"/>
                    <a:pt x="160" y="171"/>
                  </a:cubicBezTo>
                  <a:cubicBezTo>
                    <a:pt x="168" y="225"/>
                    <a:pt x="177" y="280"/>
                    <a:pt x="186" y="335"/>
                  </a:cubicBezTo>
                  <a:cubicBezTo>
                    <a:pt x="186" y="336"/>
                    <a:pt x="186" y="337"/>
                    <a:pt x="186" y="338"/>
                  </a:cubicBezTo>
                  <a:lnTo>
                    <a:pt x="133" y="338"/>
                  </a:lnTo>
                  <a:cubicBezTo>
                    <a:pt x="130" y="321"/>
                    <a:pt x="127" y="303"/>
                    <a:pt x="125" y="286"/>
                  </a:cubicBezTo>
                  <a:cubicBezTo>
                    <a:pt x="124" y="279"/>
                    <a:pt x="122" y="276"/>
                    <a:pt x="115" y="277"/>
                  </a:cubicBezTo>
                  <a:cubicBezTo>
                    <a:pt x="98" y="277"/>
                    <a:pt x="82" y="277"/>
                    <a:pt x="65" y="277"/>
                  </a:cubicBezTo>
                  <a:cubicBezTo>
                    <a:pt x="60" y="277"/>
                    <a:pt x="58" y="278"/>
                    <a:pt x="57" y="284"/>
                  </a:cubicBezTo>
                  <a:cubicBezTo>
                    <a:pt x="55" y="302"/>
                    <a:pt x="52" y="320"/>
                    <a:pt x="49" y="338"/>
                  </a:cubicBezTo>
                  <a:lnTo>
                    <a:pt x="0" y="338"/>
                  </a:lnTo>
                  <a:close/>
                  <a:moveTo>
                    <a:pt x="92" y="65"/>
                  </a:moveTo>
                  <a:lnTo>
                    <a:pt x="92" y="65"/>
                  </a:lnTo>
                  <a:cubicBezTo>
                    <a:pt x="91" y="66"/>
                    <a:pt x="90" y="66"/>
                    <a:pt x="90" y="66"/>
                  </a:cubicBezTo>
                  <a:cubicBezTo>
                    <a:pt x="81" y="121"/>
                    <a:pt x="73" y="175"/>
                    <a:pt x="65" y="230"/>
                  </a:cubicBezTo>
                  <a:lnTo>
                    <a:pt x="116" y="230"/>
                  </a:lnTo>
                  <a:cubicBezTo>
                    <a:pt x="108" y="175"/>
                    <a:pt x="100" y="120"/>
                    <a:pt x="92" y="6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9" name="Freeform 15"/>
            <p:cNvSpPr>
              <a:spLocks/>
            </p:cNvSpPr>
            <p:nvPr/>
          </p:nvSpPr>
          <p:spPr bwMode="auto">
            <a:xfrm>
              <a:off x="2896" y="2055"/>
              <a:ext cx="110" cy="205"/>
            </a:xfrm>
            <a:custGeom>
              <a:avLst/>
              <a:gdLst>
                <a:gd name="T0" fmla="*/ 94 w 183"/>
                <a:gd name="T1" fmla="*/ 270 h 339"/>
                <a:gd name="T2" fmla="*/ 94 w 183"/>
                <a:gd name="T3" fmla="*/ 270 h 339"/>
                <a:gd name="T4" fmla="*/ 103 w 183"/>
                <a:gd name="T5" fmla="*/ 208 h 339"/>
                <a:gd name="T6" fmla="*/ 133 w 183"/>
                <a:gd name="T7" fmla="*/ 7 h 339"/>
                <a:gd name="T8" fmla="*/ 138 w 183"/>
                <a:gd name="T9" fmla="*/ 0 h 339"/>
                <a:gd name="T10" fmla="*/ 183 w 183"/>
                <a:gd name="T11" fmla="*/ 0 h 339"/>
                <a:gd name="T12" fmla="*/ 131 w 183"/>
                <a:gd name="T13" fmla="*/ 338 h 339"/>
                <a:gd name="T14" fmla="*/ 126 w 183"/>
                <a:gd name="T15" fmla="*/ 338 h 339"/>
                <a:gd name="T16" fmla="*/ 58 w 183"/>
                <a:gd name="T17" fmla="*/ 338 h 339"/>
                <a:gd name="T18" fmla="*/ 50 w 183"/>
                <a:gd name="T19" fmla="*/ 332 h 339"/>
                <a:gd name="T20" fmla="*/ 0 w 183"/>
                <a:gd name="T21" fmla="*/ 4 h 339"/>
                <a:gd name="T22" fmla="*/ 0 w 183"/>
                <a:gd name="T23" fmla="*/ 0 h 339"/>
                <a:gd name="T24" fmla="*/ 49 w 183"/>
                <a:gd name="T25" fmla="*/ 0 h 339"/>
                <a:gd name="T26" fmla="*/ 53 w 183"/>
                <a:gd name="T27" fmla="*/ 6 h 339"/>
                <a:gd name="T28" fmla="*/ 78 w 183"/>
                <a:gd name="T29" fmla="*/ 173 h 339"/>
                <a:gd name="T30" fmla="*/ 91 w 183"/>
                <a:gd name="T31" fmla="*/ 262 h 339"/>
                <a:gd name="T32" fmla="*/ 93 w 183"/>
                <a:gd name="T33" fmla="*/ 270 h 339"/>
                <a:gd name="T34" fmla="*/ 94 w 183"/>
                <a:gd name="T35" fmla="*/ 270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3" h="339">
                  <a:moveTo>
                    <a:pt x="94" y="270"/>
                  </a:moveTo>
                  <a:lnTo>
                    <a:pt x="94" y="270"/>
                  </a:lnTo>
                  <a:cubicBezTo>
                    <a:pt x="97" y="249"/>
                    <a:pt x="100" y="229"/>
                    <a:pt x="103" y="208"/>
                  </a:cubicBezTo>
                  <a:cubicBezTo>
                    <a:pt x="113" y="141"/>
                    <a:pt x="123" y="74"/>
                    <a:pt x="133" y="7"/>
                  </a:cubicBezTo>
                  <a:cubicBezTo>
                    <a:pt x="134" y="4"/>
                    <a:pt x="136" y="0"/>
                    <a:pt x="138" y="0"/>
                  </a:cubicBezTo>
                  <a:cubicBezTo>
                    <a:pt x="153" y="0"/>
                    <a:pt x="167" y="0"/>
                    <a:pt x="183" y="0"/>
                  </a:cubicBezTo>
                  <a:cubicBezTo>
                    <a:pt x="165" y="113"/>
                    <a:pt x="148" y="225"/>
                    <a:pt x="131" y="338"/>
                  </a:cubicBezTo>
                  <a:cubicBezTo>
                    <a:pt x="129" y="338"/>
                    <a:pt x="128" y="338"/>
                    <a:pt x="126" y="338"/>
                  </a:cubicBezTo>
                  <a:cubicBezTo>
                    <a:pt x="104" y="338"/>
                    <a:pt x="81" y="338"/>
                    <a:pt x="58" y="338"/>
                  </a:cubicBezTo>
                  <a:cubicBezTo>
                    <a:pt x="53" y="339"/>
                    <a:pt x="51" y="337"/>
                    <a:pt x="50" y="332"/>
                  </a:cubicBezTo>
                  <a:cubicBezTo>
                    <a:pt x="34" y="223"/>
                    <a:pt x="17" y="113"/>
                    <a:pt x="0" y="4"/>
                  </a:cubicBezTo>
                  <a:cubicBezTo>
                    <a:pt x="0" y="3"/>
                    <a:pt x="0" y="2"/>
                    <a:pt x="0" y="0"/>
                  </a:cubicBezTo>
                  <a:cubicBezTo>
                    <a:pt x="16" y="0"/>
                    <a:pt x="32" y="0"/>
                    <a:pt x="49" y="0"/>
                  </a:cubicBezTo>
                  <a:cubicBezTo>
                    <a:pt x="50" y="0"/>
                    <a:pt x="53" y="4"/>
                    <a:pt x="53" y="6"/>
                  </a:cubicBezTo>
                  <a:cubicBezTo>
                    <a:pt x="62" y="62"/>
                    <a:pt x="70" y="117"/>
                    <a:pt x="78" y="173"/>
                  </a:cubicBezTo>
                  <a:cubicBezTo>
                    <a:pt x="83" y="203"/>
                    <a:pt x="87" y="233"/>
                    <a:pt x="91" y="262"/>
                  </a:cubicBezTo>
                  <a:cubicBezTo>
                    <a:pt x="92" y="265"/>
                    <a:pt x="92" y="267"/>
                    <a:pt x="93" y="270"/>
                  </a:cubicBezTo>
                  <a:cubicBezTo>
                    <a:pt x="93" y="270"/>
                    <a:pt x="94" y="270"/>
                    <a:pt x="94" y="27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50" name="Freeform 16"/>
            <p:cNvSpPr>
              <a:spLocks noEditPoints="1"/>
            </p:cNvSpPr>
            <p:nvPr/>
          </p:nvSpPr>
          <p:spPr bwMode="auto">
            <a:xfrm>
              <a:off x="2162" y="2302"/>
              <a:ext cx="95" cy="206"/>
            </a:xfrm>
            <a:custGeom>
              <a:avLst/>
              <a:gdLst>
                <a:gd name="T0" fmla="*/ 0 w 159"/>
                <a:gd name="T1" fmla="*/ 340 h 340"/>
                <a:gd name="T2" fmla="*/ 0 w 159"/>
                <a:gd name="T3" fmla="*/ 340 h 340"/>
                <a:gd name="T4" fmla="*/ 0 w 159"/>
                <a:gd name="T5" fmla="*/ 3 h 340"/>
                <a:gd name="T6" fmla="*/ 1 w 159"/>
                <a:gd name="T7" fmla="*/ 2 h 340"/>
                <a:gd name="T8" fmla="*/ 95 w 159"/>
                <a:gd name="T9" fmla="*/ 3 h 340"/>
                <a:gd name="T10" fmla="*/ 154 w 159"/>
                <a:gd name="T11" fmla="*/ 61 h 340"/>
                <a:gd name="T12" fmla="*/ 153 w 159"/>
                <a:gd name="T13" fmla="*/ 158 h 340"/>
                <a:gd name="T14" fmla="*/ 92 w 159"/>
                <a:gd name="T15" fmla="*/ 212 h 340"/>
                <a:gd name="T16" fmla="*/ 52 w 159"/>
                <a:gd name="T17" fmla="*/ 213 h 340"/>
                <a:gd name="T18" fmla="*/ 52 w 159"/>
                <a:gd name="T19" fmla="*/ 224 h 340"/>
                <a:gd name="T20" fmla="*/ 52 w 159"/>
                <a:gd name="T21" fmla="*/ 331 h 340"/>
                <a:gd name="T22" fmla="*/ 42 w 159"/>
                <a:gd name="T23" fmla="*/ 340 h 340"/>
                <a:gd name="T24" fmla="*/ 0 w 159"/>
                <a:gd name="T25" fmla="*/ 340 h 340"/>
                <a:gd name="T26" fmla="*/ 52 w 159"/>
                <a:gd name="T27" fmla="*/ 163 h 340"/>
                <a:gd name="T28" fmla="*/ 52 w 159"/>
                <a:gd name="T29" fmla="*/ 163 h 340"/>
                <a:gd name="T30" fmla="*/ 55 w 159"/>
                <a:gd name="T31" fmla="*/ 164 h 340"/>
                <a:gd name="T32" fmla="*/ 79 w 159"/>
                <a:gd name="T33" fmla="*/ 164 h 340"/>
                <a:gd name="T34" fmla="*/ 102 w 159"/>
                <a:gd name="T35" fmla="*/ 144 h 340"/>
                <a:gd name="T36" fmla="*/ 102 w 159"/>
                <a:gd name="T37" fmla="*/ 70 h 340"/>
                <a:gd name="T38" fmla="*/ 86 w 159"/>
                <a:gd name="T39" fmla="*/ 51 h 340"/>
                <a:gd name="T40" fmla="*/ 52 w 159"/>
                <a:gd name="T41" fmla="*/ 49 h 340"/>
                <a:gd name="T42" fmla="*/ 52 w 159"/>
                <a:gd name="T43" fmla="*/ 163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59" h="340">
                  <a:moveTo>
                    <a:pt x="0" y="340"/>
                  </a:moveTo>
                  <a:lnTo>
                    <a:pt x="0" y="340"/>
                  </a:lnTo>
                  <a:cubicBezTo>
                    <a:pt x="0" y="340"/>
                    <a:pt x="0" y="115"/>
                    <a:pt x="0" y="3"/>
                  </a:cubicBezTo>
                  <a:cubicBezTo>
                    <a:pt x="0" y="2"/>
                    <a:pt x="1" y="2"/>
                    <a:pt x="1" y="2"/>
                  </a:cubicBezTo>
                  <a:cubicBezTo>
                    <a:pt x="32" y="2"/>
                    <a:pt x="64" y="0"/>
                    <a:pt x="95" y="3"/>
                  </a:cubicBezTo>
                  <a:cubicBezTo>
                    <a:pt x="129" y="7"/>
                    <a:pt x="149" y="26"/>
                    <a:pt x="154" y="61"/>
                  </a:cubicBezTo>
                  <a:cubicBezTo>
                    <a:pt x="158" y="93"/>
                    <a:pt x="159" y="126"/>
                    <a:pt x="153" y="158"/>
                  </a:cubicBezTo>
                  <a:cubicBezTo>
                    <a:pt x="147" y="189"/>
                    <a:pt x="124" y="209"/>
                    <a:pt x="92" y="212"/>
                  </a:cubicBezTo>
                  <a:cubicBezTo>
                    <a:pt x="79" y="213"/>
                    <a:pt x="66" y="213"/>
                    <a:pt x="52" y="213"/>
                  </a:cubicBezTo>
                  <a:lnTo>
                    <a:pt x="52" y="224"/>
                  </a:lnTo>
                  <a:cubicBezTo>
                    <a:pt x="52" y="260"/>
                    <a:pt x="52" y="295"/>
                    <a:pt x="52" y="331"/>
                  </a:cubicBezTo>
                  <a:cubicBezTo>
                    <a:pt x="52" y="338"/>
                    <a:pt x="42" y="340"/>
                    <a:pt x="42" y="340"/>
                  </a:cubicBezTo>
                  <a:lnTo>
                    <a:pt x="0" y="340"/>
                  </a:lnTo>
                  <a:close/>
                  <a:moveTo>
                    <a:pt x="52" y="163"/>
                  </a:moveTo>
                  <a:lnTo>
                    <a:pt x="52" y="163"/>
                  </a:lnTo>
                  <a:cubicBezTo>
                    <a:pt x="53" y="164"/>
                    <a:pt x="54" y="164"/>
                    <a:pt x="55" y="164"/>
                  </a:cubicBezTo>
                  <a:cubicBezTo>
                    <a:pt x="63" y="164"/>
                    <a:pt x="71" y="164"/>
                    <a:pt x="79" y="164"/>
                  </a:cubicBezTo>
                  <a:cubicBezTo>
                    <a:pt x="92" y="164"/>
                    <a:pt x="101" y="157"/>
                    <a:pt x="102" y="144"/>
                  </a:cubicBezTo>
                  <a:cubicBezTo>
                    <a:pt x="103" y="120"/>
                    <a:pt x="103" y="95"/>
                    <a:pt x="102" y="70"/>
                  </a:cubicBezTo>
                  <a:cubicBezTo>
                    <a:pt x="102" y="60"/>
                    <a:pt x="96" y="52"/>
                    <a:pt x="86" y="51"/>
                  </a:cubicBezTo>
                  <a:cubicBezTo>
                    <a:pt x="75" y="49"/>
                    <a:pt x="64" y="50"/>
                    <a:pt x="52" y="49"/>
                  </a:cubicBezTo>
                  <a:lnTo>
                    <a:pt x="52" y="16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51" name="Freeform 17"/>
            <p:cNvSpPr>
              <a:spLocks/>
            </p:cNvSpPr>
            <p:nvPr/>
          </p:nvSpPr>
          <p:spPr bwMode="auto">
            <a:xfrm>
              <a:off x="2665" y="2301"/>
              <a:ext cx="98" cy="209"/>
            </a:xfrm>
            <a:custGeom>
              <a:avLst/>
              <a:gdLst>
                <a:gd name="T0" fmla="*/ 160 w 163"/>
                <a:gd name="T1" fmla="*/ 117 h 346"/>
                <a:gd name="T2" fmla="*/ 160 w 163"/>
                <a:gd name="T3" fmla="*/ 117 h 346"/>
                <a:gd name="T4" fmla="*/ 109 w 163"/>
                <a:gd name="T5" fmla="*/ 117 h 346"/>
                <a:gd name="T6" fmla="*/ 109 w 163"/>
                <a:gd name="T7" fmla="*/ 107 h 346"/>
                <a:gd name="T8" fmla="*/ 107 w 163"/>
                <a:gd name="T9" fmla="*/ 70 h 346"/>
                <a:gd name="T10" fmla="*/ 81 w 163"/>
                <a:gd name="T11" fmla="*/ 47 h 346"/>
                <a:gd name="T12" fmla="*/ 54 w 163"/>
                <a:gd name="T13" fmla="*/ 69 h 346"/>
                <a:gd name="T14" fmla="*/ 53 w 163"/>
                <a:gd name="T15" fmla="*/ 86 h 346"/>
                <a:gd name="T16" fmla="*/ 53 w 163"/>
                <a:gd name="T17" fmla="*/ 259 h 346"/>
                <a:gd name="T18" fmla="*/ 54 w 163"/>
                <a:gd name="T19" fmla="*/ 272 h 346"/>
                <a:gd name="T20" fmla="*/ 81 w 163"/>
                <a:gd name="T21" fmla="*/ 297 h 346"/>
                <a:gd name="T22" fmla="*/ 107 w 163"/>
                <a:gd name="T23" fmla="*/ 273 h 346"/>
                <a:gd name="T24" fmla="*/ 109 w 163"/>
                <a:gd name="T25" fmla="*/ 228 h 346"/>
                <a:gd name="T26" fmla="*/ 109 w 163"/>
                <a:gd name="T27" fmla="*/ 216 h 346"/>
                <a:gd name="T28" fmla="*/ 158 w 163"/>
                <a:gd name="T29" fmla="*/ 216 h 346"/>
                <a:gd name="T30" fmla="*/ 149 w 163"/>
                <a:gd name="T31" fmla="*/ 308 h 346"/>
                <a:gd name="T32" fmla="*/ 114 w 163"/>
                <a:gd name="T33" fmla="*/ 339 h 346"/>
                <a:gd name="T34" fmla="*/ 70 w 163"/>
                <a:gd name="T35" fmla="*/ 345 h 346"/>
                <a:gd name="T36" fmla="*/ 0 w 163"/>
                <a:gd name="T37" fmla="*/ 265 h 346"/>
                <a:gd name="T38" fmla="*/ 0 w 163"/>
                <a:gd name="T39" fmla="*/ 80 h 346"/>
                <a:gd name="T40" fmla="*/ 4 w 163"/>
                <a:gd name="T41" fmla="*/ 54 h 346"/>
                <a:gd name="T42" fmla="*/ 70 w 163"/>
                <a:gd name="T43" fmla="*/ 0 h 346"/>
                <a:gd name="T44" fmla="*/ 98 w 163"/>
                <a:gd name="T45" fmla="*/ 1 h 346"/>
                <a:gd name="T46" fmla="*/ 155 w 163"/>
                <a:gd name="T47" fmla="*/ 56 h 346"/>
                <a:gd name="T48" fmla="*/ 160 w 163"/>
                <a:gd name="T49" fmla="*/ 117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3" h="346">
                  <a:moveTo>
                    <a:pt x="160" y="117"/>
                  </a:moveTo>
                  <a:lnTo>
                    <a:pt x="160" y="117"/>
                  </a:lnTo>
                  <a:lnTo>
                    <a:pt x="109" y="117"/>
                  </a:lnTo>
                  <a:cubicBezTo>
                    <a:pt x="109" y="113"/>
                    <a:pt x="109" y="110"/>
                    <a:pt x="109" y="107"/>
                  </a:cubicBezTo>
                  <a:cubicBezTo>
                    <a:pt x="108" y="94"/>
                    <a:pt x="109" y="82"/>
                    <a:pt x="107" y="70"/>
                  </a:cubicBezTo>
                  <a:cubicBezTo>
                    <a:pt x="106" y="56"/>
                    <a:pt x="95" y="48"/>
                    <a:pt x="81" y="47"/>
                  </a:cubicBezTo>
                  <a:cubicBezTo>
                    <a:pt x="66" y="47"/>
                    <a:pt x="57" y="55"/>
                    <a:pt x="54" y="69"/>
                  </a:cubicBezTo>
                  <a:cubicBezTo>
                    <a:pt x="53" y="75"/>
                    <a:pt x="53" y="81"/>
                    <a:pt x="53" y="86"/>
                  </a:cubicBezTo>
                  <a:cubicBezTo>
                    <a:pt x="53" y="144"/>
                    <a:pt x="53" y="202"/>
                    <a:pt x="53" y="259"/>
                  </a:cubicBezTo>
                  <a:cubicBezTo>
                    <a:pt x="53" y="264"/>
                    <a:pt x="53" y="268"/>
                    <a:pt x="54" y="272"/>
                  </a:cubicBezTo>
                  <a:cubicBezTo>
                    <a:pt x="56" y="289"/>
                    <a:pt x="65" y="297"/>
                    <a:pt x="81" y="297"/>
                  </a:cubicBezTo>
                  <a:cubicBezTo>
                    <a:pt x="96" y="297"/>
                    <a:pt x="106" y="289"/>
                    <a:pt x="107" y="273"/>
                  </a:cubicBezTo>
                  <a:cubicBezTo>
                    <a:pt x="109" y="258"/>
                    <a:pt x="108" y="243"/>
                    <a:pt x="109" y="228"/>
                  </a:cubicBezTo>
                  <a:cubicBezTo>
                    <a:pt x="109" y="224"/>
                    <a:pt x="109" y="220"/>
                    <a:pt x="109" y="216"/>
                  </a:cubicBezTo>
                  <a:lnTo>
                    <a:pt x="158" y="216"/>
                  </a:lnTo>
                  <a:cubicBezTo>
                    <a:pt x="157" y="247"/>
                    <a:pt x="163" y="278"/>
                    <a:pt x="149" y="308"/>
                  </a:cubicBezTo>
                  <a:cubicBezTo>
                    <a:pt x="142" y="323"/>
                    <a:pt x="130" y="335"/>
                    <a:pt x="114" y="339"/>
                  </a:cubicBezTo>
                  <a:cubicBezTo>
                    <a:pt x="100" y="343"/>
                    <a:pt x="84" y="346"/>
                    <a:pt x="70" y="345"/>
                  </a:cubicBezTo>
                  <a:cubicBezTo>
                    <a:pt x="24" y="341"/>
                    <a:pt x="1" y="313"/>
                    <a:pt x="0" y="265"/>
                  </a:cubicBezTo>
                  <a:cubicBezTo>
                    <a:pt x="0" y="204"/>
                    <a:pt x="0" y="142"/>
                    <a:pt x="0" y="80"/>
                  </a:cubicBezTo>
                  <a:cubicBezTo>
                    <a:pt x="0" y="71"/>
                    <a:pt x="2" y="62"/>
                    <a:pt x="4" y="54"/>
                  </a:cubicBezTo>
                  <a:cubicBezTo>
                    <a:pt x="12" y="21"/>
                    <a:pt x="36" y="1"/>
                    <a:pt x="70" y="0"/>
                  </a:cubicBezTo>
                  <a:cubicBezTo>
                    <a:pt x="79" y="0"/>
                    <a:pt x="89" y="0"/>
                    <a:pt x="98" y="1"/>
                  </a:cubicBezTo>
                  <a:cubicBezTo>
                    <a:pt x="130" y="6"/>
                    <a:pt x="149" y="25"/>
                    <a:pt x="155" y="56"/>
                  </a:cubicBezTo>
                  <a:cubicBezTo>
                    <a:pt x="159" y="76"/>
                    <a:pt x="158" y="96"/>
                    <a:pt x="160" y="11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52" name="Freeform 18"/>
            <p:cNvSpPr>
              <a:spLocks/>
            </p:cNvSpPr>
            <p:nvPr/>
          </p:nvSpPr>
          <p:spPr bwMode="auto">
            <a:xfrm>
              <a:off x="3022" y="2056"/>
              <a:ext cx="86" cy="204"/>
            </a:xfrm>
            <a:custGeom>
              <a:avLst/>
              <a:gdLst>
                <a:gd name="T0" fmla="*/ 0 w 144"/>
                <a:gd name="T1" fmla="*/ 337 h 337"/>
                <a:gd name="T2" fmla="*/ 0 w 144"/>
                <a:gd name="T3" fmla="*/ 337 h 337"/>
                <a:gd name="T4" fmla="*/ 0 w 144"/>
                <a:gd name="T5" fmla="*/ 0 h 337"/>
                <a:gd name="T6" fmla="*/ 144 w 144"/>
                <a:gd name="T7" fmla="*/ 0 h 337"/>
                <a:gd name="T8" fmla="*/ 144 w 144"/>
                <a:gd name="T9" fmla="*/ 47 h 337"/>
                <a:gd name="T10" fmla="*/ 53 w 144"/>
                <a:gd name="T11" fmla="*/ 47 h 337"/>
                <a:gd name="T12" fmla="*/ 53 w 144"/>
                <a:gd name="T13" fmla="*/ 141 h 337"/>
                <a:gd name="T14" fmla="*/ 125 w 144"/>
                <a:gd name="T15" fmla="*/ 141 h 337"/>
                <a:gd name="T16" fmla="*/ 125 w 144"/>
                <a:gd name="T17" fmla="*/ 189 h 337"/>
                <a:gd name="T18" fmla="*/ 53 w 144"/>
                <a:gd name="T19" fmla="*/ 189 h 337"/>
                <a:gd name="T20" fmla="*/ 53 w 144"/>
                <a:gd name="T21" fmla="*/ 288 h 337"/>
                <a:gd name="T22" fmla="*/ 144 w 144"/>
                <a:gd name="T23" fmla="*/ 288 h 337"/>
                <a:gd name="T24" fmla="*/ 144 w 144"/>
                <a:gd name="T25" fmla="*/ 337 h 337"/>
                <a:gd name="T26" fmla="*/ 0 w 144"/>
                <a:gd name="T27" fmla="*/ 337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4" h="337">
                  <a:moveTo>
                    <a:pt x="0" y="337"/>
                  </a:moveTo>
                  <a:lnTo>
                    <a:pt x="0" y="337"/>
                  </a:lnTo>
                  <a:lnTo>
                    <a:pt x="0" y="0"/>
                  </a:lnTo>
                  <a:lnTo>
                    <a:pt x="144" y="0"/>
                  </a:lnTo>
                  <a:lnTo>
                    <a:pt x="144" y="47"/>
                  </a:lnTo>
                  <a:lnTo>
                    <a:pt x="53" y="47"/>
                  </a:lnTo>
                  <a:lnTo>
                    <a:pt x="53" y="141"/>
                  </a:lnTo>
                  <a:lnTo>
                    <a:pt x="125" y="141"/>
                  </a:lnTo>
                  <a:lnTo>
                    <a:pt x="125" y="189"/>
                  </a:lnTo>
                  <a:lnTo>
                    <a:pt x="53" y="189"/>
                  </a:lnTo>
                  <a:lnTo>
                    <a:pt x="53" y="288"/>
                  </a:lnTo>
                  <a:lnTo>
                    <a:pt x="144" y="288"/>
                  </a:lnTo>
                  <a:lnTo>
                    <a:pt x="144" y="337"/>
                  </a:lnTo>
                  <a:lnTo>
                    <a:pt x="0" y="33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53" name="Freeform 19"/>
            <p:cNvSpPr>
              <a:spLocks/>
            </p:cNvSpPr>
            <p:nvPr/>
          </p:nvSpPr>
          <p:spPr bwMode="auto">
            <a:xfrm>
              <a:off x="2572" y="2303"/>
              <a:ext cx="87" cy="204"/>
            </a:xfrm>
            <a:custGeom>
              <a:avLst/>
              <a:gdLst>
                <a:gd name="T0" fmla="*/ 0 w 144"/>
                <a:gd name="T1" fmla="*/ 0 h 337"/>
                <a:gd name="T2" fmla="*/ 0 w 144"/>
                <a:gd name="T3" fmla="*/ 0 h 337"/>
                <a:gd name="T4" fmla="*/ 0 w 144"/>
                <a:gd name="T5" fmla="*/ 337 h 337"/>
                <a:gd name="T6" fmla="*/ 144 w 144"/>
                <a:gd name="T7" fmla="*/ 337 h 337"/>
                <a:gd name="T8" fmla="*/ 144 w 144"/>
                <a:gd name="T9" fmla="*/ 289 h 337"/>
                <a:gd name="T10" fmla="*/ 53 w 144"/>
                <a:gd name="T11" fmla="*/ 289 h 337"/>
                <a:gd name="T12" fmla="*/ 53 w 144"/>
                <a:gd name="T13" fmla="*/ 190 h 337"/>
                <a:gd name="T14" fmla="*/ 124 w 144"/>
                <a:gd name="T15" fmla="*/ 190 h 337"/>
                <a:gd name="T16" fmla="*/ 124 w 144"/>
                <a:gd name="T17" fmla="*/ 142 h 337"/>
                <a:gd name="T18" fmla="*/ 53 w 144"/>
                <a:gd name="T19" fmla="*/ 142 h 337"/>
                <a:gd name="T20" fmla="*/ 53 w 144"/>
                <a:gd name="T21" fmla="*/ 47 h 337"/>
                <a:gd name="T22" fmla="*/ 144 w 144"/>
                <a:gd name="T23" fmla="*/ 47 h 337"/>
                <a:gd name="T24" fmla="*/ 144 w 144"/>
                <a:gd name="T25" fmla="*/ 0 h 337"/>
                <a:gd name="T26" fmla="*/ 0 w 144"/>
                <a:gd name="T27" fmla="*/ 0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4" h="337">
                  <a:moveTo>
                    <a:pt x="0" y="0"/>
                  </a:moveTo>
                  <a:lnTo>
                    <a:pt x="0" y="0"/>
                  </a:lnTo>
                  <a:lnTo>
                    <a:pt x="0" y="337"/>
                  </a:lnTo>
                  <a:lnTo>
                    <a:pt x="144" y="337"/>
                  </a:lnTo>
                  <a:lnTo>
                    <a:pt x="144" y="289"/>
                  </a:lnTo>
                  <a:lnTo>
                    <a:pt x="53" y="289"/>
                  </a:lnTo>
                  <a:lnTo>
                    <a:pt x="53" y="190"/>
                  </a:lnTo>
                  <a:lnTo>
                    <a:pt x="124" y="190"/>
                  </a:lnTo>
                  <a:lnTo>
                    <a:pt x="124" y="142"/>
                  </a:lnTo>
                  <a:lnTo>
                    <a:pt x="53" y="142"/>
                  </a:lnTo>
                  <a:lnTo>
                    <a:pt x="53" y="47"/>
                  </a:lnTo>
                  <a:lnTo>
                    <a:pt x="144" y="47"/>
                  </a:lnTo>
                  <a:lnTo>
                    <a:pt x="144"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54" name="Freeform 20"/>
            <p:cNvSpPr>
              <a:spLocks/>
            </p:cNvSpPr>
            <p:nvPr/>
          </p:nvSpPr>
          <p:spPr bwMode="auto">
            <a:xfrm>
              <a:off x="2736" y="2056"/>
              <a:ext cx="99" cy="204"/>
            </a:xfrm>
            <a:custGeom>
              <a:avLst/>
              <a:gdLst>
                <a:gd name="T0" fmla="*/ 56 w 164"/>
                <a:gd name="T1" fmla="*/ 47 h 337"/>
                <a:gd name="T2" fmla="*/ 56 w 164"/>
                <a:gd name="T3" fmla="*/ 47 h 337"/>
                <a:gd name="T4" fmla="*/ 0 w 164"/>
                <a:gd name="T5" fmla="*/ 47 h 337"/>
                <a:gd name="T6" fmla="*/ 0 w 164"/>
                <a:gd name="T7" fmla="*/ 0 h 337"/>
                <a:gd name="T8" fmla="*/ 164 w 164"/>
                <a:gd name="T9" fmla="*/ 0 h 337"/>
                <a:gd name="T10" fmla="*/ 164 w 164"/>
                <a:gd name="T11" fmla="*/ 47 h 337"/>
                <a:gd name="T12" fmla="*/ 108 w 164"/>
                <a:gd name="T13" fmla="*/ 47 h 337"/>
                <a:gd name="T14" fmla="*/ 108 w 164"/>
                <a:gd name="T15" fmla="*/ 337 h 337"/>
                <a:gd name="T16" fmla="*/ 56 w 164"/>
                <a:gd name="T17" fmla="*/ 337 h 337"/>
                <a:gd name="T18" fmla="*/ 56 w 164"/>
                <a:gd name="T19" fmla="*/ 47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4" h="337">
                  <a:moveTo>
                    <a:pt x="56" y="47"/>
                  </a:moveTo>
                  <a:lnTo>
                    <a:pt x="56" y="47"/>
                  </a:lnTo>
                  <a:lnTo>
                    <a:pt x="0" y="47"/>
                  </a:lnTo>
                  <a:lnTo>
                    <a:pt x="0" y="0"/>
                  </a:lnTo>
                  <a:lnTo>
                    <a:pt x="164" y="0"/>
                  </a:lnTo>
                  <a:lnTo>
                    <a:pt x="164" y="47"/>
                  </a:lnTo>
                  <a:lnTo>
                    <a:pt x="108" y="47"/>
                  </a:lnTo>
                  <a:lnTo>
                    <a:pt x="108" y="337"/>
                  </a:lnTo>
                  <a:lnTo>
                    <a:pt x="56" y="337"/>
                  </a:lnTo>
                  <a:lnTo>
                    <a:pt x="56" y="4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55" name="Freeform 21"/>
            <p:cNvSpPr>
              <a:spLocks/>
            </p:cNvSpPr>
            <p:nvPr/>
          </p:nvSpPr>
          <p:spPr bwMode="auto">
            <a:xfrm>
              <a:off x="2495" y="2303"/>
              <a:ext cx="60" cy="205"/>
            </a:xfrm>
            <a:custGeom>
              <a:avLst/>
              <a:gdLst>
                <a:gd name="T0" fmla="*/ 48 w 101"/>
                <a:gd name="T1" fmla="*/ 0 h 339"/>
                <a:gd name="T2" fmla="*/ 48 w 101"/>
                <a:gd name="T3" fmla="*/ 0 h 339"/>
                <a:gd name="T4" fmla="*/ 100 w 101"/>
                <a:gd name="T5" fmla="*/ 0 h 339"/>
                <a:gd name="T6" fmla="*/ 101 w 101"/>
                <a:gd name="T7" fmla="*/ 10 h 339"/>
                <a:gd name="T8" fmla="*/ 101 w 101"/>
                <a:gd name="T9" fmla="*/ 258 h 339"/>
                <a:gd name="T10" fmla="*/ 96 w 101"/>
                <a:gd name="T11" fmla="*/ 290 h 339"/>
                <a:gd name="T12" fmla="*/ 45 w 101"/>
                <a:gd name="T13" fmla="*/ 337 h 339"/>
                <a:gd name="T14" fmla="*/ 0 w 101"/>
                <a:gd name="T15" fmla="*/ 339 h 339"/>
                <a:gd name="T16" fmla="*/ 0 w 101"/>
                <a:gd name="T17" fmla="*/ 290 h 339"/>
                <a:gd name="T18" fmla="*/ 22 w 101"/>
                <a:gd name="T19" fmla="*/ 290 h 339"/>
                <a:gd name="T20" fmla="*/ 48 w 101"/>
                <a:gd name="T21" fmla="*/ 265 h 339"/>
                <a:gd name="T22" fmla="*/ 48 w 101"/>
                <a:gd name="T23" fmla="*/ 253 h 339"/>
                <a:gd name="T24" fmla="*/ 48 w 101"/>
                <a:gd name="T25" fmla="*/ 11 h 339"/>
                <a:gd name="T26" fmla="*/ 48 w 101"/>
                <a:gd name="T27" fmla="*/ 0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1" h="339">
                  <a:moveTo>
                    <a:pt x="48" y="0"/>
                  </a:moveTo>
                  <a:lnTo>
                    <a:pt x="48" y="0"/>
                  </a:lnTo>
                  <a:lnTo>
                    <a:pt x="100" y="0"/>
                  </a:lnTo>
                  <a:cubicBezTo>
                    <a:pt x="100" y="3"/>
                    <a:pt x="101" y="7"/>
                    <a:pt x="101" y="10"/>
                  </a:cubicBezTo>
                  <a:cubicBezTo>
                    <a:pt x="101" y="92"/>
                    <a:pt x="101" y="175"/>
                    <a:pt x="101" y="258"/>
                  </a:cubicBezTo>
                  <a:cubicBezTo>
                    <a:pt x="101" y="269"/>
                    <a:pt x="99" y="280"/>
                    <a:pt x="96" y="290"/>
                  </a:cubicBezTo>
                  <a:cubicBezTo>
                    <a:pt x="89" y="317"/>
                    <a:pt x="72" y="333"/>
                    <a:pt x="45" y="337"/>
                  </a:cubicBezTo>
                  <a:cubicBezTo>
                    <a:pt x="30" y="339"/>
                    <a:pt x="16" y="338"/>
                    <a:pt x="0" y="339"/>
                  </a:cubicBezTo>
                  <a:lnTo>
                    <a:pt x="0" y="290"/>
                  </a:lnTo>
                  <a:cubicBezTo>
                    <a:pt x="8" y="290"/>
                    <a:pt x="15" y="290"/>
                    <a:pt x="22" y="290"/>
                  </a:cubicBezTo>
                  <a:cubicBezTo>
                    <a:pt x="37" y="289"/>
                    <a:pt x="46" y="280"/>
                    <a:pt x="48" y="265"/>
                  </a:cubicBezTo>
                  <a:cubicBezTo>
                    <a:pt x="48" y="261"/>
                    <a:pt x="48" y="257"/>
                    <a:pt x="48" y="253"/>
                  </a:cubicBezTo>
                  <a:cubicBezTo>
                    <a:pt x="48" y="172"/>
                    <a:pt x="48" y="92"/>
                    <a:pt x="48" y="11"/>
                  </a:cubicBezTo>
                  <a:lnTo>
                    <a:pt x="4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56" name="Freeform 22"/>
            <p:cNvSpPr>
              <a:spLocks/>
            </p:cNvSpPr>
            <p:nvPr/>
          </p:nvSpPr>
          <p:spPr bwMode="auto">
            <a:xfrm>
              <a:off x="2849" y="2055"/>
              <a:ext cx="32" cy="205"/>
            </a:xfrm>
            <a:custGeom>
              <a:avLst/>
              <a:gdLst>
                <a:gd name="T0" fmla="*/ 0 w 52"/>
                <a:gd name="T1" fmla="*/ 0 h 338"/>
                <a:gd name="T2" fmla="*/ 0 w 52"/>
                <a:gd name="T3" fmla="*/ 0 h 338"/>
                <a:gd name="T4" fmla="*/ 52 w 52"/>
                <a:gd name="T5" fmla="*/ 0 h 338"/>
                <a:gd name="T6" fmla="*/ 52 w 52"/>
                <a:gd name="T7" fmla="*/ 338 h 338"/>
                <a:gd name="T8" fmla="*/ 0 w 52"/>
                <a:gd name="T9" fmla="*/ 338 h 338"/>
                <a:gd name="T10" fmla="*/ 0 w 52"/>
                <a:gd name="T11" fmla="*/ 0 h 338"/>
              </a:gdLst>
              <a:ahLst/>
              <a:cxnLst>
                <a:cxn ang="0">
                  <a:pos x="T0" y="T1"/>
                </a:cxn>
                <a:cxn ang="0">
                  <a:pos x="T2" y="T3"/>
                </a:cxn>
                <a:cxn ang="0">
                  <a:pos x="T4" y="T5"/>
                </a:cxn>
                <a:cxn ang="0">
                  <a:pos x="T6" y="T7"/>
                </a:cxn>
                <a:cxn ang="0">
                  <a:pos x="T8" y="T9"/>
                </a:cxn>
                <a:cxn ang="0">
                  <a:pos x="T10" y="T11"/>
                </a:cxn>
              </a:cxnLst>
              <a:rect l="0" t="0" r="r" b="b"/>
              <a:pathLst>
                <a:path w="52" h="338">
                  <a:moveTo>
                    <a:pt x="0" y="0"/>
                  </a:moveTo>
                  <a:lnTo>
                    <a:pt x="0" y="0"/>
                  </a:lnTo>
                  <a:lnTo>
                    <a:pt x="52" y="0"/>
                  </a:lnTo>
                  <a:lnTo>
                    <a:pt x="52" y="338"/>
                  </a:lnTo>
                  <a:lnTo>
                    <a:pt x="0" y="338"/>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grpSp>
      <p:sp>
        <p:nvSpPr>
          <p:cNvPr id="3" name="Slide Number Placeholder 2"/>
          <p:cNvSpPr>
            <a:spLocks noGrp="1"/>
          </p:cNvSpPr>
          <p:nvPr>
            <p:ph type="sldNum" sz="quarter" idx="10"/>
          </p:nvPr>
        </p:nvSpPr>
        <p:spPr/>
        <p:txBody>
          <a:bodyPr/>
          <a:lstStyle/>
          <a:p>
            <a:fld id="{46903638-178D-3E4C-8874-E0FA73D16517}" type="slidenum">
              <a:rPr lang="en-US" smtClean="0"/>
              <a:pPr/>
              <a:t>‹#›</a:t>
            </a:fld>
            <a:endParaRPr lang="en-US" dirty="0"/>
          </a:p>
        </p:txBody>
      </p:sp>
    </p:spTree>
    <p:extLst>
      <p:ext uri="{BB962C8B-B14F-4D97-AF65-F5344CB8AC3E}">
        <p14:creationId xmlns:p14="http://schemas.microsoft.com/office/powerpoint/2010/main" val="3010846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0988" y="301242"/>
            <a:ext cx="7315200" cy="586201"/>
          </a:xfrm>
        </p:spPr>
        <p:txBody>
          <a:bodyPr/>
          <a:lstStyle>
            <a:lvl1pPr>
              <a:defRPr>
                <a:solidFill>
                  <a:schemeClr val="accent3"/>
                </a:solidFill>
              </a:defRPr>
            </a:lvl1pPr>
          </a:lstStyle>
          <a:p>
            <a:r>
              <a:rPr lang="en-US" dirty="0" smtClean="0"/>
              <a:t>Click to edit master title style</a:t>
            </a:r>
            <a:endParaRPr lang="en-US" dirty="0"/>
          </a:p>
        </p:txBody>
      </p:sp>
      <p:grpSp>
        <p:nvGrpSpPr>
          <p:cNvPr id="14" name="Group 13"/>
          <p:cNvGrpSpPr/>
          <p:nvPr userDrawn="1"/>
        </p:nvGrpSpPr>
        <p:grpSpPr>
          <a:xfrm>
            <a:off x="280989" y="4738641"/>
            <a:ext cx="8589717" cy="269899"/>
            <a:chOff x="273050" y="4098901"/>
            <a:chExt cx="8546611" cy="269899"/>
          </a:xfrm>
        </p:grpSpPr>
        <p:cxnSp>
          <p:nvCxnSpPr>
            <p:cNvPr id="15" name="Straight Connector 14"/>
            <p:cNvCxnSpPr/>
            <p:nvPr userDrawn="1"/>
          </p:nvCxnSpPr>
          <p:spPr>
            <a:xfrm>
              <a:off x="273050" y="4365625"/>
              <a:ext cx="8414808" cy="0"/>
            </a:xfrm>
            <a:prstGeom prst="line">
              <a:avLst/>
            </a:prstGeom>
            <a:ln w="12700" cmpd="sng">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userDrawn="1"/>
          </p:nvCxnSpPr>
          <p:spPr>
            <a:xfrm flipV="1">
              <a:off x="8684683" y="4235822"/>
              <a:ext cx="134978" cy="132978"/>
            </a:xfrm>
            <a:prstGeom prst="line">
              <a:avLst/>
            </a:prstGeom>
            <a:ln w="12700" cmpd="sng">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userDrawn="1"/>
          </p:nvCxnSpPr>
          <p:spPr>
            <a:xfrm flipH="1" flipV="1">
              <a:off x="8684683" y="4098901"/>
              <a:ext cx="134978" cy="140096"/>
            </a:xfrm>
            <a:prstGeom prst="line">
              <a:avLst/>
            </a:prstGeom>
            <a:ln w="12700" cmpd="sng">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userDrawn="1"/>
          </p:nvCxnSpPr>
          <p:spPr>
            <a:xfrm flipH="1">
              <a:off x="8366044" y="4098901"/>
              <a:ext cx="321814" cy="0"/>
            </a:xfrm>
            <a:prstGeom prst="line">
              <a:avLst/>
            </a:prstGeom>
            <a:ln w="12700" cmpd="sng">
              <a:solidFill>
                <a:schemeClr val="accent4"/>
              </a:solidFill>
            </a:ln>
            <a:effectLst/>
          </p:spPr>
          <p:style>
            <a:lnRef idx="2">
              <a:schemeClr val="accent1"/>
            </a:lnRef>
            <a:fillRef idx="0">
              <a:schemeClr val="accent1"/>
            </a:fillRef>
            <a:effectRef idx="1">
              <a:schemeClr val="accent1"/>
            </a:effectRef>
            <a:fontRef idx="minor">
              <a:schemeClr val="tx1"/>
            </a:fontRef>
          </p:style>
        </p:cxnSp>
      </p:grpSp>
      <p:sp>
        <p:nvSpPr>
          <p:cNvPr id="20" name="Text Placeholder 2"/>
          <p:cNvSpPr>
            <a:spLocks noGrp="1"/>
          </p:cNvSpPr>
          <p:nvPr>
            <p:ph idx="1"/>
          </p:nvPr>
        </p:nvSpPr>
        <p:spPr>
          <a:xfrm>
            <a:off x="280988" y="1097280"/>
            <a:ext cx="8572500" cy="3586158"/>
          </a:xfrm>
          <a:prstGeom prst="rect">
            <a:avLst/>
          </a:prstGeom>
        </p:spPr>
        <p:txBody>
          <a:bodyPr vert="horz" lIns="0" tIns="46800" rIns="0" bIns="45720" rtlCol="0">
            <a:normAutofit/>
          </a:bodyPr>
          <a:lstStyle>
            <a:lvl1pPr>
              <a:defRPr b="0" i="0">
                <a:solidFill>
                  <a:schemeClr val="accent4"/>
                </a:solidFill>
                <a:latin typeface="+mj-lt"/>
                <a:cs typeface="Arial"/>
              </a:defRPr>
            </a:lvl1pPr>
            <a:lvl2pPr>
              <a:defRPr b="0" i="0">
                <a:solidFill>
                  <a:schemeClr val="accent3"/>
                </a:solidFill>
                <a:latin typeface="+mn-lt"/>
                <a:cs typeface="Arial"/>
              </a:defRPr>
            </a:lvl2pPr>
            <a:lvl3pPr>
              <a:defRPr b="0" i="0">
                <a:solidFill>
                  <a:schemeClr val="accent3"/>
                </a:solidFill>
                <a:latin typeface="+mn-lt"/>
                <a:cs typeface="Arial"/>
              </a:defRPr>
            </a:lvl3pPr>
            <a:lvl4pPr>
              <a:defRPr b="0" i="0">
                <a:solidFill>
                  <a:schemeClr val="accent3"/>
                </a:solidFill>
                <a:latin typeface="+mn-lt"/>
                <a:cs typeface="Arial"/>
              </a:defRPr>
            </a:lvl4pPr>
            <a:lvl5pPr>
              <a:defRPr b="0" i="0">
                <a:solidFill>
                  <a:schemeClr val="accent3"/>
                </a:solidFill>
                <a:latin typeface="+mn-lt"/>
                <a:cs typeface="Aria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grpSp>
        <p:nvGrpSpPr>
          <p:cNvPr id="38" name="Group 4"/>
          <p:cNvGrpSpPr>
            <a:grpSpLocks noChangeAspect="1"/>
          </p:cNvGrpSpPr>
          <p:nvPr userDrawn="1"/>
        </p:nvGrpSpPr>
        <p:grpSpPr bwMode="auto">
          <a:xfrm>
            <a:off x="7746045" y="320356"/>
            <a:ext cx="1135739" cy="547268"/>
            <a:chOff x="2152" y="1806"/>
            <a:chExt cx="1461" cy="704"/>
          </a:xfrm>
          <a:solidFill>
            <a:schemeClr val="accent4"/>
          </a:solidFill>
        </p:grpSpPr>
        <p:sp>
          <p:nvSpPr>
            <p:cNvPr id="39" name="Freeform 5"/>
            <p:cNvSpPr>
              <a:spLocks/>
            </p:cNvSpPr>
            <p:nvPr/>
          </p:nvSpPr>
          <p:spPr bwMode="auto">
            <a:xfrm>
              <a:off x="2152" y="1806"/>
              <a:ext cx="98" cy="207"/>
            </a:xfrm>
            <a:custGeom>
              <a:avLst/>
              <a:gdLst>
                <a:gd name="T0" fmla="*/ 0 w 163"/>
                <a:gd name="T1" fmla="*/ 0 h 342"/>
                <a:gd name="T2" fmla="*/ 0 w 163"/>
                <a:gd name="T3" fmla="*/ 0 h 342"/>
                <a:gd name="T4" fmla="*/ 0 w 163"/>
                <a:gd name="T5" fmla="*/ 49 h 342"/>
                <a:gd name="T6" fmla="*/ 55 w 163"/>
                <a:gd name="T7" fmla="*/ 49 h 342"/>
                <a:gd name="T8" fmla="*/ 55 w 163"/>
                <a:gd name="T9" fmla="*/ 342 h 342"/>
                <a:gd name="T10" fmla="*/ 109 w 163"/>
                <a:gd name="T11" fmla="*/ 342 h 342"/>
                <a:gd name="T12" fmla="*/ 109 w 163"/>
                <a:gd name="T13" fmla="*/ 48 h 342"/>
                <a:gd name="T14" fmla="*/ 163 w 163"/>
                <a:gd name="T15" fmla="*/ 48 h 342"/>
                <a:gd name="T16" fmla="*/ 163 w 163"/>
                <a:gd name="T17" fmla="*/ 0 h 342"/>
                <a:gd name="T18" fmla="*/ 0 w 163"/>
                <a:gd name="T19" fmla="*/ 0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3" h="342">
                  <a:moveTo>
                    <a:pt x="0" y="0"/>
                  </a:moveTo>
                  <a:lnTo>
                    <a:pt x="0" y="0"/>
                  </a:lnTo>
                  <a:lnTo>
                    <a:pt x="0" y="49"/>
                  </a:lnTo>
                  <a:lnTo>
                    <a:pt x="55" y="49"/>
                  </a:lnTo>
                  <a:lnTo>
                    <a:pt x="55" y="342"/>
                  </a:lnTo>
                  <a:lnTo>
                    <a:pt x="109" y="342"/>
                  </a:lnTo>
                  <a:lnTo>
                    <a:pt x="109" y="48"/>
                  </a:lnTo>
                  <a:lnTo>
                    <a:pt x="163" y="48"/>
                  </a:lnTo>
                  <a:lnTo>
                    <a:pt x="163"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0" name="Freeform 6"/>
            <p:cNvSpPr>
              <a:spLocks/>
            </p:cNvSpPr>
            <p:nvPr/>
          </p:nvSpPr>
          <p:spPr bwMode="auto">
            <a:xfrm>
              <a:off x="2384" y="1807"/>
              <a:ext cx="1229" cy="701"/>
            </a:xfrm>
            <a:custGeom>
              <a:avLst/>
              <a:gdLst>
                <a:gd name="T0" fmla="*/ 698 w 2042"/>
                <a:gd name="T1" fmla="*/ 1159 h 1159"/>
                <a:gd name="T2" fmla="*/ 698 w 2042"/>
                <a:gd name="T3" fmla="*/ 1159 h 1159"/>
                <a:gd name="T4" fmla="*/ 698 w 2042"/>
                <a:gd name="T5" fmla="*/ 869 h 1159"/>
                <a:gd name="T6" fmla="*/ 643 w 2042"/>
                <a:gd name="T7" fmla="*/ 869 h 1159"/>
                <a:gd name="T8" fmla="*/ 643 w 2042"/>
                <a:gd name="T9" fmla="*/ 821 h 1159"/>
                <a:gd name="T10" fmla="*/ 806 w 2042"/>
                <a:gd name="T11" fmla="*/ 821 h 1159"/>
                <a:gd name="T12" fmla="*/ 806 w 2042"/>
                <a:gd name="T13" fmla="*/ 868 h 1159"/>
                <a:gd name="T14" fmla="*/ 751 w 2042"/>
                <a:gd name="T15" fmla="*/ 868 h 1159"/>
                <a:gd name="T16" fmla="*/ 751 w 2042"/>
                <a:gd name="T17" fmla="*/ 1110 h 1159"/>
                <a:gd name="T18" fmla="*/ 761 w 2042"/>
                <a:gd name="T19" fmla="*/ 1110 h 1159"/>
                <a:gd name="T20" fmla="*/ 1261 w 2042"/>
                <a:gd name="T21" fmla="*/ 1110 h 1159"/>
                <a:gd name="T22" fmla="*/ 1275 w 2042"/>
                <a:gd name="T23" fmla="*/ 1105 h 1159"/>
                <a:gd name="T24" fmla="*/ 1967 w 2042"/>
                <a:gd name="T25" fmla="*/ 585 h 1159"/>
                <a:gd name="T26" fmla="*/ 1976 w 2042"/>
                <a:gd name="T27" fmla="*/ 578 h 1159"/>
                <a:gd name="T28" fmla="*/ 1971 w 2042"/>
                <a:gd name="T29" fmla="*/ 573 h 1159"/>
                <a:gd name="T30" fmla="*/ 1296 w 2042"/>
                <a:gd name="T31" fmla="*/ 55 h 1159"/>
                <a:gd name="T32" fmla="*/ 1276 w 2042"/>
                <a:gd name="T33" fmla="*/ 48 h 1159"/>
                <a:gd name="T34" fmla="*/ 109 w 2042"/>
                <a:gd name="T35" fmla="*/ 48 h 1159"/>
                <a:gd name="T36" fmla="*/ 53 w 2042"/>
                <a:gd name="T37" fmla="*/ 48 h 1159"/>
                <a:gd name="T38" fmla="*/ 53 w 2042"/>
                <a:gd name="T39" fmla="*/ 143 h 1159"/>
                <a:gd name="T40" fmla="*/ 125 w 2042"/>
                <a:gd name="T41" fmla="*/ 143 h 1159"/>
                <a:gd name="T42" fmla="*/ 125 w 2042"/>
                <a:gd name="T43" fmla="*/ 192 h 1159"/>
                <a:gd name="T44" fmla="*/ 53 w 2042"/>
                <a:gd name="T45" fmla="*/ 192 h 1159"/>
                <a:gd name="T46" fmla="*/ 53 w 2042"/>
                <a:gd name="T47" fmla="*/ 292 h 1159"/>
                <a:gd name="T48" fmla="*/ 144 w 2042"/>
                <a:gd name="T49" fmla="*/ 292 h 1159"/>
                <a:gd name="T50" fmla="*/ 144 w 2042"/>
                <a:gd name="T51" fmla="*/ 341 h 1159"/>
                <a:gd name="T52" fmla="*/ 0 w 2042"/>
                <a:gd name="T53" fmla="*/ 341 h 1159"/>
                <a:gd name="T54" fmla="*/ 0 w 2042"/>
                <a:gd name="T55" fmla="*/ 0 h 1159"/>
                <a:gd name="T56" fmla="*/ 10 w 2042"/>
                <a:gd name="T57" fmla="*/ 0 h 1159"/>
                <a:gd name="T58" fmla="*/ 1292 w 2042"/>
                <a:gd name="T59" fmla="*/ 0 h 1159"/>
                <a:gd name="T60" fmla="*/ 1315 w 2042"/>
                <a:gd name="T61" fmla="*/ 7 h 1159"/>
                <a:gd name="T62" fmla="*/ 1751 w 2042"/>
                <a:gd name="T63" fmla="*/ 343 h 1159"/>
                <a:gd name="T64" fmla="*/ 2026 w 2042"/>
                <a:gd name="T65" fmla="*/ 554 h 1159"/>
                <a:gd name="T66" fmla="*/ 2041 w 2042"/>
                <a:gd name="T67" fmla="*/ 574 h 1159"/>
                <a:gd name="T68" fmla="*/ 2028 w 2042"/>
                <a:gd name="T69" fmla="*/ 600 h 1159"/>
                <a:gd name="T70" fmla="*/ 1726 w 2042"/>
                <a:gd name="T71" fmla="*/ 828 h 1159"/>
                <a:gd name="T72" fmla="*/ 1299 w 2042"/>
                <a:gd name="T73" fmla="*/ 1150 h 1159"/>
                <a:gd name="T74" fmla="*/ 1270 w 2042"/>
                <a:gd name="T75" fmla="*/ 1159 h 1159"/>
                <a:gd name="T76" fmla="*/ 762 w 2042"/>
                <a:gd name="T77" fmla="*/ 1159 h 1159"/>
                <a:gd name="T78" fmla="*/ 698 w 2042"/>
                <a:gd name="T79" fmla="*/ 1159 h 1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042" h="1159">
                  <a:moveTo>
                    <a:pt x="698" y="1159"/>
                  </a:moveTo>
                  <a:lnTo>
                    <a:pt x="698" y="1159"/>
                  </a:lnTo>
                  <a:lnTo>
                    <a:pt x="698" y="869"/>
                  </a:lnTo>
                  <a:lnTo>
                    <a:pt x="643" y="869"/>
                  </a:lnTo>
                  <a:lnTo>
                    <a:pt x="643" y="821"/>
                  </a:lnTo>
                  <a:lnTo>
                    <a:pt x="806" y="821"/>
                  </a:lnTo>
                  <a:lnTo>
                    <a:pt x="806" y="868"/>
                  </a:lnTo>
                  <a:lnTo>
                    <a:pt x="751" y="868"/>
                  </a:lnTo>
                  <a:lnTo>
                    <a:pt x="751" y="1110"/>
                  </a:lnTo>
                  <a:cubicBezTo>
                    <a:pt x="755" y="1110"/>
                    <a:pt x="758" y="1110"/>
                    <a:pt x="761" y="1110"/>
                  </a:cubicBezTo>
                  <a:cubicBezTo>
                    <a:pt x="928" y="1110"/>
                    <a:pt x="1094" y="1110"/>
                    <a:pt x="1261" y="1110"/>
                  </a:cubicBezTo>
                  <a:cubicBezTo>
                    <a:pt x="1266" y="1110"/>
                    <a:pt x="1272" y="1108"/>
                    <a:pt x="1275" y="1105"/>
                  </a:cubicBezTo>
                  <a:cubicBezTo>
                    <a:pt x="1506" y="932"/>
                    <a:pt x="1737" y="758"/>
                    <a:pt x="1967" y="585"/>
                  </a:cubicBezTo>
                  <a:cubicBezTo>
                    <a:pt x="1970" y="583"/>
                    <a:pt x="1973" y="581"/>
                    <a:pt x="1976" y="578"/>
                  </a:cubicBezTo>
                  <a:cubicBezTo>
                    <a:pt x="1974" y="576"/>
                    <a:pt x="1972" y="574"/>
                    <a:pt x="1971" y="573"/>
                  </a:cubicBezTo>
                  <a:cubicBezTo>
                    <a:pt x="1746" y="400"/>
                    <a:pt x="1521" y="228"/>
                    <a:pt x="1296" y="55"/>
                  </a:cubicBezTo>
                  <a:cubicBezTo>
                    <a:pt x="1290" y="50"/>
                    <a:pt x="1284" y="48"/>
                    <a:pt x="1276" y="48"/>
                  </a:cubicBezTo>
                  <a:cubicBezTo>
                    <a:pt x="887" y="48"/>
                    <a:pt x="498" y="48"/>
                    <a:pt x="109" y="48"/>
                  </a:cubicBezTo>
                  <a:lnTo>
                    <a:pt x="53" y="48"/>
                  </a:lnTo>
                  <a:lnTo>
                    <a:pt x="53" y="143"/>
                  </a:lnTo>
                  <a:lnTo>
                    <a:pt x="125" y="143"/>
                  </a:lnTo>
                  <a:lnTo>
                    <a:pt x="125" y="192"/>
                  </a:lnTo>
                  <a:lnTo>
                    <a:pt x="53" y="192"/>
                  </a:lnTo>
                  <a:lnTo>
                    <a:pt x="53" y="292"/>
                  </a:lnTo>
                  <a:lnTo>
                    <a:pt x="144" y="292"/>
                  </a:lnTo>
                  <a:lnTo>
                    <a:pt x="144" y="341"/>
                  </a:lnTo>
                  <a:lnTo>
                    <a:pt x="0" y="341"/>
                  </a:lnTo>
                  <a:lnTo>
                    <a:pt x="0" y="0"/>
                  </a:lnTo>
                  <a:lnTo>
                    <a:pt x="10" y="0"/>
                  </a:lnTo>
                  <a:cubicBezTo>
                    <a:pt x="438" y="0"/>
                    <a:pt x="865" y="0"/>
                    <a:pt x="1292" y="0"/>
                  </a:cubicBezTo>
                  <a:cubicBezTo>
                    <a:pt x="1301" y="0"/>
                    <a:pt x="1308" y="2"/>
                    <a:pt x="1315" y="7"/>
                  </a:cubicBezTo>
                  <a:cubicBezTo>
                    <a:pt x="1460" y="119"/>
                    <a:pt x="1606" y="231"/>
                    <a:pt x="1751" y="343"/>
                  </a:cubicBezTo>
                  <a:cubicBezTo>
                    <a:pt x="1843" y="413"/>
                    <a:pt x="1934" y="483"/>
                    <a:pt x="2026" y="554"/>
                  </a:cubicBezTo>
                  <a:cubicBezTo>
                    <a:pt x="2033" y="559"/>
                    <a:pt x="2040" y="564"/>
                    <a:pt x="2041" y="574"/>
                  </a:cubicBezTo>
                  <a:cubicBezTo>
                    <a:pt x="2042" y="586"/>
                    <a:pt x="2037" y="594"/>
                    <a:pt x="2028" y="600"/>
                  </a:cubicBezTo>
                  <a:cubicBezTo>
                    <a:pt x="1928" y="676"/>
                    <a:pt x="1827" y="752"/>
                    <a:pt x="1726" y="828"/>
                  </a:cubicBezTo>
                  <a:cubicBezTo>
                    <a:pt x="1584" y="935"/>
                    <a:pt x="1441" y="1042"/>
                    <a:pt x="1299" y="1150"/>
                  </a:cubicBezTo>
                  <a:cubicBezTo>
                    <a:pt x="1290" y="1156"/>
                    <a:pt x="1281" y="1159"/>
                    <a:pt x="1270" y="1159"/>
                  </a:cubicBezTo>
                  <a:cubicBezTo>
                    <a:pt x="1101" y="1159"/>
                    <a:pt x="931" y="1159"/>
                    <a:pt x="762" y="1159"/>
                  </a:cubicBezTo>
                  <a:lnTo>
                    <a:pt x="698" y="115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1" name="Freeform 7"/>
            <p:cNvSpPr>
              <a:spLocks/>
            </p:cNvSpPr>
            <p:nvPr/>
          </p:nvSpPr>
          <p:spPr bwMode="auto">
            <a:xfrm>
              <a:off x="2160" y="2055"/>
              <a:ext cx="102" cy="205"/>
            </a:xfrm>
            <a:custGeom>
              <a:avLst/>
              <a:gdLst>
                <a:gd name="T0" fmla="*/ 168 w 168"/>
                <a:gd name="T1" fmla="*/ 339 h 340"/>
                <a:gd name="T2" fmla="*/ 168 w 168"/>
                <a:gd name="T3" fmla="*/ 339 h 340"/>
                <a:gd name="T4" fmla="*/ 118 w 168"/>
                <a:gd name="T5" fmla="*/ 339 h 340"/>
                <a:gd name="T6" fmla="*/ 113 w 168"/>
                <a:gd name="T7" fmla="*/ 332 h 340"/>
                <a:gd name="T8" fmla="*/ 71 w 168"/>
                <a:gd name="T9" fmla="*/ 177 h 340"/>
                <a:gd name="T10" fmla="*/ 51 w 168"/>
                <a:gd name="T11" fmla="*/ 105 h 340"/>
                <a:gd name="T12" fmla="*/ 48 w 168"/>
                <a:gd name="T13" fmla="*/ 101 h 340"/>
                <a:gd name="T14" fmla="*/ 48 w 168"/>
                <a:gd name="T15" fmla="*/ 339 h 340"/>
                <a:gd name="T16" fmla="*/ 0 w 168"/>
                <a:gd name="T17" fmla="*/ 339 h 340"/>
                <a:gd name="T18" fmla="*/ 0 w 168"/>
                <a:gd name="T19" fmla="*/ 329 h 340"/>
                <a:gd name="T20" fmla="*/ 0 w 168"/>
                <a:gd name="T21" fmla="*/ 11 h 340"/>
                <a:gd name="T22" fmla="*/ 11 w 168"/>
                <a:gd name="T23" fmla="*/ 1 h 340"/>
                <a:gd name="T24" fmla="*/ 57 w 168"/>
                <a:gd name="T25" fmla="*/ 1 h 340"/>
                <a:gd name="T26" fmla="*/ 70 w 168"/>
                <a:gd name="T27" fmla="*/ 11 h 340"/>
                <a:gd name="T28" fmla="*/ 118 w 168"/>
                <a:gd name="T29" fmla="*/ 189 h 340"/>
                <a:gd name="T30" fmla="*/ 121 w 168"/>
                <a:gd name="T31" fmla="*/ 197 h 340"/>
                <a:gd name="T32" fmla="*/ 121 w 168"/>
                <a:gd name="T33" fmla="*/ 2 h 340"/>
                <a:gd name="T34" fmla="*/ 168 w 168"/>
                <a:gd name="T35" fmla="*/ 2 h 340"/>
                <a:gd name="T36" fmla="*/ 168 w 168"/>
                <a:gd name="T37" fmla="*/ 339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8" h="340">
                  <a:moveTo>
                    <a:pt x="168" y="339"/>
                  </a:moveTo>
                  <a:lnTo>
                    <a:pt x="168" y="339"/>
                  </a:lnTo>
                  <a:cubicBezTo>
                    <a:pt x="151" y="339"/>
                    <a:pt x="135" y="340"/>
                    <a:pt x="118" y="339"/>
                  </a:cubicBezTo>
                  <a:cubicBezTo>
                    <a:pt x="116" y="339"/>
                    <a:pt x="113" y="335"/>
                    <a:pt x="113" y="332"/>
                  </a:cubicBezTo>
                  <a:cubicBezTo>
                    <a:pt x="99" y="280"/>
                    <a:pt x="85" y="229"/>
                    <a:pt x="71" y="177"/>
                  </a:cubicBezTo>
                  <a:cubicBezTo>
                    <a:pt x="64" y="153"/>
                    <a:pt x="58" y="129"/>
                    <a:pt x="51" y="105"/>
                  </a:cubicBezTo>
                  <a:cubicBezTo>
                    <a:pt x="51" y="104"/>
                    <a:pt x="50" y="102"/>
                    <a:pt x="48" y="101"/>
                  </a:cubicBezTo>
                  <a:lnTo>
                    <a:pt x="48" y="339"/>
                  </a:lnTo>
                  <a:lnTo>
                    <a:pt x="0" y="339"/>
                  </a:lnTo>
                  <a:lnTo>
                    <a:pt x="0" y="329"/>
                  </a:lnTo>
                  <a:cubicBezTo>
                    <a:pt x="0" y="223"/>
                    <a:pt x="0" y="117"/>
                    <a:pt x="0" y="11"/>
                  </a:cubicBezTo>
                  <a:cubicBezTo>
                    <a:pt x="0" y="3"/>
                    <a:pt x="3" y="0"/>
                    <a:pt x="11" y="1"/>
                  </a:cubicBezTo>
                  <a:cubicBezTo>
                    <a:pt x="26" y="1"/>
                    <a:pt x="42" y="1"/>
                    <a:pt x="57" y="1"/>
                  </a:cubicBezTo>
                  <a:cubicBezTo>
                    <a:pt x="65" y="0"/>
                    <a:pt x="68" y="3"/>
                    <a:pt x="70" y="11"/>
                  </a:cubicBezTo>
                  <a:cubicBezTo>
                    <a:pt x="86" y="70"/>
                    <a:pt x="102" y="130"/>
                    <a:pt x="118" y="189"/>
                  </a:cubicBezTo>
                  <a:cubicBezTo>
                    <a:pt x="118" y="192"/>
                    <a:pt x="119" y="194"/>
                    <a:pt x="121" y="197"/>
                  </a:cubicBezTo>
                  <a:lnTo>
                    <a:pt x="121" y="2"/>
                  </a:lnTo>
                  <a:lnTo>
                    <a:pt x="168" y="2"/>
                  </a:lnTo>
                  <a:lnTo>
                    <a:pt x="168" y="33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2" name="Freeform 8"/>
            <p:cNvSpPr>
              <a:spLocks/>
            </p:cNvSpPr>
            <p:nvPr/>
          </p:nvSpPr>
          <p:spPr bwMode="auto">
            <a:xfrm>
              <a:off x="2265" y="1807"/>
              <a:ext cx="100" cy="206"/>
            </a:xfrm>
            <a:custGeom>
              <a:avLst/>
              <a:gdLst>
                <a:gd name="T0" fmla="*/ 112 w 166"/>
                <a:gd name="T1" fmla="*/ 0 h 341"/>
                <a:gd name="T2" fmla="*/ 112 w 166"/>
                <a:gd name="T3" fmla="*/ 0 h 341"/>
                <a:gd name="T4" fmla="*/ 112 w 166"/>
                <a:gd name="T5" fmla="*/ 145 h 341"/>
                <a:gd name="T6" fmla="*/ 51 w 166"/>
                <a:gd name="T7" fmla="*/ 145 h 341"/>
                <a:gd name="T8" fmla="*/ 51 w 166"/>
                <a:gd name="T9" fmla="*/ 0 h 341"/>
                <a:gd name="T10" fmla="*/ 0 w 166"/>
                <a:gd name="T11" fmla="*/ 0 h 341"/>
                <a:gd name="T12" fmla="*/ 0 w 166"/>
                <a:gd name="T13" fmla="*/ 341 h 341"/>
                <a:gd name="T14" fmla="*/ 52 w 166"/>
                <a:gd name="T15" fmla="*/ 341 h 341"/>
                <a:gd name="T16" fmla="*/ 52 w 166"/>
                <a:gd name="T17" fmla="*/ 195 h 341"/>
                <a:gd name="T18" fmla="*/ 113 w 166"/>
                <a:gd name="T19" fmla="*/ 195 h 341"/>
                <a:gd name="T20" fmla="*/ 113 w 166"/>
                <a:gd name="T21" fmla="*/ 341 h 341"/>
                <a:gd name="T22" fmla="*/ 166 w 166"/>
                <a:gd name="T23" fmla="*/ 341 h 341"/>
                <a:gd name="T24" fmla="*/ 166 w 166"/>
                <a:gd name="T25" fmla="*/ 0 h 341"/>
                <a:gd name="T26" fmla="*/ 112 w 166"/>
                <a:gd name="T27" fmla="*/ 0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6" h="341">
                  <a:moveTo>
                    <a:pt x="112" y="0"/>
                  </a:moveTo>
                  <a:lnTo>
                    <a:pt x="112" y="0"/>
                  </a:lnTo>
                  <a:lnTo>
                    <a:pt x="112" y="145"/>
                  </a:lnTo>
                  <a:lnTo>
                    <a:pt x="51" y="145"/>
                  </a:lnTo>
                  <a:lnTo>
                    <a:pt x="51" y="0"/>
                  </a:lnTo>
                  <a:lnTo>
                    <a:pt x="0" y="0"/>
                  </a:lnTo>
                  <a:lnTo>
                    <a:pt x="0" y="341"/>
                  </a:lnTo>
                  <a:lnTo>
                    <a:pt x="52" y="341"/>
                  </a:lnTo>
                  <a:lnTo>
                    <a:pt x="52" y="195"/>
                  </a:lnTo>
                  <a:lnTo>
                    <a:pt x="113" y="195"/>
                  </a:lnTo>
                  <a:lnTo>
                    <a:pt x="113" y="341"/>
                  </a:lnTo>
                  <a:lnTo>
                    <a:pt x="166" y="341"/>
                  </a:lnTo>
                  <a:lnTo>
                    <a:pt x="166" y="0"/>
                  </a:lnTo>
                  <a:lnTo>
                    <a:pt x="1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3" name="Freeform 9"/>
            <p:cNvSpPr>
              <a:spLocks noEditPoints="1"/>
            </p:cNvSpPr>
            <p:nvPr/>
          </p:nvSpPr>
          <p:spPr bwMode="auto">
            <a:xfrm>
              <a:off x="2404" y="2055"/>
              <a:ext cx="97" cy="205"/>
            </a:xfrm>
            <a:custGeom>
              <a:avLst/>
              <a:gdLst>
                <a:gd name="T0" fmla="*/ 52 w 161"/>
                <a:gd name="T1" fmla="*/ 339 h 339"/>
                <a:gd name="T2" fmla="*/ 52 w 161"/>
                <a:gd name="T3" fmla="*/ 339 h 339"/>
                <a:gd name="T4" fmla="*/ 0 w 161"/>
                <a:gd name="T5" fmla="*/ 339 h 339"/>
                <a:gd name="T6" fmla="*/ 0 w 161"/>
                <a:gd name="T7" fmla="*/ 2 h 339"/>
                <a:gd name="T8" fmla="*/ 1 w 161"/>
                <a:gd name="T9" fmla="*/ 1 h 339"/>
                <a:gd name="T10" fmla="*/ 93 w 161"/>
                <a:gd name="T11" fmla="*/ 2 h 339"/>
                <a:gd name="T12" fmla="*/ 157 w 161"/>
                <a:gd name="T13" fmla="*/ 66 h 339"/>
                <a:gd name="T14" fmla="*/ 156 w 161"/>
                <a:gd name="T15" fmla="*/ 128 h 339"/>
                <a:gd name="T16" fmla="*/ 124 w 161"/>
                <a:gd name="T17" fmla="*/ 174 h 339"/>
                <a:gd name="T18" fmla="*/ 158 w 161"/>
                <a:gd name="T19" fmla="*/ 236 h 339"/>
                <a:gd name="T20" fmla="*/ 159 w 161"/>
                <a:gd name="T21" fmla="*/ 291 h 339"/>
                <a:gd name="T22" fmla="*/ 161 w 161"/>
                <a:gd name="T23" fmla="*/ 339 h 339"/>
                <a:gd name="T24" fmla="*/ 113 w 161"/>
                <a:gd name="T25" fmla="*/ 339 h 339"/>
                <a:gd name="T26" fmla="*/ 109 w 161"/>
                <a:gd name="T27" fmla="*/ 334 h 339"/>
                <a:gd name="T28" fmla="*/ 106 w 161"/>
                <a:gd name="T29" fmla="*/ 311 h 339"/>
                <a:gd name="T30" fmla="*/ 105 w 161"/>
                <a:gd name="T31" fmla="*/ 242 h 339"/>
                <a:gd name="T32" fmla="*/ 103 w 161"/>
                <a:gd name="T33" fmla="*/ 224 h 339"/>
                <a:gd name="T34" fmla="*/ 78 w 161"/>
                <a:gd name="T35" fmla="*/ 202 h 339"/>
                <a:gd name="T36" fmla="*/ 52 w 161"/>
                <a:gd name="T37" fmla="*/ 202 h 339"/>
                <a:gd name="T38" fmla="*/ 52 w 161"/>
                <a:gd name="T39" fmla="*/ 339 h 339"/>
                <a:gd name="T40" fmla="*/ 53 w 161"/>
                <a:gd name="T41" fmla="*/ 153 h 339"/>
                <a:gd name="T42" fmla="*/ 53 w 161"/>
                <a:gd name="T43" fmla="*/ 153 h 339"/>
                <a:gd name="T44" fmla="*/ 77 w 161"/>
                <a:gd name="T45" fmla="*/ 153 h 339"/>
                <a:gd name="T46" fmla="*/ 104 w 161"/>
                <a:gd name="T47" fmla="*/ 129 h 339"/>
                <a:gd name="T48" fmla="*/ 104 w 161"/>
                <a:gd name="T49" fmla="*/ 70 h 339"/>
                <a:gd name="T50" fmla="*/ 87 w 161"/>
                <a:gd name="T51" fmla="*/ 50 h 339"/>
                <a:gd name="T52" fmla="*/ 53 w 161"/>
                <a:gd name="T53" fmla="*/ 50 h 339"/>
                <a:gd name="T54" fmla="*/ 53 w 161"/>
                <a:gd name="T55" fmla="*/ 153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1" h="339">
                  <a:moveTo>
                    <a:pt x="52" y="339"/>
                  </a:moveTo>
                  <a:lnTo>
                    <a:pt x="52" y="339"/>
                  </a:lnTo>
                  <a:lnTo>
                    <a:pt x="0" y="339"/>
                  </a:lnTo>
                  <a:lnTo>
                    <a:pt x="0" y="2"/>
                  </a:lnTo>
                  <a:cubicBezTo>
                    <a:pt x="0" y="2"/>
                    <a:pt x="1" y="1"/>
                    <a:pt x="1" y="1"/>
                  </a:cubicBezTo>
                  <a:cubicBezTo>
                    <a:pt x="32" y="1"/>
                    <a:pt x="63" y="0"/>
                    <a:pt x="93" y="2"/>
                  </a:cubicBezTo>
                  <a:cubicBezTo>
                    <a:pt x="136" y="5"/>
                    <a:pt x="153" y="24"/>
                    <a:pt x="157" y="66"/>
                  </a:cubicBezTo>
                  <a:cubicBezTo>
                    <a:pt x="159" y="87"/>
                    <a:pt x="158" y="107"/>
                    <a:pt x="156" y="128"/>
                  </a:cubicBezTo>
                  <a:cubicBezTo>
                    <a:pt x="154" y="148"/>
                    <a:pt x="144" y="164"/>
                    <a:pt x="124" y="174"/>
                  </a:cubicBezTo>
                  <a:cubicBezTo>
                    <a:pt x="151" y="187"/>
                    <a:pt x="157" y="211"/>
                    <a:pt x="158" y="236"/>
                  </a:cubicBezTo>
                  <a:cubicBezTo>
                    <a:pt x="159" y="255"/>
                    <a:pt x="158" y="273"/>
                    <a:pt x="159" y="291"/>
                  </a:cubicBezTo>
                  <a:cubicBezTo>
                    <a:pt x="159" y="307"/>
                    <a:pt x="160" y="323"/>
                    <a:pt x="161" y="339"/>
                  </a:cubicBezTo>
                  <a:cubicBezTo>
                    <a:pt x="147" y="339"/>
                    <a:pt x="130" y="339"/>
                    <a:pt x="113" y="339"/>
                  </a:cubicBezTo>
                  <a:cubicBezTo>
                    <a:pt x="112" y="339"/>
                    <a:pt x="109" y="336"/>
                    <a:pt x="109" y="334"/>
                  </a:cubicBezTo>
                  <a:cubicBezTo>
                    <a:pt x="107" y="326"/>
                    <a:pt x="106" y="319"/>
                    <a:pt x="106" y="311"/>
                  </a:cubicBezTo>
                  <a:cubicBezTo>
                    <a:pt x="105" y="288"/>
                    <a:pt x="106" y="265"/>
                    <a:pt x="105" y="242"/>
                  </a:cubicBezTo>
                  <a:cubicBezTo>
                    <a:pt x="105" y="236"/>
                    <a:pt x="105" y="230"/>
                    <a:pt x="103" y="224"/>
                  </a:cubicBezTo>
                  <a:cubicBezTo>
                    <a:pt x="100" y="211"/>
                    <a:pt x="91" y="203"/>
                    <a:pt x="78" y="202"/>
                  </a:cubicBezTo>
                  <a:cubicBezTo>
                    <a:pt x="70" y="201"/>
                    <a:pt x="62" y="202"/>
                    <a:pt x="52" y="202"/>
                  </a:cubicBezTo>
                  <a:lnTo>
                    <a:pt x="52" y="339"/>
                  </a:lnTo>
                  <a:close/>
                  <a:moveTo>
                    <a:pt x="53" y="153"/>
                  </a:moveTo>
                  <a:lnTo>
                    <a:pt x="53" y="153"/>
                  </a:lnTo>
                  <a:cubicBezTo>
                    <a:pt x="62" y="153"/>
                    <a:pt x="69" y="153"/>
                    <a:pt x="77" y="153"/>
                  </a:cubicBezTo>
                  <a:cubicBezTo>
                    <a:pt x="92" y="152"/>
                    <a:pt x="103" y="144"/>
                    <a:pt x="104" y="129"/>
                  </a:cubicBezTo>
                  <a:cubicBezTo>
                    <a:pt x="105" y="110"/>
                    <a:pt x="104" y="90"/>
                    <a:pt x="104" y="70"/>
                  </a:cubicBezTo>
                  <a:cubicBezTo>
                    <a:pt x="103" y="60"/>
                    <a:pt x="97" y="52"/>
                    <a:pt x="87" y="50"/>
                  </a:cubicBezTo>
                  <a:cubicBezTo>
                    <a:pt x="76" y="49"/>
                    <a:pt x="64" y="50"/>
                    <a:pt x="53" y="50"/>
                  </a:cubicBezTo>
                  <a:lnTo>
                    <a:pt x="53" y="15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4" name="Freeform 10"/>
            <p:cNvSpPr>
              <a:spLocks noEditPoints="1"/>
            </p:cNvSpPr>
            <p:nvPr/>
          </p:nvSpPr>
          <p:spPr bwMode="auto">
            <a:xfrm>
              <a:off x="2521" y="2055"/>
              <a:ext cx="98" cy="205"/>
            </a:xfrm>
            <a:custGeom>
              <a:avLst/>
              <a:gdLst>
                <a:gd name="T0" fmla="*/ 125 w 162"/>
                <a:gd name="T1" fmla="*/ 174 h 340"/>
                <a:gd name="T2" fmla="*/ 125 w 162"/>
                <a:gd name="T3" fmla="*/ 174 h 340"/>
                <a:gd name="T4" fmla="*/ 159 w 162"/>
                <a:gd name="T5" fmla="*/ 238 h 340"/>
                <a:gd name="T6" fmla="*/ 159 w 162"/>
                <a:gd name="T7" fmla="*/ 293 h 340"/>
                <a:gd name="T8" fmla="*/ 162 w 162"/>
                <a:gd name="T9" fmla="*/ 339 h 340"/>
                <a:gd name="T10" fmla="*/ 114 w 162"/>
                <a:gd name="T11" fmla="*/ 339 h 340"/>
                <a:gd name="T12" fmla="*/ 109 w 162"/>
                <a:gd name="T13" fmla="*/ 333 h 340"/>
                <a:gd name="T14" fmla="*/ 106 w 162"/>
                <a:gd name="T15" fmla="*/ 303 h 340"/>
                <a:gd name="T16" fmla="*/ 106 w 162"/>
                <a:gd name="T17" fmla="*/ 243 h 340"/>
                <a:gd name="T18" fmla="*/ 104 w 162"/>
                <a:gd name="T19" fmla="*/ 225 h 340"/>
                <a:gd name="T20" fmla="*/ 76 w 162"/>
                <a:gd name="T21" fmla="*/ 202 h 340"/>
                <a:gd name="T22" fmla="*/ 53 w 162"/>
                <a:gd name="T23" fmla="*/ 202 h 340"/>
                <a:gd name="T24" fmla="*/ 53 w 162"/>
                <a:gd name="T25" fmla="*/ 339 h 340"/>
                <a:gd name="T26" fmla="*/ 0 w 162"/>
                <a:gd name="T27" fmla="*/ 339 h 340"/>
                <a:gd name="T28" fmla="*/ 0 w 162"/>
                <a:gd name="T29" fmla="*/ 1 h 340"/>
                <a:gd name="T30" fmla="*/ 22 w 162"/>
                <a:gd name="T31" fmla="*/ 1 h 340"/>
                <a:gd name="T32" fmla="*/ 93 w 162"/>
                <a:gd name="T33" fmla="*/ 2 h 340"/>
                <a:gd name="T34" fmla="*/ 158 w 162"/>
                <a:gd name="T35" fmla="*/ 66 h 340"/>
                <a:gd name="T36" fmla="*/ 156 w 162"/>
                <a:gd name="T37" fmla="*/ 127 h 340"/>
                <a:gd name="T38" fmla="*/ 128 w 162"/>
                <a:gd name="T39" fmla="*/ 171 h 340"/>
                <a:gd name="T40" fmla="*/ 125 w 162"/>
                <a:gd name="T41" fmla="*/ 174 h 340"/>
                <a:gd name="T42" fmla="*/ 53 w 162"/>
                <a:gd name="T43" fmla="*/ 153 h 340"/>
                <a:gd name="T44" fmla="*/ 53 w 162"/>
                <a:gd name="T45" fmla="*/ 153 h 340"/>
                <a:gd name="T46" fmla="*/ 79 w 162"/>
                <a:gd name="T47" fmla="*/ 153 h 340"/>
                <a:gd name="T48" fmla="*/ 104 w 162"/>
                <a:gd name="T49" fmla="*/ 129 h 340"/>
                <a:gd name="T50" fmla="*/ 104 w 162"/>
                <a:gd name="T51" fmla="*/ 70 h 340"/>
                <a:gd name="T52" fmla="*/ 87 w 162"/>
                <a:gd name="T53" fmla="*/ 50 h 340"/>
                <a:gd name="T54" fmla="*/ 53 w 162"/>
                <a:gd name="T55" fmla="*/ 50 h 340"/>
                <a:gd name="T56" fmla="*/ 53 w 162"/>
                <a:gd name="T57" fmla="*/ 153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62" h="340">
                  <a:moveTo>
                    <a:pt x="125" y="174"/>
                  </a:moveTo>
                  <a:lnTo>
                    <a:pt x="125" y="174"/>
                  </a:lnTo>
                  <a:cubicBezTo>
                    <a:pt x="152" y="188"/>
                    <a:pt x="158" y="212"/>
                    <a:pt x="159" y="238"/>
                  </a:cubicBezTo>
                  <a:cubicBezTo>
                    <a:pt x="159" y="256"/>
                    <a:pt x="158" y="275"/>
                    <a:pt x="159" y="293"/>
                  </a:cubicBezTo>
                  <a:cubicBezTo>
                    <a:pt x="159" y="308"/>
                    <a:pt x="161" y="323"/>
                    <a:pt x="162" y="339"/>
                  </a:cubicBezTo>
                  <a:cubicBezTo>
                    <a:pt x="147" y="339"/>
                    <a:pt x="130" y="340"/>
                    <a:pt x="114" y="339"/>
                  </a:cubicBezTo>
                  <a:cubicBezTo>
                    <a:pt x="112" y="339"/>
                    <a:pt x="109" y="335"/>
                    <a:pt x="109" y="333"/>
                  </a:cubicBezTo>
                  <a:cubicBezTo>
                    <a:pt x="108" y="323"/>
                    <a:pt x="106" y="313"/>
                    <a:pt x="106" y="303"/>
                  </a:cubicBezTo>
                  <a:cubicBezTo>
                    <a:pt x="106" y="283"/>
                    <a:pt x="106" y="263"/>
                    <a:pt x="106" y="243"/>
                  </a:cubicBezTo>
                  <a:cubicBezTo>
                    <a:pt x="106" y="237"/>
                    <a:pt x="105" y="231"/>
                    <a:pt x="104" y="225"/>
                  </a:cubicBezTo>
                  <a:cubicBezTo>
                    <a:pt x="101" y="210"/>
                    <a:pt x="91" y="202"/>
                    <a:pt x="76" y="202"/>
                  </a:cubicBezTo>
                  <a:cubicBezTo>
                    <a:pt x="68" y="201"/>
                    <a:pt x="61" y="202"/>
                    <a:pt x="53" y="202"/>
                  </a:cubicBezTo>
                  <a:lnTo>
                    <a:pt x="53" y="339"/>
                  </a:lnTo>
                  <a:lnTo>
                    <a:pt x="0" y="339"/>
                  </a:lnTo>
                  <a:lnTo>
                    <a:pt x="0" y="1"/>
                  </a:lnTo>
                  <a:cubicBezTo>
                    <a:pt x="8" y="1"/>
                    <a:pt x="15" y="1"/>
                    <a:pt x="22" y="1"/>
                  </a:cubicBezTo>
                  <a:cubicBezTo>
                    <a:pt x="46" y="1"/>
                    <a:pt x="70" y="0"/>
                    <a:pt x="93" y="2"/>
                  </a:cubicBezTo>
                  <a:cubicBezTo>
                    <a:pt x="136" y="6"/>
                    <a:pt x="154" y="24"/>
                    <a:pt x="158" y="66"/>
                  </a:cubicBezTo>
                  <a:cubicBezTo>
                    <a:pt x="159" y="86"/>
                    <a:pt x="158" y="107"/>
                    <a:pt x="156" y="127"/>
                  </a:cubicBezTo>
                  <a:cubicBezTo>
                    <a:pt x="155" y="146"/>
                    <a:pt x="146" y="161"/>
                    <a:pt x="128" y="171"/>
                  </a:cubicBezTo>
                  <a:cubicBezTo>
                    <a:pt x="127" y="172"/>
                    <a:pt x="127" y="173"/>
                    <a:pt x="125" y="174"/>
                  </a:cubicBezTo>
                  <a:close/>
                  <a:moveTo>
                    <a:pt x="53" y="153"/>
                  </a:moveTo>
                  <a:lnTo>
                    <a:pt x="53" y="153"/>
                  </a:lnTo>
                  <a:cubicBezTo>
                    <a:pt x="62" y="153"/>
                    <a:pt x="70" y="153"/>
                    <a:pt x="79" y="153"/>
                  </a:cubicBezTo>
                  <a:cubicBezTo>
                    <a:pt x="93" y="152"/>
                    <a:pt x="103" y="144"/>
                    <a:pt x="104" y="129"/>
                  </a:cubicBezTo>
                  <a:cubicBezTo>
                    <a:pt x="105" y="110"/>
                    <a:pt x="105" y="90"/>
                    <a:pt x="104" y="70"/>
                  </a:cubicBezTo>
                  <a:cubicBezTo>
                    <a:pt x="103" y="60"/>
                    <a:pt x="98" y="52"/>
                    <a:pt x="87" y="50"/>
                  </a:cubicBezTo>
                  <a:cubicBezTo>
                    <a:pt x="76" y="49"/>
                    <a:pt x="65" y="50"/>
                    <a:pt x="53" y="50"/>
                  </a:cubicBezTo>
                  <a:lnTo>
                    <a:pt x="53" y="15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5" name="Freeform 11"/>
            <p:cNvSpPr>
              <a:spLocks noEditPoints="1"/>
            </p:cNvSpPr>
            <p:nvPr/>
          </p:nvSpPr>
          <p:spPr bwMode="auto">
            <a:xfrm>
              <a:off x="2271" y="2303"/>
              <a:ext cx="98" cy="205"/>
            </a:xfrm>
            <a:custGeom>
              <a:avLst/>
              <a:gdLst>
                <a:gd name="T0" fmla="*/ 124 w 162"/>
                <a:gd name="T1" fmla="*/ 173 h 340"/>
                <a:gd name="T2" fmla="*/ 124 w 162"/>
                <a:gd name="T3" fmla="*/ 173 h 340"/>
                <a:gd name="T4" fmla="*/ 158 w 162"/>
                <a:gd name="T5" fmla="*/ 239 h 340"/>
                <a:gd name="T6" fmla="*/ 158 w 162"/>
                <a:gd name="T7" fmla="*/ 298 h 340"/>
                <a:gd name="T8" fmla="*/ 162 w 162"/>
                <a:gd name="T9" fmla="*/ 338 h 340"/>
                <a:gd name="T10" fmla="*/ 157 w 162"/>
                <a:gd name="T11" fmla="*/ 339 h 340"/>
                <a:gd name="T12" fmla="*/ 119 w 162"/>
                <a:gd name="T13" fmla="*/ 339 h 340"/>
                <a:gd name="T14" fmla="*/ 107 w 162"/>
                <a:gd name="T15" fmla="*/ 330 h 340"/>
                <a:gd name="T16" fmla="*/ 106 w 162"/>
                <a:gd name="T17" fmla="*/ 305 h 340"/>
                <a:gd name="T18" fmla="*/ 104 w 162"/>
                <a:gd name="T19" fmla="*/ 230 h 340"/>
                <a:gd name="T20" fmla="*/ 71 w 162"/>
                <a:gd name="T21" fmla="*/ 201 h 340"/>
                <a:gd name="T22" fmla="*/ 52 w 162"/>
                <a:gd name="T23" fmla="*/ 201 h 340"/>
                <a:gd name="T24" fmla="*/ 52 w 162"/>
                <a:gd name="T25" fmla="*/ 212 h 340"/>
                <a:gd name="T26" fmla="*/ 52 w 162"/>
                <a:gd name="T27" fmla="*/ 330 h 340"/>
                <a:gd name="T28" fmla="*/ 43 w 162"/>
                <a:gd name="T29" fmla="*/ 339 h 340"/>
                <a:gd name="T30" fmla="*/ 0 w 162"/>
                <a:gd name="T31" fmla="*/ 339 h 340"/>
                <a:gd name="T32" fmla="*/ 0 w 162"/>
                <a:gd name="T33" fmla="*/ 1 h 340"/>
                <a:gd name="T34" fmla="*/ 7 w 162"/>
                <a:gd name="T35" fmla="*/ 0 h 340"/>
                <a:gd name="T36" fmla="*/ 87 w 162"/>
                <a:gd name="T37" fmla="*/ 1 h 340"/>
                <a:gd name="T38" fmla="*/ 114 w 162"/>
                <a:gd name="T39" fmla="*/ 5 h 340"/>
                <a:gd name="T40" fmla="*/ 154 w 162"/>
                <a:gd name="T41" fmla="*/ 48 h 340"/>
                <a:gd name="T42" fmla="*/ 156 w 162"/>
                <a:gd name="T43" fmla="*/ 128 h 340"/>
                <a:gd name="T44" fmla="*/ 124 w 162"/>
                <a:gd name="T45" fmla="*/ 173 h 340"/>
                <a:gd name="T46" fmla="*/ 52 w 162"/>
                <a:gd name="T47" fmla="*/ 153 h 340"/>
                <a:gd name="T48" fmla="*/ 52 w 162"/>
                <a:gd name="T49" fmla="*/ 153 h 340"/>
                <a:gd name="T50" fmla="*/ 77 w 162"/>
                <a:gd name="T51" fmla="*/ 152 h 340"/>
                <a:gd name="T52" fmla="*/ 103 w 162"/>
                <a:gd name="T53" fmla="*/ 129 h 340"/>
                <a:gd name="T54" fmla="*/ 103 w 162"/>
                <a:gd name="T55" fmla="*/ 70 h 340"/>
                <a:gd name="T56" fmla="*/ 88 w 162"/>
                <a:gd name="T57" fmla="*/ 50 h 340"/>
                <a:gd name="T58" fmla="*/ 52 w 162"/>
                <a:gd name="T59" fmla="*/ 48 h 340"/>
                <a:gd name="T60" fmla="*/ 52 w 162"/>
                <a:gd name="T61" fmla="*/ 153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2" h="340">
                  <a:moveTo>
                    <a:pt x="124" y="173"/>
                  </a:moveTo>
                  <a:lnTo>
                    <a:pt x="124" y="173"/>
                  </a:lnTo>
                  <a:cubicBezTo>
                    <a:pt x="152" y="188"/>
                    <a:pt x="157" y="213"/>
                    <a:pt x="158" y="239"/>
                  </a:cubicBezTo>
                  <a:cubicBezTo>
                    <a:pt x="159" y="259"/>
                    <a:pt x="158" y="278"/>
                    <a:pt x="158" y="298"/>
                  </a:cubicBezTo>
                  <a:cubicBezTo>
                    <a:pt x="159" y="311"/>
                    <a:pt x="160" y="324"/>
                    <a:pt x="162" y="338"/>
                  </a:cubicBezTo>
                  <a:cubicBezTo>
                    <a:pt x="161" y="338"/>
                    <a:pt x="157" y="339"/>
                    <a:pt x="157" y="339"/>
                  </a:cubicBezTo>
                  <a:lnTo>
                    <a:pt x="119" y="339"/>
                  </a:lnTo>
                  <a:cubicBezTo>
                    <a:pt x="111" y="340"/>
                    <a:pt x="108" y="336"/>
                    <a:pt x="107" y="330"/>
                  </a:cubicBezTo>
                  <a:cubicBezTo>
                    <a:pt x="107" y="321"/>
                    <a:pt x="106" y="313"/>
                    <a:pt x="106" y="305"/>
                  </a:cubicBezTo>
                  <a:cubicBezTo>
                    <a:pt x="105" y="280"/>
                    <a:pt x="106" y="255"/>
                    <a:pt x="104" y="230"/>
                  </a:cubicBezTo>
                  <a:cubicBezTo>
                    <a:pt x="102" y="210"/>
                    <a:pt x="92" y="201"/>
                    <a:pt x="71" y="201"/>
                  </a:cubicBezTo>
                  <a:cubicBezTo>
                    <a:pt x="65" y="201"/>
                    <a:pt x="59" y="201"/>
                    <a:pt x="52" y="201"/>
                  </a:cubicBezTo>
                  <a:lnTo>
                    <a:pt x="52" y="212"/>
                  </a:lnTo>
                  <a:cubicBezTo>
                    <a:pt x="52" y="251"/>
                    <a:pt x="52" y="291"/>
                    <a:pt x="52" y="330"/>
                  </a:cubicBezTo>
                  <a:cubicBezTo>
                    <a:pt x="52" y="337"/>
                    <a:pt x="43" y="339"/>
                    <a:pt x="43" y="339"/>
                  </a:cubicBezTo>
                  <a:lnTo>
                    <a:pt x="0" y="339"/>
                  </a:lnTo>
                  <a:lnTo>
                    <a:pt x="0" y="1"/>
                  </a:lnTo>
                  <a:cubicBezTo>
                    <a:pt x="2" y="1"/>
                    <a:pt x="4" y="0"/>
                    <a:pt x="7" y="0"/>
                  </a:cubicBezTo>
                  <a:cubicBezTo>
                    <a:pt x="33" y="0"/>
                    <a:pt x="60" y="0"/>
                    <a:pt x="87" y="1"/>
                  </a:cubicBezTo>
                  <a:cubicBezTo>
                    <a:pt x="96" y="1"/>
                    <a:pt x="105" y="3"/>
                    <a:pt x="114" y="5"/>
                  </a:cubicBezTo>
                  <a:cubicBezTo>
                    <a:pt x="136" y="11"/>
                    <a:pt x="150" y="26"/>
                    <a:pt x="154" y="48"/>
                  </a:cubicBezTo>
                  <a:cubicBezTo>
                    <a:pt x="160" y="75"/>
                    <a:pt x="159" y="102"/>
                    <a:pt x="156" y="128"/>
                  </a:cubicBezTo>
                  <a:cubicBezTo>
                    <a:pt x="153" y="148"/>
                    <a:pt x="143" y="163"/>
                    <a:pt x="124" y="173"/>
                  </a:cubicBezTo>
                  <a:close/>
                  <a:moveTo>
                    <a:pt x="52" y="153"/>
                  </a:moveTo>
                  <a:lnTo>
                    <a:pt x="52" y="153"/>
                  </a:lnTo>
                  <a:cubicBezTo>
                    <a:pt x="61" y="153"/>
                    <a:pt x="69" y="153"/>
                    <a:pt x="77" y="152"/>
                  </a:cubicBezTo>
                  <a:cubicBezTo>
                    <a:pt x="92" y="152"/>
                    <a:pt x="103" y="143"/>
                    <a:pt x="103" y="129"/>
                  </a:cubicBezTo>
                  <a:cubicBezTo>
                    <a:pt x="105" y="109"/>
                    <a:pt x="104" y="90"/>
                    <a:pt x="103" y="70"/>
                  </a:cubicBezTo>
                  <a:cubicBezTo>
                    <a:pt x="103" y="60"/>
                    <a:pt x="98" y="52"/>
                    <a:pt x="88" y="50"/>
                  </a:cubicBezTo>
                  <a:cubicBezTo>
                    <a:pt x="76" y="48"/>
                    <a:pt x="64" y="49"/>
                    <a:pt x="52" y="48"/>
                  </a:cubicBezTo>
                  <a:lnTo>
                    <a:pt x="52" y="15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6" name="Freeform 12"/>
            <p:cNvSpPr>
              <a:spLocks noEditPoints="1"/>
            </p:cNvSpPr>
            <p:nvPr/>
          </p:nvSpPr>
          <p:spPr bwMode="auto">
            <a:xfrm>
              <a:off x="2385" y="2301"/>
              <a:ext cx="98" cy="209"/>
            </a:xfrm>
            <a:custGeom>
              <a:avLst/>
              <a:gdLst>
                <a:gd name="T0" fmla="*/ 0 w 162"/>
                <a:gd name="T1" fmla="*/ 172 h 346"/>
                <a:gd name="T2" fmla="*/ 0 w 162"/>
                <a:gd name="T3" fmla="*/ 172 h 346"/>
                <a:gd name="T4" fmla="*/ 0 w 162"/>
                <a:gd name="T5" fmla="*/ 85 h 346"/>
                <a:gd name="T6" fmla="*/ 3 w 162"/>
                <a:gd name="T7" fmla="*/ 56 h 346"/>
                <a:gd name="T8" fmla="*/ 69 w 162"/>
                <a:gd name="T9" fmla="*/ 0 h 346"/>
                <a:gd name="T10" fmla="*/ 106 w 162"/>
                <a:gd name="T11" fmla="*/ 3 h 346"/>
                <a:gd name="T12" fmla="*/ 160 w 162"/>
                <a:gd name="T13" fmla="*/ 68 h 346"/>
                <a:gd name="T14" fmla="*/ 161 w 162"/>
                <a:gd name="T15" fmla="*/ 98 h 346"/>
                <a:gd name="T16" fmla="*/ 161 w 162"/>
                <a:gd name="T17" fmla="*/ 256 h 346"/>
                <a:gd name="T18" fmla="*/ 158 w 162"/>
                <a:gd name="T19" fmla="*/ 291 h 346"/>
                <a:gd name="T20" fmla="*/ 86 w 162"/>
                <a:gd name="T21" fmla="*/ 345 h 346"/>
                <a:gd name="T22" fmla="*/ 58 w 162"/>
                <a:gd name="T23" fmla="*/ 343 h 346"/>
                <a:gd name="T24" fmla="*/ 2 w 162"/>
                <a:gd name="T25" fmla="*/ 281 h 346"/>
                <a:gd name="T26" fmla="*/ 0 w 162"/>
                <a:gd name="T27" fmla="*/ 222 h 346"/>
                <a:gd name="T28" fmla="*/ 0 w 162"/>
                <a:gd name="T29" fmla="*/ 172 h 346"/>
                <a:gd name="T30" fmla="*/ 108 w 162"/>
                <a:gd name="T31" fmla="*/ 173 h 346"/>
                <a:gd name="T32" fmla="*/ 108 w 162"/>
                <a:gd name="T33" fmla="*/ 173 h 346"/>
                <a:gd name="T34" fmla="*/ 108 w 162"/>
                <a:gd name="T35" fmla="*/ 120 h 346"/>
                <a:gd name="T36" fmla="*/ 107 w 162"/>
                <a:gd name="T37" fmla="*/ 72 h 346"/>
                <a:gd name="T38" fmla="*/ 82 w 162"/>
                <a:gd name="T39" fmla="*/ 48 h 346"/>
                <a:gd name="T40" fmla="*/ 54 w 162"/>
                <a:gd name="T41" fmla="*/ 70 h 346"/>
                <a:gd name="T42" fmla="*/ 53 w 162"/>
                <a:gd name="T43" fmla="*/ 88 h 346"/>
                <a:gd name="T44" fmla="*/ 53 w 162"/>
                <a:gd name="T45" fmla="*/ 257 h 346"/>
                <a:gd name="T46" fmla="*/ 54 w 162"/>
                <a:gd name="T47" fmla="*/ 277 h 346"/>
                <a:gd name="T48" fmla="*/ 80 w 162"/>
                <a:gd name="T49" fmla="*/ 297 h 346"/>
                <a:gd name="T50" fmla="*/ 106 w 162"/>
                <a:gd name="T51" fmla="*/ 279 h 346"/>
                <a:gd name="T52" fmla="*/ 108 w 162"/>
                <a:gd name="T53" fmla="*/ 263 h 346"/>
                <a:gd name="T54" fmla="*/ 108 w 162"/>
                <a:gd name="T55" fmla="*/ 173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2" h="346">
                  <a:moveTo>
                    <a:pt x="0" y="172"/>
                  </a:moveTo>
                  <a:lnTo>
                    <a:pt x="0" y="172"/>
                  </a:lnTo>
                  <a:cubicBezTo>
                    <a:pt x="0" y="143"/>
                    <a:pt x="0" y="114"/>
                    <a:pt x="0" y="85"/>
                  </a:cubicBezTo>
                  <a:cubicBezTo>
                    <a:pt x="0" y="75"/>
                    <a:pt x="1" y="65"/>
                    <a:pt x="3" y="56"/>
                  </a:cubicBezTo>
                  <a:cubicBezTo>
                    <a:pt x="11" y="23"/>
                    <a:pt x="35" y="2"/>
                    <a:pt x="69" y="0"/>
                  </a:cubicBezTo>
                  <a:cubicBezTo>
                    <a:pt x="81" y="0"/>
                    <a:pt x="94" y="0"/>
                    <a:pt x="106" y="3"/>
                  </a:cubicBezTo>
                  <a:cubicBezTo>
                    <a:pt x="137" y="9"/>
                    <a:pt x="157" y="34"/>
                    <a:pt x="160" y="68"/>
                  </a:cubicBezTo>
                  <a:cubicBezTo>
                    <a:pt x="161" y="78"/>
                    <a:pt x="161" y="88"/>
                    <a:pt x="161" y="98"/>
                  </a:cubicBezTo>
                  <a:cubicBezTo>
                    <a:pt x="162" y="151"/>
                    <a:pt x="162" y="203"/>
                    <a:pt x="161" y="256"/>
                  </a:cubicBezTo>
                  <a:cubicBezTo>
                    <a:pt x="161" y="268"/>
                    <a:pt x="160" y="280"/>
                    <a:pt x="158" y="291"/>
                  </a:cubicBezTo>
                  <a:cubicBezTo>
                    <a:pt x="149" y="325"/>
                    <a:pt x="123" y="345"/>
                    <a:pt x="86" y="345"/>
                  </a:cubicBezTo>
                  <a:cubicBezTo>
                    <a:pt x="76" y="346"/>
                    <a:pt x="67" y="345"/>
                    <a:pt x="58" y="343"/>
                  </a:cubicBezTo>
                  <a:cubicBezTo>
                    <a:pt x="26" y="337"/>
                    <a:pt x="5" y="314"/>
                    <a:pt x="2" y="281"/>
                  </a:cubicBezTo>
                  <a:cubicBezTo>
                    <a:pt x="0" y="261"/>
                    <a:pt x="0" y="241"/>
                    <a:pt x="0" y="222"/>
                  </a:cubicBezTo>
                  <a:cubicBezTo>
                    <a:pt x="0" y="205"/>
                    <a:pt x="0" y="189"/>
                    <a:pt x="0" y="172"/>
                  </a:cubicBezTo>
                  <a:close/>
                  <a:moveTo>
                    <a:pt x="108" y="173"/>
                  </a:moveTo>
                  <a:lnTo>
                    <a:pt x="108" y="173"/>
                  </a:lnTo>
                  <a:cubicBezTo>
                    <a:pt x="108" y="155"/>
                    <a:pt x="108" y="138"/>
                    <a:pt x="108" y="120"/>
                  </a:cubicBezTo>
                  <a:cubicBezTo>
                    <a:pt x="108" y="104"/>
                    <a:pt x="108" y="88"/>
                    <a:pt x="107" y="72"/>
                  </a:cubicBezTo>
                  <a:cubicBezTo>
                    <a:pt x="107" y="57"/>
                    <a:pt x="97" y="48"/>
                    <a:pt x="82" y="48"/>
                  </a:cubicBezTo>
                  <a:cubicBezTo>
                    <a:pt x="67" y="47"/>
                    <a:pt x="57" y="55"/>
                    <a:pt x="54" y="70"/>
                  </a:cubicBezTo>
                  <a:cubicBezTo>
                    <a:pt x="53" y="76"/>
                    <a:pt x="53" y="82"/>
                    <a:pt x="53" y="88"/>
                  </a:cubicBezTo>
                  <a:cubicBezTo>
                    <a:pt x="53" y="144"/>
                    <a:pt x="52" y="201"/>
                    <a:pt x="53" y="257"/>
                  </a:cubicBezTo>
                  <a:cubicBezTo>
                    <a:pt x="53" y="264"/>
                    <a:pt x="53" y="271"/>
                    <a:pt x="54" y="277"/>
                  </a:cubicBezTo>
                  <a:cubicBezTo>
                    <a:pt x="57" y="290"/>
                    <a:pt x="66" y="297"/>
                    <a:pt x="80" y="297"/>
                  </a:cubicBezTo>
                  <a:cubicBezTo>
                    <a:pt x="94" y="298"/>
                    <a:pt x="103" y="292"/>
                    <a:pt x="106" y="279"/>
                  </a:cubicBezTo>
                  <a:cubicBezTo>
                    <a:pt x="108" y="274"/>
                    <a:pt x="108" y="268"/>
                    <a:pt x="108" y="263"/>
                  </a:cubicBezTo>
                  <a:cubicBezTo>
                    <a:pt x="108" y="233"/>
                    <a:pt x="108" y="203"/>
                    <a:pt x="108" y="17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7" name="Freeform 13"/>
            <p:cNvSpPr>
              <a:spLocks noEditPoints="1"/>
            </p:cNvSpPr>
            <p:nvPr/>
          </p:nvSpPr>
          <p:spPr bwMode="auto">
            <a:xfrm>
              <a:off x="2630" y="2055"/>
              <a:ext cx="111" cy="205"/>
            </a:xfrm>
            <a:custGeom>
              <a:avLst/>
              <a:gdLst>
                <a:gd name="T0" fmla="*/ 185 w 185"/>
                <a:gd name="T1" fmla="*/ 338 h 338"/>
                <a:gd name="T2" fmla="*/ 185 w 185"/>
                <a:gd name="T3" fmla="*/ 338 h 338"/>
                <a:gd name="T4" fmla="*/ 132 w 185"/>
                <a:gd name="T5" fmla="*/ 338 h 338"/>
                <a:gd name="T6" fmla="*/ 126 w 185"/>
                <a:gd name="T7" fmla="*/ 296 h 338"/>
                <a:gd name="T8" fmla="*/ 105 w 185"/>
                <a:gd name="T9" fmla="*/ 277 h 338"/>
                <a:gd name="T10" fmla="*/ 67 w 185"/>
                <a:gd name="T11" fmla="*/ 277 h 338"/>
                <a:gd name="T12" fmla="*/ 56 w 185"/>
                <a:gd name="T13" fmla="*/ 286 h 338"/>
                <a:gd name="T14" fmla="*/ 48 w 185"/>
                <a:gd name="T15" fmla="*/ 338 h 338"/>
                <a:gd name="T16" fmla="*/ 0 w 185"/>
                <a:gd name="T17" fmla="*/ 338 h 338"/>
                <a:gd name="T18" fmla="*/ 54 w 185"/>
                <a:gd name="T19" fmla="*/ 1 h 338"/>
                <a:gd name="T20" fmla="*/ 59 w 185"/>
                <a:gd name="T21" fmla="*/ 0 h 338"/>
                <a:gd name="T22" fmla="*/ 125 w 185"/>
                <a:gd name="T23" fmla="*/ 0 h 338"/>
                <a:gd name="T24" fmla="*/ 133 w 185"/>
                <a:gd name="T25" fmla="*/ 6 h 338"/>
                <a:gd name="T26" fmla="*/ 170 w 185"/>
                <a:gd name="T27" fmla="*/ 238 h 338"/>
                <a:gd name="T28" fmla="*/ 185 w 185"/>
                <a:gd name="T29" fmla="*/ 331 h 338"/>
                <a:gd name="T30" fmla="*/ 185 w 185"/>
                <a:gd name="T31" fmla="*/ 338 h 338"/>
                <a:gd name="T32" fmla="*/ 116 w 185"/>
                <a:gd name="T33" fmla="*/ 231 h 338"/>
                <a:gd name="T34" fmla="*/ 116 w 185"/>
                <a:gd name="T35" fmla="*/ 231 h 338"/>
                <a:gd name="T36" fmla="*/ 91 w 185"/>
                <a:gd name="T37" fmla="*/ 67 h 338"/>
                <a:gd name="T38" fmla="*/ 89 w 185"/>
                <a:gd name="T39" fmla="*/ 67 h 338"/>
                <a:gd name="T40" fmla="*/ 65 w 185"/>
                <a:gd name="T41" fmla="*/ 231 h 338"/>
                <a:gd name="T42" fmla="*/ 116 w 185"/>
                <a:gd name="T43" fmla="*/ 231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5" h="338">
                  <a:moveTo>
                    <a:pt x="185" y="338"/>
                  </a:moveTo>
                  <a:lnTo>
                    <a:pt x="185" y="338"/>
                  </a:lnTo>
                  <a:lnTo>
                    <a:pt x="132" y="338"/>
                  </a:lnTo>
                  <a:cubicBezTo>
                    <a:pt x="130" y="324"/>
                    <a:pt x="128" y="310"/>
                    <a:pt x="126" y="296"/>
                  </a:cubicBezTo>
                  <a:cubicBezTo>
                    <a:pt x="123" y="277"/>
                    <a:pt x="124" y="277"/>
                    <a:pt x="105" y="277"/>
                  </a:cubicBezTo>
                  <a:cubicBezTo>
                    <a:pt x="92" y="277"/>
                    <a:pt x="79" y="277"/>
                    <a:pt x="67" y="277"/>
                  </a:cubicBezTo>
                  <a:cubicBezTo>
                    <a:pt x="60" y="276"/>
                    <a:pt x="57" y="278"/>
                    <a:pt x="56" y="286"/>
                  </a:cubicBezTo>
                  <a:cubicBezTo>
                    <a:pt x="54" y="303"/>
                    <a:pt x="51" y="320"/>
                    <a:pt x="48" y="338"/>
                  </a:cubicBezTo>
                  <a:lnTo>
                    <a:pt x="0" y="338"/>
                  </a:lnTo>
                  <a:cubicBezTo>
                    <a:pt x="18" y="225"/>
                    <a:pt x="36" y="113"/>
                    <a:pt x="54" y="1"/>
                  </a:cubicBezTo>
                  <a:cubicBezTo>
                    <a:pt x="56" y="0"/>
                    <a:pt x="58" y="0"/>
                    <a:pt x="59" y="0"/>
                  </a:cubicBezTo>
                  <a:cubicBezTo>
                    <a:pt x="81" y="0"/>
                    <a:pt x="103" y="0"/>
                    <a:pt x="125" y="0"/>
                  </a:cubicBezTo>
                  <a:cubicBezTo>
                    <a:pt x="129" y="0"/>
                    <a:pt x="132" y="1"/>
                    <a:pt x="133" y="6"/>
                  </a:cubicBezTo>
                  <a:cubicBezTo>
                    <a:pt x="145" y="84"/>
                    <a:pt x="157" y="161"/>
                    <a:pt x="170" y="238"/>
                  </a:cubicBezTo>
                  <a:cubicBezTo>
                    <a:pt x="175" y="269"/>
                    <a:pt x="180" y="300"/>
                    <a:pt x="185" y="331"/>
                  </a:cubicBezTo>
                  <a:cubicBezTo>
                    <a:pt x="185" y="333"/>
                    <a:pt x="185" y="335"/>
                    <a:pt x="185" y="338"/>
                  </a:cubicBezTo>
                  <a:close/>
                  <a:moveTo>
                    <a:pt x="116" y="231"/>
                  </a:moveTo>
                  <a:lnTo>
                    <a:pt x="116" y="231"/>
                  </a:lnTo>
                  <a:cubicBezTo>
                    <a:pt x="108" y="176"/>
                    <a:pt x="99" y="121"/>
                    <a:pt x="91" y="67"/>
                  </a:cubicBezTo>
                  <a:cubicBezTo>
                    <a:pt x="91" y="67"/>
                    <a:pt x="90" y="67"/>
                    <a:pt x="89" y="67"/>
                  </a:cubicBezTo>
                  <a:cubicBezTo>
                    <a:pt x="81" y="121"/>
                    <a:pt x="73" y="176"/>
                    <a:pt x="65" y="231"/>
                  </a:cubicBezTo>
                  <a:lnTo>
                    <a:pt x="116" y="23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8" name="Freeform 14"/>
            <p:cNvSpPr>
              <a:spLocks noEditPoints="1"/>
            </p:cNvSpPr>
            <p:nvPr/>
          </p:nvSpPr>
          <p:spPr bwMode="auto">
            <a:xfrm>
              <a:off x="2277" y="2055"/>
              <a:ext cx="112" cy="205"/>
            </a:xfrm>
            <a:custGeom>
              <a:avLst/>
              <a:gdLst>
                <a:gd name="T0" fmla="*/ 0 w 186"/>
                <a:gd name="T1" fmla="*/ 338 h 338"/>
                <a:gd name="T2" fmla="*/ 0 w 186"/>
                <a:gd name="T3" fmla="*/ 338 h 338"/>
                <a:gd name="T4" fmla="*/ 54 w 186"/>
                <a:gd name="T5" fmla="*/ 0 h 338"/>
                <a:gd name="T6" fmla="*/ 127 w 186"/>
                <a:gd name="T7" fmla="*/ 0 h 338"/>
                <a:gd name="T8" fmla="*/ 133 w 186"/>
                <a:gd name="T9" fmla="*/ 7 h 338"/>
                <a:gd name="T10" fmla="*/ 160 w 186"/>
                <a:gd name="T11" fmla="*/ 171 h 338"/>
                <a:gd name="T12" fmla="*/ 186 w 186"/>
                <a:gd name="T13" fmla="*/ 335 h 338"/>
                <a:gd name="T14" fmla="*/ 186 w 186"/>
                <a:gd name="T15" fmla="*/ 338 h 338"/>
                <a:gd name="T16" fmla="*/ 133 w 186"/>
                <a:gd name="T17" fmla="*/ 338 h 338"/>
                <a:gd name="T18" fmla="*/ 125 w 186"/>
                <a:gd name="T19" fmla="*/ 286 h 338"/>
                <a:gd name="T20" fmla="*/ 115 w 186"/>
                <a:gd name="T21" fmla="*/ 277 h 338"/>
                <a:gd name="T22" fmla="*/ 65 w 186"/>
                <a:gd name="T23" fmla="*/ 277 h 338"/>
                <a:gd name="T24" fmla="*/ 57 w 186"/>
                <a:gd name="T25" fmla="*/ 284 h 338"/>
                <a:gd name="T26" fmla="*/ 49 w 186"/>
                <a:gd name="T27" fmla="*/ 338 h 338"/>
                <a:gd name="T28" fmla="*/ 0 w 186"/>
                <a:gd name="T29" fmla="*/ 338 h 338"/>
                <a:gd name="T30" fmla="*/ 92 w 186"/>
                <a:gd name="T31" fmla="*/ 65 h 338"/>
                <a:gd name="T32" fmla="*/ 92 w 186"/>
                <a:gd name="T33" fmla="*/ 65 h 338"/>
                <a:gd name="T34" fmla="*/ 90 w 186"/>
                <a:gd name="T35" fmla="*/ 66 h 338"/>
                <a:gd name="T36" fmla="*/ 65 w 186"/>
                <a:gd name="T37" fmla="*/ 230 h 338"/>
                <a:gd name="T38" fmla="*/ 116 w 186"/>
                <a:gd name="T39" fmla="*/ 230 h 338"/>
                <a:gd name="T40" fmla="*/ 92 w 186"/>
                <a:gd name="T41" fmla="*/ 65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86" h="338">
                  <a:moveTo>
                    <a:pt x="0" y="338"/>
                  </a:moveTo>
                  <a:lnTo>
                    <a:pt x="0" y="338"/>
                  </a:lnTo>
                  <a:cubicBezTo>
                    <a:pt x="18" y="225"/>
                    <a:pt x="36" y="113"/>
                    <a:pt x="54" y="0"/>
                  </a:cubicBezTo>
                  <a:cubicBezTo>
                    <a:pt x="79" y="0"/>
                    <a:pt x="103" y="0"/>
                    <a:pt x="127" y="0"/>
                  </a:cubicBezTo>
                  <a:cubicBezTo>
                    <a:pt x="129" y="0"/>
                    <a:pt x="133" y="4"/>
                    <a:pt x="133" y="7"/>
                  </a:cubicBezTo>
                  <a:cubicBezTo>
                    <a:pt x="142" y="61"/>
                    <a:pt x="151" y="116"/>
                    <a:pt x="160" y="171"/>
                  </a:cubicBezTo>
                  <a:cubicBezTo>
                    <a:pt x="168" y="225"/>
                    <a:pt x="177" y="280"/>
                    <a:pt x="186" y="335"/>
                  </a:cubicBezTo>
                  <a:cubicBezTo>
                    <a:pt x="186" y="336"/>
                    <a:pt x="186" y="337"/>
                    <a:pt x="186" y="338"/>
                  </a:cubicBezTo>
                  <a:lnTo>
                    <a:pt x="133" y="338"/>
                  </a:lnTo>
                  <a:cubicBezTo>
                    <a:pt x="130" y="321"/>
                    <a:pt x="127" y="303"/>
                    <a:pt x="125" y="286"/>
                  </a:cubicBezTo>
                  <a:cubicBezTo>
                    <a:pt x="124" y="279"/>
                    <a:pt x="122" y="276"/>
                    <a:pt x="115" y="277"/>
                  </a:cubicBezTo>
                  <a:cubicBezTo>
                    <a:pt x="98" y="277"/>
                    <a:pt x="82" y="277"/>
                    <a:pt x="65" y="277"/>
                  </a:cubicBezTo>
                  <a:cubicBezTo>
                    <a:pt x="60" y="277"/>
                    <a:pt x="58" y="278"/>
                    <a:pt x="57" y="284"/>
                  </a:cubicBezTo>
                  <a:cubicBezTo>
                    <a:pt x="55" y="302"/>
                    <a:pt x="52" y="320"/>
                    <a:pt x="49" y="338"/>
                  </a:cubicBezTo>
                  <a:lnTo>
                    <a:pt x="0" y="338"/>
                  </a:lnTo>
                  <a:close/>
                  <a:moveTo>
                    <a:pt x="92" y="65"/>
                  </a:moveTo>
                  <a:lnTo>
                    <a:pt x="92" y="65"/>
                  </a:lnTo>
                  <a:cubicBezTo>
                    <a:pt x="91" y="66"/>
                    <a:pt x="90" y="66"/>
                    <a:pt x="90" y="66"/>
                  </a:cubicBezTo>
                  <a:cubicBezTo>
                    <a:pt x="81" y="121"/>
                    <a:pt x="73" y="175"/>
                    <a:pt x="65" y="230"/>
                  </a:cubicBezTo>
                  <a:lnTo>
                    <a:pt x="116" y="230"/>
                  </a:lnTo>
                  <a:cubicBezTo>
                    <a:pt x="108" y="175"/>
                    <a:pt x="100" y="120"/>
                    <a:pt x="92" y="6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9" name="Freeform 15"/>
            <p:cNvSpPr>
              <a:spLocks/>
            </p:cNvSpPr>
            <p:nvPr/>
          </p:nvSpPr>
          <p:spPr bwMode="auto">
            <a:xfrm>
              <a:off x="2896" y="2055"/>
              <a:ext cx="110" cy="205"/>
            </a:xfrm>
            <a:custGeom>
              <a:avLst/>
              <a:gdLst>
                <a:gd name="T0" fmla="*/ 94 w 183"/>
                <a:gd name="T1" fmla="*/ 270 h 339"/>
                <a:gd name="T2" fmla="*/ 94 w 183"/>
                <a:gd name="T3" fmla="*/ 270 h 339"/>
                <a:gd name="T4" fmla="*/ 103 w 183"/>
                <a:gd name="T5" fmla="*/ 208 h 339"/>
                <a:gd name="T6" fmla="*/ 133 w 183"/>
                <a:gd name="T7" fmla="*/ 7 h 339"/>
                <a:gd name="T8" fmla="*/ 138 w 183"/>
                <a:gd name="T9" fmla="*/ 0 h 339"/>
                <a:gd name="T10" fmla="*/ 183 w 183"/>
                <a:gd name="T11" fmla="*/ 0 h 339"/>
                <a:gd name="T12" fmla="*/ 131 w 183"/>
                <a:gd name="T13" fmla="*/ 338 h 339"/>
                <a:gd name="T14" fmla="*/ 126 w 183"/>
                <a:gd name="T15" fmla="*/ 338 h 339"/>
                <a:gd name="T16" fmla="*/ 58 w 183"/>
                <a:gd name="T17" fmla="*/ 338 h 339"/>
                <a:gd name="T18" fmla="*/ 50 w 183"/>
                <a:gd name="T19" fmla="*/ 332 h 339"/>
                <a:gd name="T20" fmla="*/ 0 w 183"/>
                <a:gd name="T21" fmla="*/ 4 h 339"/>
                <a:gd name="T22" fmla="*/ 0 w 183"/>
                <a:gd name="T23" fmla="*/ 0 h 339"/>
                <a:gd name="T24" fmla="*/ 49 w 183"/>
                <a:gd name="T25" fmla="*/ 0 h 339"/>
                <a:gd name="T26" fmla="*/ 53 w 183"/>
                <a:gd name="T27" fmla="*/ 6 h 339"/>
                <a:gd name="T28" fmla="*/ 78 w 183"/>
                <a:gd name="T29" fmla="*/ 173 h 339"/>
                <a:gd name="T30" fmla="*/ 91 w 183"/>
                <a:gd name="T31" fmla="*/ 262 h 339"/>
                <a:gd name="T32" fmla="*/ 93 w 183"/>
                <a:gd name="T33" fmla="*/ 270 h 339"/>
                <a:gd name="T34" fmla="*/ 94 w 183"/>
                <a:gd name="T35" fmla="*/ 270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3" h="339">
                  <a:moveTo>
                    <a:pt x="94" y="270"/>
                  </a:moveTo>
                  <a:lnTo>
                    <a:pt x="94" y="270"/>
                  </a:lnTo>
                  <a:cubicBezTo>
                    <a:pt x="97" y="249"/>
                    <a:pt x="100" y="229"/>
                    <a:pt x="103" y="208"/>
                  </a:cubicBezTo>
                  <a:cubicBezTo>
                    <a:pt x="113" y="141"/>
                    <a:pt x="123" y="74"/>
                    <a:pt x="133" y="7"/>
                  </a:cubicBezTo>
                  <a:cubicBezTo>
                    <a:pt x="134" y="4"/>
                    <a:pt x="136" y="0"/>
                    <a:pt x="138" y="0"/>
                  </a:cubicBezTo>
                  <a:cubicBezTo>
                    <a:pt x="153" y="0"/>
                    <a:pt x="167" y="0"/>
                    <a:pt x="183" y="0"/>
                  </a:cubicBezTo>
                  <a:cubicBezTo>
                    <a:pt x="165" y="113"/>
                    <a:pt x="148" y="225"/>
                    <a:pt x="131" y="338"/>
                  </a:cubicBezTo>
                  <a:cubicBezTo>
                    <a:pt x="129" y="338"/>
                    <a:pt x="128" y="338"/>
                    <a:pt x="126" y="338"/>
                  </a:cubicBezTo>
                  <a:cubicBezTo>
                    <a:pt x="104" y="338"/>
                    <a:pt x="81" y="338"/>
                    <a:pt x="58" y="338"/>
                  </a:cubicBezTo>
                  <a:cubicBezTo>
                    <a:pt x="53" y="339"/>
                    <a:pt x="51" y="337"/>
                    <a:pt x="50" y="332"/>
                  </a:cubicBezTo>
                  <a:cubicBezTo>
                    <a:pt x="34" y="223"/>
                    <a:pt x="17" y="113"/>
                    <a:pt x="0" y="4"/>
                  </a:cubicBezTo>
                  <a:cubicBezTo>
                    <a:pt x="0" y="3"/>
                    <a:pt x="0" y="2"/>
                    <a:pt x="0" y="0"/>
                  </a:cubicBezTo>
                  <a:cubicBezTo>
                    <a:pt x="16" y="0"/>
                    <a:pt x="32" y="0"/>
                    <a:pt x="49" y="0"/>
                  </a:cubicBezTo>
                  <a:cubicBezTo>
                    <a:pt x="50" y="0"/>
                    <a:pt x="53" y="4"/>
                    <a:pt x="53" y="6"/>
                  </a:cubicBezTo>
                  <a:cubicBezTo>
                    <a:pt x="62" y="62"/>
                    <a:pt x="70" y="117"/>
                    <a:pt x="78" y="173"/>
                  </a:cubicBezTo>
                  <a:cubicBezTo>
                    <a:pt x="83" y="203"/>
                    <a:pt x="87" y="233"/>
                    <a:pt x="91" y="262"/>
                  </a:cubicBezTo>
                  <a:cubicBezTo>
                    <a:pt x="92" y="265"/>
                    <a:pt x="92" y="267"/>
                    <a:pt x="93" y="270"/>
                  </a:cubicBezTo>
                  <a:cubicBezTo>
                    <a:pt x="93" y="270"/>
                    <a:pt x="94" y="270"/>
                    <a:pt x="94" y="27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50" name="Freeform 16"/>
            <p:cNvSpPr>
              <a:spLocks noEditPoints="1"/>
            </p:cNvSpPr>
            <p:nvPr/>
          </p:nvSpPr>
          <p:spPr bwMode="auto">
            <a:xfrm>
              <a:off x="2162" y="2302"/>
              <a:ext cx="95" cy="206"/>
            </a:xfrm>
            <a:custGeom>
              <a:avLst/>
              <a:gdLst>
                <a:gd name="T0" fmla="*/ 0 w 159"/>
                <a:gd name="T1" fmla="*/ 340 h 340"/>
                <a:gd name="T2" fmla="*/ 0 w 159"/>
                <a:gd name="T3" fmla="*/ 340 h 340"/>
                <a:gd name="T4" fmla="*/ 0 w 159"/>
                <a:gd name="T5" fmla="*/ 3 h 340"/>
                <a:gd name="T6" fmla="*/ 1 w 159"/>
                <a:gd name="T7" fmla="*/ 2 h 340"/>
                <a:gd name="T8" fmla="*/ 95 w 159"/>
                <a:gd name="T9" fmla="*/ 3 h 340"/>
                <a:gd name="T10" fmla="*/ 154 w 159"/>
                <a:gd name="T11" fmla="*/ 61 h 340"/>
                <a:gd name="T12" fmla="*/ 153 w 159"/>
                <a:gd name="T13" fmla="*/ 158 h 340"/>
                <a:gd name="T14" fmla="*/ 92 w 159"/>
                <a:gd name="T15" fmla="*/ 212 h 340"/>
                <a:gd name="T16" fmla="*/ 52 w 159"/>
                <a:gd name="T17" fmla="*/ 213 h 340"/>
                <a:gd name="T18" fmla="*/ 52 w 159"/>
                <a:gd name="T19" fmla="*/ 224 h 340"/>
                <a:gd name="T20" fmla="*/ 52 w 159"/>
                <a:gd name="T21" fmla="*/ 331 h 340"/>
                <a:gd name="T22" fmla="*/ 42 w 159"/>
                <a:gd name="T23" fmla="*/ 340 h 340"/>
                <a:gd name="T24" fmla="*/ 0 w 159"/>
                <a:gd name="T25" fmla="*/ 340 h 340"/>
                <a:gd name="T26" fmla="*/ 52 w 159"/>
                <a:gd name="T27" fmla="*/ 163 h 340"/>
                <a:gd name="T28" fmla="*/ 52 w 159"/>
                <a:gd name="T29" fmla="*/ 163 h 340"/>
                <a:gd name="T30" fmla="*/ 55 w 159"/>
                <a:gd name="T31" fmla="*/ 164 h 340"/>
                <a:gd name="T32" fmla="*/ 79 w 159"/>
                <a:gd name="T33" fmla="*/ 164 h 340"/>
                <a:gd name="T34" fmla="*/ 102 w 159"/>
                <a:gd name="T35" fmla="*/ 144 h 340"/>
                <a:gd name="T36" fmla="*/ 102 w 159"/>
                <a:gd name="T37" fmla="*/ 70 h 340"/>
                <a:gd name="T38" fmla="*/ 86 w 159"/>
                <a:gd name="T39" fmla="*/ 51 h 340"/>
                <a:gd name="T40" fmla="*/ 52 w 159"/>
                <a:gd name="T41" fmla="*/ 49 h 340"/>
                <a:gd name="T42" fmla="*/ 52 w 159"/>
                <a:gd name="T43" fmla="*/ 163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59" h="340">
                  <a:moveTo>
                    <a:pt x="0" y="340"/>
                  </a:moveTo>
                  <a:lnTo>
                    <a:pt x="0" y="340"/>
                  </a:lnTo>
                  <a:cubicBezTo>
                    <a:pt x="0" y="340"/>
                    <a:pt x="0" y="115"/>
                    <a:pt x="0" y="3"/>
                  </a:cubicBezTo>
                  <a:cubicBezTo>
                    <a:pt x="0" y="2"/>
                    <a:pt x="1" y="2"/>
                    <a:pt x="1" y="2"/>
                  </a:cubicBezTo>
                  <a:cubicBezTo>
                    <a:pt x="32" y="2"/>
                    <a:pt x="64" y="0"/>
                    <a:pt x="95" y="3"/>
                  </a:cubicBezTo>
                  <a:cubicBezTo>
                    <a:pt x="129" y="7"/>
                    <a:pt x="149" y="26"/>
                    <a:pt x="154" y="61"/>
                  </a:cubicBezTo>
                  <a:cubicBezTo>
                    <a:pt x="158" y="93"/>
                    <a:pt x="159" y="126"/>
                    <a:pt x="153" y="158"/>
                  </a:cubicBezTo>
                  <a:cubicBezTo>
                    <a:pt x="147" y="189"/>
                    <a:pt x="124" y="209"/>
                    <a:pt x="92" y="212"/>
                  </a:cubicBezTo>
                  <a:cubicBezTo>
                    <a:pt x="79" y="213"/>
                    <a:pt x="66" y="213"/>
                    <a:pt x="52" y="213"/>
                  </a:cubicBezTo>
                  <a:lnTo>
                    <a:pt x="52" y="224"/>
                  </a:lnTo>
                  <a:cubicBezTo>
                    <a:pt x="52" y="260"/>
                    <a:pt x="52" y="295"/>
                    <a:pt x="52" y="331"/>
                  </a:cubicBezTo>
                  <a:cubicBezTo>
                    <a:pt x="52" y="338"/>
                    <a:pt x="42" y="340"/>
                    <a:pt x="42" y="340"/>
                  </a:cubicBezTo>
                  <a:lnTo>
                    <a:pt x="0" y="340"/>
                  </a:lnTo>
                  <a:close/>
                  <a:moveTo>
                    <a:pt x="52" y="163"/>
                  </a:moveTo>
                  <a:lnTo>
                    <a:pt x="52" y="163"/>
                  </a:lnTo>
                  <a:cubicBezTo>
                    <a:pt x="53" y="164"/>
                    <a:pt x="54" y="164"/>
                    <a:pt x="55" y="164"/>
                  </a:cubicBezTo>
                  <a:cubicBezTo>
                    <a:pt x="63" y="164"/>
                    <a:pt x="71" y="164"/>
                    <a:pt x="79" y="164"/>
                  </a:cubicBezTo>
                  <a:cubicBezTo>
                    <a:pt x="92" y="164"/>
                    <a:pt x="101" y="157"/>
                    <a:pt x="102" y="144"/>
                  </a:cubicBezTo>
                  <a:cubicBezTo>
                    <a:pt x="103" y="120"/>
                    <a:pt x="103" y="95"/>
                    <a:pt x="102" y="70"/>
                  </a:cubicBezTo>
                  <a:cubicBezTo>
                    <a:pt x="102" y="60"/>
                    <a:pt x="96" y="52"/>
                    <a:pt x="86" y="51"/>
                  </a:cubicBezTo>
                  <a:cubicBezTo>
                    <a:pt x="75" y="49"/>
                    <a:pt x="64" y="50"/>
                    <a:pt x="52" y="49"/>
                  </a:cubicBezTo>
                  <a:lnTo>
                    <a:pt x="52" y="16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51" name="Freeform 17"/>
            <p:cNvSpPr>
              <a:spLocks/>
            </p:cNvSpPr>
            <p:nvPr/>
          </p:nvSpPr>
          <p:spPr bwMode="auto">
            <a:xfrm>
              <a:off x="2665" y="2301"/>
              <a:ext cx="98" cy="209"/>
            </a:xfrm>
            <a:custGeom>
              <a:avLst/>
              <a:gdLst>
                <a:gd name="T0" fmla="*/ 160 w 163"/>
                <a:gd name="T1" fmla="*/ 117 h 346"/>
                <a:gd name="T2" fmla="*/ 160 w 163"/>
                <a:gd name="T3" fmla="*/ 117 h 346"/>
                <a:gd name="T4" fmla="*/ 109 w 163"/>
                <a:gd name="T5" fmla="*/ 117 h 346"/>
                <a:gd name="T6" fmla="*/ 109 w 163"/>
                <a:gd name="T7" fmla="*/ 107 h 346"/>
                <a:gd name="T8" fmla="*/ 107 w 163"/>
                <a:gd name="T9" fmla="*/ 70 h 346"/>
                <a:gd name="T10" fmla="*/ 81 w 163"/>
                <a:gd name="T11" fmla="*/ 47 h 346"/>
                <a:gd name="T12" fmla="*/ 54 w 163"/>
                <a:gd name="T13" fmla="*/ 69 h 346"/>
                <a:gd name="T14" fmla="*/ 53 w 163"/>
                <a:gd name="T15" fmla="*/ 86 h 346"/>
                <a:gd name="T16" fmla="*/ 53 w 163"/>
                <a:gd name="T17" fmla="*/ 259 h 346"/>
                <a:gd name="T18" fmla="*/ 54 w 163"/>
                <a:gd name="T19" fmla="*/ 272 h 346"/>
                <a:gd name="T20" fmla="*/ 81 w 163"/>
                <a:gd name="T21" fmla="*/ 297 h 346"/>
                <a:gd name="T22" fmla="*/ 107 w 163"/>
                <a:gd name="T23" fmla="*/ 273 h 346"/>
                <a:gd name="T24" fmla="*/ 109 w 163"/>
                <a:gd name="T25" fmla="*/ 228 h 346"/>
                <a:gd name="T26" fmla="*/ 109 w 163"/>
                <a:gd name="T27" fmla="*/ 216 h 346"/>
                <a:gd name="T28" fmla="*/ 158 w 163"/>
                <a:gd name="T29" fmla="*/ 216 h 346"/>
                <a:gd name="T30" fmla="*/ 149 w 163"/>
                <a:gd name="T31" fmla="*/ 308 h 346"/>
                <a:gd name="T32" fmla="*/ 114 w 163"/>
                <a:gd name="T33" fmla="*/ 339 h 346"/>
                <a:gd name="T34" fmla="*/ 70 w 163"/>
                <a:gd name="T35" fmla="*/ 345 h 346"/>
                <a:gd name="T36" fmla="*/ 0 w 163"/>
                <a:gd name="T37" fmla="*/ 265 h 346"/>
                <a:gd name="T38" fmla="*/ 0 w 163"/>
                <a:gd name="T39" fmla="*/ 80 h 346"/>
                <a:gd name="T40" fmla="*/ 4 w 163"/>
                <a:gd name="T41" fmla="*/ 54 h 346"/>
                <a:gd name="T42" fmla="*/ 70 w 163"/>
                <a:gd name="T43" fmla="*/ 0 h 346"/>
                <a:gd name="T44" fmla="*/ 98 w 163"/>
                <a:gd name="T45" fmla="*/ 1 h 346"/>
                <a:gd name="T46" fmla="*/ 155 w 163"/>
                <a:gd name="T47" fmla="*/ 56 h 346"/>
                <a:gd name="T48" fmla="*/ 160 w 163"/>
                <a:gd name="T49" fmla="*/ 117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3" h="346">
                  <a:moveTo>
                    <a:pt x="160" y="117"/>
                  </a:moveTo>
                  <a:lnTo>
                    <a:pt x="160" y="117"/>
                  </a:lnTo>
                  <a:lnTo>
                    <a:pt x="109" y="117"/>
                  </a:lnTo>
                  <a:cubicBezTo>
                    <a:pt x="109" y="113"/>
                    <a:pt x="109" y="110"/>
                    <a:pt x="109" y="107"/>
                  </a:cubicBezTo>
                  <a:cubicBezTo>
                    <a:pt x="108" y="94"/>
                    <a:pt x="109" y="82"/>
                    <a:pt x="107" y="70"/>
                  </a:cubicBezTo>
                  <a:cubicBezTo>
                    <a:pt x="106" y="56"/>
                    <a:pt x="95" y="48"/>
                    <a:pt x="81" y="47"/>
                  </a:cubicBezTo>
                  <a:cubicBezTo>
                    <a:pt x="66" y="47"/>
                    <a:pt x="57" y="55"/>
                    <a:pt x="54" y="69"/>
                  </a:cubicBezTo>
                  <a:cubicBezTo>
                    <a:pt x="53" y="75"/>
                    <a:pt x="53" y="81"/>
                    <a:pt x="53" y="86"/>
                  </a:cubicBezTo>
                  <a:cubicBezTo>
                    <a:pt x="53" y="144"/>
                    <a:pt x="53" y="202"/>
                    <a:pt x="53" y="259"/>
                  </a:cubicBezTo>
                  <a:cubicBezTo>
                    <a:pt x="53" y="264"/>
                    <a:pt x="53" y="268"/>
                    <a:pt x="54" y="272"/>
                  </a:cubicBezTo>
                  <a:cubicBezTo>
                    <a:pt x="56" y="289"/>
                    <a:pt x="65" y="297"/>
                    <a:pt x="81" y="297"/>
                  </a:cubicBezTo>
                  <a:cubicBezTo>
                    <a:pt x="96" y="297"/>
                    <a:pt x="106" y="289"/>
                    <a:pt x="107" y="273"/>
                  </a:cubicBezTo>
                  <a:cubicBezTo>
                    <a:pt x="109" y="258"/>
                    <a:pt x="108" y="243"/>
                    <a:pt x="109" y="228"/>
                  </a:cubicBezTo>
                  <a:cubicBezTo>
                    <a:pt x="109" y="224"/>
                    <a:pt x="109" y="220"/>
                    <a:pt x="109" y="216"/>
                  </a:cubicBezTo>
                  <a:lnTo>
                    <a:pt x="158" y="216"/>
                  </a:lnTo>
                  <a:cubicBezTo>
                    <a:pt x="157" y="247"/>
                    <a:pt x="163" y="278"/>
                    <a:pt x="149" y="308"/>
                  </a:cubicBezTo>
                  <a:cubicBezTo>
                    <a:pt x="142" y="323"/>
                    <a:pt x="130" y="335"/>
                    <a:pt x="114" y="339"/>
                  </a:cubicBezTo>
                  <a:cubicBezTo>
                    <a:pt x="100" y="343"/>
                    <a:pt x="84" y="346"/>
                    <a:pt x="70" y="345"/>
                  </a:cubicBezTo>
                  <a:cubicBezTo>
                    <a:pt x="24" y="341"/>
                    <a:pt x="1" y="313"/>
                    <a:pt x="0" y="265"/>
                  </a:cubicBezTo>
                  <a:cubicBezTo>
                    <a:pt x="0" y="204"/>
                    <a:pt x="0" y="142"/>
                    <a:pt x="0" y="80"/>
                  </a:cubicBezTo>
                  <a:cubicBezTo>
                    <a:pt x="0" y="71"/>
                    <a:pt x="2" y="62"/>
                    <a:pt x="4" y="54"/>
                  </a:cubicBezTo>
                  <a:cubicBezTo>
                    <a:pt x="12" y="21"/>
                    <a:pt x="36" y="1"/>
                    <a:pt x="70" y="0"/>
                  </a:cubicBezTo>
                  <a:cubicBezTo>
                    <a:pt x="79" y="0"/>
                    <a:pt x="89" y="0"/>
                    <a:pt x="98" y="1"/>
                  </a:cubicBezTo>
                  <a:cubicBezTo>
                    <a:pt x="130" y="6"/>
                    <a:pt x="149" y="25"/>
                    <a:pt x="155" y="56"/>
                  </a:cubicBezTo>
                  <a:cubicBezTo>
                    <a:pt x="159" y="76"/>
                    <a:pt x="158" y="96"/>
                    <a:pt x="160" y="11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52" name="Freeform 18"/>
            <p:cNvSpPr>
              <a:spLocks/>
            </p:cNvSpPr>
            <p:nvPr/>
          </p:nvSpPr>
          <p:spPr bwMode="auto">
            <a:xfrm>
              <a:off x="3022" y="2056"/>
              <a:ext cx="86" cy="204"/>
            </a:xfrm>
            <a:custGeom>
              <a:avLst/>
              <a:gdLst>
                <a:gd name="T0" fmla="*/ 0 w 144"/>
                <a:gd name="T1" fmla="*/ 337 h 337"/>
                <a:gd name="T2" fmla="*/ 0 w 144"/>
                <a:gd name="T3" fmla="*/ 337 h 337"/>
                <a:gd name="T4" fmla="*/ 0 w 144"/>
                <a:gd name="T5" fmla="*/ 0 h 337"/>
                <a:gd name="T6" fmla="*/ 144 w 144"/>
                <a:gd name="T7" fmla="*/ 0 h 337"/>
                <a:gd name="T8" fmla="*/ 144 w 144"/>
                <a:gd name="T9" fmla="*/ 47 h 337"/>
                <a:gd name="T10" fmla="*/ 53 w 144"/>
                <a:gd name="T11" fmla="*/ 47 h 337"/>
                <a:gd name="T12" fmla="*/ 53 w 144"/>
                <a:gd name="T13" fmla="*/ 141 h 337"/>
                <a:gd name="T14" fmla="*/ 125 w 144"/>
                <a:gd name="T15" fmla="*/ 141 h 337"/>
                <a:gd name="T16" fmla="*/ 125 w 144"/>
                <a:gd name="T17" fmla="*/ 189 h 337"/>
                <a:gd name="T18" fmla="*/ 53 w 144"/>
                <a:gd name="T19" fmla="*/ 189 h 337"/>
                <a:gd name="T20" fmla="*/ 53 w 144"/>
                <a:gd name="T21" fmla="*/ 288 h 337"/>
                <a:gd name="T22" fmla="*/ 144 w 144"/>
                <a:gd name="T23" fmla="*/ 288 h 337"/>
                <a:gd name="T24" fmla="*/ 144 w 144"/>
                <a:gd name="T25" fmla="*/ 337 h 337"/>
                <a:gd name="T26" fmla="*/ 0 w 144"/>
                <a:gd name="T27" fmla="*/ 337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4" h="337">
                  <a:moveTo>
                    <a:pt x="0" y="337"/>
                  </a:moveTo>
                  <a:lnTo>
                    <a:pt x="0" y="337"/>
                  </a:lnTo>
                  <a:lnTo>
                    <a:pt x="0" y="0"/>
                  </a:lnTo>
                  <a:lnTo>
                    <a:pt x="144" y="0"/>
                  </a:lnTo>
                  <a:lnTo>
                    <a:pt x="144" y="47"/>
                  </a:lnTo>
                  <a:lnTo>
                    <a:pt x="53" y="47"/>
                  </a:lnTo>
                  <a:lnTo>
                    <a:pt x="53" y="141"/>
                  </a:lnTo>
                  <a:lnTo>
                    <a:pt x="125" y="141"/>
                  </a:lnTo>
                  <a:lnTo>
                    <a:pt x="125" y="189"/>
                  </a:lnTo>
                  <a:lnTo>
                    <a:pt x="53" y="189"/>
                  </a:lnTo>
                  <a:lnTo>
                    <a:pt x="53" y="288"/>
                  </a:lnTo>
                  <a:lnTo>
                    <a:pt x="144" y="288"/>
                  </a:lnTo>
                  <a:lnTo>
                    <a:pt x="144" y="337"/>
                  </a:lnTo>
                  <a:lnTo>
                    <a:pt x="0" y="33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53" name="Freeform 19"/>
            <p:cNvSpPr>
              <a:spLocks/>
            </p:cNvSpPr>
            <p:nvPr/>
          </p:nvSpPr>
          <p:spPr bwMode="auto">
            <a:xfrm>
              <a:off x="2572" y="2303"/>
              <a:ext cx="87" cy="204"/>
            </a:xfrm>
            <a:custGeom>
              <a:avLst/>
              <a:gdLst>
                <a:gd name="T0" fmla="*/ 0 w 144"/>
                <a:gd name="T1" fmla="*/ 0 h 337"/>
                <a:gd name="T2" fmla="*/ 0 w 144"/>
                <a:gd name="T3" fmla="*/ 0 h 337"/>
                <a:gd name="T4" fmla="*/ 0 w 144"/>
                <a:gd name="T5" fmla="*/ 337 h 337"/>
                <a:gd name="T6" fmla="*/ 144 w 144"/>
                <a:gd name="T7" fmla="*/ 337 h 337"/>
                <a:gd name="T8" fmla="*/ 144 w 144"/>
                <a:gd name="T9" fmla="*/ 289 h 337"/>
                <a:gd name="T10" fmla="*/ 53 w 144"/>
                <a:gd name="T11" fmla="*/ 289 h 337"/>
                <a:gd name="T12" fmla="*/ 53 w 144"/>
                <a:gd name="T13" fmla="*/ 190 h 337"/>
                <a:gd name="T14" fmla="*/ 124 w 144"/>
                <a:gd name="T15" fmla="*/ 190 h 337"/>
                <a:gd name="T16" fmla="*/ 124 w 144"/>
                <a:gd name="T17" fmla="*/ 142 h 337"/>
                <a:gd name="T18" fmla="*/ 53 w 144"/>
                <a:gd name="T19" fmla="*/ 142 h 337"/>
                <a:gd name="T20" fmla="*/ 53 w 144"/>
                <a:gd name="T21" fmla="*/ 47 h 337"/>
                <a:gd name="T22" fmla="*/ 144 w 144"/>
                <a:gd name="T23" fmla="*/ 47 h 337"/>
                <a:gd name="T24" fmla="*/ 144 w 144"/>
                <a:gd name="T25" fmla="*/ 0 h 337"/>
                <a:gd name="T26" fmla="*/ 0 w 144"/>
                <a:gd name="T27" fmla="*/ 0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4" h="337">
                  <a:moveTo>
                    <a:pt x="0" y="0"/>
                  </a:moveTo>
                  <a:lnTo>
                    <a:pt x="0" y="0"/>
                  </a:lnTo>
                  <a:lnTo>
                    <a:pt x="0" y="337"/>
                  </a:lnTo>
                  <a:lnTo>
                    <a:pt x="144" y="337"/>
                  </a:lnTo>
                  <a:lnTo>
                    <a:pt x="144" y="289"/>
                  </a:lnTo>
                  <a:lnTo>
                    <a:pt x="53" y="289"/>
                  </a:lnTo>
                  <a:lnTo>
                    <a:pt x="53" y="190"/>
                  </a:lnTo>
                  <a:lnTo>
                    <a:pt x="124" y="190"/>
                  </a:lnTo>
                  <a:lnTo>
                    <a:pt x="124" y="142"/>
                  </a:lnTo>
                  <a:lnTo>
                    <a:pt x="53" y="142"/>
                  </a:lnTo>
                  <a:lnTo>
                    <a:pt x="53" y="47"/>
                  </a:lnTo>
                  <a:lnTo>
                    <a:pt x="144" y="47"/>
                  </a:lnTo>
                  <a:lnTo>
                    <a:pt x="144"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54" name="Freeform 20"/>
            <p:cNvSpPr>
              <a:spLocks/>
            </p:cNvSpPr>
            <p:nvPr/>
          </p:nvSpPr>
          <p:spPr bwMode="auto">
            <a:xfrm>
              <a:off x="2736" y="2056"/>
              <a:ext cx="99" cy="204"/>
            </a:xfrm>
            <a:custGeom>
              <a:avLst/>
              <a:gdLst>
                <a:gd name="T0" fmla="*/ 56 w 164"/>
                <a:gd name="T1" fmla="*/ 47 h 337"/>
                <a:gd name="T2" fmla="*/ 56 w 164"/>
                <a:gd name="T3" fmla="*/ 47 h 337"/>
                <a:gd name="T4" fmla="*/ 0 w 164"/>
                <a:gd name="T5" fmla="*/ 47 h 337"/>
                <a:gd name="T6" fmla="*/ 0 w 164"/>
                <a:gd name="T7" fmla="*/ 0 h 337"/>
                <a:gd name="T8" fmla="*/ 164 w 164"/>
                <a:gd name="T9" fmla="*/ 0 h 337"/>
                <a:gd name="T10" fmla="*/ 164 w 164"/>
                <a:gd name="T11" fmla="*/ 47 h 337"/>
                <a:gd name="T12" fmla="*/ 108 w 164"/>
                <a:gd name="T13" fmla="*/ 47 h 337"/>
                <a:gd name="T14" fmla="*/ 108 w 164"/>
                <a:gd name="T15" fmla="*/ 337 h 337"/>
                <a:gd name="T16" fmla="*/ 56 w 164"/>
                <a:gd name="T17" fmla="*/ 337 h 337"/>
                <a:gd name="T18" fmla="*/ 56 w 164"/>
                <a:gd name="T19" fmla="*/ 47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4" h="337">
                  <a:moveTo>
                    <a:pt x="56" y="47"/>
                  </a:moveTo>
                  <a:lnTo>
                    <a:pt x="56" y="47"/>
                  </a:lnTo>
                  <a:lnTo>
                    <a:pt x="0" y="47"/>
                  </a:lnTo>
                  <a:lnTo>
                    <a:pt x="0" y="0"/>
                  </a:lnTo>
                  <a:lnTo>
                    <a:pt x="164" y="0"/>
                  </a:lnTo>
                  <a:lnTo>
                    <a:pt x="164" y="47"/>
                  </a:lnTo>
                  <a:lnTo>
                    <a:pt x="108" y="47"/>
                  </a:lnTo>
                  <a:lnTo>
                    <a:pt x="108" y="337"/>
                  </a:lnTo>
                  <a:lnTo>
                    <a:pt x="56" y="337"/>
                  </a:lnTo>
                  <a:lnTo>
                    <a:pt x="56" y="4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55" name="Freeform 21"/>
            <p:cNvSpPr>
              <a:spLocks/>
            </p:cNvSpPr>
            <p:nvPr/>
          </p:nvSpPr>
          <p:spPr bwMode="auto">
            <a:xfrm>
              <a:off x="2495" y="2303"/>
              <a:ext cx="60" cy="205"/>
            </a:xfrm>
            <a:custGeom>
              <a:avLst/>
              <a:gdLst>
                <a:gd name="T0" fmla="*/ 48 w 101"/>
                <a:gd name="T1" fmla="*/ 0 h 339"/>
                <a:gd name="T2" fmla="*/ 48 w 101"/>
                <a:gd name="T3" fmla="*/ 0 h 339"/>
                <a:gd name="T4" fmla="*/ 100 w 101"/>
                <a:gd name="T5" fmla="*/ 0 h 339"/>
                <a:gd name="T6" fmla="*/ 101 w 101"/>
                <a:gd name="T7" fmla="*/ 10 h 339"/>
                <a:gd name="T8" fmla="*/ 101 w 101"/>
                <a:gd name="T9" fmla="*/ 258 h 339"/>
                <a:gd name="T10" fmla="*/ 96 w 101"/>
                <a:gd name="T11" fmla="*/ 290 h 339"/>
                <a:gd name="T12" fmla="*/ 45 w 101"/>
                <a:gd name="T13" fmla="*/ 337 h 339"/>
                <a:gd name="T14" fmla="*/ 0 w 101"/>
                <a:gd name="T15" fmla="*/ 339 h 339"/>
                <a:gd name="T16" fmla="*/ 0 w 101"/>
                <a:gd name="T17" fmla="*/ 290 h 339"/>
                <a:gd name="T18" fmla="*/ 22 w 101"/>
                <a:gd name="T19" fmla="*/ 290 h 339"/>
                <a:gd name="T20" fmla="*/ 48 w 101"/>
                <a:gd name="T21" fmla="*/ 265 h 339"/>
                <a:gd name="T22" fmla="*/ 48 w 101"/>
                <a:gd name="T23" fmla="*/ 253 h 339"/>
                <a:gd name="T24" fmla="*/ 48 w 101"/>
                <a:gd name="T25" fmla="*/ 11 h 339"/>
                <a:gd name="T26" fmla="*/ 48 w 101"/>
                <a:gd name="T27" fmla="*/ 0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1" h="339">
                  <a:moveTo>
                    <a:pt x="48" y="0"/>
                  </a:moveTo>
                  <a:lnTo>
                    <a:pt x="48" y="0"/>
                  </a:lnTo>
                  <a:lnTo>
                    <a:pt x="100" y="0"/>
                  </a:lnTo>
                  <a:cubicBezTo>
                    <a:pt x="100" y="3"/>
                    <a:pt x="101" y="7"/>
                    <a:pt x="101" y="10"/>
                  </a:cubicBezTo>
                  <a:cubicBezTo>
                    <a:pt x="101" y="92"/>
                    <a:pt x="101" y="175"/>
                    <a:pt x="101" y="258"/>
                  </a:cubicBezTo>
                  <a:cubicBezTo>
                    <a:pt x="101" y="269"/>
                    <a:pt x="99" y="280"/>
                    <a:pt x="96" y="290"/>
                  </a:cubicBezTo>
                  <a:cubicBezTo>
                    <a:pt x="89" y="317"/>
                    <a:pt x="72" y="333"/>
                    <a:pt x="45" y="337"/>
                  </a:cubicBezTo>
                  <a:cubicBezTo>
                    <a:pt x="30" y="339"/>
                    <a:pt x="16" y="338"/>
                    <a:pt x="0" y="339"/>
                  </a:cubicBezTo>
                  <a:lnTo>
                    <a:pt x="0" y="290"/>
                  </a:lnTo>
                  <a:cubicBezTo>
                    <a:pt x="8" y="290"/>
                    <a:pt x="15" y="290"/>
                    <a:pt x="22" y="290"/>
                  </a:cubicBezTo>
                  <a:cubicBezTo>
                    <a:pt x="37" y="289"/>
                    <a:pt x="46" y="280"/>
                    <a:pt x="48" y="265"/>
                  </a:cubicBezTo>
                  <a:cubicBezTo>
                    <a:pt x="48" y="261"/>
                    <a:pt x="48" y="257"/>
                    <a:pt x="48" y="253"/>
                  </a:cubicBezTo>
                  <a:cubicBezTo>
                    <a:pt x="48" y="172"/>
                    <a:pt x="48" y="92"/>
                    <a:pt x="48" y="11"/>
                  </a:cubicBezTo>
                  <a:lnTo>
                    <a:pt x="4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56" name="Freeform 22"/>
            <p:cNvSpPr>
              <a:spLocks/>
            </p:cNvSpPr>
            <p:nvPr/>
          </p:nvSpPr>
          <p:spPr bwMode="auto">
            <a:xfrm>
              <a:off x="2849" y="2055"/>
              <a:ext cx="32" cy="205"/>
            </a:xfrm>
            <a:custGeom>
              <a:avLst/>
              <a:gdLst>
                <a:gd name="T0" fmla="*/ 0 w 52"/>
                <a:gd name="T1" fmla="*/ 0 h 338"/>
                <a:gd name="T2" fmla="*/ 0 w 52"/>
                <a:gd name="T3" fmla="*/ 0 h 338"/>
                <a:gd name="T4" fmla="*/ 52 w 52"/>
                <a:gd name="T5" fmla="*/ 0 h 338"/>
                <a:gd name="T6" fmla="*/ 52 w 52"/>
                <a:gd name="T7" fmla="*/ 338 h 338"/>
                <a:gd name="T8" fmla="*/ 0 w 52"/>
                <a:gd name="T9" fmla="*/ 338 h 338"/>
                <a:gd name="T10" fmla="*/ 0 w 52"/>
                <a:gd name="T11" fmla="*/ 0 h 338"/>
              </a:gdLst>
              <a:ahLst/>
              <a:cxnLst>
                <a:cxn ang="0">
                  <a:pos x="T0" y="T1"/>
                </a:cxn>
                <a:cxn ang="0">
                  <a:pos x="T2" y="T3"/>
                </a:cxn>
                <a:cxn ang="0">
                  <a:pos x="T4" y="T5"/>
                </a:cxn>
                <a:cxn ang="0">
                  <a:pos x="T6" y="T7"/>
                </a:cxn>
                <a:cxn ang="0">
                  <a:pos x="T8" y="T9"/>
                </a:cxn>
                <a:cxn ang="0">
                  <a:pos x="T10" y="T11"/>
                </a:cxn>
              </a:cxnLst>
              <a:rect l="0" t="0" r="r" b="b"/>
              <a:pathLst>
                <a:path w="52" h="338">
                  <a:moveTo>
                    <a:pt x="0" y="0"/>
                  </a:moveTo>
                  <a:lnTo>
                    <a:pt x="0" y="0"/>
                  </a:lnTo>
                  <a:lnTo>
                    <a:pt x="52" y="0"/>
                  </a:lnTo>
                  <a:lnTo>
                    <a:pt x="52" y="338"/>
                  </a:lnTo>
                  <a:lnTo>
                    <a:pt x="0" y="338"/>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grpSp>
      <p:sp>
        <p:nvSpPr>
          <p:cNvPr id="3" name="Slide Number Placeholder 2"/>
          <p:cNvSpPr>
            <a:spLocks noGrp="1"/>
          </p:cNvSpPr>
          <p:nvPr>
            <p:ph type="sldNum" sz="quarter" idx="10"/>
          </p:nvPr>
        </p:nvSpPr>
        <p:spPr/>
        <p:txBody>
          <a:bodyPr/>
          <a:lstStyle/>
          <a:p>
            <a:fld id="{46903638-178D-3E4C-8874-E0FA73D16517}" type="slidenum">
              <a:rPr lang="en-US" smtClean="0"/>
              <a:pPr/>
              <a:t>‹#›</a:t>
            </a:fld>
            <a:endParaRPr lang="en-US" dirty="0"/>
          </a:p>
        </p:txBody>
      </p:sp>
    </p:spTree>
    <p:extLst>
      <p:ext uri="{BB962C8B-B14F-4D97-AF65-F5344CB8AC3E}">
        <p14:creationId xmlns:p14="http://schemas.microsoft.com/office/powerpoint/2010/main" val="521472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0988" y="301242"/>
            <a:ext cx="7315200" cy="586201"/>
          </a:xfrm>
        </p:spPr>
        <p:txBody>
          <a:bodyPr/>
          <a:lstStyle>
            <a:lvl1pPr>
              <a:defRPr>
                <a:solidFill>
                  <a:schemeClr val="tx2"/>
                </a:solidFill>
              </a:defRPr>
            </a:lvl1pPr>
          </a:lstStyle>
          <a:p>
            <a:r>
              <a:rPr lang="en-US" dirty="0" smtClean="0"/>
              <a:t>Click to edit master title style</a:t>
            </a:r>
            <a:endParaRPr lang="en-US" dirty="0"/>
          </a:p>
        </p:txBody>
      </p:sp>
      <p:grpSp>
        <p:nvGrpSpPr>
          <p:cNvPr id="14" name="Group 13"/>
          <p:cNvGrpSpPr/>
          <p:nvPr userDrawn="1"/>
        </p:nvGrpSpPr>
        <p:grpSpPr>
          <a:xfrm>
            <a:off x="280989" y="4738641"/>
            <a:ext cx="8589717" cy="269899"/>
            <a:chOff x="273050" y="4098901"/>
            <a:chExt cx="8546611" cy="269899"/>
          </a:xfrm>
        </p:grpSpPr>
        <p:cxnSp>
          <p:nvCxnSpPr>
            <p:cNvPr id="15" name="Straight Connector 14"/>
            <p:cNvCxnSpPr/>
            <p:nvPr userDrawn="1"/>
          </p:nvCxnSpPr>
          <p:spPr>
            <a:xfrm>
              <a:off x="273050" y="4365625"/>
              <a:ext cx="8414808" cy="0"/>
            </a:xfrm>
            <a:prstGeom prst="line">
              <a:avLst/>
            </a:prstGeom>
            <a:ln w="12700" cmpd="sng">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userDrawn="1"/>
          </p:nvCxnSpPr>
          <p:spPr>
            <a:xfrm flipV="1">
              <a:off x="8684683" y="4235822"/>
              <a:ext cx="134978" cy="132978"/>
            </a:xfrm>
            <a:prstGeom prst="line">
              <a:avLst/>
            </a:prstGeom>
            <a:ln w="12700" cmpd="sng">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userDrawn="1"/>
          </p:nvCxnSpPr>
          <p:spPr>
            <a:xfrm flipH="1" flipV="1">
              <a:off x="8684683" y="4098901"/>
              <a:ext cx="134978" cy="140096"/>
            </a:xfrm>
            <a:prstGeom prst="line">
              <a:avLst/>
            </a:prstGeom>
            <a:ln w="12700" cmpd="sng">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userDrawn="1"/>
          </p:nvCxnSpPr>
          <p:spPr>
            <a:xfrm flipH="1">
              <a:off x="8366044" y="4098901"/>
              <a:ext cx="321814" cy="0"/>
            </a:xfrm>
            <a:prstGeom prst="line">
              <a:avLst/>
            </a:prstGeom>
            <a:ln w="12700" cmpd="sng">
              <a:solidFill>
                <a:schemeClr val="tx2"/>
              </a:solidFill>
            </a:ln>
            <a:effectLst/>
          </p:spPr>
          <p:style>
            <a:lnRef idx="2">
              <a:schemeClr val="accent1"/>
            </a:lnRef>
            <a:fillRef idx="0">
              <a:schemeClr val="accent1"/>
            </a:fillRef>
            <a:effectRef idx="1">
              <a:schemeClr val="accent1"/>
            </a:effectRef>
            <a:fontRef idx="minor">
              <a:schemeClr val="tx1"/>
            </a:fontRef>
          </p:style>
        </p:cxnSp>
      </p:grpSp>
      <p:sp>
        <p:nvSpPr>
          <p:cNvPr id="20" name="Text Placeholder 2"/>
          <p:cNvSpPr>
            <a:spLocks noGrp="1"/>
          </p:cNvSpPr>
          <p:nvPr>
            <p:ph idx="1"/>
          </p:nvPr>
        </p:nvSpPr>
        <p:spPr>
          <a:xfrm>
            <a:off x="280988" y="1097280"/>
            <a:ext cx="8572500" cy="3586158"/>
          </a:xfrm>
          <a:prstGeom prst="rect">
            <a:avLst/>
          </a:prstGeom>
        </p:spPr>
        <p:txBody>
          <a:bodyPr vert="horz" lIns="0" tIns="46800" rIns="0" bIns="45720" rtlCol="0">
            <a:normAutofit/>
          </a:bodyPr>
          <a:lstStyle>
            <a:lvl1pPr>
              <a:defRPr b="0" i="0">
                <a:solidFill>
                  <a:schemeClr val="tx2"/>
                </a:solidFill>
                <a:latin typeface="+mj-lt"/>
                <a:cs typeface="Arial"/>
              </a:defRPr>
            </a:lvl1pPr>
            <a:lvl2pPr>
              <a:defRPr b="0" i="0">
                <a:solidFill>
                  <a:schemeClr val="accent3"/>
                </a:solidFill>
                <a:latin typeface="+mn-lt"/>
                <a:cs typeface="Arial"/>
              </a:defRPr>
            </a:lvl2pPr>
            <a:lvl3pPr>
              <a:defRPr b="0" i="0">
                <a:solidFill>
                  <a:schemeClr val="accent3"/>
                </a:solidFill>
                <a:latin typeface="+mn-lt"/>
                <a:cs typeface="Arial"/>
              </a:defRPr>
            </a:lvl3pPr>
            <a:lvl4pPr>
              <a:defRPr b="0" i="0">
                <a:solidFill>
                  <a:schemeClr val="accent3"/>
                </a:solidFill>
                <a:latin typeface="+mn-lt"/>
                <a:cs typeface="Arial"/>
              </a:defRPr>
            </a:lvl4pPr>
            <a:lvl5pPr>
              <a:defRPr b="0" i="0">
                <a:solidFill>
                  <a:schemeClr val="accent3"/>
                </a:solidFill>
                <a:latin typeface="+mn-lt"/>
                <a:cs typeface="Aria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grpSp>
        <p:nvGrpSpPr>
          <p:cNvPr id="38" name="Group 4"/>
          <p:cNvGrpSpPr>
            <a:grpSpLocks noChangeAspect="1"/>
          </p:cNvGrpSpPr>
          <p:nvPr userDrawn="1"/>
        </p:nvGrpSpPr>
        <p:grpSpPr bwMode="auto">
          <a:xfrm>
            <a:off x="7746045" y="320356"/>
            <a:ext cx="1135739" cy="547268"/>
            <a:chOff x="2152" y="1806"/>
            <a:chExt cx="1461" cy="704"/>
          </a:xfrm>
          <a:solidFill>
            <a:schemeClr val="tx2"/>
          </a:solidFill>
        </p:grpSpPr>
        <p:sp>
          <p:nvSpPr>
            <p:cNvPr id="39" name="Freeform 5"/>
            <p:cNvSpPr>
              <a:spLocks/>
            </p:cNvSpPr>
            <p:nvPr/>
          </p:nvSpPr>
          <p:spPr bwMode="auto">
            <a:xfrm>
              <a:off x="2152" y="1806"/>
              <a:ext cx="98" cy="207"/>
            </a:xfrm>
            <a:custGeom>
              <a:avLst/>
              <a:gdLst>
                <a:gd name="T0" fmla="*/ 0 w 163"/>
                <a:gd name="T1" fmla="*/ 0 h 342"/>
                <a:gd name="T2" fmla="*/ 0 w 163"/>
                <a:gd name="T3" fmla="*/ 0 h 342"/>
                <a:gd name="T4" fmla="*/ 0 w 163"/>
                <a:gd name="T5" fmla="*/ 49 h 342"/>
                <a:gd name="T6" fmla="*/ 55 w 163"/>
                <a:gd name="T7" fmla="*/ 49 h 342"/>
                <a:gd name="T8" fmla="*/ 55 w 163"/>
                <a:gd name="T9" fmla="*/ 342 h 342"/>
                <a:gd name="T10" fmla="*/ 109 w 163"/>
                <a:gd name="T11" fmla="*/ 342 h 342"/>
                <a:gd name="T12" fmla="*/ 109 w 163"/>
                <a:gd name="T13" fmla="*/ 48 h 342"/>
                <a:gd name="T14" fmla="*/ 163 w 163"/>
                <a:gd name="T15" fmla="*/ 48 h 342"/>
                <a:gd name="T16" fmla="*/ 163 w 163"/>
                <a:gd name="T17" fmla="*/ 0 h 342"/>
                <a:gd name="T18" fmla="*/ 0 w 163"/>
                <a:gd name="T19" fmla="*/ 0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3" h="342">
                  <a:moveTo>
                    <a:pt x="0" y="0"/>
                  </a:moveTo>
                  <a:lnTo>
                    <a:pt x="0" y="0"/>
                  </a:lnTo>
                  <a:lnTo>
                    <a:pt x="0" y="49"/>
                  </a:lnTo>
                  <a:lnTo>
                    <a:pt x="55" y="49"/>
                  </a:lnTo>
                  <a:lnTo>
                    <a:pt x="55" y="342"/>
                  </a:lnTo>
                  <a:lnTo>
                    <a:pt x="109" y="342"/>
                  </a:lnTo>
                  <a:lnTo>
                    <a:pt x="109" y="48"/>
                  </a:lnTo>
                  <a:lnTo>
                    <a:pt x="163" y="48"/>
                  </a:lnTo>
                  <a:lnTo>
                    <a:pt x="163"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0" name="Freeform 6"/>
            <p:cNvSpPr>
              <a:spLocks/>
            </p:cNvSpPr>
            <p:nvPr/>
          </p:nvSpPr>
          <p:spPr bwMode="auto">
            <a:xfrm>
              <a:off x="2384" y="1807"/>
              <a:ext cx="1229" cy="701"/>
            </a:xfrm>
            <a:custGeom>
              <a:avLst/>
              <a:gdLst>
                <a:gd name="T0" fmla="*/ 698 w 2042"/>
                <a:gd name="T1" fmla="*/ 1159 h 1159"/>
                <a:gd name="T2" fmla="*/ 698 w 2042"/>
                <a:gd name="T3" fmla="*/ 1159 h 1159"/>
                <a:gd name="T4" fmla="*/ 698 w 2042"/>
                <a:gd name="T5" fmla="*/ 869 h 1159"/>
                <a:gd name="T6" fmla="*/ 643 w 2042"/>
                <a:gd name="T7" fmla="*/ 869 h 1159"/>
                <a:gd name="T8" fmla="*/ 643 w 2042"/>
                <a:gd name="T9" fmla="*/ 821 h 1159"/>
                <a:gd name="T10" fmla="*/ 806 w 2042"/>
                <a:gd name="T11" fmla="*/ 821 h 1159"/>
                <a:gd name="T12" fmla="*/ 806 w 2042"/>
                <a:gd name="T13" fmla="*/ 868 h 1159"/>
                <a:gd name="T14" fmla="*/ 751 w 2042"/>
                <a:gd name="T15" fmla="*/ 868 h 1159"/>
                <a:gd name="T16" fmla="*/ 751 w 2042"/>
                <a:gd name="T17" fmla="*/ 1110 h 1159"/>
                <a:gd name="T18" fmla="*/ 761 w 2042"/>
                <a:gd name="T19" fmla="*/ 1110 h 1159"/>
                <a:gd name="T20" fmla="*/ 1261 w 2042"/>
                <a:gd name="T21" fmla="*/ 1110 h 1159"/>
                <a:gd name="T22" fmla="*/ 1275 w 2042"/>
                <a:gd name="T23" fmla="*/ 1105 h 1159"/>
                <a:gd name="T24" fmla="*/ 1967 w 2042"/>
                <a:gd name="T25" fmla="*/ 585 h 1159"/>
                <a:gd name="T26" fmla="*/ 1976 w 2042"/>
                <a:gd name="T27" fmla="*/ 578 h 1159"/>
                <a:gd name="T28" fmla="*/ 1971 w 2042"/>
                <a:gd name="T29" fmla="*/ 573 h 1159"/>
                <a:gd name="T30" fmla="*/ 1296 w 2042"/>
                <a:gd name="T31" fmla="*/ 55 h 1159"/>
                <a:gd name="T32" fmla="*/ 1276 w 2042"/>
                <a:gd name="T33" fmla="*/ 48 h 1159"/>
                <a:gd name="T34" fmla="*/ 109 w 2042"/>
                <a:gd name="T35" fmla="*/ 48 h 1159"/>
                <a:gd name="T36" fmla="*/ 53 w 2042"/>
                <a:gd name="T37" fmla="*/ 48 h 1159"/>
                <a:gd name="T38" fmla="*/ 53 w 2042"/>
                <a:gd name="T39" fmla="*/ 143 h 1159"/>
                <a:gd name="T40" fmla="*/ 125 w 2042"/>
                <a:gd name="T41" fmla="*/ 143 h 1159"/>
                <a:gd name="T42" fmla="*/ 125 w 2042"/>
                <a:gd name="T43" fmla="*/ 192 h 1159"/>
                <a:gd name="T44" fmla="*/ 53 w 2042"/>
                <a:gd name="T45" fmla="*/ 192 h 1159"/>
                <a:gd name="T46" fmla="*/ 53 w 2042"/>
                <a:gd name="T47" fmla="*/ 292 h 1159"/>
                <a:gd name="T48" fmla="*/ 144 w 2042"/>
                <a:gd name="T49" fmla="*/ 292 h 1159"/>
                <a:gd name="T50" fmla="*/ 144 w 2042"/>
                <a:gd name="T51" fmla="*/ 341 h 1159"/>
                <a:gd name="T52" fmla="*/ 0 w 2042"/>
                <a:gd name="T53" fmla="*/ 341 h 1159"/>
                <a:gd name="T54" fmla="*/ 0 w 2042"/>
                <a:gd name="T55" fmla="*/ 0 h 1159"/>
                <a:gd name="T56" fmla="*/ 10 w 2042"/>
                <a:gd name="T57" fmla="*/ 0 h 1159"/>
                <a:gd name="T58" fmla="*/ 1292 w 2042"/>
                <a:gd name="T59" fmla="*/ 0 h 1159"/>
                <a:gd name="T60" fmla="*/ 1315 w 2042"/>
                <a:gd name="T61" fmla="*/ 7 h 1159"/>
                <a:gd name="T62" fmla="*/ 1751 w 2042"/>
                <a:gd name="T63" fmla="*/ 343 h 1159"/>
                <a:gd name="T64" fmla="*/ 2026 w 2042"/>
                <a:gd name="T65" fmla="*/ 554 h 1159"/>
                <a:gd name="T66" fmla="*/ 2041 w 2042"/>
                <a:gd name="T67" fmla="*/ 574 h 1159"/>
                <a:gd name="T68" fmla="*/ 2028 w 2042"/>
                <a:gd name="T69" fmla="*/ 600 h 1159"/>
                <a:gd name="T70" fmla="*/ 1726 w 2042"/>
                <a:gd name="T71" fmla="*/ 828 h 1159"/>
                <a:gd name="T72" fmla="*/ 1299 w 2042"/>
                <a:gd name="T73" fmla="*/ 1150 h 1159"/>
                <a:gd name="T74" fmla="*/ 1270 w 2042"/>
                <a:gd name="T75" fmla="*/ 1159 h 1159"/>
                <a:gd name="T76" fmla="*/ 762 w 2042"/>
                <a:gd name="T77" fmla="*/ 1159 h 1159"/>
                <a:gd name="T78" fmla="*/ 698 w 2042"/>
                <a:gd name="T79" fmla="*/ 1159 h 1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042" h="1159">
                  <a:moveTo>
                    <a:pt x="698" y="1159"/>
                  </a:moveTo>
                  <a:lnTo>
                    <a:pt x="698" y="1159"/>
                  </a:lnTo>
                  <a:lnTo>
                    <a:pt x="698" y="869"/>
                  </a:lnTo>
                  <a:lnTo>
                    <a:pt x="643" y="869"/>
                  </a:lnTo>
                  <a:lnTo>
                    <a:pt x="643" y="821"/>
                  </a:lnTo>
                  <a:lnTo>
                    <a:pt x="806" y="821"/>
                  </a:lnTo>
                  <a:lnTo>
                    <a:pt x="806" y="868"/>
                  </a:lnTo>
                  <a:lnTo>
                    <a:pt x="751" y="868"/>
                  </a:lnTo>
                  <a:lnTo>
                    <a:pt x="751" y="1110"/>
                  </a:lnTo>
                  <a:cubicBezTo>
                    <a:pt x="755" y="1110"/>
                    <a:pt x="758" y="1110"/>
                    <a:pt x="761" y="1110"/>
                  </a:cubicBezTo>
                  <a:cubicBezTo>
                    <a:pt x="928" y="1110"/>
                    <a:pt x="1094" y="1110"/>
                    <a:pt x="1261" y="1110"/>
                  </a:cubicBezTo>
                  <a:cubicBezTo>
                    <a:pt x="1266" y="1110"/>
                    <a:pt x="1272" y="1108"/>
                    <a:pt x="1275" y="1105"/>
                  </a:cubicBezTo>
                  <a:cubicBezTo>
                    <a:pt x="1506" y="932"/>
                    <a:pt x="1737" y="758"/>
                    <a:pt x="1967" y="585"/>
                  </a:cubicBezTo>
                  <a:cubicBezTo>
                    <a:pt x="1970" y="583"/>
                    <a:pt x="1973" y="581"/>
                    <a:pt x="1976" y="578"/>
                  </a:cubicBezTo>
                  <a:cubicBezTo>
                    <a:pt x="1974" y="576"/>
                    <a:pt x="1972" y="574"/>
                    <a:pt x="1971" y="573"/>
                  </a:cubicBezTo>
                  <a:cubicBezTo>
                    <a:pt x="1746" y="400"/>
                    <a:pt x="1521" y="228"/>
                    <a:pt x="1296" y="55"/>
                  </a:cubicBezTo>
                  <a:cubicBezTo>
                    <a:pt x="1290" y="50"/>
                    <a:pt x="1284" y="48"/>
                    <a:pt x="1276" y="48"/>
                  </a:cubicBezTo>
                  <a:cubicBezTo>
                    <a:pt x="887" y="48"/>
                    <a:pt x="498" y="48"/>
                    <a:pt x="109" y="48"/>
                  </a:cubicBezTo>
                  <a:lnTo>
                    <a:pt x="53" y="48"/>
                  </a:lnTo>
                  <a:lnTo>
                    <a:pt x="53" y="143"/>
                  </a:lnTo>
                  <a:lnTo>
                    <a:pt x="125" y="143"/>
                  </a:lnTo>
                  <a:lnTo>
                    <a:pt x="125" y="192"/>
                  </a:lnTo>
                  <a:lnTo>
                    <a:pt x="53" y="192"/>
                  </a:lnTo>
                  <a:lnTo>
                    <a:pt x="53" y="292"/>
                  </a:lnTo>
                  <a:lnTo>
                    <a:pt x="144" y="292"/>
                  </a:lnTo>
                  <a:lnTo>
                    <a:pt x="144" y="341"/>
                  </a:lnTo>
                  <a:lnTo>
                    <a:pt x="0" y="341"/>
                  </a:lnTo>
                  <a:lnTo>
                    <a:pt x="0" y="0"/>
                  </a:lnTo>
                  <a:lnTo>
                    <a:pt x="10" y="0"/>
                  </a:lnTo>
                  <a:cubicBezTo>
                    <a:pt x="438" y="0"/>
                    <a:pt x="865" y="0"/>
                    <a:pt x="1292" y="0"/>
                  </a:cubicBezTo>
                  <a:cubicBezTo>
                    <a:pt x="1301" y="0"/>
                    <a:pt x="1308" y="2"/>
                    <a:pt x="1315" y="7"/>
                  </a:cubicBezTo>
                  <a:cubicBezTo>
                    <a:pt x="1460" y="119"/>
                    <a:pt x="1606" y="231"/>
                    <a:pt x="1751" y="343"/>
                  </a:cubicBezTo>
                  <a:cubicBezTo>
                    <a:pt x="1843" y="413"/>
                    <a:pt x="1934" y="483"/>
                    <a:pt x="2026" y="554"/>
                  </a:cubicBezTo>
                  <a:cubicBezTo>
                    <a:pt x="2033" y="559"/>
                    <a:pt x="2040" y="564"/>
                    <a:pt x="2041" y="574"/>
                  </a:cubicBezTo>
                  <a:cubicBezTo>
                    <a:pt x="2042" y="586"/>
                    <a:pt x="2037" y="594"/>
                    <a:pt x="2028" y="600"/>
                  </a:cubicBezTo>
                  <a:cubicBezTo>
                    <a:pt x="1928" y="676"/>
                    <a:pt x="1827" y="752"/>
                    <a:pt x="1726" y="828"/>
                  </a:cubicBezTo>
                  <a:cubicBezTo>
                    <a:pt x="1584" y="935"/>
                    <a:pt x="1441" y="1042"/>
                    <a:pt x="1299" y="1150"/>
                  </a:cubicBezTo>
                  <a:cubicBezTo>
                    <a:pt x="1290" y="1156"/>
                    <a:pt x="1281" y="1159"/>
                    <a:pt x="1270" y="1159"/>
                  </a:cubicBezTo>
                  <a:cubicBezTo>
                    <a:pt x="1101" y="1159"/>
                    <a:pt x="931" y="1159"/>
                    <a:pt x="762" y="1159"/>
                  </a:cubicBezTo>
                  <a:lnTo>
                    <a:pt x="698" y="115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1" name="Freeform 7"/>
            <p:cNvSpPr>
              <a:spLocks/>
            </p:cNvSpPr>
            <p:nvPr/>
          </p:nvSpPr>
          <p:spPr bwMode="auto">
            <a:xfrm>
              <a:off x="2160" y="2055"/>
              <a:ext cx="102" cy="205"/>
            </a:xfrm>
            <a:custGeom>
              <a:avLst/>
              <a:gdLst>
                <a:gd name="T0" fmla="*/ 168 w 168"/>
                <a:gd name="T1" fmla="*/ 339 h 340"/>
                <a:gd name="T2" fmla="*/ 168 w 168"/>
                <a:gd name="T3" fmla="*/ 339 h 340"/>
                <a:gd name="T4" fmla="*/ 118 w 168"/>
                <a:gd name="T5" fmla="*/ 339 h 340"/>
                <a:gd name="T6" fmla="*/ 113 w 168"/>
                <a:gd name="T7" fmla="*/ 332 h 340"/>
                <a:gd name="T8" fmla="*/ 71 w 168"/>
                <a:gd name="T9" fmla="*/ 177 h 340"/>
                <a:gd name="T10" fmla="*/ 51 w 168"/>
                <a:gd name="T11" fmla="*/ 105 h 340"/>
                <a:gd name="T12" fmla="*/ 48 w 168"/>
                <a:gd name="T13" fmla="*/ 101 h 340"/>
                <a:gd name="T14" fmla="*/ 48 w 168"/>
                <a:gd name="T15" fmla="*/ 339 h 340"/>
                <a:gd name="T16" fmla="*/ 0 w 168"/>
                <a:gd name="T17" fmla="*/ 339 h 340"/>
                <a:gd name="T18" fmla="*/ 0 w 168"/>
                <a:gd name="T19" fmla="*/ 329 h 340"/>
                <a:gd name="T20" fmla="*/ 0 w 168"/>
                <a:gd name="T21" fmla="*/ 11 h 340"/>
                <a:gd name="T22" fmla="*/ 11 w 168"/>
                <a:gd name="T23" fmla="*/ 1 h 340"/>
                <a:gd name="T24" fmla="*/ 57 w 168"/>
                <a:gd name="T25" fmla="*/ 1 h 340"/>
                <a:gd name="T26" fmla="*/ 70 w 168"/>
                <a:gd name="T27" fmla="*/ 11 h 340"/>
                <a:gd name="T28" fmla="*/ 118 w 168"/>
                <a:gd name="T29" fmla="*/ 189 h 340"/>
                <a:gd name="T30" fmla="*/ 121 w 168"/>
                <a:gd name="T31" fmla="*/ 197 h 340"/>
                <a:gd name="T32" fmla="*/ 121 w 168"/>
                <a:gd name="T33" fmla="*/ 2 h 340"/>
                <a:gd name="T34" fmla="*/ 168 w 168"/>
                <a:gd name="T35" fmla="*/ 2 h 340"/>
                <a:gd name="T36" fmla="*/ 168 w 168"/>
                <a:gd name="T37" fmla="*/ 339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8" h="340">
                  <a:moveTo>
                    <a:pt x="168" y="339"/>
                  </a:moveTo>
                  <a:lnTo>
                    <a:pt x="168" y="339"/>
                  </a:lnTo>
                  <a:cubicBezTo>
                    <a:pt x="151" y="339"/>
                    <a:pt x="135" y="340"/>
                    <a:pt x="118" y="339"/>
                  </a:cubicBezTo>
                  <a:cubicBezTo>
                    <a:pt x="116" y="339"/>
                    <a:pt x="113" y="335"/>
                    <a:pt x="113" y="332"/>
                  </a:cubicBezTo>
                  <a:cubicBezTo>
                    <a:pt x="99" y="280"/>
                    <a:pt x="85" y="229"/>
                    <a:pt x="71" y="177"/>
                  </a:cubicBezTo>
                  <a:cubicBezTo>
                    <a:pt x="64" y="153"/>
                    <a:pt x="58" y="129"/>
                    <a:pt x="51" y="105"/>
                  </a:cubicBezTo>
                  <a:cubicBezTo>
                    <a:pt x="51" y="104"/>
                    <a:pt x="50" y="102"/>
                    <a:pt x="48" y="101"/>
                  </a:cubicBezTo>
                  <a:lnTo>
                    <a:pt x="48" y="339"/>
                  </a:lnTo>
                  <a:lnTo>
                    <a:pt x="0" y="339"/>
                  </a:lnTo>
                  <a:lnTo>
                    <a:pt x="0" y="329"/>
                  </a:lnTo>
                  <a:cubicBezTo>
                    <a:pt x="0" y="223"/>
                    <a:pt x="0" y="117"/>
                    <a:pt x="0" y="11"/>
                  </a:cubicBezTo>
                  <a:cubicBezTo>
                    <a:pt x="0" y="3"/>
                    <a:pt x="3" y="0"/>
                    <a:pt x="11" y="1"/>
                  </a:cubicBezTo>
                  <a:cubicBezTo>
                    <a:pt x="26" y="1"/>
                    <a:pt x="42" y="1"/>
                    <a:pt x="57" y="1"/>
                  </a:cubicBezTo>
                  <a:cubicBezTo>
                    <a:pt x="65" y="0"/>
                    <a:pt x="68" y="3"/>
                    <a:pt x="70" y="11"/>
                  </a:cubicBezTo>
                  <a:cubicBezTo>
                    <a:pt x="86" y="70"/>
                    <a:pt x="102" y="130"/>
                    <a:pt x="118" y="189"/>
                  </a:cubicBezTo>
                  <a:cubicBezTo>
                    <a:pt x="118" y="192"/>
                    <a:pt x="119" y="194"/>
                    <a:pt x="121" y="197"/>
                  </a:cubicBezTo>
                  <a:lnTo>
                    <a:pt x="121" y="2"/>
                  </a:lnTo>
                  <a:lnTo>
                    <a:pt x="168" y="2"/>
                  </a:lnTo>
                  <a:lnTo>
                    <a:pt x="168" y="33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2" name="Freeform 8"/>
            <p:cNvSpPr>
              <a:spLocks/>
            </p:cNvSpPr>
            <p:nvPr/>
          </p:nvSpPr>
          <p:spPr bwMode="auto">
            <a:xfrm>
              <a:off x="2265" y="1807"/>
              <a:ext cx="100" cy="206"/>
            </a:xfrm>
            <a:custGeom>
              <a:avLst/>
              <a:gdLst>
                <a:gd name="T0" fmla="*/ 112 w 166"/>
                <a:gd name="T1" fmla="*/ 0 h 341"/>
                <a:gd name="T2" fmla="*/ 112 w 166"/>
                <a:gd name="T3" fmla="*/ 0 h 341"/>
                <a:gd name="T4" fmla="*/ 112 w 166"/>
                <a:gd name="T5" fmla="*/ 145 h 341"/>
                <a:gd name="T6" fmla="*/ 51 w 166"/>
                <a:gd name="T7" fmla="*/ 145 h 341"/>
                <a:gd name="T8" fmla="*/ 51 w 166"/>
                <a:gd name="T9" fmla="*/ 0 h 341"/>
                <a:gd name="T10" fmla="*/ 0 w 166"/>
                <a:gd name="T11" fmla="*/ 0 h 341"/>
                <a:gd name="T12" fmla="*/ 0 w 166"/>
                <a:gd name="T13" fmla="*/ 341 h 341"/>
                <a:gd name="T14" fmla="*/ 52 w 166"/>
                <a:gd name="T15" fmla="*/ 341 h 341"/>
                <a:gd name="T16" fmla="*/ 52 w 166"/>
                <a:gd name="T17" fmla="*/ 195 h 341"/>
                <a:gd name="T18" fmla="*/ 113 w 166"/>
                <a:gd name="T19" fmla="*/ 195 h 341"/>
                <a:gd name="T20" fmla="*/ 113 w 166"/>
                <a:gd name="T21" fmla="*/ 341 h 341"/>
                <a:gd name="T22" fmla="*/ 166 w 166"/>
                <a:gd name="T23" fmla="*/ 341 h 341"/>
                <a:gd name="T24" fmla="*/ 166 w 166"/>
                <a:gd name="T25" fmla="*/ 0 h 341"/>
                <a:gd name="T26" fmla="*/ 112 w 166"/>
                <a:gd name="T27" fmla="*/ 0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6" h="341">
                  <a:moveTo>
                    <a:pt x="112" y="0"/>
                  </a:moveTo>
                  <a:lnTo>
                    <a:pt x="112" y="0"/>
                  </a:lnTo>
                  <a:lnTo>
                    <a:pt x="112" y="145"/>
                  </a:lnTo>
                  <a:lnTo>
                    <a:pt x="51" y="145"/>
                  </a:lnTo>
                  <a:lnTo>
                    <a:pt x="51" y="0"/>
                  </a:lnTo>
                  <a:lnTo>
                    <a:pt x="0" y="0"/>
                  </a:lnTo>
                  <a:lnTo>
                    <a:pt x="0" y="341"/>
                  </a:lnTo>
                  <a:lnTo>
                    <a:pt x="52" y="341"/>
                  </a:lnTo>
                  <a:lnTo>
                    <a:pt x="52" y="195"/>
                  </a:lnTo>
                  <a:lnTo>
                    <a:pt x="113" y="195"/>
                  </a:lnTo>
                  <a:lnTo>
                    <a:pt x="113" y="341"/>
                  </a:lnTo>
                  <a:lnTo>
                    <a:pt x="166" y="341"/>
                  </a:lnTo>
                  <a:lnTo>
                    <a:pt x="166" y="0"/>
                  </a:lnTo>
                  <a:lnTo>
                    <a:pt x="1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3" name="Freeform 9"/>
            <p:cNvSpPr>
              <a:spLocks noEditPoints="1"/>
            </p:cNvSpPr>
            <p:nvPr/>
          </p:nvSpPr>
          <p:spPr bwMode="auto">
            <a:xfrm>
              <a:off x="2404" y="2055"/>
              <a:ext cx="97" cy="205"/>
            </a:xfrm>
            <a:custGeom>
              <a:avLst/>
              <a:gdLst>
                <a:gd name="T0" fmla="*/ 52 w 161"/>
                <a:gd name="T1" fmla="*/ 339 h 339"/>
                <a:gd name="T2" fmla="*/ 52 w 161"/>
                <a:gd name="T3" fmla="*/ 339 h 339"/>
                <a:gd name="T4" fmla="*/ 0 w 161"/>
                <a:gd name="T5" fmla="*/ 339 h 339"/>
                <a:gd name="T6" fmla="*/ 0 w 161"/>
                <a:gd name="T7" fmla="*/ 2 h 339"/>
                <a:gd name="T8" fmla="*/ 1 w 161"/>
                <a:gd name="T9" fmla="*/ 1 h 339"/>
                <a:gd name="T10" fmla="*/ 93 w 161"/>
                <a:gd name="T11" fmla="*/ 2 h 339"/>
                <a:gd name="T12" fmla="*/ 157 w 161"/>
                <a:gd name="T13" fmla="*/ 66 h 339"/>
                <a:gd name="T14" fmla="*/ 156 w 161"/>
                <a:gd name="T15" fmla="*/ 128 h 339"/>
                <a:gd name="T16" fmla="*/ 124 w 161"/>
                <a:gd name="T17" fmla="*/ 174 h 339"/>
                <a:gd name="T18" fmla="*/ 158 w 161"/>
                <a:gd name="T19" fmla="*/ 236 h 339"/>
                <a:gd name="T20" fmla="*/ 159 w 161"/>
                <a:gd name="T21" fmla="*/ 291 h 339"/>
                <a:gd name="T22" fmla="*/ 161 w 161"/>
                <a:gd name="T23" fmla="*/ 339 h 339"/>
                <a:gd name="T24" fmla="*/ 113 w 161"/>
                <a:gd name="T25" fmla="*/ 339 h 339"/>
                <a:gd name="T26" fmla="*/ 109 w 161"/>
                <a:gd name="T27" fmla="*/ 334 h 339"/>
                <a:gd name="T28" fmla="*/ 106 w 161"/>
                <a:gd name="T29" fmla="*/ 311 h 339"/>
                <a:gd name="T30" fmla="*/ 105 w 161"/>
                <a:gd name="T31" fmla="*/ 242 h 339"/>
                <a:gd name="T32" fmla="*/ 103 w 161"/>
                <a:gd name="T33" fmla="*/ 224 h 339"/>
                <a:gd name="T34" fmla="*/ 78 w 161"/>
                <a:gd name="T35" fmla="*/ 202 h 339"/>
                <a:gd name="T36" fmla="*/ 52 w 161"/>
                <a:gd name="T37" fmla="*/ 202 h 339"/>
                <a:gd name="T38" fmla="*/ 52 w 161"/>
                <a:gd name="T39" fmla="*/ 339 h 339"/>
                <a:gd name="T40" fmla="*/ 53 w 161"/>
                <a:gd name="T41" fmla="*/ 153 h 339"/>
                <a:gd name="T42" fmla="*/ 53 w 161"/>
                <a:gd name="T43" fmla="*/ 153 h 339"/>
                <a:gd name="T44" fmla="*/ 77 w 161"/>
                <a:gd name="T45" fmla="*/ 153 h 339"/>
                <a:gd name="T46" fmla="*/ 104 w 161"/>
                <a:gd name="T47" fmla="*/ 129 h 339"/>
                <a:gd name="T48" fmla="*/ 104 w 161"/>
                <a:gd name="T49" fmla="*/ 70 h 339"/>
                <a:gd name="T50" fmla="*/ 87 w 161"/>
                <a:gd name="T51" fmla="*/ 50 h 339"/>
                <a:gd name="T52" fmla="*/ 53 w 161"/>
                <a:gd name="T53" fmla="*/ 50 h 339"/>
                <a:gd name="T54" fmla="*/ 53 w 161"/>
                <a:gd name="T55" fmla="*/ 153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1" h="339">
                  <a:moveTo>
                    <a:pt x="52" y="339"/>
                  </a:moveTo>
                  <a:lnTo>
                    <a:pt x="52" y="339"/>
                  </a:lnTo>
                  <a:lnTo>
                    <a:pt x="0" y="339"/>
                  </a:lnTo>
                  <a:lnTo>
                    <a:pt x="0" y="2"/>
                  </a:lnTo>
                  <a:cubicBezTo>
                    <a:pt x="0" y="2"/>
                    <a:pt x="1" y="1"/>
                    <a:pt x="1" y="1"/>
                  </a:cubicBezTo>
                  <a:cubicBezTo>
                    <a:pt x="32" y="1"/>
                    <a:pt x="63" y="0"/>
                    <a:pt x="93" y="2"/>
                  </a:cubicBezTo>
                  <a:cubicBezTo>
                    <a:pt x="136" y="5"/>
                    <a:pt x="153" y="24"/>
                    <a:pt x="157" y="66"/>
                  </a:cubicBezTo>
                  <a:cubicBezTo>
                    <a:pt x="159" y="87"/>
                    <a:pt x="158" y="107"/>
                    <a:pt x="156" y="128"/>
                  </a:cubicBezTo>
                  <a:cubicBezTo>
                    <a:pt x="154" y="148"/>
                    <a:pt x="144" y="164"/>
                    <a:pt x="124" y="174"/>
                  </a:cubicBezTo>
                  <a:cubicBezTo>
                    <a:pt x="151" y="187"/>
                    <a:pt x="157" y="211"/>
                    <a:pt x="158" y="236"/>
                  </a:cubicBezTo>
                  <a:cubicBezTo>
                    <a:pt x="159" y="255"/>
                    <a:pt x="158" y="273"/>
                    <a:pt x="159" y="291"/>
                  </a:cubicBezTo>
                  <a:cubicBezTo>
                    <a:pt x="159" y="307"/>
                    <a:pt x="160" y="323"/>
                    <a:pt x="161" y="339"/>
                  </a:cubicBezTo>
                  <a:cubicBezTo>
                    <a:pt x="147" y="339"/>
                    <a:pt x="130" y="339"/>
                    <a:pt x="113" y="339"/>
                  </a:cubicBezTo>
                  <a:cubicBezTo>
                    <a:pt x="112" y="339"/>
                    <a:pt x="109" y="336"/>
                    <a:pt x="109" y="334"/>
                  </a:cubicBezTo>
                  <a:cubicBezTo>
                    <a:pt x="107" y="326"/>
                    <a:pt x="106" y="319"/>
                    <a:pt x="106" y="311"/>
                  </a:cubicBezTo>
                  <a:cubicBezTo>
                    <a:pt x="105" y="288"/>
                    <a:pt x="106" y="265"/>
                    <a:pt x="105" y="242"/>
                  </a:cubicBezTo>
                  <a:cubicBezTo>
                    <a:pt x="105" y="236"/>
                    <a:pt x="105" y="230"/>
                    <a:pt x="103" y="224"/>
                  </a:cubicBezTo>
                  <a:cubicBezTo>
                    <a:pt x="100" y="211"/>
                    <a:pt x="91" y="203"/>
                    <a:pt x="78" y="202"/>
                  </a:cubicBezTo>
                  <a:cubicBezTo>
                    <a:pt x="70" y="201"/>
                    <a:pt x="62" y="202"/>
                    <a:pt x="52" y="202"/>
                  </a:cubicBezTo>
                  <a:lnTo>
                    <a:pt x="52" y="339"/>
                  </a:lnTo>
                  <a:close/>
                  <a:moveTo>
                    <a:pt x="53" y="153"/>
                  </a:moveTo>
                  <a:lnTo>
                    <a:pt x="53" y="153"/>
                  </a:lnTo>
                  <a:cubicBezTo>
                    <a:pt x="62" y="153"/>
                    <a:pt x="69" y="153"/>
                    <a:pt x="77" y="153"/>
                  </a:cubicBezTo>
                  <a:cubicBezTo>
                    <a:pt x="92" y="152"/>
                    <a:pt x="103" y="144"/>
                    <a:pt x="104" y="129"/>
                  </a:cubicBezTo>
                  <a:cubicBezTo>
                    <a:pt x="105" y="110"/>
                    <a:pt x="104" y="90"/>
                    <a:pt x="104" y="70"/>
                  </a:cubicBezTo>
                  <a:cubicBezTo>
                    <a:pt x="103" y="60"/>
                    <a:pt x="97" y="52"/>
                    <a:pt x="87" y="50"/>
                  </a:cubicBezTo>
                  <a:cubicBezTo>
                    <a:pt x="76" y="49"/>
                    <a:pt x="64" y="50"/>
                    <a:pt x="53" y="50"/>
                  </a:cubicBezTo>
                  <a:lnTo>
                    <a:pt x="53" y="15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4" name="Freeform 10"/>
            <p:cNvSpPr>
              <a:spLocks noEditPoints="1"/>
            </p:cNvSpPr>
            <p:nvPr/>
          </p:nvSpPr>
          <p:spPr bwMode="auto">
            <a:xfrm>
              <a:off x="2521" y="2055"/>
              <a:ext cx="98" cy="205"/>
            </a:xfrm>
            <a:custGeom>
              <a:avLst/>
              <a:gdLst>
                <a:gd name="T0" fmla="*/ 125 w 162"/>
                <a:gd name="T1" fmla="*/ 174 h 340"/>
                <a:gd name="T2" fmla="*/ 125 w 162"/>
                <a:gd name="T3" fmla="*/ 174 h 340"/>
                <a:gd name="T4" fmla="*/ 159 w 162"/>
                <a:gd name="T5" fmla="*/ 238 h 340"/>
                <a:gd name="T6" fmla="*/ 159 w 162"/>
                <a:gd name="T7" fmla="*/ 293 h 340"/>
                <a:gd name="T8" fmla="*/ 162 w 162"/>
                <a:gd name="T9" fmla="*/ 339 h 340"/>
                <a:gd name="T10" fmla="*/ 114 w 162"/>
                <a:gd name="T11" fmla="*/ 339 h 340"/>
                <a:gd name="T12" fmla="*/ 109 w 162"/>
                <a:gd name="T13" fmla="*/ 333 h 340"/>
                <a:gd name="T14" fmla="*/ 106 w 162"/>
                <a:gd name="T15" fmla="*/ 303 h 340"/>
                <a:gd name="T16" fmla="*/ 106 w 162"/>
                <a:gd name="T17" fmla="*/ 243 h 340"/>
                <a:gd name="T18" fmla="*/ 104 w 162"/>
                <a:gd name="T19" fmla="*/ 225 h 340"/>
                <a:gd name="T20" fmla="*/ 76 w 162"/>
                <a:gd name="T21" fmla="*/ 202 h 340"/>
                <a:gd name="T22" fmla="*/ 53 w 162"/>
                <a:gd name="T23" fmla="*/ 202 h 340"/>
                <a:gd name="T24" fmla="*/ 53 w 162"/>
                <a:gd name="T25" fmla="*/ 339 h 340"/>
                <a:gd name="T26" fmla="*/ 0 w 162"/>
                <a:gd name="T27" fmla="*/ 339 h 340"/>
                <a:gd name="T28" fmla="*/ 0 w 162"/>
                <a:gd name="T29" fmla="*/ 1 h 340"/>
                <a:gd name="T30" fmla="*/ 22 w 162"/>
                <a:gd name="T31" fmla="*/ 1 h 340"/>
                <a:gd name="T32" fmla="*/ 93 w 162"/>
                <a:gd name="T33" fmla="*/ 2 h 340"/>
                <a:gd name="T34" fmla="*/ 158 w 162"/>
                <a:gd name="T35" fmla="*/ 66 h 340"/>
                <a:gd name="T36" fmla="*/ 156 w 162"/>
                <a:gd name="T37" fmla="*/ 127 h 340"/>
                <a:gd name="T38" fmla="*/ 128 w 162"/>
                <a:gd name="T39" fmla="*/ 171 h 340"/>
                <a:gd name="T40" fmla="*/ 125 w 162"/>
                <a:gd name="T41" fmla="*/ 174 h 340"/>
                <a:gd name="T42" fmla="*/ 53 w 162"/>
                <a:gd name="T43" fmla="*/ 153 h 340"/>
                <a:gd name="T44" fmla="*/ 53 w 162"/>
                <a:gd name="T45" fmla="*/ 153 h 340"/>
                <a:gd name="T46" fmla="*/ 79 w 162"/>
                <a:gd name="T47" fmla="*/ 153 h 340"/>
                <a:gd name="T48" fmla="*/ 104 w 162"/>
                <a:gd name="T49" fmla="*/ 129 h 340"/>
                <a:gd name="T50" fmla="*/ 104 w 162"/>
                <a:gd name="T51" fmla="*/ 70 h 340"/>
                <a:gd name="T52" fmla="*/ 87 w 162"/>
                <a:gd name="T53" fmla="*/ 50 h 340"/>
                <a:gd name="T54" fmla="*/ 53 w 162"/>
                <a:gd name="T55" fmla="*/ 50 h 340"/>
                <a:gd name="T56" fmla="*/ 53 w 162"/>
                <a:gd name="T57" fmla="*/ 153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62" h="340">
                  <a:moveTo>
                    <a:pt x="125" y="174"/>
                  </a:moveTo>
                  <a:lnTo>
                    <a:pt x="125" y="174"/>
                  </a:lnTo>
                  <a:cubicBezTo>
                    <a:pt x="152" y="188"/>
                    <a:pt x="158" y="212"/>
                    <a:pt x="159" y="238"/>
                  </a:cubicBezTo>
                  <a:cubicBezTo>
                    <a:pt x="159" y="256"/>
                    <a:pt x="158" y="275"/>
                    <a:pt x="159" y="293"/>
                  </a:cubicBezTo>
                  <a:cubicBezTo>
                    <a:pt x="159" y="308"/>
                    <a:pt x="161" y="323"/>
                    <a:pt x="162" y="339"/>
                  </a:cubicBezTo>
                  <a:cubicBezTo>
                    <a:pt x="147" y="339"/>
                    <a:pt x="130" y="340"/>
                    <a:pt x="114" y="339"/>
                  </a:cubicBezTo>
                  <a:cubicBezTo>
                    <a:pt x="112" y="339"/>
                    <a:pt x="109" y="335"/>
                    <a:pt x="109" y="333"/>
                  </a:cubicBezTo>
                  <a:cubicBezTo>
                    <a:pt x="108" y="323"/>
                    <a:pt x="106" y="313"/>
                    <a:pt x="106" y="303"/>
                  </a:cubicBezTo>
                  <a:cubicBezTo>
                    <a:pt x="106" y="283"/>
                    <a:pt x="106" y="263"/>
                    <a:pt x="106" y="243"/>
                  </a:cubicBezTo>
                  <a:cubicBezTo>
                    <a:pt x="106" y="237"/>
                    <a:pt x="105" y="231"/>
                    <a:pt x="104" y="225"/>
                  </a:cubicBezTo>
                  <a:cubicBezTo>
                    <a:pt x="101" y="210"/>
                    <a:pt x="91" y="202"/>
                    <a:pt x="76" y="202"/>
                  </a:cubicBezTo>
                  <a:cubicBezTo>
                    <a:pt x="68" y="201"/>
                    <a:pt x="61" y="202"/>
                    <a:pt x="53" y="202"/>
                  </a:cubicBezTo>
                  <a:lnTo>
                    <a:pt x="53" y="339"/>
                  </a:lnTo>
                  <a:lnTo>
                    <a:pt x="0" y="339"/>
                  </a:lnTo>
                  <a:lnTo>
                    <a:pt x="0" y="1"/>
                  </a:lnTo>
                  <a:cubicBezTo>
                    <a:pt x="8" y="1"/>
                    <a:pt x="15" y="1"/>
                    <a:pt x="22" y="1"/>
                  </a:cubicBezTo>
                  <a:cubicBezTo>
                    <a:pt x="46" y="1"/>
                    <a:pt x="70" y="0"/>
                    <a:pt x="93" y="2"/>
                  </a:cubicBezTo>
                  <a:cubicBezTo>
                    <a:pt x="136" y="6"/>
                    <a:pt x="154" y="24"/>
                    <a:pt x="158" y="66"/>
                  </a:cubicBezTo>
                  <a:cubicBezTo>
                    <a:pt x="159" y="86"/>
                    <a:pt x="158" y="107"/>
                    <a:pt x="156" y="127"/>
                  </a:cubicBezTo>
                  <a:cubicBezTo>
                    <a:pt x="155" y="146"/>
                    <a:pt x="146" y="161"/>
                    <a:pt x="128" y="171"/>
                  </a:cubicBezTo>
                  <a:cubicBezTo>
                    <a:pt x="127" y="172"/>
                    <a:pt x="127" y="173"/>
                    <a:pt x="125" y="174"/>
                  </a:cubicBezTo>
                  <a:close/>
                  <a:moveTo>
                    <a:pt x="53" y="153"/>
                  </a:moveTo>
                  <a:lnTo>
                    <a:pt x="53" y="153"/>
                  </a:lnTo>
                  <a:cubicBezTo>
                    <a:pt x="62" y="153"/>
                    <a:pt x="70" y="153"/>
                    <a:pt x="79" y="153"/>
                  </a:cubicBezTo>
                  <a:cubicBezTo>
                    <a:pt x="93" y="152"/>
                    <a:pt x="103" y="144"/>
                    <a:pt x="104" y="129"/>
                  </a:cubicBezTo>
                  <a:cubicBezTo>
                    <a:pt x="105" y="110"/>
                    <a:pt x="105" y="90"/>
                    <a:pt x="104" y="70"/>
                  </a:cubicBezTo>
                  <a:cubicBezTo>
                    <a:pt x="103" y="60"/>
                    <a:pt x="98" y="52"/>
                    <a:pt x="87" y="50"/>
                  </a:cubicBezTo>
                  <a:cubicBezTo>
                    <a:pt x="76" y="49"/>
                    <a:pt x="65" y="50"/>
                    <a:pt x="53" y="50"/>
                  </a:cubicBezTo>
                  <a:lnTo>
                    <a:pt x="53" y="15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5" name="Freeform 11"/>
            <p:cNvSpPr>
              <a:spLocks noEditPoints="1"/>
            </p:cNvSpPr>
            <p:nvPr/>
          </p:nvSpPr>
          <p:spPr bwMode="auto">
            <a:xfrm>
              <a:off x="2271" y="2303"/>
              <a:ext cx="98" cy="205"/>
            </a:xfrm>
            <a:custGeom>
              <a:avLst/>
              <a:gdLst>
                <a:gd name="T0" fmla="*/ 124 w 162"/>
                <a:gd name="T1" fmla="*/ 173 h 340"/>
                <a:gd name="T2" fmla="*/ 124 w 162"/>
                <a:gd name="T3" fmla="*/ 173 h 340"/>
                <a:gd name="T4" fmla="*/ 158 w 162"/>
                <a:gd name="T5" fmla="*/ 239 h 340"/>
                <a:gd name="T6" fmla="*/ 158 w 162"/>
                <a:gd name="T7" fmla="*/ 298 h 340"/>
                <a:gd name="T8" fmla="*/ 162 w 162"/>
                <a:gd name="T9" fmla="*/ 338 h 340"/>
                <a:gd name="T10" fmla="*/ 157 w 162"/>
                <a:gd name="T11" fmla="*/ 339 h 340"/>
                <a:gd name="T12" fmla="*/ 119 w 162"/>
                <a:gd name="T13" fmla="*/ 339 h 340"/>
                <a:gd name="T14" fmla="*/ 107 w 162"/>
                <a:gd name="T15" fmla="*/ 330 h 340"/>
                <a:gd name="T16" fmla="*/ 106 w 162"/>
                <a:gd name="T17" fmla="*/ 305 h 340"/>
                <a:gd name="T18" fmla="*/ 104 w 162"/>
                <a:gd name="T19" fmla="*/ 230 h 340"/>
                <a:gd name="T20" fmla="*/ 71 w 162"/>
                <a:gd name="T21" fmla="*/ 201 h 340"/>
                <a:gd name="T22" fmla="*/ 52 w 162"/>
                <a:gd name="T23" fmla="*/ 201 h 340"/>
                <a:gd name="T24" fmla="*/ 52 w 162"/>
                <a:gd name="T25" fmla="*/ 212 h 340"/>
                <a:gd name="T26" fmla="*/ 52 w 162"/>
                <a:gd name="T27" fmla="*/ 330 h 340"/>
                <a:gd name="T28" fmla="*/ 43 w 162"/>
                <a:gd name="T29" fmla="*/ 339 h 340"/>
                <a:gd name="T30" fmla="*/ 0 w 162"/>
                <a:gd name="T31" fmla="*/ 339 h 340"/>
                <a:gd name="T32" fmla="*/ 0 w 162"/>
                <a:gd name="T33" fmla="*/ 1 h 340"/>
                <a:gd name="T34" fmla="*/ 7 w 162"/>
                <a:gd name="T35" fmla="*/ 0 h 340"/>
                <a:gd name="T36" fmla="*/ 87 w 162"/>
                <a:gd name="T37" fmla="*/ 1 h 340"/>
                <a:gd name="T38" fmla="*/ 114 w 162"/>
                <a:gd name="T39" fmla="*/ 5 h 340"/>
                <a:gd name="T40" fmla="*/ 154 w 162"/>
                <a:gd name="T41" fmla="*/ 48 h 340"/>
                <a:gd name="T42" fmla="*/ 156 w 162"/>
                <a:gd name="T43" fmla="*/ 128 h 340"/>
                <a:gd name="T44" fmla="*/ 124 w 162"/>
                <a:gd name="T45" fmla="*/ 173 h 340"/>
                <a:gd name="T46" fmla="*/ 52 w 162"/>
                <a:gd name="T47" fmla="*/ 153 h 340"/>
                <a:gd name="T48" fmla="*/ 52 w 162"/>
                <a:gd name="T49" fmla="*/ 153 h 340"/>
                <a:gd name="T50" fmla="*/ 77 w 162"/>
                <a:gd name="T51" fmla="*/ 152 h 340"/>
                <a:gd name="T52" fmla="*/ 103 w 162"/>
                <a:gd name="T53" fmla="*/ 129 h 340"/>
                <a:gd name="T54" fmla="*/ 103 w 162"/>
                <a:gd name="T55" fmla="*/ 70 h 340"/>
                <a:gd name="T56" fmla="*/ 88 w 162"/>
                <a:gd name="T57" fmla="*/ 50 h 340"/>
                <a:gd name="T58" fmla="*/ 52 w 162"/>
                <a:gd name="T59" fmla="*/ 48 h 340"/>
                <a:gd name="T60" fmla="*/ 52 w 162"/>
                <a:gd name="T61" fmla="*/ 153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2" h="340">
                  <a:moveTo>
                    <a:pt x="124" y="173"/>
                  </a:moveTo>
                  <a:lnTo>
                    <a:pt x="124" y="173"/>
                  </a:lnTo>
                  <a:cubicBezTo>
                    <a:pt x="152" y="188"/>
                    <a:pt x="157" y="213"/>
                    <a:pt x="158" y="239"/>
                  </a:cubicBezTo>
                  <a:cubicBezTo>
                    <a:pt x="159" y="259"/>
                    <a:pt x="158" y="278"/>
                    <a:pt x="158" y="298"/>
                  </a:cubicBezTo>
                  <a:cubicBezTo>
                    <a:pt x="159" y="311"/>
                    <a:pt x="160" y="324"/>
                    <a:pt x="162" y="338"/>
                  </a:cubicBezTo>
                  <a:cubicBezTo>
                    <a:pt x="161" y="338"/>
                    <a:pt x="157" y="339"/>
                    <a:pt x="157" y="339"/>
                  </a:cubicBezTo>
                  <a:lnTo>
                    <a:pt x="119" y="339"/>
                  </a:lnTo>
                  <a:cubicBezTo>
                    <a:pt x="111" y="340"/>
                    <a:pt x="108" y="336"/>
                    <a:pt x="107" y="330"/>
                  </a:cubicBezTo>
                  <a:cubicBezTo>
                    <a:pt x="107" y="321"/>
                    <a:pt x="106" y="313"/>
                    <a:pt x="106" y="305"/>
                  </a:cubicBezTo>
                  <a:cubicBezTo>
                    <a:pt x="105" y="280"/>
                    <a:pt x="106" y="255"/>
                    <a:pt x="104" y="230"/>
                  </a:cubicBezTo>
                  <a:cubicBezTo>
                    <a:pt x="102" y="210"/>
                    <a:pt x="92" y="201"/>
                    <a:pt x="71" y="201"/>
                  </a:cubicBezTo>
                  <a:cubicBezTo>
                    <a:pt x="65" y="201"/>
                    <a:pt x="59" y="201"/>
                    <a:pt x="52" y="201"/>
                  </a:cubicBezTo>
                  <a:lnTo>
                    <a:pt x="52" y="212"/>
                  </a:lnTo>
                  <a:cubicBezTo>
                    <a:pt x="52" y="251"/>
                    <a:pt x="52" y="291"/>
                    <a:pt x="52" y="330"/>
                  </a:cubicBezTo>
                  <a:cubicBezTo>
                    <a:pt x="52" y="337"/>
                    <a:pt x="43" y="339"/>
                    <a:pt x="43" y="339"/>
                  </a:cubicBezTo>
                  <a:lnTo>
                    <a:pt x="0" y="339"/>
                  </a:lnTo>
                  <a:lnTo>
                    <a:pt x="0" y="1"/>
                  </a:lnTo>
                  <a:cubicBezTo>
                    <a:pt x="2" y="1"/>
                    <a:pt x="4" y="0"/>
                    <a:pt x="7" y="0"/>
                  </a:cubicBezTo>
                  <a:cubicBezTo>
                    <a:pt x="33" y="0"/>
                    <a:pt x="60" y="0"/>
                    <a:pt x="87" y="1"/>
                  </a:cubicBezTo>
                  <a:cubicBezTo>
                    <a:pt x="96" y="1"/>
                    <a:pt x="105" y="3"/>
                    <a:pt x="114" y="5"/>
                  </a:cubicBezTo>
                  <a:cubicBezTo>
                    <a:pt x="136" y="11"/>
                    <a:pt x="150" y="26"/>
                    <a:pt x="154" y="48"/>
                  </a:cubicBezTo>
                  <a:cubicBezTo>
                    <a:pt x="160" y="75"/>
                    <a:pt x="159" y="102"/>
                    <a:pt x="156" y="128"/>
                  </a:cubicBezTo>
                  <a:cubicBezTo>
                    <a:pt x="153" y="148"/>
                    <a:pt x="143" y="163"/>
                    <a:pt x="124" y="173"/>
                  </a:cubicBezTo>
                  <a:close/>
                  <a:moveTo>
                    <a:pt x="52" y="153"/>
                  </a:moveTo>
                  <a:lnTo>
                    <a:pt x="52" y="153"/>
                  </a:lnTo>
                  <a:cubicBezTo>
                    <a:pt x="61" y="153"/>
                    <a:pt x="69" y="153"/>
                    <a:pt x="77" y="152"/>
                  </a:cubicBezTo>
                  <a:cubicBezTo>
                    <a:pt x="92" y="152"/>
                    <a:pt x="103" y="143"/>
                    <a:pt x="103" y="129"/>
                  </a:cubicBezTo>
                  <a:cubicBezTo>
                    <a:pt x="105" y="109"/>
                    <a:pt x="104" y="90"/>
                    <a:pt x="103" y="70"/>
                  </a:cubicBezTo>
                  <a:cubicBezTo>
                    <a:pt x="103" y="60"/>
                    <a:pt x="98" y="52"/>
                    <a:pt x="88" y="50"/>
                  </a:cubicBezTo>
                  <a:cubicBezTo>
                    <a:pt x="76" y="48"/>
                    <a:pt x="64" y="49"/>
                    <a:pt x="52" y="48"/>
                  </a:cubicBezTo>
                  <a:lnTo>
                    <a:pt x="52" y="15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6" name="Freeform 12"/>
            <p:cNvSpPr>
              <a:spLocks noEditPoints="1"/>
            </p:cNvSpPr>
            <p:nvPr/>
          </p:nvSpPr>
          <p:spPr bwMode="auto">
            <a:xfrm>
              <a:off x="2385" y="2301"/>
              <a:ext cx="98" cy="209"/>
            </a:xfrm>
            <a:custGeom>
              <a:avLst/>
              <a:gdLst>
                <a:gd name="T0" fmla="*/ 0 w 162"/>
                <a:gd name="T1" fmla="*/ 172 h 346"/>
                <a:gd name="T2" fmla="*/ 0 w 162"/>
                <a:gd name="T3" fmla="*/ 172 h 346"/>
                <a:gd name="T4" fmla="*/ 0 w 162"/>
                <a:gd name="T5" fmla="*/ 85 h 346"/>
                <a:gd name="T6" fmla="*/ 3 w 162"/>
                <a:gd name="T7" fmla="*/ 56 h 346"/>
                <a:gd name="T8" fmla="*/ 69 w 162"/>
                <a:gd name="T9" fmla="*/ 0 h 346"/>
                <a:gd name="T10" fmla="*/ 106 w 162"/>
                <a:gd name="T11" fmla="*/ 3 h 346"/>
                <a:gd name="T12" fmla="*/ 160 w 162"/>
                <a:gd name="T13" fmla="*/ 68 h 346"/>
                <a:gd name="T14" fmla="*/ 161 w 162"/>
                <a:gd name="T15" fmla="*/ 98 h 346"/>
                <a:gd name="T16" fmla="*/ 161 w 162"/>
                <a:gd name="T17" fmla="*/ 256 h 346"/>
                <a:gd name="T18" fmla="*/ 158 w 162"/>
                <a:gd name="T19" fmla="*/ 291 h 346"/>
                <a:gd name="T20" fmla="*/ 86 w 162"/>
                <a:gd name="T21" fmla="*/ 345 h 346"/>
                <a:gd name="T22" fmla="*/ 58 w 162"/>
                <a:gd name="T23" fmla="*/ 343 h 346"/>
                <a:gd name="T24" fmla="*/ 2 w 162"/>
                <a:gd name="T25" fmla="*/ 281 h 346"/>
                <a:gd name="T26" fmla="*/ 0 w 162"/>
                <a:gd name="T27" fmla="*/ 222 h 346"/>
                <a:gd name="T28" fmla="*/ 0 w 162"/>
                <a:gd name="T29" fmla="*/ 172 h 346"/>
                <a:gd name="T30" fmla="*/ 108 w 162"/>
                <a:gd name="T31" fmla="*/ 173 h 346"/>
                <a:gd name="T32" fmla="*/ 108 w 162"/>
                <a:gd name="T33" fmla="*/ 173 h 346"/>
                <a:gd name="T34" fmla="*/ 108 w 162"/>
                <a:gd name="T35" fmla="*/ 120 h 346"/>
                <a:gd name="T36" fmla="*/ 107 w 162"/>
                <a:gd name="T37" fmla="*/ 72 h 346"/>
                <a:gd name="T38" fmla="*/ 82 w 162"/>
                <a:gd name="T39" fmla="*/ 48 h 346"/>
                <a:gd name="T40" fmla="*/ 54 w 162"/>
                <a:gd name="T41" fmla="*/ 70 h 346"/>
                <a:gd name="T42" fmla="*/ 53 w 162"/>
                <a:gd name="T43" fmla="*/ 88 h 346"/>
                <a:gd name="T44" fmla="*/ 53 w 162"/>
                <a:gd name="T45" fmla="*/ 257 h 346"/>
                <a:gd name="T46" fmla="*/ 54 w 162"/>
                <a:gd name="T47" fmla="*/ 277 h 346"/>
                <a:gd name="T48" fmla="*/ 80 w 162"/>
                <a:gd name="T49" fmla="*/ 297 h 346"/>
                <a:gd name="T50" fmla="*/ 106 w 162"/>
                <a:gd name="T51" fmla="*/ 279 h 346"/>
                <a:gd name="T52" fmla="*/ 108 w 162"/>
                <a:gd name="T53" fmla="*/ 263 h 346"/>
                <a:gd name="T54" fmla="*/ 108 w 162"/>
                <a:gd name="T55" fmla="*/ 173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2" h="346">
                  <a:moveTo>
                    <a:pt x="0" y="172"/>
                  </a:moveTo>
                  <a:lnTo>
                    <a:pt x="0" y="172"/>
                  </a:lnTo>
                  <a:cubicBezTo>
                    <a:pt x="0" y="143"/>
                    <a:pt x="0" y="114"/>
                    <a:pt x="0" y="85"/>
                  </a:cubicBezTo>
                  <a:cubicBezTo>
                    <a:pt x="0" y="75"/>
                    <a:pt x="1" y="65"/>
                    <a:pt x="3" y="56"/>
                  </a:cubicBezTo>
                  <a:cubicBezTo>
                    <a:pt x="11" y="23"/>
                    <a:pt x="35" y="2"/>
                    <a:pt x="69" y="0"/>
                  </a:cubicBezTo>
                  <a:cubicBezTo>
                    <a:pt x="81" y="0"/>
                    <a:pt x="94" y="0"/>
                    <a:pt x="106" y="3"/>
                  </a:cubicBezTo>
                  <a:cubicBezTo>
                    <a:pt x="137" y="9"/>
                    <a:pt x="157" y="34"/>
                    <a:pt x="160" y="68"/>
                  </a:cubicBezTo>
                  <a:cubicBezTo>
                    <a:pt x="161" y="78"/>
                    <a:pt x="161" y="88"/>
                    <a:pt x="161" y="98"/>
                  </a:cubicBezTo>
                  <a:cubicBezTo>
                    <a:pt x="162" y="151"/>
                    <a:pt x="162" y="203"/>
                    <a:pt x="161" y="256"/>
                  </a:cubicBezTo>
                  <a:cubicBezTo>
                    <a:pt x="161" y="268"/>
                    <a:pt x="160" y="280"/>
                    <a:pt x="158" y="291"/>
                  </a:cubicBezTo>
                  <a:cubicBezTo>
                    <a:pt x="149" y="325"/>
                    <a:pt x="123" y="345"/>
                    <a:pt x="86" y="345"/>
                  </a:cubicBezTo>
                  <a:cubicBezTo>
                    <a:pt x="76" y="346"/>
                    <a:pt x="67" y="345"/>
                    <a:pt x="58" y="343"/>
                  </a:cubicBezTo>
                  <a:cubicBezTo>
                    <a:pt x="26" y="337"/>
                    <a:pt x="5" y="314"/>
                    <a:pt x="2" y="281"/>
                  </a:cubicBezTo>
                  <a:cubicBezTo>
                    <a:pt x="0" y="261"/>
                    <a:pt x="0" y="241"/>
                    <a:pt x="0" y="222"/>
                  </a:cubicBezTo>
                  <a:cubicBezTo>
                    <a:pt x="0" y="205"/>
                    <a:pt x="0" y="189"/>
                    <a:pt x="0" y="172"/>
                  </a:cubicBezTo>
                  <a:close/>
                  <a:moveTo>
                    <a:pt x="108" y="173"/>
                  </a:moveTo>
                  <a:lnTo>
                    <a:pt x="108" y="173"/>
                  </a:lnTo>
                  <a:cubicBezTo>
                    <a:pt x="108" y="155"/>
                    <a:pt x="108" y="138"/>
                    <a:pt x="108" y="120"/>
                  </a:cubicBezTo>
                  <a:cubicBezTo>
                    <a:pt x="108" y="104"/>
                    <a:pt x="108" y="88"/>
                    <a:pt x="107" y="72"/>
                  </a:cubicBezTo>
                  <a:cubicBezTo>
                    <a:pt x="107" y="57"/>
                    <a:pt x="97" y="48"/>
                    <a:pt x="82" y="48"/>
                  </a:cubicBezTo>
                  <a:cubicBezTo>
                    <a:pt x="67" y="47"/>
                    <a:pt x="57" y="55"/>
                    <a:pt x="54" y="70"/>
                  </a:cubicBezTo>
                  <a:cubicBezTo>
                    <a:pt x="53" y="76"/>
                    <a:pt x="53" y="82"/>
                    <a:pt x="53" y="88"/>
                  </a:cubicBezTo>
                  <a:cubicBezTo>
                    <a:pt x="53" y="144"/>
                    <a:pt x="52" y="201"/>
                    <a:pt x="53" y="257"/>
                  </a:cubicBezTo>
                  <a:cubicBezTo>
                    <a:pt x="53" y="264"/>
                    <a:pt x="53" y="271"/>
                    <a:pt x="54" y="277"/>
                  </a:cubicBezTo>
                  <a:cubicBezTo>
                    <a:pt x="57" y="290"/>
                    <a:pt x="66" y="297"/>
                    <a:pt x="80" y="297"/>
                  </a:cubicBezTo>
                  <a:cubicBezTo>
                    <a:pt x="94" y="298"/>
                    <a:pt x="103" y="292"/>
                    <a:pt x="106" y="279"/>
                  </a:cubicBezTo>
                  <a:cubicBezTo>
                    <a:pt x="108" y="274"/>
                    <a:pt x="108" y="268"/>
                    <a:pt x="108" y="263"/>
                  </a:cubicBezTo>
                  <a:cubicBezTo>
                    <a:pt x="108" y="233"/>
                    <a:pt x="108" y="203"/>
                    <a:pt x="108" y="17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7" name="Freeform 13"/>
            <p:cNvSpPr>
              <a:spLocks noEditPoints="1"/>
            </p:cNvSpPr>
            <p:nvPr/>
          </p:nvSpPr>
          <p:spPr bwMode="auto">
            <a:xfrm>
              <a:off x="2630" y="2055"/>
              <a:ext cx="111" cy="205"/>
            </a:xfrm>
            <a:custGeom>
              <a:avLst/>
              <a:gdLst>
                <a:gd name="T0" fmla="*/ 185 w 185"/>
                <a:gd name="T1" fmla="*/ 338 h 338"/>
                <a:gd name="T2" fmla="*/ 185 w 185"/>
                <a:gd name="T3" fmla="*/ 338 h 338"/>
                <a:gd name="T4" fmla="*/ 132 w 185"/>
                <a:gd name="T5" fmla="*/ 338 h 338"/>
                <a:gd name="T6" fmla="*/ 126 w 185"/>
                <a:gd name="T7" fmla="*/ 296 h 338"/>
                <a:gd name="T8" fmla="*/ 105 w 185"/>
                <a:gd name="T9" fmla="*/ 277 h 338"/>
                <a:gd name="T10" fmla="*/ 67 w 185"/>
                <a:gd name="T11" fmla="*/ 277 h 338"/>
                <a:gd name="T12" fmla="*/ 56 w 185"/>
                <a:gd name="T13" fmla="*/ 286 h 338"/>
                <a:gd name="T14" fmla="*/ 48 w 185"/>
                <a:gd name="T15" fmla="*/ 338 h 338"/>
                <a:gd name="T16" fmla="*/ 0 w 185"/>
                <a:gd name="T17" fmla="*/ 338 h 338"/>
                <a:gd name="T18" fmla="*/ 54 w 185"/>
                <a:gd name="T19" fmla="*/ 1 h 338"/>
                <a:gd name="T20" fmla="*/ 59 w 185"/>
                <a:gd name="T21" fmla="*/ 0 h 338"/>
                <a:gd name="T22" fmla="*/ 125 w 185"/>
                <a:gd name="T23" fmla="*/ 0 h 338"/>
                <a:gd name="T24" fmla="*/ 133 w 185"/>
                <a:gd name="T25" fmla="*/ 6 h 338"/>
                <a:gd name="T26" fmla="*/ 170 w 185"/>
                <a:gd name="T27" fmla="*/ 238 h 338"/>
                <a:gd name="T28" fmla="*/ 185 w 185"/>
                <a:gd name="T29" fmla="*/ 331 h 338"/>
                <a:gd name="T30" fmla="*/ 185 w 185"/>
                <a:gd name="T31" fmla="*/ 338 h 338"/>
                <a:gd name="T32" fmla="*/ 116 w 185"/>
                <a:gd name="T33" fmla="*/ 231 h 338"/>
                <a:gd name="T34" fmla="*/ 116 w 185"/>
                <a:gd name="T35" fmla="*/ 231 h 338"/>
                <a:gd name="T36" fmla="*/ 91 w 185"/>
                <a:gd name="T37" fmla="*/ 67 h 338"/>
                <a:gd name="T38" fmla="*/ 89 w 185"/>
                <a:gd name="T39" fmla="*/ 67 h 338"/>
                <a:gd name="T40" fmla="*/ 65 w 185"/>
                <a:gd name="T41" fmla="*/ 231 h 338"/>
                <a:gd name="T42" fmla="*/ 116 w 185"/>
                <a:gd name="T43" fmla="*/ 231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5" h="338">
                  <a:moveTo>
                    <a:pt x="185" y="338"/>
                  </a:moveTo>
                  <a:lnTo>
                    <a:pt x="185" y="338"/>
                  </a:lnTo>
                  <a:lnTo>
                    <a:pt x="132" y="338"/>
                  </a:lnTo>
                  <a:cubicBezTo>
                    <a:pt x="130" y="324"/>
                    <a:pt x="128" y="310"/>
                    <a:pt x="126" y="296"/>
                  </a:cubicBezTo>
                  <a:cubicBezTo>
                    <a:pt x="123" y="277"/>
                    <a:pt x="124" y="277"/>
                    <a:pt x="105" y="277"/>
                  </a:cubicBezTo>
                  <a:cubicBezTo>
                    <a:pt x="92" y="277"/>
                    <a:pt x="79" y="277"/>
                    <a:pt x="67" y="277"/>
                  </a:cubicBezTo>
                  <a:cubicBezTo>
                    <a:pt x="60" y="276"/>
                    <a:pt x="57" y="278"/>
                    <a:pt x="56" y="286"/>
                  </a:cubicBezTo>
                  <a:cubicBezTo>
                    <a:pt x="54" y="303"/>
                    <a:pt x="51" y="320"/>
                    <a:pt x="48" y="338"/>
                  </a:cubicBezTo>
                  <a:lnTo>
                    <a:pt x="0" y="338"/>
                  </a:lnTo>
                  <a:cubicBezTo>
                    <a:pt x="18" y="225"/>
                    <a:pt x="36" y="113"/>
                    <a:pt x="54" y="1"/>
                  </a:cubicBezTo>
                  <a:cubicBezTo>
                    <a:pt x="56" y="0"/>
                    <a:pt x="58" y="0"/>
                    <a:pt x="59" y="0"/>
                  </a:cubicBezTo>
                  <a:cubicBezTo>
                    <a:pt x="81" y="0"/>
                    <a:pt x="103" y="0"/>
                    <a:pt x="125" y="0"/>
                  </a:cubicBezTo>
                  <a:cubicBezTo>
                    <a:pt x="129" y="0"/>
                    <a:pt x="132" y="1"/>
                    <a:pt x="133" y="6"/>
                  </a:cubicBezTo>
                  <a:cubicBezTo>
                    <a:pt x="145" y="84"/>
                    <a:pt x="157" y="161"/>
                    <a:pt x="170" y="238"/>
                  </a:cubicBezTo>
                  <a:cubicBezTo>
                    <a:pt x="175" y="269"/>
                    <a:pt x="180" y="300"/>
                    <a:pt x="185" y="331"/>
                  </a:cubicBezTo>
                  <a:cubicBezTo>
                    <a:pt x="185" y="333"/>
                    <a:pt x="185" y="335"/>
                    <a:pt x="185" y="338"/>
                  </a:cubicBezTo>
                  <a:close/>
                  <a:moveTo>
                    <a:pt x="116" y="231"/>
                  </a:moveTo>
                  <a:lnTo>
                    <a:pt x="116" y="231"/>
                  </a:lnTo>
                  <a:cubicBezTo>
                    <a:pt x="108" y="176"/>
                    <a:pt x="99" y="121"/>
                    <a:pt x="91" y="67"/>
                  </a:cubicBezTo>
                  <a:cubicBezTo>
                    <a:pt x="91" y="67"/>
                    <a:pt x="90" y="67"/>
                    <a:pt x="89" y="67"/>
                  </a:cubicBezTo>
                  <a:cubicBezTo>
                    <a:pt x="81" y="121"/>
                    <a:pt x="73" y="176"/>
                    <a:pt x="65" y="231"/>
                  </a:cubicBezTo>
                  <a:lnTo>
                    <a:pt x="116" y="23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8" name="Freeform 14"/>
            <p:cNvSpPr>
              <a:spLocks noEditPoints="1"/>
            </p:cNvSpPr>
            <p:nvPr/>
          </p:nvSpPr>
          <p:spPr bwMode="auto">
            <a:xfrm>
              <a:off x="2277" y="2055"/>
              <a:ext cx="112" cy="205"/>
            </a:xfrm>
            <a:custGeom>
              <a:avLst/>
              <a:gdLst>
                <a:gd name="T0" fmla="*/ 0 w 186"/>
                <a:gd name="T1" fmla="*/ 338 h 338"/>
                <a:gd name="T2" fmla="*/ 0 w 186"/>
                <a:gd name="T3" fmla="*/ 338 h 338"/>
                <a:gd name="T4" fmla="*/ 54 w 186"/>
                <a:gd name="T5" fmla="*/ 0 h 338"/>
                <a:gd name="T6" fmla="*/ 127 w 186"/>
                <a:gd name="T7" fmla="*/ 0 h 338"/>
                <a:gd name="T8" fmla="*/ 133 w 186"/>
                <a:gd name="T9" fmla="*/ 7 h 338"/>
                <a:gd name="T10" fmla="*/ 160 w 186"/>
                <a:gd name="T11" fmla="*/ 171 h 338"/>
                <a:gd name="T12" fmla="*/ 186 w 186"/>
                <a:gd name="T13" fmla="*/ 335 h 338"/>
                <a:gd name="T14" fmla="*/ 186 w 186"/>
                <a:gd name="T15" fmla="*/ 338 h 338"/>
                <a:gd name="T16" fmla="*/ 133 w 186"/>
                <a:gd name="T17" fmla="*/ 338 h 338"/>
                <a:gd name="T18" fmla="*/ 125 w 186"/>
                <a:gd name="T19" fmla="*/ 286 h 338"/>
                <a:gd name="T20" fmla="*/ 115 w 186"/>
                <a:gd name="T21" fmla="*/ 277 h 338"/>
                <a:gd name="T22" fmla="*/ 65 w 186"/>
                <a:gd name="T23" fmla="*/ 277 h 338"/>
                <a:gd name="T24" fmla="*/ 57 w 186"/>
                <a:gd name="T25" fmla="*/ 284 h 338"/>
                <a:gd name="T26" fmla="*/ 49 w 186"/>
                <a:gd name="T27" fmla="*/ 338 h 338"/>
                <a:gd name="T28" fmla="*/ 0 w 186"/>
                <a:gd name="T29" fmla="*/ 338 h 338"/>
                <a:gd name="T30" fmla="*/ 92 w 186"/>
                <a:gd name="T31" fmla="*/ 65 h 338"/>
                <a:gd name="T32" fmla="*/ 92 w 186"/>
                <a:gd name="T33" fmla="*/ 65 h 338"/>
                <a:gd name="T34" fmla="*/ 90 w 186"/>
                <a:gd name="T35" fmla="*/ 66 h 338"/>
                <a:gd name="T36" fmla="*/ 65 w 186"/>
                <a:gd name="T37" fmla="*/ 230 h 338"/>
                <a:gd name="T38" fmla="*/ 116 w 186"/>
                <a:gd name="T39" fmla="*/ 230 h 338"/>
                <a:gd name="T40" fmla="*/ 92 w 186"/>
                <a:gd name="T41" fmla="*/ 65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86" h="338">
                  <a:moveTo>
                    <a:pt x="0" y="338"/>
                  </a:moveTo>
                  <a:lnTo>
                    <a:pt x="0" y="338"/>
                  </a:lnTo>
                  <a:cubicBezTo>
                    <a:pt x="18" y="225"/>
                    <a:pt x="36" y="113"/>
                    <a:pt x="54" y="0"/>
                  </a:cubicBezTo>
                  <a:cubicBezTo>
                    <a:pt x="79" y="0"/>
                    <a:pt x="103" y="0"/>
                    <a:pt x="127" y="0"/>
                  </a:cubicBezTo>
                  <a:cubicBezTo>
                    <a:pt x="129" y="0"/>
                    <a:pt x="133" y="4"/>
                    <a:pt x="133" y="7"/>
                  </a:cubicBezTo>
                  <a:cubicBezTo>
                    <a:pt x="142" y="61"/>
                    <a:pt x="151" y="116"/>
                    <a:pt x="160" y="171"/>
                  </a:cubicBezTo>
                  <a:cubicBezTo>
                    <a:pt x="168" y="225"/>
                    <a:pt x="177" y="280"/>
                    <a:pt x="186" y="335"/>
                  </a:cubicBezTo>
                  <a:cubicBezTo>
                    <a:pt x="186" y="336"/>
                    <a:pt x="186" y="337"/>
                    <a:pt x="186" y="338"/>
                  </a:cubicBezTo>
                  <a:lnTo>
                    <a:pt x="133" y="338"/>
                  </a:lnTo>
                  <a:cubicBezTo>
                    <a:pt x="130" y="321"/>
                    <a:pt x="127" y="303"/>
                    <a:pt x="125" y="286"/>
                  </a:cubicBezTo>
                  <a:cubicBezTo>
                    <a:pt x="124" y="279"/>
                    <a:pt x="122" y="276"/>
                    <a:pt x="115" y="277"/>
                  </a:cubicBezTo>
                  <a:cubicBezTo>
                    <a:pt x="98" y="277"/>
                    <a:pt x="82" y="277"/>
                    <a:pt x="65" y="277"/>
                  </a:cubicBezTo>
                  <a:cubicBezTo>
                    <a:pt x="60" y="277"/>
                    <a:pt x="58" y="278"/>
                    <a:pt x="57" y="284"/>
                  </a:cubicBezTo>
                  <a:cubicBezTo>
                    <a:pt x="55" y="302"/>
                    <a:pt x="52" y="320"/>
                    <a:pt x="49" y="338"/>
                  </a:cubicBezTo>
                  <a:lnTo>
                    <a:pt x="0" y="338"/>
                  </a:lnTo>
                  <a:close/>
                  <a:moveTo>
                    <a:pt x="92" y="65"/>
                  </a:moveTo>
                  <a:lnTo>
                    <a:pt x="92" y="65"/>
                  </a:lnTo>
                  <a:cubicBezTo>
                    <a:pt x="91" y="66"/>
                    <a:pt x="90" y="66"/>
                    <a:pt x="90" y="66"/>
                  </a:cubicBezTo>
                  <a:cubicBezTo>
                    <a:pt x="81" y="121"/>
                    <a:pt x="73" y="175"/>
                    <a:pt x="65" y="230"/>
                  </a:cubicBezTo>
                  <a:lnTo>
                    <a:pt x="116" y="230"/>
                  </a:lnTo>
                  <a:cubicBezTo>
                    <a:pt x="108" y="175"/>
                    <a:pt x="100" y="120"/>
                    <a:pt x="92" y="6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49" name="Freeform 15"/>
            <p:cNvSpPr>
              <a:spLocks/>
            </p:cNvSpPr>
            <p:nvPr/>
          </p:nvSpPr>
          <p:spPr bwMode="auto">
            <a:xfrm>
              <a:off x="2896" y="2055"/>
              <a:ext cx="110" cy="205"/>
            </a:xfrm>
            <a:custGeom>
              <a:avLst/>
              <a:gdLst>
                <a:gd name="T0" fmla="*/ 94 w 183"/>
                <a:gd name="T1" fmla="*/ 270 h 339"/>
                <a:gd name="T2" fmla="*/ 94 w 183"/>
                <a:gd name="T3" fmla="*/ 270 h 339"/>
                <a:gd name="T4" fmla="*/ 103 w 183"/>
                <a:gd name="T5" fmla="*/ 208 h 339"/>
                <a:gd name="T6" fmla="*/ 133 w 183"/>
                <a:gd name="T7" fmla="*/ 7 h 339"/>
                <a:gd name="T8" fmla="*/ 138 w 183"/>
                <a:gd name="T9" fmla="*/ 0 h 339"/>
                <a:gd name="T10" fmla="*/ 183 w 183"/>
                <a:gd name="T11" fmla="*/ 0 h 339"/>
                <a:gd name="T12" fmla="*/ 131 w 183"/>
                <a:gd name="T13" fmla="*/ 338 h 339"/>
                <a:gd name="T14" fmla="*/ 126 w 183"/>
                <a:gd name="T15" fmla="*/ 338 h 339"/>
                <a:gd name="T16" fmla="*/ 58 w 183"/>
                <a:gd name="T17" fmla="*/ 338 h 339"/>
                <a:gd name="T18" fmla="*/ 50 w 183"/>
                <a:gd name="T19" fmla="*/ 332 h 339"/>
                <a:gd name="T20" fmla="*/ 0 w 183"/>
                <a:gd name="T21" fmla="*/ 4 h 339"/>
                <a:gd name="T22" fmla="*/ 0 w 183"/>
                <a:gd name="T23" fmla="*/ 0 h 339"/>
                <a:gd name="T24" fmla="*/ 49 w 183"/>
                <a:gd name="T25" fmla="*/ 0 h 339"/>
                <a:gd name="T26" fmla="*/ 53 w 183"/>
                <a:gd name="T27" fmla="*/ 6 h 339"/>
                <a:gd name="T28" fmla="*/ 78 w 183"/>
                <a:gd name="T29" fmla="*/ 173 h 339"/>
                <a:gd name="T30" fmla="*/ 91 w 183"/>
                <a:gd name="T31" fmla="*/ 262 h 339"/>
                <a:gd name="T32" fmla="*/ 93 w 183"/>
                <a:gd name="T33" fmla="*/ 270 h 339"/>
                <a:gd name="T34" fmla="*/ 94 w 183"/>
                <a:gd name="T35" fmla="*/ 270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3" h="339">
                  <a:moveTo>
                    <a:pt x="94" y="270"/>
                  </a:moveTo>
                  <a:lnTo>
                    <a:pt x="94" y="270"/>
                  </a:lnTo>
                  <a:cubicBezTo>
                    <a:pt x="97" y="249"/>
                    <a:pt x="100" y="229"/>
                    <a:pt x="103" y="208"/>
                  </a:cubicBezTo>
                  <a:cubicBezTo>
                    <a:pt x="113" y="141"/>
                    <a:pt x="123" y="74"/>
                    <a:pt x="133" y="7"/>
                  </a:cubicBezTo>
                  <a:cubicBezTo>
                    <a:pt x="134" y="4"/>
                    <a:pt x="136" y="0"/>
                    <a:pt x="138" y="0"/>
                  </a:cubicBezTo>
                  <a:cubicBezTo>
                    <a:pt x="153" y="0"/>
                    <a:pt x="167" y="0"/>
                    <a:pt x="183" y="0"/>
                  </a:cubicBezTo>
                  <a:cubicBezTo>
                    <a:pt x="165" y="113"/>
                    <a:pt x="148" y="225"/>
                    <a:pt x="131" y="338"/>
                  </a:cubicBezTo>
                  <a:cubicBezTo>
                    <a:pt x="129" y="338"/>
                    <a:pt x="128" y="338"/>
                    <a:pt x="126" y="338"/>
                  </a:cubicBezTo>
                  <a:cubicBezTo>
                    <a:pt x="104" y="338"/>
                    <a:pt x="81" y="338"/>
                    <a:pt x="58" y="338"/>
                  </a:cubicBezTo>
                  <a:cubicBezTo>
                    <a:pt x="53" y="339"/>
                    <a:pt x="51" y="337"/>
                    <a:pt x="50" y="332"/>
                  </a:cubicBezTo>
                  <a:cubicBezTo>
                    <a:pt x="34" y="223"/>
                    <a:pt x="17" y="113"/>
                    <a:pt x="0" y="4"/>
                  </a:cubicBezTo>
                  <a:cubicBezTo>
                    <a:pt x="0" y="3"/>
                    <a:pt x="0" y="2"/>
                    <a:pt x="0" y="0"/>
                  </a:cubicBezTo>
                  <a:cubicBezTo>
                    <a:pt x="16" y="0"/>
                    <a:pt x="32" y="0"/>
                    <a:pt x="49" y="0"/>
                  </a:cubicBezTo>
                  <a:cubicBezTo>
                    <a:pt x="50" y="0"/>
                    <a:pt x="53" y="4"/>
                    <a:pt x="53" y="6"/>
                  </a:cubicBezTo>
                  <a:cubicBezTo>
                    <a:pt x="62" y="62"/>
                    <a:pt x="70" y="117"/>
                    <a:pt x="78" y="173"/>
                  </a:cubicBezTo>
                  <a:cubicBezTo>
                    <a:pt x="83" y="203"/>
                    <a:pt x="87" y="233"/>
                    <a:pt x="91" y="262"/>
                  </a:cubicBezTo>
                  <a:cubicBezTo>
                    <a:pt x="92" y="265"/>
                    <a:pt x="92" y="267"/>
                    <a:pt x="93" y="270"/>
                  </a:cubicBezTo>
                  <a:cubicBezTo>
                    <a:pt x="93" y="270"/>
                    <a:pt x="94" y="270"/>
                    <a:pt x="94" y="27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50" name="Freeform 16"/>
            <p:cNvSpPr>
              <a:spLocks noEditPoints="1"/>
            </p:cNvSpPr>
            <p:nvPr/>
          </p:nvSpPr>
          <p:spPr bwMode="auto">
            <a:xfrm>
              <a:off x="2162" y="2302"/>
              <a:ext cx="95" cy="206"/>
            </a:xfrm>
            <a:custGeom>
              <a:avLst/>
              <a:gdLst>
                <a:gd name="T0" fmla="*/ 0 w 159"/>
                <a:gd name="T1" fmla="*/ 340 h 340"/>
                <a:gd name="T2" fmla="*/ 0 w 159"/>
                <a:gd name="T3" fmla="*/ 340 h 340"/>
                <a:gd name="T4" fmla="*/ 0 w 159"/>
                <a:gd name="T5" fmla="*/ 3 h 340"/>
                <a:gd name="T6" fmla="*/ 1 w 159"/>
                <a:gd name="T7" fmla="*/ 2 h 340"/>
                <a:gd name="T8" fmla="*/ 95 w 159"/>
                <a:gd name="T9" fmla="*/ 3 h 340"/>
                <a:gd name="T10" fmla="*/ 154 w 159"/>
                <a:gd name="T11" fmla="*/ 61 h 340"/>
                <a:gd name="T12" fmla="*/ 153 w 159"/>
                <a:gd name="T13" fmla="*/ 158 h 340"/>
                <a:gd name="T14" fmla="*/ 92 w 159"/>
                <a:gd name="T15" fmla="*/ 212 h 340"/>
                <a:gd name="T16" fmla="*/ 52 w 159"/>
                <a:gd name="T17" fmla="*/ 213 h 340"/>
                <a:gd name="T18" fmla="*/ 52 w 159"/>
                <a:gd name="T19" fmla="*/ 224 h 340"/>
                <a:gd name="T20" fmla="*/ 52 w 159"/>
                <a:gd name="T21" fmla="*/ 331 h 340"/>
                <a:gd name="T22" fmla="*/ 42 w 159"/>
                <a:gd name="T23" fmla="*/ 340 h 340"/>
                <a:gd name="T24" fmla="*/ 0 w 159"/>
                <a:gd name="T25" fmla="*/ 340 h 340"/>
                <a:gd name="T26" fmla="*/ 52 w 159"/>
                <a:gd name="T27" fmla="*/ 163 h 340"/>
                <a:gd name="T28" fmla="*/ 52 w 159"/>
                <a:gd name="T29" fmla="*/ 163 h 340"/>
                <a:gd name="T30" fmla="*/ 55 w 159"/>
                <a:gd name="T31" fmla="*/ 164 h 340"/>
                <a:gd name="T32" fmla="*/ 79 w 159"/>
                <a:gd name="T33" fmla="*/ 164 h 340"/>
                <a:gd name="T34" fmla="*/ 102 w 159"/>
                <a:gd name="T35" fmla="*/ 144 h 340"/>
                <a:gd name="T36" fmla="*/ 102 w 159"/>
                <a:gd name="T37" fmla="*/ 70 h 340"/>
                <a:gd name="T38" fmla="*/ 86 w 159"/>
                <a:gd name="T39" fmla="*/ 51 h 340"/>
                <a:gd name="T40" fmla="*/ 52 w 159"/>
                <a:gd name="T41" fmla="*/ 49 h 340"/>
                <a:gd name="T42" fmla="*/ 52 w 159"/>
                <a:gd name="T43" fmla="*/ 163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59" h="340">
                  <a:moveTo>
                    <a:pt x="0" y="340"/>
                  </a:moveTo>
                  <a:lnTo>
                    <a:pt x="0" y="340"/>
                  </a:lnTo>
                  <a:cubicBezTo>
                    <a:pt x="0" y="340"/>
                    <a:pt x="0" y="115"/>
                    <a:pt x="0" y="3"/>
                  </a:cubicBezTo>
                  <a:cubicBezTo>
                    <a:pt x="0" y="2"/>
                    <a:pt x="1" y="2"/>
                    <a:pt x="1" y="2"/>
                  </a:cubicBezTo>
                  <a:cubicBezTo>
                    <a:pt x="32" y="2"/>
                    <a:pt x="64" y="0"/>
                    <a:pt x="95" y="3"/>
                  </a:cubicBezTo>
                  <a:cubicBezTo>
                    <a:pt x="129" y="7"/>
                    <a:pt x="149" y="26"/>
                    <a:pt x="154" y="61"/>
                  </a:cubicBezTo>
                  <a:cubicBezTo>
                    <a:pt x="158" y="93"/>
                    <a:pt x="159" y="126"/>
                    <a:pt x="153" y="158"/>
                  </a:cubicBezTo>
                  <a:cubicBezTo>
                    <a:pt x="147" y="189"/>
                    <a:pt x="124" y="209"/>
                    <a:pt x="92" y="212"/>
                  </a:cubicBezTo>
                  <a:cubicBezTo>
                    <a:pt x="79" y="213"/>
                    <a:pt x="66" y="213"/>
                    <a:pt x="52" y="213"/>
                  </a:cubicBezTo>
                  <a:lnTo>
                    <a:pt x="52" y="224"/>
                  </a:lnTo>
                  <a:cubicBezTo>
                    <a:pt x="52" y="260"/>
                    <a:pt x="52" y="295"/>
                    <a:pt x="52" y="331"/>
                  </a:cubicBezTo>
                  <a:cubicBezTo>
                    <a:pt x="52" y="338"/>
                    <a:pt x="42" y="340"/>
                    <a:pt x="42" y="340"/>
                  </a:cubicBezTo>
                  <a:lnTo>
                    <a:pt x="0" y="340"/>
                  </a:lnTo>
                  <a:close/>
                  <a:moveTo>
                    <a:pt x="52" y="163"/>
                  </a:moveTo>
                  <a:lnTo>
                    <a:pt x="52" y="163"/>
                  </a:lnTo>
                  <a:cubicBezTo>
                    <a:pt x="53" y="164"/>
                    <a:pt x="54" y="164"/>
                    <a:pt x="55" y="164"/>
                  </a:cubicBezTo>
                  <a:cubicBezTo>
                    <a:pt x="63" y="164"/>
                    <a:pt x="71" y="164"/>
                    <a:pt x="79" y="164"/>
                  </a:cubicBezTo>
                  <a:cubicBezTo>
                    <a:pt x="92" y="164"/>
                    <a:pt x="101" y="157"/>
                    <a:pt x="102" y="144"/>
                  </a:cubicBezTo>
                  <a:cubicBezTo>
                    <a:pt x="103" y="120"/>
                    <a:pt x="103" y="95"/>
                    <a:pt x="102" y="70"/>
                  </a:cubicBezTo>
                  <a:cubicBezTo>
                    <a:pt x="102" y="60"/>
                    <a:pt x="96" y="52"/>
                    <a:pt x="86" y="51"/>
                  </a:cubicBezTo>
                  <a:cubicBezTo>
                    <a:pt x="75" y="49"/>
                    <a:pt x="64" y="50"/>
                    <a:pt x="52" y="49"/>
                  </a:cubicBezTo>
                  <a:lnTo>
                    <a:pt x="52" y="16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51" name="Freeform 17"/>
            <p:cNvSpPr>
              <a:spLocks/>
            </p:cNvSpPr>
            <p:nvPr/>
          </p:nvSpPr>
          <p:spPr bwMode="auto">
            <a:xfrm>
              <a:off x="2665" y="2301"/>
              <a:ext cx="98" cy="209"/>
            </a:xfrm>
            <a:custGeom>
              <a:avLst/>
              <a:gdLst>
                <a:gd name="T0" fmla="*/ 160 w 163"/>
                <a:gd name="T1" fmla="*/ 117 h 346"/>
                <a:gd name="T2" fmla="*/ 160 w 163"/>
                <a:gd name="T3" fmla="*/ 117 h 346"/>
                <a:gd name="T4" fmla="*/ 109 w 163"/>
                <a:gd name="T5" fmla="*/ 117 h 346"/>
                <a:gd name="T6" fmla="*/ 109 w 163"/>
                <a:gd name="T7" fmla="*/ 107 h 346"/>
                <a:gd name="T8" fmla="*/ 107 w 163"/>
                <a:gd name="T9" fmla="*/ 70 h 346"/>
                <a:gd name="T10" fmla="*/ 81 w 163"/>
                <a:gd name="T11" fmla="*/ 47 h 346"/>
                <a:gd name="T12" fmla="*/ 54 w 163"/>
                <a:gd name="T13" fmla="*/ 69 h 346"/>
                <a:gd name="T14" fmla="*/ 53 w 163"/>
                <a:gd name="T15" fmla="*/ 86 h 346"/>
                <a:gd name="T16" fmla="*/ 53 w 163"/>
                <a:gd name="T17" fmla="*/ 259 h 346"/>
                <a:gd name="T18" fmla="*/ 54 w 163"/>
                <a:gd name="T19" fmla="*/ 272 h 346"/>
                <a:gd name="T20" fmla="*/ 81 w 163"/>
                <a:gd name="T21" fmla="*/ 297 h 346"/>
                <a:gd name="T22" fmla="*/ 107 w 163"/>
                <a:gd name="T23" fmla="*/ 273 h 346"/>
                <a:gd name="T24" fmla="*/ 109 w 163"/>
                <a:gd name="T25" fmla="*/ 228 h 346"/>
                <a:gd name="T26" fmla="*/ 109 w 163"/>
                <a:gd name="T27" fmla="*/ 216 h 346"/>
                <a:gd name="T28" fmla="*/ 158 w 163"/>
                <a:gd name="T29" fmla="*/ 216 h 346"/>
                <a:gd name="T30" fmla="*/ 149 w 163"/>
                <a:gd name="T31" fmla="*/ 308 h 346"/>
                <a:gd name="T32" fmla="*/ 114 w 163"/>
                <a:gd name="T33" fmla="*/ 339 h 346"/>
                <a:gd name="T34" fmla="*/ 70 w 163"/>
                <a:gd name="T35" fmla="*/ 345 h 346"/>
                <a:gd name="T36" fmla="*/ 0 w 163"/>
                <a:gd name="T37" fmla="*/ 265 h 346"/>
                <a:gd name="T38" fmla="*/ 0 w 163"/>
                <a:gd name="T39" fmla="*/ 80 h 346"/>
                <a:gd name="T40" fmla="*/ 4 w 163"/>
                <a:gd name="T41" fmla="*/ 54 h 346"/>
                <a:gd name="T42" fmla="*/ 70 w 163"/>
                <a:gd name="T43" fmla="*/ 0 h 346"/>
                <a:gd name="T44" fmla="*/ 98 w 163"/>
                <a:gd name="T45" fmla="*/ 1 h 346"/>
                <a:gd name="T46" fmla="*/ 155 w 163"/>
                <a:gd name="T47" fmla="*/ 56 h 346"/>
                <a:gd name="T48" fmla="*/ 160 w 163"/>
                <a:gd name="T49" fmla="*/ 117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3" h="346">
                  <a:moveTo>
                    <a:pt x="160" y="117"/>
                  </a:moveTo>
                  <a:lnTo>
                    <a:pt x="160" y="117"/>
                  </a:lnTo>
                  <a:lnTo>
                    <a:pt x="109" y="117"/>
                  </a:lnTo>
                  <a:cubicBezTo>
                    <a:pt x="109" y="113"/>
                    <a:pt x="109" y="110"/>
                    <a:pt x="109" y="107"/>
                  </a:cubicBezTo>
                  <a:cubicBezTo>
                    <a:pt x="108" y="94"/>
                    <a:pt x="109" y="82"/>
                    <a:pt x="107" y="70"/>
                  </a:cubicBezTo>
                  <a:cubicBezTo>
                    <a:pt x="106" y="56"/>
                    <a:pt x="95" y="48"/>
                    <a:pt x="81" y="47"/>
                  </a:cubicBezTo>
                  <a:cubicBezTo>
                    <a:pt x="66" y="47"/>
                    <a:pt x="57" y="55"/>
                    <a:pt x="54" y="69"/>
                  </a:cubicBezTo>
                  <a:cubicBezTo>
                    <a:pt x="53" y="75"/>
                    <a:pt x="53" y="81"/>
                    <a:pt x="53" y="86"/>
                  </a:cubicBezTo>
                  <a:cubicBezTo>
                    <a:pt x="53" y="144"/>
                    <a:pt x="53" y="202"/>
                    <a:pt x="53" y="259"/>
                  </a:cubicBezTo>
                  <a:cubicBezTo>
                    <a:pt x="53" y="264"/>
                    <a:pt x="53" y="268"/>
                    <a:pt x="54" y="272"/>
                  </a:cubicBezTo>
                  <a:cubicBezTo>
                    <a:pt x="56" y="289"/>
                    <a:pt x="65" y="297"/>
                    <a:pt x="81" y="297"/>
                  </a:cubicBezTo>
                  <a:cubicBezTo>
                    <a:pt x="96" y="297"/>
                    <a:pt x="106" y="289"/>
                    <a:pt x="107" y="273"/>
                  </a:cubicBezTo>
                  <a:cubicBezTo>
                    <a:pt x="109" y="258"/>
                    <a:pt x="108" y="243"/>
                    <a:pt x="109" y="228"/>
                  </a:cubicBezTo>
                  <a:cubicBezTo>
                    <a:pt x="109" y="224"/>
                    <a:pt x="109" y="220"/>
                    <a:pt x="109" y="216"/>
                  </a:cubicBezTo>
                  <a:lnTo>
                    <a:pt x="158" y="216"/>
                  </a:lnTo>
                  <a:cubicBezTo>
                    <a:pt x="157" y="247"/>
                    <a:pt x="163" y="278"/>
                    <a:pt x="149" y="308"/>
                  </a:cubicBezTo>
                  <a:cubicBezTo>
                    <a:pt x="142" y="323"/>
                    <a:pt x="130" y="335"/>
                    <a:pt x="114" y="339"/>
                  </a:cubicBezTo>
                  <a:cubicBezTo>
                    <a:pt x="100" y="343"/>
                    <a:pt x="84" y="346"/>
                    <a:pt x="70" y="345"/>
                  </a:cubicBezTo>
                  <a:cubicBezTo>
                    <a:pt x="24" y="341"/>
                    <a:pt x="1" y="313"/>
                    <a:pt x="0" y="265"/>
                  </a:cubicBezTo>
                  <a:cubicBezTo>
                    <a:pt x="0" y="204"/>
                    <a:pt x="0" y="142"/>
                    <a:pt x="0" y="80"/>
                  </a:cubicBezTo>
                  <a:cubicBezTo>
                    <a:pt x="0" y="71"/>
                    <a:pt x="2" y="62"/>
                    <a:pt x="4" y="54"/>
                  </a:cubicBezTo>
                  <a:cubicBezTo>
                    <a:pt x="12" y="21"/>
                    <a:pt x="36" y="1"/>
                    <a:pt x="70" y="0"/>
                  </a:cubicBezTo>
                  <a:cubicBezTo>
                    <a:pt x="79" y="0"/>
                    <a:pt x="89" y="0"/>
                    <a:pt x="98" y="1"/>
                  </a:cubicBezTo>
                  <a:cubicBezTo>
                    <a:pt x="130" y="6"/>
                    <a:pt x="149" y="25"/>
                    <a:pt x="155" y="56"/>
                  </a:cubicBezTo>
                  <a:cubicBezTo>
                    <a:pt x="159" y="76"/>
                    <a:pt x="158" y="96"/>
                    <a:pt x="160" y="11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52" name="Freeform 18"/>
            <p:cNvSpPr>
              <a:spLocks/>
            </p:cNvSpPr>
            <p:nvPr/>
          </p:nvSpPr>
          <p:spPr bwMode="auto">
            <a:xfrm>
              <a:off x="3022" y="2056"/>
              <a:ext cx="86" cy="204"/>
            </a:xfrm>
            <a:custGeom>
              <a:avLst/>
              <a:gdLst>
                <a:gd name="T0" fmla="*/ 0 w 144"/>
                <a:gd name="T1" fmla="*/ 337 h 337"/>
                <a:gd name="T2" fmla="*/ 0 w 144"/>
                <a:gd name="T3" fmla="*/ 337 h 337"/>
                <a:gd name="T4" fmla="*/ 0 w 144"/>
                <a:gd name="T5" fmla="*/ 0 h 337"/>
                <a:gd name="T6" fmla="*/ 144 w 144"/>
                <a:gd name="T7" fmla="*/ 0 h 337"/>
                <a:gd name="T8" fmla="*/ 144 w 144"/>
                <a:gd name="T9" fmla="*/ 47 h 337"/>
                <a:gd name="T10" fmla="*/ 53 w 144"/>
                <a:gd name="T11" fmla="*/ 47 h 337"/>
                <a:gd name="T12" fmla="*/ 53 w 144"/>
                <a:gd name="T13" fmla="*/ 141 h 337"/>
                <a:gd name="T14" fmla="*/ 125 w 144"/>
                <a:gd name="T15" fmla="*/ 141 h 337"/>
                <a:gd name="T16" fmla="*/ 125 w 144"/>
                <a:gd name="T17" fmla="*/ 189 h 337"/>
                <a:gd name="T18" fmla="*/ 53 w 144"/>
                <a:gd name="T19" fmla="*/ 189 h 337"/>
                <a:gd name="T20" fmla="*/ 53 w 144"/>
                <a:gd name="T21" fmla="*/ 288 h 337"/>
                <a:gd name="T22" fmla="*/ 144 w 144"/>
                <a:gd name="T23" fmla="*/ 288 h 337"/>
                <a:gd name="T24" fmla="*/ 144 w 144"/>
                <a:gd name="T25" fmla="*/ 337 h 337"/>
                <a:gd name="T26" fmla="*/ 0 w 144"/>
                <a:gd name="T27" fmla="*/ 337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4" h="337">
                  <a:moveTo>
                    <a:pt x="0" y="337"/>
                  </a:moveTo>
                  <a:lnTo>
                    <a:pt x="0" y="337"/>
                  </a:lnTo>
                  <a:lnTo>
                    <a:pt x="0" y="0"/>
                  </a:lnTo>
                  <a:lnTo>
                    <a:pt x="144" y="0"/>
                  </a:lnTo>
                  <a:lnTo>
                    <a:pt x="144" y="47"/>
                  </a:lnTo>
                  <a:lnTo>
                    <a:pt x="53" y="47"/>
                  </a:lnTo>
                  <a:lnTo>
                    <a:pt x="53" y="141"/>
                  </a:lnTo>
                  <a:lnTo>
                    <a:pt x="125" y="141"/>
                  </a:lnTo>
                  <a:lnTo>
                    <a:pt x="125" y="189"/>
                  </a:lnTo>
                  <a:lnTo>
                    <a:pt x="53" y="189"/>
                  </a:lnTo>
                  <a:lnTo>
                    <a:pt x="53" y="288"/>
                  </a:lnTo>
                  <a:lnTo>
                    <a:pt x="144" y="288"/>
                  </a:lnTo>
                  <a:lnTo>
                    <a:pt x="144" y="337"/>
                  </a:lnTo>
                  <a:lnTo>
                    <a:pt x="0" y="33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53" name="Freeform 19"/>
            <p:cNvSpPr>
              <a:spLocks/>
            </p:cNvSpPr>
            <p:nvPr/>
          </p:nvSpPr>
          <p:spPr bwMode="auto">
            <a:xfrm>
              <a:off x="2572" y="2303"/>
              <a:ext cx="87" cy="204"/>
            </a:xfrm>
            <a:custGeom>
              <a:avLst/>
              <a:gdLst>
                <a:gd name="T0" fmla="*/ 0 w 144"/>
                <a:gd name="T1" fmla="*/ 0 h 337"/>
                <a:gd name="T2" fmla="*/ 0 w 144"/>
                <a:gd name="T3" fmla="*/ 0 h 337"/>
                <a:gd name="T4" fmla="*/ 0 w 144"/>
                <a:gd name="T5" fmla="*/ 337 h 337"/>
                <a:gd name="T6" fmla="*/ 144 w 144"/>
                <a:gd name="T7" fmla="*/ 337 h 337"/>
                <a:gd name="T8" fmla="*/ 144 w 144"/>
                <a:gd name="T9" fmla="*/ 289 h 337"/>
                <a:gd name="T10" fmla="*/ 53 w 144"/>
                <a:gd name="T11" fmla="*/ 289 h 337"/>
                <a:gd name="T12" fmla="*/ 53 w 144"/>
                <a:gd name="T13" fmla="*/ 190 h 337"/>
                <a:gd name="T14" fmla="*/ 124 w 144"/>
                <a:gd name="T15" fmla="*/ 190 h 337"/>
                <a:gd name="T16" fmla="*/ 124 w 144"/>
                <a:gd name="T17" fmla="*/ 142 h 337"/>
                <a:gd name="T18" fmla="*/ 53 w 144"/>
                <a:gd name="T19" fmla="*/ 142 h 337"/>
                <a:gd name="T20" fmla="*/ 53 w 144"/>
                <a:gd name="T21" fmla="*/ 47 h 337"/>
                <a:gd name="T22" fmla="*/ 144 w 144"/>
                <a:gd name="T23" fmla="*/ 47 h 337"/>
                <a:gd name="T24" fmla="*/ 144 w 144"/>
                <a:gd name="T25" fmla="*/ 0 h 337"/>
                <a:gd name="T26" fmla="*/ 0 w 144"/>
                <a:gd name="T27" fmla="*/ 0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4" h="337">
                  <a:moveTo>
                    <a:pt x="0" y="0"/>
                  </a:moveTo>
                  <a:lnTo>
                    <a:pt x="0" y="0"/>
                  </a:lnTo>
                  <a:lnTo>
                    <a:pt x="0" y="337"/>
                  </a:lnTo>
                  <a:lnTo>
                    <a:pt x="144" y="337"/>
                  </a:lnTo>
                  <a:lnTo>
                    <a:pt x="144" y="289"/>
                  </a:lnTo>
                  <a:lnTo>
                    <a:pt x="53" y="289"/>
                  </a:lnTo>
                  <a:lnTo>
                    <a:pt x="53" y="190"/>
                  </a:lnTo>
                  <a:lnTo>
                    <a:pt x="124" y="190"/>
                  </a:lnTo>
                  <a:lnTo>
                    <a:pt x="124" y="142"/>
                  </a:lnTo>
                  <a:lnTo>
                    <a:pt x="53" y="142"/>
                  </a:lnTo>
                  <a:lnTo>
                    <a:pt x="53" y="47"/>
                  </a:lnTo>
                  <a:lnTo>
                    <a:pt x="144" y="47"/>
                  </a:lnTo>
                  <a:lnTo>
                    <a:pt x="144"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54" name="Freeform 20"/>
            <p:cNvSpPr>
              <a:spLocks/>
            </p:cNvSpPr>
            <p:nvPr/>
          </p:nvSpPr>
          <p:spPr bwMode="auto">
            <a:xfrm>
              <a:off x="2736" y="2056"/>
              <a:ext cx="99" cy="204"/>
            </a:xfrm>
            <a:custGeom>
              <a:avLst/>
              <a:gdLst>
                <a:gd name="T0" fmla="*/ 56 w 164"/>
                <a:gd name="T1" fmla="*/ 47 h 337"/>
                <a:gd name="T2" fmla="*/ 56 w 164"/>
                <a:gd name="T3" fmla="*/ 47 h 337"/>
                <a:gd name="T4" fmla="*/ 0 w 164"/>
                <a:gd name="T5" fmla="*/ 47 h 337"/>
                <a:gd name="T6" fmla="*/ 0 w 164"/>
                <a:gd name="T7" fmla="*/ 0 h 337"/>
                <a:gd name="T8" fmla="*/ 164 w 164"/>
                <a:gd name="T9" fmla="*/ 0 h 337"/>
                <a:gd name="T10" fmla="*/ 164 w 164"/>
                <a:gd name="T11" fmla="*/ 47 h 337"/>
                <a:gd name="T12" fmla="*/ 108 w 164"/>
                <a:gd name="T13" fmla="*/ 47 h 337"/>
                <a:gd name="T14" fmla="*/ 108 w 164"/>
                <a:gd name="T15" fmla="*/ 337 h 337"/>
                <a:gd name="T16" fmla="*/ 56 w 164"/>
                <a:gd name="T17" fmla="*/ 337 h 337"/>
                <a:gd name="T18" fmla="*/ 56 w 164"/>
                <a:gd name="T19" fmla="*/ 47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4" h="337">
                  <a:moveTo>
                    <a:pt x="56" y="47"/>
                  </a:moveTo>
                  <a:lnTo>
                    <a:pt x="56" y="47"/>
                  </a:lnTo>
                  <a:lnTo>
                    <a:pt x="0" y="47"/>
                  </a:lnTo>
                  <a:lnTo>
                    <a:pt x="0" y="0"/>
                  </a:lnTo>
                  <a:lnTo>
                    <a:pt x="164" y="0"/>
                  </a:lnTo>
                  <a:lnTo>
                    <a:pt x="164" y="47"/>
                  </a:lnTo>
                  <a:lnTo>
                    <a:pt x="108" y="47"/>
                  </a:lnTo>
                  <a:lnTo>
                    <a:pt x="108" y="337"/>
                  </a:lnTo>
                  <a:lnTo>
                    <a:pt x="56" y="337"/>
                  </a:lnTo>
                  <a:lnTo>
                    <a:pt x="56" y="4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55" name="Freeform 21"/>
            <p:cNvSpPr>
              <a:spLocks/>
            </p:cNvSpPr>
            <p:nvPr/>
          </p:nvSpPr>
          <p:spPr bwMode="auto">
            <a:xfrm>
              <a:off x="2495" y="2303"/>
              <a:ext cx="60" cy="205"/>
            </a:xfrm>
            <a:custGeom>
              <a:avLst/>
              <a:gdLst>
                <a:gd name="T0" fmla="*/ 48 w 101"/>
                <a:gd name="T1" fmla="*/ 0 h 339"/>
                <a:gd name="T2" fmla="*/ 48 w 101"/>
                <a:gd name="T3" fmla="*/ 0 h 339"/>
                <a:gd name="T4" fmla="*/ 100 w 101"/>
                <a:gd name="T5" fmla="*/ 0 h 339"/>
                <a:gd name="T6" fmla="*/ 101 w 101"/>
                <a:gd name="T7" fmla="*/ 10 h 339"/>
                <a:gd name="T8" fmla="*/ 101 w 101"/>
                <a:gd name="T9" fmla="*/ 258 h 339"/>
                <a:gd name="T10" fmla="*/ 96 w 101"/>
                <a:gd name="T11" fmla="*/ 290 h 339"/>
                <a:gd name="T12" fmla="*/ 45 w 101"/>
                <a:gd name="T13" fmla="*/ 337 h 339"/>
                <a:gd name="T14" fmla="*/ 0 w 101"/>
                <a:gd name="T15" fmla="*/ 339 h 339"/>
                <a:gd name="T16" fmla="*/ 0 w 101"/>
                <a:gd name="T17" fmla="*/ 290 h 339"/>
                <a:gd name="T18" fmla="*/ 22 w 101"/>
                <a:gd name="T19" fmla="*/ 290 h 339"/>
                <a:gd name="T20" fmla="*/ 48 w 101"/>
                <a:gd name="T21" fmla="*/ 265 h 339"/>
                <a:gd name="T22" fmla="*/ 48 w 101"/>
                <a:gd name="T23" fmla="*/ 253 h 339"/>
                <a:gd name="T24" fmla="*/ 48 w 101"/>
                <a:gd name="T25" fmla="*/ 11 h 339"/>
                <a:gd name="T26" fmla="*/ 48 w 101"/>
                <a:gd name="T27" fmla="*/ 0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1" h="339">
                  <a:moveTo>
                    <a:pt x="48" y="0"/>
                  </a:moveTo>
                  <a:lnTo>
                    <a:pt x="48" y="0"/>
                  </a:lnTo>
                  <a:lnTo>
                    <a:pt x="100" y="0"/>
                  </a:lnTo>
                  <a:cubicBezTo>
                    <a:pt x="100" y="3"/>
                    <a:pt x="101" y="7"/>
                    <a:pt x="101" y="10"/>
                  </a:cubicBezTo>
                  <a:cubicBezTo>
                    <a:pt x="101" y="92"/>
                    <a:pt x="101" y="175"/>
                    <a:pt x="101" y="258"/>
                  </a:cubicBezTo>
                  <a:cubicBezTo>
                    <a:pt x="101" y="269"/>
                    <a:pt x="99" y="280"/>
                    <a:pt x="96" y="290"/>
                  </a:cubicBezTo>
                  <a:cubicBezTo>
                    <a:pt x="89" y="317"/>
                    <a:pt x="72" y="333"/>
                    <a:pt x="45" y="337"/>
                  </a:cubicBezTo>
                  <a:cubicBezTo>
                    <a:pt x="30" y="339"/>
                    <a:pt x="16" y="338"/>
                    <a:pt x="0" y="339"/>
                  </a:cubicBezTo>
                  <a:lnTo>
                    <a:pt x="0" y="290"/>
                  </a:lnTo>
                  <a:cubicBezTo>
                    <a:pt x="8" y="290"/>
                    <a:pt x="15" y="290"/>
                    <a:pt x="22" y="290"/>
                  </a:cubicBezTo>
                  <a:cubicBezTo>
                    <a:pt x="37" y="289"/>
                    <a:pt x="46" y="280"/>
                    <a:pt x="48" y="265"/>
                  </a:cubicBezTo>
                  <a:cubicBezTo>
                    <a:pt x="48" y="261"/>
                    <a:pt x="48" y="257"/>
                    <a:pt x="48" y="253"/>
                  </a:cubicBezTo>
                  <a:cubicBezTo>
                    <a:pt x="48" y="172"/>
                    <a:pt x="48" y="92"/>
                    <a:pt x="48" y="11"/>
                  </a:cubicBezTo>
                  <a:lnTo>
                    <a:pt x="4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56" name="Freeform 22"/>
            <p:cNvSpPr>
              <a:spLocks/>
            </p:cNvSpPr>
            <p:nvPr/>
          </p:nvSpPr>
          <p:spPr bwMode="auto">
            <a:xfrm>
              <a:off x="2849" y="2055"/>
              <a:ext cx="32" cy="205"/>
            </a:xfrm>
            <a:custGeom>
              <a:avLst/>
              <a:gdLst>
                <a:gd name="T0" fmla="*/ 0 w 52"/>
                <a:gd name="T1" fmla="*/ 0 h 338"/>
                <a:gd name="T2" fmla="*/ 0 w 52"/>
                <a:gd name="T3" fmla="*/ 0 h 338"/>
                <a:gd name="T4" fmla="*/ 52 w 52"/>
                <a:gd name="T5" fmla="*/ 0 h 338"/>
                <a:gd name="T6" fmla="*/ 52 w 52"/>
                <a:gd name="T7" fmla="*/ 338 h 338"/>
                <a:gd name="T8" fmla="*/ 0 w 52"/>
                <a:gd name="T9" fmla="*/ 338 h 338"/>
                <a:gd name="T10" fmla="*/ 0 w 52"/>
                <a:gd name="T11" fmla="*/ 0 h 338"/>
              </a:gdLst>
              <a:ahLst/>
              <a:cxnLst>
                <a:cxn ang="0">
                  <a:pos x="T0" y="T1"/>
                </a:cxn>
                <a:cxn ang="0">
                  <a:pos x="T2" y="T3"/>
                </a:cxn>
                <a:cxn ang="0">
                  <a:pos x="T4" y="T5"/>
                </a:cxn>
                <a:cxn ang="0">
                  <a:pos x="T6" y="T7"/>
                </a:cxn>
                <a:cxn ang="0">
                  <a:pos x="T8" y="T9"/>
                </a:cxn>
                <a:cxn ang="0">
                  <a:pos x="T10" y="T11"/>
                </a:cxn>
              </a:cxnLst>
              <a:rect l="0" t="0" r="r" b="b"/>
              <a:pathLst>
                <a:path w="52" h="338">
                  <a:moveTo>
                    <a:pt x="0" y="0"/>
                  </a:moveTo>
                  <a:lnTo>
                    <a:pt x="0" y="0"/>
                  </a:lnTo>
                  <a:lnTo>
                    <a:pt x="52" y="0"/>
                  </a:lnTo>
                  <a:lnTo>
                    <a:pt x="52" y="338"/>
                  </a:lnTo>
                  <a:lnTo>
                    <a:pt x="0" y="338"/>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grpSp>
      <p:sp>
        <p:nvSpPr>
          <p:cNvPr id="3" name="Slide Number Placeholder 2"/>
          <p:cNvSpPr>
            <a:spLocks noGrp="1"/>
          </p:cNvSpPr>
          <p:nvPr>
            <p:ph type="sldNum" sz="quarter" idx="10"/>
          </p:nvPr>
        </p:nvSpPr>
        <p:spPr/>
        <p:txBody>
          <a:bodyPr/>
          <a:lstStyle/>
          <a:p>
            <a:fld id="{46903638-178D-3E4C-8874-E0FA73D16517}" type="slidenum">
              <a:rPr lang="en-US" smtClean="0"/>
              <a:pPr/>
              <a:t>‹#›</a:t>
            </a:fld>
            <a:endParaRPr lang="en-US" dirty="0"/>
          </a:p>
        </p:txBody>
      </p:sp>
    </p:spTree>
    <p:extLst>
      <p:ext uri="{BB962C8B-B14F-4D97-AF65-F5344CB8AC3E}">
        <p14:creationId xmlns:p14="http://schemas.microsoft.com/office/powerpoint/2010/main" val="2550292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0988" y="301242"/>
            <a:ext cx="7315200" cy="586201"/>
          </a:xfrm>
        </p:spPr>
        <p:txBody>
          <a:bodyPr/>
          <a:lstStyle>
            <a:lvl1pPr>
              <a:defRPr>
                <a:solidFill>
                  <a:schemeClr val="accent3"/>
                </a:solidFill>
              </a:defRPr>
            </a:lvl1pPr>
          </a:lstStyle>
          <a:p>
            <a:r>
              <a:rPr lang="en-US" dirty="0" smtClean="0"/>
              <a:t>Click to edit master title style</a:t>
            </a:r>
            <a:endParaRPr lang="en-US" dirty="0"/>
          </a:p>
        </p:txBody>
      </p:sp>
      <p:grpSp>
        <p:nvGrpSpPr>
          <p:cNvPr id="14" name="Group 13"/>
          <p:cNvGrpSpPr/>
          <p:nvPr userDrawn="1"/>
        </p:nvGrpSpPr>
        <p:grpSpPr>
          <a:xfrm>
            <a:off x="280989" y="4738641"/>
            <a:ext cx="8589717" cy="269899"/>
            <a:chOff x="273050" y="4098901"/>
            <a:chExt cx="8546611" cy="269899"/>
          </a:xfrm>
        </p:grpSpPr>
        <p:cxnSp>
          <p:nvCxnSpPr>
            <p:cNvPr id="15" name="Straight Connector 14"/>
            <p:cNvCxnSpPr/>
            <p:nvPr userDrawn="1"/>
          </p:nvCxnSpPr>
          <p:spPr>
            <a:xfrm>
              <a:off x="273050" y="4365625"/>
              <a:ext cx="8414808" cy="0"/>
            </a:xfrm>
            <a:prstGeom prst="line">
              <a:avLst/>
            </a:prstGeom>
            <a:ln w="6350" cmpd="sng">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userDrawn="1"/>
          </p:nvCxnSpPr>
          <p:spPr>
            <a:xfrm flipV="1">
              <a:off x="8684683" y="4235822"/>
              <a:ext cx="134978" cy="132978"/>
            </a:xfrm>
            <a:prstGeom prst="line">
              <a:avLst/>
            </a:prstGeom>
            <a:ln w="6350" cmpd="sng">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userDrawn="1"/>
          </p:nvCxnSpPr>
          <p:spPr>
            <a:xfrm flipH="1" flipV="1">
              <a:off x="8684683" y="4098901"/>
              <a:ext cx="134978" cy="140096"/>
            </a:xfrm>
            <a:prstGeom prst="line">
              <a:avLst/>
            </a:prstGeom>
            <a:ln w="6350" cmpd="sng">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userDrawn="1"/>
          </p:nvCxnSpPr>
          <p:spPr>
            <a:xfrm flipH="1">
              <a:off x="8366044" y="4098901"/>
              <a:ext cx="321814" cy="0"/>
            </a:xfrm>
            <a:prstGeom prst="line">
              <a:avLst/>
            </a:prstGeom>
            <a:ln w="6350" cmpd="sng">
              <a:solidFill>
                <a:schemeClr val="accent5"/>
              </a:solidFill>
            </a:ln>
            <a:effectLst/>
          </p:spPr>
          <p:style>
            <a:lnRef idx="2">
              <a:schemeClr val="accent1"/>
            </a:lnRef>
            <a:fillRef idx="0">
              <a:schemeClr val="accent1"/>
            </a:fillRef>
            <a:effectRef idx="1">
              <a:schemeClr val="accent1"/>
            </a:effectRef>
            <a:fontRef idx="minor">
              <a:schemeClr val="tx1"/>
            </a:fontRef>
          </p:style>
        </p:cxnSp>
      </p:grpSp>
      <p:sp>
        <p:nvSpPr>
          <p:cNvPr id="20" name="Text Placeholder 2"/>
          <p:cNvSpPr>
            <a:spLocks noGrp="1"/>
          </p:cNvSpPr>
          <p:nvPr>
            <p:ph idx="1"/>
          </p:nvPr>
        </p:nvSpPr>
        <p:spPr>
          <a:xfrm>
            <a:off x="280988" y="1097280"/>
            <a:ext cx="8572500" cy="3586158"/>
          </a:xfrm>
          <a:prstGeom prst="rect">
            <a:avLst/>
          </a:prstGeom>
        </p:spPr>
        <p:txBody>
          <a:bodyPr vert="horz" lIns="0" tIns="46800" rIns="0" bIns="45720" rtlCol="0">
            <a:normAutofit/>
          </a:bodyPr>
          <a:lstStyle>
            <a:lvl1pPr>
              <a:defRPr b="0" i="0">
                <a:solidFill>
                  <a:schemeClr val="accent5"/>
                </a:solidFill>
                <a:latin typeface="+mj-lt"/>
                <a:cs typeface="Arial"/>
              </a:defRPr>
            </a:lvl1pPr>
            <a:lvl2pPr>
              <a:defRPr b="0" i="0">
                <a:solidFill>
                  <a:schemeClr val="accent3"/>
                </a:solidFill>
                <a:latin typeface="+mn-lt"/>
                <a:cs typeface="Arial"/>
              </a:defRPr>
            </a:lvl2pPr>
            <a:lvl3pPr>
              <a:defRPr b="0" i="0">
                <a:solidFill>
                  <a:schemeClr val="accent3"/>
                </a:solidFill>
                <a:latin typeface="+mn-lt"/>
                <a:cs typeface="Arial"/>
              </a:defRPr>
            </a:lvl3pPr>
            <a:lvl4pPr>
              <a:defRPr b="0" i="0">
                <a:solidFill>
                  <a:schemeClr val="accent3"/>
                </a:solidFill>
                <a:latin typeface="+mn-lt"/>
                <a:cs typeface="Arial"/>
              </a:defRPr>
            </a:lvl4pPr>
            <a:lvl5pPr>
              <a:defRPr b="0" i="0">
                <a:solidFill>
                  <a:schemeClr val="accent3"/>
                </a:solidFill>
                <a:latin typeface="+mn-lt"/>
                <a:cs typeface="Aria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grpSp>
        <p:nvGrpSpPr>
          <p:cNvPr id="29" name="Group 4"/>
          <p:cNvGrpSpPr>
            <a:grpSpLocks noChangeAspect="1"/>
          </p:cNvGrpSpPr>
          <p:nvPr userDrawn="1"/>
        </p:nvGrpSpPr>
        <p:grpSpPr bwMode="auto">
          <a:xfrm>
            <a:off x="7746045" y="320356"/>
            <a:ext cx="1135739" cy="547268"/>
            <a:chOff x="2152" y="1806"/>
            <a:chExt cx="1461" cy="704"/>
          </a:xfrm>
          <a:solidFill>
            <a:schemeClr val="accent5"/>
          </a:solidFill>
        </p:grpSpPr>
        <p:sp>
          <p:nvSpPr>
            <p:cNvPr id="30" name="Freeform 5"/>
            <p:cNvSpPr>
              <a:spLocks/>
            </p:cNvSpPr>
            <p:nvPr/>
          </p:nvSpPr>
          <p:spPr bwMode="auto">
            <a:xfrm>
              <a:off x="2152" y="1806"/>
              <a:ext cx="98" cy="207"/>
            </a:xfrm>
            <a:custGeom>
              <a:avLst/>
              <a:gdLst>
                <a:gd name="T0" fmla="*/ 0 w 163"/>
                <a:gd name="T1" fmla="*/ 0 h 342"/>
                <a:gd name="T2" fmla="*/ 0 w 163"/>
                <a:gd name="T3" fmla="*/ 0 h 342"/>
                <a:gd name="T4" fmla="*/ 0 w 163"/>
                <a:gd name="T5" fmla="*/ 49 h 342"/>
                <a:gd name="T6" fmla="*/ 55 w 163"/>
                <a:gd name="T7" fmla="*/ 49 h 342"/>
                <a:gd name="T8" fmla="*/ 55 w 163"/>
                <a:gd name="T9" fmla="*/ 342 h 342"/>
                <a:gd name="T10" fmla="*/ 109 w 163"/>
                <a:gd name="T11" fmla="*/ 342 h 342"/>
                <a:gd name="T12" fmla="*/ 109 w 163"/>
                <a:gd name="T13" fmla="*/ 48 h 342"/>
                <a:gd name="T14" fmla="*/ 163 w 163"/>
                <a:gd name="T15" fmla="*/ 48 h 342"/>
                <a:gd name="T16" fmla="*/ 163 w 163"/>
                <a:gd name="T17" fmla="*/ 0 h 342"/>
                <a:gd name="T18" fmla="*/ 0 w 163"/>
                <a:gd name="T19" fmla="*/ 0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3" h="342">
                  <a:moveTo>
                    <a:pt x="0" y="0"/>
                  </a:moveTo>
                  <a:lnTo>
                    <a:pt x="0" y="0"/>
                  </a:lnTo>
                  <a:lnTo>
                    <a:pt x="0" y="49"/>
                  </a:lnTo>
                  <a:lnTo>
                    <a:pt x="55" y="49"/>
                  </a:lnTo>
                  <a:lnTo>
                    <a:pt x="55" y="342"/>
                  </a:lnTo>
                  <a:lnTo>
                    <a:pt x="109" y="342"/>
                  </a:lnTo>
                  <a:lnTo>
                    <a:pt x="109" y="48"/>
                  </a:lnTo>
                  <a:lnTo>
                    <a:pt x="163" y="48"/>
                  </a:lnTo>
                  <a:lnTo>
                    <a:pt x="163"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31" name="Freeform 6"/>
            <p:cNvSpPr>
              <a:spLocks/>
            </p:cNvSpPr>
            <p:nvPr/>
          </p:nvSpPr>
          <p:spPr bwMode="auto">
            <a:xfrm>
              <a:off x="2384" y="1807"/>
              <a:ext cx="1229" cy="701"/>
            </a:xfrm>
            <a:custGeom>
              <a:avLst/>
              <a:gdLst>
                <a:gd name="T0" fmla="*/ 698 w 2042"/>
                <a:gd name="T1" fmla="*/ 1159 h 1159"/>
                <a:gd name="T2" fmla="*/ 698 w 2042"/>
                <a:gd name="T3" fmla="*/ 1159 h 1159"/>
                <a:gd name="T4" fmla="*/ 698 w 2042"/>
                <a:gd name="T5" fmla="*/ 869 h 1159"/>
                <a:gd name="T6" fmla="*/ 643 w 2042"/>
                <a:gd name="T7" fmla="*/ 869 h 1159"/>
                <a:gd name="T8" fmla="*/ 643 w 2042"/>
                <a:gd name="T9" fmla="*/ 821 h 1159"/>
                <a:gd name="T10" fmla="*/ 806 w 2042"/>
                <a:gd name="T11" fmla="*/ 821 h 1159"/>
                <a:gd name="T12" fmla="*/ 806 w 2042"/>
                <a:gd name="T13" fmla="*/ 868 h 1159"/>
                <a:gd name="T14" fmla="*/ 751 w 2042"/>
                <a:gd name="T15" fmla="*/ 868 h 1159"/>
                <a:gd name="T16" fmla="*/ 751 w 2042"/>
                <a:gd name="T17" fmla="*/ 1110 h 1159"/>
                <a:gd name="T18" fmla="*/ 761 w 2042"/>
                <a:gd name="T19" fmla="*/ 1110 h 1159"/>
                <a:gd name="T20" fmla="*/ 1261 w 2042"/>
                <a:gd name="T21" fmla="*/ 1110 h 1159"/>
                <a:gd name="T22" fmla="*/ 1275 w 2042"/>
                <a:gd name="T23" fmla="*/ 1105 h 1159"/>
                <a:gd name="T24" fmla="*/ 1967 w 2042"/>
                <a:gd name="T25" fmla="*/ 585 h 1159"/>
                <a:gd name="T26" fmla="*/ 1976 w 2042"/>
                <a:gd name="T27" fmla="*/ 578 h 1159"/>
                <a:gd name="T28" fmla="*/ 1971 w 2042"/>
                <a:gd name="T29" fmla="*/ 573 h 1159"/>
                <a:gd name="T30" fmla="*/ 1296 w 2042"/>
                <a:gd name="T31" fmla="*/ 55 h 1159"/>
                <a:gd name="T32" fmla="*/ 1276 w 2042"/>
                <a:gd name="T33" fmla="*/ 48 h 1159"/>
                <a:gd name="T34" fmla="*/ 109 w 2042"/>
                <a:gd name="T35" fmla="*/ 48 h 1159"/>
                <a:gd name="T36" fmla="*/ 53 w 2042"/>
                <a:gd name="T37" fmla="*/ 48 h 1159"/>
                <a:gd name="T38" fmla="*/ 53 w 2042"/>
                <a:gd name="T39" fmla="*/ 143 h 1159"/>
                <a:gd name="T40" fmla="*/ 125 w 2042"/>
                <a:gd name="T41" fmla="*/ 143 h 1159"/>
                <a:gd name="T42" fmla="*/ 125 w 2042"/>
                <a:gd name="T43" fmla="*/ 192 h 1159"/>
                <a:gd name="T44" fmla="*/ 53 w 2042"/>
                <a:gd name="T45" fmla="*/ 192 h 1159"/>
                <a:gd name="T46" fmla="*/ 53 w 2042"/>
                <a:gd name="T47" fmla="*/ 292 h 1159"/>
                <a:gd name="T48" fmla="*/ 144 w 2042"/>
                <a:gd name="T49" fmla="*/ 292 h 1159"/>
                <a:gd name="T50" fmla="*/ 144 w 2042"/>
                <a:gd name="T51" fmla="*/ 341 h 1159"/>
                <a:gd name="T52" fmla="*/ 0 w 2042"/>
                <a:gd name="T53" fmla="*/ 341 h 1159"/>
                <a:gd name="T54" fmla="*/ 0 w 2042"/>
                <a:gd name="T55" fmla="*/ 0 h 1159"/>
                <a:gd name="T56" fmla="*/ 10 w 2042"/>
                <a:gd name="T57" fmla="*/ 0 h 1159"/>
                <a:gd name="T58" fmla="*/ 1292 w 2042"/>
                <a:gd name="T59" fmla="*/ 0 h 1159"/>
                <a:gd name="T60" fmla="*/ 1315 w 2042"/>
                <a:gd name="T61" fmla="*/ 7 h 1159"/>
                <a:gd name="T62" fmla="*/ 1751 w 2042"/>
                <a:gd name="T63" fmla="*/ 343 h 1159"/>
                <a:gd name="T64" fmla="*/ 2026 w 2042"/>
                <a:gd name="T65" fmla="*/ 554 h 1159"/>
                <a:gd name="T66" fmla="*/ 2041 w 2042"/>
                <a:gd name="T67" fmla="*/ 574 h 1159"/>
                <a:gd name="T68" fmla="*/ 2028 w 2042"/>
                <a:gd name="T69" fmla="*/ 600 h 1159"/>
                <a:gd name="T70" fmla="*/ 1726 w 2042"/>
                <a:gd name="T71" fmla="*/ 828 h 1159"/>
                <a:gd name="T72" fmla="*/ 1299 w 2042"/>
                <a:gd name="T73" fmla="*/ 1150 h 1159"/>
                <a:gd name="T74" fmla="*/ 1270 w 2042"/>
                <a:gd name="T75" fmla="*/ 1159 h 1159"/>
                <a:gd name="T76" fmla="*/ 762 w 2042"/>
                <a:gd name="T77" fmla="*/ 1159 h 1159"/>
                <a:gd name="T78" fmla="*/ 698 w 2042"/>
                <a:gd name="T79" fmla="*/ 1159 h 1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042" h="1159">
                  <a:moveTo>
                    <a:pt x="698" y="1159"/>
                  </a:moveTo>
                  <a:lnTo>
                    <a:pt x="698" y="1159"/>
                  </a:lnTo>
                  <a:lnTo>
                    <a:pt x="698" y="869"/>
                  </a:lnTo>
                  <a:lnTo>
                    <a:pt x="643" y="869"/>
                  </a:lnTo>
                  <a:lnTo>
                    <a:pt x="643" y="821"/>
                  </a:lnTo>
                  <a:lnTo>
                    <a:pt x="806" y="821"/>
                  </a:lnTo>
                  <a:lnTo>
                    <a:pt x="806" y="868"/>
                  </a:lnTo>
                  <a:lnTo>
                    <a:pt x="751" y="868"/>
                  </a:lnTo>
                  <a:lnTo>
                    <a:pt x="751" y="1110"/>
                  </a:lnTo>
                  <a:cubicBezTo>
                    <a:pt x="755" y="1110"/>
                    <a:pt x="758" y="1110"/>
                    <a:pt x="761" y="1110"/>
                  </a:cubicBezTo>
                  <a:cubicBezTo>
                    <a:pt x="928" y="1110"/>
                    <a:pt x="1094" y="1110"/>
                    <a:pt x="1261" y="1110"/>
                  </a:cubicBezTo>
                  <a:cubicBezTo>
                    <a:pt x="1266" y="1110"/>
                    <a:pt x="1272" y="1108"/>
                    <a:pt x="1275" y="1105"/>
                  </a:cubicBezTo>
                  <a:cubicBezTo>
                    <a:pt x="1506" y="932"/>
                    <a:pt x="1737" y="758"/>
                    <a:pt x="1967" y="585"/>
                  </a:cubicBezTo>
                  <a:cubicBezTo>
                    <a:pt x="1970" y="583"/>
                    <a:pt x="1973" y="581"/>
                    <a:pt x="1976" y="578"/>
                  </a:cubicBezTo>
                  <a:cubicBezTo>
                    <a:pt x="1974" y="576"/>
                    <a:pt x="1972" y="574"/>
                    <a:pt x="1971" y="573"/>
                  </a:cubicBezTo>
                  <a:cubicBezTo>
                    <a:pt x="1746" y="400"/>
                    <a:pt x="1521" y="228"/>
                    <a:pt x="1296" y="55"/>
                  </a:cubicBezTo>
                  <a:cubicBezTo>
                    <a:pt x="1290" y="50"/>
                    <a:pt x="1284" y="48"/>
                    <a:pt x="1276" y="48"/>
                  </a:cubicBezTo>
                  <a:cubicBezTo>
                    <a:pt x="887" y="48"/>
                    <a:pt x="498" y="48"/>
                    <a:pt x="109" y="48"/>
                  </a:cubicBezTo>
                  <a:lnTo>
                    <a:pt x="53" y="48"/>
                  </a:lnTo>
                  <a:lnTo>
                    <a:pt x="53" y="143"/>
                  </a:lnTo>
                  <a:lnTo>
                    <a:pt x="125" y="143"/>
                  </a:lnTo>
                  <a:lnTo>
                    <a:pt x="125" y="192"/>
                  </a:lnTo>
                  <a:lnTo>
                    <a:pt x="53" y="192"/>
                  </a:lnTo>
                  <a:lnTo>
                    <a:pt x="53" y="292"/>
                  </a:lnTo>
                  <a:lnTo>
                    <a:pt x="144" y="292"/>
                  </a:lnTo>
                  <a:lnTo>
                    <a:pt x="144" y="341"/>
                  </a:lnTo>
                  <a:lnTo>
                    <a:pt x="0" y="341"/>
                  </a:lnTo>
                  <a:lnTo>
                    <a:pt x="0" y="0"/>
                  </a:lnTo>
                  <a:lnTo>
                    <a:pt x="10" y="0"/>
                  </a:lnTo>
                  <a:cubicBezTo>
                    <a:pt x="438" y="0"/>
                    <a:pt x="865" y="0"/>
                    <a:pt x="1292" y="0"/>
                  </a:cubicBezTo>
                  <a:cubicBezTo>
                    <a:pt x="1301" y="0"/>
                    <a:pt x="1308" y="2"/>
                    <a:pt x="1315" y="7"/>
                  </a:cubicBezTo>
                  <a:cubicBezTo>
                    <a:pt x="1460" y="119"/>
                    <a:pt x="1606" y="231"/>
                    <a:pt x="1751" y="343"/>
                  </a:cubicBezTo>
                  <a:cubicBezTo>
                    <a:pt x="1843" y="413"/>
                    <a:pt x="1934" y="483"/>
                    <a:pt x="2026" y="554"/>
                  </a:cubicBezTo>
                  <a:cubicBezTo>
                    <a:pt x="2033" y="559"/>
                    <a:pt x="2040" y="564"/>
                    <a:pt x="2041" y="574"/>
                  </a:cubicBezTo>
                  <a:cubicBezTo>
                    <a:pt x="2042" y="586"/>
                    <a:pt x="2037" y="594"/>
                    <a:pt x="2028" y="600"/>
                  </a:cubicBezTo>
                  <a:cubicBezTo>
                    <a:pt x="1928" y="676"/>
                    <a:pt x="1827" y="752"/>
                    <a:pt x="1726" y="828"/>
                  </a:cubicBezTo>
                  <a:cubicBezTo>
                    <a:pt x="1584" y="935"/>
                    <a:pt x="1441" y="1042"/>
                    <a:pt x="1299" y="1150"/>
                  </a:cubicBezTo>
                  <a:cubicBezTo>
                    <a:pt x="1290" y="1156"/>
                    <a:pt x="1281" y="1159"/>
                    <a:pt x="1270" y="1159"/>
                  </a:cubicBezTo>
                  <a:cubicBezTo>
                    <a:pt x="1101" y="1159"/>
                    <a:pt x="931" y="1159"/>
                    <a:pt x="762" y="1159"/>
                  </a:cubicBezTo>
                  <a:lnTo>
                    <a:pt x="698" y="115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32" name="Freeform 7"/>
            <p:cNvSpPr>
              <a:spLocks/>
            </p:cNvSpPr>
            <p:nvPr/>
          </p:nvSpPr>
          <p:spPr bwMode="auto">
            <a:xfrm>
              <a:off x="2160" y="2055"/>
              <a:ext cx="102" cy="205"/>
            </a:xfrm>
            <a:custGeom>
              <a:avLst/>
              <a:gdLst>
                <a:gd name="T0" fmla="*/ 168 w 168"/>
                <a:gd name="T1" fmla="*/ 339 h 340"/>
                <a:gd name="T2" fmla="*/ 168 w 168"/>
                <a:gd name="T3" fmla="*/ 339 h 340"/>
                <a:gd name="T4" fmla="*/ 118 w 168"/>
                <a:gd name="T5" fmla="*/ 339 h 340"/>
                <a:gd name="T6" fmla="*/ 113 w 168"/>
                <a:gd name="T7" fmla="*/ 332 h 340"/>
                <a:gd name="T8" fmla="*/ 71 w 168"/>
                <a:gd name="T9" fmla="*/ 177 h 340"/>
                <a:gd name="T10" fmla="*/ 51 w 168"/>
                <a:gd name="T11" fmla="*/ 105 h 340"/>
                <a:gd name="T12" fmla="*/ 48 w 168"/>
                <a:gd name="T13" fmla="*/ 101 h 340"/>
                <a:gd name="T14" fmla="*/ 48 w 168"/>
                <a:gd name="T15" fmla="*/ 339 h 340"/>
                <a:gd name="T16" fmla="*/ 0 w 168"/>
                <a:gd name="T17" fmla="*/ 339 h 340"/>
                <a:gd name="T18" fmla="*/ 0 w 168"/>
                <a:gd name="T19" fmla="*/ 329 h 340"/>
                <a:gd name="T20" fmla="*/ 0 w 168"/>
                <a:gd name="T21" fmla="*/ 11 h 340"/>
                <a:gd name="T22" fmla="*/ 11 w 168"/>
                <a:gd name="T23" fmla="*/ 1 h 340"/>
                <a:gd name="T24" fmla="*/ 57 w 168"/>
                <a:gd name="T25" fmla="*/ 1 h 340"/>
                <a:gd name="T26" fmla="*/ 70 w 168"/>
                <a:gd name="T27" fmla="*/ 11 h 340"/>
                <a:gd name="T28" fmla="*/ 118 w 168"/>
                <a:gd name="T29" fmla="*/ 189 h 340"/>
                <a:gd name="T30" fmla="*/ 121 w 168"/>
                <a:gd name="T31" fmla="*/ 197 h 340"/>
                <a:gd name="T32" fmla="*/ 121 w 168"/>
                <a:gd name="T33" fmla="*/ 2 h 340"/>
                <a:gd name="T34" fmla="*/ 168 w 168"/>
                <a:gd name="T35" fmla="*/ 2 h 340"/>
                <a:gd name="T36" fmla="*/ 168 w 168"/>
                <a:gd name="T37" fmla="*/ 339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8" h="340">
                  <a:moveTo>
                    <a:pt x="168" y="339"/>
                  </a:moveTo>
                  <a:lnTo>
                    <a:pt x="168" y="339"/>
                  </a:lnTo>
                  <a:cubicBezTo>
                    <a:pt x="151" y="339"/>
                    <a:pt x="135" y="340"/>
                    <a:pt x="118" y="339"/>
                  </a:cubicBezTo>
                  <a:cubicBezTo>
                    <a:pt x="116" y="339"/>
                    <a:pt x="113" y="335"/>
                    <a:pt x="113" y="332"/>
                  </a:cubicBezTo>
                  <a:cubicBezTo>
                    <a:pt x="99" y="280"/>
                    <a:pt x="85" y="229"/>
                    <a:pt x="71" y="177"/>
                  </a:cubicBezTo>
                  <a:cubicBezTo>
                    <a:pt x="64" y="153"/>
                    <a:pt x="58" y="129"/>
                    <a:pt x="51" y="105"/>
                  </a:cubicBezTo>
                  <a:cubicBezTo>
                    <a:pt x="51" y="104"/>
                    <a:pt x="50" y="102"/>
                    <a:pt x="48" y="101"/>
                  </a:cubicBezTo>
                  <a:lnTo>
                    <a:pt x="48" y="339"/>
                  </a:lnTo>
                  <a:lnTo>
                    <a:pt x="0" y="339"/>
                  </a:lnTo>
                  <a:lnTo>
                    <a:pt x="0" y="329"/>
                  </a:lnTo>
                  <a:cubicBezTo>
                    <a:pt x="0" y="223"/>
                    <a:pt x="0" y="117"/>
                    <a:pt x="0" y="11"/>
                  </a:cubicBezTo>
                  <a:cubicBezTo>
                    <a:pt x="0" y="3"/>
                    <a:pt x="3" y="0"/>
                    <a:pt x="11" y="1"/>
                  </a:cubicBezTo>
                  <a:cubicBezTo>
                    <a:pt x="26" y="1"/>
                    <a:pt x="42" y="1"/>
                    <a:pt x="57" y="1"/>
                  </a:cubicBezTo>
                  <a:cubicBezTo>
                    <a:pt x="65" y="0"/>
                    <a:pt x="68" y="3"/>
                    <a:pt x="70" y="11"/>
                  </a:cubicBezTo>
                  <a:cubicBezTo>
                    <a:pt x="86" y="70"/>
                    <a:pt x="102" y="130"/>
                    <a:pt x="118" y="189"/>
                  </a:cubicBezTo>
                  <a:cubicBezTo>
                    <a:pt x="118" y="192"/>
                    <a:pt x="119" y="194"/>
                    <a:pt x="121" y="197"/>
                  </a:cubicBezTo>
                  <a:lnTo>
                    <a:pt x="121" y="2"/>
                  </a:lnTo>
                  <a:lnTo>
                    <a:pt x="168" y="2"/>
                  </a:lnTo>
                  <a:lnTo>
                    <a:pt x="168" y="33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33" name="Freeform 8"/>
            <p:cNvSpPr>
              <a:spLocks/>
            </p:cNvSpPr>
            <p:nvPr/>
          </p:nvSpPr>
          <p:spPr bwMode="auto">
            <a:xfrm>
              <a:off x="2265" y="1807"/>
              <a:ext cx="100" cy="206"/>
            </a:xfrm>
            <a:custGeom>
              <a:avLst/>
              <a:gdLst>
                <a:gd name="T0" fmla="*/ 112 w 166"/>
                <a:gd name="T1" fmla="*/ 0 h 341"/>
                <a:gd name="T2" fmla="*/ 112 w 166"/>
                <a:gd name="T3" fmla="*/ 0 h 341"/>
                <a:gd name="T4" fmla="*/ 112 w 166"/>
                <a:gd name="T5" fmla="*/ 145 h 341"/>
                <a:gd name="T6" fmla="*/ 51 w 166"/>
                <a:gd name="T7" fmla="*/ 145 h 341"/>
                <a:gd name="T8" fmla="*/ 51 w 166"/>
                <a:gd name="T9" fmla="*/ 0 h 341"/>
                <a:gd name="T10" fmla="*/ 0 w 166"/>
                <a:gd name="T11" fmla="*/ 0 h 341"/>
                <a:gd name="T12" fmla="*/ 0 w 166"/>
                <a:gd name="T13" fmla="*/ 341 h 341"/>
                <a:gd name="T14" fmla="*/ 52 w 166"/>
                <a:gd name="T15" fmla="*/ 341 h 341"/>
                <a:gd name="T16" fmla="*/ 52 w 166"/>
                <a:gd name="T17" fmla="*/ 195 h 341"/>
                <a:gd name="T18" fmla="*/ 113 w 166"/>
                <a:gd name="T19" fmla="*/ 195 h 341"/>
                <a:gd name="T20" fmla="*/ 113 w 166"/>
                <a:gd name="T21" fmla="*/ 341 h 341"/>
                <a:gd name="T22" fmla="*/ 166 w 166"/>
                <a:gd name="T23" fmla="*/ 341 h 341"/>
                <a:gd name="T24" fmla="*/ 166 w 166"/>
                <a:gd name="T25" fmla="*/ 0 h 341"/>
                <a:gd name="T26" fmla="*/ 112 w 166"/>
                <a:gd name="T27" fmla="*/ 0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6" h="341">
                  <a:moveTo>
                    <a:pt x="112" y="0"/>
                  </a:moveTo>
                  <a:lnTo>
                    <a:pt x="112" y="0"/>
                  </a:lnTo>
                  <a:lnTo>
                    <a:pt x="112" y="145"/>
                  </a:lnTo>
                  <a:lnTo>
                    <a:pt x="51" y="145"/>
                  </a:lnTo>
                  <a:lnTo>
                    <a:pt x="51" y="0"/>
                  </a:lnTo>
                  <a:lnTo>
                    <a:pt x="0" y="0"/>
                  </a:lnTo>
                  <a:lnTo>
                    <a:pt x="0" y="341"/>
                  </a:lnTo>
                  <a:lnTo>
                    <a:pt x="52" y="341"/>
                  </a:lnTo>
                  <a:lnTo>
                    <a:pt x="52" y="195"/>
                  </a:lnTo>
                  <a:lnTo>
                    <a:pt x="113" y="195"/>
                  </a:lnTo>
                  <a:lnTo>
                    <a:pt x="113" y="341"/>
                  </a:lnTo>
                  <a:lnTo>
                    <a:pt x="166" y="341"/>
                  </a:lnTo>
                  <a:lnTo>
                    <a:pt x="166" y="0"/>
                  </a:lnTo>
                  <a:lnTo>
                    <a:pt x="1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34" name="Freeform 9"/>
            <p:cNvSpPr>
              <a:spLocks noEditPoints="1"/>
            </p:cNvSpPr>
            <p:nvPr/>
          </p:nvSpPr>
          <p:spPr bwMode="auto">
            <a:xfrm>
              <a:off x="2404" y="2055"/>
              <a:ext cx="97" cy="205"/>
            </a:xfrm>
            <a:custGeom>
              <a:avLst/>
              <a:gdLst>
                <a:gd name="T0" fmla="*/ 52 w 161"/>
                <a:gd name="T1" fmla="*/ 339 h 339"/>
                <a:gd name="T2" fmla="*/ 52 w 161"/>
                <a:gd name="T3" fmla="*/ 339 h 339"/>
                <a:gd name="T4" fmla="*/ 0 w 161"/>
                <a:gd name="T5" fmla="*/ 339 h 339"/>
                <a:gd name="T6" fmla="*/ 0 w 161"/>
                <a:gd name="T7" fmla="*/ 2 h 339"/>
                <a:gd name="T8" fmla="*/ 1 w 161"/>
                <a:gd name="T9" fmla="*/ 1 h 339"/>
                <a:gd name="T10" fmla="*/ 93 w 161"/>
                <a:gd name="T11" fmla="*/ 2 h 339"/>
                <a:gd name="T12" fmla="*/ 157 w 161"/>
                <a:gd name="T13" fmla="*/ 66 h 339"/>
                <a:gd name="T14" fmla="*/ 156 w 161"/>
                <a:gd name="T15" fmla="*/ 128 h 339"/>
                <a:gd name="T16" fmla="*/ 124 w 161"/>
                <a:gd name="T17" fmla="*/ 174 h 339"/>
                <a:gd name="T18" fmla="*/ 158 w 161"/>
                <a:gd name="T19" fmla="*/ 236 h 339"/>
                <a:gd name="T20" fmla="*/ 159 w 161"/>
                <a:gd name="T21" fmla="*/ 291 h 339"/>
                <a:gd name="T22" fmla="*/ 161 w 161"/>
                <a:gd name="T23" fmla="*/ 339 h 339"/>
                <a:gd name="T24" fmla="*/ 113 w 161"/>
                <a:gd name="T25" fmla="*/ 339 h 339"/>
                <a:gd name="T26" fmla="*/ 109 w 161"/>
                <a:gd name="T27" fmla="*/ 334 h 339"/>
                <a:gd name="T28" fmla="*/ 106 w 161"/>
                <a:gd name="T29" fmla="*/ 311 h 339"/>
                <a:gd name="T30" fmla="*/ 105 w 161"/>
                <a:gd name="T31" fmla="*/ 242 h 339"/>
                <a:gd name="T32" fmla="*/ 103 w 161"/>
                <a:gd name="T33" fmla="*/ 224 h 339"/>
                <a:gd name="T34" fmla="*/ 78 w 161"/>
                <a:gd name="T35" fmla="*/ 202 h 339"/>
                <a:gd name="T36" fmla="*/ 52 w 161"/>
                <a:gd name="T37" fmla="*/ 202 h 339"/>
                <a:gd name="T38" fmla="*/ 52 w 161"/>
                <a:gd name="T39" fmla="*/ 339 h 339"/>
                <a:gd name="T40" fmla="*/ 53 w 161"/>
                <a:gd name="T41" fmla="*/ 153 h 339"/>
                <a:gd name="T42" fmla="*/ 53 w 161"/>
                <a:gd name="T43" fmla="*/ 153 h 339"/>
                <a:gd name="T44" fmla="*/ 77 w 161"/>
                <a:gd name="T45" fmla="*/ 153 h 339"/>
                <a:gd name="T46" fmla="*/ 104 w 161"/>
                <a:gd name="T47" fmla="*/ 129 h 339"/>
                <a:gd name="T48" fmla="*/ 104 w 161"/>
                <a:gd name="T49" fmla="*/ 70 h 339"/>
                <a:gd name="T50" fmla="*/ 87 w 161"/>
                <a:gd name="T51" fmla="*/ 50 h 339"/>
                <a:gd name="T52" fmla="*/ 53 w 161"/>
                <a:gd name="T53" fmla="*/ 50 h 339"/>
                <a:gd name="T54" fmla="*/ 53 w 161"/>
                <a:gd name="T55" fmla="*/ 153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1" h="339">
                  <a:moveTo>
                    <a:pt x="52" y="339"/>
                  </a:moveTo>
                  <a:lnTo>
                    <a:pt x="52" y="339"/>
                  </a:lnTo>
                  <a:lnTo>
                    <a:pt x="0" y="339"/>
                  </a:lnTo>
                  <a:lnTo>
                    <a:pt x="0" y="2"/>
                  </a:lnTo>
                  <a:cubicBezTo>
                    <a:pt x="0" y="2"/>
                    <a:pt x="1" y="1"/>
                    <a:pt x="1" y="1"/>
                  </a:cubicBezTo>
                  <a:cubicBezTo>
                    <a:pt x="32" y="1"/>
                    <a:pt x="63" y="0"/>
                    <a:pt x="93" y="2"/>
                  </a:cubicBezTo>
                  <a:cubicBezTo>
                    <a:pt x="136" y="5"/>
                    <a:pt x="153" y="24"/>
                    <a:pt x="157" y="66"/>
                  </a:cubicBezTo>
                  <a:cubicBezTo>
                    <a:pt x="159" y="87"/>
                    <a:pt x="158" y="107"/>
                    <a:pt x="156" y="128"/>
                  </a:cubicBezTo>
                  <a:cubicBezTo>
                    <a:pt x="154" y="148"/>
                    <a:pt x="144" y="164"/>
                    <a:pt x="124" y="174"/>
                  </a:cubicBezTo>
                  <a:cubicBezTo>
                    <a:pt x="151" y="187"/>
                    <a:pt x="157" y="211"/>
                    <a:pt x="158" y="236"/>
                  </a:cubicBezTo>
                  <a:cubicBezTo>
                    <a:pt x="159" y="255"/>
                    <a:pt x="158" y="273"/>
                    <a:pt x="159" y="291"/>
                  </a:cubicBezTo>
                  <a:cubicBezTo>
                    <a:pt x="159" y="307"/>
                    <a:pt x="160" y="323"/>
                    <a:pt x="161" y="339"/>
                  </a:cubicBezTo>
                  <a:cubicBezTo>
                    <a:pt x="147" y="339"/>
                    <a:pt x="130" y="339"/>
                    <a:pt x="113" y="339"/>
                  </a:cubicBezTo>
                  <a:cubicBezTo>
                    <a:pt x="112" y="339"/>
                    <a:pt x="109" y="336"/>
                    <a:pt x="109" y="334"/>
                  </a:cubicBezTo>
                  <a:cubicBezTo>
                    <a:pt x="107" y="326"/>
                    <a:pt x="106" y="319"/>
                    <a:pt x="106" y="311"/>
                  </a:cubicBezTo>
                  <a:cubicBezTo>
                    <a:pt x="105" y="288"/>
                    <a:pt x="106" y="265"/>
                    <a:pt x="105" y="242"/>
                  </a:cubicBezTo>
                  <a:cubicBezTo>
                    <a:pt x="105" y="236"/>
                    <a:pt x="105" y="230"/>
                    <a:pt x="103" y="224"/>
                  </a:cubicBezTo>
                  <a:cubicBezTo>
                    <a:pt x="100" y="211"/>
                    <a:pt x="91" y="203"/>
                    <a:pt x="78" y="202"/>
                  </a:cubicBezTo>
                  <a:cubicBezTo>
                    <a:pt x="70" y="201"/>
                    <a:pt x="62" y="202"/>
                    <a:pt x="52" y="202"/>
                  </a:cubicBezTo>
                  <a:lnTo>
                    <a:pt x="52" y="339"/>
                  </a:lnTo>
                  <a:close/>
                  <a:moveTo>
                    <a:pt x="53" y="153"/>
                  </a:moveTo>
                  <a:lnTo>
                    <a:pt x="53" y="153"/>
                  </a:lnTo>
                  <a:cubicBezTo>
                    <a:pt x="62" y="153"/>
                    <a:pt x="69" y="153"/>
                    <a:pt x="77" y="153"/>
                  </a:cubicBezTo>
                  <a:cubicBezTo>
                    <a:pt x="92" y="152"/>
                    <a:pt x="103" y="144"/>
                    <a:pt x="104" y="129"/>
                  </a:cubicBezTo>
                  <a:cubicBezTo>
                    <a:pt x="105" y="110"/>
                    <a:pt x="104" y="90"/>
                    <a:pt x="104" y="70"/>
                  </a:cubicBezTo>
                  <a:cubicBezTo>
                    <a:pt x="103" y="60"/>
                    <a:pt x="97" y="52"/>
                    <a:pt x="87" y="50"/>
                  </a:cubicBezTo>
                  <a:cubicBezTo>
                    <a:pt x="76" y="49"/>
                    <a:pt x="64" y="50"/>
                    <a:pt x="53" y="50"/>
                  </a:cubicBezTo>
                  <a:lnTo>
                    <a:pt x="53" y="15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35" name="Freeform 10"/>
            <p:cNvSpPr>
              <a:spLocks noEditPoints="1"/>
            </p:cNvSpPr>
            <p:nvPr/>
          </p:nvSpPr>
          <p:spPr bwMode="auto">
            <a:xfrm>
              <a:off x="2521" y="2055"/>
              <a:ext cx="98" cy="205"/>
            </a:xfrm>
            <a:custGeom>
              <a:avLst/>
              <a:gdLst>
                <a:gd name="T0" fmla="*/ 125 w 162"/>
                <a:gd name="T1" fmla="*/ 174 h 340"/>
                <a:gd name="T2" fmla="*/ 125 w 162"/>
                <a:gd name="T3" fmla="*/ 174 h 340"/>
                <a:gd name="T4" fmla="*/ 159 w 162"/>
                <a:gd name="T5" fmla="*/ 238 h 340"/>
                <a:gd name="T6" fmla="*/ 159 w 162"/>
                <a:gd name="T7" fmla="*/ 293 h 340"/>
                <a:gd name="T8" fmla="*/ 162 w 162"/>
                <a:gd name="T9" fmla="*/ 339 h 340"/>
                <a:gd name="T10" fmla="*/ 114 w 162"/>
                <a:gd name="T11" fmla="*/ 339 h 340"/>
                <a:gd name="T12" fmla="*/ 109 w 162"/>
                <a:gd name="T13" fmla="*/ 333 h 340"/>
                <a:gd name="T14" fmla="*/ 106 w 162"/>
                <a:gd name="T15" fmla="*/ 303 h 340"/>
                <a:gd name="T16" fmla="*/ 106 w 162"/>
                <a:gd name="T17" fmla="*/ 243 h 340"/>
                <a:gd name="T18" fmla="*/ 104 w 162"/>
                <a:gd name="T19" fmla="*/ 225 h 340"/>
                <a:gd name="T20" fmla="*/ 76 w 162"/>
                <a:gd name="T21" fmla="*/ 202 h 340"/>
                <a:gd name="T22" fmla="*/ 53 w 162"/>
                <a:gd name="T23" fmla="*/ 202 h 340"/>
                <a:gd name="T24" fmla="*/ 53 w 162"/>
                <a:gd name="T25" fmla="*/ 339 h 340"/>
                <a:gd name="T26" fmla="*/ 0 w 162"/>
                <a:gd name="T27" fmla="*/ 339 h 340"/>
                <a:gd name="T28" fmla="*/ 0 w 162"/>
                <a:gd name="T29" fmla="*/ 1 h 340"/>
                <a:gd name="T30" fmla="*/ 22 w 162"/>
                <a:gd name="T31" fmla="*/ 1 h 340"/>
                <a:gd name="T32" fmla="*/ 93 w 162"/>
                <a:gd name="T33" fmla="*/ 2 h 340"/>
                <a:gd name="T34" fmla="*/ 158 w 162"/>
                <a:gd name="T35" fmla="*/ 66 h 340"/>
                <a:gd name="T36" fmla="*/ 156 w 162"/>
                <a:gd name="T37" fmla="*/ 127 h 340"/>
                <a:gd name="T38" fmla="*/ 128 w 162"/>
                <a:gd name="T39" fmla="*/ 171 h 340"/>
                <a:gd name="T40" fmla="*/ 125 w 162"/>
                <a:gd name="T41" fmla="*/ 174 h 340"/>
                <a:gd name="T42" fmla="*/ 53 w 162"/>
                <a:gd name="T43" fmla="*/ 153 h 340"/>
                <a:gd name="T44" fmla="*/ 53 w 162"/>
                <a:gd name="T45" fmla="*/ 153 h 340"/>
                <a:gd name="T46" fmla="*/ 79 w 162"/>
                <a:gd name="T47" fmla="*/ 153 h 340"/>
                <a:gd name="T48" fmla="*/ 104 w 162"/>
                <a:gd name="T49" fmla="*/ 129 h 340"/>
                <a:gd name="T50" fmla="*/ 104 w 162"/>
                <a:gd name="T51" fmla="*/ 70 h 340"/>
                <a:gd name="T52" fmla="*/ 87 w 162"/>
                <a:gd name="T53" fmla="*/ 50 h 340"/>
                <a:gd name="T54" fmla="*/ 53 w 162"/>
                <a:gd name="T55" fmla="*/ 50 h 340"/>
                <a:gd name="T56" fmla="*/ 53 w 162"/>
                <a:gd name="T57" fmla="*/ 153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62" h="340">
                  <a:moveTo>
                    <a:pt x="125" y="174"/>
                  </a:moveTo>
                  <a:lnTo>
                    <a:pt x="125" y="174"/>
                  </a:lnTo>
                  <a:cubicBezTo>
                    <a:pt x="152" y="188"/>
                    <a:pt x="158" y="212"/>
                    <a:pt x="159" y="238"/>
                  </a:cubicBezTo>
                  <a:cubicBezTo>
                    <a:pt x="159" y="256"/>
                    <a:pt x="158" y="275"/>
                    <a:pt x="159" y="293"/>
                  </a:cubicBezTo>
                  <a:cubicBezTo>
                    <a:pt x="159" y="308"/>
                    <a:pt x="161" y="323"/>
                    <a:pt x="162" y="339"/>
                  </a:cubicBezTo>
                  <a:cubicBezTo>
                    <a:pt x="147" y="339"/>
                    <a:pt x="130" y="340"/>
                    <a:pt x="114" y="339"/>
                  </a:cubicBezTo>
                  <a:cubicBezTo>
                    <a:pt x="112" y="339"/>
                    <a:pt x="109" y="335"/>
                    <a:pt x="109" y="333"/>
                  </a:cubicBezTo>
                  <a:cubicBezTo>
                    <a:pt x="108" y="323"/>
                    <a:pt x="106" y="313"/>
                    <a:pt x="106" y="303"/>
                  </a:cubicBezTo>
                  <a:cubicBezTo>
                    <a:pt x="106" y="283"/>
                    <a:pt x="106" y="263"/>
                    <a:pt x="106" y="243"/>
                  </a:cubicBezTo>
                  <a:cubicBezTo>
                    <a:pt x="106" y="237"/>
                    <a:pt x="105" y="231"/>
                    <a:pt x="104" y="225"/>
                  </a:cubicBezTo>
                  <a:cubicBezTo>
                    <a:pt x="101" y="210"/>
                    <a:pt x="91" y="202"/>
                    <a:pt x="76" y="202"/>
                  </a:cubicBezTo>
                  <a:cubicBezTo>
                    <a:pt x="68" y="201"/>
                    <a:pt x="61" y="202"/>
                    <a:pt x="53" y="202"/>
                  </a:cubicBezTo>
                  <a:lnTo>
                    <a:pt x="53" y="339"/>
                  </a:lnTo>
                  <a:lnTo>
                    <a:pt x="0" y="339"/>
                  </a:lnTo>
                  <a:lnTo>
                    <a:pt x="0" y="1"/>
                  </a:lnTo>
                  <a:cubicBezTo>
                    <a:pt x="8" y="1"/>
                    <a:pt x="15" y="1"/>
                    <a:pt x="22" y="1"/>
                  </a:cubicBezTo>
                  <a:cubicBezTo>
                    <a:pt x="46" y="1"/>
                    <a:pt x="70" y="0"/>
                    <a:pt x="93" y="2"/>
                  </a:cubicBezTo>
                  <a:cubicBezTo>
                    <a:pt x="136" y="6"/>
                    <a:pt x="154" y="24"/>
                    <a:pt x="158" y="66"/>
                  </a:cubicBezTo>
                  <a:cubicBezTo>
                    <a:pt x="159" y="86"/>
                    <a:pt x="158" y="107"/>
                    <a:pt x="156" y="127"/>
                  </a:cubicBezTo>
                  <a:cubicBezTo>
                    <a:pt x="155" y="146"/>
                    <a:pt x="146" y="161"/>
                    <a:pt x="128" y="171"/>
                  </a:cubicBezTo>
                  <a:cubicBezTo>
                    <a:pt x="127" y="172"/>
                    <a:pt x="127" y="173"/>
                    <a:pt x="125" y="174"/>
                  </a:cubicBezTo>
                  <a:close/>
                  <a:moveTo>
                    <a:pt x="53" y="153"/>
                  </a:moveTo>
                  <a:lnTo>
                    <a:pt x="53" y="153"/>
                  </a:lnTo>
                  <a:cubicBezTo>
                    <a:pt x="62" y="153"/>
                    <a:pt x="70" y="153"/>
                    <a:pt x="79" y="153"/>
                  </a:cubicBezTo>
                  <a:cubicBezTo>
                    <a:pt x="93" y="152"/>
                    <a:pt x="103" y="144"/>
                    <a:pt x="104" y="129"/>
                  </a:cubicBezTo>
                  <a:cubicBezTo>
                    <a:pt x="105" y="110"/>
                    <a:pt x="105" y="90"/>
                    <a:pt x="104" y="70"/>
                  </a:cubicBezTo>
                  <a:cubicBezTo>
                    <a:pt x="103" y="60"/>
                    <a:pt x="98" y="52"/>
                    <a:pt x="87" y="50"/>
                  </a:cubicBezTo>
                  <a:cubicBezTo>
                    <a:pt x="76" y="49"/>
                    <a:pt x="65" y="50"/>
                    <a:pt x="53" y="50"/>
                  </a:cubicBezTo>
                  <a:lnTo>
                    <a:pt x="53" y="15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36" name="Freeform 11"/>
            <p:cNvSpPr>
              <a:spLocks noEditPoints="1"/>
            </p:cNvSpPr>
            <p:nvPr/>
          </p:nvSpPr>
          <p:spPr bwMode="auto">
            <a:xfrm>
              <a:off x="2271" y="2303"/>
              <a:ext cx="98" cy="205"/>
            </a:xfrm>
            <a:custGeom>
              <a:avLst/>
              <a:gdLst>
                <a:gd name="T0" fmla="*/ 124 w 162"/>
                <a:gd name="T1" fmla="*/ 173 h 340"/>
                <a:gd name="T2" fmla="*/ 124 w 162"/>
                <a:gd name="T3" fmla="*/ 173 h 340"/>
                <a:gd name="T4" fmla="*/ 158 w 162"/>
                <a:gd name="T5" fmla="*/ 239 h 340"/>
                <a:gd name="T6" fmla="*/ 158 w 162"/>
                <a:gd name="T7" fmla="*/ 298 h 340"/>
                <a:gd name="T8" fmla="*/ 162 w 162"/>
                <a:gd name="T9" fmla="*/ 338 h 340"/>
                <a:gd name="T10" fmla="*/ 157 w 162"/>
                <a:gd name="T11" fmla="*/ 339 h 340"/>
                <a:gd name="T12" fmla="*/ 119 w 162"/>
                <a:gd name="T13" fmla="*/ 339 h 340"/>
                <a:gd name="T14" fmla="*/ 107 w 162"/>
                <a:gd name="T15" fmla="*/ 330 h 340"/>
                <a:gd name="T16" fmla="*/ 106 w 162"/>
                <a:gd name="T17" fmla="*/ 305 h 340"/>
                <a:gd name="T18" fmla="*/ 104 w 162"/>
                <a:gd name="T19" fmla="*/ 230 h 340"/>
                <a:gd name="T20" fmla="*/ 71 w 162"/>
                <a:gd name="T21" fmla="*/ 201 h 340"/>
                <a:gd name="T22" fmla="*/ 52 w 162"/>
                <a:gd name="T23" fmla="*/ 201 h 340"/>
                <a:gd name="T24" fmla="*/ 52 w 162"/>
                <a:gd name="T25" fmla="*/ 212 h 340"/>
                <a:gd name="T26" fmla="*/ 52 w 162"/>
                <a:gd name="T27" fmla="*/ 330 h 340"/>
                <a:gd name="T28" fmla="*/ 43 w 162"/>
                <a:gd name="T29" fmla="*/ 339 h 340"/>
                <a:gd name="T30" fmla="*/ 0 w 162"/>
                <a:gd name="T31" fmla="*/ 339 h 340"/>
                <a:gd name="T32" fmla="*/ 0 w 162"/>
                <a:gd name="T33" fmla="*/ 1 h 340"/>
                <a:gd name="T34" fmla="*/ 7 w 162"/>
                <a:gd name="T35" fmla="*/ 0 h 340"/>
                <a:gd name="T36" fmla="*/ 87 w 162"/>
                <a:gd name="T37" fmla="*/ 1 h 340"/>
                <a:gd name="T38" fmla="*/ 114 w 162"/>
                <a:gd name="T39" fmla="*/ 5 h 340"/>
                <a:gd name="T40" fmla="*/ 154 w 162"/>
                <a:gd name="T41" fmla="*/ 48 h 340"/>
                <a:gd name="T42" fmla="*/ 156 w 162"/>
                <a:gd name="T43" fmla="*/ 128 h 340"/>
                <a:gd name="T44" fmla="*/ 124 w 162"/>
                <a:gd name="T45" fmla="*/ 173 h 340"/>
                <a:gd name="T46" fmla="*/ 52 w 162"/>
                <a:gd name="T47" fmla="*/ 153 h 340"/>
                <a:gd name="T48" fmla="*/ 52 w 162"/>
                <a:gd name="T49" fmla="*/ 153 h 340"/>
                <a:gd name="T50" fmla="*/ 77 w 162"/>
                <a:gd name="T51" fmla="*/ 152 h 340"/>
                <a:gd name="T52" fmla="*/ 103 w 162"/>
                <a:gd name="T53" fmla="*/ 129 h 340"/>
                <a:gd name="T54" fmla="*/ 103 w 162"/>
                <a:gd name="T55" fmla="*/ 70 h 340"/>
                <a:gd name="T56" fmla="*/ 88 w 162"/>
                <a:gd name="T57" fmla="*/ 50 h 340"/>
                <a:gd name="T58" fmla="*/ 52 w 162"/>
                <a:gd name="T59" fmla="*/ 48 h 340"/>
                <a:gd name="T60" fmla="*/ 52 w 162"/>
                <a:gd name="T61" fmla="*/ 153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2" h="340">
                  <a:moveTo>
                    <a:pt x="124" y="173"/>
                  </a:moveTo>
                  <a:lnTo>
                    <a:pt x="124" y="173"/>
                  </a:lnTo>
                  <a:cubicBezTo>
                    <a:pt x="152" y="188"/>
                    <a:pt x="157" y="213"/>
                    <a:pt x="158" y="239"/>
                  </a:cubicBezTo>
                  <a:cubicBezTo>
                    <a:pt x="159" y="259"/>
                    <a:pt x="158" y="278"/>
                    <a:pt x="158" y="298"/>
                  </a:cubicBezTo>
                  <a:cubicBezTo>
                    <a:pt x="159" y="311"/>
                    <a:pt x="160" y="324"/>
                    <a:pt x="162" y="338"/>
                  </a:cubicBezTo>
                  <a:cubicBezTo>
                    <a:pt x="161" y="338"/>
                    <a:pt x="157" y="339"/>
                    <a:pt x="157" y="339"/>
                  </a:cubicBezTo>
                  <a:lnTo>
                    <a:pt x="119" y="339"/>
                  </a:lnTo>
                  <a:cubicBezTo>
                    <a:pt x="111" y="340"/>
                    <a:pt x="108" y="336"/>
                    <a:pt x="107" y="330"/>
                  </a:cubicBezTo>
                  <a:cubicBezTo>
                    <a:pt x="107" y="321"/>
                    <a:pt x="106" y="313"/>
                    <a:pt x="106" y="305"/>
                  </a:cubicBezTo>
                  <a:cubicBezTo>
                    <a:pt x="105" y="280"/>
                    <a:pt x="106" y="255"/>
                    <a:pt x="104" y="230"/>
                  </a:cubicBezTo>
                  <a:cubicBezTo>
                    <a:pt x="102" y="210"/>
                    <a:pt x="92" y="201"/>
                    <a:pt x="71" y="201"/>
                  </a:cubicBezTo>
                  <a:cubicBezTo>
                    <a:pt x="65" y="201"/>
                    <a:pt x="59" y="201"/>
                    <a:pt x="52" y="201"/>
                  </a:cubicBezTo>
                  <a:lnTo>
                    <a:pt x="52" y="212"/>
                  </a:lnTo>
                  <a:cubicBezTo>
                    <a:pt x="52" y="251"/>
                    <a:pt x="52" y="291"/>
                    <a:pt x="52" y="330"/>
                  </a:cubicBezTo>
                  <a:cubicBezTo>
                    <a:pt x="52" y="337"/>
                    <a:pt x="43" y="339"/>
                    <a:pt x="43" y="339"/>
                  </a:cubicBezTo>
                  <a:lnTo>
                    <a:pt x="0" y="339"/>
                  </a:lnTo>
                  <a:lnTo>
                    <a:pt x="0" y="1"/>
                  </a:lnTo>
                  <a:cubicBezTo>
                    <a:pt x="2" y="1"/>
                    <a:pt x="4" y="0"/>
                    <a:pt x="7" y="0"/>
                  </a:cubicBezTo>
                  <a:cubicBezTo>
                    <a:pt x="33" y="0"/>
                    <a:pt x="60" y="0"/>
                    <a:pt x="87" y="1"/>
                  </a:cubicBezTo>
                  <a:cubicBezTo>
                    <a:pt x="96" y="1"/>
                    <a:pt x="105" y="3"/>
                    <a:pt x="114" y="5"/>
                  </a:cubicBezTo>
                  <a:cubicBezTo>
                    <a:pt x="136" y="11"/>
                    <a:pt x="150" y="26"/>
                    <a:pt x="154" y="48"/>
                  </a:cubicBezTo>
                  <a:cubicBezTo>
                    <a:pt x="160" y="75"/>
                    <a:pt x="159" y="102"/>
                    <a:pt x="156" y="128"/>
                  </a:cubicBezTo>
                  <a:cubicBezTo>
                    <a:pt x="153" y="148"/>
                    <a:pt x="143" y="163"/>
                    <a:pt x="124" y="173"/>
                  </a:cubicBezTo>
                  <a:close/>
                  <a:moveTo>
                    <a:pt x="52" y="153"/>
                  </a:moveTo>
                  <a:lnTo>
                    <a:pt x="52" y="153"/>
                  </a:lnTo>
                  <a:cubicBezTo>
                    <a:pt x="61" y="153"/>
                    <a:pt x="69" y="153"/>
                    <a:pt x="77" y="152"/>
                  </a:cubicBezTo>
                  <a:cubicBezTo>
                    <a:pt x="92" y="152"/>
                    <a:pt x="103" y="143"/>
                    <a:pt x="103" y="129"/>
                  </a:cubicBezTo>
                  <a:cubicBezTo>
                    <a:pt x="105" y="109"/>
                    <a:pt x="104" y="90"/>
                    <a:pt x="103" y="70"/>
                  </a:cubicBezTo>
                  <a:cubicBezTo>
                    <a:pt x="103" y="60"/>
                    <a:pt x="98" y="52"/>
                    <a:pt x="88" y="50"/>
                  </a:cubicBezTo>
                  <a:cubicBezTo>
                    <a:pt x="76" y="48"/>
                    <a:pt x="64" y="49"/>
                    <a:pt x="52" y="48"/>
                  </a:cubicBezTo>
                  <a:lnTo>
                    <a:pt x="52" y="15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37" name="Freeform 12"/>
            <p:cNvSpPr>
              <a:spLocks noEditPoints="1"/>
            </p:cNvSpPr>
            <p:nvPr/>
          </p:nvSpPr>
          <p:spPr bwMode="auto">
            <a:xfrm>
              <a:off x="2385" y="2301"/>
              <a:ext cx="98" cy="209"/>
            </a:xfrm>
            <a:custGeom>
              <a:avLst/>
              <a:gdLst>
                <a:gd name="T0" fmla="*/ 0 w 162"/>
                <a:gd name="T1" fmla="*/ 172 h 346"/>
                <a:gd name="T2" fmla="*/ 0 w 162"/>
                <a:gd name="T3" fmla="*/ 172 h 346"/>
                <a:gd name="T4" fmla="*/ 0 w 162"/>
                <a:gd name="T5" fmla="*/ 85 h 346"/>
                <a:gd name="T6" fmla="*/ 3 w 162"/>
                <a:gd name="T7" fmla="*/ 56 h 346"/>
                <a:gd name="T8" fmla="*/ 69 w 162"/>
                <a:gd name="T9" fmla="*/ 0 h 346"/>
                <a:gd name="T10" fmla="*/ 106 w 162"/>
                <a:gd name="T11" fmla="*/ 3 h 346"/>
                <a:gd name="T12" fmla="*/ 160 w 162"/>
                <a:gd name="T13" fmla="*/ 68 h 346"/>
                <a:gd name="T14" fmla="*/ 161 w 162"/>
                <a:gd name="T15" fmla="*/ 98 h 346"/>
                <a:gd name="T16" fmla="*/ 161 w 162"/>
                <a:gd name="T17" fmla="*/ 256 h 346"/>
                <a:gd name="T18" fmla="*/ 158 w 162"/>
                <a:gd name="T19" fmla="*/ 291 h 346"/>
                <a:gd name="T20" fmla="*/ 86 w 162"/>
                <a:gd name="T21" fmla="*/ 345 h 346"/>
                <a:gd name="T22" fmla="*/ 58 w 162"/>
                <a:gd name="T23" fmla="*/ 343 h 346"/>
                <a:gd name="T24" fmla="*/ 2 w 162"/>
                <a:gd name="T25" fmla="*/ 281 h 346"/>
                <a:gd name="T26" fmla="*/ 0 w 162"/>
                <a:gd name="T27" fmla="*/ 222 h 346"/>
                <a:gd name="T28" fmla="*/ 0 w 162"/>
                <a:gd name="T29" fmla="*/ 172 h 346"/>
                <a:gd name="T30" fmla="*/ 108 w 162"/>
                <a:gd name="T31" fmla="*/ 173 h 346"/>
                <a:gd name="T32" fmla="*/ 108 w 162"/>
                <a:gd name="T33" fmla="*/ 173 h 346"/>
                <a:gd name="T34" fmla="*/ 108 w 162"/>
                <a:gd name="T35" fmla="*/ 120 h 346"/>
                <a:gd name="T36" fmla="*/ 107 w 162"/>
                <a:gd name="T37" fmla="*/ 72 h 346"/>
                <a:gd name="T38" fmla="*/ 82 w 162"/>
                <a:gd name="T39" fmla="*/ 48 h 346"/>
                <a:gd name="T40" fmla="*/ 54 w 162"/>
                <a:gd name="T41" fmla="*/ 70 h 346"/>
                <a:gd name="T42" fmla="*/ 53 w 162"/>
                <a:gd name="T43" fmla="*/ 88 h 346"/>
                <a:gd name="T44" fmla="*/ 53 w 162"/>
                <a:gd name="T45" fmla="*/ 257 h 346"/>
                <a:gd name="T46" fmla="*/ 54 w 162"/>
                <a:gd name="T47" fmla="*/ 277 h 346"/>
                <a:gd name="T48" fmla="*/ 80 w 162"/>
                <a:gd name="T49" fmla="*/ 297 h 346"/>
                <a:gd name="T50" fmla="*/ 106 w 162"/>
                <a:gd name="T51" fmla="*/ 279 h 346"/>
                <a:gd name="T52" fmla="*/ 108 w 162"/>
                <a:gd name="T53" fmla="*/ 263 h 346"/>
                <a:gd name="T54" fmla="*/ 108 w 162"/>
                <a:gd name="T55" fmla="*/ 173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2" h="346">
                  <a:moveTo>
                    <a:pt x="0" y="172"/>
                  </a:moveTo>
                  <a:lnTo>
                    <a:pt x="0" y="172"/>
                  </a:lnTo>
                  <a:cubicBezTo>
                    <a:pt x="0" y="143"/>
                    <a:pt x="0" y="114"/>
                    <a:pt x="0" y="85"/>
                  </a:cubicBezTo>
                  <a:cubicBezTo>
                    <a:pt x="0" y="75"/>
                    <a:pt x="1" y="65"/>
                    <a:pt x="3" y="56"/>
                  </a:cubicBezTo>
                  <a:cubicBezTo>
                    <a:pt x="11" y="23"/>
                    <a:pt x="35" y="2"/>
                    <a:pt x="69" y="0"/>
                  </a:cubicBezTo>
                  <a:cubicBezTo>
                    <a:pt x="81" y="0"/>
                    <a:pt x="94" y="0"/>
                    <a:pt x="106" y="3"/>
                  </a:cubicBezTo>
                  <a:cubicBezTo>
                    <a:pt x="137" y="9"/>
                    <a:pt x="157" y="34"/>
                    <a:pt x="160" y="68"/>
                  </a:cubicBezTo>
                  <a:cubicBezTo>
                    <a:pt x="161" y="78"/>
                    <a:pt x="161" y="88"/>
                    <a:pt x="161" y="98"/>
                  </a:cubicBezTo>
                  <a:cubicBezTo>
                    <a:pt x="162" y="151"/>
                    <a:pt x="162" y="203"/>
                    <a:pt x="161" y="256"/>
                  </a:cubicBezTo>
                  <a:cubicBezTo>
                    <a:pt x="161" y="268"/>
                    <a:pt x="160" y="280"/>
                    <a:pt x="158" y="291"/>
                  </a:cubicBezTo>
                  <a:cubicBezTo>
                    <a:pt x="149" y="325"/>
                    <a:pt x="123" y="345"/>
                    <a:pt x="86" y="345"/>
                  </a:cubicBezTo>
                  <a:cubicBezTo>
                    <a:pt x="76" y="346"/>
                    <a:pt x="67" y="345"/>
                    <a:pt x="58" y="343"/>
                  </a:cubicBezTo>
                  <a:cubicBezTo>
                    <a:pt x="26" y="337"/>
                    <a:pt x="5" y="314"/>
                    <a:pt x="2" y="281"/>
                  </a:cubicBezTo>
                  <a:cubicBezTo>
                    <a:pt x="0" y="261"/>
                    <a:pt x="0" y="241"/>
                    <a:pt x="0" y="222"/>
                  </a:cubicBezTo>
                  <a:cubicBezTo>
                    <a:pt x="0" y="205"/>
                    <a:pt x="0" y="189"/>
                    <a:pt x="0" y="172"/>
                  </a:cubicBezTo>
                  <a:close/>
                  <a:moveTo>
                    <a:pt x="108" y="173"/>
                  </a:moveTo>
                  <a:lnTo>
                    <a:pt x="108" y="173"/>
                  </a:lnTo>
                  <a:cubicBezTo>
                    <a:pt x="108" y="155"/>
                    <a:pt x="108" y="138"/>
                    <a:pt x="108" y="120"/>
                  </a:cubicBezTo>
                  <a:cubicBezTo>
                    <a:pt x="108" y="104"/>
                    <a:pt x="108" y="88"/>
                    <a:pt x="107" y="72"/>
                  </a:cubicBezTo>
                  <a:cubicBezTo>
                    <a:pt x="107" y="57"/>
                    <a:pt x="97" y="48"/>
                    <a:pt x="82" y="48"/>
                  </a:cubicBezTo>
                  <a:cubicBezTo>
                    <a:pt x="67" y="47"/>
                    <a:pt x="57" y="55"/>
                    <a:pt x="54" y="70"/>
                  </a:cubicBezTo>
                  <a:cubicBezTo>
                    <a:pt x="53" y="76"/>
                    <a:pt x="53" y="82"/>
                    <a:pt x="53" y="88"/>
                  </a:cubicBezTo>
                  <a:cubicBezTo>
                    <a:pt x="53" y="144"/>
                    <a:pt x="52" y="201"/>
                    <a:pt x="53" y="257"/>
                  </a:cubicBezTo>
                  <a:cubicBezTo>
                    <a:pt x="53" y="264"/>
                    <a:pt x="53" y="271"/>
                    <a:pt x="54" y="277"/>
                  </a:cubicBezTo>
                  <a:cubicBezTo>
                    <a:pt x="57" y="290"/>
                    <a:pt x="66" y="297"/>
                    <a:pt x="80" y="297"/>
                  </a:cubicBezTo>
                  <a:cubicBezTo>
                    <a:pt x="94" y="298"/>
                    <a:pt x="103" y="292"/>
                    <a:pt x="106" y="279"/>
                  </a:cubicBezTo>
                  <a:cubicBezTo>
                    <a:pt x="108" y="274"/>
                    <a:pt x="108" y="268"/>
                    <a:pt x="108" y="263"/>
                  </a:cubicBezTo>
                  <a:cubicBezTo>
                    <a:pt x="108" y="233"/>
                    <a:pt x="108" y="203"/>
                    <a:pt x="108" y="17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57" name="Freeform 13"/>
            <p:cNvSpPr>
              <a:spLocks noEditPoints="1"/>
            </p:cNvSpPr>
            <p:nvPr/>
          </p:nvSpPr>
          <p:spPr bwMode="auto">
            <a:xfrm>
              <a:off x="2630" y="2055"/>
              <a:ext cx="111" cy="205"/>
            </a:xfrm>
            <a:custGeom>
              <a:avLst/>
              <a:gdLst>
                <a:gd name="T0" fmla="*/ 185 w 185"/>
                <a:gd name="T1" fmla="*/ 338 h 338"/>
                <a:gd name="T2" fmla="*/ 185 w 185"/>
                <a:gd name="T3" fmla="*/ 338 h 338"/>
                <a:gd name="T4" fmla="*/ 132 w 185"/>
                <a:gd name="T5" fmla="*/ 338 h 338"/>
                <a:gd name="T6" fmla="*/ 126 w 185"/>
                <a:gd name="T7" fmla="*/ 296 h 338"/>
                <a:gd name="T8" fmla="*/ 105 w 185"/>
                <a:gd name="T9" fmla="*/ 277 h 338"/>
                <a:gd name="T10" fmla="*/ 67 w 185"/>
                <a:gd name="T11" fmla="*/ 277 h 338"/>
                <a:gd name="T12" fmla="*/ 56 w 185"/>
                <a:gd name="T13" fmla="*/ 286 h 338"/>
                <a:gd name="T14" fmla="*/ 48 w 185"/>
                <a:gd name="T15" fmla="*/ 338 h 338"/>
                <a:gd name="T16" fmla="*/ 0 w 185"/>
                <a:gd name="T17" fmla="*/ 338 h 338"/>
                <a:gd name="T18" fmla="*/ 54 w 185"/>
                <a:gd name="T19" fmla="*/ 1 h 338"/>
                <a:gd name="T20" fmla="*/ 59 w 185"/>
                <a:gd name="T21" fmla="*/ 0 h 338"/>
                <a:gd name="T22" fmla="*/ 125 w 185"/>
                <a:gd name="T23" fmla="*/ 0 h 338"/>
                <a:gd name="T24" fmla="*/ 133 w 185"/>
                <a:gd name="T25" fmla="*/ 6 h 338"/>
                <a:gd name="T26" fmla="*/ 170 w 185"/>
                <a:gd name="T27" fmla="*/ 238 h 338"/>
                <a:gd name="T28" fmla="*/ 185 w 185"/>
                <a:gd name="T29" fmla="*/ 331 h 338"/>
                <a:gd name="T30" fmla="*/ 185 w 185"/>
                <a:gd name="T31" fmla="*/ 338 h 338"/>
                <a:gd name="T32" fmla="*/ 116 w 185"/>
                <a:gd name="T33" fmla="*/ 231 h 338"/>
                <a:gd name="T34" fmla="*/ 116 w 185"/>
                <a:gd name="T35" fmla="*/ 231 h 338"/>
                <a:gd name="T36" fmla="*/ 91 w 185"/>
                <a:gd name="T37" fmla="*/ 67 h 338"/>
                <a:gd name="T38" fmla="*/ 89 w 185"/>
                <a:gd name="T39" fmla="*/ 67 h 338"/>
                <a:gd name="T40" fmla="*/ 65 w 185"/>
                <a:gd name="T41" fmla="*/ 231 h 338"/>
                <a:gd name="T42" fmla="*/ 116 w 185"/>
                <a:gd name="T43" fmla="*/ 231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5" h="338">
                  <a:moveTo>
                    <a:pt x="185" y="338"/>
                  </a:moveTo>
                  <a:lnTo>
                    <a:pt x="185" y="338"/>
                  </a:lnTo>
                  <a:lnTo>
                    <a:pt x="132" y="338"/>
                  </a:lnTo>
                  <a:cubicBezTo>
                    <a:pt x="130" y="324"/>
                    <a:pt x="128" y="310"/>
                    <a:pt x="126" y="296"/>
                  </a:cubicBezTo>
                  <a:cubicBezTo>
                    <a:pt x="123" y="277"/>
                    <a:pt x="124" y="277"/>
                    <a:pt x="105" y="277"/>
                  </a:cubicBezTo>
                  <a:cubicBezTo>
                    <a:pt x="92" y="277"/>
                    <a:pt x="79" y="277"/>
                    <a:pt x="67" y="277"/>
                  </a:cubicBezTo>
                  <a:cubicBezTo>
                    <a:pt x="60" y="276"/>
                    <a:pt x="57" y="278"/>
                    <a:pt x="56" y="286"/>
                  </a:cubicBezTo>
                  <a:cubicBezTo>
                    <a:pt x="54" y="303"/>
                    <a:pt x="51" y="320"/>
                    <a:pt x="48" y="338"/>
                  </a:cubicBezTo>
                  <a:lnTo>
                    <a:pt x="0" y="338"/>
                  </a:lnTo>
                  <a:cubicBezTo>
                    <a:pt x="18" y="225"/>
                    <a:pt x="36" y="113"/>
                    <a:pt x="54" y="1"/>
                  </a:cubicBezTo>
                  <a:cubicBezTo>
                    <a:pt x="56" y="0"/>
                    <a:pt x="58" y="0"/>
                    <a:pt x="59" y="0"/>
                  </a:cubicBezTo>
                  <a:cubicBezTo>
                    <a:pt x="81" y="0"/>
                    <a:pt x="103" y="0"/>
                    <a:pt x="125" y="0"/>
                  </a:cubicBezTo>
                  <a:cubicBezTo>
                    <a:pt x="129" y="0"/>
                    <a:pt x="132" y="1"/>
                    <a:pt x="133" y="6"/>
                  </a:cubicBezTo>
                  <a:cubicBezTo>
                    <a:pt x="145" y="84"/>
                    <a:pt x="157" y="161"/>
                    <a:pt x="170" y="238"/>
                  </a:cubicBezTo>
                  <a:cubicBezTo>
                    <a:pt x="175" y="269"/>
                    <a:pt x="180" y="300"/>
                    <a:pt x="185" y="331"/>
                  </a:cubicBezTo>
                  <a:cubicBezTo>
                    <a:pt x="185" y="333"/>
                    <a:pt x="185" y="335"/>
                    <a:pt x="185" y="338"/>
                  </a:cubicBezTo>
                  <a:close/>
                  <a:moveTo>
                    <a:pt x="116" y="231"/>
                  </a:moveTo>
                  <a:lnTo>
                    <a:pt x="116" y="231"/>
                  </a:lnTo>
                  <a:cubicBezTo>
                    <a:pt x="108" y="176"/>
                    <a:pt x="99" y="121"/>
                    <a:pt x="91" y="67"/>
                  </a:cubicBezTo>
                  <a:cubicBezTo>
                    <a:pt x="91" y="67"/>
                    <a:pt x="90" y="67"/>
                    <a:pt x="89" y="67"/>
                  </a:cubicBezTo>
                  <a:cubicBezTo>
                    <a:pt x="81" y="121"/>
                    <a:pt x="73" y="176"/>
                    <a:pt x="65" y="231"/>
                  </a:cubicBezTo>
                  <a:lnTo>
                    <a:pt x="116" y="23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58" name="Freeform 14"/>
            <p:cNvSpPr>
              <a:spLocks noEditPoints="1"/>
            </p:cNvSpPr>
            <p:nvPr/>
          </p:nvSpPr>
          <p:spPr bwMode="auto">
            <a:xfrm>
              <a:off x="2277" y="2055"/>
              <a:ext cx="112" cy="205"/>
            </a:xfrm>
            <a:custGeom>
              <a:avLst/>
              <a:gdLst>
                <a:gd name="T0" fmla="*/ 0 w 186"/>
                <a:gd name="T1" fmla="*/ 338 h 338"/>
                <a:gd name="T2" fmla="*/ 0 w 186"/>
                <a:gd name="T3" fmla="*/ 338 h 338"/>
                <a:gd name="T4" fmla="*/ 54 w 186"/>
                <a:gd name="T5" fmla="*/ 0 h 338"/>
                <a:gd name="T6" fmla="*/ 127 w 186"/>
                <a:gd name="T7" fmla="*/ 0 h 338"/>
                <a:gd name="T8" fmla="*/ 133 w 186"/>
                <a:gd name="T9" fmla="*/ 7 h 338"/>
                <a:gd name="T10" fmla="*/ 160 w 186"/>
                <a:gd name="T11" fmla="*/ 171 h 338"/>
                <a:gd name="T12" fmla="*/ 186 w 186"/>
                <a:gd name="T13" fmla="*/ 335 h 338"/>
                <a:gd name="T14" fmla="*/ 186 w 186"/>
                <a:gd name="T15" fmla="*/ 338 h 338"/>
                <a:gd name="T16" fmla="*/ 133 w 186"/>
                <a:gd name="T17" fmla="*/ 338 h 338"/>
                <a:gd name="T18" fmla="*/ 125 w 186"/>
                <a:gd name="T19" fmla="*/ 286 h 338"/>
                <a:gd name="T20" fmla="*/ 115 w 186"/>
                <a:gd name="T21" fmla="*/ 277 h 338"/>
                <a:gd name="T22" fmla="*/ 65 w 186"/>
                <a:gd name="T23" fmla="*/ 277 h 338"/>
                <a:gd name="T24" fmla="*/ 57 w 186"/>
                <a:gd name="T25" fmla="*/ 284 h 338"/>
                <a:gd name="T26" fmla="*/ 49 w 186"/>
                <a:gd name="T27" fmla="*/ 338 h 338"/>
                <a:gd name="T28" fmla="*/ 0 w 186"/>
                <a:gd name="T29" fmla="*/ 338 h 338"/>
                <a:gd name="T30" fmla="*/ 92 w 186"/>
                <a:gd name="T31" fmla="*/ 65 h 338"/>
                <a:gd name="T32" fmla="*/ 92 w 186"/>
                <a:gd name="T33" fmla="*/ 65 h 338"/>
                <a:gd name="T34" fmla="*/ 90 w 186"/>
                <a:gd name="T35" fmla="*/ 66 h 338"/>
                <a:gd name="T36" fmla="*/ 65 w 186"/>
                <a:gd name="T37" fmla="*/ 230 h 338"/>
                <a:gd name="T38" fmla="*/ 116 w 186"/>
                <a:gd name="T39" fmla="*/ 230 h 338"/>
                <a:gd name="T40" fmla="*/ 92 w 186"/>
                <a:gd name="T41" fmla="*/ 65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86" h="338">
                  <a:moveTo>
                    <a:pt x="0" y="338"/>
                  </a:moveTo>
                  <a:lnTo>
                    <a:pt x="0" y="338"/>
                  </a:lnTo>
                  <a:cubicBezTo>
                    <a:pt x="18" y="225"/>
                    <a:pt x="36" y="113"/>
                    <a:pt x="54" y="0"/>
                  </a:cubicBezTo>
                  <a:cubicBezTo>
                    <a:pt x="79" y="0"/>
                    <a:pt x="103" y="0"/>
                    <a:pt x="127" y="0"/>
                  </a:cubicBezTo>
                  <a:cubicBezTo>
                    <a:pt x="129" y="0"/>
                    <a:pt x="133" y="4"/>
                    <a:pt x="133" y="7"/>
                  </a:cubicBezTo>
                  <a:cubicBezTo>
                    <a:pt x="142" y="61"/>
                    <a:pt x="151" y="116"/>
                    <a:pt x="160" y="171"/>
                  </a:cubicBezTo>
                  <a:cubicBezTo>
                    <a:pt x="168" y="225"/>
                    <a:pt x="177" y="280"/>
                    <a:pt x="186" y="335"/>
                  </a:cubicBezTo>
                  <a:cubicBezTo>
                    <a:pt x="186" y="336"/>
                    <a:pt x="186" y="337"/>
                    <a:pt x="186" y="338"/>
                  </a:cubicBezTo>
                  <a:lnTo>
                    <a:pt x="133" y="338"/>
                  </a:lnTo>
                  <a:cubicBezTo>
                    <a:pt x="130" y="321"/>
                    <a:pt x="127" y="303"/>
                    <a:pt x="125" y="286"/>
                  </a:cubicBezTo>
                  <a:cubicBezTo>
                    <a:pt x="124" y="279"/>
                    <a:pt x="122" y="276"/>
                    <a:pt x="115" y="277"/>
                  </a:cubicBezTo>
                  <a:cubicBezTo>
                    <a:pt x="98" y="277"/>
                    <a:pt x="82" y="277"/>
                    <a:pt x="65" y="277"/>
                  </a:cubicBezTo>
                  <a:cubicBezTo>
                    <a:pt x="60" y="277"/>
                    <a:pt x="58" y="278"/>
                    <a:pt x="57" y="284"/>
                  </a:cubicBezTo>
                  <a:cubicBezTo>
                    <a:pt x="55" y="302"/>
                    <a:pt x="52" y="320"/>
                    <a:pt x="49" y="338"/>
                  </a:cubicBezTo>
                  <a:lnTo>
                    <a:pt x="0" y="338"/>
                  </a:lnTo>
                  <a:close/>
                  <a:moveTo>
                    <a:pt x="92" y="65"/>
                  </a:moveTo>
                  <a:lnTo>
                    <a:pt x="92" y="65"/>
                  </a:lnTo>
                  <a:cubicBezTo>
                    <a:pt x="91" y="66"/>
                    <a:pt x="90" y="66"/>
                    <a:pt x="90" y="66"/>
                  </a:cubicBezTo>
                  <a:cubicBezTo>
                    <a:pt x="81" y="121"/>
                    <a:pt x="73" y="175"/>
                    <a:pt x="65" y="230"/>
                  </a:cubicBezTo>
                  <a:lnTo>
                    <a:pt x="116" y="230"/>
                  </a:lnTo>
                  <a:cubicBezTo>
                    <a:pt x="108" y="175"/>
                    <a:pt x="100" y="120"/>
                    <a:pt x="92" y="6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59" name="Freeform 15"/>
            <p:cNvSpPr>
              <a:spLocks/>
            </p:cNvSpPr>
            <p:nvPr/>
          </p:nvSpPr>
          <p:spPr bwMode="auto">
            <a:xfrm>
              <a:off x="2896" y="2055"/>
              <a:ext cx="110" cy="205"/>
            </a:xfrm>
            <a:custGeom>
              <a:avLst/>
              <a:gdLst>
                <a:gd name="T0" fmla="*/ 94 w 183"/>
                <a:gd name="T1" fmla="*/ 270 h 339"/>
                <a:gd name="T2" fmla="*/ 94 w 183"/>
                <a:gd name="T3" fmla="*/ 270 h 339"/>
                <a:gd name="T4" fmla="*/ 103 w 183"/>
                <a:gd name="T5" fmla="*/ 208 h 339"/>
                <a:gd name="T6" fmla="*/ 133 w 183"/>
                <a:gd name="T7" fmla="*/ 7 h 339"/>
                <a:gd name="T8" fmla="*/ 138 w 183"/>
                <a:gd name="T9" fmla="*/ 0 h 339"/>
                <a:gd name="T10" fmla="*/ 183 w 183"/>
                <a:gd name="T11" fmla="*/ 0 h 339"/>
                <a:gd name="T12" fmla="*/ 131 w 183"/>
                <a:gd name="T13" fmla="*/ 338 h 339"/>
                <a:gd name="T14" fmla="*/ 126 w 183"/>
                <a:gd name="T15" fmla="*/ 338 h 339"/>
                <a:gd name="T16" fmla="*/ 58 w 183"/>
                <a:gd name="T17" fmla="*/ 338 h 339"/>
                <a:gd name="T18" fmla="*/ 50 w 183"/>
                <a:gd name="T19" fmla="*/ 332 h 339"/>
                <a:gd name="T20" fmla="*/ 0 w 183"/>
                <a:gd name="T21" fmla="*/ 4 h 339"/>
                <a:gd name="T22" fmla="*/ 0 w 183"/>
                <a:gd name="T23" fmla="*/ 0 h 339"/>
                <a:gd name="T24" fmla="*/ 49 w 183"/>
                <a:gd name="T25" fmla="*/ 0 h 339"/>
                <a:gd name="T26" fmla="*/ 53 w 183"/>
                <a:gd name="T27" fmla="*/ 6 h 339"/>
                <a:gd name="T28" fmla="*/ 78 w 183"/>
                <a:gd name="T29" fmla="*/ 173 h 339"/>
                <a:gd name="T30" fmla="*/ 91 w 183"/>
                <a:gd name="T31" fmla="*/ 262 h 339"/>
                <a:gd name="T32" fmla="*/ 93 w 183"/>
                <a:gd name="T33" fmla="*/ 270 h 339"/>
                <a:gd name="T34" fmla="*/ 94 w 183"/>
                <a:gd name="T35" fmla="*/ 270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3" h="339">
                  <a:moveTo>
                    <a:pt x="94" y="270"/>
                  </a:moveTo>
                  <a:lnTo>
                    <a:pt x="94" y="270"/>
                  </a:lnTo>
                  <a:cubicBezTo>
                    <a:pt x="97" y="249"/>
                    <a:pt x="100" y="229"/>
                    <a:pt x="103" y="208"/>
                  </a:cubicBezTo>
                  <a:cubicBezTo>
                    <a:pt x="113" y="141"/>
                    <a:pt x="123" y="74"/>
                    <a:pt x="133" y="7"/>
                  </a:cubicBezTo>
                  <a:cubicBezTo>
                    <a:pt x="134" y="4"/>
                    <a:pt x="136" y="0"/>
                    <a:pt x="138" y="0"/>
                  </a:cubicBezTo>
                  <a:cubicBezTo>
                    <a:pt x="153" y="0"/>
                    <a:pt x="167" y="0"/>
                    <a:pt x="183" y="0"/>
                  </a:cubicBezTo>
                  <a:cubicBezTo>
                    <a:pt x="165" y="113"/>
                    <a:pt x="148" y="225"/>
                    <a:pt x="131" y="338"/>
                  </a:cubicBezTo>
                  <a:cubicBezTo>
                    <a:pt x="129" y="338"/>
                    <a:pt x="128" y="338"/>
                    <a:pt x="126" y="338"/>
                  </a:cubicBezTo>
                  <a:cubicBezTo>
                    <a:pt x="104" y="338"/>
                    <a:pt x="81" y="338"/>
                    <a:pt x="58" y="338"/>
                  </a:cubicBezTo>
                  <a:cubicBezTo>
                    <a:pt x="53" y="339"/>
                    <a:pt x="51" y="337"/>
                    <a:pt x="50" y="332"/>
                  </a:cubicBezTo>
                  <a:cubicBezTo>
                    <a:pt x="34" y="223"/>
                    <a:pt x="17" y="113"/>
                    <a:pt x="0" y="4"/>
                  </a:cubicBezTo>
                  <a:cubicBezTo>
                    <a:pt x="0" y="3"/>
                    <a:pt x="0" y="2"/>
                    <a:pt x="0" y="0"/>
                  </a:cubicBezTo>
                  <a:cubicBezTo>
                    <a:pt x="16" y="0"/>
                    <a:pt x="32" y="0"/>
                    <a:pt x="49" y="0"/>
                  </a:cubicBezTo>
                  <a:cubicBezTo>
                    <a:pt x="50" y="0"/>
                    <a:pt x="53" y="4"/>
                    <a:pt x="53" y="6"/>
                  </a:cubicBezTo>
                  <a:cubicBezTo>
                    <a:pt x="62" y="62"/>
                    <a:pt x="70" y="117"/>
                    <a:pt x="78" y="173"/>
                  </a:cubicBezTo>
                  <a:cubicBezTo>
                    <a:pt x="83" y="203"/>
                    <a:pt x="87" y="233"/>
                    <a:pt x="91" y="262"/>
                  </a:cubicBezTo>
                  <a:cubicBezTo>
                    <a:pt x="92" y="265"/>
                    <a:pt x="92" y="267"/>
                    <a:pt x="93" y="270"/>
                  </a:cubicBezTo>
                  <a:cubicBezTo>
                    <a:pt x="93" y="270"/>
                    <a:pt x="94" y="270"/>
                    <a:pt x="94" y="27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60" name="Freeform 16"/>
            <p:cNvSpPr>
              <a:spLocks noEditPoints="1"/>
            </p:cNvSpPr>
            <p:nvPr/>
          </p:nvSpPr>
          <p:spPr bwMode="auto">
            <a:xfrm>
              <a:off x="2162" y="2302"/>
              <a:ext cx="95" cy="206"/>
            </a:xfrm>
            <a:custGeom>
              <a:avLst/>
              <a:gdLst>
                <a:gd name="T0" fmla="*/ 0 w 159"/>
                <a:gd name="T1" fmla="*/ 340 h 340"/>
                <a:gd name="T2" fmla="*/ 0 w 159"/>
                <a:gd name="T3" fmla="*/ 340 h 340"/>
                <a:gd name="T4" fmla="*/ 0 w 159"/>
                <a:gd name="T5" fmla="*/ 3 h 340"/>
                <a:gd name="T6" fmla="*/ 1 w 159"/>
                <a:gd name="T7" fmla="*/ 2 h 340"/>
                <a:gd name="T8" fmla="*/ 95 w 159"/>
                <a:gd name="T9" fmla="*/ 3 h 340"/>
                <a:gd name="T10" fmla="*/ 154 w 159"/>
                <a:gd name="T11" fmla="*/ 61 h 340"/>
                <a:gd name="T12" fmla="*/ 153 w 159"/>
                <a:gd name="T13" fmla="*/ 158 h 340"/>
                <a:gd name="T14" fmla="*/ 92 w 159"/>
                <a:gd name="T15" fmla="*/ 212 h 340"/>
                <a:gd name="T16" fmla="*/ 52 w 159"/>
                <a:gd name="T17" fmla="*/ 213 h 340"/>
                <a:gd name="T18" fmla="*/ 52 w 159"/>
                <a:gd name="T19" fmla="*/ 224 h 340"/>
                <a:gd name="T20" fmla="*/ 52 w 159"/>
                <a:gd name="T21" fmla="*/ 331 h 340"/>
                <a:gd name="T22" fmla="*/ 42 w 159"/>
                <a:gd name="T23" fmla="*/ 340 h 340"/>
                <a:gd name="T24" fmla="*/ 0 w 159"/>
                <a:gd name="T25" fmla="*/ 340 h 340"/>
                <a:gd name="T26" fmla="*/ 52 w 159"/>
                <a:gd name="T27" fmla="*/ 163 h 340"/>
                <a:gd name="T28" fmla="*/ 52 w 159"/>
                <a:gd name="T29" fmla="*/ 163 h 340"/>
                <a:gd name="T30" fmla="*/ 55 w 159"/>
                <a:gd name="T31" fmla="*/ 164 h 340"/>
                <a:gd name="T32" fmla="*/ 79 w 159"/>
                <a:gd name="T33" fmla="*/ 164 h 340"/>
                <a:gd name="T34" fmla="*/ 102 w 159"/>
                <a:gd name="T35" fmla="*/ 144 h 340"/>
                <a:gd name="T36" fmla="*/ 102 w 159"/>
                <a:gd name="T37" fmla="*/ 70 h 340"/>
                <a:gd name="T38" fmla="*/ 86 w 159"/>
                <a:gd name="T39" fmla="*/ 51 h 340"/>
                <a:gd name="T40" fmla="*/ 52 w 159"/>
                <a:gd name="T41" fmla="*/ 49 h 340"/>
                <a:gd name="T42" fmla="*/ 52 w 159"/>
                <a:gd name="T43" fmla="*/ 163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59" h="340">
                  <a:moveTo>
                    <a:pt x="0" y="340"/>
                  </a:moveTo>
                  <a:lnTo>
                    <a:pt x="0" y="340"/>
                  </a:lnTo>
                  <a:cubicBezTo>
                    <a:pt x="0" y="340"/>
                    <a:pt x="0" y="115"/>
                    <a:pt x="0" y="3"/>
                  </a:cubicBezTo>
                  <a:cubicBezTo>
                    <a:pt x="0" y="2"/>
                    <a:pt x="1" y="2"/>
                    <a:pt x="1" y="2"/>
                  </a:cubicBezTo>
                  <a:cubicBezTo>
                    <a:pt x="32" y="2"/>
                    <a:pt x="64" y="0"/>
                    <a:pt x="95" y="3"/>
                  </a:cubicBezTo>
                  <a:cubicBezTo>
                    <a:pt x="129" y="7"/>
                    <a:pt x="149" y="26"/>
                    <a:pt x="154" y="61"/>
                  </a:cubicBezTo>
                  <a:cubicBezTo>
                    <a:pt x="158" y="93"/>
                    <a:pt x="159" y="126"/>
                    <a:pt x="153" y="158"/>
                  </a:cubicBezTo>
                  <a:cubicBezTo>
                    <a:pt x="147" y="189"/>
                    <a:pt x="124" y="209"/>
                    <a:pt x="92" y="212"/>
                  </a:cubicBezTo>
                  <a:cubicBezTo>
                    <a:pt x="79" y="213"/>
                    <a:pt x="66" y="213"/>
                    <a:pt x="52" y="213"/>
                  </a:cubicBezTo>
                  <a:lnTo>
                    <a:pt x="52" y="224"/>
                  </a:lnTo>
                  <a:cubicBezTo>
                    <a:pt x="52" y="260"/>
                    <a:pt x="52" y="295"/>
                    <a:pt x="52" y="331"/>
                  </a:cubicBezTo>
                  <a:cubicBezTo>
                    <a:pt x="52" y="338"/>
                    <a:pt x="42" y="340"/>
                    <a:pt x="42" y="340"/>
                  </a:cubicBezTo>
                  <a:lnTo>
                    <a:pt x="0" y="340"/>
                  </a:lnTo>
                  <a:close/>
                  <a:moveTo>
                    <a:pt x="52" y="163"/>
                  </a:moveTo>
                  <a:lnTo>
                    <a:pt x="52" y="163"/>
                  </a:lnTo>
                  <a:cubicBezTo>
                    <a:pt x="53" y="164"/>
                    <a:pt x="54" y="164"/>
                    <a:pt x="55" y="164"/>
                  </a:cubicBezTo>
                  <a:cubicBezTo>
                    <a:pt x="63" y="164"/>
                    <a:pt x="71" y="164"/>
                    <a:pt x="79" y="164"/>
                  </a:cubicBezTo>
                  <a:cubicBezTo>
                    <a:pt x="92" y="164"/>
                    <a:pt x="101" y="157"/>
                    <a:pt x="102" y="144"/>
                  </a:cubicBezTo>
                  <a:cubicBezTo>
                    <a:pt x="103" y="120"/>
                    <a:pt x="103" y="95"/>
                    <a:pt x="102" y="70"/>
                  </a:cubicBezTo>
                  <a:cubicBezTo>
                    <a:pt x="102" y="60"/>
                    <a:pt x="96" y="52"/>
                    <a:pt x="86" y="51"/>
                  </a:cubicBezTo>
                  <a:cubicBezTo>
                    <a:pt x="75" y="49"/>
                    <a:pt x="64" y="50"/>
                    <a:pt x="52" y="49"/>
                  </a:cubicBezTo>
                  <a:lnTo>
                    <a:pt x="52" y="16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61" name="Freeform 17"/>
            <p:cNvSpPr>
              <a:spLocks/>
            </p:cNvSpPr>
            <p:nvPr/>
          </p:nvSpPr>
          <p:spPr bwMode="auto">
            <a:xfrm>
              <a:off x="2665" y="2301"/>
              <a:ext cx="98" cy="209"/>
            </a:xfrm>
            <a:custGeom>
              <a:avLst/>
              <a:gdLst>
                <a:gd name="T0" fmla="*/ 160 w 163"/>
                <a:gd name="T1" fmla="*/ 117 h 346"/>
                <a:gd name="T2" fmla="*/ 160 w 163"/>
                <a:gd name="T3" fmla="*/ 117 h 346"/>
                <a:gd name="T4" fmla="*/ 109 w 163"/>
                <a:gd name="T5" fmla="*/ 117 h 346"/>
                <a:gd name="T6" fmla="*/ 109 w 163"/>
                <a:gd name="T7" fmla="*/ 107 h 346"/>
                <a:gd name="T8" fmla="*/ 107 w 163"/>
                <a:gd name="T9" fmla="*/ 70 h 346"/>
                <a:gd name="T10" fmla="*/ 81 w 163"/>
                <a:gd name="T11" fmla="*/ 47 h 346"/>
                <a:gd name="T12" fmla="*/ 54 w 163"/>
                <a:gd name="T13" fmla="*/ 69 h 346"/>
                <a:gd name="T14" fmla="*/ 53 w 163"/>
                <a:gd name="T15" fmla="*/ 86 h 346"/>
                <a:gd name="T16" fmla="*/ 53 w 163"/>
                <a:gd name="T17" fmla="*/ 259 h 346"/>
                <a:gd name="T18" fmla="*/ 54 w 163"/>
                <a:gd name="T19" fmla="*/ 272 h 346"/>
                <a:gd name="T20" fmla="*/ 81 w 163"/>
                <a:gd name="T21" fmla="*/ 297 h 346"/>
                <a:gd name="T22" fmla="*/ 107 w 163"/>
                <a:gd name="T23" fmla="*/ 273 h 346"/>
                <a:gd name="T24" fmla="*/ 109 w 163"/>
                <a:gd name="T25" fmla="*/ 228 h 346"/>
                <a:gd name="T26" fmla="*/ 109 w 163"/>
                <a:gd name="T27" fmla="*/ 216 h 346"/>
                <a:gd name="T28" fmla="*/ 158 w 163"/>
                <a:gd name="T29" fmla="*/ 216 h 346"/>
                <a:gd name="T30" fmla="*/ 149 w 163"/>
                <a:gd name="T31" fmla="*/ 308 h 346"/>
                <a:gd name="T32" fmla="*/ 114 w 163"/>
                <a:gd name="T33" fmla="*/ 339 h 346"/>
                <a:gd name="T34" fmla="*/ 70 w 163"/>
                <a:gd name="T35" fmla="*/ 345 h 346"/>
                <a:gd name="T36" fmla="*/ 0 w 163"/>
                <a:gd name="T37" fmla="*/ 265 h 346"/>
                <a:gd name="T38" fmla="*/ 0 w 163"/>
                <a:gd name="T39" fmla="*/ 80 h 346"/>
                <a:gd name="T40" fmla="*/ 4 w 163"/>
                <a:gd name="T41" fmla="*/ 54 h 346"/>
                <a:gd name="T42" fmla="*/ 70 w 163"/>
                <a:gd name="T43" fmla="*/ 0 h 346"/>
                <a:gd name="T44" fmla="*/ 98 w 163"/>
                <a:gd name="T45" fmla="*/ 1 h 346"/>
                <a:gd name="T46" fmla="*/ 155 w 163"/>
                <a:gd name="T47" fmla="*/ 56 h 346"/>
                <a:gd name="T48" fmla="*/ 160 w 163"/>
                <a:gd name="T49" fmla="*/ 117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3" h="346">
                  <a:moveTo>
                    <a:pt x="160" y="117"/>
                  </a:moveTo>
                  <a:lnTo>
                    <a:pt x="160" y="117"/>
                  </a:lnTo>
                  <a:lnTo>
                    <a:pt x="109" y="117"/>
                  </a:lnTo>
                  <a:cubicBezTo>
                    <a:pt x="109" y="113"/>
                    <a:pt x="109" y="110"/>
                    <a:pt x="109" y="107"/>
                  </a:cubicBezTo>
                  <a:cubicBezTo>
                    <a:pt x="108" y="94"/>
                    <a:pt x="109" y="82"/>
                    <a:pt x="107" y="70"/>
                  </a:cubicBezTo>
                  <a:cubicBezTo>
                    <a:pt x="106" y="56"/>
                    <a:pt x="95" y="48"/>
                    <a:pt x="81" y="47"/>
                  </a:cubicBezTo>
                  <a:cubicBezTo>
                    <a:pt x="66" y="47"/>
                    <a:pt x="57" y="55"/>
                    <a:pt x="54" y="69"/>
                  </a:cubicBezTo>
                  <a:cubicBezTo>
                    <a:pt x="53" y="75"/>
                    <a:pt x="53" y="81"/>
                    <a:pt x="53" y="86"/>
                  </a:cubicBezTo>
                  <a:cubicBezTo>
                    <a:pt x="53" y="144"/>
                    <a:pt x="53" y="202"/>
                    <a:pt x="53" y="259"/>
                  </a:cubicBezTo>
                  <a:cubicBezTo>
                    <a:pt x="53" y="264"/>
                    <a:pt x="53" y="268"/>
                    <a:pt x="54" y="272"/>
                  </a:cubicBezTo>
                  <a:cubicBezTo>
                    <a:pt x="56" y="289"/>
                    <a:pt x="65" y="297"/>
                    <a:pt x="81" y="297"/>
                  </a:cubicBezTo>
                  <a:cubicBezTo>
                    <a:pt x="96" y="297"/>
                    <a:pt x="106" y="289"/>
                    <a:pt x="107" y="273"/>
                  </a:cubicBezTo>
                  <a:cubicBezTo>
                    <a:pt x="109" y="258"/>
                    <a:pt x="108" y="243"/>
                    <a:pt x="109" y="228"/>
                  </a:cubicBezTo>
                  <a:cubicBezTo>
                    <a:pt x="109" y="224"/>
                    <a:pt x="109" y="220"/>
                    <a:pt x="109" y="216"/>
                  </a:cubicBezTo>
                  <a:lnTo>
                    <a:pt x="158" y="216"/>
                  </a:lnTo>
                  <a:cubicBezTo>
                    <a:pt x="157" y="247"/>
                    <a:pt x="163" y="278"/>
                    <a:pt x="149" y="308"/>
                  </a:cubicBezTo>
                  <a:cubicBezTo>
                    <a:pt x="142" y="323"/>
                    <a:pt x="130" y="335"/>
                    <a:pt x="114" y="339"/>
                  </a:cubicBezTo>
                  <a:cubicBezTo>
                    <a:pt x="100" y="343"/>
                    <a:pt x="84" y="346"/>
                    <a:pt x="70" y="345"/>
                  </a:cubicBezTo>
                  <a:cubicBezTo>
                    <a:pt x="24" y="341"/>
                    <a:pt x="1" y="313"/>
                    <a:pt x="0" y="265"/>
                  </a:cubicBezTo>
                  <a:cubicBezTo>
                    <a:pt x="0" y="204"/>
                    <a:pt x="0" y="142"/>
                    <a:pt x="0" y="80"/>
                  </a:cubicBezTo>
                  <a:cubicBezTo>
                    <a:pt x="0" y="71"/>
                    <a:pt x="2" y="62"/>
                    <a:pt x="4" y="54"/>
                  </a:cubicBezTo>
                  <a:cubicBezTo>
                    <a:pt x="12" y="21"/>
                    <a:pt x="36" y="1"/>
                    <a:pt x="70" y="0"/>
                  </a:cubicBezTo>
                  <a:cubicBezTo>
                    <a:pt x="79" y="0"/>
                    <a:pt x="89" y="0"/>
                    <a:pt x="98" y="1"/>
                  </a:cubicBezTo>
                  <a:cubicBezTo>
                    <a:pt x="130" y="6"/>
                    <a:pt x="149" y="25"/>
                    <a:pt x="155" y="56"/>
                  </a:cubicBezTo>
                  <a:cubicBezTo>
                    <a:pt x="159" y="76"/>
                    <a:pt x="158" y="96"/>
                    <a:pt x="160" y="11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62" name="Freeform 18"/>
            <p:cNvSpPr>
              <a:spLocks/>
            </p:cNvSpPr>
            <p:nvPr/>
          </p:nvSpPr>
          <p:spPr bwMode="auto">
            <a:xfrm>
              <a:off x="3022" y="2056"/>
              <a:ext cx="86" cy="204"/>
            </a:xfrm>
            <a:custGeom>
              <a:avLst/>
              <a:gdLst>
                <a:gd name="T0" fmla="*/ 0 w 144"/>
                <a:gd name="T1" fmla="*/ 337 h 337"/>
                <a:gd name="T2" fmla="*/ 0 w 144"/>
                <a:gd name="T3" fmla="*/ 337 h 337"/>
                <a:gd name="T4" fmla="*/ 0 w 144"/>
                <a:gd name="T5" fmla="*/ 0 h 337"/>
                <a:gd name="T6" fmla="*/ 144 w 144"/>
                <a:gd name="T7" fmla="*/ 0 h 337"/>
                <a:gd name="T8" fmla="*/ 144 w 144"/>
                <a:gd name="T9" fmla="*/ 47 h 337"/>
                <a:gd name="T10" fmla="*/ 53 w 144"/>
                <a:gd name="T11" fmla="*/ 47 h 337"/>
                <a:gd name="T12" fmla="*/ 53 w 144"/>
                <a:gd name="T13" fmla="*/ 141 h 337"/>
                <a:gd name="T14" fmla="*/ 125 w 144"/>
                <a:gd name="T15" fmla="*/ 141 h 337"/>
                <a:gd name="T16" fmla="*/ 125 w 144"/>
                <a:gd name="T17" fmla="*/ 189 h 337"/>
                <a:gd name="T18" fmla="*/ 53 w 144"/>
                <a:gd name="T19" fmla="*/ 189 h 337"/>
                <a:gd name="T20" fmla="*/ 53 w 144"/>
                <a:gd name="T21" fmla="*/ 288 h 337"/>
                <a:gd name="T22" fmla="*/ 144 w 144"/>
                <a:gd name="T23" fmla="*/ 288 h 337"/>
                <a:gd name="T24" fmla="*/ 144 w 144"/>
                <a:gd name="T25" fmla="*/ 337 h 337"/>
                <a:gd name="T26" fmla="*/ 0 w 144"/>
                <a:gd name="T27" fmla="*/ 337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4" h="337">
                  <a:moveTo>
                    <a:pt x="0" y="337"/>
                  </a:moveTo>
                  <a:lnTo>
                    <a:pt x="0" y="337"/>
                  </a:lnTo>
                  <a:lnTo>
                    <a:pt x="0" y="0"/>
                  </a:lnTo>
                  <a:lnTo>
                    <a:pt x="144" y="0"/>
                  </a:lnTo>
                  <a:lnTo>
                    <a:pt x="144" y="47"/>
                  </a:lnTo>
                  <a:lnTo>
                    <a:pt x="53" y="47"/>
                  </a:lnTo>
                  <a:lnTo>
                    <a:pt x="53" y="141"/>
                  </a:lnTo>
                  <a:lnTo>
                    <a:pt x="125" y="141"/>
                  </a:lnTo>
                  <a:lnTo>
                    <a:pt x="125" y="189"/>
                  </a:lnTo>
                  <a:lnTo>
                    <a:pt x="53" y="189"/>
                  </a:lnTo>
                  <a:lnTo>
                    <a:pt x="53" y="288"/>
                  </a:lnTo>
                  <a:lnTo>
                    <a:pt x="144" y="288"/>
                  </a:lnTo>
                  <a:lnTo>
                    <a:pt x="144" y="337"/>
                  </a:lnTo>
                  <a:lnTo>
                    <a:pt x="0" y="33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63" name="Freeform 19"/>
            <p:cNvSpPr>
              <a:spLocks/>
            </p:cNvSpPr>
            <p:nvPr/>
          </p:nvSpPr>
          <p:spPr bwMode="auto">
            <a:xfrm>
              <a:off x="2572" y="2303"/>
              <a:ext cx="87" cy="204"/>
            </a:xfrm>
            <a:custGeom>
              <a:avLst/>
              <a:gdLst>
                <a:gd name="T0" fmla="*/ 0 w 144"/>
                <a:gd name="T1" fmla="*/ 0 h 337"/>
                <a:gd name="T2" fmla="*/ 0 w 144"/>
                <a:gd name="T3" fmla="*/ 0 h 337"/>
                <a:gd name="T4" fmla="*/ 0 w 144"/>
                <a:gd name="T5" fmla="*/ 337 h 337"/>
                <a:gd name="T6" fmla="*/ 144 w 144"/>
                <a:gd name="T7" fmla="*/ 337 h 337"/>
                <a:gd name="T8" fmla="*/ 144 w 144"/>
                <a:gd name="T9" fmla="*/ 289 h 337"/>
                <a:gd name="T10" fmla="*/ 53 w 144"/>
                <a:gd name="T11" fmla="*/ 289 h 337"/>
                <a:gd name="T12" fmla="*/ 53 w 144"/>
                <a:gd name="T13" fmla="*/ 190 h 337"/>
                <a:gd name="T14" fmla="*/ 124 w 144"/>
                <a:gd name="T15" fmla="*/ 190 h 337"/>
                <a:gd name="T16" fmla="*/ 124 w 144"/>
                <a:gd name="T17" fmla="*/ 142 h 337"/>
                <a:gd name="T18" fmla="*/ 53 w 144"/>
                <a:gd name="T19" fmla="*/ 142 h 337"/>
                <a:gd name="T20" fmla="*/ 53 w 144"/>
                <a:gd name="T21" fmla="*/ 47 h 337"/>
                <a:gd name="T22" fmla="*/ 144 w 144"/>
                <a:gd name="T23" fmla="*/ 47 h 337"/>
                <a:gd name="T24" fmla="*/ 144 w 144"/>
                <a:gd name="T25" fmla="*/ 0 h 337"/>
                <a:gd name="T26" fmla="*/ 0 w 144"/>
                <a:gd name="T27" fmla="*/ 0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4" h="337">
                  <a:moveTo>
                    <a:pt x="0" y="0"/>
                  </a:moveTo>
                  <a:lnTo>
                    <a:pt x="0" y="0"/>
                  </a:lnTo>
                  <a:lnTo>
                    <a:pt x="0" y="337"/>
                  </a:lnTo>
                  <a:lnTo>
                    <a:pt x="144" y="337"/>
                  </a:lnTo>
                  <a:lnTo>
                    <a:pt x="144" y="289"/>
                  </a:lnTo>
                  <a:lnTo>
                    <a:pt x="53" y="289"/>
                  </a:lnTo>
                  <a:lnTo>
                    <a:pt x="53" y="190"/>
                  </a:lnTo>
                  <a:lnTo>
                    <a:pt x="124" y="190"/>
                  </a:lnTo>
                  <a:lnTo>
                    <a:pt x="124" y="142"/>
                  </a:lnTo>
                  <a:lnTo>
                    <a:pt x="53" y="142"/>
                  </a:lnTo>
                  <a:lnTo>
                    <a:pt x="53" y="47"/>
                  </a:lnTo>
                  <a:lnTo>
                    <a:pt x="144" y="47"/>
                  </a:lnTo>
                  <a:lnTo>
                    <a:pt x="144"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64" name="Freeform 20"/>
            <p:cNvSpPr>
              <a:spLocks/>
            </p:cNvSpPr>
            <p:nvPr/>
          </p:nvSpPr>
          <p:spPr bwMode="auto">
            <a:xfrm>
              <a:off x="2736" y="2056"/>
              <a:ext cx="99" cy="204"/>
            </a:xfrm>
            <a:custGeom>
              <a:avLst/>
              <a:gdLst>
                <a:gd name="T0" fmla="*/ 56 w 164"/>
                <a:gd name="T1" fmla="*/ 47 h 337"/>
                <a:gd name="T2" fmla="*/ 56 w 164"/>
                <a:gd name="T3" fmla="*/ 47 h 337"/>
                <a:gd name="T4" fmla="*/ 0 w 164"/>
                <a:gd name="T5" fmla="*/ 47 h 337"/>
                <a:gd name="T6" fmla="*/ 0 w 164"/>
                <a:gd name="T7" fmla="*/ 0 h 337"/>
                <a:gd name="T8" fmla="*/ 164 w 164"/>
                <a:gd name="T9" fmla="*/ 0 h 337"/>
                <a:gd name="T10" fmla="*/ 164 w 164"/>
                <a:gd name="T11" fmla="*/ 47 h 337"/>
                <a:gd name="T12" fmla="*/ 108 w 164"/>
                <a:gd name="T13" fmla="*/ 47 h 337"/>
                <a:gd name="T14" fmla="*/ 108 w 164"/>
                <a:gd name="T15" fmla="*/ 337 h 337"/>
                <a:gd name="T16" fmla="*/ 56 w 164"/>
                <a:gd name="T17" fmla="*/ 337 h 337"/>
                <a:gd name="T18" fmla="*/ 56 w 164"/>
                <a:gd name="T19" fmla="*/ 47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4" h="337">
                  <a:moveTo>
                    <a:pt x="56" y="47"/>
                  </a:moveTo>
                  <a:lnTo>
                    <a:pt x="56" y="47"/>
                  </a:lnTo>
                  <a:lnTo>
                    <a:pt x="0" y="47"/>
                  </a:lnTo>
                  <a:lnTo>
                    <a:pt x="0" y="0"/>
                  </a:lnTo>
                  <a:lnTo>
                    <a:pt x="164" y="0"/>
                  </a:lnTo>
                  <a:lnTo>
                    <a:pt x="164" y="47"/>
                  </a:lnTo>
                  <a:lnTo>
                    <a:pt x="108" y="47"/>
                  </a:lnTo>
                  <a:lnTo>
                    <a:pt x="108" y="337"/>
                  </a:lnTo>
                  <a:lnTo>
                    <a:pt x="56" y="337"/>
                  </a:lnTo>
                  <a:lnTo>
                    <a:pt x="56" y="4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65" name="Freeform 21"/>
            <p:cNvSpPr>
              <a:spLocks/>
            </p:cNvSpPr>
            <p:nvPr/>
          </p:nvSpPr>
          <p:spPr bwMode="auto">
            <a:xfrm>
              <a:off x="2495" y="2303"/>
              <a:ext cx="60" cy="205"/>
            </a:xfrm>
            <a:custGeom>
              <a:avLst/>
              <a:gdLst>
                <a:gd name="T0" fmla="*/ 48 w 101"/>
                <a:gd name="T1" fmla="*/ 0 h 339"/>
                <a:gd name="T2" fmla="*/ 48 w 101"/>
                <a:gd name="T3" fmla="*/ 0 h 339"/>
                <a:gd name="T4" fmla="*/ 100 w 101"/>
                <a:gd name="T5" fmla="*/ 0 h 339"/>
                <a:gd name="T6" fmla="*/ 101 w 101"/>
                <a:gd name="T7" fmla="*/ 10 h 339"/>
                <a:gd name="T8" fmla="*/ 101 w 101"/>
                <a:gd name="T9" fmla="*/ 258 h 339"/>
                <a:gd name="T10" fmla="*/ 96 w 101"/>
                <a:gd name="T11" fmla="*/ 290 h 339"/>
                <a:gd name="T12" fmla="*/ 45 w 101"/>
                <a:gd name="T13" fmla="*/ 337 h 339"/>
                <a:gd name="T14" fmla="*/ 0 w 101"/>
                <a:gd name="T15" fmla="*/ 339 h 339"/>
                <a:gd name="T16" fmla="*/ 0 w 101"/>
                <a:gd name="T17" fmla="*/ 290 h 339"/>
                <a:gd name="T18" fmla="*/ 22 w 101"/>
                <a:gd name="T19" fmla="*/ 290 h 339"/>
                <a:gd name="T20" fmla="*/ 48 w 101"/>
                <a:gd name="T21" fmla="*/ 265 h 339"/>
                <a:gd name="T22" fmla="*/ 48 w 101"/>
                <a:gd name="T23" fmla="*/ 253 h 339"/>
                <a:gd name="T24" fmla="*/ 48 w 101"/>
                <a:gd name="T25" fmla="*/ 11 h 339"/>
                <a:gd name="T26" fmla="*/ 48 w 101"/>
                <a:gd name="T27" fmla="*/ 0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1" h="339">
                  <a:moveTo>
                    <a:pt x="48" y="0"/>
                  </a:moveTo>
                  <a:lnTo>
                    <a:pt x="48" y="0"/>
                  </a:lnTo>
                  <a:lnTo>
                    <a:pt x="100" y="0"/>
                  </a:lnTo>
                  <a:cubicBezTo>
                    <a:pt x="100" y="3"/>
                    <a:pt x="101" y="7"/>
                    <a:pt x="101" y="10"/>
                  </a:cubicBezTo>
                  <a:cubicBezTo>
                    <a:pt x="101" y="92"/>
                    <a:pt x="101" y="175"/>
                    <a:pt x="101" y="258"/>
                  </a:cubicBezTo>
                  <a:cubicBezTo>
                    <a:pt x="101" y="269"/>
                    <a:pt x="99" y="280"/>
                    <a:pt x="96" y="290"/>
                  </a:cubicBezTo>
                  <a:cubicBezTo>
                    <a:pt x="89" y="317"/>
                    <a:pt x="72" y="333"/>
                    <a:pt x="45" y="337"/>
                  </a:cubicBezTo>
                  <a:cubicBezTo>
                    <a:pt x="30" y="339"/>
                    <a:pt x="16" y="338"/>
                    <a:pt x="0" y="339"/>
                  </a:cubicBezTo>
                  <a:lnTo>
                    <a:pt x="0" y="290"/>
                  </a:lnTo>
                  <a:cubicBezTo>
                    <a:pt x="8" y="290"/>
                    <a:pt x="15" y="290"/>
                    <a:pt x="22" y="290"/>
                  </a:cubicBezTo>
                  <a:cubicBezTo>
                    <a:pt x="37" y="289"/>
                    <a:pt x="46" y="280"/>
                    <a:pt x="48" y="265"/>
                  </a:cubicBezTo>
                  <a:cubicBezTo>
                    <a:pt x="48" y="261"/>
                    <a:pt x="48" y="257"/>
                    <a:pt x="48" y="253"/>
                  </a:cubicBezTo>
                  <a:cubicBezTo>
                    <a:pt x="48" y="172"/>
                    <a:pt x="48" y="92"/>
                    <a:pt x="48" y="11"/>
                  </a:cubicBezTo>
                  <a:lnTo>
                    <a:pt x="4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sp>
          <p:nvSpPr>
            <p:cNvPr id="66" name="Freeform 22"/>
            <p:cNvSpPr>
              <a:spLocks/>
            </p:cNvSpPr>
            <p:nvPr/>
          </p:nvSpPr>
          <p:spPr bwMode="auto">
            <a:xfrm>
              <a:off x="2849" y="2055"/>
              <a:ext cx="32" cy="205"/>
            </a:xfrm>
            <a:custGeom>
              <a:avLst/>
              <a:gdLst>
                <a:gd name="T0" fmla="*/ 0 w 52"/>
                <a:gd name="T1" fmla="*/ 0 h 338"/>
                <a:gd name="T2" fmla="*/ 0 w 52"/>
                <a:gd name="T3" fmla="*/ 0 h 338"/>
                <a:gd name="T4" fmla="*/ 52 w 52"/>
                <a:gd name="T5" fmla="*/ 0 h 338"/>
                <a:gd name="T6" fmla="*/ 52 w 52"/>
                <a:gd name="T7" fmla="*/ 338 h 338"/>
                <a:gd name="T8" fmla="*/ 0 w 52"/>
                <a:gd name="T9" fmla="*/ 338 h 338"/>
                <a:gd name="T10" fmla="*/ 0 w 52"/>
                <a:gd name="T11" fmla="*/ 0 h 338"/>
              </a:gdLst>
              <a:ahLst/>
              <a:cxnLst>
                <a:cxn ang="0">
                  <a:pos x="T0" y="T1"/>
                </a:cxn>
                <a:cxn ang="0">
                  <a:pos x="T2" y="T3"/>
                </a:cxn>
                <a:cxn ang="0">
                  <a:pos x="T4" y="T5"/>
                </a:cxn>
                <a:cxn ang="0">
                  <a:pos x="T6" y="T7"/>
                </a:cxn>
                <a:cxn ang="0">
                  <a:pos x="T8" y="T9"/>
                </a:cxn>
                <a:cxn ang="0">
                  <a:pos x="T10" y="T11"/>
                </a:cxn>
              </a:cxnLst>
              <a:rect l="0" t="0" r="r" b="b"/>
              <a:pathLst>
                <a:path w="52" h="338">
                  <a:moveTo>
                    <a:pt x="0" y="0"/>
                  </a:moveTo>
                  <a:lnTo>
                    <a:pt x="0" y="0"/>
                  </a:lnTo>
                  <a:lnTo>
                    <a:pt x="52" y="0"/>
                  </a:lnTo>
                  <a:lnTo>
                    <a:pt x="52" y="338"/>
                  </a:lnTo>
                  <a:lnTo>
                    <a:pt x="0" y="338"/>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74767F"/>
                </a:solidFill>
              </a:endParaRPr>
            </a:p>
          </p:txBody>
        </p:sp>
      </p:grpSp>
      <p:sp>
        <p:nvSpPr>
          <p:cNvPr id="3" name="Slide Number Placeholder 2"/>
          <p:cNvSpPr>
            <a:spLocks noGrp="1"/>
          </p:cNvSpPr>
          <p:nvPr>
            <p:ph type="sldNum" sz="quarter" idx="10"/>
          </p:nvPr>
        </p:nvSpPr>
        <p:spPr/>
        <p:txBody>
          <a:bodyPr/>
          <a:lstStyle/>
          <a:p>
            <a:fld id="{46903638-178D-3E4C-8874-E0FA73D16517}" type="slidenum">
              <a:rPr lang="en-US" smtClean="0"/>
              <a:pPr/>
              <a:t>‹#›</a:t>
            </a:fld>
            <a:endParaRPr lang="en-US" dirty="0"/>
          </a:p>
        </p:txBody>
      </p:sp>
    </p:spTree>
    <p:extLst>
      <p:ext uri="{BB962C8B-B14F-4D97-AF65-F5344CB8AC3E}">
        <p14:creationId xmlns:p14="http://schemas.microsoft.com/office/powerpoint/2010/main" val="3580869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Navy">
    <p:spTree>
      <p:nvGrpSpPr>
        <p:cNvPr id="1" name=""/>
        <p:cNvGrpSpPr/>
        <p:nvPr/>
      </p:nvGrpSpPr>
      <p:grpSpPr>
        <a:xfrm>
          <a:off x="0" y="0"/>
          <a:ext cx="0" cy="0"/>
          <a:chOff x="0" y="0"/>
          <a:chExt cx="0" cy="0"/>
        </a:xfrm>
      </p:grpSpPr>
      <p:sp>
        <p:nvSpPr>
          <p:cNvPr id="8" name="Pentagon 7"/>
          <p:cNvSpPr/>
          <p:nvPr userDrawn="1"/>
        </p:nvSpPr>
        <p:spPr>
          <a:xfrm>
            <a:off x="0" y="1950790"/>
            <a:ext cx="7924800" cy="1234440"/>
          </a:xfrm>
          <a:prstGeom prst="homePlate">
            <a:avLst>
              <a:gd name="adj" fmla="val 6490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
        <p:nvSpPr>
          <p:cNvPr id="2" name="Title 1"/>
          <p:cNvSpPr>
            <a:spLocks noGrp="1"/>
          </p:cNvSpPr>
          <p:nvPr>
            <p:ph type="title" hasCustomPrompt="1"/>
          </p:nvPr>
        </p:nvSpPr>
        <p:spPr>
          <a:xfrm>
            <a:off x="642793" y="2240108"/>
            <a:ext cx="6672407" cy="844261"/>
          </a:xfrm>
        </p:spPr>
        <p:txBody>
          <a:bodyPr anchor="ctr">
            <a:noAutofit/>
          </a:bodyPr>
          <a:lstStyle>
            <a:lvl1pPr algn="l">
              <a:lnSpc>
                <a:spcPts val="3800"/>
              </a:lnSpc>
              <a:defRPr sz="4600" b="1" cap="all">
                <a:solidFill>
                  <a:schemeClr val="bg1"/>
                </a:solidFill>
                <a:latin typeface="+mj-lt"/>
              </a:defRPr>
            </a:lvl1pPr>
          </a:lstStyle>
          <a:p>
            <a:r>
              <a:rPr lang="en-US" dirty="0" smtClean="0"/>
              <a:t>Click to edit Section</a:t>
            </a:r>
            <a:endParaRPr lang="en-US" dirty="0"/>
          </a:p>
        </p:txBody>
      </p:sp>
      <p:sp>
        <p:nvSpPr>
          <p:cNvPr id="3" name="Slide Number Placeholder 2"/>
          <p:cNvSpPr>
            <a:spLocks noGrp="1"/>
          </p:cNvSpPr>
          <p:nvPr>
            <p:ph type="sldNum" sz="quarter" idx="10"/>
          </p:nvPr>
        </p:nvSpPr>
        <p:spPr/>
        <p:txBody>
          <a:bodyPr/>
          <a:lstStyle/>
          <a:p>
            <a:fld id="{46903638-178D-3E4C-8874-E0FA73D16517}" type="slidenum">
              <a:rPr lang="en-US" smtClean="0"/>
              <a:pPr/>
              <a:t>‹#›</a:t>
            </a:fld>
            <a:endParaRPr lang="en-US" dirty="0"/>
          </a:p>
        </p:txBody>
      </p:sp>
    </p:spTree>
    <p:extLst>
      <p:ext uri="{BB962C8B-B14F-4D97-AF65-F5344CB8AC3E}">
        <p14:creationId xmlns:p14="http://schemas.microsoft.com/office/powerpoint/2010/main" val="411791528"/>
      </p:ext>
    </p:extLst>
  </p:cSld>
  <p:clrMapOvr>
    <a:masterClrMapping/>
  </p:clrMapOvr>
  <p:transition spd="slow">
    <p:push/>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80988" y="301242"/>
            <a:ext cx="8572500" cy="586201"/>
          </a:xfrm>
          <a:prstGeom prst="rect">
            <a:avLst/>
          </a:prstGeom>
        </p:spPr>
        <p:txBody>
          <a:bodyPr vert="horz" lIns="0" tIns="0" rIns="91440" bIns="0" rtlCol="0" anchor="t">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280988" y="1097280"/>
            <a:ext cx="8572500" cy="3586158"/>
          </a:xfrm>
          <a:prstGeom prst="rect">
            <a:avLst/>
          </a:prstGeom>
        </p:spPr>
        <p:txBody>
          <a:bodyPr vert="horz" lIns="0" tIns="46800" rIns="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4"/>
          </p:nvPr>
        </p:nvSpPr>
        <p:spPr>
          <a:xfrm>
            <a:off x="6668211" y="4725171"/>
            <a:ext cx="2133600" cy="273844"/>
          </a:xfrm>
          <a:prstGeom prst="rect">
            <a:avLst/>
          </a:prstGeom>
        </p:spPr>
        <p:txBody>
          <a:bodyPr vert="horz" lIns="91440" tIns="45720" rIns="91440" bIns="45720" rtlCol="0" anchor="ctr"/>
          <a:lstStyle>
            <a:lvl1pPr algn="r">
              <a:defRPr sz="800">
                <a:solidFill>
                  <a:schemeClr val="accent3"/>
                </a:solidFill>
              </a:defRPr>
            </a:lvl1pPr>
          </a:lstStyle>
          <a:p>
            <a:fld id="{46903638-178D-3E4C-8874-E0FA73D16517}" type="slidenum">
              <a:rPr lang="en-US" smtClean="0"/>
              <a:pPr/>
              <a:t>‹#›</a:t>
            </a:fld>
            <a:endParaRPr lang="en-US" dirty="0"/>
          </a:p>
        </p:txBody>
      </p:sp>
    </p:spTree>
    <p:extLst>
      <p:ext uri="{BB962C8B-B14F-4D97-AF65-F5344CB8AC3E}">
        <p14:creationId xmlns:p14="http://schemas.microsoft.com/office/powerpoint/2010/main" val="1634788343"/>
      </p:ext>
    </p:extLst>
  </p:cSld>
  <p:clrMap bg1="lt1" tx1="dk1" bg2="lt2" tx2="dk2" accent1="accent1" accent2="accent2" accent3="accent3" accent4="accent4" accent5="accent5" accent6="accent6" hlink="hlink" folHlink="folHlink"/>
  <p:sldLayoutIdLst>
    <p:sldLayoutId id="2147483824" r:id="rId1"/>
    <p:sldLayoutId id="2147483676" r:id="rId2"/>
    <p:sldLayoutId id="2147484049" r:id="rId3"/>
    <p:sldLayoutId id="2147483674" r:id="rId4"/>
    <p:sldLayoutId id="2147483675" r:id="rId5"/>
    <p:sldLayoutId id="2147484046" r:id="rId6"/>
    <p:sldLayoutId id="2147484048" r:id="rId7"/>
    <p:sldLayoutId id="2147484047" r:id="rId8"/>
    <p:sldLayoutId id="2147483828" r:id="rId9"/>
    <p:sldLayoutId id="2147484054" r:id="rId10"/>
    <p:sldLayoutId id="2147484051" r:id="rId11"/>
    <p:sldLayoutId id="2147484050" r:id="rId12"/>
    <p:sldLayoutId id="2147484053" r:id="rId13"/>
    <p:sldLayoutId id="2147484052" r:id="rId14"/>
    <p:sldLayoutId id="2147483825" r:id="rId15"/>
  </p:sldLayoutIdLst>
  <p:timing>
    <p:tnLst>
      <p:par>
        <p:cTn id="1" dur="indefinite" restart="never" nodeType="tmRoot"/>
      </p:par>
    </p:tnLst>
  </p:timing>
  <p:hf hdr="0" ftr="0" dt="0"/>
  <p:txStyles>
    <p:titleStyle>
      <a:lvl1pPr algn="l" defTabSz="457200" rtl="0" eaLnBrk="1" latinLnBrk="0" hangingPunct="1">
        <a:lnSpc>
          <a:spcPct val="90000"/>
        </a:lnSpc>
        <a:spcBef>
          <a:spcPct val="0"/>
        </a:spcBef>
        <a:buNone/>
        <a:defRPr sz="3800" kern="1200" spc="-100">
          <a:solidFill>
            <a:schemeClr val="tx1"/>
          </a:solidFill>
          <a:latin typeface="+mn-lt"/>
          <a:ea typeface="+mj-ea"/>
          <a:cs typeface="+mj-cs"/>
        </a:defRPr>
      </a:lvl1pPr>
    </p:titleStyle>
    <p:bodyStyle>
      <a:lvl1pPr marL="0" indent="0" algn="l" defTabSz="457200" rtl="0" eaLnBrk="1" latinLnBrk="0" hangingPunct="1">
        <a:spcBef>
          <a:spcPct val="20000"/>
        </a:spcBef>
        <a:buFont typeface="Wingdings" panose="05000000000000000000" pitchFamily="2" charset="2"/>
        <a:buNone/>
        <a:defRPr sz="1800" b="0" i="0" kern="1200">
          <a:solidFill>
            <a:schemeClr val="tx1"/>
          </a:solidFill>
          <a:latin typeface="+mj-lt"/>
          <a:ea typeface="+mn-ea"/>
          <a:cs typeface="Arial"/>
        </a:defRPr>
      </a:lvl1pPr>
      <a:lvl2pPr marL="346075" indent="-173038" algn="l" defTabSz="457200" rtl="0" eaLnBrk="1" latinLnBrk="0" hangingPunct="1">
        <a:spcBef>
          <a:spcPct val="20000"/>
        </a:spcBef>
        <a:buFont typeface="Wingdings" panose="05000000000000000000" pitchFamily="2" charset="2"/>
        <a:buChar char="§"/>
        <a:defRPr sz="1600" b="0" i="0" kern="1200">
          <a:solidFill>
            <a:schemeClr val="tx1"/>
          </a:solidFill>
          <a:latin typeface="+mn-lt"/>
          <a:ea typeface="+mn-ea"/>
          <a:cs typeface="Arial"/>
        </a:defRPr>
      </a:lvl2pPr>
      <a:lvl3pPr marL="457200" indent="-173038" algn="l" defTabSz="457200" rtl="0" eaLnBrk="1" latinLnBrk="0" hangingPunct="1">
        <a:spcBef>
          <a:spcPct val="20000"/>
        </a:spcBef>
        <a:buFont typeface="Wingdings" panose="05000000000000000000" pitchFamily="2" charset="2"/>
        <a:buChar char="§"/>
        <a:defRPr sz="1600" b="0" i="0" kern="1200">
          <a:solidFill>
            <a:schemeClr val="tx1"/>
          </a:solidFill>
          <a:latin typeface="+mn-lt"/>
          <a:ea typeface="+mn-ea"/>
          <a:cs typeface="Arial"/>
        </a:defRPr>
      </a:lvl3pPr>
      <a:lvl4pPr marL="630238" indent="-168275" algn="l" defTabSz="457200" rtl="0" eaLnBrk="1" latinLnBrk="0" hangingPunct="1">
        <a:spcBef>
          <a:spcPct val="20000"/>
        </a:spcBef>
        <a:buFont typeface="Wingdings" panose="05000000000000000000" pitchFamily="2" charset="2"/>
        <a:buChar char="§"/>
        <a:defRPr sz="1400" b="0" i="0" kern="1200">
          <a:solidFill>
            <a:schemeClr val="tx1"/>
          </a:solidFill>
          <a:latin typeface="+mn-lt"/>
          <a:ea typeface="+mn-ea"/>
          <a:cs typeface="Arial"/>
        </a:defRPr>
      </a:lvl4pPr>
      <a:lvl5pPr marL="803275" indent="-173038" algn="l" defTabSz="457200" rtl="0" eaLnBrk="1" latinLnBrk="0" hangingPunct="1">
        <a:spcBef>
          <a:spcPct val="20000"/>
        </a:spcBef>
        <a:buFont typeface="Wingdings" panose="05000000000000000000" pitchFamily="2" charset="2"/>
        <a:buChar char="§"/>
        <a:defRPr sz="1400" b="0" i="0" kern="1200">
          <a:solidFill>
            <a:schemeClr val="tx1"/>
          </a:solidFill>
          <a:latin typeface="+mn-lt"/>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jpeg"/><Relationship Id="rId18" Type="http://schemas.openxmlformats.org/officeDocument/2006/relationships/image" Target="../media/image14.png"/><Relationship Id="rId3" Type="http://schemas.openxmlformats.org/officeDocument/2006/relationships/image" Target="../media/image1.jpe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3.png"/><Relationship Id="rId2" Type="http://schemas.openxmlformats.org/officeDocument/2006/relationships/notesSlide" Target="../notesSlides/notesSlide1.xml"/><Relationship Id="rId16" Type="http://schemas.openxmlformats.org/officeDocument/2006/relationships/hyperlink" Target="http://www.unfoundation.org/" TargetMode="External"/><Relationship Id="rId1" Type="http://schemas.openxmlformats.org/officeDocument/2006/relationships/slideLayout" Target="../slideLayouts/slideLayout2.xml"/><Relationship Id="rId6" Type="http://schemas.openxmlformats.org/officeDocument/2006/relationships/image" Target="../media/image4.jpe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2.png"/><Relationship Id="rId10" Type="http://schemas.openxmlformats.org/officeDocument/2006/relationships/image" Target="../media/image8.png"/><Relationship Id="rId19" Type="http://schemas.openxmlformats.org/officeDocument/2006/relationships/image" Target="../media/image15.jpe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hyperlink" Target="http://path.org/"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3.xml"/><Relationship Id="rId5" Type="http://schemas.openxmlformats.org/officeDocument/2006/relationships/image" Target="../media/image22.jpeg"/><Relationship Id="rId4" Type="http://schemas.openxmlformats.org/officeDocument/2006/relationships/chart" Target="../charts/char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3.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39.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image" Target="../media/image22.jpeg"/><Relationship Id="rId1" Type="http://schemas.openxmlformats.org/officeDocument/2006/relationships/slideLayout" Target="../slideLayouts/slideLayout3.xml"/><Relationship Id="rId5" Type="http://schemas.openxmlformats.org/officeDocument/2006/relationships/chart" Target="../charts/chart12.xml"/><Relationship Id="rId4" Type="http://schemas.openxmlformats.org/officeDocument/2006/relationships/chart" Target="../charts/char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3.xml"/><Relationship Id="rId5" Type="http://schemas.openxmlformats.org/officeDocument/2006/relationships/image" Target="../media/image19.png"/><Relationship Id="rId4" Type="http://schemas.openxmlformats.org/officeDocument/2006/relationships/image" Target="../media/image18.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3" Type="http://schemas.openxmlformats.org/officeDocument/2006/relationships/chart" Target="../charts/chart15.xml"/><Relationship Id="rId7" Type="http://schemas.openxmlformats.org/officeDocument/2006/relationships/image" Target="../media/image19.png"/><Relationship Id="rId2" Type="http://schemas.openxmlformats.org/officeDocument/2006/relationships/chart" Target="../charts/chart14.xml"/><Relationship Id="rId1" Type="http://schemas.openxmlformats.org/officeDocument/2006/relationships/slideLayout" Target="../slideLayouts/slideLayout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48.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22.jpeg"/><Relationship Id="rId5" Type="http://schemas.openxmlformats.org/officeDocument/2006/relationships/chart" Target="../charts/chart18.xml"/><Relationship Id="rId4" Type="http://schemas.openxmlformats.org/officeDocument/2006/relationships/chart" Target="../charts/chart1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chart" Target="../charts/chart2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chart" Target="../charts/chart1.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3.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3"/>
          <p:cNvSpPr>
            <a:spLocks noGrp="1"/>
          </p:cNvSpPr>
          <p:nvPr>
            <p:ph type="body" sz="quarter" idx="13"/>
          </p:nvPr>
        </p:nvSpPr>
        <p:spPr>
          <a:xfrm>
            <a:off x="3166320" y="1962150"/>
            <a:ext cx="5720680" cy="1066800"/>
          </a:xfrm>
        </p:spPr>
        <p:txBody>
          <a:bodyPr/>
          <a:lstStyle/>
          <a:p>
            <a:r>
              <a:rPr lang="en-US" sz="2400" dirty="0"/>
              <a:t>Building public </a:t>
            </a:r>
            <a:r>
              <a:rPr lang="en-US" sz="2400" dirty="0" smtClean="0"/>
              <a:t>support </a:t>
            </a:r>
            <a:r>
              <a:rPr lang="en-US" sz="2400" dirty="0"/>
              <a:t>for global development </a:t>
            </a:r>
            <a:r>
              <a:rPr lang="en-US" sz="2400" dirty="0" smtClean="0"/>
              <a:t>in </a:t>
            </a:r>
            <a:r>
              <a:rPr lang="en-US" sz="2400" dirty="0"/>
              <a:t>the US, UK, France and Germany</a:t>
            </a:r>
          </a:p>
          <a:p>
            <a:endParaRPr lang="en-US" sz="4000" dirty="0"/>
          </a:p>
        </p:txBody>
      </p:sp>
      <p:sp>
        <p:nvSpPr>
          <p:cNvPr id="6" name="Text Placeholder 4"/>
          <p:cNvSpPr>
            <a:spLocks noGrp="1"/>
          </p:cNvSpPr>
          <p:nvPr>
            <p:ph type="body" sz="quarter" idx="14"/>
          </p:nvPr>
        </p:nvSpPr>
        <p:spPr>
          <a:xfrm>
            <a:off x="3162508" y="3651870"/>
            <a:ext cx="5667200" cy="517525"/>
          </a:xfrm>
        </p:spPr>
        <p:txBody>
          <a:bodyPr/>
          <a:lstStyle/>
          <a:p>
            <a:endParaRPr lang="en-US" dirty="0"/>
          </a:p>
          <a:p>
            <a:r>
              <a:rPr lang="en-US" dirty="0" smtClean="0"/>
              <a:t>An overview for the EYD 2015 Enlarged Stakeholder Group</a:t>
            </a:r>
          </a:p>
          <a:p>
            <a:r>
              <a:rPr lang="en-US" dirty="0" smtClean="0"/>
              <a:t>Brussels, 9 December 2014</a:t>
            </a:r>
          </a:p>
        </p:txBody>
      </p:sp>
    </p:spTree>
    <p:extLst>
      <p:ext uri="{BB962C8B-B14F-4D97-AF65-F5344CB8AC3E}">
        <p14:creationId xmlns:p14="http://schemas.microsoft.com/office/powerpoint/2010/main" val="3251640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Content Placeholder 2"/>
          <p:cNvSpPr txBox="1">
            <a:spLocks/>
          </p:cNvSpPr>
          <p:nvPr/>
        </p:nvSpPr>
        <p:spPr>
          <a:xfrm>
            <a:off x="2843808" y="3538450"/>
            <a:ext cx="4633653" cy="1337556"/>
          </a:xfrm>
          <a:prstGeom prst="rect">
            <a:avLst/>
          </a:prstGeom>
        </p:spPr>
        <p:txBody>
          <a:bodyPr vert="horz" lIns="45720" tIns="46800" rIns="91440" bIns="45720" rtlCol="0">
            <a:noAutofit/>
          </a:bodyPr>
          <a:lstStyle>
            <a:lvl1pPr marL="0" indent="0" algn="l" defTabSz="457200" rtl="0" eaLnBrk="1" latinLnBrk="0" hangingPunct="1">
              <a:spcBef>
                <a:spcPct val="20000"/>
              </a:spcBef>
              <a:buFont typeface="Arial"/>
              <a:buNone/>
              <a:defRPr sz="800" kern="1200">
                <a:solidFill>
                  <a:schemeClr val="tx1"/>
                </a:solidFill>
                <a:latin typeface="+mn-lt"/>
                <a:ea typeface="+mn-ea"/>
                <a:cs typeface="+mn-cs"/>
              </a:defRPr>
            </a:lvl1pPr>
            <a:lvl2pPr marL="349200" indent="0" algn="l" defTabSz="457200" rtl="0" eaLnBrk="1" latinLnBrk="0" hangingPunct="1">
              <a:spcBef>
                <a:spcPct val="20000"/>
              </a:spcBef>
              <a:buFont typeface="Arial"/>
              <a:buNone/>
              <a:defRPr sz="800" kern="1200">
                <a:solidFill>
                  <a:schemeClr val="tx1"/>
                </a:solidFill>
                <a:latin typeface="+mn-lt"/>
                <a:ea typeface="+mn-ea"/>
                <a:cs typeface="+mn-cs"/>
              </a:defRPr>
            </a:lvl2pPr>
            <a:lvl3pPr marL="662400" indent="0" algn="l" defTabSz="457200" rtl="0" eaLnBrk="1" latinLnBrk="0" hangingPunct="1">
              <a:spcBef>
                <a:spcPct val="20000"/>
              </a:spcBef>
              <a:buFont typeface="Arial"/>
              <a:buNone/>
              <a:defRPr sz="800" kern="1200">
                <a:solidFill>
                  <a:schemeClr val="tx1"/>
                </a:solidFill>
                <a:latin typeface="+mn-lt"/>
                <a:ea typeface="+mn-ea"/>
                <a:cs typeface="+mn-cs"/>
              </a:defRPr>
            </a:lvl3pPr>
            <a:lvl4pPr marL="975600" indent="0" algn="l" defTabSz="457200" rtl="0" eaLnBrk="1" latinLnBrk="0" hangingPunct="1">
              <a:spcBef>
                <a:spcPct val="20000"/>
              </a:spcBef>
              <a:buFont typeface="Arial"/>
              <a:buNone/>
              <a:defRPr sz="800" kern="1200">
                <a:solidFill>
                  <a:schemeClr val="tx1"/>
                </a:solidFill>
                <a:latin typeface="+mn-lt"/>
                <a:ea typeface="+mn-ea"/>
                <a:cs typeface="+mn-cs"/>
              </a:defRPr>
            </a:lvl4pPr>
            <a:lvl5pPr marL="1252800" indent="0" algn="l" defTabSz="457200" rtl="0" eaLnBrk="1" latinLnBrk="0" hangingPunct="1">
              <a:spcBef>
                <a:spcPct val="20000"/>
              </a:spcBef>
              <a:buFont typeface="Arial"/>
              <a:buNone/>
              <a:defRPr sz="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Bef>
                <a:spcPts val="300"/>
              </a:spcBef>
            </a:pPr>
            <a:r>
              <a:rPr lang="en-US" sz="2400" dirty="0" smtClean="0">
                <a:solidFill>
                  <a:schemeClr val="accent2">
                    <a:lumMod val="50000"/>
                  </a:schemeClr>
                </a:solidFill>
                <a:latin typeface="+mj-lt"/>
                <a:cs typeface="Calibri Light"/>
              </a:rPr>
              <a:t>Swings</a:t>
            </a:r>
            <a:endParaRPr lang="en-US" sz="1400" dirty="0" smtClean="0">
              <a:solidFill>
                <a:schemeClr val="accent2">
                  <a:lumMod val="50000"/>
                </a:schemeClr>
              </a:solidFill>
              <a:latin typeface="Franklin Gothic Book" panose="020B0503020102020204" pitchFamily="34" charset="0"/>
              <a:cs typeface="Calibri Light"/>
            </a:endParaRPr>
          </a:p>
          <a:p>
            <a:pPr marL="171450" indent="-171450">
              <a:spcBef>
                <a:spcPts val="0"/>
              </a:spcBef>
              <a:buFont typeface="Wingdings" panose="05000000000000000000" pitchFamily="2" charset="2"/>
              <a:buChar char="§"/>
            </a:pPr>
            <a:r>
              <a:rPr lang="en-US" sz="1400" dirty="0" smtClean="0">
                <a:solidFill>
                  <a:schemeClr val="accent2">
                    <a:lumMod val="50000"/>
                  </a:schemeClr>
                </a:solidFill>
                <a:cs typeface="Arial"/>
              </a:rPr>
              <a:t>Undecided about development</a:t>
            </a:r>
          </a:p>
          <a:p>
            <a:pPr marL="171450" indent="-171450">
              <a:spcBef>
                <a:spcPts val="0"/>
              </a:spcBef>
              <a:buFont typeface="Wingdings" panose="05000000000000000000" pitchFamily="2" charset="2"/>
              <a:buChar char="§"/>
            </a:pPr>
            <a:r>
              <a:rPr lang="en-US" sz="1400" dirty="0" smtClean="0">
                <a:solidFill>
                  <a:schemeClr val="accent2">
                    <a:lumMod val="50000"/>
                  </a:schemeClr>
                </a:solidFill>
                <a:cs typeface="Arial"/>
              </a:rPr>
              <a:t>Generally </a:t>
            </a:r>
            <a:r>
              <a:rPr lang="en-US" sz="1400" dirty="0">
                <a:solidFill>
                  <a:schemeClr val="accent2">
                    <a:lumMod val="50000"/>
                  </a:schemeClr>
                </a:solidFill>
                <a:cs typeface="Arial"/>
              </a:rPr>
              <a:t>younger than the Pros</a:t>
            </a:r>
          </a:p>
          <a:p>
            <a:pPr marL="171450" indent="-171450">
              <a:spcBef>
                <a:spcPts val="0"/>
              </a:spcBef>
              <a:buFont typeface="Wingdings" panose="05000000000000000000" pitchFamily="2" charset="2"/>
              <a:buChar char="§"/>
            </a:pPr>
            <a:r>
              <a:rPr lang="en-US" sz="1400" dirty="0">
                <a:solidFill>
                  <a:schemeClr val="accent2">
                    <a:lumMod val="50000"/>
                  </a:schemeClr>
                </a:solidFill>
                <a:cs typeface="Arial"/>
              </a:rPr>
              <a:t>Similar politically to the </a:t>
            </a:r>
            <a:r>
              <a:rPr lang="en-US" sz="1400" dirty="0" smtClean="0">
                <a:solidFill>
                  <a:schemeClr val="accent2">
                    <a:lumMod val="50000"/>
                  </a:schemeClr>
                </a:solidFill>
                <a:cs typeface="Arial"/>
              </a:rPr>
              <a:t>Pros</a:t>
            </a:r>
          </a:p>
          <a:p>
            <a:pPr marL="171450" indent="-171450">
              <a:spcBef>
                <a:spcPts val="0"/>
              </a:spcBef>
              <a:buFont typeface="Wingdings" panose="05000000000000000000" pitchFamily="2" charset="2"/>
              <a:buChar char="§"/>
            </a:pPr>
            <a:r>
              <a:rPr lang="en-US" sz="1400" dirty="0">
                <a:solidFill>
                  <a:schemeClr val="accent2">
                    <a:lumMod val="50000"/>
                  </a:schemeClr>
                </a:solidFill>
                <a:cs typeface="Arial"/>
              </a:rPr>
              <a:t>Care about other social causes, but a little less than </a:t>
            </a:r>
            <a:r>
              <a:rPr lang="en-US" sz="1400" dirty="0" smtClean="0">
                <a:solidFill>
                  <a:schemeClr val="accent2">
                    <a:lumMod val="50000"/>
                  </a:schemeClr>
                </a:solidFill>
                <a:cs typeface="Arial"/>
              </a:rPr>
              <a:t>Pros</a:t>
            </a:r>
            <a:endParaRPr lang="en-US" sz="1400" dirty="0">
              <a:solidFill>
                <a:schemeClr val="accent2">
                  <a:lumMod val="50000"/>
                </a:schemeClr>
              </a:solidFill>
              <a:cs typeface="Arial"/>
            </a:endParaRPr>
          </a:p>
        </p:txBody>
      </p:sp>
      <p:sp>
        <p:nvSpPr>
          <p:cNvPr id="2" name="Title 1"/>
          <p:cNvSpPr>
            <a:spLocks noGrp="1"/>
          </p:cNvSpPr>
          <p:nvPr>
            <p:ph type="title"/>
          </p:nvPr>
        </p:nvSpPr>
        <p:spPr>
          <a:xfrm>
            <a:off x="280988" y="301242"/>
            <a:ext cx="8572500" cy="586201"/>
          </a:xfrm>
        </p:spPr>
        <p:txBody>
          <a:bodyPr/>
          <a:lstStyle/>
          <a:p>
            <a:r>
              <a:rPr lang="en-US" dirty="0" smtClean="0"/>
              <a:t>Audiences for this Research </a:t>
            </a:r>
            <a:endParaRPr lang="en-US" dirty="0"/>
          </a:p>
        </p:txBody>
      </p:sp>
      <p:sp>
        <p:nvSpPr>
          <p:cNvPr id="24" name="Slide Number Placeholder 23"/>
          <p:cNvSpPr>
            <a:spLocks noGrp="1"/>
          </p:cNvSpPr>
          <p:nvPr>
            <p:ph type="sldNum" sz="quarter" idx="10"/>
          </p:nvPr>
        </p:nvSpPr>
        <p:spPr>
          <a:xfrm>
            <a:off x="6668211" y="4725171"/>
            <a:ext cx="2133600" cy="273844"/>
          </a:xfrm>
        </p:spPr>
        <p:txBody>
          <a:bodyPr/>
          <a:lstStyle/>
          <a:p>
            <a:fld id="{46903638-178D-3E4C-8874-E0FA73D16517}" type="slidenum">
              <a:rPr lang="en-US" smtClean="0"/>
              <a:pPr/>
              <a:t>10</a:t>
            </a:fld>
            <a:endParaRPr lang="en-US" dirty="0"/>
          </a:p>
        </p:txBody>
      </p:sp>
      <p:grpSp>
        <p:nvGrpSpPr>
          <p:cNvPr id="18" name="PRO" hidden="1"/>
          <p:cNvGrpSpPr>
            <a:grpSpLocks noChangeAspect="1"/>
          </p:cNvGrpSpPr>
          <p:nvPr/>
        </p:nvGrpSpPr>
        <p:grpSpPr>
          <a:xfrm>
            <a:off x="1103948" y="2899114"/>
            <a:ext cx="1097280" cy="1398748"/>
            <a:chOff x="2324100" y="398463"/>
            <a:chExt cx="2005013" cy="2555876"/>
          </a:xfrm>
          <a:solidFill>
            <a:schemeClr val="accent3"/>
          </a:solidFill>
          <a:effectLst>
            <a:reflection blurRad="6350" stA="52000" endA="300" endPos="35000" dir="5400000" sy="-100000" algn="bl" rotWithShape="0"/>
          </a:effectLst>
        </p:grpSpPr>
        <p:sp>
          <p:nvSpPr>
            <p:cNvPr id="23" name="Freeform 5"/>
            <p:cNvSpPr>
              <a:spLocks/>
            </p:cNvSpPr>
            <p:nvPr/>
          </p:nvSpPr>
          <p:spPr bwMode="auto">
            <a:xfrm>
              <a:off x="2324100" y="1717676"/>
              <a:ext cx="565150" cy="1236663"/>
            </a:xfrm>
            <a:custGeom>
              <a:avLst/>
              <a:gdLst>
                <a:gd name="T0" fmla="*/ 592 w 592"/>
                <a:gd name="T1" fmla="*/ 1297 h 1297"/>
                <a:gd name="T2" fmla="*/ 592 w 592"/>
                <a:gd name="T3" fmla="*/ 1297 h 1297"/>
                <a:gd name="T4" fmla="*/ 0 w 592"/>
                <a:gd name="T5" fmla="*/ 1297 h 1297"/>
                <a:gd name="T6" fmla="*/ 0 w 592"/>
                <a:gd name="T7" fmla="*/ 297 h 1297"/>
                <a:gd name="T8" fmla="*/ 296 w 592"/>
                <a:gd name="T9" fmla="*/ 0 h 1297"/>
                <a:gd name="T10" fmla="*/ 592 w 592"/>
                <a:gd name="T11" fmla="*/ 297 h 1297"/>
                <a:gd name="T12" fmla="*/ 592 w 592"/>
                <a:gd name="T13" fmla="*/ 1297 h 1297"/>
              </a:gdLst>
              <a:ahLst/>
              <a:cxnLst>
                <a:cxn ang="0">
                  <a:pos x="T0" y="T1"/>
                </a:cxn>
                <a:cxn ang="0">
                  <a:pos x="T2" y="T3"/>
                </a:cxn>
                <a:cxn ang="0">
                  <a:pos x="T4" y="T5"/>
                </a:cxn>
                <a:cxn ang="0">
                  <a:pos x="T6" y="T7"/>
                </a:cxn>
                <a:cxn ang="0">
                  <a:pos x="T8" y="T9"/>
                </a:cxn>
                <a:cxn ang="0">
                  <a:pos x="T10" y="T11"/>
                </a:cxn>
                <a:cxn ang="0">
                  <a:pos x="T12" y="T13"/>
                </a:cxn>
              </a:cxnLst>
              <a:rect l="0" t="0" r="r" b="b"/>
              <a:pathLst>
                <a:path w="592" h="1297">
                  <a:moveTo>
                    <a:pt x="592" y="1297"/>
                  </a:moveTo>
                  <a:lnTo>
                    <a:pt x="592" y="1297"/>
                  </a:lnTo>
                  <a:lnTo>
                    <a:pt x="0" y="1297"/>
                  </a:lnTo>
                  <a:lnTo>
                    <a:pt x="0" y="297"/>
                  </a:lnTo>
                  <a:cubicBezTo>
                    <a:pt x="0" y="133"/>
                    <a:pt x="132" y="0"/>
                    <a:pt x="296" y="0"/>
                  </a:cubicBezTo>
                  <a:cubicBezTo>
                    <a:pt x="459" y="0"/>
                    <a:pt x="592" y="133"/>
                    <a:pt x="592" y="297"/>
                  </a:cubicBezTo>
                  <a:lnTo>
                    <a:pt x="592" y="129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5" name="Freeform 6"/>
            <p:cNvSpPr>
              <a:spLocks/>
            </p:cNvSpPr>
            <p:nvPr/>
          </p:nvSpPr>
          <p:spPr bwMode="auto">
            <a:xfrm>
              <a:off x="2355850" y="1160463"/>
              <a:ext cx="500063" cy="498475"/>
            </a:xfrm>
            <a:custGeom>
              <a:avLst/>
              <a:gdLst>
                <a:gd name="T0" fmla="*/ 523 w 523"/>
                <a:gd name="T1" fmla="*/ 261 h 522"/>
                <a:gd name="T2" fmla="*/ 523 w 523"/>
                <a:gd name="T3" fmla="*/ 261 h 522"/>
                <a:gd name="T4" fmla="*/ 262 w 523"/>
                <a:gd name="T5" fmla="*/ 522 h 522"/>
                <a:gd name="T6" fmla="*/ 0 w 523"/>
                <a:gd name="T7" fmla="*/ 261 h 522"/>
                <a:gd name="T8" fmla="*/ 262 w 523"/>
                <a:gd name="T9" fmla="*/ 0 h 522"/>
                <a:gd name="T10" fmla="*/ 523 w 523"/>
                <a:gd name="T11" fmla="*/ 261 h 522"/>
              </a:gdLst>
              <a:ahLst/>
              <a:cxnLst>
                <a:cxn ang="0">
                  <a:pos x="T0" y="T1"/>
                </a:cxn>
                <a:cxn ang="0">
                  <a:pos x="T2" y="T3"/>
                </a:cxn>
                <a:cxn ang="0">
                  <a:pos x="T4" y="T5"/>
                </a:cxn>
                <a:cxn ang="0">
                  <a:pos x="T6" y="T7"/>
                </a:cxn>
                <a:cxn ang="0">
                  <a:pos x="T8" y="T9"/>
                </a:cxn>
                <a:cxn ang="0">
                  <a:pos x="T10" y="T11"/>
                </a:cxn>
              </a:cxnLst>
              <a:rect l="0" t="0" r="r" b="b"/>
              <a:pathLst>
                <a:path w="523" h="522">
                  <a:moveTo>
                    <a:pt x="523" y="261"/>
                  </a:moveTo>
                  <a:lnTo>
                    <a:pt x="523" y="261"/>
                  </a:lnTo>
                  <a:cubicBezTo>
                    <a:pt x="523" y="405"/>
                    <a:pt x="406" y="522"/>
                    <a:pt x="262" y="522"/>
                  </a:cubicBezTo>
                  <a:cubicBezTo>
                    <a:pt x="117" y="522"/>
                    <a:pt x="0" y="405"/>
                    <a:pt x="0" y="261"/>
                  </a:cubicBezTo>
                  <a:cubicBezTo>
                    <a:pt x="0" y="117"/>
                    <a:pt x="117" y="0"/>
                    <a:pt x="262" y="0"/>
                  </a:cubicBezTo>
                  <a:cubicBezTo>
                    <a:pt x="406" y="0"/>
                    <a:pt x="523" y="117"/>
                    <a:pt x="523" y="2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7"/>
            <p:cNvSpPr>
              <a:spLocks/>
            </p:cNvSpPr>
            <p:nvPr/>
          </p:nvSpPr>
          <p:spPr bwMode="auto">
            <a:xfrm>
              <a:off x="3043238" y="1335088"/>
              <a:ext cx="566738" cy="1619250"/>
            </a:xfrm>
            <a:custGeom>
              <a:avLst/>
              <a:gdLst>
                <a:gd name="T0" fmla="*/ 593 w 593"/>
                <a:gd name="T1" fmla="*/ 1697 h 1697"/>
                <a:gd name="T2" fmla="*/ 593 w 593"/>
                <a:gd name="T3" fmla="*/ 1697 h 1697"/>
                <a:gd name="T4" fmla="*/ 0 w 593"/>
                <a:gd name="T5" fmla="*/ 1697 h 1697"/>
                <a:gd name="T6" fmla="*/ 0 w 593"/>
                <a:gd name="T7" fmla="*/ 297 h 1697"/>
                <a:gd name="T8" fmla="*/ 297 w 593"/>
                <a:gd name="T9" fmla="*/ 0 h 1697"/>
                <a:gd name="T10" fmla="*/ 593 w 593"/>
                <a:gd name="T11" fmla="*/ 297 h 1697"/>
                <a:gd name="T12" fmla="*/ 593 w 593"/>
                <a:gd name="T13" fmla="*/ 1697 h 1697"/>
              </a:gdLst>
              <a:ahLst/>
              <a:cxnLst>
                <a:cxn ang="0">
                  <a:pos x="T0" y="T1"/>
                </a:cxn>
                <a:cxn ang="0">
                  <a:pos x="T2" y="T3"/>
                </a:cxn>
                <a:cxn ang="0">
                  <a:pos x="T4" y="T5"/>
                </a:cxn>
                <a:cxn ang="0">
                  <a:pos x="T6" y="T7"/>
                </a:cxn>
                <a:cxn ang="0">
                  <a:pos x="T8" y="T9"/>
                </a:cxn>
                <a:cxn ang="0">
                  <a:pos x="T10" y="T11"/>
                </a:cxn>
                <a:cxn ang="0">
                  <a:pos x="T12" y="T13"/>
                </a:cxn>
              </a:cxnLst>
              <a:rect l="0" t="0" r="r" b="b"/>
              <a:pathLst>
                <a:path w="593" h="1697">
                  <a:moveTo>
                    <a:pt x="593" y="1697"/>
                  </a:moveTo>
                  <a:lnTo>
                    <a:pt x="593" y="1697"/>
                  </a:lnTo>
                  <a:lnTo>
                    <a:pt x="0" y="1697"/>
                  </a:lnTo>
                  <a:lnTo>
                    <a:pt x="0" y="297"/>
                  </a:lnTo>
                  <a:cubicBezTo>
                    <a:pt x="0" y="133"/>
                    <a:pt x="133" y="0"/>
                    <a:pt x="297" y="0"/>
                  </a:cubicBezTo>
                  <a:cubicBezTo>
                    <a:pt x="460" y="0"/>
                    <a:pt x="593" y="133"/>
                    <a:pt x="593" y="297"/>
                  </a:cubicBezTo>
                  <a:lnTo>
                    <a:pt x="593" y="169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8"/>
            <p:cNvSpPr>
              <a:spLocks/>
            </p:cNvSpPr>
            <p:nvPr/>
          </p:nvSpPr>
          <p:spPr bwMode="auto">
            <a:xfrm>
              <a:off x="3076575" y="779463"/>
              <a:ext cx="500063" cy="498475"/>
            </a:xfrm>
            <a:custGeom>
              <a:avLst/>
              <a:gdLst>
                <a:gd name="T0" fmla="*/ 523 w 523"/>
                <a:gd name="T1" fmla="*/ 261 h 522"/>
                <a:gd name="T2" fmla="*/ 523 w 523"/>
                <a:gd name="T3" fmla="*/ 261 h 522"/>
                <a:gd name="T4" fmla="*/ 262 w 523"/>
                <a:gd name="T5" fmla="*/ 522 h 522"/>
                <a:gd name="T6" fmla="*/ 0 w 523"/>
                <a:gd name="T7" fmla="*/ 261 h 522"/>
                <a:gd name="T8" fmla="*/ 262 w 523"/>
                <a:gd name="T9" fmla="*/ 0 h 522"/>
                <a:gd name="T10" fmla="*/ 523 w 523"/>
                <a:gd name="T11" fmla="*/ 261 h 522"/>
              </a:gdLst>
              <a:ahLst/>
              <a:cxnLst>
                <a:cxn ang="0">
                  <a:pos x="T0" y="T1"/>
                </a:cxn>
                <a:cxn ang="0">
                  <a:pos x="T2" y="T3"/>
                </a:cxn>
                <a:cxn ang="0">
                  <a:pos x="T4" y="T5"/>
                </a:cxn>
                <a:cxn ang="0">
                  <a:pos x="T6" y="T7"/>
                </a:cxn>
                <a:cxn ang="0">
                  <a:pos x="T8" y="T9"/>
                </a:cxn>
                <a:cxn ang="0">
                  <a:pos x="T10" y="T11"/>
                </a:cxn>
              </a:cxnLst>
              <a:rect l="0" t="0" r="r" b="b"/>
              <a:pathLst>
                <a:path w="523" h="522">
                  <a:moveTo>
                    <a:pt x="523" y="261"/>
                  </a:moveTo>
                  <a:lnTo>
                    <a:pt x="523" y="261"/>
                  </a:lnTo>
                  <a:cubicBezTo>
                    <a:pt x="523" y="405"/>
                    <a:pt x="406" y="522"/>
                    <a:pt x="262" y="522"/>
                  </a:cubicBezTo>
                  <a:cubicBezTo>
                    <a:pt x="117" y="522"/>
                    <a:pt x="0" y="405"/>
                    <a:pt x="0" y="261"/>
                  </a:cubicBezTo>
                  <a:cubicBezTo>
                    <a:pt x="0" y="117"/>
                    <a:pt x="117" y="0"/>
                    <a:pt x="262" y="0"/>
                  </a:cubicBezTo>
                  <a:cubicBezTo>
                    <a:pt x="406" y="0"/>
                    <a:pt x="523" y="117"/>
                    <a:pt x="523" y="2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9"/>
            <p:cNvSpPr>
              <a:spLocks/>
            </p:cNvSpPr>
            <p:nvPr/>
          </p:nvSpPr>
          <p:spPr bwMode="auto">
            <a:xfrm>
              <a:off x="3763963" y="954088"/>
              <a:ext cx="565150" cy="2000250"/>
            </a:xfrm>
            <a:custGeom>
              <a:avLst/>
              <a:gdLst>
                <a:gd name="T0" fmla="*/ 593 w 593"/>
                <a:gd name="T1" fmla="*/ 2097 h 2097"/>
                <a:gd name="T2" fmla="*/ 593 w 593"/>
                <a:gd name="T3" fmla="*/ 2097 h 2097"/>
                <a:gd name="T4" fmla="*/ 0 w 593"/>
                <a:gd name="T5" fmla="*/ 2097 h 2097"/>
                <a:gd name="T6" fmla="*/ 0 w 593"/>
                <a:gd name="T7" fmla="*/ 297 h 2097"/>
                <a:gd name="T8" fmla="*/ 296 w 593"/>
                <a:gd name="T9" fmla="*/ 0 h 2097"/>
                <a:gd name="T10" fmla="*/ 593 w 593"/>
                <a:gd name="T11" fmla="*/ 297 h 2097"/>
                <a:gd name="T12" fmla="*/ 593 w 593"/>
                <a:gd name="T13" fmla="*/ 2097 h 2097"/>
              </a:gdLst>
              <a:ahLst/>
              <a:cxnLst>
                <a:cxn ang="0">
                  <a:pos x="T0" y="T1"/>
                </a:cxn>
                <a:cxn ang="0">
                  <a:pos x="T2" y="T3"/>
                </a:cxn>
                <a:cxn ang="0">
                  <a:pos x="T4" y="T5"/>
                </a:cxn>
                <a:cxn ang="0">
                  <a:pos x="T6" y="T7"/>
                </a:cxn>
                <a:cxn ang="0">
                  <a:pos x="T8" y="T9"/>
                </a:cxn>
                <a:cxn ang="0">
                  <a:pos x="T10" y="T11"/>
                </a:cxn>
                <a:cxn ang="0">
                  <a:pos x="T12" y="T13"/>
                </a:cxn>
              </a:cxnLst>
              <a:rect l="0" t="0" r="r" b="b"/>
              <a:pathLst>
                <a:path w="593" h="2097">
                  <a:moveTo>
                    <a:pt x="593" y="2097"/>
                  </a:moveTo>
                  <a:lnTo>
                    <a:pt x="593" y="2097"/>
                  </a:lnTo>
                  <a:lnTo>
                    <a:pt x="0" y="2097"/>
                  </a:lnTo>
                  <a:lnTo>
                    <a:pt x="0" y="297"/>
                  </a:lnTo>
                  <a:cubicBezTo>
                    <a:pt x="0" y="133"/>
                    <a:pt x="133" y="0"/>
                    <a:pt x="296" y="0"/>
                  </a:cubicBezTo>
                  <a:cubicBezTo>
                    <a:pt x="460" y="0"/>
                    <a:pt x="593" y="133"/>
                    <a:pt x="593" y="297"/>
                  </a:cubicBezTo>
                  <a:lnTo>
                    <a:pt x="593" y="209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9" name="Freeform 10"/>
            <p:cNvSpPr>
              <a:spLocks/>
            </p:cNvSpPr>
            <p:nvPr/>
          </p:nvSpPr>
          <p:spPr bwMode="auto">
            <a:xfrm>
              <a:off x="3797300" y="398463"/>
              <a:ext cx="498475" cy="496888"/>
            </a:xfrm>
            <a:custGeom>
              <a:avLst/>
              <a:gdLst>
                <a:gd name="T0" fmla="*/ 523 w 523"/>
                <a:gd name="T1" fmla="*/ 260 h 521"/>
                <a:gd name="T2" fmla="*/ 523 w 523"/>
                <a:gd name="T3" fmla="*/ 260 h 521"/>
                <a:gd name="T4" fmla="*/ 261 w 523"/>
                <a:gd name="T5" fmla="*/ 521 h 521"/>
                <a:gd name="T6" fmla="*/ 0 w 523"/>
                <a:gd name="T7" fmla="*/ 260 h 521"/>
                <a:gd name="T8" fmla="*/ 261 w 523"/>
                <a:gd name="T9" fmla="*/ 0 h 521"/>
                <a:gd name="T10" fmla="*/ 523 w 523"/>
                <a:gd name="T11" fmla="*/ 260 h 521"/>
              </a:gdLst>
              <a:ahLst/>
              <a:cxnLst>
                <a:cxn ang="0">
                  <a:pos x="T0" y="T1"/>
                </a:cxn>
                <a:cxn ang="0">
                  <a:pos x="T2" y="T3"/>
                </a:cxn>
                <a:cxn ang="0">
                  <a:pos x="T4" y="T5"/>
                </a:cxn>
                <a:cxn ang="0">
                  <a:pos x="T6" y="T7"/>
                </a:cxn>
                <a:cxn ang="0">
                  <a:pos x="T8" y="T9"/>
                </a:cxn>
                <a:cxn ang="0">
                  <a:pos x="T10" y="T11"/>
                </a:cxn>
              </a:cxnLst>
              <a:rect l="0" t="0" r="r" b="b"/>
              <a:pathLst>
                <a:path w="523" h="521">
                  <a:moveTo>
                    <a:pt x="523" y="260"/>
                  </a:moveTo>
                  <a:lnTo>
                    <a:pt x="523" y="260"/>
                  </a:lnTo>
                  <a:cubicBezTo>
                    <a:pt x="523" y="404"/>
                    <a:pt x="406" y="521"/>
                    <a:pt x="261" y="521"/>
                  </a:cubicBezTo>
                  <a:cubicBezTo>
                    <a:pt x="117" y="521"/>
                    <a:pt x="0" y="404"/>
                    <a:pt x="0" y="260"/>
                  </a:cubicBezTo>
                  <a:cubicBezTo>
                    <a:pt x="0" y="116"/>
                    <a:pt x="117" y="0"/>
                    <a:pt x="261" y="0"/>
                  </a:cubicBezTo>
                  <a:cubicBezTo>
                    <a:pt x="406" y="0"/>
                    <a:pt x="523" y="116"/>
                    <a:pt x="523" y="26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30" name="SKEPTIC" hidden="1"/>
          <p:cNvGrpSpPr>
            <a:grpSpLocks noChangeAspect="1"/>
          </p:cNvGrpSpPr>
          <p:nvPr/>
        </p:nvGrpSpPr>
        <p:grpSpPr>
          <a:xfrm>
            <a:off x="6835120" y="2787774"/>
            <a:ext cx="1097280" cy="1398748"/>
            <a:chOff x="4826000" y="398463"/>
            <a:chExt cx="2005013" cy="2555876"/>
          </a:xfrm>
          <a:solidFill>
            <a:schemeClr val="accent4"/>
          </a:solidFill>
          <a:effectLst>
            <a:reflection blurRad="6350" stA="52000" endA="300" endPos="35000" dir="5400000" sy="-100000" algn="bl" rotWithShape="0"/>
          </a:effectLst>
        </p:grpSpPr>
        <p:sp>
          <p:nvSpPr>
            <p:cNvPr id="31" name="Freeform 11"/>
            <p:cNvSpPr>
              <a:spLocks/>
            </p:cNvSpPr>
            <p:nvPr/>
          </p:nvSpPr>
          <p:spPr bwMode="auto">
            <a:xfrm>
              <a:off x="6265863" y="1717676"/>
              <a:ext cx="565150" cy="1236663"/>
            </a:xfrm>
            <a:custGeom>
              <a:avLst/>
              <a:gdLst>
                <a:gd name="T0" fmla="*/ 0 w 593"/>
                <a:gd name="T1" fmla="*/ 1297 h 1297"/>
                <a:gd name="T2" fmla="*/ 0 w 593"/>
                <a:gd name="T3" fmla="*/ 1297 h 1297"/>
                <a:gd name="T4" fmla="*/ 593 w 593"/>
                <a:gd name="T5" fmla="*/ 1297 h 1297"/>
                <a:gd name="T6" fmla="*/ 593 w 593"/>
                <a:gd name="T7" fmla="*/ 297 h 1297"/>
                <a:gd name="T8" fmla="*/ 296 w 593"/>
                <a:gd name="T9" fmla="*/ 0 h 1297"/>
                <a:gd name="T10" fmla="*/ 296 w 593"/>
                <a:gd name="T11" fmla="*/ 0 h 1297"/>
                <a:gd name="T12" fmla="*/ 0 w 593"/>
                <a:gd name="T13" fmla="*/ 297 h 1297"/>
                <a:gd name="T14" fmla="*/ 0 w 593"/>
                <a:gd name="T15" fmla="*/ 1297 h 129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3" h="1297">
                  <a:moveTo>
                    <a:pt x="0" y="1297"/>
                  </a:moveTo>
                  <a:lnTo>
                    <a:pt x="0" y="1297"/>
                  </a:lnTo>
                  <a:lnTo>
                    <a:pt x="593" y="1297"/>
                  </a:lnTo>
                  <a:lnTo>
                    <a:pt x="593" y="297"/>
                  </a:lnTo>
                  <a:cubicBezTo>
                    <a:pt x="593" y="133"/>
                    <a:pt x="460" y="0"/>
                    <a:pt x="296" y="0"/>
                  </a:cubicBezTo>
                  <a:lnTo>
                    <a:pt x="296" y="0"/>
                  </a:lnTo>
                  <a:cubicBezTo>
                    <a:pt x="133" y="0"/>
                    <a:pt x="0" y="133"/>
                    <a:pt x="0" y="297"/>
                  </a:cubicBezTo>
                  <a:lnTo>
                    <a:pt x="0" y="129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2" name="Freeform 12"/>
            <p:cNvSpPr>
              <a:spLocks/>
            </p:cNvSpPr>
            <p:nvPr/>
          </p:nvSpPr>
          <p:spPr bwMode="auto">
            <a:xfrm>
              <a:off x="6299200" y="1160463"/>
              <a:ext cx="498475" cy="498475"/>
            </a:xfrm>
            <a:custGeom>
              <a:avLst/>
              <a:gdLst>
                <a:gd name="T0" fmla="*/ 0 w 523"/>
                <a:gd name="T1" fmla="*/ 261 h 522"/>
                <a:gd name="T2" fmla="*/ 0 w 523"/>
                <a:gd name="T3" fmla="*/ 261 h 522"/>
                <a:gd name="T4" fmla="*/ 261 w 523"/>
                <a:gd name="T5" fmla="*/ 522 h 522"/>
                <a:gd name="T6" fmla="*/ 523 w 523"/>
                <a:gd name="T7" fmla="*/ 261 h 522"/>
                <a:gd name="T8" fmla="*/ 261 w 523"/>
                <a:gd name="T9" fmla="*/ 0 h 522"/>
                <a:gd name="T10" fmla="*/ 0 w 523"/>
                <a:gd name="T11" fmla="*/ 261 h 522"/>
              </a:gdLst>
              <a:ahLst/>
              <a:cxnLst>
                <a:cxn ang="0">
                  <a:pos x="T0" y="T1"/>
                </a:cxn>
                <a:cxn ang="0">
                  <a:pos x="T2" y="T3"/>
                </a:cxn>
                <a:cxn ang="0">
                  <a:pos x="T4" y="T5"/>
                </a:cxn>
                <a:cxn ang="0">
                  <a:pos x="T6" y="T7"/>
                </a:cxn>
                <a:cxn ang="0">
                  <a:pos x="T8" y="T9"/>
                </a:cxn>
                <a:cxn ang="0">
                  <a:pos x="T10" y="T11"/>
                </a:cxn>
              </a:cxnLst>
              <a:rect l="0" t="0" r="r" b="b"/>
              <a:pathLst>
                <a:path w="523" h="522">
                  <a:moveTo>
                    <a:pt x="0" y="261"/>
                  </a:moveTo>
                  <a:lnTo>
                    <a:pt x="0" y="261"/>
                  </a:lnTo>
                  <a:cubicBezTo>
                    <a:pt x="0" y="405"/>
                    <a:pt x="117" y="522"/>
                    <a:pt x="261" y="522"/>
                  </a:cubicBezTo>
                  <a:cubicBezTo>
                    <a:pt x="406" y="522"/>
                    <a:pt x="523" y="405"/>
                    <a:pt x="523" y="261"/>
                  </a:cubicBezTo>
                  <a:cubicBezTo>
                    <a:pt x="523" y="117"/>
                    <a:pt x="406" y="0"/>
                    <a:pt x="261" y="0"/>
                  </a:cubicBezTo>
                  <a:cubicBezTo>
                    <a:pt x="117" y="0"/>
                    <a:pt x="0" y="117"/>
                    <a:pt x="0" y="2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3" name="Freeform 13"/>
            <p:cNvSpPr>
              <a:spLocks/>
            </p:cNvSpPr>
            <p:nvPr/>
          </p:nvSpPr>
          <p:spPr bwMode="auto">
            <a:xfrm>
              <a:off x="5545138" y="1335088"/>
              <a:ext cx="565150" cy="1619250"/>
            </a:xfrm>
            <a:custGeom>
              <a:avLst/>
              <a:gdLst>
                <a:gd name="T0" fmla="*/ 0 w 593"/>
                <a:gd name="T1" fmla="*/ 1697 h 1697"/>
                <a:gd name="T2" fmla="*/ 0 w 593"/>
                <a:gd name="T3" fmla="*/ 1697 h 1697"/>
                <a:gd name="T4" fmla="*/ 593 w 593"/>
                <a:gd name="T5" fmla="*/ 1697 h 1697"/>
                <a:gd name="T6" fmla="*/ 593 w 593"/>
                <a:gd name="T7" fmla="*/ 297 h 1697"/>
                <a:gd name="T8" fmla="*/ 297 w 593"/>
                <a:gd name="T9" fmla="*/ 0 h 1697"/>
                <a:gd name="T10" fmla="*/ 0 w 593"/>
                <a:gd name="T11" fmla="*/ 297 h 1697"/>
                <a:gd name="T12" fmla="*/ 0 w 593"/>
                <a:gd name="T13" fmla="*/ 1697 h 1697"/>
              </a:gdLst>
              <a:ahLst/>
              <a:cxnLst>
                <a:cxn ang="0">
                  <a:pos x="T0" y="T1"/>
                </a:cxn>
                <a:cxn ang="0">
                  <a:pos x="T2" y="T3"/>
                </a:cxn>
                <a:cxn ang="0">
                  <a:pos x="T4" y="T5"/>
                </a:cxn>
                <a:cxn ang="0">
                  <a:pos x="T6" y="T7"/>
                </a:cxn>
                <a:cxn ang="0">
                  <a:pos x="T8" y="T9"/>
                </a:cxn>
                <a:cxn ang="0">
                  <a:pos x="T10" y="T11"/>
                </a:cxn>
                <a:cxn ang="0">
                  <a:pos x="T12" y="T13"/>
                </a:cxn>
              </a:cxnLst>
              <a:rect l="0" t="0" r="r" b="b"/>
              <a:pathLst>
                <a:path w="593" h="1697">
                  <a:moveTo>
                    <a:pt x="0" y="1697"/>
                  </a:moveTo>
                  <a:lnTo>
                    <a:pt x="0" y="1697"/>
                  </a:lnTo>
                  <a:lnTo>
                    <a:pt x="593" y="1697"/>
                  </a:lnTo>
                  <a:lnTo>
                    <a:pt x="593" y="297"/>
                  </a:lnTo>
                  <a:cubicBezTo>
                    <a:pt x="593" y="133"/>
                    <a:pt x="460" y="0"/>
                    <a:pt x="297" y="0"/>
                  </a:cubicBezTo>
                  <a:cubicBezTo>
                    <a:pt x="133" y="0"/>
                    <a:pt x="0" y="133"/>
                    <a:pt x="0" y="297"/>
                  </a:cubicBezTo>
                  <a:lnTo>
                    <a:pt x="0" y="169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4" name="Freeform 14"/>
            <p:cNvSpPr>
              <a:spLocks/>
            </p:cNvSpPr>
            <p:nvPr/>
          </p:nvSpPr>
          <p:spPr bwMode="auto">
            <a:xfrm>
              <a:off x="5578475" y="779463"/>
              <a:ext cx="498475" cy="498475"/>
            </a:xfrm>
            <a:custGeom>
              <a:avLst/>
              <a:gdLst>
                <a:gd name="T0" fmla="*/ 0 w 523"/>
                <a:gd name="T1" fmla="*/ 261 h 522"/>
                <a:gd name="T2" fmla="*/ 0 w 523"/>
                <a:gd name="T3" fmla="*/ 261 h 522"/>
                <a:gd name="T4" fmla="*/ 262 w 523"/>
                <a:gd name="T5" fmla="*/ 522 h 522"/>
                <a:gd name="T6" fmla="*/ 523 w 523"/>
                <a:gd name="T7" fmla="*/ 261 h 522"/>
                <a:gd name="T8" fmla="*/ 262 w 523"/>
                <a:gd name="T9" fmla="*/ 0 h 522"/>
                <a:gd name="T10" fmla="*/ 0 w 523"/>
                <a:gd name="T11" fmla="*/ 261 h 522"/>
              </a:gdLst>
              <a:ahLst/>
              <a:cxnLst>
                <a:cxn ang="0">
                  <a:pos x="T0" y="T1"/>
                </a:cxn>
                <a:cxn ang="0">
                  <a:pos x="T2" y="T3"/>
                </a:cxn>
                <a:cxn ang="0">
                  <a:pos x="T4" y="T5"/>
                </a:cxn>
                <a:cxn ang="0">
                  <a:pos x="T6" y="T7"/>
                </a:cxn>
                <a:cxn ang="0">
                  <a:pos x="T8" y="T9"/>
                </a:cxn>
                <a:cxn ang="0">
                  <a:pos x="T10" y="T11"/>
                </a:cxn>
              </a:cxnLst>
              <a:rect l="0" t="0" r="r" b="b"/>
              <a:pathLst>
                <a:path w="523" h="522">
                  <a:moveTo>
                    <a:pt x="0" y="261"/>
                  </a:moveTo>
                  <a:lnTo>
                    <a:pt x="0" y="261"/>
                  </a:lnTo>
                  <a:cubicBezTo>
                    <a:pt x="0" y="405"/>
                    <a:pt x="117" y="522"/>
                    <a:pt x="262" y="522"/>
                  </a:cubicBezTo>
                  <a:cubicBezTo>
                    <a:pt x="406" y="522"/>
                    <a:pt x="523" y="405"/>
                    <a:pt x="523" y="261"/>
                  </a:cubicBezTo>
                  <a:cubicBezTo>
                    <a:pt x="523" y="117"/>
                    <a:pt x="406" y="0"/>
                    <a:pt x="262" y="0"/>
                  </a:cubicBezTo>
                  <a:cubicBezTo>
                    <a:pt x="117" y="0"/>
                    <a:pt x="0" y="117"/>
                    <a:pt x="0" y="2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5" name="Freeform 15"/>
            <p:cNvSpPr>
              <a:spLocks/>
            </p:cNvSpPr>
            <p:nvPr/>
          </p:nvSpPr>
          <p:spPr bwMode="auto">
            <a:xfrm>
              <a:off x="4826000" y="954088"/>
              <a:ext cx="565150" cy="2000250"/>
            </a:xfrm>
            <a:custGeom>
              <a:avLst/>
              <a:gdLst>
                <a:gd name="T0" fmla="*/ 0 w 592"/>
                <a:gd name="T1" fmla="*/ 2097 h 2097"/>
                <a:gd name="T2" fmla="*/ 0 w 592"/>
                <a:gd name="T3" fmla="*/ 2097 h 2097"/>
                <a:gd name="T4" fmla="*/ 592 w 592"/>
                <a:gd name="T5" fmla="*/ 2097 h 2097"/>
                <a:gd name="T6" fmla="*/ 592 w 592"/>
                <a:gd name="T7" fmla="*/ 297 h 2097"/>
                <a:gd name="T8" fmla="*/ 296 w 592"/>
                <a:gd name="T9" fmla="*/ 0 h 2097"/>
                <a:gd name="T10" fmla="*/ 0 w 592"/>
                <a:gd name="T11" fmla="*/ 297 h 2097"/>
                <a:gd name="T12" fmla="*/ 0 w 592"/>
                <a:gd name="T13" fmla="*/ 2097 h 2097"/>
              </a:gdLst>
              <a:ahLst/>
              <a:cxnLst>
                <a:cxn ang="0">
                  <a:pos x="T0" y="T1"/>
                </a:cxn>
                <a:cxn ang="0">
                  <a:pos x="T2" y="T3"/>
                </a:cxn>
                <a:cxn ang="0">
                  <a:pos x="T4" y="T5"/>
                </a:cxn>
                <a:cxn ang="0">
                  <a:pos x="T6" y="T7"/>
                </a:cxn>
                <a:cxn ang="0">
                  <a:pos x="T8" y="T9"/>
                </a:cxn>
                <a:cxn ang="0">
                  <a:pos x="T10" y="T11"/>
                </a:cxn>
                <a:cxn ang="0">
                  <a:pos x="T12" y="T13"/>
                </a:cxn>
              </a:cxnLst>
              <a:rect l="0" t="0" r="r" b="b"/>
              <a:pathLst>
                <a:path w="592" h="2097">
                  <a:moveTo>
                    <a:pt x="0" y="2097"/>
                  </a:moveTo>
                  <a:lnTo>
                    <a:pt x="0" y="2097"/>
                  </a:lnTo>
                  <a:lnTo>
                    <a:pt x="592" y="2097"/>
                  </a:lnTo>
                  <a:lnTo>
                    <a:pt x="592" y="297"/>
                  </a:lnTo>
                  <a:cubicBezTo>
                    <a:pt x="592" y="133"/>
                    <a:pt x="460" y="0"/>
                    <a:pt x="296" y="0"/>
                  </a:cubicBezTo>
                  <a:cubicBezTo>
                    <a:pt x="132" y="0"/>
                    <a:pt x="0" y="133"/>
                    <a:pt x="0" y="297"/>
                  </a:cubicBezTo>
                  <a:lnTo>
                    <a:pt x="0" y="209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6" name="Freeform 16"/>
            <p:cNvSpPr>
              <a:spLocks/>
            </p:cNvSpPr>
            <p:nvPr/>
          </p:nvSpPr>
          <p:spPr bwMode="auto">
            <a:xfrm>
              <a:off x="4859338" y="398463"/>
              <a:ext cx="498475" cy="496888"/>
            </a:xfrm>
            <a:custGeom>
              <a:avLst/>
              <a:gdLst>
                <a:gd name="T0" fmla="*/ 0 w 522"/>
                <a:gd name="T1" fmla="*/ 260 h 521"/>
                <a:gd name="T2" fmla="*/ 0 w 522"/>
                <a:gd name="T3" fmla="*/ 260 h 521"/>
                <a:gd name="T4" fmla="*/ 261 w 522"/>
                <a:gd name="T5" fmla="*/ 521 h 521"/>
                <a:gd name="T6" fmla="*/ 522 w 522"/>
                <a:gd name="T7" fmla="*/ 260 h 521"/>
                <a:gd name="T8" fmla="*/ 261 w 522"/>
                <a:gd name="T9" fmla="*/ 0 h 521"/>
                <a:gd name="T10" fmla="*/ 0 w 522"/>
                <a:gd name="T11" fmla="*/ 260 h 521"/>
              </a:gdLst>
              <a:ahLst/>
              <a:cxnLst>
                <a:cxn ang="0">
                  <a:pos x="T0" y="T1"/>
                </a:cxn>
                <a:cxn ang="0">
                  <a:pos x="T2" y="T3"/>
                </a:cxn>
                <a:cxn ang="0">
                  <a:pos x="T4" y="T5"/>
                </a:cxn>
                <a:cxn ang="0">
                  <a:pos x="T6" y="T7"/>
                </a:cxn>
                <a:cxn ang="0">
                  <a:pos x="T8" y="T9"/>
                </a:cxn>
                <a:cxn ang="0">
                  <a:pos x="T10" y="T11"/>
                </a:cxn>
              </a:cxnLst>
              <a:rect l="0" t="0" r="r" b="b"/>
              <a:pathLst>
                <a:path w="522" h="521">
                  <a:moveTo>
                    <a:pt x="0" y="260"/>
                  </a:moveTo>
                  <a:lnTo>
                    <a:pt x="0" y="260"/>
                  </a:lnTo>
                  <a:cubicBezTo>
                    <a:pt x="0" y="404"/>
                    <a:pt x="117" y="521"/>
                    <a:pt x="261" y="521"/>
                  </a:cubicBezTo>
                  <a:cubicBezTo>
                    <a:pt x="405" y="521"/>
                    <a:pt x="522" y="404"/>
                    <a:pt x="522" y="260"/>
                  </a:cubicBezTo>
                  <a:cubicBezTo>
                    <a:pt x="522" y="116"/>
                    <a:pt x="405" y="0"/>
                    <a:pt x="261" y="0"/>
                  </a:cubicBezTo>
                  <a:cubicBezTo>
                    <a:pt x="117" y="0"/>
                    <a:pt x="0" y="116"/>
                    <a:pt x="0" y="26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4" name="Group 3" hidden="1"/>
          <p:cNvGrpSpPr/>
          <p:nvPr/>
        </p:nvGrpSpPr>
        <p:grpSpPr>
          <a:xfrm>
            <a:off x="3969534" y="2856409"/>
            <a:ext cx="1097280" cy="1330113"/>
            <a:chOff x="3969534" y="2897821"/>
            <a:chExt cx="1097280" cy="1330113"/>
          </a:xfrm>
          <a:effectLst>
            <a:reflection blurRad="6350" stA="52000" endA="300" endPos="35000" dir="5400000" sy="-100000" algn="bl" rotWithShape="0"/>
          </a:effectLst>
        </p:grpSpPr>
        <p:sp>
          <p:nvSpPr>
            <p:cNvPr id="38" name="Freeform 17"/>
            <p:cNvSpPr>
              <a:spLocks/>
            </p:cNvSpPr>
            <p:nvPr/>
          </p:nvSpPr>
          <p:spPr bwMode="auto">
            <a:xfrm>
              <a:off x="4757525" y="3411274"/>
              <a:ext cx="309289" cy="816660"/>
            </a:xfrm>
            <a:custGeom>
              <a:avLst/>
              <a:gdLst>
                <a:gd name="T0" fmla="*/ 0 w 593"/>
                <a:gd name="T1" fmla="*/ 1564 h 1564"/>
                <a:gd name="T2" fmla="*/ 0 w 593"/>
                <a:gd name="T3" fmla="*/ 1564 h 1564"/>
                <a:gd name="T4" fmla="*/ 593 w 593"/>
                <a:gd name="T5" fmla="*/ 1564 h 1564"/>
                <a:gd name="T6" fmla="*/ 593 w 593"/>
                <a:gd name="T7" fmla="*/ 296 h 1564"/>
                <a:gd name="T8" fmla="*/ 297 w 593"/>
                <a:gd name="T9" fmla="*/ 0 h 1564"/>
                <a:gd name="T10" fmla="*/ 0 w 593"/>
                <a:gd name="T11" fmla="*/ 296 h 1564"/>
                <a:gd name="T12" fmla="*/ 0 w 593"/>
                <a:gd name="T13" fmla="*/ 1564 h 1564"/>
              </a:gdLst>
              <a:ahLst/>
              <a:cxnLst>
                <a:cxn ang="0">
                  <a:pos x="T0" y="T1"/>
                </a:cxn>
                <a:cxn ang="0">
                  <a:pos x="T2" y="T3"/>
                </a:cxn>
                <a:cxn ang="0">
                  <a:pos x="T4" y="T5"/>
                </a:cxn>
                <a:cxn ang="0">
                  <a:pos x="T6" y="T7"/>
                </a:cxn>
                <a:cxn ang="0">
                  <a:pos x="T8" y="T9"/>
                </a:cxn>
                <a:cxn ang="0">
                  <a:pos x="T10" y="T11"/>
                </a:cxn>
                <a:cxn ang="0">
                  <a:pos x="T12" y="T13"/>
                </a:cxn>
              </a:cxnLst>
              <a:rect l="0" t="0" r="r" b="b"/>
              <a:pathLst>
                <a:path w="593" h="1564">
                  <a:moveTo>
                    <a:pt x="0" y="1564"/>
                  </a:moveTo>
                  <a:lnTo>
                    <a:pt x="0" y="1564"/>
                  </a:lnTo>
                  <a:lnTo>
                    <a:pt x="593" y="1564"/>
                  </a:lnTo>
                  <a:lnTo>
                    <a:pt x="593" y="296"/>
                  </a:lnTo>
                  <a:cubicBezTo>
                    <a:pt x="593" y="133"/>
                    <a:pt x="460" y="0"/>
                    <a:pt x="297" y="0"/>
                  </a:cubicBezTo>
                  <a:cubicBezTo>
                    <a:pt x="133" y="0"/>
                    <a:pt x="0" y="133"/>
                    <a:pt x="0" y="296"/>
                  </a:cubicBezTo>
                  <a:lnTo>
                    <a:pt x="0" y="1564"/>
                  </a:ln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9" name="Freeform 18"/>
            <p:cNvSpPr>
              <a:spLocks/>
            </p:cNvSpPr>
            <p:nvPr/>
          </p:nvSpPr>
          <p:spPr bwMode="auto">
            <a:xfrm>
              <a:off x="4775770" y="3107199"/>
              <a:ext cx="272800" cy="272799"/>
            </a:xfrm>
            <a:custGeom>
              <a:avLst/>
              <a:gdLst>
                <a:gd name="T0" fmla="*/ 0 w 523"/>
                <a:gd name="T1" fmla="*/ 262 h 523"/>
                <a:gd name="T2" fmla="*/ 0 w 523"/>
                <a:gd name="T3" fmla="*/ 262 h 523"/>
                <a:gd name="T4" fmla="*/ 262 w 523"/>
                <a:gd name="T5" fmla="*/ 523 h 523"/>
                <a:gd name="T6" fmla="*/ 523 w 523"/>
                <a:gd name="T7" fmla="*/ 262 h 523"/>
                <a:gd name="T8" fmla="*/ 262 w 523"/>
                <a:gd name="T9" fmla="*/ 0 h 523"/>
                <a:gd name="T10" fmla="*/ 0 w 523"/>
                <a:gd name="T11" fmla="*/ 262 h 523"/>
              </a:gdLst>
              <a:ahLst/>
              <a:cxnLst>
                <a:cxn ang="0">
                  <a:pos x="T0" y="T1"/>
                </a:cxn>
                <a:cxn ang="0">
                  <a:pos x="T2" y="T3"/>
                </a:cxn>
                <a:cxn ang="0">
                  <a:pos x="T4" y="T5"/>
                </a:cxn>
                <a:cxn ang="0">
                  <a:pos x="T6" y="T7"/>
                </a:cxn>
                <a:cxn ang="0">
                  <a:pos x="T8" y="T9"/>
                </a:cxn>
                <a:cxn ang="0">
                  <a:pos x="T10" y="T11"/>
                </a:cxn>
              </a:cxnLst>
              <a:rect l="0" t="0" r="r" b="b"/>
              <a:pathLst>
                <a:path w="523" h="523">
                  <a:moveTo>
                    <a:pt x="0" y="262"/>
                  </a:moveTo>
                  <a:lnTo>
                    <a:pt x="0" y="262"/>
                  </a:lnTo>
                  <a:cubicBezTo>
                    <a:pt x="0" y="406"/>
                    <a:pt x="117" y="523"/>
                    <a:pt x="262" y="523"/>
                  </a:cubicBezTo>
                  <a:cubicBezTo>
                    <a:pt x="406" y="523"/>
                    <a:pt x="523" y="406"/>
                    <a:pt x="523" y="262"/>
                  </a:cubicBezTo>
                  <a:cubicBezTo>
                    <a:pt x="523" y="117"/>
                    <a:pt x="406" y="0"/>
                    <a:pt x="262" y="0"/>
                  </a:cubicBezTo>
                  <a:cubicBezTo>
                    <a:pt x="117" y="0"/>
                    <a:pt x="0" y="117"/>
                    <a:pt x="0" y="262"/>
                  </a:cubicBez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0" name="Freeform 19"/>
            <p:cNvSpPr>
              <a:spLocks/>
            </p:cNvSpPr>
            <p:nvPr/>
          </p:nvSpPr>
          <p:spPr bwMode="auto">
            <a:xfrm>
              <a:off x="3969534" y="3411274"/>
              <a:ext cx="309289" cy="816660"/>
            </a:xfrm>
            <a:custGeom>
              <a:avLst/>
              <a:gdLst>
                <a:gd name="T0" fmla="*/ 593 w 593"/>
                <a:gd name="T1" fmla="*/ 1564 h 1564"/>
                <a:gd name="T2" fmla="*/ 593 w 593"/>
                <a:gd name="T3" fmla="*/ 1564 h 1564"/>
                <a:gd name="T4" fmla="*/ 0 w 593"/>
                <a:gd name="T5" fmla="*/ 1564 h 1564"/>
                <a:gd name="T6" fmla="*/ 0 w 593"/>
                <a:gd name="T7" fmla="*/ 296 h 1564"/>
                <a:gd name="T8" fmla="*/ 296 w 593"/>
                <a:gd name="T9" fmla="*/ 0 h 1564"/>
                <a:gd name="T10" fmla="*/ 593 w 593"/>
                <a:gd name="T11" fmla="*/ 296 h 1564"/>
                <a:gd name="T12" fmla="*/ 593 w 593"/>
                <a:gd name="T13" fmla="*/ 1564 h 1564"/>
              </a:gdLst>
              <a:ahLst/>
              <a:cxnLst>
                <a:cxn ang="0">
                  <a:pos x="T0" y="T1"/>
                </a:cxn>
                <a:cxn ang="0">
                  <a:pos x="T2" y="T3"/>
                </a:cxn>
                <a:cxn ang="0">
                  <a:pos x="T4" y="T5"/>
                </a:cxn>
                <a:cxn ang="0">
                  <a:pos x="T6" y="T7"/>
                </a:cxn>
                <a:cxn ang="0">
                  <a:pos x="T8" y="T9"/>
                </a:cxn>
                <a:cxn ang="0">
                  <a:pos x="T10" y="T11"/>
                </a:cxn>
                <a:cxn ang="0">
                  <a:pos x="T12" y="T13"/>
                </a:cxn>
              </a:cxnLst>
              <a:rect l="0" t="0" r="r" b="b"/>
              <a:pathLst>
                <a:path w="593" h="1564">
                  <a:moveTo>
                    <a:pt x="593" y="1564"/>
                  </a:moveTo>
                  <a:lnTo>
                    <a:pt x="593" y="1564"/>
                  </a:lnTo>
                  <a:lnTo>
                    <a:pt x="0" y="1564"/>
                  </a:lnTo>
                  <a:lnTo>
                    <a:pt x="0" y="296"/>
                  </a:lnTo>
                  <a:cubicBezTo>
                    <a:pt x="0" y="133"/>
                    <a:pt x="133" y="0"/>
                    <a:pt x="296" y="0"/>
                  </a:cubicBezTo>
                  <a:cubicBezTo>
                    <a:pt x="460" y="0"/>
                    <a:pt x="593" y="133"/>
                    <a:pt x="593" y="296"/>
                  </a:cubicBezTo>
                  <a:lnTo>
                    <a:pt x="593" y="1564"/>
                  </a:ln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1" name="Freeform 20"/>
            <p:cNvSpPr>
              <a:spLocks/>
            </p:cNvSpPr>
            <p:nvPr/>
          </p:nvSpPr>
          <p:spPr bwMode="auto">
            <a:xfrm>
              <a:off x="3987779" y="3107199"/>
              <a:ext cx="272800" cy="272799"/>
            </a:xfrm>
            <a:custGeom>
              <a:avLst/>
              <a:gdLst>
                <a:gd name="T0" fmla="*/ 523 w 523"/>
                <a:gd name="T1" fmla="*/ 262 h 523"/>
                <a:gd name="T2" fmla="*/ 523 w 523"/>
                <a:gd name="T3" fmla="*/ 262 h 523"/>
                <a:gd name="T4" fmla="*/ 261 w 523"/>
                <a:gd name="T5" fmla="*/ 523 h 523"/>
                <a:gd name="T6" fmla="*/ 0 w 523"/>
                <a:gd name="T7" fmla="*/ 262 h 523"/>
                <a:gd name="T8" fmla="*/ 261 w 523"/>
                <a:gd name="T9" fmla="*/ 0 h 523"/>
                <a:gd name="T10" fmla="*/ 523 w 523"/>
                <a:gd name="T11" fmla="*/ 262 h 523"/>
              </a:gdLst>
              <a:ahLst/>
              <a:cxnLst>
                <a:cxn ang="0">
                  <a:pos x="T0" y="T1"/>
                </a:cxn>
                <a:cxn ang="0">
                  <a:pos x="T2" y="T3"/>
                </a:cxn>
                <a:cxn ang="0">
                  <a:pos x="T4" y="T5"/>
                </a:cxn>
                <a:cxn ang="0">
                  <a:pos x="T6" y="T7"/>
                </a:cxn>
                <a:cxn ang="0">
                  <a:pos x="T8" y="T9"/>
                </a:cxn>
                <a:cxn ang="0">
                  <a:pos x="T10" y="T11"/>
                </a:cxn>
              </a:cxnLst>
              <a:rect l="0" t="0" r="r" b="b"/>
              <a:pathLst>
                <a:path w="523" h="523">
                  <a:moveTo>
                    <a:pt x="523" y="262"/>
                  </a:moveTo>
                  <a:lnTo>
                    <a:pt x="523" y="262"/>
                  </a:lnTo>
                  <a:cubicBezTo>
                    <a:pt x="523" y="406"/>
                    <a:pt x="406" y="523"/>
                    <a:pt x="261" y="523"/>
                  </a:cubicBezTo>
                  <a:cubicBezTo>
                    <a:pt x="117" y="523"/>
                    <a:pt x="0" y="406"/>
                    <a:pt x="0" y="262"/>
                  </a:cubicBezTo>
                  <a:cubicBezTo>
                    <a:pt x="0" y="117"/>
                    <a:pt x="117" y="0"/>
                    <a:pt x="261" y="0"/>
                  </a:cubicBezTo>
                  <a:cubicBezTo>
                    <a:pt x="406" y="0"/>
                    <a:pt x="523" y="117"/>
                    <a:pt x="523" y="262"/>
                  </a:cubicBez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2" name="Freeform 21"/>
            <p:cNvSpPr>
              <a:spLocks/>
            </p:cNvSpPr>
            <p:nvPr/>
          </p:nvSpPr>
          <p:spPr bwMode="auto">
            <a:xfrm>
              <a:off x="4518608" y="3202765"/>
              <a:ext cx="154644" cy="1025169"/>
            </a:xfrm>
            <a:custGeom>
              <a:avLst/>
              <a:gdLst>
                <a:gd name="T0" fmla="*/ 296 w 296"/>
                <a:gd name="T1" fmla="*/ 296 h 1964"/>
                <a:gd name="T2" fmla="*/ 296 w 296"/>
                <a:gd name="T3" fmla="*/ 296 h 1964"/>
                <a:gd name="T4" fmla="*/ 0 w 296"/>
                <a:gd name="T5" fmla="*/ 0 h 1964"/>
                <a:gd name="T6" fmla="*/ 0 w 296"/>
                <a:gd name="T7" fmla="*/ 1964 h 1964"/>
                <a:gd name="T8" fmla="*/ 296 w 296"/>
                <a:gd name="T9" fmla="*/ 1964 h 1964"/>
                <a:gd name="T10" fmla="*/ 296 w 296"/>
                <a:gd name="T11" fmla="*/ 296 h 1964"/>
              </a:gdLst>
              <a:ahLst/>
              <a:cxnLst>
                <a:cxn ang="0">
                  <a:pos x="T0" y="T1"/>
                </a:cxn>
                <a:cxn ang="0">
                  <a:pos x="T2" y="T3"/>
                </a:cxn>
                <a:cxn ang="0">
                  <a:pos x="T4" y="T5"/>
                </a:cxn>
                <a:cxn ang="0">
                  <a:pos x="T6" y="T7"/>
                </a:cxn>
                <a:cxn ang="0">
                  <a:pos x="T8" y="T9"/>
                </a:cxn>
                <a:cxn ang="0">
                  <a:pos x="T10" y="T11"/>
                </a:cxn>
              </a:cxnLst>
              <a:rect l="0" t="0" r="r" b="b"/>
              <a:pathLst>
                <a:path w="296" h="1964">
                  <a:moveTo>
                    <a:pt x="296" y="296"/>
                  </a:moveTo>
                  <a:lnTo>
                    <a:pt x="296" y="296"/>
                  </a:lnTo>
                  <a:cubicBezTo>
                    <a:pt x="296" y="133"/>
                    <a:pt x="164" y="0"/>
                    <a:pt x="0" y="0"/>
                  </a:cubicBezTo>
                  <a:lnTo>
                    <a:pt x="0" y="1964"/>
                  </a:lnTo>
                  <a:lnTo>
                    <a:pt x="296" y="1964"/>
                  </a:lnTo>
                  <a:lnTo>
                    <a:pt x="296" y="296"/>
                  </a:ln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3" name="Freeform 22"/>
            <p:cNvSpPr>
              <a:spLocks/>
            </p:cNvSpPr>
            <p:nvPr/>
          </p:nvSpPr>
          <p:spPr bwMode="auto">
            <a:xfrm>
              <a:off x="4518608" y="2897821"/>
              <a:ext cx="136400" cy="272799"/>
            </a:xfrm>
            <a:custGeom>
              <a:avLst/>
              <a:gdLst>
                <a:gd name="T0" fmla="*/ 261 w 261"/>
                <a:gd name="T1" fmla="*/ 262 h 523"/>
                <a:gd name="T2" fmla="*/ 261 w 261"/>
                <a:gd name="T3" fmla="*/ 262 h 523"/>
                <a:gd name="T4" fmla="*/ 0 w 261"/>
                <a:gd name="T5" fmla="*/ 0 h 523"/>
                <a:gd name="T6" fmla="*/ 0 w 261"/>
                <a:gd name="T7" fmla="*/ 523 h 523"/>
                <a:gd name="T8" fmla="*/ 261 w 261"/>
                <a:gd name="T9" fmla="*/ 262 h 523"/>
              </a:gdLst>
              <a:ahLst/>
              <a:cxnLst>
                <a:cxn ang="0">
                  <a:pos x="T0" y="T1"/>
                </a:cxn>
                <a:cxn ang="0">
                  <a:pos x="T2" y="T3"/>
                </a:cxn>
                <a:cxn ang="0">
                  <a:pos x="T4" y="T5"/>
                </a:cxn>
                <a:cxn ang="0">
                  <a:pos x="T6" y="T7"/>
                </a:cxn>
                <a:cxn ang="0">
                  <a:pos x="T8" y="T9"/>
                </a:cxn>
              </a:cxnLst>
              <a:rect l="0" t="0" r="r" b="b"/>
              <a:pathLst>
                <a:path w="261" h="523">
                  <a:moveTo>
                    <a:pt x="261" y="262"/>
                  </a:moveTo>
                  <a:lnTo>
                    <a:pt x="261" y="262"/>
                  </a:lnTo>
                  <a:cubicBezTo>
                    <a:pt x="261" y="117"/>
                    <a:pt x="144" y="0"/>
                    <a:pt x="0" y="0"/>
                  </a:cubicBezTo>
                  <a:lnTo>
                    <a:pt x="0" y="523"/>
                  </a:lnTo>
                  <a:cubicBezTo>
                    <a:pt x="144" y="523"/>
                    <a:pt x="261" y="406"/>
                    <a:pt x="261" y="262"/>
                  </a:cubicBez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4" name="Freeform 23"/>
            <p:cNvSpPr>
              <a:spLocks/>
            </p:cNvSpPr>
            <p:nvPr/>
          </p:nvSpPr>
          <p:spPr bwMode="auto">
            <a:xfrm>
              <a:off x="4363964" y="3202765"/>
              <a:ext cx="154644" cy="1025169"/>
            </a:xfrm>
            <a:custGeom>
              <a:avLst/>
              <a:gdLst>
                <a:gd name="T0" fmla="*/ 0 w 296"/>
                <a:gd name="T1" fmla="*/ 296 h 1964"/>
                <a:gd name="T2" fmla="*/ 0 w 296"/>
                <a:gd name="T3" fmla="*/ 296 h 1964"/>
                <a:gd name="T4" fmla="*/ 0 w 296"/>
                <a:gd name="T5" fmla="*/ 1964 h 1964"/>
                <a:gd name="T6" fmla="*/ 296 w 296"/>
                <a:gd name="T7" fmla="*/ 1964 h 1964"/>
                <a:gd name="T8" fmla="*/ 296 w 296"/>
                <a:gd name="T9" fmla="*/ 0 h 1964"/>
                <a:gd name="T10" fmla="*/ 0 w 296"/>
                <a:gd name="T11" fmla="*/ 296 h 1964"/>
              </a:gdLst>
              <a:ahLst/>
              <a:cxnLst>
                <a:cxn ang="0">
                  <a:pos x="T0" y="T1"/>
                </a:cxn>
                <a:cxn ang="0">
                  <a:pos x="T2" y="T3"/>
                </a:cxn>
                <a:cxn ang="0">
                  <a:pos x="T4" y="T5"/>
                </a:cxn>
                <a:cxn ang="0">
                  <a:pos x="T6" y="T7"/>
                </a:cxn>
                <a:cxn ang="0">
                  <a:pos x="T8" y="T9"/>
                </a:cxn>
                <a:cxn ang="0">
                  <a:pos x="T10" y="T11"/>
                </a:cxn>
              </a:cxnLst>
              <a:rect l="0" t="0" r="r" b="b"/>
              <a:pathLst>
                <a:path w="296" h="1964">
                  <a:moveTo>
                    <a:pt x="0" y="296"/>
                  </a:moveTo>
                  <a:lnTo>
                    <a:pt x="0" y="296"/>
                  </a:lnTo>
                  <a:lnTo>
                    <a:pt x="0" y="1964"/>
                  </a:lnTo>
                  <a:lnTo>
                    <a:pt x="296" y="1964"/>
                  </a:lnTo>
                  <a:lnTo>
                    <a:pt x="296" y="0"/>
                  </a:lnTo>
                  <a:cubicBezTo>
                    <a:pt x="132" y="0"/>
                    <a:pt x="0" y="133"/>
                    <a:pt x="0" y="296"/>
                  </a:cubicBez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5" name="Freeform 24"/>
            <p:cNvSpPr>
              <a:spLocks/>
            </p:cNvSpPr>
            <p:nvPr/>
          </p:nvSpPr>
          <p:spPr bwMode="auto">
            <a:xfrm>
              <a:off x="4382209" y="2897821"/>
              <a:ext cx="136400" cy="272799"/>
            </a:xfrm>
            <a:custGeom>
              <a:avLst/>
              <a:gdLst>
                <a:gd name="T0" fmla="*/ 0 w 261"/>
                <a:gd name="T1" fmla="*/ 262 h 523"/>
                <a:gd name="T2" fmla="*/ 0 w 261"/>
                <a:gd name="T3" fmla="*/ 262 h 523"/>
                <a:gd name="T4" fmla="*/ 261 w 261"/>
                <a:gd name="T5" fmla="*/ 523 h 523"/>
                <a:gd name="T6" fmla="*/ 261 w 261"/>
                <a:gd name="T7" fmla="*/ 0 h 523"/>
                <a:gd name="T8" fmla="*/ 0 w 261"/>
                <a:gd name="T9" fmla="*/ 262 h 523"/>
              </a:gdLst>
              <a:ahLst/>
              <a:cxnLst>
                <a:cxn ang="0">
                  <a:pos x="T0" y="T1"/>
                </a:cxn>
                <a:cxn ang="0">
                  <a:pos x="T2" y="T3"/>
                </a:cxn>
                <a:cxn ang="0">
                  <a:pos x="T4" y="T5"/>
                </a:cxn>
                <a:cxn ang="0">
                  <a:pos x="T6" y="T7"/>
                </a:cxn>
                <a:cxn ang="0">
                  <a:pos x="T8" y="T9"/>
                </a:cxn>
              </a:cxnLst>
              <a:rect l="0" t="0" r="r" b="b"/>
              <a:pathLst>
                <a:path w="261" h="523">
                  <a:moveTo>
                    <a:pt x="0" y="262"/>
                  </a:moveTo>
                  <a:lnTo>
                    <a:pt x="0" y="262"/>
                  </a:lnTo>
                  <a:cubicBezTo>
                    <a:pt x="0" y="406"/>
                    <a:pt x="117" y="523"/>
                    <a:pt x="261" y="523"/>
                  </a:cubicBezTo>
                  <a:lnTo>
                    <a:pt x="261" y="0"/>
                  </a:lnTo>
                  <a:cubicBezTo>
                    <a:pt x="117" y="0"/>
                    <a:pt x="0" y="117"/>
                    <a:pt x="0" y="262"/>
                  </a:cubicBez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51" name="Content Placeholder 2"/>
          <p:cNvSpPr txBox="1">
            <a:spLocks/>
          </p:cNvSpPr>
          <p:nvPr/>
        </p:nvSpPr>
        <p:spPr>
          <a:xfrm>
            <a:off x="674464" y="1530963"/>
            <a:ext cx="2743200" cy="1828800"/>
          </a:xfrm>
          <a:prstGeom prst="rect">
            <a:avLst/>
          </a:prstGeom>
        </p:spPr>
        <p:txBody>
          <a:bodyPr vert="horz" lIns="45720" tIns="46800" rIns="91440" bIns="45720" rtlCol="0">
            <a:noAutofit/>
          </a:bodyPr>
          <a:lstStyle>
            <a:lvl1pPr marL="0" indent="0" algn="l" defTabSz="457200" rtl="0" eaLnBrk="1" latinLnBrk="0" hangingPunct="1">
              <a:spcBef>
                <a:spcPct val="20000"/>
              </a:spcBef>
              <a:buFont typeface="Arial"/>
              <a:buNone/>
              <a:defRPr sz="800" kern="1200">
                <a:solidFill>
                  <a:schemeClr val="tx1"/>
                </a:solidFill>
                <a:latin typeface="+mn-lt"/>
                <a:ea typeface="+mn-ea"/>
                <a:cs typeface="+mn-cs"/>
              </a:defRPr>
            </a:lvl1pPr>
            <a:lvl2pPr marL="349200" indent="0" algn="l" defTabSz="457200" rtl="0" eaLnBrk="1" latinLnBrk="0" hangingPunct="1">
              <a:spcBef>
                <a:spcPct val="20000"/>
              </a:spcBef>
              <a:buFont typeface="Arial"/>
              <a:buNone/>
              <a:defRPr sz="800" kern="1200">
                <a:solidFill>
                  <a:schemeClr val="tx1"/>
                </a:solidFill>
                <a:latin typeface="+mn-lt"/>
                <a:ea typeface="+mn-ea"/>
                <a:cs typeface="+mn-cs"/>
              </a:defRPr>
            </a:lvl2pPr>
            <a:lvl3pPr marL="662400" indent="0" algn="l" defTabSz="457200" rtl="0" eaLnBrk="1" latinLnBrk="0" hangingPunct="1">
              <a:spcBef>
                <a:spcPct val="20000"/>
              </a:spcBef>
              <a:buFont typeface="Arial"/>
              <a:buNone/>
              <a:defRPr sz="800" kern="1200">
                <a:solidFill>
                  <a:schemeClr val="tx1"/>
                </a:solidFill>
                <a:latin typeface="+mn-lt"/>
                <a:ea typeface="+mn-ea"/>
                <a:cs typeface="+mn-cs"/>
              </a:defRPr>
            </a:lvl3pPr>
            <a:lvl4pPr marL="975600" indent="0" algn="l" defTabSz="457200" rtl="0" eaLnBrk="1" latinLnBrk="0" hangingPunct="1">
              <a:spcBef>
                <a:spcPct val="20000"/>
              </a:spcBef>
              <a:buFont typeface="Arial"/>
              <a:buNone/>
              <a:defRPr sz="800" kern="1200">
                <a:solidFill>
                  <a:schemeClr val="tx1"/>
                </a:solidFill>
                <a:latin typeface="+mn-lt"/>
                <a:ea typeface="+mn-ea"/>
                <a:cs typeface="+mn-cs"/>
              </a:defRPr>
            </a:lvl4pPr>
            <a:lvl5pPr marL="1252800" indent="0" algn="l" defTabSz="457200" rtl="0" eaLnBrk="1" latinLnBrk="0" hangingPunct="1">
              <a:spcBef>
                <a:spcPct val="20000"/>
              </a:spcBef>
              <a:buFont typeface="Arial"/>
              <a:buNone/>
              <a:defRPr sz="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Bef>
                <a:spcPts val="300"/>
              </a:spcBef>
            </a:pPr>
            <a:r>
              <a:rPr lang="en-US" sz="2400" dirty="0" smtClean="0">
                <a:solidFill>
                  <a:schemeClr val="accent3">
                    <a:lumMod val="75000"/>
                    <a:lumOff val="25000"/>
                  </a:schemeClr>
                </a:solidFill>
                <a:latin typeface="+mj-lt"/>
                <a:cs typeface="Calibri Light"/>
              </a:rPr>
              <a:t>Pros</a:t>
            </a:r>
            <a:endParaRPr lang="en-US" sz="1400" dirty="0" smtClean="0">
              <a:solidFill>
                <a:schemeClr val="accent3">
                  <a:lumMod val="75000"/>
                  <a:lumOff val="25000"/>
                </a:schemeClr>
              </a:solidFill>
              <a:latin typeface="Franklin Gothic Book" panose="020B0503020102020204" pitchFamily="34" charset="0"/>
              <a:cs typeface="Calibri Light"/>
            </a:endParaRPr>
          </a:p>
          <a:p>
            <a:pPr marL="171450" indent="-171450">
              <a:spcBef>
                <a:spcPts val="0"/>
              </a:spcBef>
              <a:buFont typeface="Wingdings" panose="05000000000000000000" pitchFamily="2" charset="2"/>
              <a:buChar char="§"/>
            </a:pPr>
            <a:r>
              <a:rPr lang="en-US" sz="1400" dirty="0" smtClean="0">
                <a:solidFill>
                  <a:schemeClr val="accent3">
                    <a:lumMod val="75000"/>
                    <a:lumOff val="25000"/>
                  </a:schemeClr>
                </a:solidFill>
                <a:cs typeface="Arial"/>
              </a:rPr>
              <a:t>Positive about development</a:t>
            </a:r>
          </a:p>
          <a:p>
            <a:pPr marL="171450" indent="-171450">
              <a:spcBef>
                <a:spcPts val="0"/>
              </a:spcBef>
              <a:buFont typeface="Wingdings" panose="05000000000000000000" pitchFamily="2" charset="2"/>
              <a:buChar char="§"/>
            </a:pPr>
            <a:r>
              <a:rPr lang="en-US" sz="1400" dirty="0" smtClean="0">
                <a:solidFill>
                  <a:schemeClr val="accent3">
                    <a:lumMod val="75000"/>
                    <a:lumOff val="25000"/>
                  </a:schemeClr>
                </a:solidFill>
                <a:cs typeface="Arial"/>
              </a:rPr>
              <a:t>Liberal </a:t>
            </a:r>
            <a:r>
              <a:rPr lang="en-US" sz="1400" dirty="0">
                <a:solidFill>
                  <a:schemeClr val="accent3">
                    <a:lumMod val="75000"/>
                    <a:lumOff val="25000"/>
                  </a:schemeClr>
                </a:solidFill>
                <a:cs typeface="Arial"/>
              </a:rPr>
              <a:t>and well-educated</a:t>
            </a:r>
          </a:p>
          <a:p>
            <a:pPr marL="171450" indent="-171450">
              <a:spcBef>
                <a:spcPts val="0"/>
              </a:spcBef>
              <a:buFont typeface="Wingdings" panose="05000000000000000000" pitchFamily="2" charset="2"/>
              <a:buChar char="§"/>
            </a:pPr>
            <a:r>
              <a:rPr lang="en-US" sz="1400" dirty="0">
                <a:solidFill>
                  <a:schemeClr val="accent3">
                    <a:lumMod val="75000"/>
                    <a:lumOff val="25000"/>
                  </a:schemeClr>
                </a:solidFill>
                <a:cs typeface="Arial"/>
              </a:rPr>
              <a:t>Consume a lot of news </a:t>
            </a:r>
            <a:r>
              <a:rPr lang="en-US" sz="1400" dirty="0" smtClean="0">
                <a:solidFill>
                  <a:schemeClr val="accent3">
                    <a:lumMod val="75000"/>
                    <a:lumOff val="25000"/>
                  </a:schemeClr>
                </a:solidFill>
                <a:cs typeface="Arial"/>
              </a:rPr>
              <a:t>media</a:t>
            </a:r>
            <a:endParaRPr lang="en-US" sz="1400" dirty="0">
              <a:solidFill>
                <a:schemeClr val="accent3">
                  <a:lumMod val="75000"/>
                  <a:lumOff val="25000"/>
                </a:schemeClr>
              </a:solidFill>
              <a:cs typeface="Arial"/>
            </a:endParaRPr>
          </a:p>
          <a:p>
            <a:pPr marL="171450" indent="-171450">
              <a:spcBef>
                <a:spcPts val="0"/>
              </a:spcBef>
              <a:buFont typeface="Wingdings" panose="05000000000000000000" pitchFamily="2" charset="2"/>
              <a:buChar char="§"/>
            </a:pPr>
            <a:r>
              <a:rPr lang="en-US" sz="1400" dirty="0">
                <a:solidFill>
                  <a:schemeClr val="accent3">
                    <a:lumMod val="75000"/>
                    <a:lumOff val="25000"/>
                  </a:schemeClr>
                </a:solidFill>
                <a:cs typeface="Arial"/>
              </a:rPr>
              <a:t>High perceived social capital</a:t>
            </a:r>
          </a:p>
        </p:txBody>
      </p:sp>
      <p:grpSp>
        <p:nvGrpSpPr>
          <p:cNvPr id="8" name="Group 7"/>
          <p:cNvGrpSpPr/>
          <p:nvPr/>
        </p:nvGrpSpPr>
        <p:grpSpPr>
          <a:xfrm>
            <a:off x="3352800" y="1452210"/>
            <a:ext cx="2438401" cy="2336800"/>
            <a:chOff x="567398" y="1485900"/>
            <a:chExt cx="2438401" cy="2336800"/>
          </a:xfrm>
        </p:grpSpPr>
        <p:sp>
          <p:nvSpPr>
            <p:cNvPr id="78" name="Freeform 5"/>
            <p:cNvSpPr>
              <a:spLocks/>
            </p:cNvSpPr>
            <p:nvPr/>
          </p:nvSpPr>
          <p:spPr bwMode="auto">
            <a:xfrm>
              <a:off x="1785011" y="1485900"/>
              <a:ext cx="1220788" cy="1752600"/>
            </a:xfrm>
            <a:custGeom>
              <a:avLst/>
              <a:gdLst>
                <a:gd name="T0" fmla="*/ 0 w 1272"/>
                <a:gd name="T1" fmla="*/ 0 h 1827"/>
                <a:gd name="T2" fmla="*/ 0 w 1272"/>
                <a:gd name="T3" fmla="*/ 0 h 1827"/>
                <a:gd name="T4" fmla="*/ 1055 w 1272"/>
                <a:gd name="T5" fmla="*/ 609 h 1827"/>
                <a:gd name="T6" fmla="*/ 1055 w 1272"/>
                <a:gd name="T7" fmla="*/ 1827 h 1827"/>
                <a:gd name="T8" fmla="*/ 879 w 1272"/>
                <a:gd name="T9" fmla="*/ 1725 h 1827"/>
                <a:gd name="T10" fmla="*/ 879 w 1272"/>
                <a:gd name="T11" fmla="*/ 711 h 1827"/>
                <a:gd name="T12" fmla="*/ 0 w 1272"/>
                <a:gd name="T13" fmla="*/ 203 h 1827"/>
                <a:gd name="T14" fmla="*/ 0 w 1272"/>
                <a:gd name="T15" fmla="*/ 0 h 18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72" h="1827">
                  <a:moveTo>
                    <a:pt x="0" y="0"/>
                  </a:moveTo>
                  <a:lnTo>
                    <a:pt x="0" y="0"/>
                  </a:lnTo>
                  <a:cubicBezTo>
                    <a:pt x="435" y="0"/>
                    <a:pt x="837" y="232"/>
                    <a:pt x="1055" y="609"/>
                  </a:cubicBezTo>
                  <a:cubicBezTo>
                    <a:pt x="1272" y="986"/>
                    <a:pt x="1272" y="1450"/>
                    <a:pt x="1055" y="1827"/>
                  </a:cubicBezTo>
                  <a:lnTo>
                    <a:pt x="879" y="1725"/>
                  </a:lnTo>
                  <a:cubicBezTo>
                    <a:pt x="1060" y="1411"/>
                    <a:pt x="1060" y="1025"/>
                    <a:pt x="879" y="711"/>
                  </a:cubicBezTo>
                  <a:cubicBezTo>
                    <a:pt x="698" y="397"/>
                    <a:pt x="363" y="203"/>
                    <a:pt x="0" y="203"/>
                  </a:cubicBezTo>
                  <a:lnTo>
                    <a:pt x="0" y="0"/>
                  </a:lnTo>
                  <a:close/>
                </a:path>
              </a:pathLst>
            </a:custGeom>
            <a:solidFill>
              <a:schemeClr val="accent1"/>
            </a:solidFill>
            <a:ln w="381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9" name="Freeform 7"/>
            <p:cNvSpPr>
              <a:spLocks/>
            </p:cNvSpPr>
            <p:nvPr/>
          </p:nvSpPr>
          <p:spPr bwMode="auto">
            <a:xfrm>
              <a:off x="773773" y="3140075"/>
              <a:ext cx="2024063" cy="682625"/>
            </a:xfrm>
            <a:custGeom>
              <a:avLst/>
              <a:gdLst>
                <a:gd name="T0" fmla="*/ 2110 w 2110"/>
                <a:gd name="T1" fmla="*/ 102 h 711"/>
                <a:gd name="T2" fmla="*/ 2110 w 2110"/>
                <a:gd name="T3" fmla="*/ 102 h 711"/>
                <a:gd name="T4" fmla="*/ 1055 w 2110"/>
                <a:gd name="T5" fmla="*/ 711 h 711"/>
                <a:gd name="T6" fmla="*/ 0 w 2110"/>
                <a:gd name="T7" fmla="*/ 102 h 711"/>
                <a:gd name="T8" fmla="*/ 176 w 2110"/>
                <a:gd name="T9" fmla="*/ 0 h 711"/>
                <a:gd name="T10" fmla="*/ 1055 w 2110"/>
                <a:gd name="T11" fmla="*/ 508 h 711"/>
                <a:gd name="T12" fmla="*/ 1934 w 2110"/>
                <a:gd name="T13" fmla="*/ 0 h 711"/>
                <a:gd name="T14" fmla="*/ 2110 w 2110"/>
                <a:gd name="T15" fmla="*/ 102 h 7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10" h="711">
                  <a:moveTo>
                    <a:pt x="2110" y="102"/>
                  </a:moveTo>
                  <a:lnTo>
                    <a:pt x="2110" y="102"/>
                  </a:lnTo>
                  <a:cubicBezTo>
                    <a:pt x="1892" y="479"/>
                    <a:pt x="1490" y="711"/>
                    <a:pt x="1055" y="711"/>
                  </a:cubicBezTo>
                  <a:cubicBezTo>
                    <a:pt x="620" y="711"/>
                    <a:pt x="218" y="479"/>
                    <a:pt x="0" y="102"/>
                  </a:cubicBezTo>
                  <a:lnTo>
                    <a:pt x="176" y="0"/>
                  </a:lnTo>
                  <a:cubicBezTo>
                    <a:pt x="357" y="314"/>
                    <a:pt x="692" y="508"/>
                    <a:pt x="1055" y="508"/>
                  </a:cubicBezTo>
                  <a:cubicBezTo>
                    <a:pt x="1418" y="508"/>
                    <a:pt x="1753" y="314"/>
                    <a:pt x="1934" y="0"/>
                  </a:cubicBezTo>
                  <a:lnTo>
                    <a:pt x="2110" y="102"/>
                  </a:lnTo>
                  <a:close/>
                </a:path>
              </a:pathLst>
            </a:custGeom>
            <a:solidFill>
              <a:schemeClr val="accent2">
                <a:lumMod val="50000"/>
              </a:schemeClr>
            </a:solidFill>
            <a:ln w="381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0" name="Freeform 9"/>
            <p:cNvSpPr>
              <a:spLocks/>
            </p:cNvSpPr>
            <p:nvPr/>
          </p:nvSpPr>
          <p:spPr bwMode="auto">
            <a:xfrm>
              <a:off x="567398" y="1485900"/>
              <a:ext cx="1217613" cy="1752600"/>
            </a:xfrm>
            <a:custGeom>
              <a:avLst/>
              <a:gdLst>
                <a:gd name="T0" fmla="*/ 216 w 1271"/>
                <a:gd name="T1" fmla="*/ 1827 h 1827"/>
                <a:gd name="T2" fmla="*/ 216 w 1271"/>
                <a:gd name="T3" fmla="*/ 1827 h 1827"/>
                <a:gd name="T4" fmla="*/ 216 w 1271"/>
                <a:gd name="T5" fmla="*/ 609 h 1827"/>
                <a:gd name="T6" fmla="*/ 1271 w 1271"/>
                <a:gd name="T7" fmla="*/ 0 h 1827"/>
                <a:gd name="T8" fmla="*/ 1271 w 1271"/>
                <a:gd name="T9" fmla="*/ 203 h 1827"/>
                <a:gd name="T10" fmla="*/ 392 w 1271"/>
                <a:gd name="T11" fmla="*/ 711 h 1827"/>
                <a:gd name="T12" fmla="*/ 392 w 1271"/>
                <a:gd name="T13" fmla="*/ 1725 h 1827"/>
                <a:gd name="T14" fmla="*/ 216 w 1271"/>
                <a:gd name="T15" fmla="*/ 1827 h 18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71" h="1827">
                  <a:moveTo>
                    <a:pt x="216" y="1827"/>
                  </a:moveTo>
                  <a:lnTo>
                    <a:pt x="216" y="1827"/>
                  </a:lnTo>
                  <a:cubicBezTo>
                    <a:pt x="0" y="1450"/>
                    <a:pt x="0" y="986"/>
                    <a:pt x="216" y="609"/>
                  </a:cubicBezTo>
                  <a:cubicBezTo>
                    <a:pt x="434" y="232"/>
                    <a:pt x="836" y="0"/>
                    <a:pt x="1271" y="0"/>
                  </a:cubicBezTo>
                  <a:lnTo>
                    <a:pt x="1271" y="203"/>
                  </a:lnTo>
                  <a:cubicBezTo>
                    <a:pt x="908" y="203"/>
                    <a:pt x="573" y="397"/>
                    <a:pt x="392" y="711"/>
                  </a:cubicBezTo>
                  <a:cubicBezTo>
                    <a:pt x="211" y="1025"/>
                    <a:pt x="211" y="1411"/>
                    <a:pt x="392" y="1725"/>
                  </a:cubicBezTo>
                  <a:lnTo>
                    <a:pt x="216" y="1827"/>
                  </a:lnTo>
                  <a:close/>
                </a:path>
              </a:pathLst>
            </a:custGeom>
            <a:solidFill>
              <a:schemeClr val="accent3">
                <a:lumMod val="75000"/>
                <a:lumOff val="25000"/>
              </a:schemeClr>
            </a:solidFill>
            <a:ln w="381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52" name="PRO"/>
          <p:cNvGrpSpPr>
            <a:grpSpLocks noChangeAspect="1"/>
          </p:cNvGrpSpPr>
          <p:nvPr/>
        </p:nvGrpSpPr>
        <p:grpSpPr>
          <a:xfrm>
            <a:off x="3857821" y="2085025"/>
            <a:ext cx="365760" cy="466250"/>
            <a:chOff x="2324100" y="398463"/>
            <a:chExt cx="2005013" cy="2555876"/>
          </a:xfrm>
          <a:solidFill>
            <a:schemeClr val="accent3">
              <a:lumMod val="75000"/>
              <a:lumOff val="25000"/>
            </a:schemeClr>
          </a:solidFill>
          <a:effectLst/>
        </p:grpSpPr>
        <p:sp>
          <p:nvSpPr>
            <p:cNvPr id="53" name="Freeform 5"/>
            <p:cNvSpPr>
              <a:spLocks/>
            </p:cNvSpPr>
            <p:nvPr/>
          </p:nvSpPr>
          <p:spPr bwMode="auto">
            <a:xfrm>
              <a:off x="2324100" y="1717676"/>
              <a:ext cx="565150" cy="1236663"/>
            </a:xfrm>
            <a:custGeom>
              <a:avLst/>
              <a:gdLst>
                <a:gd name="T0" fmla="*/ 592 w 592"/>
                <a:gd name="T1" fmla="*/ 1297 h 1297"/>
                <a:gd name="T2" fmla="*/ 592 w 592"/>
                <a:gd name="T3" fmla="*/ 1297 h 1297"/>
                <a:gd name="T4" fmla="*/ 0 w 592"/>
                <a:gd name="T5" fmla="*/ 1297 h 1297"/>
                <a:gd name="T6" fmla="*/ 0 w 592"/>
                <a:gd name="T7" fmla="*/ 297 h 1297"/>
                <a:gd name="T8" fmla="*/ 296 w 592"/>
                <a:gd name="T9" fmla="*/ 0 h 1297"/>
                <a:gd name="T10" fmla="*/ 592 w 592"/>
                <a:gd name="T11" fmla="*/ 297 h 1297"/>
                <a:gd name="T12" fmla="*/ 592 w 592"/>
                <a:gd name="T13" fmla="*/ 1297 h 1297"/>
              </a:gdLst>
              <a:ahLst/>
              <a:cxnLst>
                <a:cxn ang="0">
                  <a:pos x="T0" y="T1"/>
                </a:cxn>
                <a:cxn ang="0">
                  <a:pos x="T2" y="T3"/>
                </a:cxn>
                <a:cxn ang="0">
                  <a:pos x="T4" y="T5"/>
                </a:cxn>
                <a:cxn ang="0">
                  <a:pos x="T6" y="T7"/>
                </a:cxn>
                <a:cxn ang="0">
                  <a:pos x="T8" y="T9"/>
                </a:cxn>
                <a:cxn ang="0">
                  <a:pos x="T10" y="T11"/>
                </a:cxn>
                <a:cxn ang="0">
                  <a:pos x="T12" y="T13"/>
                </a:cxn>
              </a:cxnLst>
              <a:rect l="0" t="0" r="r" b="b"/>
              <a:pathLst>
                <a:path w="592" h="1297">
                  <a:moveTo>
                    <a:pt x="592" y="1297"/>
                  </a:moveTo>
                  <a:lnTo>
                    <a:pt x="592" y="1297"/>
                  </a:lnTo>
                  <a:lnTo>
                    <a:pt x="0" y="1297"/>
                  </a:lnTo>
                  <a:lnTo>
                    <a:pt x="0" y="297"/>
                  </a:lnTo>
                  <a:cubicBezTo>
                    <a:pt x="0" y="133"/>
                    <a:pt x="132" y="0"/>
                    <a:pt x="296" y="0"/>
                  </a:cubicBezTo>
                  <a:cubicBezTo>
                    <a:pt x="459" y="0"/>
                    <a:pt x="592" y="133"/>
                    <a:pt x="592" y="297"/>
                  </a:cubicBezTo>
                  <a:lnTo>
                    <a:pt x="592" y="129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4" name="Freeform 6"/>
            <p:cNvSpPr>
              <a:spLocks/>
            </p:cNvSpPr>
            <p:nvPr/>
          </p:nvSpPr>
          <p:spPr bwMode="auto">
            <a:xfrm>
              <a:off x="2355850" y="1160463"/>
              <a:ext cx="500063" cy="498475"/>
            </a:xfrm>
            <a:custGeom>
              <a:avLst/>
              <a:gdLst>
                <a:gd name="T0" fmla="*/ 523 w 523"/>
                <a:gd name="T1" fmla="*/ 261 h 522"/>
                <a:gd name="T2" fmla="*/ 523 w 523"/>
                <a:gd name="T3" fmla="*/ 261 h 522"/>
                <a:gd name="T4" fmla="*/ 262 w 523"/>
                <a:gd name="T5" fmla="*/ 522 h 522"/>
                <a:gd name="T6" fmla="*/ 0 w 523"/>
                <a:gd name="T7" fmla="*/ 261 h 522"/>
                <a:gd name="T8" fmla="*/ 262 w 523"/>
                <a:gd name="T9" fmla="*/ 0 h 522"/>
                <a:gd name="T10" fmla="*/ 523 w 523"/>
                <a:gd name="T11" fmla="*/ 261 h 522"/>
              </a:gdLst>
              <a:ahLst/>
              <a:cxnLst>
                <a:cxn ang="0">
                  <a:pos x="T0" y="T1"/>
                </a:cxn>
                <a:cxn ang="0">
                  <a:pos x="T2" y="T3"/>
                </a:cxn>
                <a:cxn ang="0">
                  <a:pos x="T4" y="T5"/>
                </a:cxn>
                <a:cxn ang="0">
                  <a:pos x="T6" y="T7"/>
                </a:cxn>
                <a:cxn ang="0">
                  <a:pos x="T8" y="T9"/>
                </a:cxn>
                <a:cxn ang="0">
                  <a:pos x="T10" y="T11"/>
                </a:cxn>
              </a:cxnLst>
              <a:rect l="0" t="0" r="r" b="b"/>
              <a:pathLst>
                <a:path w="523" h="522">
                  <a:moveTo>
                    <a:pt x="523" y="261"/>
                  </a:moveTo>
                  <a:lnTo>
                    <a:pt x="523" y="261"/>
                  </a:lnTo>
                  <a:cubicBezTo>
                    <a:pt x="523" y="405"/>
                    <a:pt x="406" y="522"/>
                    <a:pt x="262" y="522"/>
                  </a:cubicBezTo>
                  <a:cubicBezTo>
                    <a:pt x="117" y="522"/>
                    <a:pt x="0" y="405"/>
                    <a:pt x="0" y="261"/>
                  </a:cubicBezTo>
                  <a:cubicBezTo>
                    <a:pt x="0" y="117"/>
                    <a:pt x="117" y="0"/>
                    <a:pt x="262" y="0"/>
                  </a:cubicBezTo>
                  <a:cubicBezTo>
                    <a:pt x="406" y="0"/>
                    <a:pt x="523" y="117"/>
                    <a:pt x="523" y="2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5" name="Freeform 7"/>
            <p:cNvSpPr>
              <a:spLocks/>
            </p:cNvSpPr>
            <p:nvPr/>
          </p:nvSpPr>
          <p:spPr bwMode="auto">
            <a:xfrm>
              <a:off x="3043238" y="1335088"/>
              <a:ext cx="566738" cy="1619250"/>
            </a:xfrm>
            <a:custGeom>
              <a:avLst/>
              <a:gdLst>
                <a:gd name="T0" fmla="*/ 593 w 593"/>
                <a:gd name="T1" fmla="*/ 1697 h 1697"/>
                <a:gd name="T2" fmla="*/ 593 w 593"/>
                <a:gd name="T3" fmla="*/ 1697 h 1697"/>
                <a:gd name="T4" fmla="*/ 0 w 593"/>
                <a:gd name="T5" fmla="*/ 1697 h 1697"/>
                <a:gd name="T6" fmla="*/ 0 w 593"/>
                <a:gd name="T7" fmla="*/ 297 h 1697"/>
                <a:gd name="T8" fmla="*/ 297 w 593"/>
                <a:gd name="T9" fmla="*/ 0 h 1697"/>
                <a:gd name="T10" fmla="*/ 593 w 593"/>
                <a:gd name="T11" fmla="*/ 297 h 1697"/>
                <a:gd name="T12" fmla="*/ 593 w 593"/>
                <a:gd name="T13" fmla="*/ 1697 h 1697"/>
              </a:gdLst>
              <a:ahLst/>
              <a:cxnLst>
                <a:cxn ang="0">
                  <a:pos x="T0" y="T1"/>
                </a:cxn>
                <a:cxn ang="0">
                  <a:pos x="T2" y="T3"/>
                </a:cxn>
                <a:cxn ang="0">
                  <a:pos x="T4" y="T5"/>
                </a:cxn>
                <a:cxn ang="0">
                  <a:pos x="T6" y="T7"/>
                </a:cxn>
                <a:cxn ang="0">
                  <a:pos x="T8" y="T9"/>
                </a:cxn>
                <a:cxn ang="0">
                  <a:pos x="T10" y="T11"/>
                </a:cxn>
                <a:cxn ang="0">
                  <a:pos x="T12" y="T13"/>
                </a:cxn>
              </a:cxnLst>
              <a:rect l="0" t="0" r="r" b="b"/>
              <a:pathLst>
                <a:path w="593" h="1697">
                  <a:moveTo>
                    <a:pt x="593" y="1697"/>
                  </a:moveTo>
                  <a:lnTo>
                    <a:pt x="593" y="1697"/>
                  </a:lnTo>
                  <a:lnTo>
                    <a:pt x="0" y="1697"/>
                  </a:lnTo>
                  <a:lnTo>
                    <a:pt x="0" y="297"/>
                  </a:lnTo>
                  <a:cubicBezTo>
                    <a:pt x="0" y="133"/>
                    <a:pt x="133" y="0"/>
                    <a:pt x="297" y="0"/>
                  </a:cubicBezTo>
                  <a:cubicBezTo>
                    <a:pt x="460" y="0"/>
                    <a:pt x="593" y="133"/>
                    <a:pt x="593" y="297"/>
                  </a:cubicBezTo>
                  <a:lnTo>
                    <a:pt x="593" y="169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6" name="Freeform 8"/>
            <p:cNvSpPr>
              <a:spLocks/>
            </p:cNvSpPr>
            <p:nvPr/>
          </p:nvSpPr>
          <p:spPr bwMode="auto">
            <a:xfrm>
              <a:off x="3076575" y="779463"/>
              <a:ext cx="500063" cy="498475"/>
            </a:xfrm>
            <a:custGeom>
              <a:avLst/>
              <a:gdLst>
                <a:gd name="T0" fmla="*/ 523 w 523"/>
                <a:gd name="T1" fmla="*/ 261 h 522"/>
                <a:gd name="T2" fmla="*/ 523 w 523"/>
                <a:gd name="T3" fmla="*/ 261 h 522"/>
                <a:gd name="T4" fmla="*/ 262 w 523"/>
                <a:gd name="T5" fmla="*/ 522 h 522"/>
                <a:gd name="T6" fmla="*/ 0 w 523"/>
                <a:gd name="T7" fmla="*/ 261 h 522"/>
                <a:gd name="T8" fmla="*/ 262 w 523"/>
                <a:gd name="T9" fmla="*/ 0 h 522"/>
                <a:gd name="T10" fmla="*/ 523 w 523"/>
                <a:gd name="T11" fmla="*/ 261 h 522"/>
              </a:gdLst>
              <a:ahLst/>
              <a:cxnLst>
                <a:cxn ang="0">
                  <a:pos x="T0" y="T1"/>
                </a:cxn>
                <a:cxn ang="0">
                  <a:pos x="T2" y="T3"/>
                </a:cxn>
                <a:cxn ang="0">
                  <a:pos x="T4" y="T5"/>
                </a:cxn>
                <a:cxn ang="0">
                  <a:pos x="T6" y="T7"/>
                </a:cxn>
                <a:cxn ang="0">
                  <a:pos x="T8" y="T9"/>
                </a:cxn>
                <a:cxn ang="0">
                  <a:pos x="T10" y="T11"/>
                </a:cxn>
              </a:cxnLst>
              <a:rect l="0" t="0" r="r" b="b"/>
              <a:pathLst>
                <a:path w="523" h="522">
                  <a:moveTo>
                    <a:pt x="523" y="261"/>
                  </a:moveTo>
                  <a:lnTo>
                    <a:pt x="523" y="261"/>
                  </a:lnTo>
                  <a:cubicBezTo>
                    <a:pt x="523" y="405"/>
                    <a:pt x="406" y="522"/>
                    <a:pt x="262" y="522"/>
                  </a:cubicBezTo>
                  <a:cubicBezTo>
                    <a:pt x="117" y="522"/>
                    <a:pt x="0" y="405"/>
                    <a:pt x="0" y="261"/>
                  </a:cubicBezTo>
                  <a:cubicBezTo>
                    <a:pt x="0" y="117"/>
                    <a:pt x="117" y="0"/>
                    <a:pt x="262" y="0"/>
                  </a:cubicBezTo>
                  <a:cubicBezTo>
                    <a:pt x="406" y="0"/>
                    <a:pt x="523" y="117"/>
                    <a:pt x="523" y="2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7" name="Freeform 9"/>
            <p:cNvSpPr>
              <a:spLocks/>
            </p:cNvSpPr>
            <p:nvPr/>
          </p:nvSpPr>
          <p:spPr bwMode="auto">
            <a:xfrm>
              <a:off x="3763963" y="954088"/>
              <a:ext cx="565150" cy="2000250"/>
            </a:xfrm>
            <a:custGeom>
              <a:avLst/>
              <a:gdLst>
                <a:gd name="T0" fmla="*/ 593 w 593"/>
                <a:gd name="T1" fmla="*/ 2097 h 2097"/>
                <a:gd name="T2" fmla="*/ 593 w 593"/>
                <a:gd name="T3" fmla="*/ 2097 h 2097"/>
                <a:gd name="T4" fmla="*/ 0 w 593"/>
                <a:gd name="T5" fmla="*/ 2097 h 2097"/>
                <a:gd name="T6" fmla="*/ 0 w 593"/>
                <a:gd name="T7" fmla="*/ 297 h 2097"/>
                <a:gd name="T8" fmla="*/ 296 w 593"/>
                <a:gd name="T9" fmla="*/ 0 h 2097"/>
                <a:gd name="T10" fmla="*/ 593 w 593"/>
                <a:gd name="T11" fmla="*/ 297 h 2097"/>
                <a:gd name="T12" fmla="*/ 593 w 593"/>
                <a:gd name="T13" fmla="*/ 2097 h 2097"/>
              </a:gdLst>
              <a:ahLst/>
              <a:cxnLst>
                <a:cxn ang="0">
                  <a:pos x="T0" y="T1"/>
                </a:cxn>
                <a:cxn ang="0">
                  <a:pos x="T2" y="T3"/>
                </a:cxn>
                <a:cxn ang="0">
                  <a:pos x="T4" y="T5"/>
                </a:cxn>
                <a:cxn ang="0">
                  <a:pos x="T6" y="T7"/>
                </a:cxn>
                <a:cxn ang="0">
                  <a:pos x="T8" y="T9"/>
                </a:cxn>
                <a:cxn ang="0">
                  <a:pos x="T10" y="T11"/>
                </a:cxn>
                <a:cxn ang="0">
                  <a:pos x="T12" y="T13"/>
                </a:cxn>
              </a:cxnLst>
              <a:rect l="0" t="0" r="r" b="b"/>
              <a:pathLst>
                <a:path w="593" h="2097">
                  <a:moveTo>
                    <a:pt x="593" y="2097"/>
                  </a:moveTo>
                  <a:lnTo>
                    <a:pt x="593" y="2097"/>
                  </a:lnTo>
                  <a:lnTo>
                    <a:pt x="0" y="2097"/>
                  </a:lnTo>
                  <a:lnTo>
                    <a:pt x="0" y="297"/>
                  </a:lnTo>
                  <a:cubicBezTo>
                    <a:pt x="0" y="133"/>
                    <a:pt x="133" y="0"/>
                    <a:pt x="296" y="0"/>
                  </a:cubicBezTo>
                  <a:cubicBezTo>
                    <a:pt x="460" y="0"/>
                    <a:pt x="593" y="133"/>
                    <a:pt x="593" y="297"/>
                  </a:cubicBezTo>
                  <a:lnTo>
                    <a:pt x="593" y="209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8" name="Freeform 10"/>
            <p:cNvSpPr>
              <a:spLocks/>
            </p:cNvSpPr>
            <p:nvPr/>
          </p:nvSpPr>
          <p:spPr bwMode="auto">
            <a:xfrm>
              <a:off x="3797300" y="398463"/>
              <a:ext cx="498475" cy="496888"/>
            </a:xfrm>
            <a:custGeom>
              <a:avLst/>
              <a:gdLst>
                <a:gd name="T0" fmla="*/ 523 w 523"/>
                <a:gd name="T1" fmla="*/ 260 h 521"/>
                <a:gd name="T2" fmla="*/ 523 w 523"/>
                <a:gd name="T3" fmla="*/ 260 h 521"/>
                <a:gd name="T4" fmla="*/ 261 w 523"/>
                <a:gd name="T5" fmla="*/ 521 h 521"/>
                <a:gd name="T6" fmla="*/ 0 w 523"/>
                <a:gd name="T7" fmla="*/ 260 h 521"/>
                <a:gd name="T8" fmla="*/ 261 w 523"/>
                <a:gd name="T9" fmla="*/ 0 h 521"/>
                <a:gd name="T10" fmla="*/ 523 w 523"/>
                <a:gd name="T11" fmla="*/ 260 h 521"/>
              </a:gdLst>
              <a:ahLst/>
              <a:cxnLst>
                <a:cxn ang="0">
                  <a:pos x="T0" y="T1"/>
                </a:cxn>
                <a:cxn ang="0">
                  <a:pos x="T2" y="T3"/>
                </a:cxn>
                <a:cxn ang="0">
                  <a:pos x="T4" y="T5"/>
                </a:cxn>
                <a:cxn ang="0">
                  <a:pos x="T6" y="T7"/>
                </a:cxn>
                <a:cxn ang="0">
                  <a:pos x="T8" y="T9"/>
                </a:cxn>
                <a:cxn ang="0">
                  <a:pos x="T10" y="T11"/>
                </a:cxn>
              </a:cxnLst>
              <a:rect l="0" t="0" r="r" b="b"/>
              <a:pathLst>
                <a:path w="523" h="521">
                  <a:moveTo>
                    <a:pt x="523" y="260"/>
                  </a:moveTo>
                  <a:lnTo>
                    <a:pt x="523" y="260"/>
                  </a:lnTo>
                  <a:cubicBezTo>
                    <a:pt x="523" y="404"/>
                    <a:pt x="406" y="521"/>
                    <a:pt x="261" y="521"/>
                  </a:cubicBezTo>
                  <a:cubicBezTo>
                    <a:pt x="117" y="521"/>
                    <a:pt x="0" y="404"/>
                    <a:pt x="0" y="260"/>
                  </a:cubicBezTo>
                  <a:cubicBezTo>
                    <a:pt x="0" y="116"/>
                    <a:pt x="117" y="0"/>
                    <a:pt x="261" y="0"/>
                  </a:cubicBezTo>
                  <a:cubicBezTo>
                    <a:pt x="406" y="0"/>
                    <a:pt x="523" y="116"/>
                    <a:pt x="523" y="26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59" name="SKEPTIC"/>
          <p:cNvGrpSpPr>
            <a:grpSpLocks noChangeAspect="1"/>
          </p:cNvGrpSpPr>
          <p:nvPr/>
        </p:nvGrpSpPr>
        <p:grpSpPr>
          <a:xfrm>
            <a:off x="4920420" y="2058311"/>
            <a:ext cx="365760" cy="466250"/>
            <a:chOff x="4826000" y="398463"/>
            <a:chExt cx="2005013" cy="2555876"/>
          </a:xfrm>
          <a:solidFill>
            <a:schemeClr val="accent1"/>
          </a:solidFill>
          <a:effectLst/>
        </p:grpSpPr>
        <p:sp>
          <p:nvSpPr>
            <p:cNvPr id="60" name="Freeform 11"/>
            <p:cNvSpPr>
              <a:spLocks/>
            </p:cNvSpPr>
            <p:nvPr/>
          </p:nvSpPr>
          <p:spPr bwMode="auto">
            <a:xfrm>
              <a:off x="6265863" y="1717676"/>
              <a:ext cx="565150" cy="1236663"/>
            </a:xfrm>
            <a:custGeom>
              <a:avLst/>
              <a:gdLst>
                <a:gd name="T0" fmla="*/ 0 w 593"/>
                <a:gd name="T1" fmla="*/ 1297 h 1297"/>
                <a:gd name="T2" fmla="*/ 0 w 593"/>
                <a:gd name="T3" fmla="*/ 1297 h 1297"/>
                <a:gd name="T4" fmla="*/ 593 w 593"/>
                <a:gd name="T5" fmla="*/ 1297 h 1297"/>
                <a:gd name="T6" fmla="*/ 593 w 593"/>
                <a:gd name="T7" fmla="*/ 297 h 1297"/>
                <a:gd name="T8" fmla="*/ 296 w 593"/>
                <a:gd name="T9" fmla="*/ 0 h 1297"/>
                <a:gd name="T10" fmla="*/ 296 w 593"/>
                <a:gd name="T11" fmla="*/ 0 h 1297"/>
                <a:gd name="T12" fmla="*/ 0 w 593"/>
                <a:gd name="T13" fmla="*/ 297 h 1297"/>
                <a:gd name="T14" fmla="*/ 0 w 593"/>
                <a:gd name="T15" fmla="*/ 1297 h 129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3" h="1297">
                  <a:moveTo>
                    <a:pt x="0" y="1297"/>
                  </a:moveTo>
                  <a:lnTo>
                    <a:pt x="0" y="1297"/>
                  </a:lnTo>
                  <a:lnTo>
                    <a:pt x="593" y="1297"/>
                  </a:lnTo>
                  <a:lnTo>
                    <a:pt x="593" y="297"/>
                  </a:lnTo>
                  <a:cubicBezTo>
                    <a:pt x="593" y="133"/>
                    <a:pt x="460" y="0"/>
                    <a:pt x="296" y="0"/>
                  </a:cubicBezTo>
                  <a:lnTo>
                    <a:pt x="296" y="0"/>
                  </a:lnTo>
                  <a:cubicBezTo>
                    <a:pt x="133" y="0"/>
                    <a:pt x="0" y="133"/>
                    <a:pt x="0" y="297"/>
                  </a:cubicBezTo>
                  <a:lnTo>
                    <a:pt x="0" y="129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1" name="Freeform 12"/>
            <p:cNvSpPr>
              <a:spLocks/>
            </p:cNvSpPr>
            <p:nvPr/>
          </p:nvSpPr>
          <p:spPr bwMode="auto">
            <a:xfrm>
              <a:off x="6299200" y="1160463"/>
              <a:ext cx="498475" cy="498475"/>
            </a:xfrm>
            <a:custGeom>
              <a:avLst/>
              <a:gdLst>
                <a:gd name="T0" fmla="*/ 0 w 523"/>
                <a:gd name="T1" fmla="*/ 261 h 522"/>
                <a:gd name="T2" fmla="*/ 0 w 523"/>
                <a:gd name="T3" fmla="*/ 261 h 522"/>
                <a:gd name="T4" fmla="*/ 261 w 523"/>
                <a:gd name="T5" fmla="*/ 522 h 522"/>
                <a:gd name="T6" fmla="*/ 523 w 523"/>
                <a:gd name="T7" fmla="*/ 261 h 522"/>
                <a:gd name="T8" fmla="*/ 261 w 523"/>
                <a:gd name="T9" fmla="*/ 0 h 522"/>
                <a:gd name="T10" fmla="*/ 0 w 523"/>
                <a:gd name="T11" fmla="*/ 261 h 522"/>
              </a:gdLst>
              <a:ahLst/>
              <a:cxnLst>
                <a:cxn ang="0">
                  <a:pos x="T0" y="T1"/>
                </a:cxn>
                <a:cxn ang="0">
                  <a:pos x="T2" y="T3"/>
                </a:cxn>
                <a:cxn ang="0">
                  <a:pos x="T4" y="T5"/>
                </a:cxn>
                <a:cxn ang="0">
                  <a:pos x="T6" y="T7"/>
                </a:cxn>
                <a:cxn ang="0">
                  <a:pos x="T8" y="T9"/>
                </a:cxn>
                <a:cxn ang="0">
                  <a:pos x="T10" y="T11"/>
                </a:cxn>
              </a:cxnLst>
              <a:rect l="0" t="0" r="r" b="b"/>
              <a:pathLst>
                <a:path w="523" h="522">
                  <a:moveTo>
                    <a:pt x="0" y="261"/>
                  </a:moveTo>
                  <a:lnTo>
                    <a:pt x="0" y="261"/>
                  </a:lnTo>
                  <a:cubicBezTo>
                    <a:pt x="0" y="405"/>
                    <a:pt x="117" y="522"/>
                    <a:pt x="261" y="522"/>
                  </a:cubicBezTo>
                  <a:cubicBezTo>
                    <a:pt x="406" y="522"/>
                    <a:pt x="523" y="405"/>
                    <a:pt x="523" y="261"/>
                  </a:cubicBezTo>
                  <a:cubicBezTo>
                    <a:pt x="523" y="117"/>
                    <a:pt x="406" y="0"/>
                    <a:pt x="261" y="0"/>
                  </a:cubicBezTo>
                  <a:cubicBezTo>
                    <a:pt x="117" y="0"/>
                    <a:pt x="0" y="117"/>
                    <a:pt x="0" y="2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2" name="Freeform 13"/>
            <p:cNvSpPr>
              <a:spLocks/>
            </p:cNvSpPr>
            <p:nvPr/>
          </p:nvSpPr>
          <p:spPr bwMode="auto">
            <a:xfrm>
              <a:off x="5545138" y="1335088"/>
              <a:ext cx="565150" cy="1619250"/>
            </a:xfrm>
            <a:custGeom>
              <a:avLst/>
              <a:gdLst>
                <a:gd name="T0" fmla="*/ 0 w 593"/>
                <a:gd name="T1" fmla="*/ 1697 h 1697"/>
                <a:gd name="T2" fmla="*/ 0 w 593"/>
                <a:gd name="T3" fmla="*/ 1697 h 1697"/>
                <a:gd name="T4" fmla="*/ 593 w 593"/>
                <a:gd name="T5" fmla="*/ 1697 h 1697"/>
                <a:gd name="T6" fmla="*/ 593 w 593"/>
                <a:gd name="T7" fmla="*/ 297 h 1697"/>
                <a:gd name="T8" fmla="*/ 297 w 593"/>
                <a:gd name="T9" fmla="*/ 0 h 1697"/>
                <a:gd name="T10" fmla="*/ 0 w 593"/>
                <a:gd name="T11" fmla="*/ 297 h 1697"/>
                <a:gd name="T12" fmla="*/ 0 w 593"/>
                <a:gd name="T13" fmla="*/ 1697 h 1697"/>
              </a:gdLst>
              <a:ahLst/>
              <a:cxnLst>
                <a:cxn ang="0">
                  <a:pos x="T0" y="T1"/>
                </a:cxn>
                <a:cxn ang="0">
                  <a:pos x="T2" y="T3"/>
                </a:cxn>
                <a:cxn ang="0">
                  <a:pos x="T4" y="T5"/>
                </a:cxn>
                <a:cxn ang="0">
                  <a:pos x="T6" y="T7"/>
                </a:cxn>
                <a:cxn ang="0">
                  <a:pos x="T8" y="T9"/>
                </a:cxn>
                <a:cxn ang="0">
                  <a:pos x="T10" y="T11"/>
                </a:cxn>
                <a:cxn ang="0">
                  <a:pos x="T12" y="T13"/>
                </a:cxn>
              </a:cxnLst>
              <a:rect l="0" t="0" r="r" b="b"/>
              <a:pathLst>
                <a:path w="593" h="1697">
                  <a:moveTo>
                    <a:pt x="0" y="1697"/>
                  </a:moveTo>
                  <a:lnTo>
                    <a:pt x="0" y="1697"/>
                  </a:lnTo>
                  <a:lnTo>
                    <a:pt x="593" y="1697"/>
                  </a:lnTo>
                  <a:lnTo>
                    <a:pt x="593" y="297"/>
                  </a:lnTo>
                  <a:cubicBezTo>
                    <a:pt x="593" y="133"/>
                    <a:pt x="460" y="0"/>
                    <a:pt x="297" y="0"/>
                  </a:cubicBezTo>
                  <a:cubicBezTo>
                    <a:pt x="133" y="0"/>
                    <a:pt x="0" y="133"/>
                    <a:pt x="0" y="297"/>
                  </a:cubicBezTo>
                  <a:lnTo>
                    <a:pt x="0" y="169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3" name="Freeform 14"/>
            <p:cNvSpPr>
              <a:spLocks/>
            </p:cNvSpPr>
            <p:nvPr/>
          </p:nvSpPr>
          <p:spPr bwMode="auto">
            <a:xfrm>
              <a:off x="5578475" y="779463"/>
              <a:ext cx="498475" cy="498475"/>
            </a:xfrm>
            <a:custGeom>
              <a:avLst/>
              <a:gdLst>
                <a:gd name="T0" fmla="*/ 0 w 523"/>
                <a:gd name="T1" fmla="*/ 261 h 522"/>
                <a:gd name="T2" fmla="*/ 0 w 523"/>
                <a:gd name="T3" fmla="*/ 261 h 522"/>
                <a:gd name="T4" fmla="*/ 262 w 523"/>
                <a:gd name="T5" fmla="*/ 522 h 522"/>
                <a:gd name="T6" fmla="*/ 523 w 523"/>
                <a:gd name="T7" fmla="*/ 261 h 522"/>
                <a:gd name="T8" fmla="*/ 262 w 523"/>
                <a:gd name="T9" fmla="*/ 0 h 522"/>
                <a:gd name="T10" fmla="*/ 0 w 523"/>
                <a:gd name="T11" fmla="*/ 261 h 522"/>
              </a:gdLst>
              <a:ahLst/>
              <a:cxnLst>
                <a:cxn ang="0">
                  <a:pos x="T0" y="T1"/>
                </a:cxn>
                <a:cxn ang="0">
                  <a:pos x="T2" y="T3"/>
                </a:cxn>
                <a:cxn ang="0">
                  <a:pos x="T4" y="T5"/>
                </a:cxn>
                <a:cxn ang="0">
                  <a:pos x="T6" y="T7"/>
                </a:cxn>
                <a:cxn ang="0">
                  <a:pos x="T8" y="T9"/>
                </a:cxn>
                <a:cxn ang="0">
                  <a:pos x="T10" y="T11"/>
                </a:cxn>
              </a:cxnLst>
              <a:rect l="0" t="0" r="r" b="b"/>
              <a:pathLst>
                <a:path w="523" h="522">
                  <a:moveTo>
                    <a:pt x="0" y="261"/>
                  </a:moveTo>
                  <a:lnTo>
                    <a:pt x="0" y="261"/>
                  </a:lnTo>
                  <a:cubicBezTo>
                    <a:pt x="0" y="405"/>
                    <a:pt x="117" y="522"/>
                    <a:pt x="262" y="522"/>
                  </a:cubicBezTo>
                  <a:cubicBezTo>
                    <a:pt x="406" y="522"/>
                    <a:pt x="523" y="405"/>
                    <a:pt x="523" y="261"/>
                  </a:cubicBezTo>
                  <a:cubicBezTo>
                    <a:pt x="523" y="117"/>
                    <a:pt x="406" y="0"/>
                    <a:pt x="262" y="0"/>
                  </a:cubicBezTo>
                  <a:cubicBezTo>
                    <a:pt x="117" y="0"/>
                    <a:pt x="0" y="117"/>
                    <a:pt x="0" y="2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4" name="Freeform 15"/>
            <p:cNvSpPr>
              <a:spLocks/>
            </p:cNvSpPr>
            <p:nvPr/>
          </p:nvSpPr>
          <p:spPr bwMode="auto">
            <a:xfrm>
              <a:off x="4826000" y="954088"/>
              <a:ext cx="565150" cy="2000250"/>
            </a:xfrm>
            <a:custGeom>
              <a:avLst/>
              <a:gdLst>
                <a:gd name="T0" fmla="*/ 0 w 592"/>
                <a:gd name="T1" fmla="*/ 2097 h 2097"/>
                <a:gd name="T2" fmla="*/ 0 w 592"/>
                <a:gd name="T3" fmla="*/ 2097 h 2097"/>
                <a:gd name="T4" fmla="*/ 592 w 592"/>
                <a:gd name="T5" fmla="*/ 2097 h 2097"/>
                <a:gd name="T6" fmla="*/ 592 w 592"/>
                <a:gd name="T7" fmla="*/ 297 h 2097"/>
                <a:gd name="T8" fmla="*/ 296 w 592"/>
                <a:gd name="T9" fmla="*/ 0 h 2097"/>
                <a:gd name="T10" fmla="*/ 0 w 592"/>
                <a:gd name="T11" fmla="*/ 297 h 2097"/>
                <a:gd name="T12" fmla="*/ 0 w 592"/>
                <a:gd name="T13" fmla="*/ 2097 h 2097"/>
              </a:gdLst>
              <a:ahLst/>
              <a:cxnLst>
                <a:cxn ang="0">
                  <a:pos x="T0" y="T1"/>
                </a:cxn>
                <a:cxn ang="0">
                  <a:pos x="T2" y="T3"/>
                </a:cxn>
                <a:cxn ang="0">
                  <a:pos x="T4" y="T5"/>
                </a:cxn>
                <a:cxn ang="0">
                  <a:pos x="T6" y="T7"/>
                </a:cxn>
                <a:cxn ang="0">
                  <a:pos x="T8" y="T9"/>
                </a:cxn>
                <a:cxn ang="0">
                  <a:pos x="T10" y="T11"/>
                </a:cxn>
                <a:cxn ang="0">
                  <a:pos x="T12" y="T13"/>
                </a:cxn>
              </a:cxnLst>
              <a:rect l="0" t="0" r="r" b="b"/>
              <a:pathLst>
                <a:path w="592" h="2097">
                  <a:moveTo>
                    <a:pt x="0" y="2097"/>
                  </a:moveTo>
                  <a:lnTo>
                    <a:pt x="0" y="2097"/>
                  </a:lnTo>
                  <a:lnTo>
                    <a:pt x="592" y="2097"/>
                  </a:lnTo>
                  <a:lnTo>
                    <a:pt x="592" y="297"/>
                  </a:lnTo>
                  <a:cubicBezTo>
                    <a:pt x="592" y="133"/>
                    <a:pt x="460" y="0"/>
                    <a:pt x="296" y="0"/>
                  </a:cubicBezTo>
                  <a:cubicBezTo>
                    <a:pt x="132" y="0"/>
                    <a:pt x="0" y="133"/>
                    <a:pt x="0" y="297"/>
                  </a:cubicBezTo>
                  <a:lnTo>
                    <a:pt x="0" y="209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5" name="Freeform 16"/>
            <p:cNvSpPr>
              <a:spLocks/>
            </p:cNvSpPr>
            <p:nvPr/>
          </p:nvSpPr>
          <p:spPr bwMode="auto">
            <a:xfrm>
              <a:off x="4859338" y="398463"/>
              <a:ext cx="498475" cy="496888"/>
            </a:xfrm>
            <a:custGeom>
              <a:avLst/>
              <a:gdLst>
                <a:gd name="T0" fmla="*/ 0 w 522"/>
                <a:gd name="T1" fmla="*/ 260 h 521"/>
                <a:gd name="T2" fmla="*/ 0 w 522"/>
                <a:gd name="T3" fmla="*/ 260 h 521"/>
                <a:gd name="T4" fmla="*/ 261 w 522"/>
                <a:gd name="T5" fmla="*/ 521 h 521"/>
                <a:gd name="T6" fmla="*/ 522 w 522"/>
                <a:gd name="T7" fmla="*/ 260 h 521"/>
                <a:gd name="T8" fmla="*/ 261 w 522"/>
                <a:gd name="T9" fmla="*/ 0 h 521"/>
                <a:gd name="T10" fmla="*/ 0 w 522"/>
                <a:gd name="T11" fmla="*/ 260 h 521"/>
              </a:gdLst>
              <a:ahLst/>
              <a:cxnLst>
                <a:cxn ang="0">
                  <a:pos x="T0" y="T1"/>
                </a:cxn>
                <a:cxn ang="0">
                  <a:pos x="T2" y="T3"/>
                </a:cxn>
                <a:cxn ang="0">
                  <a:pos x="T4" y="T5"/>
                </a:cxn>
                <a:cxn ang="0">
                  <a:pos x="T6" y="T7"/>
                </a:cxn>
                <a:cxn ang="0">
                  <a:pos x="T8" y="T9"/>
                </a:cxn>
                <a:cxn ang="0">
                  <a:pos x="T10" y="T11"/>
                </a:cxn>
              </a:cxnLst>
              <a:rect l="0" t="0" r="r" b="b"/>
              <a:pathLst>
                <a:path w="522" h="521">
                  <a:moveTo>
                    <a:pt x="0" y="260"/>
                  </a:moveTo>
                  <a:lnTo>
                    <a:pt x="0" y="260"/>
                  </a:lnTo>
                  <a:cubicBezTo>
                    <a:pt x="0" y="404"/>
                    <a:pt x="117" y="521"/>
                    <a:pt x="261" y="521"/>
                  </a:cubicBezTo>
                  <a:cubicBezTo>
                    <a:pt x="405" y="521"/>
                    <a:pt x="522" y="404"/>
                    <a:pt x="522" y="260"/>
                  </a:cubicBezTo>
                  <a:cubicBezTo>
                    <a:pt x="522" y="116"/>
                    <a:pt x="405" y="0"/>
                    <a:pt x="261" y="0"/>
                  </a:cubicBezTo>
                  <a:cubicBezTo>
                    <a:pt x="117" y="0"/>
                    <a:pt x="0" y="116"/>
                    <a:pt x="0" y="26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66" name="Group 65"/>
          <p:cNvGrpSpPr>
            <a:grpSpLocks noChangeAspect="1"/>
          </p:cNvGrpSpPr>
          <p:nvPr/>
        </p:nvGrpSpPr>
        <p:grpSpPr>
          <a:xfrm>
            <a:off x="4389121" y="2829067"/>
            <a:ext cx="365760" cy="443370"/>
            <a:chOff x="3969534" y="2897821"/>
            <a:chExt cx="1097280" cy="1330113"/>
          </a:xfrm>
          <a:solidFill>
            <a:schemeClr val="accent3"/>
          </a:solidFill>
          <a:effectLst/>
        </p:grpSpPr>
        <p:sp>
          <p:nvSpPr>
            <p:cNvPr id="67" name="Freeform 17"/>
            <p:cNvSpPr>
              <a:spLocks/>
            </p:cNvSpPr>
            <p:nvPr/>
          </p:nvSpPr>
          <p:spPr bwMode="auto">
            <a:xfrm>
              <a:off x="4757525" y="3411274"/>
              <a:ext cx="309289" cy="816660"/>
            </a:xfrm>
            <a:custGeom>
              <a:avLst/>
              <a:gdLst>
                <a:gd name="T0" fmla="*/ 0 w 593"/>
                <a:gd name="T1" fmla="*/ 1564 h 1564"/>
                <a:gd name="T2" fmla="*/ 0 w 593"/>
                <a:gd name="T3" fmla="*/ 1564 h 1564"/>
                <a:gd name="T4" fmla="*/ 593 w 593"/>
                <a:gd name="T5" fmla="*/ 1564 h 1564"/>
                <a:gd name="T6" fmla="*/ 593 w 593"/>
                <a:gd name="T7" fmla="*/ 296 h 1564"/>
                <a:gd name="T8" fmla="*/ 297 w 593"/>
                <a:gd name="T9" fmla="*/ 0 h 1564"/>
                <a:gd name="T10" fmla="*/ 0 w 593"/>
                <a:gd name="T11" fmla="*/ 296 h 1564"/>
                <a:gd name="T12" fmla="*/ 0 w 593"/>
                <a:gd name="T13" fmla="*/ 1564 h 1564"/>
              </a:gdLst>
              <a:ahLst/>
              <a:cxnLst>
                <a:cxn ang="0">
                  <a:pos x="T0" y="T1"/>
                </a:cxn>
                <a:cxn ang="0">
                  <a:pos x="T2" y="T3"/>
                </a:cxn>
                <a:cxn ang="0">
                  <a:pos x="T4" y="T5"/>
                </a:cxn>
                <a:cxn ang="0">
                  <a:pos x="T6" y="T7"/>
                </a:cxn>
                <a:cxn ang="0">
                  <a:pos x="T8" y="T9"/>
                </a:cxn>
                <a:cxn ang="0">
                  <a:pos x="T10" y="T11"/>
                </a:cxn>
                <a:cxn ang="0">
                  <a:pos x="T12" y="T13"/>
                </a:cxn>
              </a:cxnLst>
              <a:rect l="0" t="0" r="r" b="b"/>
              <a:pathLst>
                <a:path w="593" h="1564">
                  <a:moveTo>
                    <a:pt x="0" y="1564"/>
                  </a:moveTo>
                  <a:lnTo>
                    <a:pt x="0" y="1564"/>
                  </a:lnTo>
                  <a:lnTo>
                    <a:pt x="593" y="1564"/>
                  </a:lnTo>
                  <a:lnTo>
                    <a:pt x="593" y="296"/>
                  </a:lnTo>
                  <a:cubicBezTo>
                    <a:pt x="593" y="133"/>
                    <a:pt x="460" y="0"/>
                    <a:pt x="297" y="0"/>
                  </a:cubicBezTo>
                  <a:cubicBezTo>
                    <a:pt x="133" y="0"/>
                    <a:pt x="0" y="133"/>
                    <a:pt x="0" y="296"/>
                  </a:cubicBezTo>
                  <a:lnTo>
                    <a:pt x="0" y="156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8" name="Freeform 18"/>
            <p:cNvSpPr>
              <a:spLocks/>
            </p:cNvSpPr>
            <p:nvPr/>
          </p:nvSpPr>
          <p:spPr bwMode="auto">
            <a:xfrm>
              <a:off x="4775770" y="3107199"/>
              <a:ext cx="272800" cy="272799"/>
            </a:xfrm>
            <a:custGeom>
              <a:avLst/>
              <a:gdLst>
                <a:gd name="T0" fmla="*/ 0 w 523"/>
                <a:gd name="T1" fmla="*/ 262 h 523"/>
                <a:gd name="T2" fmla="*/ 0 w 523"/>
                <a:gd name="T3" fmla="*/ 262 h 523"/>
                <a:gd name="T4" fmla="*/ 262 w 523"/>
                <a:gd name="T5" fmla="*/ 523 h 523"/>
                <a:gd name="T6" fmla="*/ 523 w 523"/>
                <a:gd name="T7" fmla="*/ 262 h 523"/>
                <a:gd name="T8" fmla="*/ 262 w 523"/>
                <a:gd name="T9" fmla="*/ 0 h 523"/>
                <a:gd name="T10" fmla="*/ 0 w 523"/>
                <a:gd name="T11" fmla="*/ 262 h 523"/>
              </a:gdLst>
              <a:ahLst/>
              <a:cxnLst>
                <a:cxn ang="0">
                  <a:pos x="T0" y="T1"/>
                </a:cxn>
                <a:cxn ang="0">
                  <a:pos x="T2" y="T3"/>
                </a:cxn>
                <a:cxn ang="0">
                  <a:pos x="T4" y="T5"/>
                </a:cxn>
                <a:cxn ang="0">
                  <a:pos x="T6" y="T7"/>
                </a:cxn>
                <a:cxn ang="0">
                  <a:pos x="T8" y="T9"/>
                </a:cxn>
                <a:cxn ang="0">
                  <a:pos x="T10" y="T11"/>
                </a:cxn>
              </a:cxnLst>
              <a:rect l="0" t="0" r="r" b="b"/>
              <a:pathLst>
                <a:path w="523" h="523">
                  <a:moveTo>
                    <a:pt x="0" y="262"/>
                  </a:moveTo>
                  <a:lnTo>
                    <a:pt x="0" y="262"/>
                  </a:lnTo>
                  <a:cubicBezTo>
                    <a:pt x="0" y="406"/>
                    <a:pt x="117" y="523"/>
                    <a:pt x="262" y="523"/>
                  </a:cubicBezTo>
                  <a:cubicBezTo>
                    <a:pt x="406" y="523"/>
                    <a:pt x="523" y="406"/>
                    <a:pt x="523" y="262"/>
                  </a:cubicBezTo>
                  <a:cubicBezTo>
                    <a:pt x="523" y="117"/>
                    <a:pt x="406" y="0"/>
                    <a:pt x="262" y="0"/>
                  </a:cubicBezTo>
                  <a:cubicBezTo>
                    <a:pt x="117" y="0"/>
                    <a:pt x="0" y="117"/>
                    <a:pt x="0" y="26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9" name="Freeform 19"/>
            <p:cNvSpPr>
              <a:spLocks/>
            </p:cNvSpPr>
            <p:nvPr/>
          </p:nvSpPr>
          <p:spPr bwMode="auto">
            <a:xfrm>
              <a:off x="3969534" y="3411274"/>
              <a:ext cx="309289" cy="816660"/>
            </a:xfrm>
            <a:custGeom>
              <a:avLst/>
              <a:gdLst>
                <a:gd name="T0" fmla="*/ 593 w 593"/>
                <a:gd name="T1" fmla="*/ 1564 h 1564"/>
                <a:gd name="T2" fmla="*/ 593 w 593"/>
                <a:gd name="T3" fmla="*/ 1564 h 1564"/>
                <a:gd name="T4" fmla="*/ 0 w 593"/>
                <a:gd name="T5" fmla="*/ 1564 h 1564"/>
                <a:gd name="T6" fmla="*/ 0 w 593"/>
                <a:gd name="T7" fmla="*/ 296 h 1564"/>
                <a:gd name="T8" fmla="*/ 296 w 593"/>
                <a:gd name="T9" fmla="*/ 0 h 1564"/>
                <a:gd name="T10" fmla="*/ 593 w 593"/>
                <a:gd name="T11" fmla="*/ 296 h 1564"/>
                <a:gd name="T12" fmla="*/ 593 w 593"/>
                <a:gd name="T13" fmla="*/ 1564 h 1564"/>
              </a:gdLst>
              <a:ahLst/>
              <a:cxnLst>
                <a:cxn ang="0">
                  <a:pos x="T0" y="T1"/>
                </a:cxn>
                <a:cxn ang="0">
                  <a:pos x="T2" y="T3"/>
                </a:cxn>
                <a:cxn ang="0">
                  <a:pos x="T4" y="T5"/>
                </a:cxn>
                <a:cxn ang="0">
                  <a:pos x="T6" y="T7"/>
                </a:cxn>
                <a:cxn ang="0">
                  <a:pos x="T8" y="T9"/>
                </a:cxn>
                <a:cxn ang="0">
                  <a:pos x="T10" y="T11"/>
                </a:cxn>
                <a:cxn ang="0">
                  <a:pos x="T12" y="T13"/>
                </a:cxn>
              </a:cxnLst>
              <a:rect l="0" t="0" r="r" b="b"/>
              <a:pathLst>
                <a:path w="593" h="1564">
                  <a:moveTo>
                    <a:pt x="593" y="1564"/>
                  </a:moveTo>
                  <a:lnTo>
                    <a:pt x="593" y="1564"/>
                  </a:lnTo>
                  <a:lnTo>
                    <a:pt x="0" y="1564"/>
                  </a:lnTo>
                  <a:lnTo>
                    <a:pt x="0" y="296"/>
                  </a:lnTo>
                  <a:cubicBezTo>
                    <a:pt x="0" y="133"/>
                    <a:pt x="133" y="0"/>
                    <a:pt x="296" y="0"/>
                  </a:cubicBezTo>
                  <a:cubicBezTo>
                    <a:pt x="460" y="0"/>
                    <a:pt x="593" y="133"/>
                    <a:pt x="593" y="296"/>
                  </a:cubicBezTo>
                  <a:lnTo>
                    <a:pt x="593" y="1564"/>
                  </a:lnTo>
                  <a:close/>
                </a:path>
              </a:pathLst>
            </a:custGeom>
            <a:solidFill>
              <a:schemeClr val="accent3">
                <a:lumMod val="75000"/>
                <a:lumOff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0" name="Freeform 20"/>
            <p:cNvSpPr>
              <a:spLocks/>
            </p:cNvSpPr>
            <p:nvPr/>
          </p:nvSpPr>
          <p:spPr bwMode="auto">
            <a:xfrm>
              <a:off x="3987779" y="3107199"/>
              <a:ext cx="272800" cy="272799"/>
            </a:xfrm>
            <a:custGeom>
              <a:avLst/>
              <a:gdLst>
                <a:gd name="T0" fmla="*/ 523 w 523"/>
                <a:gd name="T1" fmla="*/ 262 h 523"/>
                <a:gd name="T2" fmla="*/ 523 w 523"/>
                <a:gd name="T3" fmla="*/ 262 h 523"/>
                <a:gd name="T4" fmla="*/ 261 w 523"/>
                <a:gd name="T5" fmla="*/ 523 h 523"/>
                <a:gd name="T6" fmla="*/ 0 w 523"/>
                <a:gd name="T7" fmla="*/ 262 h 523"/>
                <a:gd name="T8" fmla="*/ 261 w 523"/>
                <a:gd name="T9" fmla="*/ 0 h 523"/>
                <a:gd name="T10" fmla="*/ 523 w 523"/>
                <a:gd name="T11" fmla="*/ 262 h 523"/>
              </a:gdLst>
              <a:ahLst/>
              <a:cxnLst>
                <a:cxn ang="0">
                  <a:pos x="T0" y="T1"/>
                </a:cxn>
                <a:cxn ang="0">
                  <a:pos x="T2" y="T3"/>
                </a:cxn>
                <a:cxn ang="0">
                  <a:pos x="T4" y="T5"/>
                </a:cxn>
                <a:cxn ang="0">
                  <a:pos x="T6" y="T7"/>
                </a:cxn>
                <a:cxn ang="0">
                  <a:pos x="T8" y="T9"/>
                </a:cxn>
                <a:cxn ang="0">
                  <a:pos x="T10" y="T11"/>
                </a:cxn>
              </a:cxnLst>
              <a:rect l="0" t="0" r="r" b="b"/>
              <a:pathLst>
                <a:path w="523" h="523">
                  <a:moveTo>
                    <a:pt x="523" y="262"/>
                  </a:moveTo>
                  <a:lnTo>
                    <a:pt x="523" y="262"/>
                  </a:lnTo>
                  <a:cubicBezTo>
                    <a:pt x="523" y="406"/>
                    <a:pt x="406" y="523"/>
                    <a:pt x="261" y="523"/>
                  </a:cubicBezTo>
                  <a:cubicBezTo>
                    <a:pt x="117" y="523"/>
                    <a:pt x="0" y="406"/>
                    <a:pt x="0" y="262"/>
                  </a:cubicBezTo>
                  <a:cubicBezTo>
                    <a:pt x="0" y="117"/>
                    <a:pt x="117" y="0"/>
                    <a:pt x="261" y="0"/>
                  </a:cubicBezTo>
                  <a:cubicBezTo>
                    <a:pt x="406" y="0"/>
                    <a:pt x="523" y="117"/>
                    <a:pt x="523" y="262"/>
                  </a:cubicBezTo>
                  <a:close/>
                </a:path>
              </a:pathLst>
            </a:custGeom>
            <a:solidFill>
              <a:schemeClr val="accent3">
                <a:lumMod val="75000"/>
                <a:lumOff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1" name="Freeform 21"/>
            <p:cNvSpPr>
              <a:spLocks/>
            </p:cNvSpPr>
            <p:nvPr/>
          </p:nvSpPr>
          <p:spPr bwMode="auto">
            <a:xfrm>
              <a:off x="4518608" y="3202765"/>
              <a:ext cx="154644" cy="1025169"/>
            </a:xfrm>
            <a:custGeom>
              <a:avLst/>
              <a:gdLst>
                <a:gd name="T0" fmla="*/ 296 w 296"/>
                <a:gd name="T1" fmla="*/ 296 h 1964"/>
                <a:gd name="T2" fmla="*/ 296 w 296"/>
                <a:gd name="T3" fmla="*/ 296 h 1964"/>
                <a:gd name="T4" fmla="*/ 0 w 296"/>
                <a:gd name="T5" fmla="*/ 0 h 1964"/>
                <a:gd name="T6" fmla="*/ 0 w 296"/>
                <a:gd name="T7" fmla="*/ 1964 h 1964"/>
                <a:gd name="T8" fmla="*/ 296 w 296"/>
                <a:gd name="T9" fmla="*/ 1964 h 1964"/>
                <a:gd name="T10" fmla="*/ 296 w 296"/>
                <a:gd name="T11" fmla="*/ 296 h 1964"/>
              </a:gdLst>
              <a:ahLst/>
              <a:cxnLst>
                <a:cxn ang="0">
                  <a:pos x="T0" y="T1"/>
                </a:cxn>
                <a:cxn ang="0">
                  <a:pos x="T2" y="T3"/>
                </a:cxn>
                <a:cxn ang="0">
                  <a:pos x="T4" y="T5"/>
                </a:cxn>
                <a:cxn ang="0">
                  <a:pos x="T6" y="T7"/>
                </a:cxn>
                <a:cxn ang="0">
                  <a:pos x="T8" y="T9"/>
                </a:cxn>
                <a:cxn ang="0">
                  <a:pos x="T10" y="T11"/>
                </a:cxn>
              </a:cxnLst>
              <a:rect l="0" t="0" r="r" b="b"/>
              <a:pathLst>
                <a:path w="296" h="1964">
                  <a:moveTo>
                    <a:pt x="296" y="296"/>
                  </a:moveTo>
                  <a:lnTo>
                    <a:pt x="296" y="296"/>
                  </a:lnTo>
                  <a:cubicBezTo>
                    <a:pt x="296" y="133"/>
                    <a:pt x="164" y="0"/>
                    <a:pt x="0" y="0"/>
                  </a:cubicBezTo>
                  <a:lnTo>
                    <a:pt x="0" y="1964"/>
                  </a:lnTo>
                  <a:lnTo>
                    <a:pt x="296" y="1964"/>
                  </a:lnTo>
                  <a:lnTo>
                    <a:pt x="296" y="29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2" name="Freeform 22"/>
            <p:cNvSpPr>
              <a:spLocks/>
            </p:cNvSpPr>
            <p:nvPr/>
          </p:nvSpPr>
          <p:spPr bwMode="auto">
            <a:xfrm>
              <a:off x="4518608" y="2897821"/>
              <a:ext cx="136400" cy="272799"/>
            </a:xfrm>
            <a:custGeom>
              <a:avLst/>
              <a:gdLst>
                <a:gd name="T0" fmla="*/ 261 w 261"/>
                <a:gd name="T1" fmla="*/ 262 h 523"/>
                <a:gd name="T2" fmla="*/ 261 w 261"/>
                <a:gd name="T3" fmla="*/ 262 h 523"/>
                <a:gd name="T4" fmla="*/ 0 w 261"/>
                <a:gd name="T5" fmla="*/ 0 h 523"/>
                <a:gd name="T6" fmla="*/ 0 w 261"/>
                <a:gd name="T7" fmla="*/ 523 h 523"/>
                <a:gd name="T8" fmla="*/ 261 w 261"/>
                <a:gd name="T9" fmla="*/ 262 h 523"/>
              </a:gdLst>
              <a:ahLst/>
              <a:cxnLst>
                <a:cxn ang="0">
                  <a:pos x="T0" y="T1"/>
                </a:cxn>
                <a:cxn ang="0">
                  <a:pos x="T2" y="T3"/>
                </a:cxn>
                <a:cxn ang="0">
                  <a:pos x="T4" y="T5"/>
                </a:cxn>
                <a:cxn ang="0">
                  <a:pos x="T6" y="T7"/>
                </a:cxn>
                <a:cxn ang="0">
                  <a:pos x="T8" y="T9"/>
                </a:cxn>
              </a:cxnLst>
              <a:rect l="0" t="0" r="r" b="b"/>
              <a:pathLst>
                <a:path w="261" h="523">
                  <a:moveTo>
                    <a:pt x="261" y="262"/>
                  </a:moveTo>
                  <a:lnTo>
                    <a:pt x="261" y="262"/>
                  </a:lnTo>
                  <a:cubicBezTo>
                    <a:pt x="261" y="117"/>
                    <a:pt x="144" y="0"/>
                    <a:pt x="0" y="0"/>
                  </a:cubicBezTo>
                  <a:lnTo>
                    <a:pt x="0" y="523"/>
                  </a:lnTo>
                  <a:cubicBezTo>
                    <a:pt x="144" y="523"/>
                    <a:pt x="261" y="406"/>
                    <a:pt x="261" y="26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3" name="Freeform 23"/>
            <p:cNvSpPr>
              <a:spLocks/>
            </p:cNvSpPr>
            <p:nvPr/>
          </p:nvSpPr>
          <p:spPr bwMode="auto">
            <a:xfrm>
              <a:off x="4363964" y="3202765"/>
              <a:ext cx="154644" cy="1025169"/>
            </a:xfrm>
            <a:custGeom>
              <a:avLst/>
              <a:gdLst>
                <a:gd name="T0" fmla="*/ 0 w 296"/>
                <a:gd name="T1" fmla="*/ 296 h 1964"/>
                <a:gd name="T2" fmla="*/ 0 w 296"/>
                <a:gd name="T3" fmla="*/ 296 h 1964"/>
                <a:gd name="T4" fmla="*/ 0 w 296"/>
                <a:gd name="T5" fmla="*/ 1964 h 1964"/>
                <a:gd name="T6" fmla="*/ 296 w 296"/>
                <a:gd name="T7" fmla="*/ 1964 h 1964"/>
                <a:gd name="T8" fmla="*/ 296 w 296"/>
                <a:gd name="T9" fmla="*/ 0 h 1964"/>
                <a:gd name="T10" fmla="*/ 0 w 296"/>
                <a:gd name="T11" fmla="*/ 296 h 1964"/>
              </a:gdLst>
              <a:ahLst/>
              <a:cxnLst>
                <a:cxn ang="0">
                  <a:pos x="T0" y="T1"/>
                </a:cxn>
                <a:cxn ang="0">
                  <a:pos x="T2" y="T3"/>
                </a:cxn>
                <a:cxn ang="0">
                  <a:pos x="T4" y="T5"/>
                </a:cxn>
                <a:cxn ang="0">
                  <a:pos x="T6" y="T7"/>
                </a:cxn>
                <a:cxn ang="0">
                  <a:pos x="T8" y="T9"/>
                </a:cxn>
                <a:cxn ang="0">
                  <a:pos x="T10" y="T11"/>
                </a:cxn>
              </a:cxnLst>
              <a:rect l="0" t="0" r="r" b="b"/>
              <a:pathLst>
                <a:path w="296" h="1964">
                  <a:moveTo>
                    <a:pt x="0" y="296"/>
                  </a:moveTo>
                  <a:lnTo>
                    <a:pt x="0" y="296"/>
                  </a:lnTo>
                  <a:lnTo>
                    <a:pt x="0" y="1964"/>
                  </a:lnTo>
                  <a:lnTo>
                    <a:pt x="296" y="1964"/>
                  </a:lnTo>
                  <a:lnTo>
                    <a:pt x="296" y="0"/>
                  </a:lnTo>
                  <a:cubicBezTo>
                    <a:pt x="132" y="0"/>
                    <a:pt x="0" y="133"/>
                    <a:pt x="0" y="296"/>
                  </a:cubicBezTo>
                  <a:close/>
                </a:path>
              </a:pathLst>
            </a:custGeom>
            <a:solidFill>
              <a:schemeClr val="accent3">
                <a:lumMod val="75000"/>
                <a:lumOff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4" name="Freeform 24"/>
            <p:cNvSpPr>
              <a:spLocks/>
            </p:cNvSpPr>
            <p:nvPr/>
          </p:nvSpPr>
          <p:spPr bwMode="auto">
            <a:xfrm>
              <a:off x="4382209" y="2897821"/>
              <a:ext cx="136400" cy="272799"/>
            </a:xfrm>
            <a:custGeom>
              <a:avLst/>
              <a:gdLst>
                <a:gd name="T0" fmla="*/ 0 w 261"/>
                <a:gd name="T1" fmla="*/ 262 h 523"/>
                <a:gd name="T2" fmla="*/ 0 w 261"/>
                <a:gd name="T3" fmla="*/ 262 h 523"/>
                <a:gd name="T4" fmla="*/ 261 w 261"/>
                <a:gd name="T5" fmla="*/ 523 h 523"/>
                <a:gd name="T6" fmla="*/ 261 w 261"/>
                <a:gd name="T7" fmla="*/ 0 h 523"/>
                <a:gd name="T8" fmla="*/ 0 w 261"/>
                <a:gd name="T9" fmla="*/ 262 h 523"/>
              </a:gdLst>
              <a:ahLst/>
              <a:cxnLst>
                <a:cxn ang="0">
                  <a:pos x="T0" y="T1"/>
                </a:cxn>
                <a:cxn ang="0">
                  <a:pos x="T2" y="T3"/>
                </a:cxn>
                <a:cxn ang="0">
                  <a:pos x="T4" y="T5"/>
                </a:cxn>
                <a:cxn ang="0">
                  <a:pos x="T6" y="T7"/>
                </a:cxn>
                <a:cxn ang="0">
                  <a:pos x="T8" y="T9"/>
                </a:cxn>
              </a:cxnLst>
              <a:rect l="0" t="0" r="r" b="b"/>
              <a:pathLst>
                <a:path w="261" h="523">
                  <a:moveTo>
                    <a:pt x="0" y="262"/>
                  </a:moveTo>
                  <a:lnTo>
                    <a:pt x="0" y="262"/>
                  </a:lnTo>
                  <a:cubicBezTo>
                    <a:pt x="0" y="406"/>
                    <a:pt x="117" y="523"/>
                    <a:pt x="261" y="523"/>
                  </a:cubicBezTo>
                  <a:lnTo>
                    <a:pt x="261" y="0"/>
                  </a:lnTo>
                  <a:cubicBezTo>
                    <a:pt x="117" y="0"/>
                    <a:pt x="0" y="117"/>
                    <a:pt x="0" y="262"/>
                  </a:cubicBezTo>
                  <a:close/>
                </a:path>
              </a:pathLst>
            </a:custGeom>
            <a:solidFill>
              <a:schemeClr val="accent3">
                <a:lumMod val="75000"/>
                <a:lumOff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76" name="Content Placeholder 2"/>
          <p:cNvSpPr txBox="1">
            <a:spLocks/>
          </p:cNvSpPr>
          <p:nvPr/>
        </p:nvSpPr>
        <p:spPr>
          <a:xfrm>
            <a:off x="5921420" y="1530965"/>
            <a:ext cx="2743200" cy="1828800"/>
          </a:xfrm>
          <a:prstGeom prst="rect">
            <a:avLst/>
          </a:prstGeom>
        </p:spPr>
        <p:txBody>
          <a:bodyPr vert="horz" lIns="45720" tIns="46800" rIns="91440" bIns="45720" rtlCol="0">
            <a:noAutofit/>
          </a:bodyPr>
          <a:lstStyle>
            <a:lvl1pPr marL="0" indent="0" algn="l" defTabSz="457200" rtl="0" eaLnBrk="1" latinLnBrk="0" hangingPunct="1">
              <a:spcBef>
                <a:spcPct val="20000"/>
              </a:spcBef>
              <a:buFont typeface="Arial"/>
              <a:buNone/>
              <a:defRPr sz="800" kern="1200">
                <a:solidFill>
                  <a:schemeClr val="tx1"/>
                </a:solidFill>
                <a:latin typeface="+mn-lt"/>
                <a:ea typeface="+mn-ea"/>
                <a:cs typeface="+mn-cs"/>
              </a:defRPr>
            </a:lvl1pPr>
            <a:lvl2pPr marL="349200" indent="0" algn="l" defTabSz="457200" rtl="0" eaLnBrk="1" latinLnBrk="0" hangingPunct="1">
              <a:spcBef>
                <a:spcPct val="20000"/>
              </a:spcBef>
              <a:buFont typeface="Arial"/>
              <a:buNone/>
              <a:defRPr sz="800" kern="1200">
                <a:solidFill>
                  <a:schemeClr val="tx1"/>
                </a:solidFill>
                <a:latin typeface="+mn-lt"/>
                <a:ea typeface="+mn-ea"/>
                <a:cs typeface="+mn-cs"/>
              </a:defRPr>
            </a:lvl2pPr>
            <a:lvl3pPr marL="662400" indent="0" algn="l" defTabSz="457200" rtl="0" eaLnBrk="1" latinLnBrk="0" hangingPunct="1">
              <a:spcBef>
                <a:spcPct val="20000"/>
              </a:spcBef>
              <a:buFont typeface="Arial"/>
              <a:buNone/>
              <a:defRPr sz="800" kern="1200">
                <a:solidFill>
                  <a:schemeClr val="tx1"/>
                </a:solidFill>
                <a:latin typeface="+mn-lt"/>
                <a:ea typeface="+mn-ea"/>
                <a:cs typeface="+mn-cs"/>
              </a:defRPr>
            </a:lvl3pPr>
            <a:lvl4pPr marL="975600" indent="0" algn="l" defTabSz="457200" rtl="0" eaLnBrk="1" latinLnBrk="0" hangingPunct="1">
              <a:spcBef>
                <a:spcPct val="20000"/>
              </a:spcBef>
              <a:buFont typeface="Arial"/>
              <a:buNone/>
              <a:defRPr sz="800" kern="1200">
                <a:solidFill>
                  <a:schemeClr val="tx1"/>
                </a:solidFill>
                <a:latin typeface="+mn-lt"/>
                <a:ea typeface="+mn-ea"/>
                <a:cs typeface="+mn-cs"/>
              </a:defRPr>
            </a:lvl4pPr>
            <a:lvl5pPr marL="1252800" indent="0" algn="l" defTabSz="457200" rtl="0" eaLnBrk="1" latinLnBrk="0" hangingPunct="1">
              <a:spcBef>
                <a:spcPct val="20000"/>
              </a:spcBef>
              <a:buFont typeface="Arial"/>
              <a:buNone/>
              <a:defRPr sz="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Bef>
                <a:spcPts val="300"/>
              </a:spcBef>
            </a:pPr>
            <a:r>
              <a:rPr lang="en-US" sz="2400" dirty="0" smtClean="0">
                <a:solidFill>
                  <a:schemeClr val="accent1"/>
                </a:solidFill>
                <a:latin typeface="+mj-lt"/>
                <a:cs typeface="Calibri Light"/>
              </a:rPr>
              <a:t>Skeptics</a:t>
            </a:r>
            <a:endParaRPr lang="en-US" sz="1400" dirty="0" smtClean="0">
              <a:solidFill>
                <a:schemeClr val="accent1"/>
              </a:solidFill>
              <a:latin typeface="Franklin Gothic Book" panose="020B0503020102020204" pitchFamily="34" charset="0"/>
              <a:cs typeface="Calibri Light"/>
            </a:endParaRPr>
          </a:p>
          <a:p>
            <a:pPr marL="171450" indent="-171450">
              <a:spcBef>
                <a:spcPts val="0"/>
              </a:spcBef>
              <a:buFont typeface="Wingdings" panose="05000000000000000000" pitchFamily="2" charset="2"/>
              <a:buChar char="§"/>
            </a:pPr>
            <a:r>
              <a:rPr lang="en-US" sz="1400" dirty="0" smtClean="0">
                <a:solidFill>
                  <a:schemeClr val="accent1"/>
                </a:solidFill>
                <a:cs typeface="Arial"/>
              </a:rPr>
              <a:t>Skeptical about development</a:t>
            </a:r>
          </a:p>
          <a:p>
            <a:pPr marL="171450" indent="-171450">
              <a:spcBef>
                <a:spcPts val="0"/>
              </a:spcBef>
              <a:buFont typeface="Wingdings" panose="05000000000000000000" pitchFamily="2" charset="2"/>
              <a:buChar char="§"/>
            </a:pPr>
            <a:r>
              <a:rPr lang="en-US" sz="1400" dirty="0" smtClean="0">
                <a:solidFill>
                  <a:schemeClr val="accent1"/>
                </a:solidFill>
                <a:cs typeface="Arial"/>
              </a:rPr>
              <a:t>Older</a:t>
            </a:r>
            <a:endParaRPr lang="en-US" sz="1400" dirty="0">
              <a:solidFill>
                <a:schemeClr val="accent1"/>
              </a:solidFill>
              <a:cs typeface="Arial"/>
            </a:endParaRPr>
          </a:p>
          <a:p>
            <a:pPr marL="171450" indent="-171450">
              <a:spcBef>
                <a:spcPts val="0"/>
              </a:spcBef>
              <a:buFont typeface="Wingdings" panose="05000000000000000000" pitchFamily="2" charset="2"/>
              <a:buChar char="§"/>
            </a:pPr>
            <a:r>
              <a:rPr lang="en-US" sz="1400" dirty="0">
                <a:solidFill>
                  <a:schemeClr val="accent1"/>
                </a:solidFill>
                <a:cs typeface="Arial"/>
              </a:rPr>
              <a:t>More </a:t>
            </a:r>
            <a:r>
              <a:rPr lang="en-US" sz="1400" dirty="0" smtClean="0">
                <a:solidFill>
                  <a:schemeClr val="accent1"/>
                </a:solidFill>
                <a:cs typeface="Arial"/>
              </a:rPr>
              <a:t>conservative</a:t>
            </a:r>
            <a:endParaRPr lang="en-US" sz="1400" dirty="0">
              <a:solidFill>
                <a:schemeClr val="accent1"/>
              </a:solidFill>
              <a:cs typeface="Arial"/>
            </a:endParaRPr>
          </a:p>
          <a:p>
            <a:pPr marL="171450" indent="-171450">
              <a:spcBef>
                <a:spcPts val="0"/>
              </a:spcBef>
              <a:buFont typeface="Wingdings" panose="05000000000000000000" pitchFamily="2" charset="2"/>
              <a:buChar char="§"/>
            </a:pPr>
            <a:r>
              <a:rPr lang="en-US" sz="1400" dirty="0">
                <a:solidFill>
                  <a:schemeClr val="accent1"/>
                </a:solidFill>
                <a:cs typeface="Arial"/>
              </a:rPr>
              <a:t>Care considerably less about other social </a:t>
            </a:r>
            <a:r>
              <a:rPr lang="en-US" sz="1400" dirty="0" smtClean="0">
                <a:solidFill>
                  <a:schemeClr val="accent1"/>
                </a:solidFill>
                <a:cs typeface="Arial"/>
              </a:rPr>
              <a:t>causes</a:t>
            </a:r>
            <a:endParaRPr lang="en-US" sz="1400" dirty="0">
              <a:solidFill>
                <a:schemeClr val="accent1"/>
              </a:solidFill>
              <a:cs typeface="Arial"/>
            </a:endParaRPr>
          </a:p>
        </p:txBody>
      </p:sp>
      <p:sp>
        <p:nvSpPr>
          <p:cNvPr id="77" name="TextBox 76"/>
          <p:cNvSpPr txBox="1"/>
          <p:nvPr/>
        </p:nvSpPr>
        <p:spPr>
          <a:xfrm>
            <a:off x="311780" y="887443"/>
            <a:ext cx="7874908" cy="369332"/>
          </a:xfrm>
          <a:prstGeom prst="rect">
            <a:avLst/>
          </a:prstGeom>
          <a:noFill/>
        </p:spPr>
        <p:txBody>
          <a:bodyPr wrap="square" lIns="0" rIns="0" rtlCol="0">
            <a:spAutoFit/>
          </a:bodyPr>
          <a:lstStyle/>
          <a:p>
            <a:r>
              <a:rPr lang="en-US" dirty="0">
                <a:solidFill>
                  <a:srgbClr val="033359"/>
                </a:solidFill>
              </a:rPr>
              <a:t>MUST be engaged with these issues to qualify for the research.</a:t>
            </a:r>
          </a:p>
        </p:txBody>
      </p:sp>
    </p:spTree>
    <p:extLst>
      <p:ext uri="{BB962C8B-B14F-4D97-AF65-F5344CB8AC3E}">
        <p14:creationId xmlns:p14="http://schemas.microsoft.com/office/powerpoint/2010/main" val="1167747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Insights &amp; Implications</a:t>
            </a:r>
            <a:endParaRPr lang="en-US" dirty="0"/>
          </a:p>
        </p:txBody>
      </p:sp>
    </p:spTree>
    <p:extLst>
      <p:ext uri="{BB962C8B-B14F-4D97-AF65-F5344CB8AC3E}">
        <p14:creationId xmlns:p14="http://schemas.microsoft.com/office/powerpoint/2010/main" val="1438997611"/>
      </p:ext>
    </p:extLst>
  </p:cSld>
  <p:clrMapOvr>
    <a:masterClrMapping/>
  </p:clrMapOvr>
  <p:transition spd="slow">
    <p:push/>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1600" y="301242"/>
            <a:ext cx="6624588" cy="586201"/>
          </a:xfrm>
        </p:spPr>
        <p:txBody>
          <a:bodyPr/>
          <a:lstStyle/>
          <a:p>
            <a:r>
              <a:rPr lang="en-US" dirty="0" smtClean="0">
                <a:latin typeface="+mj-lt"/>
              </a:rPr>
              <a:t>Key Insights</a:t>
            </a:r>
            <a:endParaRPr lang="en-US" dirty="0">
              <a:latin typeface="+mj-lt"/>
            </a:endParaRPr>
          </a:p>
        </p:txBody>
      </p:sp>
      <p:sp>
        <p:nvSpPr>
          <p:cNvPr id="3" name="Slide Number Placeholder 2"/>
          <p:cNvSpPr>
            <a:spLocks noGrp="1"/>
          </p:cNvSpPr>
          <p:nvPr>
            <p:ph type="sldNum" sz="quarter" idx="10"/>
          </p:nvPr>
        </p:nvSpPr>
        <p:spPr>
          <a:xfrm>
            <a:off x="8017233" y="4725171"/>
            <a:ext cx="784577" cy="273844"/>
          </a:xfrm>
        </p:spPr>
        <p:txBody>
          <a:bodyPr/>
          <a:lstStyle/>
          <a:p>
            <a:fld id="{46903638-178D-3E4C-8874-E0FA73D16517}" type="slidenum">
              <a:rPr lang="en-US" smtClean="0"/>
              <a:pPr/>
              <a:t>12</a:t>
            </a:fld>
            <a:endParaRPr lang="en-US" dirty="0"/>
          </a:p>
        </p:txBody>
      </p:sp>
      <p:sp>
        <p:nvSpPr>
          <p:cNvPr id="5" name="Rectangle 4"/>
          <p:cNvSpPr/>
          <p:nvPr/>
        </p:nvSpPr>
        <p:spPr>
          <a:xfrm>
            <a:off x="971600" y="1439009"/>
            <a:ext cx="7560840" cy="400110"/>
          </a:xfrm>
          <a:prstGeom prst="rect">
            <a:avLst/>
          </a:prstGeom>
        </p:spPr>
        <p:txBody>
          <a:bodyPr wrap="square" lIns="0" rIns="0">
            <a:spAutoFit/>
          </a:bodyPr>
          <a:lstStyle/>
          <a:p>
            <a:pPr marL="3175">
              <a:lnSpc>
                <a:spcPts val="2400"/>
              </a:lnSpc>
            </a:pPr>
            <a:r>
              <a:rPr lang="en-US" sz="1700" b="1" dirty="0" smtClean="0">
                <a:solidFill>
                  <a:schemeClr val="accent3"/>
                </a:solidFill>
              </a:rPr>
              <a:t>Public attitudes are negative and entrenched</a:t>
            </a:r>
            <a:endParaRPr lang="en-US" sz="1700" b="1" dirty="0">
              <a:solidFill>
                <a:schemeClr val="accent3"/>
              </a:solidFill>
            </a:endParaRPr>
          </a:p>
        </p:txBody>
      </p:sp>
      <p:sp>
        <p:nvSpPr>
          <p:cNvPr id="35" name="Rectangle 34"/>
          <p:cNvSpPr/>
          <p:nvPr/>
        </p:nvSpPr>
        <p:spPr>
          <a:xfrm>
            <a:off x="959370" y="1760925"/>
            <a:ext cx="7992888" cy="400110"/>
          </a:xfrm>
          <a:prstGeom prst="rect">
            <a:avLst/>
          </a:prstGeom>
        </p:spPr>
        <p:txBody>
          <a:bodyPr wrap="square" lIns="0" rIns="0">
            <a:spAutoFit/>
          </a:bodyPr>
          <a:lstStyle/>
          <a:p>
            <a:pPr marL="3175">
              <a:lnSpc>
                <a:spcPts val="2400"/>
              </a:lnSpc>
            </a:pPr>
            <a:r>
              <a:rPr lang="en-US" sz="1700" b="1" dirty="0" smtClean="0">
                <a:solidFill>
                  <a:schemeClr val="accent3"/>
                </a:solidFill>
              </a:rPr>
              <a:t>Swings are a reachable audience</a:t>
            </a:r>
            <a:r>
              <a:rPr lang="en-US" sz="1700" dirty="0" smtClean="0">
                <a:solidFill>
                  <a:schemeClr val="accent3"/>
                </a:solidFill>
              </a:rPr>
              <a:t> </a:t>
            </a:r>
            <a:endParaRPr lang="en-US" sz="1700" dirty="0">
              <a:solidFill>
                <a:schemeClr val="accent3"/>
              </a:solidFill>
            </a:endParaRPr>
          </a:p>
        </p:txBody>
      </p:sp>
      <p:sp>
        <p:nvSpPr>
          <p:cNvPr id="36" name="Rectangle 35"/>
          <p:cNvSpPr/>
          <p:nvPr/>
        </p:nvSpPr>
        <p:spPr>
          <a:xfrm>
            <a:off x="966689" y="2075758"/>
            <a:ext cx="7992888" cy="400110"/>
          </a:xfrm>
          <a:prstGeom prst="rect">
            <a:avLst/>
          </a:prstGeom>
        </p:spPr>
        <p:txBody>
          <a:bodyPr wrap="square" lIns="0" rIns="0">
            <a:spAutoFit/>
          </a:bodyPr>
          <a:lstStyle/>
          <a:p>
            <a:pPr marL="3175">
              <a:lnSpc>
                <a:spcPts val="2400"/>
              </a:lnSpc>
            </a:pPr>
            <a:r>
              <a:rPr lang="en-US" sz="1700" b="1" dirty="0">
                <a:solidFill>
                  <a:schemeClr val="accent3"/>
                </a:solidFill>
              </a:rPr>
              <a:t>S</a:t>
            </a:r>
            <a:r>
              <a:rPr lang="en-US" sz="1700" b="1" dirty="0" smtClean="0">
                <a:solidFill>
                  <a:schemeClr val="accent3"/>
                </a:solidFill>
              </a:rPr>
              <a:t>elf-reliance </a:t>
            </a:r>
            <a:r>
              <a:rPr lang="en-US" sz="1700" b="1" dirty="0">
                <a:solidFill>
                  <a:schemeClr val="accent3"/>
                </a:solidFill>
              </a:rPr>
              <a:t>and </a:t>
            </a:r>
            <a:r>
              <a:rPr lang="en-US" sz="1700" b="1" dirty="0" smtClean="0">
                <a:solidFill>
                  <a:schemeClr val="accent3"/>
                </a:solidFill>
              </a:rPr>
              <a:t>independence</a:t>
            </a:r>
            <a:r>
              <a:rPr lang="en-US" sz="1700" b="1" dirty="0">
                <a:solidFill>
                  <a:schemeClr val="accent3"/>
                </a:solidFill>
              </a:rPr>
              <a:t> </a:t>
            </a:r>
            <a:r>
              <a:rPr lang="en-US" sz="1700" b="1" dirty="0" smtClean="0">
                <a:solidFill>
                  <a:schemeClr val="accent3"/>
                </a:solidFill>
              </a:rPr>
              <a:t>are most effective narratives</a:t>
            </a:r>
            <a:endParaRPr lang="en-US" sz="1700" b="1" dirty="0">
              <a:solidFill>
                <a:schemeClr val="accent3"/>
              </a:solidFill>
            </a:endParaRPr>
          </a:p>
        </p:txBody>
      </p:sp>
      <p:sp>
        <p:nvSpPr>
          <p:cNvPr id="37" name="Rectangle 36"/>
          <p:cNvSpPr/>
          <p:nvPr/>
        </p:nvSpPr>
        <p:spPr>
          <a:xfrm>
            <a:off x="971600" y="2390119"/>
            <a:ext cx="7992888" cy="400110"/>
          </a:xfrm>
          <a:prstGeom prst="rect">
            <a:avLst/>
          </a:prstGeom>
        </p:spPr>
        <p:txBody>
          <a:bodyPr wrap="square" lIns="0" rIns="0">
            <a:spAutoFit/>
          </a:bodyPr>
          <a:lstStyle/>
          <a:p>
            <a:pPr marL="3175">
              <a:lnSpc>
                <a:spcPts val="2400"/>
              </a:lnSpc>
            </a:pPr>
            <a:r>
              <a:rPr lang="en-US" sz="1700" b="1" dirty="0" smtClean="0">
                <a:solidFill>
                  <a:schemeClr val="accent3"/>
                </a:solidFill>
              </a:rPr>
              <a:t>Progress alone isn’t effective</a:t>
            </a:r>
            <a:endParaRPr lang="en-US" sz="1700" dirty="0">
              <a:solidFill>
                <a:schemeClr val="accent3"/>
              </a:solidFill>
            </a:endParaRPr>
          </a:p>
        </p:txBody>
      </p:sp>
      <p:sp>
        <p:nvSpPr>
          <p:cNvPr id="38" name="Rectangle 37"/>
          <p:cNvSpPr/>
          <p:nvPr/>
        </p:nvSpPr>
        <p:spPr>
          <a:xfrm>
            <a:off x="971600" y="2696222"/>
            <a:ext cx="7992888" cy="400110"/>
          </a:xfrm>
          <a:prstGeom prst="rect">
            <a:avLst/>
          </a:prstGeom>
        </p:spPr>
        <p:txBody>
          <a:bodyPr wrap="square" lIns="0" rIns="0">
            <a:spAutoFit/>
          </a:bodyPr>
          <a:lstStyle/>
          <a:p>
            <a:pPr marL="3175">
              <a:lnSpc>
                <a:spcPts val="2400"/>
              </a:lnSpc>
            </a:pPr>
            <a:r>
              <a:rPr lang="en-US" sz="1700" b="1" dirty="0">
                <a:solidFill>
                  <a:schemeClr val="accent3"/>
                </a:solidFill>
              </a:rPr>
              <a:t>Empowering women and </a:t>
            </a:r>
            <a:r>
              <a:rPr lang="en-US" sz="1700" b="1" dirty="0" smtClean="0">
                <a:solidFill>
                  <a:schemeClr val="accent3"/>
                </a:solidFill>
              </a:rPr>
              <a:t>girls resonates</a:t>
            </a:r>
            <a:endParaRPr lang="en-US" sz="1700" b="1" dirty="0">
              <a:solidFill>
                <a:schemeClr val="accent3"/>
              </a:solidFill>
            </a:endParaRPr>
          </a:p>
        </p:txBody>
      </p:sp>
      <p:sp>
        <p:nvSpPr>
          <p:cNvPr id="39" name="Rectangle 38"/>
          <p:cNvSpPr/>
          <p:nvPr/>
        </p:nvSpPr>
        <p:spPr>
          <a:xfrm>
            <a:off x="971600" y="3010585"/>
            <a:ext cx="7992888" cy="400110"/>
          </a:xfrm>
          <a:prstGeom prst="rect">
            <a:avLst/>
          </a:prstGeom>
        </p:spPr>
        <p:txBody>
          <a:bodyPr wrap="square" lIns="0" rIns="0">
            <a:spAutoFit/>
          </a:bodyPr>
          <a:lstStyle/>
          <a:p>
            <a:pPr marL="3175">
              <a:lnSpc>
                <a:spcPts val="2400"/>
              </a:lnSpc>
            </a:pPr>
            <a:r>
              <a:rPr lang="en-US" sz="1700" b="1" dirty="0" smtClean="0">
                <a:solidFill>
                  <a:schemeClr val="accent3"/>
                </a:solidFill>
              </a:rPr>
              <a:t>People need to believe that they can make a difference</a:t>
            </a:r>
            <a:endParaRPr lang="en-US" sz="1700" b="1" dirty="0">
              <a:solidFill>
                <a:schemeClr val="accent3"/>
              </a:solidFill>
            </a:endParaRPr>
          </a:p>
        </p:txBody>
      </p:sp>
      <p:sp>
        <p:nvSpPr>
          <p:cNvPr id="40" name="Rectangle 39"/>
          <p:cNvSpPr/>
          <p:nvPr/>
        </p:nvSpPr>
        <p:spPr>
          <a:xfrm>
            <a:off x="971600" y="3330803"/>
            <a:ext cx="7992888" cy="400110"/>
          </a:xfrm>
          <a:prstGeom prst="rect">
            <a:avLst/>
          </a:prstGeom>
        </p:spPr>
        <p:txBody>
          <a:bodyPr wrap="square" lIns="0" rIns="0">
            <a:spAutoFit/>
          </a:bodyPr>
          <a:lstStyle/>
          <a:p>
            <a:pPr marL="3175">
              <a:lnSpc>
                <a:spcPts val="2400"/>
              </a:lnSpc>
            </a:pPr>
            <a:r>
              <a:rPr lang="en-US" sz="1700" b="1" dirty="0">
                <a:solidFill>
                  <a:schemeClr val="accent3"/>
                </a:solidFill>
              </a:rPr>
              <a:t>We </a:t>
            </a:r>
            <a:r>
              <a:rPr lang="en-US" sz="1700" b="1" dirty="0" smtClean="0">
                <a:solidFill>
                  <a:schemeClr val="accent3"/>
                </a:solidFill>
              </a:rPr>
              <a:t>can successfully </a:t>
            </a:r>
            <a:r>
              <a:rPr lang="en-US" sz="1700" b="1" dirty="0">
                <a:solidFill>
                  <a:schemeClr val="accent3"/>
                </a:solidFill>
              </a:rPr>
              <a:t>rebut </a:t>
            </a:r>
            <a:r>
              <a:rPr lang="en-US" sz="1700" b="1" dirty="0" smtClean="0">
                <a:solidFill>
                  <a:schemeClr val="accent3"/>
                </a:solidFill>
              </a:rPr>
              <a:t>attacks</a:t>
            </a:r>
            <a:endParaRPr lang="en-US" sz="1700" b="1" dirty="0">
              <a:solidFill>
                <a:schemeClr val="accent3"/>
              </a:solidFill>
            </a:endParaRPr>
          </a:p>
        </p:txBody>
      </p:sp>
      <p:grpSp>
        <p:nvGrpSpPr>
          <p:cNvPr id="43" name="Group 42"/>
          <p:cNvGrpSpPr/>
          <p:nvPr/>
        </p:nvGrpSpPr>
        <p:grpSpPr>
          <a:xfrm>
            <a:off x="-36511" y="1500674"/>
            <a:ext cx="839712" cy="2174200"/>
            <a:chOff x="-36511" y="1189638"/>
            <a:chExt cx="648071" cy="2174200"/>
          </a:xfrm>
          <a:solidFill>
            <a:schemeClr val="accent1">
              <a:lumMod val="75000"/>
            </a:schemeClr>
          </a:solidFill>
        </p:grpSpPr>
        <p:sp>
          <p:nvSpPr>
            <p:cNvPr id="44" name="Pentagon 43"/>
            <p:cNvSpPr/>
            <p:nvPr/>
          </p:nvSpPr>
          <p:spPr>
            <a:xfrm>
              <a:off x="-36511" y="1189638"/>
              <a:ext cx="648071" cy="288032"/>
            </a:xfrm>
            <a:prstGeom prst="homePlate">
              <a:avLst/>
            </a:prstGeom>
            <a:grp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bg1"/>
                  </a:solidFill>
                  <a:latin typeface="Arial" panose="020B0604020202020204" pitchFamily="34" charset="0"/>
                  <a:cs typeface="Arial" panose="020B0604020202020204" pitchFamily="34" charset="0"/>
                </a:rPr>
                <a:t>1</a:t>
              </a:r>
            </a:p>
          </p:txBody>
        </p:sp>
        <p:sp>
          <p:nvSpPr>
            <p:cNvPr id="45" name="Pentagon 44"/>
            <p:cNvSpPr/>
            <p:nvPr/>
          </p:nvSpPr>
          <p:spPr>
            <a:xfrm>
              <a:off x="-36511" y="1503999"/>
              <a:ext cx="648071" cy="288032"/>
            </a:xfrm>
            <a:prstGeom prst="homePlate">
              <a:avLst/>
            </a:prstGeom>
            <a:grp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bg1"/>
                  </a:solidFill>
                  <a:latin typeface="Arial" panose="020B0604020202020204" pitchFamily="34" charset="0"/>
                  <a:cs typeface="Arial" panose="020B0604020202020204" pitchFamily="34" charset="0"/>
                </a:rPr>
                <a:t>2</a:t>
              </a:r>
            </a:p>
          </p:txBody>
        </p:sp>
        <p:sp>
          <p:nvSpPr>
            <p:cNvPr id="46" name="Pentagon 45"/>
            <p:cNvSpPr/>
            <p:nvPr/>
          </p:nvSpPr>
          <p:spPr>
            <a:xfrm>
              <a:off x="-36511" y="1818360"/>
              <a:ext cx="648071" cy="288032"/>
            </a:xfrm>
            <a:prstGeom prst="homePlate">
              <a:avLst/>
            </a:prstGeom>
            <a:grp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smtClean="0">
                  <a:solidFill>
                    <a:schemeClr val="bg1"/>
                  </a:solidFill>
                  <a:latin typeface="Arial" panose="020B0604020202020204" pitchFamily="34" charset="0"/>
                  <a:cs typeface="Arial" panose="020B0604020202020204" pitchFamily="34" charset="0"/>
                </a:rPr>
                <a:t>3</a:t>
              </a:r>
              <a:endParaRPr lang="en-US" dirty="0">
                <a:solidFill>
                  <a:schemeClr val="bg1"/>
                </a:solidFill>
                <a:latin typeface="Arial" panose="020B0604020202020204" pitchFamily="34" charset="0"/>
                <a:cs typeface="Arial" panose="020B0604020202020204" pitchFamily="34" charset="0"/>
              </a:endParaRPr>
            </a:p>
          </p:txBody>
        </p:sp>
        <p:sp>
          <p:nvSpPr>
            <p:cNvPr id="47" name="Pentagon 46"/>
            <p:cNvSpPr/>
            <p:nvPr/>
          </p:nvSpPr>
          <p:spPr>
            <a:xfrm>
              <a:off x="-36511" y="2132721"/>
              <a:ext cx="648071" cy="288032"/>
            </a:xfrm>
            <a:prstGeom prst="homePlate">
              <a:avLst/>
            </a:prstGeom>
            <a:grp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bg1"/>
                  </a:solidFill>
                  <a:latin typeface="Arial" panose="020B0604020202020204" pitchFamily="34" charset="0"/>
                  <a:cs typeface="Arial" panose="020B0604020202020204" pitchFamily="34" charset="0"/>
                </a:rPr>
                <a:t>4</a:t>
              </a:r>
            </a:p>
          </p:txBody>
        </p:sp>
        <p:sp>
          <p:nvSpPr>
            <p:cNvPr id="48" name="Pentagon 47"/>
            <p:cNvSpPr/>
            <p:nvPr/>
          </p:nvSpPr>
          <p:spPr>
            <a:xfrm>
              <a:off x="-36511" y="2447082"/>
              <a:ext cx="648071" cy="288032"/>
            </a:xfrm>
            <a:prstGeom prst="homePlate">
              <a:avLst/>
            </a:prstGeom>
            <a:grp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bg1"/>
                  </a:solidFill>
                  <a:latin typeface="Arial" panose="020B0604020202020204" pitchFamily="34" charset="0"/>
                  <a:cs typeface="Arial" panose="020B0604020202020204" pitchFamily="34" charset="0"/>
                </a:rPr>
                <a:t>5</a:t>
              </a:r>
            </a:p>
          </p:txBody>
        </p:sp>
        <p:sp>
          <p:nvSpPr>
            <p:cNvPr id="49" name="Pentagon 48"/>
            <p:cNvSpPr/>
            <p:nvPr/>
          </p:nvSpPr>
          <p:spPr>
            <a:xfrm>
              <a:off x="-36511" y="2761443"/>
              <a:ext cx="648071" cy="288032"/>
            </a:xfrm>
            <a:prstGeom prst="homePlate">
              <a:avLst/>
            </a:prstGeom>
            <a:grp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bg1"/>
                  </a:solidFill>
                  <a:latin typeface="Arial" panose="020B0604020202020204" pitchFamily="34" charset="0"/>
                  <a:cs typeface="Arial" panose="020B0604020202020204" pitchFamily="34" charset="0"/>
                </a:rPr>
                <a:t>6</a:t>
              </a:r>
            </a:p>
          </p:txBody>
        </p:sp>
        <p:sp>
          <p:nvSpPr>
            <p:cNvPr id="50" name="Pentagon 49"/>
            <p:cNvSpPr/>
            <p:nvPr/>
          </p:nvSpPr>
          <p:spPr>
            <a:xfrm>
              <a:off x="-36511" y="3075806"/>
              <a:ext cx="648071" cy="288032"/>
            </a:xfrm>
            <a:prstGeom prst="homePlate">
              <a:avLst/>
            </a:prstGeom>
            <a:grp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bg1"/>
                  </a:solidFill>
                  <a:latin typeface="Arial" panose="020B0604020202020204" pitchFamily="34" charset="0"/>
                  <a:cs typeface="Arial" panose="020B0604020202020204" pitchFamily="34" charset="0"/>
                </a:rPr>
                <a:t>7</a:t>
              </a:r>
            </a:p>
          </p:txBody>
        </p:sp>
      </p:grpSp>
    </p:spTree>
    <p:extLst>
      <p:ext uri="{BB962C8B-B14F-4D97-AF65-F5344CB8AC3E}">
        <p14:creationId xmlns:p14="http://schemas.microsoft.com/office/powerpoint/2010/main" val="3979993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entagon 10"/>
          <p:cNvSpPr/>
          <p:nvPr/>
        </p:nvSpPr>
        <p:spPr>
          <a:xfrm>
            <a:off x="-36511" y="1200150"/>
            <a:ext cx="9289031" cy="2743200"/>
          </a:xfrm>
          <a:prstGeom prst="homePlate">
            <a:avLst>
              <a:gd name="adj" fmla="val 0"/>
            </a:avLst>
          </a:prstGeom>
          <a:solidFill>
            <a:schemeClr val="accent1">
              <a:lumMod val="75000"/>
            </a:schemeClr>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lIns="457200" tIns="0" rIns="182880" bIns="0" rtlCol="0" anchor="ctr"/>
          <a:lstStyle/>
          <a:p>
            <a:pPr marL="574675"/>
            <a:r>
              <a:rPr lang="en-US" sz="3800" dirty="0" smtClean="0">
                <a:solidFill>
                  <a:schemeClr val="bg1"/>
                </a:solidFill>
                <a:latin typeface="+mj-lt"/>
              </a:rPr>
              <a:t>Audiences don’t </a:t>
            </a:r>
            <a:r>
              <a:rPr lang="en-US" sz="3800" dirty="0">
                <a:solidFill>
                  <a:schemeClr val="bg1"/>
                </a:solidFill>
                <a:latin typeface="+mj-lt"/>
              </a:rPr>
              <a:t>believe </a:t>
            </a:r>
            <a:r>
              <a:rPr lang="en-US" sz="3800" dirty="0" smtClean="0">
                <a:solidFill>
                  <a:schemeClr val="bg1"/>
                </a:solidFill>
                <a:latin typeface="+mj-lt"/>
              </a:rPr>
              <a:t>that things </a:t>
            </a:r>
            <a:r>
              <a:rPr lang="en-US" sz="3800" dirty="0">
                <a:solidFill>
                  <a:schemeClr val="bg1"/>
                </a:solidFill>
                <a:latin typeface="+mj-lt"/>
              </a:rPr>
              <a:t>have improved in </a:t>
            </a:r>
            <a:r>
              <a:rPr lang="en-US" sz="3800" dirty="0" smtClean="0">
                <a:solidFill>
                  <a:schemeClr val="bg1"/>
                </a:solidFill>
                <a:latin typeface="+mj-lt"/>
              </a:rPr>
              <a:t>the developing</a:t>
            </a:r>
            <a:br>
              <a:rPr lang="en-US" sz="3800" dirty="0" smtClean="0">
                <a:solidFill>
                  <a:schemeClr val="bg1"/>
                </a:solidFill>
                <a:latin typeface="+mj-lt"/>
              </a:rPr>
            </a:br>
            <a:r>
              <a:rPr lang="en-US" sz="3800" dirty="0" smtClean="0">
                <a:solidFill>
                  <a:schemeClr val="bg1"/>
                </a:solidFill>
                <a:latin typeface="+mj-lt"/>
              </a:rPr>
              <a:t>world </a:t>
            </a:r>
            <a:r>
              <a:rPr lang="en-US" sz="3800" dirty="0">
                <a:solidFill>
                  <a:schemeClr val="bg1"/>
                </a:solidFill>
                <a:latin typeface="+mj-lt"/>
              </a:rPr>
              <a:t>– and this </a:t>
            </a:r>
            <a:r>
              <a:rPr lang="en-US" sz="3800" dirty="0" smtClean="0">
                <a:solidFill>
                  <a:schemeClr val="bg1"/>
                </a:solidFill>
                <a:latin typeface="+mj-lt"/>
              </a:rPr>
              <a:t>view is particularly</a:t>
            </a:r>
            <a:br>
              <a:rPr lang="en-US" sz="3800" dirty="0" smtClean="0">
                <a:solidFill>
                  <a:schemeClr val="bg1"/>
                </a:solidFill>
                <a:latin typeface="+mj-lt"/>
              </a:rPr>
            </a:br>
            <a:r>
              <a:rPr lang="en-US" sz="3800" dirty="0" smtClean="0">
                <a:solidFill>
                  <a:schemeClr val="bg1"/>
                </a:solidFill>
                <a:latin typeface="+mj-lt"/>
              </a:rPr>
              <a:t>hard </a:t>
            </a:r>
            <a:r>
              <a:rPr lang="en-US" sz="3800" dirty="0">
                <a:solidFill>
                  <a:schemeClr val="bg1"/>
                </a:solidFill>
                <a:latin typeface="+mj-lt"/>
              </a:rPr>
              <a:t>to change. </a:t>
            </a:r>
          </a:p>
        </p:txBody>
      </p:sp>
      <p:sp>
        <p:nvSpPr>
          <p:cNvPr id="2" name="Title 1"/>
          <p:cNvSpPr>
            <a:spLocks noGrp="1"/>
          </p:cNvSpPr>
          <p:nvPr>
            <p:ph type="title"/>
          </p:nvPr>
        </p:nvSpPr>
        <p:spPr/>
        <p:txBody>
          <a:bodyPr/>
          <a:lstStyle/>
          <a:p>
            <a:r>
              <a:rPr lang="en-US" dirty="0" smtClean="0">
                <a:latin typeface="+mj-lt"/>
              </a:rPr>
              <a:t>Insight</a:t>
            </a:r>
            <a:endParaRPr lang="en-US" dirty="0">
              <a:latin typeface="+mj-lt"/>
            </a:endParaRPr>
          </a:p>
        </p:txBody>
      </p:sp>
      <p:sp>
        <p:nvSpPr>
          <p:cNvPr id="3" name="Slide Number Placeholder 2"/>
          <p:cNvSpPr>
            <a:spLocks noGrp="1"/>
          </p:cNvSpPr>
          <p:nvPr>
            <p:ph type="sldNum" sz="quarter" idx="10"/>
          </p:nvPr>
        </p:nvSpPr>
        <p:spPr>
          <a:xfrm>
            <a:off x="8017233" y="4725171"/>
            <a:ext cx="784577" cy="273844"/>
          </a:xfrm>
        </p:spPr>
        <p:txBody>
          <a:bodyPr/>
          <a:lstStyle/>
          <a:p>
            <a:fld id="{46903638-178D-3E4C-8874-E0FA73D16517}" type="slidenum">
              <a:rPr lang="en-US" smtClean="0"/>
              <a:pPr/>
              <a:t>13</a:t>
            </a:fld>
            <a:endParaRPr lang="en-US" dirty="0"/>
          </a:p>
        </p:txBody>
      </p:sp>
      <p:grpSp>
        <p:nvGrpSpPr>
          <p:cNvPr id="5" name="Group 4"/>
          <p:cNvGrpSpPr/>
          <p:nvPr/>
        </p:nvGrpSpPr>
        <p:grpSpPr>
          <a:xfrm>
            <a:off x="-180528" y="1500674"/>
            <a:ext cx="792088" cy="2174200"/>
            <a:chOff x="-180528" y="1189638"/>
            <a:chExt cx="792088" cy="2174200"/>
          </a:xfrm>
        </p:grpSpPr>
        <p:sp>
          <p:nvSpPr>
            <p:cNvPr id="12" name="Pentagon 11"/>
            <p:cNvSpPr/>
            <p:nvPr/>
          </p:nvSpPr>
          <p:spPr>
            <a:xfrm>
              <a:off x="-36511" y="1189638"/>
              <a:ext cx="648071" cy="288032"/>
            </a:xfrm>
            <a:prstGeom prst="homePlate">
              <a:avLst/>
            </a:prstGeom>
            <a:solidFill>
              <a:schemeClr val="bg1"/>
            </a:solid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1</a:t>
              </a:r>
            </a:p>
          </p:txBody>
        </p:sp>
        <p:sp>
          <p:nvSpPr>
            <p:cNvPr id="13" name="Pentagon 12"/>
            <p:cNvSpPr/>
            <p:nvPr/>
          </p:nvSpPr>
          <p:spPr>
            <a:xfrm>
              <a:off x="-180528" y="1503999"/>
              <a:ext cx="648071" cy="288032"/>
            </a:xfrm>
            <a:prstGeom prst="homePlate">
              <a:avLst/>
            </a:prstGeom>
            <a:solidFill>
              <a:schemeClr val="accent1">
                <a:lumMod val="50000"/>
                <a:alpha val="25000"/>
              </a:schemeClr>
            </a:solid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2</a:t>
              </a:r>
            </a:p>
          </p:txBody>
        </p:sp>
        <p:sp>
          <p:nvSpPr>
            <p:cNvPr id="14" name="Pentagon 13"/>
            <p:cNvSpPr/>
            <p:nvPr/>
          </p:nvSpPr>
          <p:spPr>
            <a:xfrm>
              <a:off x="-180528" y="1818360"/>
              <a:ext cx="648071" cy="288032"/>
            </a:xfrm>
            <a:prstGeom prst="homePlate">
              <a:avLst/>
            </a:prstGeom>
            <a:solidFill>
              <a:schemeClr val="accent1">
                <a:lumMod val="50000"/>
                <a:alpha val="25000"/>
              </a:schemeClr>
            </a:solid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smtClean="0">
                  <a:solidFill>
                    <a:schemeClr val="accent1">
                      <a:lumMod val="75000"/>
                    </a:schemeClr>
                  </a:solidFill>
                  <a:latin typeface="Arial" panose="020B0604020202020204" pitchFamily="34" charset="0"/>
                  <a:cs typeface="Arial" panose="020B0604020202020204" pitchFamily="34" charset="0"/>
                </a:rPr>
                <a:t>3</a:t>
              </a:r>
              <a:endParaRPr lang="en-US" dirty="0">
                <a:solidFill>
                  <a:schemeClr val="accent1">
                    <a:lumMod val="75000"/>
                  </a:schemeClr>
                </a:solidFill>
                <a:latin typeface="Arial" panose="020B0604020202020204" pitchFamily="34" charset="0"/>
                <a:cs typeface="Arial" panose="020B0604020202020204" pitchFamily="34" charset="0"/>
              </a:endParaRPr>
            </a:p>
          </p:txBody>
        </p:sp>
        <p:sp>
          <p:nvSpPr>
            <p:cNvPr id="15" name="Pentagon 14"/>
            <p:cNvSpPr/>
            <p:nvPr/>
          </p:nvSpPr>
          <p:spPr>
            <a:xfrm>
              <a:off x="-180528" y="2132721"/>
              <a:ext cx="648071" cy="288032"/>
            </a:xfrm>
            <a:prstGeom prst="homePlate">
              <a:avLst/>
            </a:prstGeom>
            <a:solidFill>
              <a:schemeClr val="accent1">
                <a:lumMod val="50000"/>
                <a:alpha val="25000"/>
              </a:schemeClr>
            </a:solid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4</a:t>
              </a:r>
            </a:p>
          </p:txBody>
        </p:sp>
        <p:sp>
          <p:nvSpPr>
            <p:cNvPr id="16" name="Pentagon 15"/>
            <p:cNvSpPr/>
            <p:nvPr/>
          </p:nvSpPr>
          <p:spPr>
            <a:xfrm>
              <a:off x="-180528" y="2447082"/>
              <a:ext cx="648071" cy="288032"/>
            </a:xfrm>
            <a:prstGeom prst="homePlate">
              <a:avLst/>
            </a:prstGeom>
            <a:solidFill>
              <a:schemeClr val="accent1">
                <a:lumMod val="50000"/>
                <a:alpha val="25000"/>
              </a:schemeClr>
            </a:solid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5</a:t>
              </a:r>
            </a:p>
          </p:txBody>
        </p:sp>
        <p:sp>
          <p:nvSpPr>
            <p:cNvPr id="17" name="Pentagon 16"/>
            <p:cNvSpPr/>
            <p:nvPr/>
          </p:nvSpPr>
          <p:spPr>
            <a:xfrm>
              <a:off x="-180528" y="2761443"/>
              <a:ext cx="648071" cy="288032"/>
            </a:xfrm>
            <a:prstGeom prst="homePlate">
              <a:avLst/>
            </a:prstGeom>
            <a:solidFill>
              <a:schemeClr val="accent1">
                <a:lumMod val="50000"/>
                <a:alpha val="25000"/>
              </a:schemeClr>
            </a:solid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6</a:t>
              </a:r>
            </a:p>
          </p:txBody>
        </p:sp>
        <p:sp>
          <p:nvSpPr>
            <p:cNvPr id="18" name="Pentagon 17"/>
            <p:cNvSpPr/>
            <p:nvPr/>
          </p:nvSpPr>
          <p:spPr>
            <a:xfrm>
              <a:off x="-180528" y="3075806"/>
              <a:ext cx="648071" cy="288032"/>
            </a:xfrm>
            <a:prstGeom prst="homePlate">
              <a:avLst/>
            </a:prstGeom>
            <a:solidFill>
              <a:schemeClr val="accent1">
                <a:lumMod val="50000"/>
                <a:alpha val="25000"/>
              </a:schemeClr>
            </a:solid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7</a:t>
              </a:r>
            </a:p>
          </p:txBody>
        </p:sp>
      </p:grpSp>
    </p:spTree>
    <p:extLst>
      <p:ext uri="{BB962C8B-B14F-4D97-AF65-F5344CB8AC3E}">
        <p14:creationId xmlns:p14="http://schemas.microsoft.com/office/powerpoint/2010/main" val="1253268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entagon 10"/>
          <p:cNvSpPr/>
          <p:nvPr/>
        </p:nvSpPr>
        <p:spPr>
          <a:xfrm>
            <a:off x="-36511" y="1200150"/>
            <a:ext cx="9289031" cy="2743200"/>
          </a:xfrm>
          <a:prstGeom prst="homePlate">
            <a:avLst>
              <a:gd name="adj" fmla="val 0"/>
            </a:avLst>
          </a:prstGeom>
          <a:solidFill>
            <a:schemeClr val="accent1">
              <a:lumMod val="75000"/>
            </a:schemeClr>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lIns="457200" tIns="0" rIns="182880" bIns="0" rtlCol="0" anchor="ctr"/>
          <a:lstStyle/>
          <a:p>
            <a:pPr marL="574675"/>
            <a:r>
              <a:rPr lang="en-US" sz="3800" dirty="0">
                <a:solidFill>
                  <a:schemeClr val="bg1"/>
                </a:solidFill>
                <a:latin typeface="+mj-lt"/>
              </a:rPr>
              <a:t>We can double the number of</a:t>
            </a:r>
            <a:br>
              <a:rPr lang="en-US" sz="3800" dirty="0">
                <a:solidFill>
                  <a:schemeClr val="bg1"/>
                </a:solidFill>
                <a:latin typeface="+mj-lt"/>
              </a:rPr>
            </a:br>
            <a:r>
              <a:rPr lang="en-US" sz="3800" dirty="0">
                <a:solidFill>
                  <a:schemeClr val="bg1"/>
                </a:solidFill>
                <a:latin typeface="+mj-lt"/>
              </a:rPr>
              <a:t>our supporters </a:t>
            </a:r>
            <a:r>
              <a:rPr lang="en-US" sz="3800" i="1" dirty="0">
                <a:solidFill>
                  <a:schemeClr val="bg1"/>
                </a:solidFill>
                <a:latin typeface="+mj-lt"/>
              </a:rPr>
              <a:t>if</a:t>
            </a:r>
            <a:r>
              <a:rPr lang="en-US" sz="3800" dirty="0">
                <a:solidFill>
                  <a:schemeClr val="bg1"/>
                </a:solidFill>
                <a:latin typeface="+mj-lt"/>
              </a:rPr>
              <a:t> we can </a:t>
            </a:r>
            <a:r>
              <a:rPr lang="en-US" sz="3800" dirty="0" smtClean="0">
                <a:solidFill>
                  <a:schemeClr val="bg1"/>
                </a:solidFill>
                <a:latin typeface="+mj-lt"/>
              </a:rPr>
              <a:t>convince</a:t>
            </a:r>
            <a:br>
              <a:rPr lang="en-US" sz="3800" dirty="0" smtClean="0">
                <a:solidFill>
                  <a:schemeClr val="bg1"/>
                </a:solidFill>
                <a:latin typeface="+mj-lt"/>
              </a:rPr>
            </a:br>
            <a:r>
              <a:rPr lang="en-US" sz="3800" dirty="0" smtClean="0">
                <a:solidFill>
                  <a:schemeClr val="bg1"/>
                </a:solidFill>
                <a:latin typeface="+mj-lt"/>
              </a:rPr>
              <a:t>the </a:t>
            </a:r>
            <a:r>
              <a:rPr lang="en-US" sz="3800" dirty="0">
                <a:solidFill>
                  <a:schemeClr val="bg1"/>
                </a:solidFill>
                <a:latin typeface="+mj-lt"/>
              </a:rPr>
              <a:t>undecided ‘Swing’ audience</a:t>
            </a:r>
          </a:p>
        </p:txBody>
      </p:sp>
      <p:sp>
        <p:nvSpPr>
          <p:cNvPr id="2" name="Title 1"/>
          <p:cNvSpPr>
            <a:spLocks noGrp="1"/>
          </p:cNvSpPr>
          <p:nvPr>
            <p:ph type="title"/>
          </p:nvPr>
        </p:nvSpPr>
        <p:spPr/>
        <p:txBody>
          <a:bodyPr/>
          <a:lstStyle/>
          <a:p>
            <a:r>
              <a:rPr lang="en-US" dirty="0" smtClean="0">
                <a:latin typeface="+mj-lt"/>
              </a:rPr>
              <a:t>Insight</a:t>
            </a:r>
            <a:endParaRPr lang="en-US" dirty="0">
              <a:latin typeface="+mj-lt"/>
            </a:endParaRPr>
          </a:p>
        </p:txBody>
      </p:sp>
      <p:sp>
        <p:nvSpPr>
          <p:cNvPr id="3" name="Slide Number Placeholder 2"/>
          <p:cNvSpPr>
            <a:spLocks noGrp="1"/>
          </p:cNvSpPr>
          <p:nvPr>
            <p:ph type="sldNum" sz="quarter" idx="10"/>
          </p:nvPr>
        </p:nvSpPr>
        <p:spPr>
          <a:xfrm>
            <a:off x="8017233" y="4725171"/>
            <a:ext cx="784577" cy="273844"/>
          </a:xfrm>
        </p:spPr>
        <p:txBody>
          <a:bodyPr/>
          <a:lstStyle/>
          <a:p>
            <a:fld id="{46903638-178D-3E4C-8874-E0FA73D16517}" type="slidenum">
              <a:rPr lang="en-US" smtClean="0"/>
              <a:pPr/>
              <a:t>14</a:t>
            </a:fld>
            <a:endParaRPr lang="en-US" dirty="0"/>
          </a:p>
        </p:txBody>
      </p:sp>
      <p:grpSp>
        <p:nvGrpSpPr>
          <p:cNvPr id="5" name="Group 4"/>
          <p:cNvGrpSpPr/>
          <p:nvPr/>
        </p:nvGrpSpPr>
        <p:grpSpPr>
          <a:xfrm>
            <a:off x="-180528" y="1500674"/>
            <a:ext cx="792088" cy="2174200"/>
            <a:chOff x="-180528" y="1189638"/>
            <a:chExt cx="792088" cy="2174200"/>
          </a:xfrm>
          <a:solidFill>
            <a:schemeClr val="accent1">
              <a:lumMod val="50000"/>
              <a:alpha val="25000"/>
            </a:schemeClr>
          </a:solidFill>
        </p:grpSpPr>
        <p:sp>
          <p:nvSpPr>
            <p:cNvPr id="12" name="Pentagon 11"/>
            <p:cNvSpPr/>
            <p:nvPr/>
          </p:nvSpPr>
          <p:spPr>
            <a:xfrm>
              <a:off x="-180528" y="1189638"/>
              <a:ext cx="648071" cy="288032"/>
            </a:xfrm>
            <a:prstGeom prst="homePlate">
              <a:avLst/>
            </a:prstGeom>
            <a:grp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1</a:t>
              </a:r>
            </a:p>
          </p:txBody>
        </p:sp>
        <p:sp>
          <p:nvSpPr>
            <p:cNvPr id="13" name="Pentagon 12"/>
            <p:cNvSpPr/>
            <p:nvPr/>
          </p:nvSpPr>
          <p:spPr>
            <a:xfrm>
              <a:off x="-36511" y="1503999"/>
              <a:ext cx="648071" cy="288032"/>
            </a:xfrm>
            <a:prstGeom prst="homePlate">
              <a:avLst/>
            </a:prstGeom>
            <a:solidFill>
              <a:schemeClr val="bg1"/>
            </a:solid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2</a:t>
              </a:r>
            </a:p>
          </p:txBody>
        </p:sp>
        <p:sp>
          <p:nvSpPr>
            <p:cNvPr id="14" name="Pentagon 13"/>
            <p:cNvSpPr/>
            <p:nvPr/>
          </p:nvSpPr>
          <p:spPr>
            <a:xfrm>
              <a:off x="-180528" y="1818360"/>
              <a:ext cx="648071" cy="288032"/>
            </a:xfrm>
            <a:prstGeom prst="homePlate">
              <a:avLst/>
            </a:prstGeom>
            <a:grp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smtClean="0">
                  <a:solidFill>
                    <a:schemeClr val="accent1">
                      <a:lumMod val="75000"/>
                    </a:schemeClr>
                  </a:solidFill>
                  <a:latin typeface="Arial" panose="020B0604020202020204" pitchFamily="34" charset="0"/>
                  <a:cs typeface="Arial" panose="020B0604020202020204" pitchFamily="34" charset="0"/>
                </a:rPr>
                <a:t>3</a:t>
              </a:r>
              <a:endParaRPr lang="en-US" dirty="0">
                <a:solidFill>
                  <a:schemeClr val="accent1">
                    <a:lumMod val="75000"/>
                  </a:schemeClr>
                </a:solidFill>
                <a:latin typeface="Arial" panose="020B0604020202020204" pitchFamily="34" charset="0"/>
                <a:cs typeface="Arial" panose="020B0604020202020204" pitchFamily="34" charset="0"/>
              </a:endParaRPr>
            </a:p>
          </p:txBody>
        </p:sp>
        <p:sp>
          <p:nvSpPr>
            <p:cNvPr id="15" name="Pentagon 14"/>
            <p:cNvSpPr/>
            <p:nvPr/>
          </p:nvSpPr>
          <p:spPr>
            <a:xfrm>
              <a:off x="-180528" y="2132721"/>
              <a:ext cx="648071" cy="288032"/>
            </a:xfrm>
            <a:prstGeom prst="homePlate">
              <a:avLst/>
            </a:prstGeom>
            <a:grp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4</a:t>
              </a:r>
            </a:p>
          </p:txBody>
        </p:sp>
        <p:sp>
          <p:nvSpPr>
            <p:cNvPr id="16" name="Pentagon 15"/>
            <p:cNvSpPr/>
            <p:nvPr/>
          </p:nvSpPr>
          <p:spPr>
            <a:xfrm>
              <a:off x="-180528" y="2447082"/>
              <a:ext cx="648071" cy="288032"/>
            </a:xfrm>
            <a:prstGeom prst="homePlate">
              <a:avLst/>
            </a:prstGeom>
            <a:grp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5</a:t>
              </a:r>
            </a:p>
          </p:txBody>
        </p:sp>
        <p:sp>
          <p:nvSpPr>
            <p:cNvPr id="17" name="Pentagon 16"/>
            <p:cNvSpPr/>
            <p:nvPr/>
          </p:nvSpPr>
          <p:spPr>
            <a:xfrm>
              <a:off x="-180528" y="2761443"/>
              <a:ext cx="648071" cy="288032"/>
            </a:xfrm>
            <a:prstGeom prst="homePlate">
              <a:avLst/>
            </a:prstGeom>
            <a:grp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6</a:t>
              </a:r>
            </a:p>
          </p:txBody>
        </p:sp>
        <p:sp>
          <p:nvSpPr>
            <p:cNvPr id="18" name="Pentagon 17"/>
            <p:cNvSpPr/>
            <p:nvPr/>
          </p:nvSpPr>
          <p:spPr>
            <a:xfrm>
              <a:off x="-180528" y="3075806"/>
              <a:ext cx="648071" cy="288032"/>
            </a:xfrm>
            <a:prstGeom prst="homePlate">
              <a:avLst/>
            </a:prstGeom>
            <a:grp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7</a:t>
              </a:r>
            </a:p>
          </p:txBody>
        </p:sp>
      </p:grpSp>
    </p:spTree>
    <p:extLst>
      <p:ext uri="{BB962C8B-B14F-4D97-AF65-F5344CB8AC3E}">
        <p14:creationId xmlns:p14="http://schemas.microsoft.com/office/powerpoint/2010/main" val="1345015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entagon 10"/>
          <p:cNvSpPr/>
          <p:nvPr/>
        </p:nvSpPr>
        <p:spPr>
          <a:xfrm>
            <a:off x="-36511" y="1200150"/>
            <a:ext cx="9289031" cy="2743200"/>
          </a:xfrm>
          <a:prstGeom prst="homePlate">
            <a:avLst>
              <a:gd name="adj" fmla="val 0"/>
            </a:avLst>
          </a:prstGeom>
          <a:solidFill>
            <a:schemeClr val="accent1">
              <a:lumMod val="75000"/>
            </a:schemeClr>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lIns="457200" tIns="0" rIns="182880" bIns="0" rtlCol="0" anchor="ctr"/>
          <a:lstStyle/>
          <a:p>
            <a:pPr marL="574675"/>
            <a:r>
              <a:rPr lang="en-US" sz="3800" dirty="0">
                <a:solidFill>
                  <a:schemeClr val="bg1"/>
                </a:solidFill>
                <a:latin typeface="+mj-lt"/>
              </a:rPr>
              <a:t>The best arguments for development stated independence </a:t>
            </a:r>
            <a:r>
              <a:rPr lang="en-US" sz="3800" dirty="0" smtClean="0">
                <a:solidFill>
                  <a:schemeClr val="bg1"/>
                </a:solidFill>
                <a:latin typeface="+mj-lt"/>
              </a:rPr>
              <a:t>&amp; </a:t>
            </a:r>
            <a:r>
              <a:rPr lang="en-US" sz="3800" dirty="0">
                <a:solidFill>
                  <a:schemeClr val="bg1"/>
                </a:solidFill>
                <a:latin typeface="+mj-lt"/>
              </a:rPr>
              <a:t>self-reliance for people in the developing world as the end goal of this work.</a:t>
            </a:r>
          </a:p>
        </p:txBody>
      </p:sp>
      <p:sp>
        <p:nvSpPr>
          <p:cNvPr id="2" name="Title 1"/>
          <p:cNvSpPr>
            <a:spLocks noGrp="1"/>
          </p:cNvSpPr>
          <p:nvPr>
            <p:ph type="title"/>
          </p:nvPr>
        </p:nvSpPr>
        <p:spPr/>
        <p:txBody>
          <a:bodyPr/>
          <a:lstStyle/>
          <a:p>
            <a:r>
              <a:rPr lang="en-US" dirty="0" smtClean="0">
                <a:latin typeface="+mj-lt"/>
              </a:rPr>
              <a:t>Insight</a:t>
            </a:r>
            <a:endParaRPr lang="en-US" dirty="0">
              <a:latin typeface="+mj-lt"/>
            </a:endParaRPr>
          </a:p>
        </p:txBody>
      </p:sp>
      <p:sp>
        <p:nvSpPr>
          <p:cNvPr id="3" name="Slide Number Placeholder 2"/>
          <p:cNvSpPr>
            <a:spLocks noGrp="1"/>
          </p:cNvSpPr>
          <p:nvPr>
            <p:ph type="sldNum" sz="quarter" idx="10"/>
          </p:nvPr>
        </p:nvSpPr>
        <p:spPr>
          <a:xfrm>
            <a:off x="8017233" y="4725171"/>
            <a:ext cx="784577" cy="273844"/>
          </a:xfrm>
        </p:spPr>
        <p:txBody>
          <a:bodyPr/>
          <a:lstStyle/>
          <a:p>
            <a:fld id="{46903638-178D-3E4C-8874-E0FA73D16517}" type="slidenum">
              <a:rPr lang="en-US" smtClean="0"/>
              <a:pPr/>
              <a:t>15</a:t>
            </a:fld>
            <a:endParaRPr lang="en-US" dirty="0"/>
          </a:p>
        </p:txBody>
      </p:sp>
      <p:grpSp>
        <p:nvGrpSpPr>
          <p:cNvPr id="5" name="Group 4"/>
          <p:cNvGrpSpPr/>
          <p:nvPr/>
        </p:nvGrpSpPr>
        <p:grpSpPr>
          <a:xfrm>
            <a:off x="-180528" y="1500674"/>
            <a:ext cx="792088" cy="2174200"/>
            <a:chOff x="-180528" y="1189638"/>
            <a:chExt cx="792088" cy="2174200"/>
          </a:xfrm>
          <a:solidFill>
            <a:schemeClr val="accent1">
              <a:lumMod val="50000"/>
            </a:schemeClr>
          </a:solidFill>
        </p:grpSpPr>
        <p:sp>
          <p:nvSpPr>
            <p:cNvPr id="12" name="Pentagon 11"/>
            <p:cNvSpPr/>
            <p:nvPr/>
          </p:nvSpPr>
          <p:spPr>
            <a:xfrm>
              <a:off x="-180528" y="1189638"/>
              <a:ext cx="648071" cy="288032"/>
            </a:xfrm>
            <a:prstGeom prst="homePlate">
              <a:avLst/>
            </a:prstGeom>
            <a:solidFill>
              <a:schemeClr val="accent1">
                <a:lumMod val="50000"/>
                <a:alpha val="25000"/>
              </a:schemeClr>
            </a:solid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1</a:t>
              </a:r>
            </a:p>
          </p:txBody>
        </p:sp>
        <p:sp>
          <p:nvSpPr>
            <p:cNvPr id="13" name="Pentagon 12"/>
            <p:cNvSpPr/>
            <p:nvPr/>
          </p:nvSpPr>
          <p:spPr>
            <a:xfrm>
              <a:off x="-180528" y="1503999"/>
              <a:ext cx="648071" cy="288032"/>
            </a:xfrm>
            <a:prstGeom prst="homePlate">
              <a:avLst/>
            </a:prstGeom>
            <a:solidFill>
              <a:schemeClr val="accent1">
                <a:lumMod val="50000"/>
                <a:alpha val="25000"/>
              </a:schemeClr>
            </a:solid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2</a:t>
              </a:r>
            </a:p>
          </p:txBody>
        </p:sp>
        <p:sp>
          <p:nvSpPr>
            <p:cNvPr id="14" name="Pentagon 13"/>
            <p:cNvSpPr/>
            <p:nvPr/>
          </p:nvSpPr>
          <p:spPr>
            <a:xfrm>
              <a:off x="-36511" y="1818360"/>
              <a:ext cx="648071" cy="288032"/>
            </a:xfrm>
            <a:prstGeom prst="homePlate">
              <a:avLst/>
            </a:prstGeom>
            <a:solidFill>
              <a:schemeClr val="bg1"/>
            </a:solid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smtClean="0">
                  <a:solidFill>
                    <a:schemeClr val="accent1">
                      <a:lumMod val="75000"/>
                    </a:schemeClr>
                  </a:solidFill>
                  <a:latin typeface="Arial" panose="020B0604020202020204" pitchFamily="34" charset="0"/>
                  <a:cs typeface="Arial" panose="020B0604020202020204" pitchFamily="34" charset="0"/>
                </a:rPr>
                <a:t>3</a:t>
              </a:r>
              <a:endParaRPr lang="en-US" dirty="0">
                <a:solidFill>
                  <a:schemeClr val="accent1">
                    <a:lumMod val="75000"/>
                  </a:schemeClr>
                </a:solidFill>
                <a:latin typeface="Arial" panose="020B0604020202020204" pitchFamily="34" charset="0"/>
                <a:cs typeface="Arial" panose="020B0604020202020204" pitchFamily="34" charset="0"/>
              </a:endParaRPr>
            </a:p>
          </p:txBody>
        </p:sp>
        <p:sp>
          <p:nvSpPr>
            <p:cNvPr id="15" name="Pentagon 14"/>
            <p:cNvSpPr/>
            <p:nvPr/>
          </p:nvSpPr>
          <p:spPr>
            <a:xfrm>
              <a:off x="-180528" y="2132721"/>
              <a:ext cx="648071" cy="288032"/>
            </a:xfrm>
            <a:prstGeom prst="homePlate">
              <a:avLst/>
            </a:prstGeom>
            <a:solidFill>
              <a:schemeClr val="accent1">
                <a:lumMod val="50000"/>
                <a:alpha val="25000"/>
              </a:schemeClr>
            </a:solid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4</a:t>
              </a:r>
            </a:p>
          </p:txBody>
        </p:sp>
        <p:sp>
          <p:nvSpPr>
            <p:cNvPr id="16" name="Pentagon 15"/>
            <p:cNvSpPr/>
            <p:nvPr/>
          </p:nvSpPr>
          <p:spPr>
            <a:xfrm>
              <a:off x="-180528" y="2447082"/>
              <a:ext cx="648071" cy="288032"/>
            </a:xfrm>
            <a:prstGeom prst="homePlate">
              <a:avLst/>
            </a:prstGeom>
            <a:solidFill>
              <a:schemeClr val="accent1">
                <a:lumMod val="50000"/>
                <a:alpha val="25000"/>
              </a:schemeClr>
            </a:solid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5</a:t>
              </a:r>
            </a:p>
          </p:txBody>
        </p:sp>
        <p:sp>
          <p:nvSpPr>
            <p:cNvPr id="17" name="Pentagon 16"/>
            <p:cNvSpPr/>
            <p:nvPr/>
          </p:nvSpPr>
          <p:spPr>
            <a:xfrm>
              <a:off x="-180528" y="2761443"/>
              <a:ext cx="648071" cy="288032"/>
            </a:xfrm>
            <a:prstGeom prst="homePlate">
              <a:avLst/>
            </a:prstGeom>
            <a:solidFill>
              <a:schemeClr val="accent1">
                <a:lumMod val="50000"/>
                <a:alpha val="25000"/>
              </a:schemeClr>
            </a:solid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6</a:t>
              </a:r>
            </a:p>
          </p:txBody>
        </p:sp>
        <p:sp>
          <p:nvSpPr>
            <p:cNvPr id="18" name="Pentagon 17"/>
            <p:cNvSpPr/>
            <p:nvPr/>
          </p:nvSpPr>
          <p:spPr>
            <a:xfrm>
              <a:off x="-180528" y="3075806"/>
              <a:ext cx="648071" cy="288032"/>
            </a:xfrm>
            <a:prstGeom prst="homePlate">
              <a:avLst/>
            </a:prstGeom>
            <a:solidFill>
              <a:schemeClr val="accent1">
                <a:lumMod val="50000"/>
                <a:alpha val="25000"/>
              </a:schemeClr>
            </a:solid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7</a:t>
              </a:r>
            </a:p>
          </p:txBody>
        </p:sp>
      </p:grpSp>
    </p:spTree>
    <p:extLst>
      <p:ext uri="{BB962C8B-B14F-4D97-AF65-F5344CB8AC3E}">
        <p14:creationId xmlns:p14="http://schemas.microsoft.com/office/powerpoint/2010/main" val="3816433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entagon 10"/>
          <p:cNvSpPr/>
          <p:nvPr/>
        </p:nvSpPr>
        <p:spPr>
          <a:xfrm>
            <a:off x="-36511" y="1200150"/>
            <a:ext cx="9289031" cy="2743200"/>
          </a:xfrm>
          <a:prstGeom prst="homePlate">
            <a:avLst>
              <a:gd name="adj" fmla="val 0"/>
            </a:avLst>
          </a:prstGeom>
          <a:solidFill>
            <a:schemeClr val="accent1">
              <a:lumMod val="75000"/>
            </a:schemeClr>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lIns="457200" tIns="0" rIns="457200" bIns="0" rtlCol="0" anchor="ctr"/>
          <a:lstStyle/>
          <a:p>
            <a:pPr marL="574675"/>
            <a:r>
              <a:rPr lang="en-US" sz="3800" dirty="0">
                <a:solidFill>
                  <a:schemeClr val="bg1"/>
                </a:solidFill>
                <a:latin typeface="+mj-lt"/>
              </a:rPr>
              <a:t>The best messages about the progress were specific, </a:t>
            </a:r>
            <a:r>
              <a:rPr lang="en-US" sz="3800" dirty="0" smtClean="0">
                <a:solidFill>
                  <a:schemeClr val="bg1"/>
                </a:solidFill>
                <a:latin typeface="+mj-lt"/>
              </a:rPr>
              <a:t>relatable,</a:t>
            </a:r>
            <a:br>
              <a:rPr lang="en-US" sz="3800" dirty="0" smtClean="0">
                <a:solidFill>
                  <a:schemeClr val="bg1"/>
                </a:solidFill>
                <a:latin typeface="+mj-lt"/>
              </a:rPr>
            </a:br>
            <a:r>
              <a:rPr lang="en-US" sz="3800" dirty="0" smtClean="0">
                <a:solidFill>
                  <a:schemeClr val="bg1"/>
                </a:solidFill>
                <a:latin typeface="+mj-lt"/>
              </a:rPr>
              <a:t>and </a:t>
            </a:r>
            <a:r>
              <a:rPr lang="en-US" sz="3800" dirty="0">
                <a:solidFill>
                  <a:schemeClr val="bg1"/>
                </a:solidFill>
                <a:latin typeface="+mj-lt"/>
              </a:rPr>
              <a:t>emphasized loss aversion</a:t>
            </a:r>
            <a:br>
              <a:rPr lang="en-US" sz="3800" dirty="0">
                <a:solidFill>
                  <a:schemeClr val="bg1"/>
                </a:solidFill>
                <a:latin typeface="+mj-lt"/>
              </a:rPr>
            </a:br>
            <a:r>
              <a:rPr lang="en-US" sz="3800" dirty="0">
                <a:solidFill>
                  <a:schemeClr val="bg1"/>
                </a:solidFill>
                <a:latin typeface="+mj-lt"/>
              </a:rPr>
              <a:t>and choice.</a:t>
            </a:r>
          </a:p>
        </p:txBody>
      </p:sp>
      <p:sp>
        <p:nvSpPr>
          <p:cNvPr id="2" name="Title 1"/>
          <p:cNvSpPr>
            <a:spLocks noGrp="1"/>
          </p:cNvSpPr>
          <p:nvPr>
            <p:ph type="title"/>
          </p:nvPr>
        </p:nvSpPr>
        <p:spPr/>
        <p:txBody>
          <a:bodyPr/>
          <a:lstStyle/>
          <a:p>
            <a:r>
              <a:rPr lang="en-US" dirty="0" smtClean="0">
                <a:latin typeface="+mj-lt"/>
              </a:rPr>
              <a:t>Insight</a:t>
            </a:r>
            <a:endParaRPr lang="en-US" dirty="0">
              <a:latin typeface="+mj-lt"/>
            </a:endParaRPr>
          </a:p>
        </p:txBody>
      </p:sp>
      <p:sp>
        <p:nvSpPr>
          <p:cNvPr id="3" name="Slide Number Placeholder 2"/>
          <p:cNvSpPr>
            <a:spLocks noGrp="1"/>
          </p:cNvSpPr>
          <p:nvPr>
            <p:ph type="sldNum" sz="quarter" idx="10"/>
          </p:nvPr>
        </p:nvSpPr>
        <p:spPr>
          <a:xfrm>
            <a:off x="8017233" y="4725171"/>
            <a:ext cx="784577" cy="273844"/>
          </a:xfrm>
        </p:spPr>
        <p:txBody>
          <a:bodyPr/>
          <a:lstStyle/>
          <a:p>
            <a:fld id="{46903638-178D-3E4C-8874-E0FA73D16517}" type="slidenum">
              <a:rPr lang="en-US" smtClean="0"/>
              <a:pPr/>
              <a:t>16</a:t>
            </a:fld>
            <a:endParaRPr lang="en-US" dirty="0"/>
          </a:p>
        </p:txBody>
      </p:sp>
      <p:grpSp>
        <p:nvGrpSpPr>
          <p:cNvPr id="5" name="Group 4"/>
          <p:cNvGrpSpPr/>
          <p:nvPr/>
        </p:nvGrpSpPr>
        <p:grpSpPr>
          <a:xfrm>
            <a:off x="-180528" y="1500674"/>
            <a:ext cx="792088" cy="2174200"/>
            <a:chOff x="-180528" y="1189638"/>
            <a:chExt cx="792088" cy="2174200"/>
          </a:xfrm>
          <a:solidFill>
            <a:schemeClr val="accent1">
              <a:lumMod val="50000"/>
              <a:alpha val="25000"/>
            </a:schemeClr>
          </a:solidFill>
        </p:grpSpPr>
        <p:sp>
          <p:nvSpPr>
            <p:cNvPr id="12" name="Pentagon 11"/>
            <p:cNvSpPr/>
            <p:nvPr/>
          </p:nvSpPr>
          <p:spPr>
            <a:xfrm>
              <a:off x="-180528" y="1189638"/>
              <a:ext cx="648071" cy="288032"/>
            </a:xfrm>
            <a:prstGeom prst="homePlate">
              <a:avLst/>
            </a:prstGeom>
            <a:grp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1</a:t>
              </a:r>
            </a:p>
          </p:txBody>
        </p:sp>
        <p:sp>
          <p:nvSpPr>
            <p:cNvPr id="13" name="Pentagon 12"/>
            <p:cNvSpPr/>
            <p:nvPr/>
          </p:nvSpPr>
          <p:spPr>
            <a:xfrm>
              <a:off x="-180528" y="1503999"/>
              <a:ext cx="648071" cy="288032"/>
            </a:xfrm>
            <a:prstGeom prst="homePlate">
              <a:avLst/>
            </a:prstGeom>
            <a:grp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2</a:t>
              </a:r>
            </a:p>
          </p:txBody>
        </p:sp>
        <p:sp>
          <p:nvSpPr>
            <p:cNvPr id="14" name="Pentagon 13"/>
            <p:cNvSpPr/>
            <p:nvPr/>
          </p:nvSpPr>
          <p:spPr>
            <a:xfrm>
              <a:off x="-180528" y="1818360"/>
              <a:ext cx="648071" cy="288032"/>
            </a:xfrm>
            <a:prstGeom prst="homePlate">
              <a:avLst/>
            </a:prstGeom>
            <a:grp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smtClean="0">
                  <a:solidFill>
                    <a:schemeClr val="accent1">
                      <a:lumMod val="75000"/>
                    </a:schemeClr>
                  </a:solidFill>
                  <a:latin typeface="Arial" panose="020B0604020202020204" pitchFamily="34" charset="0"/>
                  <a:cs typeface="Arial" panose="020B0604020202020204" pitchFamily="34" charset="0"/>
                </a:rPr>
                <a:t>3</a:t>
              </a:r>
              <a:endParaRPr lang="en-US" dirty="0">
                <a:solidFill>
                  <a:schemeClr val="accent1">
                    <a:lumMod val="75000"/>
                  </a:schemeClr>
                </a:solidFill>
                <a:latin typeface="Arial" panose="020B0604020202020204" pitchFamily="34" charset="0"/>
                <a:cs typeface="Arial" panose="020B0604020202020204" pitchFamily="34" charset="0"/>
              </a:endParaRPr>
            </a:p>
          </p:txBody>
        </p:sp>
        <p:sp>
          <p:nvSpPr>
            <p:cNvPr id="15" name="Pentagon 14"/>
            <p:cNvSpPr/>
            <p:nvPr/>
          </p:nvSpPr>
          <p:spPr>
            <a:xfrm>
              <a:off x="-36511" y="2132721"/>
              <a:ext cx="648071" cy="288032"/>
            </a:xfrm>
            <a:prstGeom prst="homePlate">
              <a:avLst/>
            </a:prstGeom>
            <a:solidFill>
              <a:schemeClr val="bg1"/>
            </a:solid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4</a:t>
              </a:r>
            </a:p>
          </p:txBody>
        </p:sp>
        <p:sp>
          <p:nvSpPr>
            <p:cNvPr id="16" name="Pentagon 15"/>
            <p:cNvSpPr/>
            <p:nvPr/>
          </p:nvSpPr>
          <p:spPr>
            <a:xfrm>
              <a:off x="-180528" y="2447082"/>
              <a:ext cx="648071" cy="288032"/>
            </a:xfrm>
            <a:prstGeom prst="homePlate">
              <a:avLst/>
            </a:prstGeom>
            <a:grp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5</a:t>
              </a:r>
            </a:p>
          </p:txBody>
        </p:sp>
        <p:sp>
          <p:nvSpPr>
            <p:cNvPr id="17" name="Pentagon 16"/>
            <p:cNvSpPr/>
            <p:nvPr/>
          </p:nvSpPr>
          <p:spPr>
            <a:xfrm>
              <a:off x="-180528" y="2761443"/>
              <a:ext cx="648071" cy="288032"/>
            </a:xfrm>
            <a:prstGeom prst="homePlate">
              <a:avLst/>
            </a:prstGeom>
            <a:grp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6</a:t>
              </a:r>
            </a:p>
          </p:txBody>
        </p:sp>
        <p:sp>
          <p:nvSpPr>
            <p:cNvPr id="18" name="Pentagon 17"/>
            <p:cNvSpPr/>
            <p:nvPr/>
          </p:nvSpPr>
          <p:spPr>
            <a:xfrm>
              <a:off x="-180528" y="3075806"/>
              <a:ext cx="648071" cy="288032"/>
            </a:xfrm>
            <a:prstGeom prst="homePlate">
              <a:avLst/>
            </a:prstGeom>
            <a:grp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7</a:t>
              </a:r>
            </a:p>
          </p:txBody>
        </p:sp>
      </p:grpSp>
    </p:spTree>
    <p:extLst>
      <p:ext uri="{BB962C8B-B14F-4D97-AF65-F5344CB8AC3E}">
        <p14:creationId xmlns:p14="http://schemas.microsoft.com/office/powerpoint/2010/main" val="2348229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entagon 10"/>
          <p:cNvSpPr/>
          <p:nvPr/>
        </p:nvSpPr>
        <p:spPr>
          <a:xfrm>
            <a:off x="-36511" y="1200150"/>
            <a:ext cx="9289031" cy="2743200"/>
          </a:xfrm>
          <a:prstGeom prst="homePlate">
            <a:avLst>
              <a:gd name="adj" fmla="val 0"/>
            </a:avLst>
          </a:prstGeom>
          <a:solidFill>
            <a:schemeClr val="accent1">
              <a:lumMod val="75000"/>
            </a:schemeClr>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lIns="457200" tIns="0" rIns="457200" bIns="0" rtlCol="0" anchor="ctr"/>
          <a:lstStyle/>
          <a:p>
            <a:pPr marL="574675"/>
            <a:r>
              <a:rPr lang="en-US" sz="3800" dirty="0">
                <a:solidFill>
                  <a:schemeClr val="bg1"/>
                </a:solidFill>
                <a:latin typeface="+mj-lt"/>
              </a:rPr>
              <a:t>Gender equality is a </a:t>
            </a:r>
            <a:r>
              <a:rPr lang="en-US" sz="3800" dirty="0" smtClean="0">
                <a:solidFill>
                  <a:schemeClr val="bg1"/>
                </a:solidFill>
                <a:latin typeface="+mj-lt"/>
              </a:rPr>
              <a:t>compelling</a:t>
            </a:r>
            <a:br>
              <a:rPr lang="en-US" sz="3800" dirty="0" smtClean="0">
                <a:solidFill>
                  <a:schemeClr val="bg1"/>
                </a:solidFill>
                <a:latin typeface="+mj-lt"/>
              </a:rPr>
            </a:br>
            <a:r>
              <a:rPr lang="en-US" sz="3800" dirty="0" smtClean="0">
                <a:solidFill>
                  <a:schemeClr val="bg1"/>
                </a:solidFill>
                <a:latin typeface="+mj-lt"/>
              </a:rPr>
              <a:t>issue </a:t>
            </a:r>
            <a:r>
              <a:rPr lang="en-US" sz="3800" dirty="0">
                <a:solidFill>
                  <a:schemeClr val="bg1"/>
                </a:solidFill>
                <a:latin typeface="+mj-lt"/>
              </a:rPr>
              <a:t>for our public audiences across </a:t>
            </a:r>
            <a:r>
              <a:rPr lang="en-US" sz="3800" dirty="0" smtClean="0">
                <a:solidFill>
                  <a:schemeClr val="bg1"/>
                </a:solidFill>
                <a:latin typeface="+mj-lt"/>
              </a:rPr>
              <a:t>donor countries </a:t>
            </a:r>
            <a:r>
              <a:rPr lang="en-US" sz="3800" dirty="0">
                <a:solidFill>
                  <a:schemeClr val="bg1"/>
                </a:solidFill>
                <a:latin typeface="+mj-lt"/>
              </a:rPr>
              <a:t>because they can relate to it.</a:t>
            </a:r>
          </a:p>
        </p:txBody>
      </p:sp>
      <p:sp>
        <p:nvSpPr>
          <p:cNvPr id="2" name="Title 1"/>
          <p:cNvSpPr>
            <a:spLocks noGrp="1"/>
          </p:cNvSpPr>
          <p:nvPr>
            <p:ph type="title"/>
          </p:nvPr>
        </p:nvSpPr>
        <p:spPr/>
        <p:txBody>
          <a:bodyPr/>
          <a:lstStyle/>
          <a:p>
            <a:r>
              <a:rPr lang="en-US" dirty="0" smtClean="0">
                <a:latin typeface="+mj-lt"/>
              </a:rPr>
              <a:t>Insight</a:t>
            </a:r>
            <a:endParaRPr lang="en-US" dirty="0">
              <a:latin typeface="+mj-lt"/>
            </a:endParaRPr>
          </a:p>
        </p:txBody>
      </p:sp>
      <p:sp>
        <p:nvSpPr>
          <p:cNvPr id="3" name="Slide Number Placeholder 2"/>
          <p:cNvSpPr>
            <a:spLocks noGrp="1"/>
          </p:cNvSpPr>
          <p:nvPr>
            <p:ph type="sldNum" sz="quarter" idx="10"/>
          </p:nvPr>
        </p:nvSpPr>
        <p:spPr>
          <a:xfrm>
            <a:off x="8017233" y="4725171"/>
            <a:ext cx="784577" cy="273844"/>
          </a:xfrm>
        </p:spPr>
        <p:txBody>
          <a:bodyPr/>
          <a:lstStyle/>
          <a:p>
            <a:fld id="{46903638-178D-3E4C-8874-E0FA73D16517}" type="slidenum">
              <a:rPr lang="en-US" smtClean="0"/>
              <a:pPr/>
              <a:t>17</a:t>
            </a:fld>
            <a:endParaRPr lang="en-US" dirty="0"/>
          </a:p>
        </p:txBody>
      </p:sp>
      <p:grpSp>
        <p:nvGrpSpPr>
          <p:cNvPr id="5" name="Group 4"/>
          <p:cNvGrpSpPr/>
          <p:nvPr/>
        </p:nvGrpSpPr>
        <p:grpSpPr>
          <a:xfrm>
            <a:off x="-180528" y="1500674"/>
            <a:ext cx="792088" cy="2174200"/>
            <a:chOff x="-180528" y="1189638"/>
            <a:chExt cx="792088" cy="2174200"/>
          </a:xfrm>
          <a:solidFill>
            <a:schemeClr val="accent1">
              <a:lumMod val="50000"/>
              <a:alpha val="25000"/>
            </a:schemeClr>
          </a:solidFill>
        </p:grpSpPr>
        <p:sp>
          <p:nvSpPr>
            <p:cNvPr id="12" name="Pentagon 11"/>
            <p:cNvSpPr/>
            <p:nvPr/>
          </p:nvSpPr>
          <p:spPr>
            <a:xfrm>
              <a:off x="-180528" y="1189638"/>
              <a:ext cx="648071" cy="288032"/>
            </a:xfrm>
            <a:prstGeom prst="homePlate">
              <a:avLst/>
            </a:prstGeom>
            <a:grp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1</a:t>
              </a:r>
            </a:p>
          </p:txBody>
        </p:sp>
        <p:sp>
          <p:nvSpPr>
            <p:cNvPr id="13" name="Pentagon 12"/>
            <p:cNvSpPr/>
            <p:nvPr/>
          </p:nvSpPr>
          <p:spPr>
            <a:xfrm>
              <a:off x="-180528" y="1503999"/>
              <a:ext cx="648071" cy="288032"/>
            </a:xfrm>
            <a:prstGeom prst="homePlate">
              <a:avLst/>
            </a:prstGeom>
            <a:grp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2</a:t>
              </a:r>
            </a:p>
          </p:txBody>
        </p:sp>
        <p:sp>
          <p:nvSpPr>
            <p:cNvPr id="14" name="Pentagon 13"/>
            <p:cNvSpPr/>
            <p:nvPr/>
          </p:nvSpPr>
          <p:spPr>
            <a:xfrm>
              <a:off x="-180528" y="1818360"/>
              <a:ext cx="648071" cy="288032"/>
            </a:xfrm>
            <a:prstGeom prst="homePlate">
              <a:avLst/>
            </a:prstGeom>
            <a:grp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smtClean="0">
                  <a:solidFill>
                    <a:schemeClr val="accent1">
                      <a:lumMod val="75000"/>
                    </a:schemeClr>
                  </a:solidFill>
                  <a:latin typeface="Arial" panose="020B0604020202020204" pitchFamily="34" charset="0"/>
                  <a:cs typeface="Arial" panose="020B0604020202020204" pitchFamily="34" charset="0"/>
                </a:rPr>
                <a:t>3</a:t>
              </a:r>
              <a:endParaRPr lang="en-US" dirty="0">
                <a:solidFill>
                  <a:schemeClr val="accent1">
                    <a:lumMod val="75000"/>
                  </a:schemeClr>
                </a:solidFill>
                <a:latin typeface="Arial" panose="020B0604020202020204" pitchFamily="34" charset="0"/>
                <a:cs typeface="Arial" panose="020B0604020202020204" pitchFamily="34" charset="0"/>
              </a:endParaRPr>
            </a:p>
          </p:txBody>
        </p:sp>
        <p:sp>
          <p:nvSpPr>
            <p:cNvPr id="15" name="Pentagon 14"/>
            <p:cNvSpPr/>
            <p:nvPr/>
          </p:nvSpPr>
          <p:spPr>
            <a:xfrm>
              <a:off x="-180528" y="2132721"/>
              <a:ext cx="648071" cy="288032"/>
            </a:xfrm>
            <a:prstGeom prst="homePlate">
              <a:avLst/>
            </a:prstGeom>
            <a:grp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4</a:t>
              </a:r>
            </a:p>
          </p:txBody>
        </p:sp>
        <p:sp>
          <p:nvSpPr>
            <p:cNvPr id="16" name="Pentagon 15"/>
            <p:cNvSpPr/>
            <p:nvPr/>
          </p:nvSpPr>
          <p:spPr>
            <a:xfrm>
              <a:off x="-36511" y="2447082"/>
              <a:ext cx="648071" cy="288032"/>
            </a:xfrm>
            <a:prstGeom prst="homePlate">
              <a:avLst/>
            </a:prstGeom>
            <a:solidFill>
              <a:schemeClr val="bg1"/>
            </a:solid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5</a:t>
              </a:r>
            </a:p>
          </p:txBody>
        </p:sp>
        <p:sp>
          <p:nvSpPr>
            <p:cNvPr id="17" name="Pentagon 16"/>
            <p:cNvSpPr/>
            <p:nvPr/>
          </p:nvSpPr>
          <p:spPr>
            <a:xfrm>
              <a:off x="-180528" y="2761443"/>
              <a:ext cx="648071" cy="288032"/>
            </a:xfrm>
            <a:prstGeom prst="homePlate">
              <a:avLst/>
            </a:prstGeom>
            <a:grp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6</a:t>
              </a:r>
            </a:p>
          </p:txBody>
        </p:sp>
        <p:sp>
          <p:nvSpPr>
            <p:cNvPr id="18" name="Pentagon 17"/>
            <p:cNvSpPr/>
            <p:nvPr/>
          </p:nvSpPr>
          <p:spPr>
            <a:xfrm>
              <a:off x="-180528" y="3075806"/>
              <a:ext cx="648071" cy="288032"/>
            </a:xfrm>
            <a:prstGeom prst="homePlate">
              <a:avLst/>
            </a:prstGeom>
            <a:grp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7</a:t>
              </a:r>
            </a:p>
          </p:txBody>
        </p:sp>
      </p:grpSp>
    </p:spTree>
    <p:extLst>
      <p:ext uri="{BB962C8B-B14F-4D97-AF65-F5344CB8AC3E}">
        <p14:creationId xmlns:p14="http://schemas.microsoft.com/office/powerpoint/2010/main" val="955863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entagon 10"/>
          <p:cNvSpPr/>
          <p:nvPr/>
        </p:nvSpPr>
        <p:spPr>
          <a:xfrm>
            <a:off x="-36511" y="1200150"/>
            <a:ext cx="9289031" cy="2743200"/>
          </a:xfrm>
          <a:prstGeom prst="homePlate">
            <a:avLst>
              <a:gd name="adj" fmla="val 0"/>
            </a:avLst>
          </a:prstGeom>
          <a:solidFill>
            <a:schemeClr val="accent1">
              <a:lumMod val="75000"/>
            </a:schemeClr>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lIns="457200" tIns="0" rIns="457200" bIns="0" rtlCol="0" anchor="ctr"/>
          <a:lstStyle/>
          <a:p>
            <a:pPr marL="574675"/>
            <a:r>
              <a:rPr lang="en-US" sz="3800" dirty="0">
                <a:solidFill>
                  <a:schemeClr val="bg1"/>
                </a:solidFill>
                <a:latin typeface="+mj-lt"/>
              </a:rPr>
              <a:t>If we can convince people </a:t>
            </a:r>
            <a:r>
              <a:rPr lang="en-US" sz="3800" dirty="0" smtClean="0">
                <a:solidFill>
                  <a:schemeClr val="bg1"/>
                </a:solidFill>
                <a:latin typeface="+mj-lt"/>
              </a:rPr>
              <a:t>that</a:t>
            </a:r>
            <a:br>
              <a:rPr lang="en-US" sz="3800" dirty="0" smtClean="0">
                <a:solidFill>
                  <a:schemeClr val="bg1"/>
                </a:solidFill>
                <a:latin typeface="+mj-lt"/>
              </a:rPr>
            </a:br>
            <a:r>
              <a:rPr lang="en-US" sz="3800" i="1" dirty="0" smtClean="0">
                <a:solidFill>
                  <a:schemeClr val="bg1"/>
                </a:solidFill>
                <a:latin typeface="+mj-lt"/>
              </a:rPr>
              <a:t>they</a:t>
            </a:r>
            <a:r>
              <a:rPr lang="en-US" sz="3800" dirty="0" smtClean="0">
                <a:solidFill>
                  <a:schemeClr val="bg1"/>
                </a:solidFill>
                <a:latin typeface="+mj-lt"/>
              </a:rPr>
              <a:t> </a:t>
            </a:r>
            <a:r>
              <a:rPr lang="en-US" sz="3800" dirty="0">
                <a:solidFill>
                  <a:schemeClr val="bg1"/>
                </a:solidFill>
                <a:latin typeface="+mj-lt"/>
              </a:rPr>
              <a:t>can make a difference, this belief will drive them to take action.</a:t>
            </a:r>
          </a:p>
        </p:txBody>
      </p:sp>
      <p:sp>
        <p:nvSpPr>
          <p:cNvPr id="2" name="Title 1"/>
          <p:cNvSpPr>
            <a:spLocks noGrp="1"/>
          </p:cNvSpPr>
          <p:nvPr>
            <p:ph type="title"/>
          </p:nvPr>
        </p:nvSpPr>
        <p:spPr/>
        <p:txBody>
          <a:bodyPr/>
          <a:lstStyle/>
          <a:p>
            <a:r>
              <a:rPr lang="en-US" dirty="0" smtClean="0">
                <a:latin typeface="+mj-lt"/>
              </a:rPr>
              <a:t>Insight</a:t>
            </a:r>
            <a:endParaRPr lang="en-US" dirty="0">
              <a:latin typeface="+mj-lt"/>
            </a:endParaRPr>
          </a:p>
        </p:txBody>
      </p:sp>
      <p:sp>
        <p:nvSpPr>
          <p:cNvPr id="3" name="Slide Number Placeholder 2"/>
          <p:cNvSpPr>
            <a:spLocks noGrp="1"/>
          </p:cNvSpPr>
          <p:nvPr>
            <p:ph type="sldNum" sz="quarter" idx="10"/>
          </p:nvPr>
        </p:nvSpPr>
        <p:spPr>
          <a:xfrm>
            <a:off x="8017233" y="4725171"/>
            <a:ext cx="784577" cy="273844"/>
          </a:xfrm>
        </p:spPr>
        <p:txBody>
          <a:bodyPr/>
          <a:lstStyle/>
          <a:p>
            <a:fld id="{46903638-178D-3E4C-8874-E0FA73D16517}" type="slidenum">
              <a:rPr lang="en-US" smtClean="0"/>
              <a:pPr/>
              <a:t>18</a:t>
            </a:fld>
            <a:endParaRPr lang="en-US" dirty="0"/>
          </a:p>
        </p:txBody>
      </p:sp>
      <p:grpSp>
        <p:nvGrpSpPr>
          <p:cNvPr id="5" name="Group 4"/>
          <p:cNvGrpSpPr/>
          <p:nvPr/>
        </p:nvGrpSpPr>
        <p:grpSpPr>
          <a:xfrm>
            <a:off x="-180528" y="1500674"/>
            <a:ext cx="792088" cy="2174200"/>
            <a:chOff x="-180528" y="1189638"/>
            <a:chExt cx="792088" cy="2174200"/>
          </a:xfrm>
          <a:solidFill>
            <a:schemeClr val="accent1">
              <a:lumMod val="50000"/>
              <a:alpha val="25000"/>
            </a:schemeClr>
          </a:solidFill>
        </p:grpSpPr>
        <p:sp>
          <p:nvSpPr>
            <p:cNvPr id="12" name="Pentagon 11"/>
            <p:cNvSpPr/>
            <p:nvPr/>
          </p:nvSpPr>
          <p:spPr>
            <a:xfrm>
              <a:off x="-180528" y="1189638"/>
              <a:ext cx="648071" cy="288032"/>
            </a:xfrm>
            <a:prstGeom prst="homePlate">
              <a:avLst/>
            </a:prstGeom>
            <a:grp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1</a:t>
              </a:r>
            </a:p>
          </p:txBody>
        </p:sp>
        <p:sp>
          <p:nvSpPr>
            <p:cNvPr id="13" name="Pentagon 12"/>
            <p:cNvSpPr/>
            <p:nvPr/>
          </p:nvSpPr>
          <p:spPr>
            <a:xfrm>
              <a:off x="-180528" y="1503999"/>
              <a:ext cx="648071" cy="288032"/>
            </a:xfrm>
            <a:prstGeom prst="homePlate">
              <a:avLst/>
            </a:prstGeom>
            <a:grp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2</a:t>
              </a:r>
            </a:p>
          </p:txBody>
        </p:sp>
        <p:sp>
          <p:nvSpPr>
            <p:cNvPr id="14" name="Pentagon 13"/>
            <p:cNvSpPr/>
            <p:nvPr/>
          </p:nvSpPr>
          <p:spPr>
            <a:xfrm>
              <a:off x="-180528" y="1818360"/>
              <a:ext cx="648071" cy="288032"/>
            </a:xfrm>
            <a:prstGeom prst="homePlate">
              <a:avLst/>
            </a:prstGeom>
            <a:grp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smtClean="0">
                  <a:solidFill>
                    <a:schemeClr val="accent1">
                      <a:lumMod val="75000"/>
                    </a:schemeClr>
                  </a:solidFill>
                  <a:latin typeface="Arial" panose="020B0604020202020204" pitchFamily="34" charset="0"/>
                  <a:cs typeface="Arial" panose="020B0604020202020204" pitchFamily="34" charset="0"/>
                </a:rPr>
                <a:t>3</a:t>
              </a:r>
              <a:endParaRPr lang="en-US" dirty="0">
                <a:solidFill>
                  <a:schemeClr val="accent1">
                    <a:lumMod val="75000"/>
                  </a:schemeClr>
                </a:solidFill>
                <a:latin typeface="Arial" panose="020B0604020202020204" pitchFamily="34" charset="0"/>
                <a:cs typeface="Arial" panose="020B0604020202020204" pitchFamily="34" charset="0"/>
              </a:endParaRPr>
            </a:p>
          </p:txBody>
        </p:sp>
        <p:sp>
          <p:nvSpPr>
            <p:cNvPr id="15" name="Pentagon 14"/>
            <p:cNvSpPr/>
            <p:nvPr/>
          </p:nvSpPr>
          <p:spPr>
            <a:xfrm>
              <a:off x="-180528" y="2132721"/>
              <a:ext cx="648071" cy="288032"/>
            </a:xfrm>
            <a:prstGeom prst="homePlate">
              <a:avLst/>
            </a:prstGeom>
            <a:grp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4</a:t>
              </a:r>
            </a:p>
          </p:txBody>
        </p:sp>
        <p:sp>
          <p:nvSpPr>
            <p:cNvPr id="16" name="Pentagon 15"/>
            <p:cNvSpPr/>
            <p:nvPr/>
          </p:nvSpPr>
          <p:spPr>
            <a:xfrm>
              <a:off x="-180528" y="2447082"/>
              <a:ext cx="648071" cy="288032"/>
            </a:xfrm>
            <a:prstGeom prst="homePlate">
              <a:avLst/>
            </a:prstGeom>
            <a:grp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5</a:t>
              </a:r>
            </a:p>
          </p:txBody>
        </p:sp>
        <p:sp>
          <p:nvSpPr>
            <p:cNvPr id="17" name="Pentagon 16"/>
            <p:cNvSpPr/>
            <p:nvPr/>
          </p:nvSpPr>
          <p:spPr>
            <a:xfrm>
              <a:off x="-36511" y="2761443"/>
              <a:ext cx="648071" cy="288032"/>
            </a:xfrm>
            <a:prstGeom prst="homePlate">
              <a:avLst/>
            </a:prstGeom>
            <a:solidFill>
              <a:schemeClr val="bg1"/>
            </a:solid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6</a:t>
              </a:r>
            </a:p>
          </p:txBody>
        </p:sp>
        <p:sp>
          <p:nvSpPr>
            <p:cNvPr id="18" name="Pentagon 17"/>
            <p:cNvSpPr/>
            <p:nvPr/>
          </p:nvSpPr>
          <p:spPr>
            <a:xfrm>
              <a:off x="-180528" y="3075806"/>
              <a:ext cx="648071" cy="288032"/>
            </a:xfrm>
            <a:prstGeom prst="homePlate">
              <a:avLst/>
            </a:prstGeom>
            <a:grp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7</a:t>
              </a:r>
            </a:p>
          </p:txBody>
        </p:sp>
      </p:grpSp>
    </p:spTree>
    <p:extLst>
      <p:ext uri="{BB962C8B-B14F-4D97-AF65-F5344CB8AC3E}">
        <p14:creationId xmlns:p14="http://schemas.microsoft.com/office/powerpoint/2010/main" val="3328496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entagon 10"/>
          <p:cNvSpPr/>
          <p:nvPr/>
        </p:nvSpPr>
        <p:spPr>
          <a:xfrm>
            <a:off x="-36511" y="1200150"/>
            <a:ext cx="9289031" cy="2743200"/>
          </a:xfrm>
          <a:prstGeom prst="homePlate">
            <a:avLst>
              <a:gd name="adj" fmla="val 0"/>
            </a:avLst>
          </a:prstGeom>
          <a:solidFill>
            <a:schemeClr val="accent1">
              <a:lumMod val="75000"/>
            </a:schemeClr>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lIns="457200" tIns="0" rIns="457200" bIns="0" rtlCol="0" anchor="ctr"/>
          <a:lstStyle/>
          <a:p>
            <a:pPr marL="574675"/>
            <a:r>
              <a:rPr lang="en-US" sz="3800" dirty="0">
                <a:solidFill>
                  <a:schemeClr val="bg1"/>
                </a:solidFill>
                <a:latin typeface="+mj-lt"/>
              </a:rPr>
              <a:t>When we rebut the attacks </a:t>
            </a:r>
            <a:r>
              <a:rPr lang="en-US" sz="3800" dirty="0" smtClean="0">
                <a:solidFill>
                  <a:schemeClr val="bg1"/>
                </a:solidFill>
                <a:latin typeface="+mj-lt"/>
              </a:rPr>
              <a:t>from</a:t>
            </a:r>
            <a:br>
              <a:rPr lang="en-US" sz="3800" dirty="0" smtClean="0">
                <a:solidFill>
                  <a:schemeClr val="bg1"/>
                </a:solidFill>
                <a:latin typeface="+mj-lt"/>
              </a:rPr>
            </a:br>
            <a:r>
              <a:rPr lang="en-US" sz="3800" dirty="0" smtClean="0">
                <a:solidFill>
                  <a:schemeClr val="bg1"/>
                </a:solidFill>
                <a:latin typeface="+mj-lt"/>
              </a:rPr>
              <a:t>our </a:t>
            </a:r>
            <a:r>
              <a:rPr lang="en-US" sz="3800" dirty="0">
                <a:solidFill>
                  <a:schemeClr val="bg1"/>
                </a:solidFill>
                <a:latin typeface="+mj-lt"/>
              </a:rPr>
              <a:t>critics, we can be </a:t>
            </a:r>
            <a:r>
              <a:rPr lang="en-US" sz="3800" dirty="0" smtClean="0">
                <a:solidFill>
                  <a:schemeClr val="bg1"/>
                </a:solidFill>
                <a:latin typeface="+mj-lt"/>
              </a:rPr>
              <a:t>successful</a:t>
            </a:r>
            <a:br>
              <a:rPr lang="en-US" sz="3800" dirty="0" smtClean="0">
                <a:solidFill>
                  <a:schemeClr val="bg1"/>
                </a:solidFill>
                <a:latin typeface="+mj-lt"/>
              </a:rPr>
            </a:br>
            <a:r>
              <a:rPr lang="en-US" sz="3800" dirty="0" smtClean="0">
                <a:solidFill>
                  <a:schemeClr val="bg1"/>
                </a:solidFill>
                <a:latin typeface="+mj-lt"/>
              </a:rPr>
              <a:t>in </a:t>
            </a:r>
            <a:r>
              <a:rPr lang="en-US" sz="3800" dirty="0">
                <a:solidFill>
                  <a:schemeClr val="bg1"/>
                </a:solidFill>
                <a:latin typeface="+mj-lt"/>
              </a:rPr>
              <a:t>changing people’s minds.</a:t>
            </a:r>
          </a:p>
        </p:txBody>
      </p:sp>
      <p:sp>
        <p:nvSpPr>
          <p:cNvPr id="2" name="Title 1"/>
          <p:cNvSpPr>
            <a:spLocks noGrp="1"/>
          </p:cNvSpPr>
          <p:nvPr>
            <p:ph type="title"/>
          </p:nvPr>
        </p:nvSpPr>
        <p:spPr/>
        <p:txBody>
          <a:bodyPr/>
          <a:lstStyle/>
          <a:p>
            <a:r>
              <a:rPr lang="en-US" dirty="0" smtClean="0">
                <a:latin typeface="+mj-lt"/>
              </a:rPr>
              <a:t>Insight</a:t>
            </a:r>
            <a:endParaRPr lang="en-US" dirty="0">
              <a:latin typeface="+mj-lt"/>
            </a:endParaRPr>
          </a:p>
        </p:txBody>
      </p:sp>
      <p:sp>
        <p:nvSpPr>
          <p:cNvPr id="3" name="Slide Number Placeholder 2"/>
          <p:cNvSpPr>
            <a:spLocks noGrp="1"/>
          </p:cNvSpPr>
          <p:nvPr>
            <p:ph type="sldNum" sz="quarter" idx="10"/>
          </p:nvPr>
        </p:nvSpPr>
        <p:spPr>
          <a:xfrm>
            <a:off x="8017233" y="4725171"/>
            <a:ext cx="784577" cy="273844"/>
          </a:xfrm>
        </p:spPr>
        <p:txBody>
          <a:bodyPr/>
          <a:lstStyle/>
          <a:p>
            <a:fld id="{46903638-178D-3E4C-8874-E0FA73D16517}" type="slidenum">
              <a:rPr lang="en-US" smtClean="0"/>
              <a:pPr/>
              <a:t>19</a:t>
            </a:fld>
            <a:endParaRPr lang="en-US" dirty="0"/>
          </a:p>
        </p:txBody>
      </p:sp>
      <p:grpSp>
        <p:nvGrpSpPr>
          <p:cNvPr id="5" name="Group 4"/>
          <p:cNvGrpSpPr/>
          <p:nvPr/>
        </p:nvGrpSpPr>
        <p:grpSpPr>
          <a:xfrm>
            <a:off x="-180528" y="1500674"/>
            <a:ext cx="792088" cy="2174200"/>
            <a:chOff x="-180528" y="1189638"/>
            <a:chExt cx="792088" cy="2174200"/>
          </a:xfrm>
          <a:solidFill>
            <a:schemeClr val="accent1">
              <a:lumMod val="50000"/>
              <a:alpha val="25000"/>
            </a:schemeClr>
          </a:solidFill>
        </p:grpSpPr>
        <p:sp>
          <p:nvSpPr>
            <p:cNvPr id="12" name="Pentagon 11"/>
            <p:cNvSpPr/>
            <p:nvPr/>
          </p:nvSpPr>
          <p:spPr>
            <a:xfrm>
              <a:off x="-180528" y="1189638"/>
              <a:ext cx="648071" cy="288032"/>
            </a:xfrm>
            <a:prstGeom prst="homePlate">
              <a:avLst/>
            </a:prstGeom>
            <a:grp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1</a:t>
              </a:r>
            </a:p>
          </p:txBody>
        </p:sp>
        <p:sp>
          <p:nvSpPr>
            <p:cNvPr id="13" name="Pentagon 12"/>
            <p:cNvSpPr/>
            <p:nvPr/>
          </p:nvSpPr>
          <p:spPr>
            <a:xfrm>
              <a:off x="-180528" y="1503999"/>
              <a:ext cx="648071" cy="288032"/>
            </a:xfrm>
            <a:prstGeom prst="homePlate">
              <a:avLst/>
            </a:prstGeom>
            <a:grp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2</a:t>
              </a:r>
            </a:p>
          </p:txBody>
        </p:sp>
        <p:sp>
          <p:nvSpPr>
            <p:cNvPr id="14" name="Pentagon 13"/>
            <p:cNvSpPr/>
            <p:nvPr/>
          </p:nvSpPr>
          <p:spPr>
            <a:xfrm>
              <a:off x="-180528" y="1818360"/>
              <a:ext cx="648071" cy="288032"/>
            </a:xfrm>
            <a:prstGeom prst="homePlate">
              <a:avLst/>
            </a:prstGeom>
            <a:grp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smtClean="0">
                  <a:solidFill>
                    <a:schemeClr val="accent1">
                      <a:lumMod val="75000"/>
                    </a:schemeClr>
                  </a:solidFill>
                  <a:latin typeface="Arial" panose="020B0604020202020204" pitchFamily="34" charset="0"/>
                  <a:cs typeface="Arial" panose="020B0604020202020204" pitchFamily="34" charset="0"/>
                </a:rPr>
                <a:t>3</a:t>
              </a:r>
              <a:endParaRPr lang="en-US" dirty="0">
                <a:solidFill>
                  <a:schemeClr val="accent1">
                    <a:lumMod val="75000"/>
                  </a:schemeClr>
                </a:solidFill>
                <a:latin typeface="Arial" panose="020B0604020202020204" pitchFamily="34" charset="0"/>
                <a:cs typeface="Arial" panose="020B0604020202020204" pitchFamily="34" charset="0"/>
              </a:endParaRPr>
            </a:p>
          </p:txBody>
        </p:sp>
        <p:sp>
          <p:nvSpPr>
            <p:cNvPr id="15" name="Pentagon 14"/>
            <p:cNvSpPr/>
            <p:nvPr/>
          </p:nvSpPr>
          <p:spPr>
            <a:xfrm>
              <a:off x="-180528" y="2132721"/>
              <a:ext cx="648071" cy="288032"/>
            </a:xfrm>
            <a:prstGeom prst="homePlate">
              <a:avLst/>
            </a:prstGeom>
            <a:grp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4</a:t>
              </a:r>
            </a:p>
          </p:txBody>
        </p:sp>
        <p:sp>
          <p:nvSpPr>
            <p:cNvPr id="16" name="Pentagon 15"/>
            <p:cNvSpPr/>
            <p:nvPr/>
          </p:nvSpPr>
          <p:spPr>
            <a:xfrm>
              <a:off x="-180528" y="2447082"/>
              <a:ext cx="648071" cy="288032"/>
            </a:xfrm>
            <a:prstGeom prst="homePlate">
              <a:avLst/>
            </a:prstGeom>
            <a:grp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5</a:t>
              </a:r>
            </a:p>
          </p:txBody>
        </p:sp>
        <p:sp>
          <p:nvSpPr>
            <p:cNvPr id="17" name="Pentagon 16"/>
            <p:cNvSpPr/>
            <p:nvPr/>
          </p:nvSpPr>
          <p:spPr>
            <a:xfrm>
              <a:off x="-180528" y="2761443"/>
              <a:ext cx="648071" cy="288032"/>
            </a:xfrm>
            <a:prstGeom prst="homePlate">
              <a:avLst/>
            </a:prstGeom>
            <a:grp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6</a:t>
              </a:r>
            </a:p>
          </p:txBody>
        </p:sp>
        <p:sp>
          <p:nvSpPr>
            <p:cNvPr id="18" name="Pentagon 17"/>
            <p:cNvSpPr/>
            <p:nvPr/>
          </p:nvSpPr>
          <p:spPr>
            <a:xfrm>
              <a:off x="-36511" y="3075806"/>
              <a:ext cx="648071" cy="288032"/>
            </a:xfrm>
            <a:prstGeom prst="homePlate">
              <a:avLst/>
            </a:prstGeom>
            <a:solidFill>
              <a:schemeClr val="bg1"/>
            </a:solid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7</a:t>
              </a:r>
            </a:p>
          </p:txBody>
        </p:sp>
      </p:grpSp>
    </p:spTree>
    <p:extLst>
      <p:ext uri="{BB962C8B-B14F-4D97-AF65-F5344CB8AC3E}">
        <p14:creationId xmlns:p14="http://schemas.microsoft.com/office/powerpoint/2010/main" val="2451045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Franklin Gothic Book" panose="020B0503020102020204" pitchFamily="34" charset="0"/>
                <a:cs typeface="Calibri"/>
              </a:rPr>
              <a:t>The Narrative </a:t>
            </a:r>
            <a:r>
              <a:rPr lang="en-US" dirty="0">
                <a:latin typeface="Franklin Gothic Book" panose="020B0503020102020204" pitchFamily="34" charset="0"/>
                <a:cs typeface="Calibri"/>
              </a:rPr>
              <a:t>P</a:t>
            </a:r>
            <a:r>
              <a:rPr lang="en-US" dirty="0" smtClean="0">
                <a:latin typeface="Franklin Gothic Book" panose="020B0503020102020204" pitchFamily="34" charset="0"/>
                <a:cs typeface="Calibri"/>
              </a:rPr>
              <a:t>artners</a:t>
            </a:r>
            <a:endParaRPr lang="en-US" dirty="0">
              <a:latin typeface="Franklin Gothic Book" panose="020B0503020102020204" pitchFamily="34" charset="0"/>
              <a:cs typeface="Calibri"/>
            </a:endParaRPr>
          </a:p>
        </p:txBody>
      </p:sp>
      <p:pic>
        <p:nvPicPr>
          <p:cNvPr id="6" name="Picture 2" descr="C:\Users\samanthad\Dropbox\A New Narrative - ODA Taskforce\Partner Logos\DSW.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8064" y="1471716"/>
            <a:ext cx="674076" cy="78613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64288" y="2615421"/>
            <a:ext cx="1062363" cy="557225"/>
          </a:xfrm>
          <a:prstGeom prst="rect">
            <a:avLst/>
          </a:prstGeom>
        </p:spPr>
      </p:pic>
      <p:pic>
        <p:nvPicPr>
          <p:cNvPr id="8" name="Picture 4" descr="C:\Users\samanthad\Dropbox\A New Narrative - ODA Taskforce\Partner Logos\interaction.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8366" y="2564820"/>
            <a:ext cx="1917825" cy="57481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5" descr="C:\Users\samanthad\Dropbox\A New Narrative - ODA Taskforce\Partner Logos\ONE-LOGO.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15816" y="2513258"/>
            <a:ext cx="763908" cy="76320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Users\samanthad\Dropbox\A New Narrative - ODA Taskforce\Partner Logos\oxfam-international-logo-green.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031342" y="2524680"/>
            <a:ext cx="999285" cy="66881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7" descr="C:\Users\samanthad\Dropbox\A New Narrative - ODA Taskforce\Partner Logos\savethechildren.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23528" y="3649549"/>
            <a:ext cx="1902962" cy="42476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8" descr="C:\Users\samanthad\Dropbox\A New Narrative - ODA Taskforce\Partner Logos\WHH.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300192" y="3495927"/>
            <a:ext cx="1067514" cy="73200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9" descr="C:\Users\samanthad\Dropbox\A New Narrative - ODA Taskforce\Partner Logos\comicrelief.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851920" y="1471716"/>
            <a:ext cx="855143" cy="449224"/>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C:\Users\allisond\AppData\Local\Microsoft\Windows\Temporary Internet Files\Content.Outlook\DFB3CU4C\untitled.pn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443298" y="1556155"/>
            <a:ext cx="968462" cy="430029"/>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C:\Users\allisond\AppData\Local\Microsoft\Windows\Temporary Internet Files\Content.Outlook\DFB3CU4C\CARE Logo.pn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832436" y="1283638"/>
            <a:ext cx="659444" cy="82538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www.globalpovertyproject.com/wp-content/uploads/2013/12/GPP-logo.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300192" y="1503233"/>
            <a:ext cx="1238250" cy="68285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PATH">
            <a:hlinkClick r:id="rId14" tooltip="PATH home"/>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397632" y="2682477"/>
            <a:ext cx="1412694" cy="369474"/>
          </a:xfrm>
          <a:prstGeom prst="rect">
            <a:avLst/>
          </a:prstGeom>
          <a:solidFill>
            <a:schemeClr val="bg1">
              <a:lumMod val="75000"/>
            </a:schemeClr>
          </a:solidFill>
        </p:spPr>
      </p:pic>
      <p:pic>
        <p:nvPicPr>
          <p:cNvPr id="1032" name="Picture 8" descr="http://www.unfoundation.org/assets/images/wrapper/unf-logo.png">
            <a:hlinkClick r:id="rId16"/>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4211960" y="3587043"/>
            <a:ext cx="1730241" cy="567735"/>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483768" y="3587043"/>
            <a:ext cx="1389216" cy="549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1" descr="http://images.bidnessetc.com/content/uploads/images/source1/bill-and-melinda-gates-foundation-bc6d753857fe3dd4275dff707dedf329.jpg"/>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7524328" y="3405681"/>
            <a:ext cx="1443298" cy="930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Slide Number Placeholder 23"/>
          <p:cNvSpPr>
            <a:spLocks noGrp="1"/>
          </p:cNvSpPr>
          <p:nvPr>
            <p:ph type="sldNum" sz="quarter" idx="10"/>
          </p:nvPr>
        </p:nvSpPr>
        <p:spPr>
          <a:xfrm>
            <a:off x="6668211" y="4725171"/>
            <a:ext cx="2133600" cy="273844"/>
          </a:xfrm>
        </p:spPr>
        <p:txBody>
          <a:bodyPr/>
          <a:lstStyle/>
          <a:p>
            <a:r>
              <a:rPr lang="en-US" dirty="0"/>
              <a:t>3</a:t>
            </a:r>
          </a:p>
        </p:txBody>
      </p:sp>
    </p:spTree>
    <p:extLst>
      <p:ext uri="{BB962C8B-B14F-4D97-AF65-F5344CB8AC3E}">
        <p14:creationId xmlns:p14="http://schemas.microsoft.com/office/powerpoint/2010/main" val="2465792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THE NARRATIVE</a:t>
            </a:r>
            <a:endParaRPr lang="en-US" dirty="0"/>
          </a:p>
        </p:txBody>
      </p:sp>
    </p:spTree>
    <p:extLst>
      <p:ext uri="{BB962C8B-B14F-4D97-AF65-F5344CB8AC3E}">
        <p14:creationId xmlns:p14="http://schemas.microsoft.com/office/powerpoint/2010/main" val="1480400680"/>
      </p:ext>
    </p:extLst>
  </p:cSld>
  <p:clrMapOvr>
    <a:masterClrMapping/>
  </p:clrMapOvr>
  <p:transition spd="slow">
    <p:push/>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Narrative Themes</a:t>
            </a:r>
            <a:endParaRPr lang="en-US" dirty="0"/>
          </a:p>
        </p:txBody>
      </p:sp>
      <p:sp>
        <p:nvSpPr>
          <p:cNvPr id="3" name="Slide Number Placeholder 2"/>
          <p:cNvSpPr>
            <a:spLocks noGrp="1"/>
          </p:cNvSpPr>
          <p:nvPr>
            <p:ph type="sldNum" sz="quarter" idx="10"/>
          </p:nvPr>
        </p:nvSpPr>
        <p:spPr/>
        <p:txBody>
          <a:bodyPr/>
          <a:lstStyle/>
          <a:p>
            <a:fld id="{46903638-178D-3E4C-8874-E0FA73D16517}" type="slidenum">
              <a:rPr lang="en-US" smtClean="0"/>
              <a:pPr/>
              <a:t>21</a:t>
            </a:fld>
            <a:endParaRPr lang="en-US" dirty="0"/>
          </a:p>
        </p:txBody>
      </p:sp>
      <p:pic>
        <p:nvPicPr>
          <p:cNvPr id="4" name="Picture 3"/>
          <p:cNvPicPr>
            <a:picLocks noChangeAspect="1"/>
          </p:cNvPicPr>
          <p:nvPr/>
        </p:nvPicPr>
        <p:blipFill>
          <a:blip r:embed="rId2"/>
          <a:stretch>
            <a:fillRect/>
          </a:stretch>
        </p:blipFill>
        <p:spPr>
          <a:xfrm>
            <a:off x="1214729" y="987574"/>
            <a:ext cx="6819474" cy="3955530"/>
          </a:xfrm>
          <a:prstGeom prst="rect">
            <a:avLst/>
          </a:prstGeom>
        </p:spPr>
      </p:pic>
    </p:spTree>
    <p:extLst>
      <p:ext uri="{BB962C8B-B14F-4D97-AF65-F5344CB8AC3E}">
        <p14:creationId xmlns:p14="http://schemas.microsoft.com/office/powerpoint/2010/main" val="1124073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Narrative Messages</a:t>
            </a:r>
            <a:endParaRPr lang="en-US" dirty="0"/>
          </a:p>
        </p:txBody>
      </p:sp>
      <p:sp>
        <p:nvSpPr>
          <p:cNvPr id="3" name="Slide Number Placeholder 2"/>
          <p:cNvSpPr>
            <a:spLocks noGrp="1"/>
          </p:cNvSpPr>
          <p:nvPr>
            <p:ph type="sldNum" sz="quarter" idx="10"/>
          </p:nvPr>
        </p:nvSpPr>
        <p:spPr/>
        <p:txBody>
          <a:bodyPr/>
          <a:lstStyle/>
          <a:p>
            <a:fld id="{46903638-178D-3E4C-8874-E0FA73D16517}" type="slidenum">
              <a:rPr lang="en-US" smtClean="0"/>
              <a:pPr/>
              <a:t>22</a:t>
            </a:fld>
            <a:endParaRPr lang="en-US" dirty="0"/>
          </a:p>
        </p:txBody>
      </p:sp>
      <p:pic>
        <p:nvPicPr>
          <p:cNvPr id="5" name="Picture 4"/>
          <p:cNvPicPr>
            <a:picLocks noChangeAspect="1"/>
          </p:cNvPicPr>
          <p:nvPr/>
        </p:nvPicPr>
        <p:blipFill>
          <a:blip r:embed="rId2"/>
          <a:stretch>
            <a:fillRect/>
          </a:stretch>
        </p:blipFill>
        <p:spPr>
          <a:xfrm>
            <a:off x="1026827" y="1007874"/>
            <a:ext cx="5605930" cy="3587593"/>
          </a:xfrm>
          <a:prstGeom prst="rect">
            <a:avLst/>
          </a:prstGeom>
        </p:spPr>
      </p:pic>
      <p:sp>
        <p:nvSpPr>
          <p:cNvPr id="6" name="TextBox 5"/>
          <p:cNvSpPr txBox="1"/>
          <p:nvPr/>
        </p:nvSpPr>
        <p:spPr>
          <a:xfrm>
            <a:off x="7189422" y="1447336"/>
            <a:ext cx="1425345" cy="2637322"/>
          </a:xfrm>
          <a:prstGeom prst="rect">
            <a:avLst/>
          </a:prstGeom>
          <a:noFill/>
        </p:spPr>
        <p:txBody>
          <a:bodyPr wrap="square" lIns="0" tIns="0" rIns="0" bIns="0" rtlCol="0">
            <a:noAutofit/>
          </a:bodyPr>
          <a:lstStyle/>
          <a:p>
            <a:r>
              <a:rPr lang="en-US" sz="1400" b="1" dirty="0" smtClean="0">
                <a:latin typeface="Franklin Gothic Book" panose="020B0503020102020204" pitchFamily="34" charset="0"/>
                <a:cs typeface="Arial" pitchFamily="34" charset="0"/>
              </a:rPr>
              <a:t>TAGLINE:</a:t>
            </a:r>
          </a:p>
          <a:p>
            <a:endParaRPr lang="en-US" sz="1400" dirty="0">
              <a:latin typeface="Franklin Gothic Book" panose="020B0503020102020204" pitchFamily="34" charset="0"/>
              <a:cs typeface="Arial" pitchFamily="34" charset="0"/>
            </a:endParaRPr>
          </a:p>
          <a:p>
            <a:r>
              <a:rPr lang="en-US" sz="1400" dirty="0" smtClean="0">
                <a:latin typeface="Franklin Gothic Book" panose="020B0503020102020204" pitchFamily="34" charset="0"/>
                <a:cs typeface="Arial" pitchFamily="34" charset="0"/>
              </a:rPr>
              <a:t>Building the foundations of independence.</a:t>
            </a:r>
          </a:p>
        </p:txBody>
      </p:sp>
      <p:cxnSp>
        <p:nvCxnSpPr>
          <p:cNvPr id="7" name="Straight Connector 6"/>
          <p:cNvCxnSpPr/>
          <p:nvPr/>
        </p:nvCxnSpPr>
        <p:spPr>
          <a:xfrm>
            <a:off x="6795436" y="1087655"/>
            <a:ext cx="0" cy="3359217"/>
          </a:xfrm>
          <a:prstGeom prst="line">
            <a:avLst/>
          </a:prstGeom>
          <a:ln>
            <a:solidFill>
              <a:schemeClr val="accent6">
                <a:lumMod val="50000"/>
                <a:lumOff val="50000"/>
              </a:schemeClr>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4255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p:txBody>
          <a:bodyPr>
            <a:noAutofit/>
          </a:bodyPr>
          <a:lstStyle/>
          <a:p>
            <a:r>
              <a:rPr lang="en-US" dirty="0" smtClean="0"/>
              <a:t>Always Emphasize our Goal:</a:t>
            </a:r>
            <a:br>
              <a:rPr lang="en-US" dirty="0" smtClean="0"/>
            </a:br>
            <a:r>
              <a:rPr lang="en-US" dirty="0" smtClean="0"/>
              <a:t>Self-reliance</a:t>
            </a:r>
            <a:endParaRPr lang="en-US" dirty="0"/>
          </a:p>
        </p:txBody>
      </p:sp>
      <p:sp>
        <p:nvSpPr>
          <p:cNvPr id="18" name="Text Placeholder 17"/>
          <p:cNvSpPr>
            <a:spLocks noGrp="1"/>
          </p:cNvSpPr>
          <p:nvPr>
            <p:ph type="body" sz="quarter" idx="18"/>
          </p:nvPr>
        </p:nvSpPr>
        <p:spPr>
          <a:xfrm>
            <a:off x="533400" y="1975078"/>
            <a:ext cx="3657600" cy="2468880"/>
          </a:xfrm>
        </p:spPr>
        <p:txBody>
          <a:bodyPr/>
          <a:lstStyle/>
          <a:p>
            <a:pPr lvl="1"/>
            <a:r>
              <a:rPr lang="en-US" dirty="0" smtClean="0"/>
              <a:t>Position the end goal of development as the best way to give everyone a chance to become self-reliant. </a:t>
            </a:r>
          </a:p>
          <a:p>
            <a:pPr lvl="1"/>
            <a:r>
              <a:rPr lang="en-US" dirty="0" smtClean="0"/>
              <a:t>Relate practical development support goals to a broader story of growing self-reliance around the world.</a:t>
            </a:r>
            <a:endParaRPr lang="en-US" dirty="0"/>
          </a:p>
        </p:txBody>
      </p:sp>
      <p:sp>
        <p:nvSpPr>
          <p:cNvPr id="19" name="Text Placeholder 18"/>
          <p:cNvSpPr>
            <a:spLocks noGrp="1"/>
          </p:cNvSpPr>
          <p:nvPr>
            <p:ph type="body" sz="quarter" idx="19"/>
          </p:nvPr>
        </p:nvSpPr>
        <p:spPr>
          <a:xfrm>
            <a:off x="4872749" y="1975078"/>
            <a:ext cx="3657600" cy="2468880"/>
          </a:xfrm>
        </p:spPr>
        <p:txBody>
          <a:bodyPr/>
          <a:lstStyle/>
          <a:p>
            <a:pPr lvl="1"/>
            <a:r>
              <a:rPr lang="en-US" dirty="0" smtClean="0"/>
              <a:t>State abstract goals like ‘ending poverty’ as our ambition. These concepts act as triggers for Skeptics who, when provoked, are quick to point out unrealistic objectives as reasons not to support development programs.</a:t>
            </a:r>
            <a:endParaRPr lang="en-US" dirty="0"/>
          </a:p>
        </p:txBody>
      </p:sp>
      <p:sp>
        <p:nvSpPr>
          <p:cNvPr id="25" name="Pentagon 24"/>
          <p:cNvSpPr/>
          <p:nvPr/>
        </p:nvSpPr>
        <p:spPr>
          <a:xfrm>
            <a:off x="4872749" y="1666644"/>
            <a:ext cx="914400" cy="288032"/>
          </a:xfrm>
          <a:prstGeom prst="homePlate">
            <a:avLst/>
          </a:prstGeom>
          <a:solidFill>
            <a:schemeClr val="accent1">
              <a:lumMod val="75000"/>
            </a:schemeClr>
          </a:solid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r>
              <a:rPr lang="en-US" dirty="0" smtClean="0">
                <a:solidFill>
                  <a:schemeClr val="bg1"/>
                </a:solidFill>
              </a:rPr>
              <a:t>Don’t</a:t>
            </a:r>
            <a:endParaRPr lang="en-US" dirty="0">
              <a:solidFill>
                <a:schemeClr val="bg1"/>
              </a:solidFill>
            </a:endParaRPr>
          </a:p>
        </p:txBody>
      </p:sp>
      <p:sp>
        <p:nvSpPr>
          <p:cNvPr id="30" name="Pentagon 29"/>
          <p:cNvSpPr/>
          <p:nvPr/>
        </p:nvSpPr>
        <p:spPr>
          <a:xfrm>
            <a:off x="533400" y="1666644"/>
            <a:ext cx="914400" cy="288032"/>
          </a:xfrm>
          <a:prstGeom prst="homePlate">
            <a:avLst/>
          </a:prstGeom>
          <a:solidFill>
            <a:schemeClr val="accent3"/>
          </a:solid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r>
              <a:rPr lang="en-US" dirty="0" smtClean="0"/>
              <a:t>Do</a:t>
            </a:r>
            <a:endParaRPr lang="en-US" dirty="0"/>
          </a:p>
        </p:txBody>
      </p:sp>
      <p:cxnSp>
        <p:nvCxnSpPr>
          <p:cNvPr id="9" name="Straight Connector 8"/>
          <p:cNvCxnSpPr/>
          <p:nvPr/>
        </p:nvCxnSpPr>
        <p:spPr>
          <a:xfrm rot="5400000">
            <a:off x="3200400" y="3183230"/>
            <a:ext cx="27432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20"/>
          </p:nvPr>
        </p:nvSpPr>
        <p:spPr/>
        <p:txBody>
          <a:bodyPr/>
          <a:lstStyle/>
          <a:p>
            <a:fld id="{46903638-178D-3E4C-8874-E0FA73D16517}" type="slidenum">
              <a:rPr lang="en-US" smtClean="0"/>
              <a:pPr/>
              <a:t>23</a:t>
            </a:fld>
            <a:endParaRPr lang="en-US" dirty="0"/>
          </a:p>
        </p:txBody>
      </p:sp>
    </p:spTree>
    <p:extLst>
      <p:ext uri="{BB962C8B-B14F-4D97-AF65-F5344CB8AC3E}">
        <p14:creationId xmlns:p14="http://schemas.microsoft.com/office/powerpoint/2010/main" val="3161175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p:txBody>
          <a:bodyPr>
            <a:noAutofit/>
          </a:bodyPr>
          <a:lstStyle/>
          <a:p>
            <a:r>
              <a:rPr lang="en-US" dirty="0" smtClean="0"/>
              <a:t>Reframe the Moral Wrong as Wasted Potential, Not Helpless Suffering </a:t>
            </a:r>
            <a:endParaRPr lang="en-US" dirty="0"/>
          </a:p>
        </p:txBody>
      </p:sp>
      <p:sp>
        <p:nvSpPr>
          <p:cNvPr id="18" name="Text Placeholder 17"/>
          <p:cNvSpPr>
            <a:spLocks noGrp="1"/>
          </p:cNvSpPr>
          <p:nvPr>
            <p:ph type="body" sz="quarter" idx="18"/>
          </p:nvPr>
        </p:nvSpPr>
        <p:spPr>
          <a:xfrm>
            <a:off x="533400" y="2551142"/>
            <a:ext cx="3657600" cy="2468880"/>
          </a:xfrm>
        </p:spPr>
        <p:txBody>
          <a:bodyPr/>
          <a:lstStyle/>
          <a:p>
            <a:pPr lvl="1"/>
            <a:r>
              <a:rPr lang="en-US" dirty="0" smtClean="0"/>
              <a:t>Harness the most resonant moral case for development support: opportunity is unfairly distributed around the world and, people do not choose where they are born. </a:t>
            </a:r>
          </a:p>
          <a:p>
            <a:pPr lvl="1"/>
            <a:r>
              <a:rPr lang="en-US" dirty="0" smtClean="0"/>
              <a:t>Provoke indignation about the immense waste of unrealized human potential caused by random circumstance around the world. </a:t>
            </a:r>
            <a:endParaRPr lang="en-US" dirty="0"/>
          </a:p>
        </p:txBody>
      </p:sp>
      <p:sp>
        <p:nvSpPr>
          <p:cNvPr id="19" name="Text Placeholder 18"/>
          <p:cNvSpPr>
            <a:spLocks noGrp="1"/>
          </p:cNvSpPr>
          <p:nvPr>
            <p:ph type="body" sz="quarter" idx="19"/>
          </p:nvPr>
        </p:nvSpPr>
        <p:spPr>
          <a:xfrm>
            <a:off x="4872749" y="2551142"/>
            <a:ext cx="3657600" cy="2468880"/>
          </a:xfrm>
        </p:spPr>
        <p:txBody>
          <a:bodyPr/>
          <a:lstStyle/>
          <a:p>
            <a:pPr lvl="1"/>
            <a:r>
              <a:rPr lang="en-US" dirty="0" smtClean="0"/>
              <a:t>Invoke pity for the poorest people, or for helpless human suffering. This sentiment deepens the hopelessness many people feel—especially Swings and Skeptics—about the potential impact of development support. </a:t>
            </a:r>
            <a:endParaRPr lang="en-US" dirty="0"/>
          </a:p>
        </p:txBody>
      </p:sp>
      <p:cxnSp>
        <p:nvCxnSpPr>
          <p:cNvPr id="11" name="Straight Connector 10"/>
          <p:cNvCxnSpPr/>
          <p:nvPr/>
        </p:nvCxnSpPr>
        <p:spPr>
          <a:xfrm rot="5400000">
            <a:off x="3200400" y="3183230"/>
            <a:ext cx="27432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2" name="Pentagon 11"/>
          <p:cNvSpPr/>
          <p:nvPr/>
        </p:nvSpPr>
        <p:spPr>
          <a:xfrm>
            <a:off x="4872749" y="2215108"/>
            <a:ext cx="914400" cy="288032"/>
          </a:xfrm>
          <a:prstGeom prst="homePlate">
            <a:avLst/>
          </a:prstGeom>
          <a:solidFill>
            <a:schemeClr val="accent1">
              <a:lumMod val="75000"/>
            </a:schemeClr>
          </a:solid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r>
              <a:rPr lang="en-US" dirty="0" smtClean="0">
                <a:solidFill>
                  <a:schemeClr val="bg1"/>
                </a:solidFill>
              </a:rPr>
              <a:t>Don’t</a:t>
            </a:r>
            <a:endParaRPr lang="en-US" dirty="0">
              <a:solidFill>
                <a:schemeClr val="bg1"/>
              </a:solidFill>
            </a:endParaRPr>
          </a:p>
        </p:txBody>
      </p:sp>
      <p:sp>
        <p:nvSpPr>
          <p:cNvPr id="13" name="Pentagon 12"/>
          <p:cNvSpPr/>
          <p:nvPr/>
        </p:nvSpPr>
        <p:spPr>
          <a:xfrm>
            <a:off x="533400" y="2215108"/>
            <a:ext cx="914400" cy="288032"/>
          </a:xfrm>
          <a:prstGeom prst="homePlate">
            <a:avLst/>
          </a:prstGeom>
          <a:solidFill>
            <a:schemeClr val="accent3"/>
          </a:solid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r>
              <a:rPr lang="en-US" dirty="0" smtClean="0"/>
              <a:t>Do</a:t>
            </a:r>
            <a:endParaRPr lang="en-US" dirty="0"/>
          </a:p>
        </p:txBody>
      </p:sp>
      <p:sp>
        <p:nvSpPr>
          <p:cNvPr id="3" name="Slide Number Placeholder 2"/>
          <p:cNvSpPr>
            <a:spLocks noGrp="1"/>
          </p:cNvSpPr>
          <p:nvPr>
            <p:ph type="sldNum" sz="quarter" idx="20"/>
          </p:nvPr>
        </p:nvSpPr>
        <p:spPr/>
        <p:txBody>
          <a:bodyPr/>
          <a:lstStyle/>
          <a:p>
            <a:fld id="{46903638-178D-3E4C-8874-E0FA73D16517}" type="slidenum">
              <a:rPr lang="en-US" smtClean="0"/>
              <a:pPr/>
              <a:t>24</a:t>
            </a:fld>
            <a:endParaRPr lang="en-US" dirty="0"/>
          </a:p>
        </p:txBody>
      </p:sp>
    </p:spTree>
    <p:extLst>
      <p:ext uri="{BB962C8B-B14F-4D97-AF65-F5344CB8AC3E}">
        <p14:creationId xmlns:p14="http://schemas.microsoft.com/office/powerpoint/2010/main" val="1644675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p:txBody>
          <a:bodyPr>
            <a:noAutofit/>
          </a:bodyPr>
          <a:lstStyle/>
          <a:p>
            <a:r>
              <a:rPr lang="en-US" dirty="0" smtClean="0"/>
              <a:t>Reframe the World’s Poorest People as those who Share </a:t>
            </a:r>
            <a:r>
              <a:rPr lang="en-US" dirty="0"/>
              <a:t>V</a:t>
            </a:r>
            <a:r>
              <a:rPr lang="en-US" dirty="0" smtClean="0"/>
              <a:t>alues</a:t>
            </a:r>
            <a:endParaRPr lang="en-US" dirty="0"/>
          </a:p>
        </p:txBody>
      </p:sp>
      <p:sp>
        <p:nvSpPr>
          <p:cNvPr id="18" name="Text Placeholder 17"/>
          <p:cNvSpPr>
            <a:spLocks noGrp="1"/>
          </p:cNvSpPr>
          <p:nvPr>
            <p:ph type="body" sz="quarter" idx="18"/>
          </p:nvPr>
        </p:nvSpPr>
        <p:spPr>
          <a:xfrm>
            <a:off x="533400" y="2407126"/>
            <a:ext cx="3657600" cy="2468880"/>
          </a:xfrm>
        </p:spPr>
        <p:txBody>
          <a:bodyPr/>
          <a:lstStyle/>
          <a:p>
            <a:pPr lvl="1"/>
            <a:r>
              <a:rPr lang="en-US" dirty="0" smtClean="0"/>
              <a:t>Talk about people in developing countries as individuals who share our values—ingenuity, determination, pride and persistence—who were born into unlucky circumstances. </a:t>
            </a:r>
            <a:endParaRPr lang="en-US" dirty="0"/>
          </a:p>
        </p:txBody>
      </p:sp>
      <p:sp>
        <p:nvSpPr>
          <p:cNvPr id="19" name="Text Placeholder 18"/>
          <p:cNvSpPr>
            <a:spLocks noGrp="1"/>
          </p:cNvSpPr>
          <p:nvPr>
            <p:ph type="body" sz="quarter" idx="19"/>
          </p:nvPr>
        </p:nvSpPr>
        <p:spPr>
          <a:xfrm>
            <a:off x="4839411" y="2407126"/>
            <a:ext cx="3657600" cy="2468880"/>
          </a:xfrm>
        </p:spPr>
        <p:txBody>
          <a:bodyPr/>
          <a:lstStyle/>
          <a:p>
            <a:pPr lvl="1"/>
            <a:r>
              <a:rPr lang="en-US" dirty="0" smtClean="0"/>
              <a:t>Portray people in developing countries as helpless, voiceless “others” who need to be rescued. </a:t>
            </a:r>
          </a:p>
          <a:p>
            <a:pPr lvl="1"/>
            <a:r>
              <a:rPr lang="en-US" dirty="0" smtClean="0"/>
              <a:t>Using terms such as “the world’s poorest” is not forbidden, but they should only be used in combination with messaging that invokes shared values such as dignity and pride.</a:t>
            </a:r>
            <a:endParaRPr lang="en-US" dirty="0"/>
          </a:p>
        </p:txBody>
      </p:sp>
      <p:sp>
        <p:nvSpPr>
          <p:cNvPr id="10" name="Pentagon 9"/>
          <p:cNvSpPr/>
          <p:nvPr/>
        </p:nvSpPr>
        <p:spPr>
          <a:xfrm>
            <a:off x="4872749" y="1995686"/>
            <a:ext cx="914400" cy="288032"/>
          </a:xfrm>
          <a:prstGeom prst="homePlate">
            <a:avLst/>
          </a:prstGeom>
          <a:solidFill>
            <a:schemeClr val="accent1">
              <a:lumMod val="75000"/>
            </a:schemeClr>
          </a:solid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r>
              <a:rPr lang="en-US" dirty="0" smtClean="0">
                <a:solidFill>
                  <a:schemeClr val="bg1"/>
                </a:solidFill>
              </a:rPr>
              <a:t>Don’t</a:t>
            </a:r>
            <a:endParaRPr lang="en-US" dirty="0">
              <a:solidFill>
                <a:schemeClr val="bg1"/>
              </a:solidFill>
            </a:endParaRPr>
          </a:p>
        </p:txBody>
      </p:sp>
      <p:sp>
        <p:nvSpPr>
          <p:cNvPr id="11" name="Pentagon 10"/>
          <p:cNvSpPr/>
          <p:nvPr/>
        </p:nvSpPr>
        <p:spPr>
          <a:xfrm>
            <a:off x="533400" y="1995686"/>
            <a:ext cx="914400" cy="288032"/>
          </a:xfrm>
          <a:prstGeom prst="homePlate">
            <a:avLst/>
          </a:prstGeom>
          <a:solidFill>
            <a:schemeClr val="accent3"/>
          </a:solid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r>
              <a:rPr lang="en-US" dirty="0" smtClean="0"/>
              <a:t>Do</a:t>
            </a:r>
            <a:endParaRPr lang="en-US" dirty="0"/>
          </a:p>
        </p:txBody>
      </p:sp>
      <p:cxnSp>
        <p:nvCxnSpPr>
          <p:cNvPr id="12" name="Straight Connector 11"/>
          <p:cNvCxnSpPr/>
          <p:nvPr/>
        </p:nvCxnSpPr>
        <p:spPr>
          <a:xfrm rot="5400000">
            <a:off x="3200400" y="3183230"/>
            <a:ext cx="27432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20"/>
          </p:nvPr>
        </p:nvSpPr>
        <p:spPr/>
        <p:txBody>
          <a:bodyPr/>
          <a:lstStyle/>
          <a:p>
            <a:fld id="{46903638-178D-3E4C-8874-E0FA73D16517}" type="slidenum">
              <a:rPr lang="en-US" smtClean="0"/>
              <a:pPr/>
              <a:t>25</a:t>
            </a:fld>
            <a:endParaRPr lang="en-US" dirty="0"/>
          </a:p>
        </p:txBody>
      </p:sp>
    </p:spTree>
    <p:extLst>
      <p:ext uri="{BB962C8B-B14F-4D97-AF65-F5344CB8AC3E}">
        <p14:creationId xmlns:p14="http://schemas.microsoft.com/office/powerpoint/2010/main" val="763269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p:txBody>
          <a:bodyPr>
            <a:noAutofit/>
          </a:bodyPr>
          <a:lstStyle/>
          <a:p>
            <a:r>
              <a:rPr lang="en-US" dirty="0" smtClean="0"/>
              <a:t>Show that Development</a:t>
            </a:r>
            <a:br>
              <a:rPr lang="en-US" dirty="0" smtClean="0"/>
            </a:br>
            <a:r>
              <a:rPr lang="en-US" dirty="0" smtClean="0"/>
              <a:t>Works Through Partnerships</a:t>
            </a:r>
            <a:endParaRPr lang="en-US" dirty="0"/>
          </a:p>
        </p:txBody>
      </p:sp>
      <p:sp>
        <p:nvSpPr>
          <p:cNvPr id="18" name="Text Placeholder 17"/>
          <p:cNvSpPr>
            <a:spLocks noGrp="1"/>
          </p:cNvSpPr>
          <p:nvPr>
            <p:ph type="body" sz="quarter" idx="18"/>
          </p:nvPr>
        </p:nvSpPr>
        <p:spPr>
          <a:xfrm>
            <a:off x="533400" y="1975078"/>
            <a:ext cx="3657600" cy="2468880"/>
          </a:xfrm>
        </p:spPr>
        <p:txBody>
          <a:bodyPr/>
          <a:lstStyle/>
          <a:p>
            <a:pPr lvl="1"/>
            <a:r>
              <a:rPr lang="en-US" dirty="0" smtClean="0"/>
              <a:t>Highlight the active role poor people and developing countries take in achieving self-reliance and building their own futures. </a:t>
            </a:r>
          </a:p>
          <a:p>
            <a:pPr lvl="1"/>
            <a:r>
              <a:rPr lang="en-US" dirty="0" smtClean="0"/>
              <a:t>Show that expertise, effort, investment, risk and responsibility are all shared. </a:t>
            </a:r>
          </a:p>
          <a:p>
            <a:pPr lvl="1"/>
            <a:r>
              <a:rPr lang="en-US" dirty="0"/>
              <a:t>All our audiences believe change is more likely when the countries and people are visibly working together, and each are held accountable.</a:t>
            </a:r>
          </a:p>
          <a:p>
            <a:pPr lvl="1"/>
            <a:endParaRPr lang="en-US" dirty="0"/>
          </a:p>
        </p:txBody>
      </p:sp>
      <p:sp>
        <p:nvSpPr>
          <p:cNvPr id="19" name="Text Placeholder 18"/>
          <p:cNvSpPr>
            <a:spLocks noGrp="1"/>
          </p:cNvSpPr>
          <p:nvPr>
            <p:ph type="body" sz="quarter" idx="19"/>
          </p:nvPr>
        </p:nvSpPr>
        <p:spPr>
          <a:xfrm>
            <a:off x="4872749" y="1975078"/>
            <a:ext cx="3657600" cy="2468880"/>
          </a:xfrm>
        </p:spPr>
        <p:txBody>
          <a:bodyPr/>
          <a:lstStyle/>
          <a:p>
            <a:pPr lvl="1"/>
            <a:r>
              <a:rPr lang="en-US" dirty="0" smtClean="0"/>
              <a:t>Position donor countries, celebrities or NGOs as heroic providers of benefits and solutions for poor people. </a:t>
            </a:r>
          </a:p>
          <a:p>
            <a:pPr lvl="1"/>
            <a:r>
              <a:rPr lang="en-US" dirty="0" smtClean="0"/>
              <a:t>Development support is not a one-way street.  </a:t>
            </a:r>
            <a:endParaRPr lang="en-US" dirty="0"/>
          </a:p>
        </p:txBody>
      </p:sp>
      <p:cxnSp>
        <p:nvCxnSpPr>
          <p:cNvPr id="8" name="Straight Connector 7"/>
          <p:cNvCxnSpPr/>
          <p:nvPr/>
        </p:nvCxnSpPr>
        <p:spPr>
          <a:xfrm rot="5400000">
            <a:off x="3200400" y="3183230"/>
            <a:ext cx="27432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9" name="Pentagon 8"/>
          <p:cNvSpPr/>
          <p:nvPr/>
        </p:nvSpPr>
        <p:spPr>
          <a:xfrm>
            <a:off x="4872749" y="1664208"/>
            <a:ext cx="914400" cy="288032"/>
          </a:xfrm>
          <a:prstGeom prst="homePlate">
            <a:avLst/>
          </a:prstGeom>
          <a:solidFill>
            <a:schemeClr val="accent1">
              <a:lumMod val="75000"/>
            </a:schemeClr>
          </a:solid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r>
              <a:rPr lang="en-US" dirty="0" smtClean="0">
                <a:solidFill>
                  <a:schemeClr val="bg1"/>
                </a:solidFill>
              </a:rPr>
              <a:t>Don’t</a:t>
            </a:r>
            <a:endParaRPr lang="en-US" dirty="0">
              <a:solidFill>
                <a:schemeClr val="bg1"/>
              </a:solidFill>
            </a:endParaRPr>
          </a:p>
        </p:txBody>
      </p:sp>
      <p:sp>
        <p:nvSpPr>
          <p:cNvPr id="10" name="Pentagon 9"/>
          <p:cNvSpPr/>
          <p:nvPr/>
        </p:nvSpPr>
        <p:spPr>
          <a:xfrm>
            <a:off x="533400" y="1664208"/>
            <a:ext cx="914400" cy="288032"/>
          </a:xfrm>
          <a:prstGeom prst="homePlate">
            <a:avLst/>
          </a:prstGeom>
          <a:solidFill>
            <a:schemeClr val="accent3"/>
          </a:solid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r>
              <a:rPr lang="en-US" dirty="0" smtClean="0"/>
              <a:t>Do</a:t>
            </a:r>
            <a:endParaRPr lang="en-US" dirty="0"/>
          </a:p>
        </p:txBody>
      </p:sp>
      <p:sp>
        <p:nvSpPr>
          <p:cNvPr id="2" name="Slide Number Placeholder 1"/>
          <p:cNvSpPr>
            <a:spLocks noGrp="1"/>
          </p:cNvSpPr>
          <p:nvPr>
            <p:ph type="sldNum" sz="quarter" idx="20"/>
          </p:nvPr>
        </p:nvSpPr>
        <p:spPr/>
        <p:txBody>
          <a:bodyPr/>
          <a:lstStyle/>
          <a:p>
            <a:fld id="{46903638-178D-3E4C-8874-E0FA73D16517}" type="slidenum">
              <a:rPr lang="en-US" smtClean="0"/>
              <a:pPr/>
              <a:t>26</a:t>
            </a:fld>
            <a:endParaRPr lang="en-US" dirty="0"/>
          </a:p>
        </p:txBody>
      </p:sp>
    </p:spTree>
    <p:extLst>
      <p:ext uri="{BB962C8B-B14F-4D97-AF65-F5344CB8AC3E}">
        <p14:creationId xmlns:p14="http://schemas.microsoft.com/office/powerpoint/2010/main" val="3465250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p:txBody>
          <a:bodyPr>
            <a:noAutofit/>
          </a:bodyPr>
          <a:lstStyle/>
          <a:p>
            <a:r>
              <a:rPr lang="en-US" dirty="0" smtClean="0"/>
              <a:t>Use Progress as a Tool—</a:t>
            </a:r>
            <a:br>
              <a:rPr lang="en-US" dirty="0" smtClean="0"/>
            </a:br>
            <a:r>
              <a:rPr lang="en-US" dirty="0" smtClean="0"/>
              <a:t>Not a </a:t>
            </a:r>
            <a:r>
              <a:rPr lang="en-US" dirty="0"/>
              <a:t>S</a:t>
            </a:r>
            <a:r>
              <a:rPr lang="en-US" dirty="0" smtClean="0"/>
              <a:t>tory Itself</a:t>
            </a:r>
            <a:endParaRPr lang="en-US" dirty="0"/>
          </a:p>
        </p:txBody>
      </p:sp>
      <p:sp>
        <p:nvSpPr>
          <p:cNvPr id="18" name="Text Placeholder 17"/>
          <p:cNvSpPr>
            <a:spLocks noGrp="1"/>
          </p:cNvSpPr>
          <p:nvPr>
            <p:ph type="body" sz="quarter" idx="18"/>
          </p:nvPr>
        </p:nvSpPr>
        <p:spPr>
          <a:xfrm>
            <a:off x="533400" y="1975078"/>
            <a:ext cx="3657600" cy="2468880"/>
          </a:xfrm>
        </p:spPr>
        <p:txBody>
          <a:bodyPr/>
          <a:lstStyle/>
          <a:p>
            <a:pPr lvl="1"/>
            <a:r>
              <a:rPr lang="en-US" dirty="0"/>
              <a:t>Use progress stories when they have context and are shared in alignment with beliefs people already hold about the world. </a:t>
            </a:r>
            <a:endParaRPr lang="en-US" dirty="0" smtClean="0"/>
          </a:p>
          <a:p>
            <a:pPr lvl="1"/>
            <a:r>
              <a:rPr lang="en-US" dirty="0" smtClean="0"/>
              <a:t>Frame progress in terms of </a:t>
            </a:r>
            <a:r>
              <a:rPr lang="en-US" dirty="0"/>
              <a:t>risk of attrition: if we stop now, we will not only fail to make more progress, we will lose all the gains we’ve made over the last few decades.</a:t>
            </a:r>
          </a:p>
          <a:p>
            <a:pPr lvl="1"/>
            <a:endParaRPr lang="en-US" dirty="0"/>
          </a:p>
        </p:txBody>
      </p:sp>
      <p:sp>
        <p:nvSpPr>
          <p:cNvPr id="19" name="Text Placeholder 18"/>
          <p:cNvSpPr>
            <a:spLocks noGrp="1"/>
          </p:cNvSpPr>
          <p:nvPr>
            <p:ph type="body" sz="quarter" idx="19"/>
          </p:nvPr>
        </p:nvSpPr>
        <p:spPr>
          <a:xfrm>
            <a:off x="4872749" y="1975078"/>
            <a:ext cx="3657600" cy="2468880"/>
          </a:xfrm>
        </p:spPr>
        <p:txBody>
          <a:bodyPr/>
          <a:lstStyle/>
          <a:p>
            <a:pPr lvl="1"/>
            <a:r>
              <a:rPr lang="en-US" dirty="0" smtClean="0"/>
              <a:t>Try to persuade people with progress without framing your story through a shared value/theme first. </a:t>
            </a:r>
          </a:p>
          <a:p>
            <a:pPr lvl="1"/>
            <a:r>
              <a:rPr lang="en-US" dirty="0" smtClean="0"/>
              <a:t>Progress </a:t>
            </a:r>
            <a:r>
              <a:rPr lang="en-US" dirty="0"/>
              <a:t>stories are important because they show that development works, aid is effective, and things can change. Progress is not the story itself.</a:t>
            </a:r>
          </a:p>
        </p:txBody>
      </p:sp>
      <p:cxnSp>
        <p:nvCxnSpPr>
          <p:cNvPr id="8" name="Straight Connector 7"/>
          <p:cNvCxnSpPr/>
          <p:nvPr/>
        </p:nvCxnSpPr>
        <p:spPr>
          <a:xfrm rot="5400000">
            <a:off x="3200400" y="3183230"/>
            <a:ext cx="27432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9" name="Pentagon 8"/>
          <p:cNvSpPr/>
          <p:nvPr/>
        </p:nvSpPr>
        <p:spPr>
          <a:xfrm>
            <a:off x="4872749" y="1664208"/>
            <a:ext cx="914400" cy="288032"/>
          </a:xfrm>
          <a:prstGeom prst="homePlate">
            <a:avLst/>
          </a:prstGeom>
          <a:solidFill>
            <a:schemeClr val="accent1">
              <a:lumMod val="75000"/>
            </a:schemeClr>
          </a:solid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r>
              <a:rPr lang="en-US" dirty="0" smtClean="0">
                <a:solidFill>
                  <a:schemeClr val="bg1"/>
                </a:solidFill>
              </a:rPr>
              <a:t>Don’t</a:t>
            </a:r>
            <a:endParaRPr lang="en-US" dirty="0">
              <a:solidFill>
                <a:schemeClr val="bg1"/>
              </a:solidFill>
            </a:endParaRPr>
          </a:p>
        </p:txBody>
      </p:sp>
      <p:sp>
        <p:nvSpPr>
          <p:cNvPr id="10" name="Pentagon 9"/>
          <p:cNvSpPr/>
          <p:nvPr/>
        </p:nvSpPr>
        <p:spPr>
          <a:xfrm>
            <a:off x="533400" y="1664208"/>
            <a:ext cx="914400" cy="288032"/>
          </a:xfrm>
          <a:prstGeom prst="homePlate">
            <a:avLst/>
          </a:prstGeom>
          <a:solidFill>
            <a:schemeClr val="accent3"/>
          </a:solid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r>
              <a:rPr lang="en-US" dirty="0" smtClean="0"/>
              <a:t>Do</a:t>
            </a:r>
            <a:endParaRPr lang="en-US" dirty="0"/>
          </a:p>
        </p:txBody>
      </p:sp>
      <p:sp>
        <p:nvSpPr>
          <p:cNvPr id="2" name="Slide Number Placeholder 1"/>
          <p:cNvSpPr>
            <a:spLocks noGrp="1"/>
          </p:cNvSpPr>
          <p:nvPr>
            <p:ph type="sldNum" sz="quarter" idx="20"/>
          </p:nvPr>
        </p:nvSpPr>
        <p:spPr/>
        <p:txBody>
          <a:bodyPr/>
          <a:lstStyle/>
          <a:p>
            <a:fld id="{46903638-178D-3E4C-8874-E0FA73D16517}" type="slidenum">
              <a:rPr lang="en-US" smtClean="0"/>
              <a:pPr/>
              <a:t>27</a:t>
            </a:fld>
            <a:endParaRPr lang="en-US" dirty="0"/>
          </a:p>
        </p:txBody>
      </p:sp>
    </p:spTree>
    <p:extLst>
      <p:ext uri="{BB962C8B-B14F-4D97-AF65-F5344CB8AC3E}">
        <p14:creationId xmlns:p14="http://schemas.microsoft.com/office/powerpoint/2010/main" val="3368328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DISCUSSION</a:t>
            </a:r>
            <a:endParaRPr lang="en-US" dirty="0"/>
          </a:p>
        </p:txBody>
      </p:sp>
    </p:spTree>
    <p:extLst>
      <p:ext uri="{BB962C8B-B14F-4D97-AF65-F5344CB8AC3E}">
        <p14:creationId xmlns:p14="http://schemas.microsoft.com/office/powerpoint/2010/main" val="2252153626"/>
      </p:ext>
    </p:extLst>
  </p:cSld>
  <p:clrMapOvr>
    <a:masterClrMapping/>
  </p:clrMapOvr>
  <p:transition spd="slow">
    <p:push/>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 points</a:t>
            </a:r>
            <a:endParaRPr lang="en-US" dirty="0"/>
          </a:p>
        </p:txBody>
      </p:sp>
      <p:sp>
        <p:nvSpPr>
          <p:cNvPr id="3" name="Content Placeholder 2"/>
          <p:cNvSpPr>
            <a:spLocks noGrp="1"/>
          </p:cNvSpPr>
          <p:nvPr>
            <p:ph idx="1"/>
          </p:nvPr>
        </p:nvSpPr>
        <p:spPr/>
        <p:txBody>
          <a:bodyPr/>
          <a:lstStyle/>
          <a:p>
            <a:pPr marL="446087" indent="-171450">
              <a:buFont typeface="Arial" panose="020B0604020202020204" pitchFamily="34" charset="0"/>
              <a:buChar char="•"/>
            </a:pPr>
            <a:r>
              <a:rPr lang="en-US" dirty="0" smtClean="0">
                <a:solidFill>
                  <a:srgbClr val="000000"/>
                </a:solidFill>
              </a:rPr>
              <a:t>Which parts of the narrative theme </a:t>
            </a:r>
            <a:r>
              <a:rPr lang="en-US" dirty="0">
                <a:solidFill>
                  <a:srgbClr val="000000"/>
                </a:solidFill>
              </a:rPr>
              <a:t>are most interesting and/or helpful to you? </a:t>
            </a:r>
          </a:p>
          <a:p>
            <a:pPr marL="446087" indent="-171450">
              <a:buFont typeface="Arial" panose="020B0604020202020204" pitchFamily="34" charset="0"/>
              <a:buChar char="•"/>
            </a:pPr>
            <a:endParaRPr lang="en-US" dirty="0">
              <a:solidFill>
                <a:srgbClr val="000000"/>
              </a:solidFill>
            </a:endParaRPr>
          </a:p>
          <a:p>
            <a:pPr marL="446087" indent="-171450">
              <a:buFont typeface="Arial" panose="020B0604020202020204" pitchFamily="34" charset="0"/>
              <a:buChar char="•"/>
              <a:defRPr/>
            </a:pPr>
            <a:r>
              <a:rPr lang="en-US" dirty="0">
                <a:solidFill>
                  <a:srgbClr val="000000"/>
                </a:solidFill>
              </a:rPr>
              <a:t>How is this similar or different to our existing messaging and approach? </a:t>
            </a:r>
          </a:p>
          <a:p>
            <a:pPr marL="446087" indent="-171450">
              <a:buFont typeface="Arial" panose="020B0604020202020204" pitchFamily="34" charset="0"/>
              <a:buChar char="•"/>
              <a:defRPr/>
            </a:pPr>
            <a:endParaRPr lang="en-US" dirty="0">
              <a:solidFill>
                <a:srgbClr val="000000"/>
              </a:solidFill>
            </a:endParaRPr>
          </a:p>
          <a:p>
            <a:pPr marL="446087" indent="-171450">
              <a:buFont typeface="Arial" panose="020B0604020202020204" pitchFamily="34" charset="0"/>
              <a:buChar char="•"/>
            </a:pPr>
            <a:r>
              <a:rPr lang="en-US" dirty="0">
                <a:solidFill>
                  <a:srgbClr val="000000"/>
                </a:solidFill>
              </a:rPr>
              <a:t>What seems challenging for you to use in your work? </a:t>
            </a:r>
          </a:p>
          <a:p>
            <a:pPr marL="446087" indent="-171450">
              <a:buFont typeface="Arial" panose="020B0604020202020204" pitchFamily="34" charset="0"/>
              <a:buChar char="•"/>
            </a:pPr>
            <a:endParaRPr lang="en-US" dirty="0">
              <a:solidFill>
                <a:srgbClr val="000000"/>
              </a:solidFill>
            </a:endParaRPr>
          </a:p>
          <a:p>
            <a:pPr marL="446087" indent="-171450">
              <a:buFont typeface="Arial" panose="020B0604020202020204" pitchFamily="34" charset="0"/>
              <a:buChar char="•"/>
            </a:pPr>
            <a:r>
              <a:rPr lang="en-US" dirty="0">
                <a:solidFill>
                  <a:srgbClr val="000000"/>
                </a:solidFill>
              </a:rPr>
              <a:t>What would help you use these insights more easily and more often? </a:t>
            </a:r>
          </a:p>
          <a:p>
            <a:pPr marL="446087" indent="-171450">
              <a:buFont typeface="Arial" panose="020B0604020202020204" pitchFamily="34" charset="0"/>
              <a:buChar char="•"/>
            </a:pPr>
            <a:endParaRPr lang="en-US" dirty="0">
              <a:solidFill>
                <a:srgbClr val="000000"/>
              </a:solidFill>
            </a:endParaRPr>
          </a:p>
          <a:p>
            <a:pPr marL="446087" indent="-171450">
              <a:buFont typeface="Arial" panose="020B0604020202020204" pitchFamily="34" charset="0"/>
              <a:buChar char="•"/>
            </a:pPr>
            <a:r>
              <a:rPr lang="en-US" dirty="0">
                <a:solidFill>
                  <a:srgbClr val="000000"/>
                </a:solidFill>
              </a:rPr>
              <a:t>What can we do together to encourage use of the narrative approach?</a:t>
            </a:r>
          </a:p>
          <a:p>
            <a:pPr marL="446087" indent="-171450">
              <a:buFont typeface="Arial" panose="020B0604020202020204" pitchFamily="34" charset="0"/>
              <a:buChar char="•"/>
            </a:pPr>
            <a:endParaRPr lang="en-US" dirty="0">
              <a:solidFill>
                <a:srgbClr val="000000"/>
              </a:solidFill>
            </a:endParaRPr>
          </a:p>
          <a:p>
            <a:endParaRPr lang="en-US" dirty="0"/>
          </a:p>
          <a:p>
            <a:endParaRPr lang="en-US" dirty="0"/>
          </a:p>
        </p:txBody>
      </p:sp>
      <p:sp>
        <p:nvSpPr>
          <p:cNvPr id="4" name="Slide Number Placeholder 3"/>
          <p:cNvSpPr>
            <a:spLocks noGrp="1"/>
          </p:cNvSpPr>
          <p:nvPr>
            <p:ph type="sldNum" sz="quarter" idx="10"/>
          </p:nvPr>
        </p:nvSpPr>
        <p:spPr/>
        <p:txBody>
          <a:bodyPr/>
          <a:lstStyle/>
          <a:p>
            <a:fld id="{46903638-178D-3E4C-8874-E0FA73D16517}" type="slidenum">
              <a:rPr lang="en-US" smtClean="0"/>
              <a:pPr/>
              <a:t>29</a:t>
            </a:fld>
            <a:endParaRPr lang="en-US" dirty="0"/>
          </a:p>
        </p:txBody>
      </p:sp>
    </p:spTree>
    <p:extLst>
      <p:ext uri="{BB962C8B-B14F-4D97-AF65-F5344CB8AC3E}">
        <p14:creationId xmlns:p14="http://schemas.microsoft.com/office/powerpoint/2010/main" val="4226047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p:cNvSpPr>
            <a:spLocks noGrp="1"/>
          </p:cNvSpPr>
          <p:nvPr>
            <p:ph type="title"/>
          </p:nvPr>
        </p:nvSpPr>
        <p:spPr>
          <a:xfrm>
            <a:off x="280988" y="1953625"/>
            <a:ext cx="2850852" cy="1596256"/>
          </a:xfrm>
        </p:spPr>
        <p:txBody>
          <a:bodyPr>
            <a:normAutofit/>
          </a:bodyPr>
          <a:lstStyle/>
          <a:p>
            <a:r>
              <a:rPr lang="en-US" dirty="0">
                <a:cs typeface="Calibri"/>
              </a:rPr>
              <a:t>The </a:t>
            </a:r>
            <a:r>
              <a:rPr lang="en-US" dirty="0" smtClean="0">
                <a:cs typeface="Calibri"/>
              </a:rPr>
              <a:t>Debate is negative and broken</a:t>
            </a:r>
            <a:endParaRPr lang="en-US" dirty="0"/>
          </a:p>
        </p:txBody>
      </p:sp>
      <p:sp>
        <p:nvSpPr>
          <p:cNvPr id="12" name="Freeform 9"/>
          <p:cNvSpPr>
            <a:spLocks noEditPoints="1"/>
          </p:cNvSpPr>
          <p:nvPr/>
        </p:nvSpPr>
        <p:spPr bwMode="auto">
          <a:xfrm>
            <a:off x="2666280" y="1405293"/>
            <a:ext cx="1371600" cy="2743200"/>
          </a:xfrm>
          <a:custGeom>
            <a:avLst/>
            <a:gdLst>
              <a:gd name="T0" fmla="*/ 1846 w 1846"/>
              <a:gd name="T1" fmla="*/ 2640 h 3803"/>
              <a:gd name="T2" fmla="*/ 1846 w 1846"/>
              <a:gd name="T3" fmla="*/ 2640 h 3803"/>
              <a:gd name="T4" fmla="*/ 914 w 1846"/>
              <a:gd name="T5" fmla="*/ 2640 h 3803"/>
              <a:gd name="T6" fmla="*/ 914 w 1846"/>
              <a:gd name="T7" fmla="*/ 0 h 3803"/>
              <a:gd name="T8" fmla="*/ 1846 w 1846"/>
              <a:gd name="T9" fmla="*/ 0 h 3803"/>
              <a:gd name="T10" fmla="*/ 1846 w 1846"/>
              <a:gd name="T11" fmla="*/ 3803 h 3803"/>
              <a:gd name="T12" fmla="*/ 1846 w 1846"/>
              <a:gd name="T13" fmla="*/ 3803 h 3803"/>
              <a:gd name="T14" fmla="*/ 914 w 1846"/>
              <a:gd name="T15" fmla="*/ 3803 h 3803"/>
              <a:gd name="T16" fmla="*/ 914 w 1846"/>
              <a:gd name="T17" fmla="*/ 1162 h 3803"/>
              <a:gd name="T18" fmla="*/ 1846 w 1846"/>
              <a:gd name="T19" fmla="*/ 1162 h 3803"/>
              <a:gd name="T20" fmla="*/ 914 w 1846"/>
              <a:gd name="T21" fmla="*/ 1871 h 3803"/>
              <a:gd name="T22" fmla="*/ 914 w 1846"/>
              <a:gd name="T23" fmla="*/ 1871 h 3803"/>
              <a:gd name="T24" fmla="*/ 0 w 1846"/>
              <a:gd name="T25" fmla="*/ 1871 h 38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46" h="3803">
                <a:moveTo>
                  <a:pt x="1846" y="2640"/>
                </a:moveTo>
                <a:lnTo>
                  <a:pt x="1846" y="2640"/>
                </a:lnTo>
                <a:lnTo>
                  <a:pt x="914" y="2640"/>
                </a:lnTo>
                <a:lnTo>
                  <a:pt x="914" y="0"/>
                </a:lnTo>
                <a:lnTo>
                  <a:pt x="1846" y="0"/>
                </a:lnTo>
                <a:moveTo>
                  <a:pt x="1846" y="3803"/>
                </a:moveTo>
                <a:lnTo>
                  <a:pt x="1846" y="3803"/>
                </a:lnTo>
                <a:lnTo>
                  <a:pt x="914" y="3803"/>
                </a:lnTo>
                <a:lnTo>
                  <a:pt x="914" y="1162"/>
                </a:lnTo>
                <a:lnTo>
                  <a:pt x="1846" y="1162"/>
                </a:lnTo>
                <a:moveTo>
                  <a:pt x="914" y="1871"/>
                </a:moveTo>
                <a:lnTo>
                  <a:pt x="914" y="1871"/>
                </a:lnTo>
                <a:lnTo>
                  <a:pt x="0" y="1871"/>
                </a:lnTo>
              </a:path>
            </a:pathLst>
          </a:custGeom>
          <a:noFill/>
          <a:ln w="6350" cap="flat">
            <a:solidFill>
              <a:schemeClr val="accent3"/>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 name="Oval 22"/>
          <p:cNvSpPr/>
          <p:nvPr/>
        </p:nvSpPr>
        <p:spPr>
          <a:xfrm>
            <a:off x="3019664" y="2708333"/>
            <a:ext cx="91440" cy="91440"/>
          </a:xfrm>
          <a:prstGeom prst="ellipse">
            <a:avLst/>
          </a:prstGeom>
          <a:solidFill>
            <a:schemeClr val="accent3"/>
          </a:solidFill>
          <a:ln>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Slide Number Placeholder 23"/>
          <p:cNvSpPr>
            <a:spLocks noGrp="1"/>
          </p:cNvSpPr>
          <p:nvPr>
            <p:ph type="sldNum" sz="quarter" idx="10"/>
          </p:nvPr>
        </p:nvSpPr>
        <p:spPr/>
        <p:txBody>
          <a:bodyPr/>
          <a:lstStyle/>
          <a:p>
            <a:fld id="{46903638-178D-3E4C-8874-E0FA73D16517}" type="slidenum">
              <a:rPr lang="en-US" smtClean="0"/>
              <a:pPr/>
              <a:t>3</a:t>
            </a:fld>
            <a:endParaRPr lang="en-US" dirty="0"/>
          </a:p>
        </p:txBody>
      </p:sp>
      <p:sp>
        <p:nvSpPr>
          <p:cNvPr id="7" name="Slide Number Placeholder 3"/>
          <p:cNvSpPr txBox="1">
            <a:spLocks/>
          </p:cNvSpPr>
          <p:nvPr/>
        </p:nvSpPr>
        <p:spPr>
          <a:xfrm>
            <a:off x="8198341" y="5203829"/>
            <a:ext cx="190083" cy="155598"/>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rgbClr val="000000"/>
              </a:solidFill>
            </a:endParaRPr>
          </a:p>
        </p:txBody>
      </p:sp>
      <p:sp>
        <p:nvSpPr>
          <p:cNvPr id="3" name="Rectangle 2"/>
          <p:cNvSpPr/>
          <p:nvPr/>
        </p:nvSpPr>
        <p:spPr>
          <a:xfrm>
            <a:off x="4249674" y="1112307"/>
            <a:ext cx="3418670" cy="646331"/>
          </a:xfrm>
          <a:prstGeom prst="rect">
            <a:avLst/>
          </a:prstGeom>
          <a:solidFill>
            <a:schemeClr val="bg1"/>
          </a:solidFill>
          <a:ln>
            <a:solidFill>
              <a:schemeClr val="accent3"/>
            </a:solidFill>
          </a:ln>
          <a:effectLst>
            <a:outerShdw blurRad="50800" dist="38100" dir="2700000" algn="tl" rotWithShape="0">
              <a:prstClr val="black">
                <a:alpha val="40000"/>
              </a:prstClr>
            </a:outerShdw>
          </a:effectLst>
        </p:spPr>
        <p:txBody>
          <a:bodyPr wrap="square">
            <a:spAutoFit/>
          </a:bodyPr>
          <a:lstStyle/>
          <a:p>
            <a:r>
              <a:rPr lang="en-US" dirty="0" smtClean="0">
                <a:solidFill>
                  <a:schemeClr val="accent1">
                    <a:lumMod val="75000"/>
                  </a:schemeClr>
                </a:solidFill>
              </a:rPr>
              <a:t>People </a:t>
            </a:r>
            <a:r>
              <a:rPr lang="en-US" b="1" dirty="0">
                <a:solidFill>
                  <a:schemeClr val="accent1">
                    <a:lumMod val="75000"/>
                  </a:schemeClr>
                </a:solidFill>
              </a:rPr>
              <a:t>know little or nothing </a:t>
            </a:r>
            <a:r>
              <a:rPr lang="en-US" dirty="0">
                <a:solidFill>
                  <a:schemeClr val="accent1">
                    <a:lumMod val="75000"/>
                  </a:schemeClr>
                </a:solidFill>
              </a:rPr>
              <a:t>about the progress we’ve made</a:t>
            </a:r>
          </a:p>
        </p:txBody>
      </p:sp>
      <p:sp>
        <p:nvSpPr>
          <p:cNvPr id="14" name="Oval 13"/>
          <p:cNvSpPr/>
          <p:nvPr/>
        </p:nvSpPr>
        <p:spPr>
          <a:xfrm>
            <a:off x="3993521" y="2195357"/>
            <a:ext cx="91440" cy="91440"/>
          </a:xfrm>
          <a:prstGeom prst="ellipse">
            <a:avLst/>
          </a:prstGeom>
          <a:solidFill>
            <a:schemeClr val="accent1">
              <a:lumMod val="75000"/>
            </a:schemeClr>
          </a:solidFill>
          <a:ln w="635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4000721" y="1362052"/>
            <a:ext cx="91440" cy="91440"/>
          </a:xfrm>
          <a:prstGeom prst="ellipse">
            <a:avLst/>
          </a:prstGeom>
          <a:solidFill>
            <a:schemeClr val="accent1">
              <a:lumMod val="75000"/>
            </a:schemeClr>
          </a:solidFill>
          <a:ln w="635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3993521" y="3262096"/>
            <a:ext cx="91440" cy="91440"/>
          </a:xfrm>
          <a:prstGeom prst="ellipse">
            <a:avLst/>
          </a:prstGeom>
          <a:solidFill>
            <a:schemeClr val="accent1">
              <a:lumMod val="75000"/>
            </a:schemeClr>
          </a:solidFill>
          <a:ln w="635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p:nvPr/>
        </p:nvSpPr>
        <p:spPr>
          <a:xfrm>
            <a:off x="3993521" y="4102772"/>
            <a:ext cx="91440" cy="91440"/>
          </a:xfrm>
          <a:prstGeom prst="ellipse">
            <a:avLst/>
          </a:prstGeom>
          <a:solidFill>
            <a:schemeClr val="accent1">
              <a:lumMod val="75000"/>
            </a:schemeClr>
          </a:solidFill>
          <a:ln w="635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a:off x="4249674" y="1980819"/>
            <a:ext cx="3418670" cy="840230"/>
          </a:xfrm>
          <a:prstGeom prst="rect">
            <a:avLst/>
          </a:prstGeom>
          <a:solidFill>
            <a:schemeClr val="bg1"/>
          </a:solidFill>
          <a:ln>
            <a:solidFill>
              <a:schemeClr val="accent3"/>
            </a:solidFill>
          </a:ln>
          <a:effectLst>
            <a:outerShdw blurRad="50800" dist="38100" dir="2700000" algn="tl" rotWithShape="0">
              <a:prstClr val="black">
                <a:alpha val="40000"/>
              </a:prstClr>
            </a:outerShdw>
          </a:effectLst>
        </p:spPr>
        <p:txBody>
          <a:bodyPr wrap="square">
            <a:spAutoFit/>
          </a:bodyPr>
          <a:lstStyle/>
          <a:p>
            <a:pPr defTabSz="800100">
              <a:lnSpc>
                <a:spcPct val="90000"/>
              </a:lnSpc>
              <a:spcBef>
                <a:spcPct val="0"/>
              </a:spcBef>
              <a:spcAft>
                <a:spcPct val="35000"/>
              </a:spcAft>
            </a:pPr>
            <a:r>
              <a:rPr lang="en-US" dirty="0" smtClean="0">
                <a:solidFill>
                  <a:schemeClr val="accent1">
                    <a:lumMod val="75000"/>
                  </a:schemeClr>
                </a:solidFill>
              </a:rPr>
              <a:t>The </a:t>
            </a:r>
            <a:r>
              <a:rPr lang="en-US" dirty="0">
                <a:solidFill>
                  <a:schemeClr val="accent1">
                    <a:lumMod val="75000"/>
                  </a:schemeClr>
                </a:solidFill>
              </a:rPr>
              <a:t>conversation </a:t>
            </a:r>
            <a:r>
              <a:rPr lang="en-US" dirty="0" smtClean="0">
                <a:solidFill>
                  <a:schemeClr val="accent1">
                    <a:lumMod val="75000"/>
                  </a:schemeClr>
                </a:solidFill>
              </a:rPr>
              <a:t>focuses </a:t>
            </a:r>
            <a:r>
              <a:rPr lang="en-US" dirty="0">
                <a:solidFill>
                  <a:schemeClr val="accent1">
                    <a:lumMod val="75000"/>
                  </a:schemeClr>
                </a:solidFill>
              </a:rPr>
              <a:t>on </a:t>
            </a:r>
            <a:r>
              <a:rPr lang="en-US" b="1" dirty="0">
                <a:solidFill>
                  <a:schemeClr val="accent1">
                    <a:lumMod val="75000"/>
                  </a:schemeClr>
                </a:solidFill>
              </a:rPr>
              <a:t>what doesn’t work </a:t>
            </a:r>
            <a:r>
              <a:rPr lang="en-US" dirty="0">
                <a:solidFill>
                  <a:schemeClr val="accent1">
                    <a:lumMod val="75000"/>
                  </a:schemeClr>
                </a:solidFill>
              </a:rPr>
              <a:t>and what is </a:t>
            </a:r>
            <a:r>
              <a:rPr lang="en-US" dirty="0" smtClean="0">
                <a:solidFill>
                  <a:schemeClr val="accent1">
                    <a:lumMod val="75000"/>
                  </a:schemeClr>
                </a:solidFill>
              </a:rPr>
              <a:t>wasted</a:t>
            </a:r>
            <a:endParaRPr lang="en-US" dirty="0">
              <a:solidFill>
                <a:schemeClr val="accent1">
                  <a:lumMod val="75000"/>
                </a:schemeClr>
              </a:solidFill>
            </a:endParaRPr>
          </a:p>
        </p:txBody>
      </p:sp>
      <p:sp>
        <p:nvSpPr>
          <p:cNvPr id="20" name="Rectangle 19"/>
          <p:cNvSpPr/>
          <p:nvPr/>
        </p:nvSpPr>
        <p:spPr>
          <a:xfrm>
            <a:off x="4249674" y="3005539"/>
            <a:ext cx="3418670" cy="646331"/>
          </a:xfrm>
          <a:prstGeom prst="rect">
            <a:avLst/>
          </a:prstGeom>
          <a:solidFill>
            <a:schemeClr val="bg1"/>
          </a:solidFill>
          <a:ln>
            <a:solidFill>
              <a:schemeClr val="accent3"/>
            </a:solidFill>
          </a:ln>
          <a:effectLst>
            <a:outerShdw blurRad="50800" dist="38100" dir="2700000" algn="tl" rotWithShape="0">
              <a:prstClr val="black">
                <a:alpha val="40000"/>
              </a:prstClr>
            </a:outerShdw>
          </a:effectLst>
        </p:spPr>
        <p:txBody>
          <a:bodyPr wrap="square">
            <a:spAutoFit/>
          </a:bodyPr>
          <a:lstStyle/>
          <a:p>
            <a:r>
              <a:rPr lang="en-US" dirty="0">
                <a:solidFill>
                  <a:schemeClr val="accent1">
                    <a:lumMod val="75000"/>
                  </a:schemeClr>
                </a:solidFill>
              </a:rPr>
              <a:t>Many supporters are </a:t>
            </a:r>
            <a:r>
              <a:rPr lang="en-US" b="1" dirty="0">
                <a:solidFill>
                  <a:schemeClr val="accent1">
                    <a:lumMod val="75000"/>
                  </a:schemeClr>
                </a:solidFill>
              </a:rPr>
              <a:t>fatigued</a:t>
            </a:r>
            <a:r>
              <a:rPr lang="en-US" dirty="0">
                <a:solidFill>
                  <a:schemeClr val="accent1">
                    <a:lumMod val="75000"/>
                  </a:schemeClr>
                </a:solidFill>
              </a:rPr>
              <a:t>, detractors are emboldened</a:t>
            </a:r>
          </a:p>
        </p:txBody>
      </p:sp>
      <p:sp>
        <p:nvSpPr>
          <p:cNvPr id="21" name="Rectangle 20"/>
          <p:cNvSpPr/>
          <p:nvPr/>
        </p:nvSpPr>
        <p:spPr>
          <a:xfrm>
            <a:off x="4249674" y="3853027"/>
            <a:ext cx="3418670" cy="590931"/>
          </a:xfrm>
          <a:prstGeom prst="rect">
            <a:avLst/>
          </a:prstGeom>
          <a:solidFill>
            <a:schemeClr val="bg1"/>
          </a:solidFill>
          <a:ln>
            <a:solidFill>
              <a:schemeClr val="accent3"/>
            </a:solidFill>
          </a:ln>
          <a:effectLst>
            <a:outerShdw blurRad="50800" dist="38100" dir="2700000" algn="tl" rotWithShape="0">
              <a:prstClr val="black">
                <a:alpha val="40000"/>
              </a:prstClr>
            </a:outerShdw>
          </a:effectLst>
        </p:spPr>
        <p:txBody>
          <a:bodyPr wrap="square">
            <a:spAutoFit/>
          </a:bodyPr>
          <a:lstStyle/>
          <a:p>
            <a:pPr lvl="0" defTabSz="800100">
              <a:lnSpc>
                <a:spcPct val="90000"/>
              </a:lnSpc>
              <a:spcBef>
                <a:spcPct val="0"/>
              </a:spcBef>
              <a:spcAft>
                <a:spcPct val="35000"/>
              </a:spcAft>
            </a:pPr>
            <a:r>
              <a:rPr lang="en-US" dirty="0">
                <a:solidFill>
                  <a:schemeClr val="accent1">
                    <a:lumMod val="75000"/>
                  </a:schemeClr>
                </a:solidFill>
              </a:rPr>
              <a:t>Aid is seen as a </a:t>
            </a:r>
            <a:r>
              <a:rPr lang="en-US" b="1" dirty="0">
                <a:solidFill>
                  <a:schemeClr val="accent1">
                    <a:lumMod val="75000"/>
                  </a:schemeClr>
                </a:solidFill>
              </a:rPr>
              <a:t>good idea done badly</a:t>
            </a:r>
          </a:p>
        </p:txBody>
      </p:sp>
    </p:spTree>
    <p:extLst>
      <p:ext uri="{BB962C8B-B14F-4D97-AF65-F5344CB8AC3E}">
        <p14:creationId xmlns:p14="http://schemas.microsoft.com/office/powerpoint/2010/main" val="1394100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appendix</a:t>
            </a:r>
            <a:endParaRPr lang="en-US" dirty="0"/>
          </a:p>
        </p:txBody>
      </p:sp>
    </p:spTree>
    <p:extLst>
      <p:ext uri="{BB962C8B-B14F-4D97-AF65-F5344CB8AC3E}">
        <p14:creationId xmlns:p14="http://schemas.microsoft.com/office/powerpoint/2010/main" val="227208806"/>
      </p:ext>
    </p:extLst>
  </p:cSld>
  <p:clrMapOvr>
    <a:masterClrMapping/>
  </p:clrMapOvr>
  <p:transition spd="slow">
    <p:push/>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155944" y="1828800"/>
            <a:ext cx="8945144" cy="2103120"/>
            <a:chOff x="155944" y="1628750"/>
            <a:chExt cx="8945144" cy="2103120"/>
          </a:xfrm>
        </p:grpSpPr>
        <p:sp>
          <p:nvSpPr>
            <p:cNvPr id="24" name="Pentagon 23"/>
            <p:cNvSpPr/>
            <p:nvPr/>
          </p:nvSpPr>
          <p:spPr>
            <a:xfrm>
              <a:off x="5493202" y="1628750"/>
              <a:ext cx="1783080" cy="2103120"/>
            </a:xfrm>
            <a:prstGeom prst="homePlate">
              <a:avLst>
                <a:gd name="adj" fmla="val 0"/>
              </a:avLst>
            </a:prstGeom>
            <a:solidFill>
              <a:schemeClr val="bg1"/>
            </a:solidFill>
            <a:ln w="12700">
              <a:solidFill>
                <a:schemeClr val="accent3"/>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0" rtlCol="0" anchor="t"/>
            <a:lstStyle/>
            <a:p>
              <a:pPr lvl="0" defTabSz="711200">
                <a:spcBef>
                  <a:spcPts val="600"/>
                </a:spcBef>
              </a:pPr>
              <a:r>
                <a:rPr lang="en-US" sz="2000" dirty="0">
                  <a:solidFill>
                    <a:schemeClr val="accent1">
                      <a:lumMod val="75000"/>
                    </a:schemeClr>
                  </a:solidFill>
                  <a:latin typeface="+mj-lt"/>
                </a:rPr>
                <a:t>Analysis</a:t>
              </a:r>
            </a:p>
            <a:p>
              <a:pPr marL="117475" lvl="0" indent="-117475" defTabSz="711200">
                <a:spcBef>
                  <a:spcPts val="600"/>
                </a:spcBef>
                <a:buFont typeface="Wingdings" panose="05000000000000000000" pitchFamily="2" charset="2"/>
                <a:buChar char="§"/>
              </a:pPr>
              <a:r>
                <a:rPr lang="en-US" sz="1400" dirty="0">
                  <a:solidFill>
                    <a:schemeClr val="accent3"/>
                  </a:solidFill>
                  <a:latin typeface="Franklin Gothic Book" panose="020B0503020102020204" pitchFamily="34" charset="0"/>
                </a:rPr>
                <a:t>Perception shifts</a:t>
              </a:r>
            </a:p>
            <a:p>
              <a:pPr marL="117475" lvl="0" indent="-117475" defTabSz="711200">
                <a:spcBef>
                  <a:spcPts val="600"/>
                </a:spcBef>
                <a:buFont typeface="Wingdings" panose="05000000000000000000" pitchFamily="2" charset="2"/>
                <a:buChar char="§"/>
              </a:pPr>
              <a:r>
                <a:rPr lang="en-US" sz="1400" dirty="0">
                  <a:solidFill>
                    <a:schemeClr val="accent3"/>
                  </a:solidFill>
                  <a:latin typeface="Franklin Gothic Book" panose="020B0503020102020204" pitchFamily="34" charset="0"/>
                </a:rPr>
                <a:t>Advocacy actions</a:t>
              </a:r>
            </a:p>
            <a:p>
              <a:pPr marL="117475" lvl="0" indent="-117475" defTabSz="711200">
                <a:spcBef>
                  <a:spcPts val="600"/>
                </a:spcBef>
                <a:buFont typeface="Wingdings" panose="05000000000000000000" pitchFamily="2" charset="2"/>
                <a:buChar char="§"/>
              </a:pPr>
              <a:r>
                <a:rPr lang="en-US" sz="1400" dirty="0">
                  <a:solidFill>
                    <a:schemeClr val="accent3"/>
                  </a:solidFill>
                  <a:latin typeface="Franklin Gothic Book" panose="020B0503020102020204" pitchFamily="34" charset="0"/>
                </a:rPr>
                <a:t>Propensity to donate</a:t>
              </a:r>
            </a:p>
          </p:txBody>
        </p:sp>
        <p:sp>
          <p:nvSpPr>
            <p:cNvPr id="25" name="Pentagon 24"/>
            <p:cNvSpPr/>
            <p:nvPr/>
          </p:nvSpPr>
          <p:spPr>
            <a:xfrm>
              <a:off x="7272288" y="1628750"/>
              <a:ext cx="1828800" cy="2103120"/>
            </a:xfrm>
            <a:prstGeom prst="homePlate">
              <a:avLst>
                <a:gd name="adj" fmla="val 49703"/>
              </a:avLst>
            </a:prstGeom>
            <a:solidFill>
              <a:schemeClr val="bg1"/>
            </a:solidFill>
            <a:ln w="12700">
              <a:solidFill>
                <a:schemeClr val="accent3"/>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0" rtlCol="0" anchor="t"/>
            <a:lstStyle/>
            <a:p>
              <a:pPr lvl="0" defTabSz="711200">
                <a:spcBef>
                  <a:spcPts val="600"/>
                </a:spcBef>
              </a:pPr>
              <a:r>
                <a:rPr lang="en-US" sz="2000" dirty="0">
                  <a:solidFill>
                    <a:schemeClr val="accent1">
                      <a:lumMod val="75000"/>
                    </a:schemeClr>
                  </a:solidFill>
                  <a:latin typeface="+mj-lt"/>
                </a:rPr>
                <a:t>Post-research</a:t>
              </a:r>
            </a:p>
            <a:p>
              <a:pPr marL="117475" indent="-117475" defTabSz="711200">
                <a:spcBef>
                  <a:spcPts val="600"/>
                </a:spcBef>
                <a:buFont typeface="Wingdings" panose="05000000000000000000" pitchFamily="2" charset="2"/>
                <a:buChar char="§"/>
              </a:pPr>
              <a:r>
                <a:rPr lang="en-US" sz="1400" dirty="0">
                  <a:solidFill>
                    <a:schemeClr val="accent3"/>
                  </a:solidFill>
                  <a:latin typeface="Franklin Gothic Book" panose="020B0503020102020204" pitchFamily="34" charset="0"/>
                </a:rPr>
                <a:t>Create the narrative</a:t>
              </a:r>
            </a:p>
            <a:p>
              <a:pPr marL="117475" indent="-117475" defTabSz="711200">
                <a:spcBef>
                  <a:spcPts val="600"/>
                </a:spcBef>
                <a:buFont typeface="Wingdings" panose="05000000000000000000" pitchFamily="2" charset="2"/>
                <a:buChar char="§"/>
              </a:pPr>
              <a:r>
                <a:rPr lang="en-US" sz="1400" dirty="0">
                  <a:solidFill>
                    <a:schemeClr val="accent3"/>
                  </a:solidFill>
                  <a:latin typeface="Franklin Gothic Book" panose="020B0503020102020204" pitchFamily="34" charset="0"/>
                </a:rPr>
                <a:t>Text analytics</a:t>
              </a:r>
            </a:p>
          </p:txBody>
        </p:sp>
        <p:sp>
          <p:nvSpPr>
            <p:cNvPr id="23" name="Pentagon 22"/>
            <p:cNvSpPr/>
            <p:nvPr/>
          </p:nvSpPr>
          <p:spPr>
            <a:xfrm>
              <a:off x="3714116" y="1628750"/>
              <a:ext cx="1783080" cy="2103120"/>
            </a:xfrm>
            <a:prstGeom prst="homePlate">
              <a:avLst>
                <a:gd name="adj" fmla="val 0"/>
              </a:avLst>
            </a:prstGeom>
            <a:solidFill>
              <a:schemeClr val="bg1"/>
            </a:solidFill>
            <a:ln w="12700">
              <a:solidFill>
                <a:schemeClr val="accent3"/>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0" rtlCol="0" anchor="t"/>
            <a:lstStyle/>
            <a:p>
              <a:pPr lvl="0" defTabSz="711200">
                <a:spcBef>
                  <a:spcPts val="600"/>
                </a:spcBef>
              </a:pPr>
              <a:r>
                <a:rPr lang="en-US" sz="2000" dirty="0" smtClean="0">
                  <a:solidFill>
                    <a:schemeClr val="accent1">
                      <a:lumMod val="75000"/>
                    </a:schemeClr>
                  </a:solidFill>
                  <a:latin typeface="+mj-lt"/>
                </a:rPr>
                <a:t>Quantitative</a:t>
              </a:r>
              <a:endParaRPr lang="en-US" sz="2000" dirty="0">
                <a:solidFill>
                  <a:schemeClr val="accent1">
                    <a:lumMod val="75000"/>
                  </a:schemeClr>
                </a:solidFill>
                <a:latin typeface="+mj-lt"/>
              </a:endParaRPr>
            </a:p>
            <a:p>
              <a:pPr marL="117475" indent="-117475">
                <a:spcBef>
                  <a:spcPts val="600"/>
                </a:spcBef>
                <a:buFont typeface="Wingdings" panose="05000000000000000000" pitchFamily="2" charset="2"/>
                <a:buChar char="§"/>
              </a:pPr>
              <a:r>
                <a:rPr lang="en-US" sz="1400" dirty="0" smtClean="0">
                  <a:solidFill>
                    <a:schemeClr val="accent3"/>
                  </a:solidFill>
                  <a:latin typeface="Franklin Gothic Book" panose="020B0503020102020204" pitchFamily="34" charset="0"/>
                </a:rPr>
                <a:t>1200</a:t>
              </a:r>
              <a:br>
                <a:rPr lang="en-US" sz="1400" dirty="0" smtClean="0">
                  <a:solidFill>
                    <a:schemeClr val="accent3"/>
                  </a:solidFill>
                  <a:latin typeface="Franklin Gothic Book" panose="020B0503020102020204" pitchFamily="34" charset="0"/>
                </a:rPr>
              </a:br>
              <a:r>
                <a:rPr lang="en-US" sz="1400" dirty="0" smtClean="0">
                  <a:solidFill>
                    <a:schemeClr val="accent3"/>
                  </a:solidFill>
                  <a:latin typeface="Franklin Gothic Book" panose="020B0503020102020204" pitchFamily="34" charset="0"/>
                </a:rPr>
                <a:t>person online interviews</a:t>
              </a:r>
              <a:br>
                <a:rPr lang="en-US" sz="1400" dirty="0" smtClean="0">
                  <a:solidFill>
                    <a:schemeClr val="accent3"/>
                  </a:solidFill>
                  <a:latin typeface="Franklin Gothic Book" panose="020B0503020102020204" pitchFamily="34" charset="0"/>
                </a:rPr>
              </a:br>
              <a:r>
                <a:rPr lang="en-US" sz="1400" dirty="0" smtClean="0">
                  <a:solidFill>
                    <a:schemeClr val="accent3"/>
                  </a:solidFill>
                  <a:latin typeface="Franklin Gothic Book" panose="020B0503020102020204" pitchFamily="34" charset="0"/>
                </a:rPr>
                <a:t>per </a:t>
              </a:r>
              <a:r>
                <a:rPr lang="en-US" sz="1400" dirty="0">
                  <a:solidFill>
                    <a:schemeClr val="accent3"/>
                  </a:solidFill>
                  <a:latin typeface="Franklin Gothic Book" panose="020B0503020102020204" pitchFamily="34" charset="0"/>
                </a:rPr>
                <a:t>country</a:t>
              </a:r>
            </a:p>
            <a:p>
              <a:pPr marL="117475" indent="-117475">
                <a:spcBef>
                  <a:spcPts val="600"/>
                </a:spcBef>
                <a:buFont typeface="Wingdings" panose="05000000000000000000" pitchFamily="2" charset="2"/>
                <a:buChar char="§"/>
              </a:pPr>
              <a:r>
                <a:rPr lang="en-US" sz="1400" dirty="0">
                  <a:solidFill>
                    <a:schemeClr val="accent3"/>
                  </a:solidFill>
                  <a:latin typeface="Franklin Gothic Book" panose="020B0503020102020204" pitchFamily="34" charset="0"/>
                </a:rPr>
                <a:t>Engaged Public sample</a:t>
              </a:r>
            </a:p>
          </p:txBody>
        </p:sp>
        <p:sp>
          <p:nvSpPr>
            <p:cNvPr id="22" name="Pentagon 21"/>
            <p:cNvSpPr/>
            <p:nvPr/>
          </p:nvSpPr>
          <p:spPr>
            <a:xfrm>
              <a:off x="1935030" y="1628750"/>
              <a:ext cx="1783080" cy="2103120"/>
            </a:xfrm>
            <a:prstGeom prst="homePlate">
              <a:avLst>
                <a:gd name="adj" fmla="val 0"/>
              </a:avLst>
            </a:prstGeom>
            <a:solidFill>
              <a:schemeClr val="bg1"/>
            </a:solidFill>
            <a:ln w="12700">
              <a:solidFill>
                <a:schemeClr val="accent3"/>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0" rtlCol="0" anchor="t"/>
            <a:lstStyle/>
            <a:p>
              <a:pPr lvl="0" defTabSz="711200">
                <a:spcBef>
                  <a:spcPts val="600"/>
                </a:spcBef>
              </a:pPr>
              <a:r>
                <a:rPr lang="en-US" sz="2000" dirty="0">
                  <a:solidFill>
                    <a:schemeClr val="accent1">
                      <a:lumMod val="75000"/>
                    </a:schemeClr>
                  </a:solidFill>
                  <a:latin typeface="+mj-lt"/>
                </a:rPr>
                <a:t>Qualitative</a:t>
              </a:r>
            </a:p>
            <a:p>
              <a:pPr marL="117475" indent="-117475">
                <a:spcBef>
                  <a:spcPts val="600"/>
                </a:spcBef>
                <a:buFont typeface="Wingdings" panose="05000000000000000000" pitchFamily="2" charset="2"/>
                <a:buChar char="§"/>
              </a:pPr>
              <a:r>
                <a:rPr lang="en-US" sz="1400" dirty="0">
                  <a:solidFill>
                    <a:schemeClr val="accent3"/>
                  </a:solidFill>
                  <a:latin typeface="Franklin Gothic Book" panose="020B0503020102020204" pitchFamily="34" charset="0"/>
                </a:rPr>
                <a:t>Focus groups with stimulus</a:t>
              </a:r>
            </a:p>
          </p:txBody>
        </p:sp>
        <p:sp>
          <p:nvSpPr>
            <p:cNvPr id="21" name="Pentagon 20"/>
            <p:cNvSpPr/>
            <p:nvPr/>
          </p:nvSpPr>
          <p:spPr>
            <a:xfrm>
              <a:off x="155944" y="1628750"/>
              <a:ext cx="1783080" cy="2103120"/>
            </a:xfrm>
            <a:prstGeom prst="homePlate">
              <a:avLst>
                <a:gd name="adj" fmla="val 0"/>
              </a:avLst>
            </a:prstGeom>
            <a:solidFill>
              <a:schemeClr val="bg1"/>
            </a:solidFill>
            <a:ln w="12700">
              <a:solidFill>
                <a:schemeClr val="accent3"/>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0" rtlCol="0" anchor="t"/>
            <a:lstStyle/>
            <a:p>
              <a:pPr>
                <a:spcBef>
                  <a:spcPts val="600"/>
                </a:spcBef>
              </a:pPr>
              <a:r>
                <a:rPr lang="en-US" sz="2000" dirty="0">
                  <a:solidFill>
                    <a:schemeClr val="accent1">
                      <a:lumMod val="75000"/>
                    </a:schemeClr>
                  </a:solidFill>
                  <a:latin typeface="+mj-lt"/>
                </a:rPr>
                <a:t>Pre-research</a:t>
              </a:r>
            </a:p>
            <a:p>
              <a:pPr marL="117475" indent="-117475">
                <a:spcBef>
                  <a:spcPts val="600"/>
                </a:spcBef>
                <a:buFont typeface="Wingdings" panose="05000000000000000000" pitchFamily="2" charset="2"/>
                <a:buChar char="§"/>
              </a:pPr>
              <a:r>
                <a:rPr lang="en-US" sz="1400" dirty="0">
                  <a:solidFill>
                    <a:schemeClr val="accent3"/>
                  </a:solidFill>
                  <a:latin typeface="Franklin Gothic Book" panose="020B0503020102020204" pitchFamily="34" charset="0"/>
                </a:rPr>
                <a:t>Audit existing research</a:t>
              </a:r>
            </a:p>
            <a:p>
              <a:pPr marL="117475" indent="-117475">
                <a:spcBef>
                  <a:spcPts val="600"/>
                </a:spcBef>
                <a:buFont typeface="Wingdings" panose="05000000000000000000" pitchFamily="2" charset="2"/>
                <a:buChar char="§"/>
              </a:pPr>
              <a:r>
                <a:rPr lang="en-US" sz="1400" dirty="0" smtClean="0">
                  <a:solidFill>
                    <a:schemeClr val="accent3"/>
                  </a:solidFill>
                  <a:latin typeface="Franklin Gothic Book" panose="020B0503020102020204" pitchFamily="34" charset="0"/>
                </a:rPr>
                <a:t>Create arguments</a:t>
              </a:r>
              <a:br>
                <a:rPr lang="en-US" sz="1400" dirty="0" smtClean="0">
                  <a:solidFill>
                    <a:schemeClr val="accent3"/>
                  </a:solidFill>
                  <a:latin typeface="Franklin Gothic Book" panose="020B0503020102020204" pitchFamily="34" charset="0"/>
                </a:rPr>
              </a:br>
              <a:r>
                <a:rPr lang="en-US" sz="1400" dirty="0" smtClean="0">
                  <a:solidFill>
                    <a:schemeClr val="accent3"/>
                  </a:solidFill>
                  <a:latin typeface="Franklin Gothic Book" panose="020B0503020102020204" pitchFamily="34" charset="0"/>
                </a:rPr>
                <a:t>to </a:t>
              </a:r>
              <a:r>
                <a:rPr lang="en-US" sz="1400" dirty="0">
                  <a:solidFill>
                    <a:schemeClr val="accent3"/>
                  </a:solidFill>
                  <a:latin typeface="Franklin Gothic Book" panose="020B0503020102020204" pitchFamily="34" charset="0"/>
                </a:rPr>
                <a:t>test</a:t>
              </a:r>
            </a:p>
          </p:txBody>
        </p:sp>
      </p:grpSp>
      <p:sp>
        <p:nvSpPr>
          <p:cNvPr id="2" name="Title 1"/>
          <p:cNvSpPr>
            <a:spLocks noGrp="1"/>
          </p:cNvSpPr>
          <p:nvPr>
            <p:ph type="title"/>
          </p:nvPr>
        </p:nvSpPr>
        <p:spPr/>
        <p:txBody>
          <a:bodyPr/>
          <a:lstStyle/>
          <a:p>
            <a:r>
              <a:rPr lang="en-US" smtClean="0"/>
              <a:t>A Comprehensive Approach</a:t>
            </a:r>
            <a:endParaRPr lang="en-US" dirty="0"/>
          </a:p>
        </p:txBody>
      </p:sp>
      <p:sp>
        <p:nvSpPr>
          <p:cNvPr id="3" name="Slide Number Placeholder 2"/>
          <p:cNvSpPr>
            <a:spLocks noGrp="1"/>
          </p:cNvSpPr>
          <p:nvPr>
            <p:ph type="sldNum" sz="quarter" idx="10"/>
          </p:nvPr>
        </p:nvSpPr>
        <p:spPr>
          <a:xfrm>
            <a:off x="8017233" y="4725171"/>
            <a:ext cx="784577" cy="273844"/>
          </a:xfrm>
        </p:spPr>
        <p:txBody>
          <a:bodyPr/>
          <a:lstStyle/>
          <a:p>
            <a:fld id="{46903638-178D-3E4C-8874-E0FA73D16517}" type="slidenum">
              <a:rPr lang="en-US" smtClean="0"/>
              <a:pPr/>
              <a:t>31</a:t>
            </a:fld>
            <a:endParaRPr lang="en-US" dirty="0"/>
          </a:p>
        </p:txBody>
      </p:sp>
      <p:sp>
        <p:nvSpPr>
          <p:cNvPr id="8" name="TextBox 7"/>
          <p:cNvSpPr txBox="1"/>
          <p:nvPr/>
        </p:nvSpPr>
        <p:spPr>
          <a:xfrm>
            <a:off x="311780" y="887443"/>
            <a:ext cx="7874908" cy="646331"/>
          </a:xfrm>
          <a:prstGeom prst="rect">
            <a:avLst/>
          </a:prstGeom>
          <a:noFill/>
        </p:spPr>
        <p:txBody>
          <a:bodyPr wrap="square" lIns="0" rIns="0" rtlCol="0">
            <a:spAutoFit/>
          </a:bodyPr>
          <a:lstStyle/>
          <a:p>
            <a:r>
              <a:rPr lang="en-US" dirty="0" smtClean="0">
                <a:solidFill>
                  <a:schemeClr val="accent3"/>
                </a:solidFill>
                <a:latin typeface="Franklin Gothic Book" panose="020B0503020102020204" pitchFamily="34" charset="0"/>
              </a:rPr>
              <a:t>The primary objective was to learn something </a:t>
            </a:r>
            <a:r>
              <a:rPr lang="en-US" i="1" dirty="0" smtClean="0">
                <a:solidFill>
                  <a:schemeClr val="accent3"/>
                </a:solidFill>
                <a:latin typeface="Franklin Gothic Book" panose="020B0503020102020204" pitchFamily="34" charset="0"/>
              </a:rPr>
              <a:t>new</a:t>
            </a:r>
            <a:r>
              <a:rPr lang="en-US" dirty="0" smtClean="0">
                <a:solidFill>
                  <a:schemeClr val="accent3"/>
                </a:solidFill>
                <a:latin typeface="Franklin Gothic Book" panose="020B0503020102020204" pitchFamily="34" charset="0"/>
              </a:rPr>
              <a:t> about how to</a:t>
            </a:r>
            <a:br>
              <a:rPr lang="en-US" dirty="0" smtClean="0">
                <a:solidFill>
                  <a:schemeClr val="accent3"/>
                </a:solidFill>
                <a:latin typeface="Franklin Gothic Book" panose="020B0503020102020204" pitchFamily="34" charset="0"/>
              </a:rPr>
            </a:br>
            <a:r>
              <a:rPr lang="en-US" dirty="0" smtClean="0">
                <a:solidFill>
                  <a:schemeClr val="accent3"/>
                </a:solidFill>
                <a:latin typeface="+mj-lt"/>
              </a:rPr>
              <a:t>change</a:t>
            </a:r>
            <a:r>
              <a:rPr lang="en-US" dirty="0" smtClean="0">
                <a:solidFill>
                  <a:schemeClr val="accent3"/>
                </a:solidFill>
                <a:latin typeface="Franklin Gothic Book" panose="020B0503020102020204" pitchFamily="34" charset="0"/>
              </a:rPr>
              <a:t> public attitudes – rather than greater understanding of existing attitudes.</a:t>
            </a:r>
            <a:endParaRPr lang="en-US" dirty="0">
              <a:solidFill>
                <a:schemeClr val="accent3"/>
              </a:solidFill>
              <a:latin typeface="Franklin Gothic Book" panose="020B0503020102020204" pitchFamily="34" charset="0"/>
            </a:endParaRPr>
          </a:p>
        </p:txBody>
      </p:sp>
      <p:grpSp>
        <p:nvGrpSpPr>
          <p:cNvPr id="6" name="Group 5"/>
          <p:cNvGrpSpPr>
            <a:grpSpLocks noChangeAspect="1"/>
          </p:cNvGrpSpPr>
          <p:nvPr/>
        </p:nvGrpSpPr>
        <p:grpSpPr>
          <a:xfrm>
            <a:off x="2189921" y="3824264"/>
            <a:ext cx="3060279" cy="453923"/>
            <a:chOff x="1969262" y="3829754"/>
            <a:chExt cx="3398263" cy="504056"/>
          </a:xfrm>
        </p:grpSpPr>
        <p:sp>
          <p:nvSpPr>
            <p:cNvPr id="4" name="Rectangle 3"/>
            <p:cNvSpPr/>
            <p:nvPr/>
          </p:nvSpPr>
          <p:spPr>
            <a:xfrm>
              <a:off x="1969262" y="3829754"/>
              <a:ext cx="3398263" cy="504056"/>
            </a:xfrm>
            <a:prstGeom prst="rect">
              <a:avLst/>
            </a:prstGeom>
            <a:solidFill>
              <a:schemeClr val="bg1"/>
            </a:solidFill>
            <a:ln w="12700">
              <a:solidFill>
                <a:schemeClr val="tx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5" name="Group 4"/>
            <p:cNvGrpSpPr/>
            <p:nvPr/>
          </p:nvGrpSpPr>
          <p:grpSpPr>
            <a:xfrm>
              <a:off x="2109506" y="3875233"/>
              <a:ext cx="3096352" cy="413098"/>
              <a:chOff x="2130016" y="3883757"/>
              <a:chExt cx="3096352" cy="413098"/>
            </a:xfrm>
          </p:grpSpPr>
          <p:pic>
            <p:nvPicPr>
              <p:cNvPr id="12" name="France fla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30016" y="3898404"/>
                <a:ext cx="644082" cy="398451"/>
              </a:xfrm>
              <a:prstGeom prst="rect">
                <a:avLst/>
              </a:prstGeom>
            </p:spPr>
          </p:pic>
          <p:pic>
            <p:nvPicPr>
              <p:cNvPr id="15" name="Germany fla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47439" y="3898404"/>
                <a:ext cx="644082" cy="398451"/>
              </a:xfrm>
              <a:prstGeom prst="rect">
                <a:avLst/>
              </a:prstGeom>
            </p:spPr>
          </p:pic>
          <p:pic>
            <p:nvPicPr>
              <p:cNvPr id="16" name="UK fla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82286" y="3890300"/>
                <a:ext cx="644082" cy="396850"/>
              </a:xfrm>
              <a:prstGeom prst="rect">
                <a:avLst/>
              </a:prstGeom>
            </p:spPr>
          </p:pic>
          <p:pic>
            <p:nvPicPr>
              <p:cNvPr id="17" name="USA fla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64862" y="3883757"/>
                <a:ext cx="644082" cy="396050"/>
              </a:xfrm>
              <a:prstGeom prst="rect">
                <a:avLst/>
              </a:prstGeom>
            </p:spPr>
          </p:pic>
        </p:grpSp>
      </p:grpSp>
    </p:spTree>
    <p:extLst>
      <p:ext uri="{BB962C8B-B14F-4D97-AF65-F5344CB8AC3E}">
        <p14:creationId xmlns:p14="http://schemas.microsoft.com/office/powerpoint/2010/main" val="1235944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Final Four Frames</a:t>
            </a:r>
            <a:endParaRPr lang="en-US" dirty="0"/>
          </a:p>
        </p:txBody>
      </p:sp>
      <p:sp>
        <p:nvSpPr>
          <p:cNvPr id="3" name="Slide Number Placeholder 2"/>
          <p:cNvSpPr>
            <a:spLocks noGrp="1"/>
          </p:cNvSpPr>
          <p:nvPr>
            <p:ph type="sldNum" sz="quarter" idx="10"/>
          </p:nvPr>
        </p:nvSpPr>
        <p:spPr>
          <a:xfrm>
            <a:off x="6668211" y="4725171"/>
            <a:ext cx="2133600" cy="273844"/>
          </a:xfrm>
        </p:spPr>
        <p:txBody>
          <a:bodyPr/>
          <a:lstStyle/>
          <a:p>
            <a:fld id="{46903638-178D-3E4C-8874-E0FA73D16517}" type="slidenum">
              <a:rPr lang="en-US" smtClean="0">
                <a:solidFill>
                  <a:srgbClr val="033359"/>
                </a:solidFill>
              </a:rPr>
              <a:pPr/>
              <a:t>32</a:t>
            </a:fld>
            <a:endParaRPr lang="en-US" dirty="0">
              <a:solidFill>
                <a:srgbClr val="033359"/>
              </a:solidFill>
            </a:endParaRPr>
          </a:p>
        </p:txBody>
      </p:sp>
      <p:grpSp>
        <p:nvGrpSpPr>
          <p:cNvPr id="12" name="Group 11"/>
          <p:cNvGrpSpPr/>
          <p:nvPr/>
        </p:nvGrpSpPr>
        <p:grpSpPr>
          <a:xfrm>
            <a:off x="915206" y="1419622"/>
            <a:ext cx="7313588" cy="2746732"/>
            <a:chOff x="816003" y="1419622"/>
            <a:chExt cx="7313588" cy="2746732"/>
          </a:xfrm>
          <a:solidFill>
            <a:schemeClr val="bg1"/>
          </a:solidFill>
        </p:grpSpPr>
        <p:sp>
          <p:nvSpPr>
            <p:cNvPr id="5" name="Rectangle 4"/>
            <p:cNvSpPr/>
            <p:nvPr/>
          </p:nvSpPr>
          <p:spPr>
            <a:xfrm>
              <a:off x="816003" y="1419622"/>
              <a:ext cx="3657600" cy="1371600"/>
            </a:xfrm>
            <a:prstGeom prst="rect">
              <a:avLst/>
            </a:prstGeom>
            <a:solidFill>
              <a:schemeClr val="bg1"/>
            </a:solidFill>
            <a:ln w="127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accent1">
                      <a:lumMod val="75000"/>
                    </a:schemeClr>
                  </a:solidFill>
                  <a:latin typeface="Franklin Gothic Book" panose="020B0503020102020204" pitchFamily="34" charset="0"/>
                </a:rPr>
                <a:t>Autonomy</a:t>
              </a:r>
            </a:p>
            <a:p>
              <a:pPr algn="ctr"/>
              <a:r>
                <a:rPr lang="en-US" sz="1400" dirty="0" smtClean="0">
                  <a:solidFill>
                    <a:schemeClr val="accent3"/>
                  </a:solidFill>
                  <a:latin typeface="Franklin Gothic Book" panose="020B0503020102020204" pitchFamily="34" charset="0"/>
                </a:rPr>
                <a:t>Self-sufficiency, enduring change, and pride</a:t>
              </a:r>
            </a:p>
          </p:txBody>
        </p:sp>
        <p:sp>
          <p:nvSpPr>
            <p:cNvPr id="6" name="Rectangle 5"/>
            <p:cNvSpPr/>
            <p:nvPr/>
          </p:nvSpPr>
          <p:spPr>
            <a:xfrm>
              <a:off x="4471991" y="1419622"/>
              <a:ext cx="3657600" cy="1371600"/>
            </a:xfrm>
            <a:prstGeom prst="rect">
              <a:avLst/>
            </a:prstGeom>
            <a:solidFill>
              <a:schemeClr val="bg1"/>
            </a:solidFill>
            <a:ln w="127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accent1">
                      <a:lumMod val="75000"/>
                    </a:schemeClr>
                  </a:solidFill>
                  <a:latin typeface="Franklin Gothic Book" panose="020B0503020102020204" pitchFamily="34" charset="0"/>
                </a:rPr>
                <a:t>Partnership</a:t>
              </a:r>
            </a:p>
            <a:p>
              <a:pPr algn="ctr"/>
              <a:r>
                <a:rPr lang="en-US" sz="1400" dirty="0">
                  <a:solidFill>
                    <a:schemeClr val="accent3"/>
                  </a:solidFill>
                  <a:latin typeface="Franklin Gothic Book" panose="020B0503020102020204" pitchFamily="34" charset="0"/>
                </a:rPr>
                <a:t>Joint-effort, mutual self-interest and </a:t>
              </a:r>
              <a:r>
                <a:rPr lang="en-US" sz="1400" dirty="0" smtClean="0">
                  <a:solidFill>
                    <a:schemeClr val="accent3"/>
                  </a:solidFill>
                  <a:latin typeface="Franklin Gothic Book" panose="020B0503020102020204" pitchFamily="34" charset="0"/>
                </a:rPr>
                <a:t>equality</a:t>
              </a:r>
              <a:endParaRPr lang="en-US" sz="1400" dirty="0">
                <a:solidFill>
                  <a:schemeClr val="accent3"/>
                </a:solidFill>
                <a:latin typeface="Franklin Gothic Book" panose="020B0503020102020204" pitchFamily="34" charset="0"/>
              </a:endParaRPr>
            </a:p>
          </p:txBody>
        </p:sp>
        <p:sp>
          <p:nvSpPr>
            <p:cNvPr id="7" name="Rectangle 6"/>
            <p:cNvSpPr/>
            <p:nvPr/>
          </p:nvSpPr>
          <p:spPr>
            <a:xfrm>
              <a:off x="816003" y="2794754"/>
              <a:ext cx="3657600" cy="1371600"/>
            </a:xfrm>
            <a:prstGeom prst="rect">
              <a:avLst/>
            </a:prstGeom>
            <a:solidFill>
              <a:schemeClr val="bg1"/>
            </a:solidFill>
            <a:ln w="127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accent1">
                      <a:lumMod val="75000"/>
                    </a:schemeClr>
                  </a:solidFill>
                  <a:latin typeface="Franklin Gothic Book" panose="020B0503020102020204" pitchFamily="34" charset="0"/>
                </a:rPr>
                <a:t>Progress</a:t>
              </a:r>
            </a:p>
            <a:p>
              <a:pPr algn="ctr"/>
              <a:r>
                <a:rPr lang="en-US" sz="1400" dirty="0">
                  <a:solidFill>
                    <a:schemeClr val="accent3"/>
                  </a:solidFill>
                  <a:latin typeface="Franklin Gothic Book" panose="020B0503020102020204" pitchFamily="34" charset="0"/>
                </a:rPr>
                <a:t>Improvement in </a:t>
              </a:r>
              <a:r>
                <a:rPr lang="en-US" sz="1400" dirty="0" smtClean="0">
                  <a:solidFill>
                    <a:schemeClr val="accent3"/>
                  </a:solidFill>
                  <a:latin typeface="Franklin Gothic Book" panose="020B0503020102020204" pitchFamily="34" charset="0"/>
                </a:rPr>
                <a:t>circumstances,</a:t>
              </a:r>
              <a:br>
                <a:rPr lang="en-US" sz="1400" dirty="0" smtClean="0">
                  <a:solidFill>
                    <a:schemeClr val="accent3"/>
                  </a:solidFill>
                  <a:latin typeface="Franklin Gothic Book" panose="020B0503020102020204" pitchFamily="34" charset="0"/>
                </a:rPr>
              </a:br>
              <a:r>
                <a:rPr lang="en-US" sz="1400" dirty="0" smtClean="0">
                  <a:solidFill>
                    <a:schemeClr val="accent3"/>
                  </a:solidFill>
                  <a:latin typeface="Franklin Gothic Book" panose="020B0503020102020204" pitchFamily="34" charset="0"/>
                </a:rPr>
                <a:t>success </a:t>
              </a:r>
              <a:r>
                <a:rPr lang="en-US" sz="1400" dirty="0">
                  <a:solidFill>
                    <a:schemeClr val="accent3"/>
                  </a:solidFill>
                  <a:latin typeface="Franklin Gothic Book" panose="020B0503020102020204" pitchFamily="34" charset="0"/>
                </a:rPr>
                <a:t>stories and </a:t>
              </a:r>
              <a:r>
                <a:rPr lang="en-US" sz="1400" dirty="0" smtClean="0">
                  <a:solidFill>
                    <a:schemeClr val="accent3"/>
                  </a:solidFill>
                  <a:latin typeface="Franklin Gothic Book" panose="020B0503020102020204" pitchFamily="34" charset="0"/>
                </a:rPr>
                <a:t>persistence</a:t>
              </a:r>
              <a:endParaRPr lang="en-US" sz="1400" dirty="0">
                <a:solidFill>
                  <a:schemeClr val="accent3"/>
                </a:solidFill>
                <a:latin typeface="Franklin Gothic Book" panose="020B0503020102020204" pitchFamily="34" charset="0"/>
              </a:endParaRPr>
            </a:p>
          </p:txBody>
        </p:sp>
        <p:sp>
          <p:nvSpPr>
            <p:cNvPr id="8" name="Rectangle 7"/>
            <p:cNvSpPr/>
            <p:nvPr/>
          </p:nvSpPr>
          <p:spPr>
            <a:xfrm>
              <a:off x="4471991" y="2794754"/>
              <a:ext cx="3657600" cy="1371600"/>
            </a:xfrm>
            <a:prstGeom prst="rect">
              <a:avLst/>
            </a:prstGeom>
            <a:solidFill>
              <a:schemeClr val="bg1"/>
            </a:solidFill>
            <a:ln w="127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accent1">
                      <a:lumMod val="75000"/>
                    </a:schemeClr>
                  </a:solidFill>
                  <a:latin typeface="Franklin Gothic Book" panose="020B0503020102020204" pitchFamily="34" charset="0"/>
                </a:rPr>
                <a:t>Morality</a:t>
              </a:r>
            </a:p>
            <a:p>
              <a:pPr algn="ctr"/>
              <a:r>
                <a:rPr lang="en-US" sz="1400" dirty="0">
                  <a:solidFill>
                    <a:schemeClr val="accent3"/>
                  </a:solidFill>
                  <a:latin typeface="Franklin Gothic Book" panose="020B0503020102020204" pitchFamily="34" charset="0"/>
                </a:rPr>
                <a:t>Urgency of the need, ethical and </a:t>
              </a:r>
              <a:r>
                <a:rPr lang="en-US" sz="1400" dirty="0" smtClean="0">
                  <a:solidFill>
                    <a:schemeClr val="accent3"/>
                  </a:solidFill>
                  <a:latin typeface="Franklin Gothic Book" panose="020B0503020102020204" pitchFamily="34" charset="0"/>
                </a:rPr>
                <a:t>injustice</a:t>
              </a:r>
              <a:endParaRPr lang="en-US" sz="1400" dirty="0">
                <a:solidFill>
                  <a:schemeClr val="accent3"/>
                </a:solidFill>
                <a:latin typeface="Franklin Gothic Book" panose="020B0503020102020204" pitchFamily="34" charset="0"/>
              </a:endParaRPr>
            </a:p>
          </p:txBody>
        </p:sp>
      </p:grpSp>
    </p:spTree>
    <p:extLst>
      <p:ext uri="{BB962C8B-B14F-4D97-AF65-F5344CB8AC3E}">
        <p14:creationId xmlns:p14="http://schemas.microsoft.com/office/powerpoint/2010/main" val="2733927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The Narrative Formula</a:t>
            </a:r>
            <a:endParaRPr lang="en-US" dirty="0"/>
          </a:p>
        </p:txBody>
      </p:sp>
      <p:sp>
        <p:nvSpPr>
          <p:cNvPr id="19" name="5"/>
          <p:cNvSpPr>
            <a:spLocks/>
          </p:cNvSpPr>
          <p:nvPr/>
        </p:nvSpPr>
        <p:spPr bwMode="auto">
          <a:xfrm>
            <a:off x="7596188" y="1516782"/>
            <a:ext cx="1280160" cy="1280160"/>
          </a:xfrm>
          <a:custGeom>
            <a:avLst/>
            <a:gdLst>
              <a:gd name="T0" fmla="*/ 720 w 1440"/>
              <a:gd name="T1" fmla="*/ 0 h 1440"/>
              <a:gd name="T2" fmla="*/ 720 w 1440"/>
              <a:gd name="T3" fmla="*/ 0 h 1440"/>
              <a:gd name="T4" fmla="*/ 0 w 1440"/>
              <a:gd name="T5" fmla="*/ 720 h 1440"/>
              <a:gd name="T6" fmla="*/ 720 w 1440"/>
              <a:gd name="T7" fmla="*/ 1440 h 1440"/>
              <a:gd name="T8" fmla="*/ 1440 w 1440"/>
              <a:gd name="T9" fmla="*/ 720 h 1440"/>
              <a:gd name="T10" fmla="*/ 720 w 1440"/>
              <a:gd name="T11" fmla="*/ 0 h 1440"/>
              <a:gd name="T12" fmla="*/ 720 w 1440"/>
              <a:gd name="T13" fmla="*/ 0 h 1440"/>
            </a:gdLst>
            <a:ahLst/>
            <a:cxnLst>
              <a:cxn ang="0">
                <a:pos x="T0" y="T1"/>
              </a:cxn>
              <a:cxn ang="0">
                <a:pos x="T2" y="T3"/>
              </a:cxn>
              <a:cxn ang="0">
                <a:pos x="T4" y="T5"/>
              </a:cxn>
              <a:cxn ang="0">
                <a:pos x="T6" y="T7"/>
              </a:cxn>
              <a:cxn ang="0">
                <a:pos x="T8" y="T9"/>
              </a:cxn>
              <a:cxn ang="0">
                <a:pos x="T10" y="T11"/>
              </a:cxn>
              <a:cxn ang="0">
                <a:pos x="T12" y="T13"/>
              </a:cxn>
            </a:cxnLst>
            <a:rect l="0" t="0" r="r" b="b"/>
            <a:pathLst>
              <a:path w="1440" h="1440">
                <a:moveTo>
                  <a:pt x="720" y="0"/>
                </a:moveTo>
                <a:lnTo>
                  <a:pt x="720" y="0"/>
                </a:lnTo>
                <a:cubicBezTo>
                  <a:pt x="322" y="0"/>
                  <a:pt x="0" y="322"/>
                  <a:pt x="0" y="720"/>
                </a:cubicBezTo>
                <a:cubicBezTo>
                  <a:pt x="0" y="1117"/>
                  <a:pt x="322" y="1440"/>
                  <a:pt x="720" y="1440"/>
                </a:cubicBezTo>
                <a:cubicBezTo>
                  <a:pt x="1118" y="1440"/>
                  <a:pt x="1440" y="1117"/>
                  <a:pt x="1440" y="720"/>
                </a:cubicBezTo>
                <a:cubicBezTo>
                  <a:pt x="1440" y="322"/>
                  <a:pt x="1118" y="0"/>
                  <a:pt x="720" y="0"/>
                </a:cubicBezTo>
                <a:lnTo>
                  <a:pt x="720" y="0"/>
                </a:lnTo>
                <a:close/>
              </a:path>
            </a:pathLst>
          </a:custGeom>
          <a:solidFill>
            <a:schemeClr val="bg1"/>
          </a:solidFill>
          <a:ln w="57150" cap="flat">
            <a:solidFill>
              <a:schemeClr val="accent3">
                <a:lumMod val="75000"/>
                <a:lumOff val="25000"/>
              </a:schemeClr>
            </a:solidFill>
            <a:prstDash val="solid"/>
            <a:miter lim="800000"/>
            <a:headEnd/>
            <a:tailEnd/>
          </a:ln>
        </p:spPr>
        <p:txBody>
          <a:bodyPr vert="horz" wrap="square" lIns="91440" tIns="45720" rIns="91440" bIns="45720" numCol="1" anchor="ctr" anchorCtr="0" compatLnSpc="1">
            <a:prstTxWarp prst="textNoShape">
              <a:avLst/>
            </a:prstTxWarp>
          </a:bodyPr>
          <a:lstStyle/>
          <a:p>
            <a:pPr algn="ctr"/>
            <a:r>
              <a:rPr lang="en-US" sz="1400" dirty="0" smtClean="0">
                <a:solidFill>
                  <a:schemeClr val="accent3"/>
                </a:solidFill>
                <a:latin typeface="+mj-lt"/>
              </a:rPr>
              <a:t>PROGRESS</a:t>
            </a:r>
            <a:endParaRPr lang="en-US" sz="1400" dirty="0">
              <a:solidFill>
                <a:schemeClr val="accent3"/>
              </a:solidFill>
              <a:latin typeface="+mj-lt"/>
            </a:endParaRPr>
          </a:p>
        </p:txBody>
      </p:sp>
      <p:cxnSp>
        <p:nvCxnSpPr>
          <p:cNvPr id="21" name="4"/>
          <p:cNvCxnSpPr/>
          <p:nvPr/>
        </p:nvCxnSpPr>
        <p:spPr>
          <a:xfrm rot="5400000">
            <a:off x="6345044" y="2156862"/>
            <a:ext cx="1828800" cy="0"/>
          </a:xfrm>
          <a:prstGeom prst="line">
            <a:avLst/>
          </a:prstGeom>
          <a:ln w="19050">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grpSp>
        <p:nvGrpSpPr>
          <p:cNvPr id="33" name="3"/>
          <p:cNvGrpSpPr/>
          <p:nvPr/>
        </p:nvGrpSpPr>
        <p:grpSpPr>
          <a:xfrm>
            <a:off x="4502228" y="1425342"/>
            <a:ext cx="2950092" cy="3180055"/>
            <a:chOff x="4502228" y="1425342"/>
            <a:chExt cx="2950092" cy="3180055"/>
          </a:xfrm>
        </p:grpSpPr>
        <p:sp>
          <p:nvSpPr>
            <p:cNvPr id="30" name="Freeform 5"/>
            <p:cNvSpPr>
              <a:spLocks/>
            </p:cNvSpPr>
            <p:nvPr/>
          </p:nvSpPr>
          <p:spPr bwMode="auto">
            <a:xfrm>
              <a:off x="4502228" y="2134003"/>
              <a:ext cx="1792659" cy="45719"/>
            </a:xfrm>
            <a:custGeom>
              <a:avLst/>
              <a:gdLst>
                <a:gd name="T0" fmla="*/ 0 w 8074"/>
                <a:gd name="T1" fmla="*/ 0 w 8074"/>
                <a:gd name="T2" fmla="*/ 8074 w 8074"/>
              </a:gdLst>
              <a:ahLst/>
              <a:cxnLst>
                <a:cxn ang="0">
                  <a:pos x="T0" y="0"/>
                </a:cxn>
                <a:cxn ang="0">
                  <a:pos x="T1" y="0"/>
                </a:cxn>
                <a:cxn ang="0">
                  <a:pos x="T2" y="0"/>
                </a:cxn>
              </a:cxnLst>
              <a:rect l="0" t="0" r="r" b="b"/>
              <a:pathLst>
                <a:path w="8074">
                  <a:moveTo>
                    <a:pt x="0" y="0"/>
                  </a:moveTo>
                  <a:lnTo>
                    <a:pt x="0" y="0"/>
                  </a:lnTo>
                  <a:lnTo>
                    <a:pt x="8074" y="0"/>
                  </a:lnTo>
                </a:path>
              </a:pathLst>
            </a:custGeom>
            <a:noFill/>
            <a:ln w="254000" cap="flat">
              <a:solidFill>
                <a:schemeClr val="accent3">
                  <a:lumMod val="75000"/>
                  <a:lumOff val="25000"/>
                </a:schemeClr>
              </a:solidFill>
              <a:prstDash val="solid"/>
              <a:miter lim="800000"/>
              <a:headEnd/>
              <a:tailEnd type="none"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Freeform 12"/>
            <p:cNvSpPr>
              <a:spLocks/>
            </p:cNvSpPr>
            <p:nvPr/>
          </p:nvSpPr>
          <p:spPr bwMode="auto">
            <a:xfrm>
              <a:off x="5414352" y="1425342"/>
              <a:ext cx="1463040" cy="1463040"/>
            </a:xfrm>
            <a:custGeom>
              <a:avLst/>
              <a:gdLst>
                <a:gd name="T0" fmla="*/ 720 w 1440"/>
                <a:gd name="T1" fmla="*/ 0 h 1440"/>
                <a:gd name="T2" fmla="*/ 720 w 1440"/>
                <a:gd name="T3" fmla="*/ 0 h 1440"/>
                <a:gd name="T4" fmla="*/ 0 w 1440"/>
                <a:gd name="T5" fmla="*/ 720 h 1440"/>
                <a:gd name="T6" fmla="*/ 720 w 1440"/>
                <a:gd name="T7" fmla="*/ 1440 h 1440"/>
                <a:gd name="T8" fmla="*/ 1440 w 1440"/>
                <a:gd name="T9" fmla="*/ 720 h 1440"/>
                <a:gd name="T10" fmla="*/ 720 w 1440"/>
                <a:gd name="T11" fmla="*/ 0 h 1440"/>
                <a:gd name="T12" fmla="*/ 720 w 1440"/>
                <a:gd name="T13" fmla="*/ 0 h 1440"/>
              </a:gdLst>
              <a:ahLst/>
              <a:cxnLst>
                <a:cxn ang="0">
                  <a:pos x="T0" y="T1"/>
                </a:cxn>
                <a:cxn ang="0">
                  <a:pos x="T2" y="T3"/>
                </a:cxn>
                <a:cxn ang="0">
                  <a:pos x="T4" y="T5"/>
                </a:cxn>
                <a:cxn ang="0">
                  <a:pos x="T6" y="T7"/>
                </a:cxn>
                <a:cxn ang="0">
                  <a:pos x="T8" y="T9"/>
                </a:cxn>
                <a:cxn ang="0">
                  <a:pos x="T10" y="T11"/>
                </a:cxn>
                <a:cxn ang="0">
                  <a:pos x="T12" y="T13"/>
                </a:cxn>
              </a:cxnLst>
              <a:rect l="0" t="0" r="r" b="b"/>
              <a:pathLst>
                <a:path w="1440" h="1440">
                  <a:moveTo>
                    <a:pt x="720" y="0"/>
                  </a:moveTo>
                  <a:lnTo>
                    <a:pt x="720" y="0"/>
                  </a:lnTo>
                  <a:cubicBezTo>
                    <a:pt x="322" y="0"/>
                    <a:pt x="0" y="322"/>
                    <a:pt x="0" y="720"/>
                  </a:cubicBezTo>
                  <a:cubicBezTo>
                    <a:pt x="0" y="1117"/>
                    <a:pt x="322" y="1440"/>
                    <a:pt x="720" y="1440"/>
                  </a:cubicBezTo>
                  <a:cubicBezTo>
                    <a:pt x="1118" y="1440"/>
                    <a:pt x="1440" y="1117"/>
                    <a:pt x="1440" y="720"/>
                  </a:cubicBezTo>
                  <a:cubicBezTo>
                    <a:pt x="1440" y="322"/>
                    <a:pt x="1118" y="0"/>
                    <a:pt x="720" y="0"/>
                  </a:cubicBezTo>
                  <a:lnTo>
                    <a:pt x="720" y="0"/>
                  </a:lnTo>
                  <a:close/>
                </a:path>
              </a:pathLst>
            </a:custGeom>
            <a:solidFill>
              <a:schemeClr val="accent3">
                <a:lumMod val="50000"/>
                <a:lumOff val="50000"/>
              </a:schemeClr>
            </a:solidFill>
            <a:ln w="57150" cap="flat">
              <a:solidFill>
                <a:schemeClr val="accent3">
                  <a:lumMod val="75000"/>
                  <a:lumOff val="25000"/>
                </a:schemeClr>
              </a:solidFill>
              <a:prstDash val="solid"/>
              <a:miter lim="800000"/>
              <a:headEnd/>
              <a:tailEnd/>
            </a:ln>
          </p:spPr>
          <p:txBody>
            <a:bodyPr vert="horz" wrap="square" lIns="91440" tIns="45720" rIns="91440" bIns="45720" numCol="1" anchor="ctr" anchorCtr="0" compatLnSpc="1">
              <a:prstTxWarp prst="textNoShape">
                <a:avLst/>
              </a:prstTxWarp>
            </a:bodyPr>
            <a:lstStyle/>
            <a:p>
              <a:pPr algn="ctr" defTabSz="914400"/>
              <a:r>
                <a:rPr lang="en-US" sz="1600" dirty="0">
                  <a:solidFill>
                    <a:prstClr val="white"/>
                  </a:solidFill>
                  <a:latin typeface="+mj-lt"/>
                </a:rPr>
                <a:t>PARTNERSHIP</a:t>
              </a:r>
            </a:p>
          </p:txBody>
        </p:sp>
        <p:sp>
          <p:nvSpPr>
            <p:cNvPr id="25" name="TextBox 24"/>
            <p:cNvSpPr txBox="1"/>
            <p:nvPr/>
          </p:nvSpPr>
          <p:spPr>
            <a:xfrm>
              <a:off x="4983440" y="3435846"/>
              <a:ext cx="2468880" cy="1169551"/>
            </a:xfrm>
            <a:prstGeom prst="rect">
              <a:avLst/>
            </a:prstGeom>
            <a:noFill/>
          </p:spPr>
          <p:txBody>
            <a:bodyPr wrap="square" rtlCol="0">
              <a:spAutoFit/>
            </a:bodyPr>
            <a:lstStyle/>
            <a:p>
              <a:pPr defTabSz="914400">
                <a:spcBef>
                  <a:spcPts val="300"/>
                </a:spcBef>
              </a:pPr>
              <a:r>
                <a:rPr lang="en-US" sz="1400" dirty="0" smtClean="0">
                  <a:solidFill>
                    <a:schemeClr val="accent3"/>
                  </a:solidFill>
                </a:rPr>
                <a:t>Explain that this work is done through partnerships, where donor and developing countries share expertise, investment and responsibility</a:t>
              </a:r>
              <a:endParaRPr lang="en-US" sz="1400" dirty="0">
                <a:solidFill>
                  <a:schemeClr val="accent3"/>
                </a:solidFill>
              </a:endParaRPr>
            </a:p>
          </p:txBody>
        </p:sp>
      </p:grpSp>
      <p:grpSp>
        <p:nvGrpSpPr>
          <p:cNvPr id="32" name="2"/>
          <p:cNvGrpSpPr/>
          <p:nvPr/>
        </p:nvGrpSpPr>
        <p:grpSpPr>
          <a:xfrm>
            <a:off x="2245958" y="1288182"/>
            <a:ext cx="2684891" cy="3532659"/>
            <a:chOff x="2245958" y="1288182"/>
            <a:chExt cx="2684891" cy="3532659"/>
          </a:xfrm>
        </p:grpSpPr>
        <p:sp>
          <p:nvSpPr>
            <p:cNvPr id="29" name="Freeform 5"/>
            <p:cNvSpPr>
              <a:spLocks/>
            </p:cNvSpPr>
            <p:nvPr/>
          </p:nvSpPr>
          <p:spPr bwMode="auto">
            <a:xfrm>
              <a:off x="2245958" y="2134003"/>
              <a:ext cx="1792659" cy="45719"/>
            </a:xfrm>
            <a:custGeom>
              <a:avLst/>
              <a:gdLst>
                <a:gd name="T0" fmla="*/ 0 w 8074"/>
                <a:gd name="T1" fmla="*/ 0 w 8074"/>
                <a:gd name="T2" fmla="*/ 8074 w 8074"/>
              </a:gdLst>
              <a:ahLst/>
              <a:cxnLst>
                <a:cxn ang="0">
                  <a:pos x="T0" y="0"/>
                </a:cxn>
                <a:cxn ang="0">
                  <a:pos x="T1" y="0"/>
                </a:cxn>
                <a:cxn ang="0">
                  <a:pos x="T2" y="0"/>
                </a:cxn>
              </a:cxnLst>
              <a:rect l="0" t="0" r="r" b="b"/>
              <a:pathLst>
                <a:path w="8074">
                  <a:moveTo>
                    <a:pt x="0" y="0"/>
                  </a:moveTo>
                  <a:lnTo>
                    <a:pt x="0" y="0"/>
                  </a:lnTo>
                  <a:lnTo>
                    <a:pt x="8074" y="0"/>
                  </a:lnTo>
                </a:path>
              </a:pathLst>
            </a:custGeom>
            <a:noFill/>
            <a:ln w="254000" cap="flat">
              <a:solidFill>
                <a:schemeClr val="accent3">
                  <a:lumMod val="75000"/>
                  <a:lumOff val="25000"/>
                </a:schemeClr>
              </a:solidFill>
              <a:prstDash val="solid"/>
              <a:miter lim="800000"/>
              <a:headEnd/>
              <a:tailEnd type="none"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Freeform 10"/>
            <p:cNvSpPr>
              <a:spLocks/>
            </p:cNvSpPr>
            <p:nvPr/>
          </p:nvSpPr>
          <p:spPr bwMode="auto">
            <a:xfrm>
              <a:off x="3147769" y="1288182"/>
              <a:ext cx="1737360" cy="1737360"/>
            </a:xfrm>
            <a:custGeom>
              <a:avLst/>
              <a:gdLst>
                <a:gd name="T0" fmla="*/ 960 w 1920"/>
                <a:gd name="T1" fmla="*/ 0 h 1920"/>
                <a:gd name="T2" fmla="*/ 960 w 1920"/>
                <a:gd name="T3" fmla="*/ 0 h 1920"/>
                <a:gd name="T4" fmla="*/ 0 w 1920"/>
                <a:gd name="T5" fmla="*/ 960 h 1920"/>
                <a:gd name="T6" fmla="*/ 960 w 1920"/>
                <a:gd name="T7" fmla="*/ 1920 h 1920"/>
                <a:gd name="T8" fmla="*/ 1920 w 1920"/>
                <a:gd name="T9" fmla="*/ 960 h 1920"/>
                <a:gd name="T10" fmla="*/ 960 w 1920"/>
                <a:gd name="T11" fmla="*/ 0 h 1920"/>
                <a:gd name="T12" fmla="*/ 960 w 1920"/>
                <a:gd name="T13" fmla="*/ 0 h 1920"/>
              </a:gdLst>
              <a:ahLst/>
              <a:cxnLst>
                <a:cxn ang="0">
                  <a:pos x="T0" y="T1"/>
                </a:cxn>
                <a:cxn ang="0">
                  <a:pos x="T2" y="T3"/>
                </a:cxn>
                <a:cxn ang="0">
                  <a:pos x="T4" y="T5"/>
                </a:cxn>
                <a:cxn ang="0">
                  <a:pos x="T6" y="T7"/>
                </a:cxn>
                <a:cxn ang="0">
                  <a:pos x="T8" y="T9"/>
                </a:cxn>
                <a:cxn ang="0">
                  <a:pos x="T10" y="T11"/>
                </a:cxn>
                <a:cxn ang="0">
                  <a:pos x="T12" y="T13"/>
                </a:cxn>
              </a:cxnLst>
              <a:rect l="0" t="0" r="r" b="b"/>
              <a:pathLst>
                <a:path w="1920" h="1920">
                  <a:moveTo>
                    <a:pt x="960" y="0"/>
                  </a:moveTo>
                  <a:lnTo>
                    <a:pt x="960" y="0"/>
                  </a:lnTo>
                  <a:cubicBezTo>
                    <a:pt x="430" y="0"/>
                    <a:pt x="0" y="430"/>
                    <a:pt x="0" y="960"/>
                  </a:cubicBezTo>
                  <a:cubicBezTo>
                    <a:pt x="0" y="1490"/>
                    <a:pt x="430" y="1920"/>
                    <a:pt x="960" y="1920"/>
                  </a:cubicBezTo>
                  <a:cubicBezTo>
                    <a:pt x="1490" y="1920"/>
                    <a:pt x="1920" y="1490"/>
                    <a:pt x="1920" y="960"/>
                  </a:cubicBezTo>
                  <a:cubicBezTo>
                    <a:pt x="1920" y="430"/>
                    <a:pt x="1490" y="0"/>
                    <a:pt x="960" y="0"/>
                  </a:cubicBezTo>
                  <a:lnTo>
                    <a:pt x="960" y="0"/>
                  </a:lnTo>
                  <a:close/>
                </a:path>
              </a:pathLst>
            </a:custGeom>
            <a:solidFill>
              <a:schemeClr val="accent3">
                <a:lumMod val="90000"/>
                <a:lumOff val="10000"/>
              </a:schemeClr>
            </a:solidFill>
            <a:ln w="57150" cap="flat">
              <a:solidFill>
                <a:schemeClr val="accent3">
                  <a:lumMod val="75000"/>
                  <a:lumOff val="25000"/>
                </a:schemeClr>
              </a:solidFill>
              <a:prstDash val="solid"/>
              <a:miter lim="800000"/>
              <a:headEnd/>
              <a:tailEnd/>
            </a:ln>
          </p:spPr>
          <p:txBody>
            <a:bodyPr vert="horz" wrap="square" lIns="91440" tIns="45720" rIns="91440" bIns="45720" numCol="1" anchor="ctr" anchorCtr="0" compatLnSpc="1">
              <a:prstTxWarp prst="textNoShape">
                <a:avLst/>
              </a:prstTxWarp>
            </a:bodyPr>
            <a:lstStyle/>
            <a:p>
              <a:pPr algn="ctr" defTabSz="914400"/>
              <a:r>
                <a:rPr lang="en-US" dirty="0">
                  <a:solidFill>
                    <a:prstClr val="white"/>
                  </a:solidFill>
                  <a:latin typeface="+mj-lt"/>
                </a:rPr>
                <a:t>MORALITY AS INEQUITY</a:t>
              </a:r>
            </a:p>
          </p:txBody>
        </p:sp>
        <p:sp>
          <p:nvSpPr>
            <p:cNvPr id="24" name="TextBox 23"/>
            <p:cNvSpPr txBox="1"/>
            <p:nvPr/>
          </p:nvSpPr>
          <p:spPr>
            <a:xfrm>
              <a:off x="3102049" y="3435846"/>
              <a:ext cx="1828800" cy="1384995"/>
            </a:xfrm>
            <a:prstGeom prst="rect">
              <a:avLst/>
            </a:prstGeom>
            <a:noFill/>
          </p:spPr>
          <p:txBody>
            <a:bodyPr wrap="square" rtlCol="0">
              <a:spAutoFit/>
            </a:bodyPr>
            <a:lstStyle/>
            <a:p>
              <a:pPr defTabSz="914400">
                <a:spcBef>
                  <a:spcPts val="300"/>
                </a:spcBef>
              </a:pPr>
              <a:r>
                <a:rPr lang="en-US" sz="1400" dirty="0" smtClean="0">
                  <a:solidFill>
                    <a:schemeClr val="accent3"/>
                  </a:solidFill>
                </a:rPr>
                <a:t>Reframe people in need as individuals who share our values and potential but have very different challenges</a:t>
              </a:r>
              <a:r>
                <a:rPr lang="en-US" sz="1400" dirty="0">
                  <a:solidFill>
                    <a:schemeClr val="accent3"/>
                  </a:solidFill>
                </a:rPr>
                <a:t> </a:t>
              </a:r>
            </a:p>
          </p:txBody>
        </p:sp>
      </p:grpSp>
      <p:grpSp>
        <p:nvGrpSpPr>
          <p:cNvPr id="31" name="1"/>
          <p:cNvGrpSpPr/>
          <p:nvPr/>
        </p:nvGrpSpPr>
        <p:grpSpPr>
          <a:xfrm>
            <a:off x="-252536" y="1059582"/>
            <a:ext cx="2929721" cy="3477835"/>
            <a:chOff x="-252536" y="1059582"/>
            <a:chExt cx="2929721" cy="3477835"/>
          </a:xfrm>
        </p:grpSpPr>
        <p:sp>
          <p:nvSpPr>
            <p:cNvPr id="14" name="Freeform 5"/>
            <p:cNvSpPr>
              <a:spLocks/>
            </p:cNvSpPr>
            <p:nvPr/>
          </p:nvSpPr>
          <p:spPr bwMode="auto">
            <a:xfrm>
              <a:off x="-252536" y="2134003"/>
              <a:ext cx="1792659" cy="45719"/>
            </a:xfrm>
            <a:custGeom>
              <a:avLst/>
              <a:gdLst>
                <a:gd name="T0" fmla="*/ 0 w 8074"/>
                <a:gd name="T1" fmla="*/ 0 w 8074"/>
                <a:gd name="T2" fmla="*/ 8074 w 8074"/>
              </a:gdLst>
              <a:ahLst/>
              <a:cxnLst>
                <a:cxn ang="0">
                  <a:pos x="T0" y="0"/>
                </a:cxn>
                <a:cxn ang="0">
                  <a:pos x="T1" y="0"/>
                </a:cxn>
                <a:cxn ang="0">
                  <a:pos x="T2" y="0"/>
                </a:cxn>
              </a:cxnLst>
              <a:rect l="0" t="0" r="r" b="b"/>
              <a:pathLst>
                <a:path w="8074">
                  <a:moveTo>
                    <a:pt x="0" y="0"/>
                  </a:moveTo>
                  <a:lnTo>
                    <a:pt x="0" y="0"/>
                  </a:lnTo>
                  <a:lnTo>
                    <a:pt x="8074" y="0"/>
                  </a:lnTo>
                </a:path>
              </a:pathLst>
            </a:custGeom>
            <a:noFill/>
            <a:ln w="254000" cap="flat">
              <a:solidFill>
                <a:schemeClr val="accent3">
                  <a:lumMod val="75000"/>
                  <a:lumOff val="25000"/>
                </a:schemeClr>
              </a:solidFill>
              <a:prstDash val="solid"/>
              <a:miter lim="800000"/>
              <a:headEnd/>
              <a:tailEnd type="none" w="sm" len="sm"/>
            </a:ln>
            <a:extLst/>
          </p:spPr>
          <p:txBody>
            <a:bodyPr vert="horz" wrap="square" lIns="91440" tIns="45720" rIns="91440" bIns="45720" numCol="1" anchor="t" anchorCtr="0" compatLnSpc="1">
              <a:prstTxWarp prst="textNoShape">
                <a:avLst/>
              </a:prstTxWarp>
            </a:bodyPr>
            <a:lstStyle/>
            <a:p>
              <a:endParaRPr lang="en-US"/>
            </a:p>
          </p:txBody>
        </p:sp>
        <p:sp>
          <p:nvSpPr>
            <p:cNvPr id="15" name="Freeform 8"/>
            <p:cNvSpPr>
              <a:spLocks/>
            </p:cNvSpPr>
            <p:nvPr/>
          </p:nvSpPr>
          <p:spPr bwMode="auto">
            <a:xfrm>
              <a:off x="482625" y="1059582"/>
              <a:ext cx="2194560" cy="2194560"/>
            </a:xfrm>
            <a:custGeom>
              <a:avLst/>
              <a:gdLst>
                <a:gd name="T0" fmla="*/ 1200 w 2400"/>
                <a:gd name="T1" fmla="*/ 0 h 2400"/>
                <a:gd name="T2" fmla="*/ 1200 w 2400"/>
                <a:gd name="T3" fmla="*/ 0 h 2400"/>
                <a:gd name="T4" fmla="*/ 0 w 2400"/>
                <a:gd name="T5" fmla="*/ 1200 h 2400"/>
                <a:gd name="T6" fmla="*/ 1200 w 2400"/>
                <a:gd name="T7" fmla="*/ 2400 h 2400"/>
                <a:gd name="T8" fmla="*/ 2400 w 2400"/>
                <a:gd name="T9" fmla="*/ 1200 h 2400"/>
                <a:gd name="T10" fmla="*/ 1200 w 2400"/>
                <a:gd name="T11" fmla="*/ 0 h 2400"/>
                <a:gd name="T12" fmla="*/ 1200 w 2400"/>
                <a:gd name="T13" fmla="*/ 0 h 2400"/>
              </a:gdLst>
              <a:ahLst/>
              <a:cxnLst>
                <a:cxn ang="0">
                  <a:pos x="T0" y="T1"/>
                </a:cxn>
                <a:cxn ang="0">
                  <a:pos x="T2" y="T3"/>
                </a:cxn>
                <a:cxn ang="0">
                  <a:pos x="T4" y="T5"/>
                </a:cxn>
                <a:cxn ang="0">
                  <a:pos x="T6" y="T7"/>
                </a:cxn>
                <a:cxn ang="0">
                  <a:pos x="T8" y="T9"/>
                </a:cxn>
                <a:cxn ang="0">
                  <a:pos x="T10" y="T11"/>
                </a:cxn>
                <a:cxn ang="0">
                  <a:pos x="T12" y="T13"/>
                </a:cxn>
              </a:cxnLst>
              <a:rect l="0" t="0" r="r" b="b"/>
              <a:pathLst>
                <a:path w="2400" h="2400">
                  <a:moveTo>
                    <a:pt x="1200" y="0"/>
                  </a:moveTo>
                  <a:lnTo>
                    <a:pt x="1200" y="0"/>
                  </a:lnTo>
                  <a:cubicBezTo>
                    <a:pt x="538" y="0"/>
                    <a:pt x="0" y="537"/>
                    <a:pt x="0" y="1200"/>
                  </a:cubicBezTo>
                  <a:cubicBezTo>
                    <a:pt x="0" y="1863"/>
                    <a:pt x="538" y="2400"/>
                    <a:pt x="1200" y="2400"/>
                  </a:cubicBezTo>
                  <a:cubicBezTo>
                    <a:pt x="1863" y="2400"/>
                    <a:pt x="2400" y="1863"/>
                    <a:pt x="2400" y="1200"/>
                  </a:cubicBezTo>
                  <a:cubicBezTo>
                    <a:pt x="2400" y="537"/>
                    <a:pt x="1863" y="0"/>
                    <a:pt x="1200" y="0"/>
                  </a:cubicBezTo>
                  <a:lnTo>
                    <a:pt x="1200" y="0"/>
                  </a:lnTo>
                  <a:close/>
                </a:path>
              </a:pathLst>
            </a:custGeom>
            <a:solidFill>
              <a:schemeClr val="accent3"/>
            </a:solidFill>
            <a:ln w="57150" cap="flat">
              <a:solidFill>
                <a:schemeClr val="accent3">
                  <a:lumMod val="75000"/>
                  <a:lumOff val="25000"/>
                </a:schemeClr>
              </a:solidFill>
              <a:prstDash val="solid"/>
              <a:miter lim="800000"/>
              <a:headEnd/>
              <a:tailEnd/>
            </a:ln>
          </p:spPr>
          <p:txBody>
            <a:bodyPr vert="horz" wrap="square" lIns="91440" tIns="45720" rIns="91440" bIns="45720" numCol="1" anchor="ctr" anchorCtr="0" compatLnSpc="1">
              <a:prstTxWarp prst="textNoShape">
                <a:avLst/>
              </a:prstTxWarp>
            </a:bodyPr>
            <a:lstStyle/>
            <a:p>
              <a:pPr algn="ctr" defTabSz="914400"/>
              <a:r>
                <a:rPr lang="en-US" sz="2000" dirty="0" smtClean="0">
                  <a:solidFill>
                    <a:prstClr val="white"/>
                  </a:solidFill>
                  <a:latin typeface="+mj-lt"/>
                </a:rPr>
                <a:t>SHARED</a:t>
              </a:r>
              <a:br>
                <a:rPr lang="en-US" sz="2000" dirty="0" smtClean="0">
                  <a:solidFill>
                    <a:prstClr val="white"/>
                  </a:solidFill>
                  <a:latin typeface="+mj-lt"/>
                </a:rPr>
              </a:br>
              <a:r>
                <a:rPr lang="en-US" sz="2000" dirty="0" smtClean="0">
                  <a:solidFill>
                    <a:prstClr val="white"/>
                  </a:solidFill>
                  <a:latin typeface="+mj-lt"/>
                </a:rPr>
                <a:t>GOAL OF</a:t>
              </a:r>
              <a:br>
                <a:rPr lang="en-US" sz="2000" dirty="0" smtClean="0">
                  <a:solidFill>
                    <a:prstClr val="white"/>
                  </a:solidFill>
                  <a:latin typeface="+mj-lt"/>
                </a:rPr>
              </a:br>
              <a:r>
                <a:rPr lang="en-US" sz="2000" dirty="0" smtClean="0">
                  <a:solidFill>
                    <a:prstClr val="white"/>
                  </a:solidFill>
                  <a:latin typeface="+mj-lt"/>
                </a:rPr>
                <a:t>SELF-RELIANCE</a:t>
              </a:r>
              <a:endParaRPr lang="en-US" sz="2000" dirty="0">
                <a:solidFill>
                  <a:prstClr val="white"/>
                </a:solidFill>
                <a:latin typeface="+mj-lt"/>
              </a:endParaRPr>
            </a:p>
          </p:txBody>
        </p:sp>
        <p:sp>
          <p:nvSpPr>
            <p:cNvPr id="23" name="Text Placeholder 4"/>
            <p:cNvSpPr txBox="1">
              <a:spLocks/>
            </p:cNvSpPr>
            <p:nvPr/>
          </p:nvSpPr>
          <p:spPr>
            <a:xfrm>
              <a:off x="619785" y="3435846"/>
              <a:ext cx="1920240" cy="1101571"/>
            </a:xfrm>
            <a:prstGeom prst="rect">
              <a:avLst/>
            </a:prstGeom>
          </p:spPr>
          <p:txBody>
            <a:bodyPr vert="horz" wrap="square" lIns="0" tIns="46800" rIns="0" bIns="45720" rtlCol="0">
              <a:normAutofit/>
            </a:bodyPr>
            <a:lstStyle>
              <a:lvl1pPr marL="0" indent="0" algn="l" defTabSz="457200" rtl="0" eaLnBrk="1" latinLnBrk="0" hangingPunct="1">
                <a:spcBef>
                  <a:spcPct val="20000"/>
                </a:spcBef>
                <a:buFont typeface="Wingdings" panose="05000000000000000000" pitchFamily="2" charset="2"/>
                <a:buNone/>
                <a:defRPr sz="1800" b="0" i="0" kern="1200">
                  <a:solidFill>
                    <a:schemeClr val="tx1"/>
                  </a:solidFill>
                  <a:latin typeface="+mj-lt"/>
                  <a:ea typeface="+mn-ea"/>
                  <a:cs typeface="Arial"/>
                </a:defRPr>
              </a:lvl1pPr>
              <a:lvl2pPr marL="346075" indent="-173038" algn="l" defTabSz="457200" rtl="0" eaLnBrk="1" latinLnBrk="0" hangingPunct="1">
                <a:spcBef>
                  <a:spcPct val="20000"/>
                </a:spcBef>
                <a:buFont typeface="Wingdings" panose="05000000000000000000" pitchFamily="2" charset="2"/>
                <a:buChar char="§"/>
                <a:defRPr sz="1600" b="0" i="0" kern="1200">
                  <a:solidFill>
                    <a:schemeClr val="tx1"/>
                  </a:solidFill>
                  <a:latin typeface="+mn-lt"/>
                  <a:ea typeface="+mn-ea"/>
                  <a:cs typeface="Arial"/>
                </a:defRPr>
              </a:lvl2pPr>
              <a:lvl3pPr marL="457200" indent="-173038" algn="l" defTabSz="457200" rtl="0" eaLnBrk="1" latinLnBrk="0" hangingPunct="1">
                <a:spcBef>
                  <a:spcPct val="20000"/>
                </a:spcBef>
                <a:buFont typeface="Wingdings" panose="05000000000000000000" pitchFamily="2" charset="2"/>
                <a:buChar char="§"/>
                <a:defRPr sz="1600" b="0" i="0" kern="1200">
                  <a:solidFill>
                    <a:schemeClr val="tx1"/>
                  </a:solidFill>
                  <a:latin typeface="+mn-lt"/>
                  <a:ea typeface="+mn-ea"/>
                  <a:cs typeface="Arial"/>
                </a:defRPr>
              </a:lvl3pPr>
              <a:lvl4pPr marL="630238" indent="-168275" algn="l" defTabSz="457200" rtl="0" eaLnBrk="1" latinLnBrk="0" hangingPunct="1">
                <a:spcBef>
                  <a:spcPct val="20000"/>
                </a:spcBef>
                <a:buFont typeface="Wingdings" panose="05000000000000000000" pitchFamily="2" charset="2"/>
                <a:buChar char="§"/>
                <a:defRPr sz="1400" b="0" i="0" kern="1200">
                  <a:solidFill>
                    <a:schemeClr val="tx1"/>
                  </a:solidFill>
                  <a:latin typeface="+mn-lt"/>
                  <a:ea typeface="+mn-ea"/>
                  <a:cs typeface="Arial"/>
                </a:defRPr>
              </a:lvl4pPr>
              <a:lvl5pPr marL="803275" indent="-173038" algn="l" defTabSz="457200" rtl="0" eaLnBrk="1" latinLnBrk="0" hangingPunct="1">
                <a:spcBef>
                  <a:spcPct val="20000"/>
                </a:spcBef>
                <a:buFont typeface="Wingdings" panose="05000000000000000000" pitchFamily="2" charset="2"/>
                <a:buChar char="§"/>
                <a:defRPr sz="1400" b="0" i="0" kern="1200">
                  <a:solidFill>
                    <a:schemeClr val="tx1"/>
                  </a:solidFill>
                  <a:latin typeface="+mn-lt"/>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Bef>
                  <a:spcPts val="300"/>
                </a:spcBef>
              </a:pPr>
              <a:r>
                <a:rPr lang="en-US" sz="1400" dirty="0" smtClean="0">
                  <a:solidFill>
                    <a:schemeClr val="accent3"/>
                  </a:solidFill>
                  <a:latin typeface="+mn-lt"/>
                </a:rPr>
                <a:t>Emphasizing self-reliance as the end goal unites all audiences and recruits the most Swings</a:t>
              </a:r>
              <a:endParaRPr lang="en-US" sz="1400" dirty="0">
                <a:solidFill>
                  <a:schemeClr val="accent3"/>
                </a:solidFill>
                <a:latin typeface="+mn-lt"/>
              </a:endParaRPr>
            </a:p>
          </p:txBody>
        </p:sp>
      </p:grpSp>
      <p:sp>
        <p:nvSpPr>
          <p:cNvPr id="2" name="Slide Number Placeholder 1"/>
          <p:cNvSpPr>
            <a:spLocks noGrp="1"/>
          </p:cNvSpPr>
          <p:nvPr>
            <p:ph type="sldNum" sz="quarter" idx="10"/>
          </p:nvPr>
        </p:nvSpPr>
        <p:spPr/>
        <p:txBody>
          <a:bodyPr/>
          <a:lstStyle/>
          <a:p>
            <a:fld id="{46903638-178D-3E4C-8874-E0FA73D16517}" type="slidenum">
              <a:rPr lang="en-US" smtClean="0"/>
              <a:pPr/>
              <a:t>33</a:t>
            </a:fld>
            <a:endParaRPr lang="en-US" dirty="0"/>
          </a:p>
        </p:txBody>
      </p:sp>
    </p:spTree>
    <p:extLst>
      <p:ext uri="{BB962C8B-B14F-4D97-AF65-F5344CB8AC3E}">
        <p14:creationId xmlns:p14="http://schemas.microsoft.com/office/powerpoint/2010/main" val="2537590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left)">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wipe(left)">
                                      <p:cBhvr>
                                        <p:cTn id="12" dur="500"/>
                                        <p:tgtEl>
                                          <p:spTgt spid="3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wipe(left)">
                                      <p:cBhvr>
                                        <p:cTn id="17" dur="500"/>
                                        <p:tgtEl>
                                          <p:spTgt spid="3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42" fill="hold"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barn(outHorizontal)">
                                      <p:cBhvr>
                                        <p:cTn id="22" dur="500"/>
                                        <p:tgtEl>
                                          <p:spTgt spid="21"/>
                                        </p:tgtEl>
                                      </p:cBhvr>
                                    </p:animEffect>
                                  </p:childTnLst>
                                </p:cTn>
                              </p:par>
                            </p:childTnLst>
                          </p:cTn>
                        </p:par>
                        <p:par>
                          <p:cTn id="23" fill="hold">
                            <p:stCondLst>
                              <p:cond delay="500"/>
                            </p:stCondLst>
                            <p:childTnLst>
                              <p:par>
                                <p:cTn id="24" presetID="10" presetClass="entr" presetSubtype="0" fill="hold" grpId="0" nodeType="after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fade">
                                      <p:cBhvr>
                                        <p:cTn id="2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entagon 10"/>
          <p:cNvSpPr/>
          <p:nvPr/>
        </p:nvSpPr>
        <p:spPr>
          <a:xfrm>
            <a:off x="-36511" y="1200150"/>
            <a:ext cx="9289031" cy="2743200"/>
          </a:xfrm>
          <a:prstGeom prst="homePlate">
            <a:avLst>
              <a:gd name="adj" fmla="val 0"/>
            </a:avLst>
          </a:prstGeom>
          <a:solidFill>
            <a:schemeClr val="accent1">
              <a:lumMod val="75000"/>
            </a:schemeClr>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lIns="457200" tIns="0" rIns="182880" bIns="0" rtlCol="0" anchor="ctr"/>
          <a:lstStyle/>
          <a:p>
            <a:pPr marL="574675"/>
            <a:r>
              <a:rPr lang="en-US" sz="3800" dirty="0" smtClean="0">
                <a:solidFill>
                  <a:schemeClr val="bg1"/>
                </a:solidFill>
                <a:latin typeface="+mj-lt"/>
              </a:rPr>
              <a:t>Audiences don’t </a:t>
            </a:r>
            <a:r>
              <a:rPr lang="en-US" sz="3800" dirty="0">
                <a:solidFill>
                  <a:schemeClr val="bg1"/>
                </a:solidFill>
                <a:latin typeface="+mj-lt"/>
              </a:rPr>
              <a:t>believe </a:t>
            </a:r>
            <a:r>
              <a:rPr lang="en-US" sz="3800" dirty="0" smtClean="0">
                <a:solidFill>
                  <a:schemeClr val="bg1"/>
                </a:solidFill>
                <a:latin typeface="+mj-lt"/>
              </a:rPr>
              <a:t>that things </a:t>
            </a:r>
            <a:r>
              <a:rPr lang="en-US" sz="3800" dirty="0">
                <a:solidFill>
                  <a:schemeClr val="bg1"/>
                </a:solidFill>
                <a:latin typeface="+mj-lt"/>
              </a:rPr>
              <a:t>have improved in </a:t>
            </a:r>
            <a:r>
              <a:rPr lang="en-US" sz="3800" dirty="0" smtClean="0">
                <a:solidFill>
                  <a:schemeClr val="bg1"/>
                </a:solidFill>
                <a:latin typeface="+mj-lt"/>
              </a:rPr>
              <a:t>the developing</a:t>
            </a:r>
            <a:br>
              <a:rPr lang="en-US" sz="3800" dirty="0" smtClean="0">
                <a:solidFill>
                  <a:schemeClr val="bg1"/>
                </a:solidFill>
                <a:latin typeface="+mj-lt"/>
              </a:rPr>
            </a:br>
            <a:r>
              <a:rPr lang="en-US" sz="3800" dirty="0" smtClean="0">
                <a:solidFill>
                  <a:schemeClr val="bg1"/>
                </a:solidFill>
                <a:latin typeface="+mj-lt"/>
              </a:rPr>
              <a:t>world </a:t>
            </a:r>
            <a:r>
              <a:rPr lang="en-US" sz="3800" dirty="0">
                <a:solidFill>
                  <a:schemeClr val="bg1"/>
                </a:solidFill>
                <a:latin typeface="+mj-lt"/>
              </a:rPr>
              <a:t>– and this </a:t>
            </a:r>
            <a:r>
              <a:rPr lang="en-US" sz="3800" dirty="0" smtClean="0">
                <a:solidFill>
                  <a:schemeClr val="bg1"/>
                </a:solidFill>
                <a:latin typeface="+mj-lt"/>
              </a:rPr>
              <a:t>view is particularly</a:t>
            </a:r>
            <a:br>
              <a:rPr lang="en-US" sz="3800" dirty="0" smtClean="0">
                <a:solidFill>
                  <a:schemeClr val="bg1"/>
                </a:solidFill>
                <a:latin typeface="+mj-lt"/>
              </a:rPr>
            </a:br>
            <a:r>
              <a:rPr lang="en-US" sz="3800" dirty="0" smtClean="0">
                <a:solidFill>
                  <a:schemeClr val="bg1"/>
                </a:solidFill>
                <a:latin typeface="+mj-lt"/>
              </a:rPr>
              <a:t>hard </a:t>
            </a:r>
            <a:r>
              <a:rPr lang="en-US" sz="3800" dirty="0">
                <a:solidFill>
                  <a:schemeClr val="bg1"/>
                </a:solidFill>
                <a:latin typeface="+mj-lt"/>
              </a:rPr>
              <a:t>to change. </a:t>
            </a:r>
          </a:p>
        </p:txBody>
      </p:sp>
      <p:sp>
        <p:nvSpPr>
          <p:cNvPr id="2" name="Title 1"/>
          <p:cNvSpPr>
            <a:spLocks noGrp="1"/>
          </p:cNvSpPr>
          <p:nvPr>
            <p:ph type="title"/>
          </p:nvPr>
        </p:nvSpPr>
        <p:spPr/>
        <p:txBody>
          <a:bodyPr/>
          <a:lstStyle/>
          <a:p>
            <a:r>
              <a:rPr lang="en-US" dirty="0" smtClean="0">
                <a:latin typeface="+mj-lt"/>
              </a:rPr>
              <a:t>Insight</a:t>
            </a:r>
            <a:endParaRPr lang="en-US" dirty="0">
              <a:latin typeface="+mj-lt"/>
            </a:endParaRPr>
          </a:p>
        </p:txBody>
      </p:sp>
      <p:sp>
        <p:nvSpPr>
          <p:cNvPr id="3" name="Slide Number Placeholder 2"/>
          <p:cNvSpPr>
            <a:spLocks noGrp="1"/>
          </p:cNvSpPr>
          <p:nvPr>
            <p:ph type="sldNum" sz="quarter" idx="10"/>
          </p:nvPr>
        </p:nvSpPr>
        <p:spPr>
          <a:xfrm>
            <a:off x="8017233" y="4725171"/>
            <a:ext cx="784577" cy="273844"/>
          </a:xfrm>
        </p:spPr>
        <p:txBody>
          <a:bodyPr/>
          <a:lstStyle/>
          <a:p>
            <a:fld id="{46903638-178D-3E4C-8874-E0FA73D16517}" type="slidenum">
              <a:rPr lang="en-US" smtClean="0"/>
              <a:pPr/>
              <a:t>34</a:t>
            </a:fld>
            <a:endParaRPr lang="en-US" dirty="0"/>
          </a:p>
        </p:txBody>
      </p:sp>
      <p:grpSp>
        <p:nvGrpSpPr>
          <p:cNvPr id="5" name="Group 4"/>
          <p:cNvGrpSpPr/>
          <p:nvPr/>
        </p:nvGrpSpPr>
        <p:grpSpPr>
          <a:xfrm>
            <a:off x="-180528" y="1500674"/>
            <a:ext cx="792088" cy="2174200"/>
            <a:chOff x="-180528" y="1189638"/>
            <a:chExt cx="792088" cy="2174200"/>
          </a:xfrm>
        </p:grpSpPr>
        <p:sp>
          <p:nvSpPr>
            <p:cNvPr id="12" name="Pentagon 11"/>
            <p:cNvSpPr/>
            <p:nvPr/>
          </p:nvSpPr>
          <p:spPr>
            <a:xfrm>
              <a:off x="-36511" y="1189638"/>
              <a:ext cx="648071" cy="288032"/>
            </a:xfrm>
            <a:prstGeom prst="homePlate">
              <a:avLst/>
            </a:prstGeom>
            <a:solidFill>
              <a:schemeClr val="bg1"/>
            </a:solid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1</a:t>
              </a:r>
            </a:p>
          </p:txBody>
        </p:sp>
        <p:sp>
          <p:nvSpPr>
            <p:cNvPr id="13" name="Pentagon 12"/>
            <p:cNvSpPr/>
            <p:nvPr/>
          </p:nvSpPr>
          <p:spPr>
            <a:xfrm>
              <a:off x="-180528" y="1503999"/>
              <a:ext cx="648071" cy="288032"/>
            </a:xfrm>
            <a:prstGeom prst="homePlate">
              <a:avLst/>
            </a:prstGeom>
            <a:solidFill>
              <a:schemeClr val="accent1">
                <a:lumMod val="50000"/>
                <a:alpha val="25000"/>
              </a:schemeClr>
            </a:solid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2</a:t>
              </a:r>
            </a:p>
          </p:txBody>
        </p:sp>
        <p:sp>
          <p:nvSpPr>
            <p:cNvPr id="14" name="Pentagon 13"/>
            <p:cNvSpPr/>
            <p:nvPr/>
          </p:nvSpPr>
          <p:spPr>
            <a:xfrm>
              <a:off x="-180528" y="1818360"/>
              <a:ext cx="648071" cy="288032"/>
            </a:xfrm>
            <a:prstGeom prst="homePlate">
              <a:avLst/>
            </a:prstGeom>
            <a:solidFill>
              <a:schemeClr val="accent1">
                <a:lumMod val="50000"/>
                <a:alpha val="25000"/>
              </a:schemeClr>
            </a:solid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smtClean="0">
                  <a:solidFill>
                    <a:schemeClr val="accent1">
                      <a:lumMod val="75000"/>
                    </a:schemeClr>
                  </a:solidFill>
                  <a:latin typeface="Arial" panose="020B0604020202020204" pitchFamily="34" charset="0"/>
                  <a:cs typeface="Arial" panose="020B0604020202020204" pitchFamily="34" charset="0"/>
                </a:rPr>
                <a:t>3</a:t>
              </a:r>
              <a:endParaRPr lang="en-US" dirty="0">
                <a:solidFill>
                  <a:schemeClr val="accent1">
                    <a:lumMod val="75000"/>
                  </a:schemeClr>
                </a:solidFill>
                <a:latin typeface="Arial" panose="020B0604020202020204" pitchFamily="34" charset="0"/>
                <a:cs typeface="Arial" panose="020B0604020202020204" pitchFamily="34" charset="0"/>
              </a:endParaRPr>
            </a:p>
          </p:txBody>
        </p:sp>
        <p:sp>
          <p:nvSpPr>
            <p:cNvPr id="15" name="Pentagon 14"/>
            <p:cNvSpPr/>
            <p:nvPr/>
          </p:nvSpPr>
          <p:spPr>
            <a:xfrm>
              <a:off x="-180528" y="2132721"/>
              <a:ext cx="648071" cy="288032"/>
            </a:xfrm>
            <a:prstGeom prst="homePlate">
              <a:avLst/>
            </a:prstGeom>
            <a:solidFill>
              <a:schemeClr val="accent1">
                <a:lumMod val="50000"/>
                <a:alpha val="25000"/>
              </a:schemeClr>
            </a:solid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4</a:t>
              </a:r>
            </a:p>
          </p:txBody>
        </p:sp>
        <p:sp>
          <p:nvSpPr>
            <p:cNvPr id="16" name="Pentagon 15"/>
            <p:cNvSpPr/>
            <p:nvPr/>
          </p:nvSpPr>
          <p:spPr>
            <a:xfrm>
              <a:off x="-180528" y="2447082"/>
              <a:ext cx="648071" cy="288032"/>
            </a:xfrm>
            <a:prstGeom prst="homePlate">
              <a:avLst/>
            </a:prstGeom>
            <a:solidFill>
              <a:schemeClr val="accent1">
                <a:lumMod val="50000"/>
                <a:alpha val="25000"/>
              </a:schemeClr>
            </a:solid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5</a:t>
              </a:r>
            </a:p>
          </p:txBody>
        </p:sp>
        <p:sp>
          <p:nvSpPr>
            <p:cNvPr id="17" name="Pentagon 16"/>
            <p:cNvSpPr/>
            <p:nvPr/>
          </p:nvSpPr>
          <p:spPr>
            <a:xfrm>
              <a:off x="-180528" y="2761443"/>
              <a:ext cx="648071" cy="288032"/>
            </a:xfrm>
            <a:prstGeom prst="homePlate">
              <a:avLst/>
            </a:prstGeom>
            <a:solidFill>
              <a:schemeClr val="accent1">
                <a:lumMod val="50000"/>
                <a:alpha val="25000"/>
              </a:schemeClr>
            </a:solid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6</a:t>
              </a:r>
            </a:p>
          </p:txBody>
        </p:sp>
        <p:sp>
          <p:nvSpPr>
            <p:cNvPr id="18" name="Pentagon 17"/>
            <p:cNvSpPr/>
            <p:nvPr/>
          </p:nvSpPr>
          <p:spPr>
            <a:xfrm>
              <a:off x="-180528" y="3075806"/>
              <a:ext cx="648071" cy="288032"/>
            </a:xfrm>
            <a:prstGeom prst="homePlate">
              <a:avLst/>
            </a:prstGeom>
            <a:solidFill>
              <a:schemeClr val="accent1">
                <a:lumMod val="50000"/>
                <a:alpha val="25000"/>
              </a:schemeClr>
            </a:solid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7</a:t>
              </a:r>
            </a:p>
          </p:txBody>
        </p:sp>
      </p:grpSp>
    </p:spTree>
    <p:extLst>
      <p:ext uri="{BB962C8B-B14F-4D97-AF65-F5344CB8AC3E}">
        <p14:creationId xmlns:p14="http://schemas.microsoft.com/office/powerpoint/2010/main" val="2435199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467544" y="2523259"/>
            <a:ext cx="3200400" cy="735762"/>
          </a:xfrm>
          <a:prstGeom prst="rect">
            <a:avLst/>
          </a:prstGeom>
          <a:noFill/>
        </p:spPr>
        <p:txBody>
          <a:bodyPr wrap="square" rtlCol="0">
            <a:normAutofit/>
          </a:bodyPr>
          <a:lstStyle/>
          <a:p>
            <a:r>
              <a:rPr lang="en-US" sz="1400" dirty="0">
                <a:solidFill>
                  <a:schemeClr val="accent3"/>
                </a:solidFill>
              </a:rPr>
              <a:t>Despite billions in aid, the poorest people around the world are not much better off than they were 20 years ago.</a:t>
            </a:r>
          </a:p>
        </p:txBody>
      </p:sp>
      <p:sp>
        <p:nvSpPr>
          <p:cNvPr id="2" name="Title 1"/>
          <p:cNvSpPr>
            <a:spLocks noGrp="1"/>
          </p:cNvSpPr>
          <p:nvPr>
            <p:ph type="title"/>
          </p:nvPr>
        </p:nvSpPr>
        <p:spPr/>
        <p:txBody>
          <a:bodyPr/>
          <a:lstStyle/>
          <a:p>
            <a:r>
              <a:rPr lang="en-US" smtClean="0"/>
              <a:t>Public Attitudes are Negative</a:t>
            </a:r>
            <a:endParaRPr lang="en-US" dirty="0"/>
          </a:p>
        </p:txBody>
      </p:sp>
      <p:sp>
        <p:nvSpPr>
          <p:cNvPr id="3" name="Slide Number Placeholder 2"/>
          <p:cNvSpPr>
            <a:spLocks noGrp="1"/>
          </p:cNvSpPr>
          <p:nvPr>
            <p:ph type="sldNum" sz="quarter" idx="10"/>
          </p:nvPr>
        </p:nvSpPr>
        <p:spPr>
          <a:xfrm>
            <a:off x="8017233" y="4725171"/>
            <a:ext cx="784577" cy="273844"/>
          </a:xfrm>
        </p:spPr>
        <p:txBody>
          <a:bodyPr/>
          <a:lstStyle/>
          <a:p>
            <a:fld id="{46903638-178D-3E4C-8874-E0FA73D16517}" type="slidenum">
              <a:rPr lang="en-US" smtClean="0"/>
              <a:pPr/>
              <a:t>35</a:t>
            </a:fld>
            <a:endParaRPr lang="en-US" dirty="0"/>
          </a:p>
        </p:txBody>
      </p:sp>
      <p:sp>
        <p:nvSpPr>
          <p:cNvPr id="7" name="TextBox 6"/>
          <p:cNvSpPr txBox="1"/>
          <p:nvPr/>
        </p:nvSpPr>
        <p:spPr>
          <a:xfrm>
            <a:off x="323528" y="4751040"/>
            <a:ext cx="7594948" cy="246221"/>
          </a:xfrm>
          <a:prstGeom prst="rect">
            <a:avLst/>
          </a:prstGeom>
          <a:noFill/>
        </p:spPr>
        <p:txBody>
          <a:bodyPr wrap="square" lIns="0" rIns="0" rtlCol="0">
            <a:spAutoFit/>
          </a:bodyPr>
          <a:lstStyle/>
          <a:p>
            <a:r>
              <a:rPr lang="en-US" sz="1000" dirty="0" smtClean="0">
                <a:solidFill>
                  <a:schemeClr val="accent3"/>
                </a:solidFill>
                <a:cs typeface="Arial" panose="020B0604020202020204" pitchFamily="34" charset="0"/>
              </a:rPr>
              <a:t>Base: US, UK, France, Germany Gen Pop (all adults) sample. Sample size 1,000 + in each country. Online. Fieldwork January 7</a:t>
            </a:r>
            <a:r>
              <a:rPr lang="en-US" sz="1000" baseline="30000" dirty="0" smtClean="0">
                <a:solidFill>
                  <a:schemeClr val="accent3"/>
                </a:solidFill>
                <a:cs typeface="Arial" panose="020B0604020202020204" pitchFamily="34" charset="0"/>
              </a:rPr>
              <a:t>th</a:t>
            </a:r>
            <a:r>
              <a:rPr lang="en-US" sz="1000" dirty="0" smtClean="0">
                <a:solidFill>
                  <a:schemeClr val="accent3"/>
                </a:solidFill>
                <a:cs typeface="Arial" panose="020B0604020202020204" pitchFamily="34" charset="0"/>
              </a:rPr>
              <a:t>-13</a:t>
            </a:r>
            <a:r>
              <a:rPr lang="en-US" sz="1000" baseline="30000" dirty="0" smtClean="0">
                <a:solidFill>
                  <a:schemeClr val="accent3"/>
                </a:solidFill>
                <a:cs typeface="Arial" panose="020B0604020202020204" pitchFamily="34" charset="0"/>
              </a:rPr>
              <a:t>th</a:t>
            </a:r>
            <a:r>
              <a:rPr lang="en-US" sz="1000" dirty="0" smtClean="0">
                <a:solidFill>
                  <a:schemeClr val="accent3"/>
                </a:solidFill>
                <a:cs typeface="Arial" panose="020B0604020202020204" pitchFamily="34" charset="0"/>
              </a:rPr>
              <a:t> 2014</a:t>
            </a:r>
            <a:endParaRPr lang="en-US" sz="1000" dirty="0">
              <a:solidFill>
                <a:schemeClr val="accent3"/>
              </a:solidFill>
              <a:cs typeface="Arial" panose="020B0604020202020204" pitchFamily="34" charset="0"/>
            </a:endParaRPr>
          </a:p>
        </p:txBody>
      </p:sp>
      <p:sp>
        <p:nvSpPr>
          <p:cNvPr id="9" name="TextBox 8"/>
          <p:cNvSpPr txBox="1"/>
          <p:nvPr/>
        </p:nvSpPr>
        <p:spPr>
          <a:xfrm>
            <a:off x="467544" y="1668845"/>
            <a:ext cx="3200400" cy="369332"/>
          </a:xfrm>
          <a:prstGeom prst="rect">
            <a:avLst/>
          </a:prstGeom>
          <a:noFill/>
        </p:spPr>
        <p:txBody>
          <a:bodyPr wrap="square" rtlCol="0">
            <a:normAutofit/>
          </a:bodyPr>
          <a:lstStyle/>
          <a:p>
            <a:r>
              <a:rPr lang="en-US" sz="1400" dirty="0">
                <a:solidFill>
                  <a:schemeClr val="accent3"/>
                </a:solidFill>
              </a:rPr>
              <a:t>Poor countries tend to stay poor.</a:t>
            </a:r>
          </a:p>
        </p:txBody>
      </p:sp>
      <p:sp>
        <p:nvSpPr>
          <p:cNvPr id="12" name="TextBox 11"/>
          <p:cNvSpPr txBox="1"/>
          <p:nvPr/>
        </p:nvSpPr>
        <p:spPr>
          <a:xfrm>
            <a:off x="483467" y="3571151"/>
            <a:ext cx="3200400" cy="584775"/>
          </a:xfrm>
          <a:prstGeom prst="rect">
            <a:avLst/>
          </a:prstGeom>
          <a:noFill/>
        </p:spPr>
        <p:txBody>
          <a:bodyPr wrap="square" rtlCol="0">
            <a:normAutofit/>
          </a:bodyPr>
          <a:lstStyle/>
          <a:p>
            <a:r>
              <a:rPr lang="en-US" sz="1400" dirty="0">
                <a:solidFill>
                  <a:schemeClr val="accent3"/>
                </a:solidFill>
              </a:rPr>
              <a:t>Most of the countries that were poor 30 years ago are still poor today</a:t>
            </a:r>
            <a:r>
              <a:rPr lang="en-US" sz="1400" dirty="0" smtClean="0">
                <a:solidFill>
                  <a:schemeClr val="accent3"/>
                </a:solidFill>
              </a:rPr>
              <a:t>.</a:t>
            </a:r>
            <a:endParaRPr lang="en-US" sz="1400" dirty="0">
              <a:solidFill>
                <a:schemeClr val="accent3"/>
              </a:solidFill>
            </a:endParaRPr>
          </a:p>
        </p:txBody>
      </p:sp>
      <p:graphicFrame>
        <p:nvGraphicFramePr>
          <p:cNvPr id="13" name="Chart 12"/>
          <p:cNvGraphicFramePr>
            <a:graphicFrameLocks/>
          </p:cNvGraphicFramePr>
          <p:nvPr>
            <p:extLst/>
          </p:nvPr>
        </p:nvGraphicFramePr>
        <p:xfrm>
          <a:off x="3620551" y="1275606"/>
          <a:ext cx="5165914" cy="337839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02307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graphicEl>
                                              <a:chart seriesIdx="-3" categoryIdx="-3" bldStep="gridLegend"/>
                                            </p:graphic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
                                            <p:graphicEl>
                                              <a:chart seriesIdx="-4" categoryIdx="0" bldStep="category"/>
                                            </p:graphic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graphicEl>
                                              <a:chart seriesIdx="-4" categoryIdx="1" bldStep="category"/>
                                            </p:graphic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
                                            <p:graphicEl>
                                              <a:chart seriesIdx="-4" categoryIdx="2" bldStep="category"/>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9" grpId="0"/>
      <p:bldP spid="12" grpId="0"/>
      <p:bldGraphic spid="13" grpId="0">
        <p:bldSub>
          <a:bldChart bld="category"/>
        </p:bldSub>
      </p:bldGraphic>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Changing These Opinions is Hard</a:t>
            </a:r>
            <a:endParaRPr lang="en-US" dirty="0"/>
          </a:p>
        </p:txBody>
      </p:sp>
      <p:sp>
        <p:nvSpPr>
          <p:cNvPr id="19" name="Slide Number Placeholder 23"/>
          <p:cNvSpPr>
            <a:spLocks noGrp="1"/>
          </p:cNvSpPr>
          <p:nvPr>
            <p:ph type="sldNum" sz="quarter" idx="10"/>
          </p:nvPr>
        </p:nvSpPr>
        <p:spPr>
          <a:xfrm>
            <a:off x="8017233" y="4725171"/>
            <a:ext cx="784577" cy="273844"/>
          </a:xfrm>
        </p:spPr>
        <p:txBody>
          <a:bodyPr/>
          <a:lstStyle/>
          <a:p>
            <a:fld id="{46903638-178D-3E4C-8874-E0FA73D16517}" type="slidenum">
              <a:rPr lang="en-US" smtClean="0"/>
              <a:pPr/>
              <a:t>36</a:t>
            </a:fld>
            <a:endParaRPr lang="en-US" dirty="0"/>
          </a:p>
        </p:txBody>
      </p:sp>
      <p:sp>
        <p:nvSpPr>
          <p:cNvPr id="5" name="Rectangle 4"/>
          <p:cNvSpPr/>
          <p:nvPr/>
        </p:nvSpPr>
        <p:spPr bwMode="auto">
          <a:xfrm>
            <a:off x="443508" y="915566"/>
            <a:ext cx="8088932" cy="699422"/>
          </a:xfrm>
          <a:prstGeom prst="rect">
            <a:avLst/>
          </a:prstGeom>
          <a:noFill/>
          <a:ln w="25400" cap="flat" cmpd="sng" algn="ctr">
            <a:noFill/>
            <a:prstDash val="solid"/>
            <a:round/>
            <a:headEnd type="none" w="med" len="med"/>
            <a:tailEnd type="none" w="med" len="med"/>
          </a:ln>
          <a:effectLs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00" fontAlgn="base">
              <a:spcBef>
                <a:spcPts val="300"/>
              </a:spcBef>
              <a:spcAft>
                <a:spcPct val="0"/>
              </a:spcAft>
            </a:pPr>
            <a:r>
              <a:rPr lang="en-US" sz="1400" kern="0" dirty="0" smtClean="0">
                <a:solidFill>
                  <a:schemeClr val="accent3"/>
                </a:solidFill>
                <a:latin typeface="+mj-lt"/>
                <a:ea typeface="ヒラギノ角ゴ ProN W3" charset="0"/>
                <a:cs typeface="Segoe UI"/>
                <a:sym typeface="Gill Sans" charset="0"/>
              </a:rPr>
              <a:t>Proportion that agree ‘Foreign </a:t>
            </a:r>
            <a:r>
              <a:rPr lang="en-US" sz="1400" kern="0" dirty="0">
                <a:solidFill>
                  <a:schemeClr val="accent3"/>
                </a:solidFill>
                <a:latin typeface="+mj-lt"/>
                <a:ea typeface="ヒラギノ角ゴ ProN W3" charset="0"/>
                <a:cs typeface="Segoe UI"/>
                <a:sym typeface="Gill Sans" charset="0"/>
              </a:rPr>
              <a:t>aid is a big </a:t>
            </a:r>
            <a:r>
              <a:rPr lang="en-US" sz="1400" kern="0" dirty="0" smtClean="0">
                <a:solidFill>
                  <a:schemeClr val="accent3"/>
                </a:solidFill>
                <a:latin typeface="+mj-lt"/>
                <a:ea typeface="ヒラギノ角ゴ ProN W3" charset="0"/>
                <a:cs typeface="Segoe UI"/>
                <a:sym typeface="Gill Sans" charset="0"/>
              </a:rPr>
              <a:t>waste’</a:t>
            </a:r>
          </a:p>
          <a:p>
            <a:pPr defTabSz="914400" fontAlgn="base">
              <a:spcBef>
                <a:spcPts val="300"/>
              </a:spcBef>
              <a:spcAft>
                <a:spcPct val="0"/>
              </a:spcAft>
            </a:pPr>
            <a:r>
              <a:rPr lang="en-US" sz="1400" u="sng" kern="0" dirty="0" smtClean="0">
                <a:solidFill>
                  <a:schemeClr val="accent3"/>
                </a:solidFill>
                <a:latin typeface="+mj-lt"/>
                <a:ea typeface="ヒラギノ角ゴ ProN W3" charset="0"/>
                <a:cs typeface="Arial" panose="020B0604020202020204" pitchFamily="34" charset="0"/>
                <a:sym typeface="Gill Sans" charset="0"/>
              </a:rPr>
              <a:t>No</a:t>
            </a:r>
            <a:r>
              <a:rPr lang="en-US" sz="1400" kern="0" dirty="0" smtClean="0">
                <a:solidFill>
                  <a:schemeClr val="accent3"/>
                </a:solidFill>
                <a:latin typeface="+mj-lt"/>
                <a:ea typeface="ヒラギノ角ゴ ProN W3" charset="0"/>
                <a:cs typeface="Arial" panose="020B0604020202020204" pitchFamily="34" charset="0"/>
                <a:sym typeface="Gill Sans" charset="0"/>
              </a:rPr>
              <a:t> statistically significant change in any audience group over the course of the survey</a:t>
            </a:r>
            <a:endParaRPr lang="en-US" sz="1400" kern="0" dirty="0">
              <a:solidFill>
                <a:schemeClr val="accent3"/>
              </a:solidFill>
              <a:latin typeface="+mj-lt"/>
              <a:ea typeface="ヒラギノ角ゴ ProN W3" charset="0"/>
              <a:cs typeface="Arial" panose="020B0604020202020204" pitchFamily="34" charset="0"/>
              <a:sym typeface="Gill Sans" charset="0"/>
            </a:endParaRPr>
          </a:p>
          <a:p>
            <a:pPr defTabSz="914400" fontAlgn="base">
              <a:spcBef>
                <a:spcPts val="300"/>
              </a:spcBef>
              <a:spcAft>
                <a:spcPct val="0"/>
              </a:spcAft>
            </a:pPr>
            <a:r>
              <a:rPr lang="en-US" sz="1000" kern="0" dirty="0" smtClean="0">
                <a:solidFill>
                  <a:schemeClr val="accent3"/>
                </a:solidFill>
                <a:ea typeface="ヒラギノ角ゴ ProN W3" charset="0"/>
                <a:cs typeface="Arial" panose="020B0604020202020204" pitchFamily="34" charset="0"/>
                <a:sym typeface="Gill Sans" charset="0"/>
              </a:rPr>
              <a:t>Top 2 shown (Strongly agree + Somewhat agree)</a:t>
            </a:r>
            <a:endParaRPr lang="en-US" sz="900" kern="0" dirty="0" smtClean="0">
              <a:solidFill>
                <a:schemeClr val="accent3"/>
              </a:solidFill>
              <a:ea typeface="ヒラギノ角ゴ ProN W3" charset="0"/>
              <a:cs typeface="Arial" panose="020B0604020202020204" pitchFamily="34" charset="0"/>
              <a:sym typeface="Gill Sans" charset="0"/>
            </a:endParaRPr>
          </a:p>
        </p:txBody>
      </p:sp>
      <p:graphicFrame>
        <p:nvGraphicFramePr>
          <p:cNvPr id="14" name="Chart 13"/>
          <p:cNvGraphicFramePr/>
          <p:nvPr>
            <p:extLst/>
          </p:nvPr>
        </p:nvGraphicFramePr>
        <p:xfrm>
          <a:off x="3136392" y="2231136"/>
          <a:ext cx="2743200" cy="209281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 name="Chart 14"/>
          <p:cNvGraphicFramePr/>
          <p:nvPr>
            <p:extLst/>
          </p:nvPr>
        </p:nvGraphicFramePr>
        <p:xfrm>
          <a:off x="237744" y="2231136"/>
          <a:ext cx="2743200" cy="209281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6" name="Chart 15"/>
          <p:cNvGraphicFramePr/>
          <p:nvPr>
            <p:extLst/>
          </p:nvPr>
        </p:nvGraphicFramePr>
        <p:xfrm>
          <a:off x="6071616" y="2231136"/>
          <a:ext cx="2743200" cy="2092816"/>
        </p:xfrm>
        <a:graphic>
          <a:graphicData uri="http://schemas.openxmlformats.org/drawingml/2006/chart">
            <c:chart xmlns:c="http://schemas.openxmlformats.org/drawingml/2006/chart" xmlns:r="http://schemas.openxmlformats.org/officeDocument/2006/relationships" r:id="rId4"/>
          </a:graphicData>
        </a:graphic>
      </p:graphicFrame>
      <p:cxnSp>
        <p:nvCxnSpPr>
          <p:cNvPr id="33" name="Straight Connector 32"/>
          <p:cNvCxnSpPr/>
          <p:nvPr/>
        </p:nvCxnSpPr>
        <p:spPr bwMode="auto">
          <a:xfrm>
            <a:off x="5965553" y="2170579"/>
            <a:ext cx="0" cy="2103120"/>
          </a:xfrm>
          <a:prstGeom prst="line">
            <a:avLst/>
          </a:prstGeom>
          <a:blipFill dpi="0" rotWithShape="0">
            <a:blip r:embed="rId5"/>
            <a:srcRect/>
            <a:tile tx="0" ty="0" sx="100000" sy="100000" flip="none" algn="tl"/>
          </a:blipFill>
          <a:ln w="6350" cap="flat" cmpd="sng" algn="ctr">
            <a:solidFill>
              <a:schemeClr val="bg1">
                <a:lumMod val="75000"/>
              </a:schemeClr>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34" name="Straight Connector 33"/>
          <p:cNvCxnSpPr/>
          <p:nvPr/>
        </p:nvCxnSpPr>
        <p:spPr bwMode="auto">
          <a:xfrm>
            <a:off x="3102167" y="2170579"/>
            <a:ext cx="0" cy="2103120"/>
          </a:xfrm>
          <a:prstGeom prst="line">
            <a:avLst/>
          </a:prstGeom>
          <a:blipFill dpi="0" rotWithShape="0">
            <a:blip r:embed="rId5"/>
            <a:srcRect/>
            <a:tile tx="0" ty="0" sx="100000" sy="100000" flip="none" algn="tl"/>
          </a:blipFill>
          <a:ln w="6350" cap="flat" cmpd="sng" algn="ctr">
            <a:solidFill>
              <a:schemeClr val="bg1">
                <a:lumMod val="75000"/>
              </a:schemeClr>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54" name="TextBox 53"/>
          <p:cNvSpPr txBox="1"/>
          <p:nvPr/>
        </p:nvSpPr>
        <p:spPr>
          <a:xfrm>
            <a:off x="323528" y="4751040"/>
            <a:ext cx="7594948" cy="246221"/>
          </a:xfrm>
          <a:prstGeom prst="rect">
            <a:avLst/>
          </a:prstGeom>
          <a:noFill/>
        </p:spPr>
        <p:txBody>
          <a:bodyPr wrap="square" lIns="0" rIns="0" rtlCol="0">
            <a:spAutoFit/>
          </a:bodyPr>
          <a:lstStyle/>
          <a:p>
            <a:r>
              <a:rPr lang="en-US" sz="1000" dirty="0">
                <a:solidFill>
                  <a:srgbClr val="033359"/>
                </a:solidFill>
                <a:cs typeface="Arial" panose="020B0604020202020204" pitchFamily="34" charset="0"/>
              </a:rPr>
              <a:t>Q#. QBL4 /QPS6 / QPST6. Please indicate the extent to which you agree with the idea that foreign aid is a big waste. </a:t>
            </a:r>
          </a:p>
        </p:txBody>
      </p:sp>
      <p:grpSp>
        <p:nvGrpSpPr>
          <p:cNvPr id="11" name="Group 10"/>
          <p:cNvGrpSpPr/>
          <p:nvPr/>
        </p:nvGrpSpPr>
        <p:grpSpPr>
          <a:xfrm>
            <a:off x="466344" y="1879537"/>
            <a:ext cx="1701804" cy="301975"/>
            <a:chOff x="955884" y="1879537"/>
            <a:chExt cx="1701804" cy="301975"/>
          </a:xfrm>
        </p:grpSpPr>
        <p:grpSp>
          <p:nvGrpSpPr>
            <p:cNvPr id="55" name="PRO"/>
            <p:cNvGrpSpPr>
              <a:grpSpLocks noChangeAspect="1"/>
            </p:cNvGrpSpPr>
            <p:nvPr/>
          </p:nvGrpSpPr>
          <p:grpSpPr>
            <a:xfrm>
              <a:off x="955884" y="1887061"/>
              <a:ext cx="182880" cy="233125"/>
              <a:chOff x="2324100" y="339731"/>
              <a:chExt cx="2005013" cy="2555877"/>
            </a:xfrm>
            <a:solidFill>
              <a:schemeClr val="accent3">
                <a:lumMod val="50000"/>
                <a:lumOff val="50000"/>
              </a:schemeClr>
            </a:solidFill>
            <a:effectLst/>
          </p:grpSpPr>
          <p:sp>
            <p:nvSpPr>
              <p:cNvPr id="56" name="Freeform 5"/>
              <p:cNvSpPr>
                <a:spLocks/>
              </p:cNvSpPr>
              <p:nvPr/>
            </p:nvSpPr>
            <p:spPr bwMode="auto">
              <a:xfrm>
                <a:off x="2324100" y="1658941"/>
                <a:ext cx="565149" cy="1236666"/>
              </a:xfrm>
              <a:custGeom>
                <a:avLst/>
                <a:gdLst>
                  <a:gd name="T0" fmla="*/ 592 w 592"/>
                  <a:gd name="T1" fmla="*/ 1297 h 1297"/>
                  <a:gd name="T2" fmla="*/ 592 w 592"/>
                  <a:gd name="T3" fmla="*/ 1297 h 1297"/>
                  <a:gd name="T4" fmla="*/ 0 w 592"/>
                  <a:gd name="T5" fmla="*/ 1297 h 1297"/>
                  <a:gd name="T6" fmla="*/ 0 w 592"/>
                  <a:gd name="T7" fmla="*/ 297 h 1297"/>
                  <a:gd name="T8" fmla="*/ 296 w 592"/>
                  <a:gd name="T9" fmla="*/ 0 h 1297"/>
                  <a:gd name="T10" fmla="*/ 592 w 592"/>
                  <a:gd name="T11" fmla="*/ 297 h 1297"/>
                  <a:gd name="T12" fmla="*/ 592 w 592"/>
                  <a:gd name="T13" fmla="*/ 1297 h 1297"/>
                </a:gdLst>
                <a:ahLst/>
                <a:cxnLst>
                  <a:cxn ang="0">
                    <a:pos x="T0" y="T1"/>
                  </a:cxn>
                  <a:cxn ang="0">
                    <a:pos x="T2" y="T3"/>
                  </a:cxn>
                  <a:cxn ang="0">
                    <a:pos x="T4" y="T5"/>
                  </a:cxn>
                  <a:cxn ang="0">
                    <a:pos x="T6" y="T7"/>
                  </a:cxn>
                  <a:cxn ang="0">
                    <a:pos x="T8" y="T9"/>
                  </a:cxn>
                  <a:cxn ang="0">
                    <a:pos x="T10" y="T11"/>
                  </a:cxn>
                  <a:cxn ang="0">
                    <a:pos x="T12" y="T13"/>
                  </a:cxn>
                </a:cxnLst>
                <a:rect l="0" t="0" r="r" b="b"/>
                <a:pathLst>
                  <a:path w="592" h="1297">
                    <a:moveTo>
                      <a:pt x="592" y="1297"/>
                    </a:moveTo>
                    <a:lnTo>
                      <a:pt x="592" y="1297"/>
                    </a:lnTo>
                    <a:lnTo>
                      <a:pt x="0" y="1297"/>
                    </a:lnTo>
                    <a:lnTo>
                      <a:pt x="0" y="297"/>
                    </a:lnTo>
                    <a:cubicBezTo>
                      <a:pt x="0" y="133"/>
                      <a:pt x="132" y="0"/>
                      <a:pt x="296" y="0"/>
                    </a:cubicBezTo>
                    <a:cubicBezTo>
                      <a:pt x="459" y="0"/>
                      <a:pt x="592" y="133"/>
                      <a:pt x="592" y="297"/>
                    </a:cubicBezTo>
                    <a:lnTo>
                      <a:pt x="592" y="1297"/>
                    </a:lnTo>
                    <a:close/>
                  </a:path>
                </a:pathLst>
              </a:custGeom>
              <a:solidFill>
                <a:schemeClr val="accent3">
                  <a:lumMod val="75000"/>
                  <a:lumOff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7" name="Freeform 6"/>
              <p:cNvSpPr>
                <a:spLocks/>
              </p:cNvSpPr>
              <p:nvPr/>
            </p:nvSpPr>
            <p:spPr bwMode="auto">
              <a:xfrm>
                <a:off x="2355850" y="1101730"/>
                <a:ext cx="500058" cy="498479"/>
              </a:xfrm>
              <a:custGeom>
                <a:avLst/>
                <a:gdLst>
                  <a:gd name="T0" fmla="*/ 523 w 523"/>
                  <a:gd name="T1" fmla="*/ 261 h 522"/>
                  <a:gd name="T2" fmla="*/ 523 w 523"/>
                  <a:gd name="T3" fmla="*/ 261 h 522"/>
                  <a:gd name="T4" fmla="*/ 262 w 523"/>
                  <a:gd name="T5" fmla="*/ 522 h 522"/>
                  <a:gd name="T6" fmla="*/ 0 w 523"/>
                  <a:gd name="T7" fmla="*/ 261 h 522"/>
                  <a:gd name="T8" fmla="*/ 262 w 523"/>
                  <a:gd name="T9" fmla="*/ 0 h 522"/>
                  <a:gd name="T10" fmla="*/ 523 w 523"/>
                  <a:gd name="T11" fmla="*/ 261 h 522"/>
                </a:gdLst>
                <a:ahLst/>
                <a:cxnLst>
                  <a:cxn ang="0">
                    <a:pos x="T0" y="T1"/>
                  </a:cxn>
                  <a:cxn ang="0">
                    <a:pos x="T2" y="T3"/>
                  </a:cxn>
                  <a:cxn ang="0">
                    <a:pos x="T4" y="T5"/>
                  </a:cxn>
                  <a:cxn ang="0">
                    <a:pos x="T6" y="T7"/>
                  </a:cxn>
                  <a:cxn ang="0">
                    <a:pos x="T8" y="T9"/>
                  </a:cxn>
                  <a:cxn ang="0">
                    <a:pos x="T10" y="T11"/>
                  </a:cxn>
                </a:cxnLst>
                <a:rect l="0" t="0" r="r" b="b"/>
                <a:pathLst>
                  <a:path w="523" h="522">
                    <a:moveTo>
                      <a:pt x="523" y="261"/>
                    </a:moveTo>
                    <a:lnTo>
                      <a:pt x="523" y="261"/>
                    </a:lnTo>
                    <a:cubicBezTo>
                      <a:pt x="523" y="405"/>
                      <a:pt x="406" y="522"/>
                      <a:pt x="262" y="522"/>
                    </a:cubicBezTo>
                    <a:cubicBezTo>
                      <a:pt x="117" y="522"/>
                      <a:pt x="0" y="405"/>
                      <a:pt x="0" y="261"/>
                    </a:cubicBezTo>
                    <a:cubicBezTo>
                      <a:pt x="0" y="117"/>
                      <a:pt x="117" y="0"/>
                      <a:pt x="262" y="0"/>
                    </a:cubicBezTo>
                    <a:cubicBezTo>
                      <a:pt x="406" y="0"/>
                      <a:pt x="523" y="117"/>
                      <a:pt x="523" y="261"/>
                    </a:cubicBezTo>
                    <a:close/>
                  </a:path>
                </a:pathLst>
              </a:custGeom>
              <a:solidFill>
                <a:schemeClr val="accent3">
                  <a:lumMod val="75000"/>
                  <a:lumOff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8" name="Freeform 7"/>
              <p:cNvSpPr>
                <a:spLocks/>
              </p:cNvSpPr>
              <p:nvPr/>
            </p:nvSpPr>
            <p:spPr bwMode="auto">
              <a:xfrm>
                <a:off x="3043243" y="1276358"/>
                <a:ext cx="566739" cy="1619250"/>
              </a:xfrm>
              <a:custGeom>
                <a:avLst/>
                <a:gdLst>
                  <a:gd name="T0" fmla="*/ 593 w 593"/>
                  <a:gd name="T1" fmla="*/ 1697 h 1697"/>
                  <a:gd name="T2" fmla="*/ 593 w 593"/>
                  <a:gd name="T3" fmla="*/ 1697 h 1697"/>
                  <a:gd name="T4" fmla="*/ 0 w 593"/>
                  <a:gd name="T5" fmla="*/ 1697 h 1697"/>
                  <a:gd name="T6" fmla="*/ 0 w 593"/>
                  <a:gd name="T7" fmla="*/ 297 h 1697"/>
                  <a:gd name="T8" fmla="*/ 297 w 593"/>
                  <a:gd name="T9" fmla="*/ 0 h 1697"/>
                  <a:gd name="T10" fmla="*/ 593 w 593"/>
                  <a:gd name="T11" fmla="*/ 297 h 1697"/>
                  <a:gd name="T12" fmla="*/ 593 w 593"/>
                  <a:gd name="T13" fmla="*/ 1697 h 1697"/>
                </a:gdLst>
                <a:ahLst/>
                <a:cxnLst>
                  <a:cxn ang="0">
                    <a:pos x="T0" y="T1"/>
                  </a:cxn>
                  <a:cxn ang="0">
                    <a:pos x="T2" y="T3"/>
                  </a:cxn>
                  <a:cxn ang="0">
                    <a:pos x="T4" y="T5"/>
                  </a:cxn>
                  <a:cxn ang="0">
                    <a:pos x="T6" y="T7"/>
                  </a:cxn>
                  <a:cxn ang="0">
                    <a:pos x="T8" y="T9"/>
                  </a:cxn>
                  <a:cxn ang="0">
                    <a:pos x="T10" y="T11"/>
                  </a:cxn>
                  <a:cxn ang="0">
                    <a:pos x="T12" y="T13"/>
                  </a:cxn>
                </a:cxnLst>
                <a:rect l="0" t="0" r="r" b="b"/>
                <a:pathLst>
                  <a:path w="593" h="1697">
                    <a:moveTo>
                      <a:pt x="593" y="1697"/>
                    </a:moveTo>
                    <a:lnTo>
                      <a:pt x="593" y="1697"/>
                    </a:lnTo>
                    <a:lnTo>
                      <a:pt x="0" y="1697"/>
                    </a:lnTo>
                    <a:lnTo>
                      <a:pt x="0" y="297"/>
                    </a:lnTo>
                    <a:cubicBezTo>
                      <a:pt x="0" y="133"/>
                      <a:pt x="133" y="0"/>
                      <a:pt x="297" y="0"/>
                    </a:cubicBezTo>
                    <a:cubicBezTo>
                      <a:pt x="460" y="0"/>
                      <a:pt x="593" y="133"/>
                      <a:pt x="593" y="297"/>
                    </a:cubicBezTo>
                    <a:lnTo>
                      <a:pt x="593" y="1697"/>
                    </a:lnTo>
                    <a:close/>
                  </a:path>
                </a:pathLst>
              </a:custGeom>
              <a:solidFill>
                <a:schemeClr val="accent3">
                  <a:lumMod val="75000"/>
                  <a:lumOff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9" name="Freeform 8"/>
              <p:cNvSpPr>
                <a:spLocks/>
              </p:cNvSpPr>
              <p:nvPr/>
            </p:nvSpPr>
            <p:spPr bwMode="auto">
              <a:xfrm>
                <a:off x="3076572" y="720736"/>
                <a:ext cx="500058" cy="498479"/>
              </a:xfrm>
              <a:custGeom>
                <a:avLst/>
                <a:gdLst>
                  <a:gd name="T0" fmla="*/ 523 w 523"/>
                  <a:gd name="T1" fmla="*/ 261 h 522"/>
                  <a:gd name="T2" fmla="*/ 523 w 523"/>
                  <a:gd name="T3" fmla="*/ 261 h 522"/>
                  <a:gd name="T4" fmla="*/ 262 w 523"/>
                  <a:gd name="T5" fmla="*/ 522 h 522"/>
                  <a:gd name="T6" fmla="*/ 0 w 523"/>
                  <a:gd name="T7" fmla="*/ 261 h 522"/>
                  <a:gd name="T8" fmla="*/ 262 w 523"/>
                  <a:gd name="T9" fmla="*/ 0 h 522"/>
                  <a:gd name="T10" fmla="*/ 523 w 523"/>
                  <a:gd name="T11" fmla="*/ 261 h 522"/>
                </a:gdLst>
                <a:ahLst/>
                <a:cxnLst>
                  <a:cxn ang="0">
                    <a:pos x="T0" y="T1"/>
                  </a:cxn>
                  <a:cxn ang="0">
                    <a:pos x="T2" y="T3"/>
                  </a:cxn>
                  <a:cxn ang="0">
                    <a:pos x="T4" y="T5"/>
                  </a:cxn>
                  <a:cxn ang="0">
                    <a:pos x="T6" y="T7"/>
                  </a:cxn>
                  <a:cxn ang="0">
                    <a:pos x="T8" y="T9"/>
                  </a:cxn>
                  <a:cxn ang="0">
                    <a:pos x="T10" y="T11"/>
                  </a:cxn>
                </a:cxnLst>
                <a:rect l="0" t="0" r="r" b="b"/>
                <a:pathLst>
                  <a:path w="523" h="522">
                    <a:moveTo>
                      <a:pt x="523" y="261"/>
                    </a:moveTo>
                    <a:lnTo>
                      <a:pt x="523" y="261"/>
                    </a:lnTo>
                    <a:cubicBezTo>
                      <a:pt x="523" y="405"/>
                      <a:pt x="406" y="522"/>
                      <a:pt x="262" y="522"/>
                    </a:cubicBezTo>
                    <a:cubicBezTo>
                      <a:pt x="117" y="522"/>
                      <a:pt x="0" y="405"/>
                      <a:pt x="0" y="261"/>
                    </a:cubicBezTo>
                    <a:cubicBezTo>
                      <a:pt x="0" y="117"/>
                      <a:pt x="117" y="0"/>
                      <a:pt x="262" y="0"/>
                    </a:cubicBezTo>
                    <a:cubicBezTo>
                      <a:pt x="406" y="0"/>
                      <a:pt x="523" y="117"/>
                      <a:pt x="523" y="261"/>
                    </a:cubicBezTo>
                    <a:close/>
                  </a:path>
                </a:pathLst>
              </a:custGeom>
              <a:solidFill>
                <a:schemeClr val="accent3">
                  <a:lumMod val="75000"/>
                  <a:lumOff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0" name="Freeform 9"/>
              <p:cNvSpPr>
                <a:spLocks/>
              </p:cNvSpPr>
              <p:nvPr/>
            </p:nvSpPr>
            <p:spPr bwMode="auto">
              <a:xfrm>
                <a:off x="3763964" y="895352"/>
                <a:ext cx="565149" cy="2000255"/>
              </a:xfrm>
              <a:custGeom>
                <a:avLst/>
                <a:gdLst>
                  <a:gd name="T0" fmla="*/ 593 w 593"/>
                  <a:gd name="T1" fmla="*/ 2097 h 2097"/>
                  <a:gd name="T2" fmla="*/ 593 w 593"/>
                  <a:gd name="T3" fmla="*/ 2097 h 2097"/>
                  <a:gd name="T4" fmla="*/ 0 w 593"/>
                  <a:gd name="T5" fmla="*/ 2097 h 2097"/>
                  <a:gd name="T6" fmla="*/ 0 w 593"/>
                  <a:gd name="T7" fmla="*/ 297 h 2097"/>
                  <a:gd name="T8" fmla="*/ 296 w 593"/>
                  <a:gd name="T9" fmla="*/ 0 h 2097"/>
                  <a:gd name="T10" fmla="*/ 593 w 593"/>
                  <a:gd name="T11" fmla="*/ 297 h 2097"/>
                  <a:gd name="T12" fmla="*/ 593 w 593"/>
                  <a:gd name="T13" fmla="*/ 2097 h 2097"/>
                </a:gdLst>
                <a:ahLst/>
                <a:cxnLst>
                  <a:cxn ang="0">
                    <a:pos x="T0" y="T1"/>
                  </a:cxn>
                  <a:cxn ang="0">
                    <a:pos x="T2" y="T3"/>
                  </a:cxn>
                  <a:cxn ang="0">
                    <a:pos x="T4" y="T5"/>
                  </a:cxn>
                  <a:cxn ang="0">
                    <a:pos x="T6" y="T7"/>
                  </a:cxn>
                  <a:cxn ang="0">
                    <a:pos x="T8" y="T9"/>
                  </a:cxn>
                  <a:cxn ang="0">
                    <a:pos x="T10" y="T11"/>
                  </a:cxn>
                  <a:cxn ang="0">
                    <a:pos x="T12" y="T13"/>
                  </a:cxn>
                </a:cxnLst>
                <a:rect l="0" t="0" r="r" b="b"/>
                <a:pathLst>
                  <a:path w="593" h="2097">
                    <a:moveTo>
                      <a:pt x="593" y="2097"/>
                    </a:moveTo>
                    <a:lnTo>
                      <a:pt x="593" y="2097"/>
                    </a:lnTo>
                    <a:lnTo>
                      <a:pt x="0" y="2097"/>
                    </a:lnTo>
                    <a:lnTo>
                      <a:pt x="0" y="297"/>
                    </a:lnTo>
                    <a:cubicBezTo>
                      <a:pt x="0" y="133"/>
                      <a:pt x="133" y="0"/>
                      <a:pt x="296" y="0"/>
                    </a:cubicBezTo>
                    <a:cubicBezTo>
                      <a:pt x="460" y="0"/>
                      <a:pt x="593" y="133"/>
                      <a:pt x="593" y="297"/>
                    </a:cubicBezTo>
                    <a:lnTo>
                      <a:pt x="593" y="2097"/>
                    </a:lnTo>
                    <a:close/>
                  </a:path>
                </a:pathLst>
              </a:custGeom>
              <a:solidFill>
                <a:schemeClr val="accent3">
                  <a:lumMod val="75000"/>
                  <a:lumOff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1" name="Freeform 10"/>
              <p:cNvSpPr>
                <a:spLocks/>
              </p:cNvSpPr>
              <p:nvPr/>
            </p:nvSpPr>
            <p:spPr bwMode="auto">
              <a:xfrm>
                <a:off x="3797304" y="339731"/>
                <a:ext cx="498479" cy="496890"/>
              </a:xfrm>
              <a:custGeom>
                <a:avLst/>
                <a:gdLst>
                  <a:gd name="T0" fmla="*/ 523 w 523"/>
                  <a:gd name="T1" fmla="*/ 260 h 521"/>
                  <a:gd name="T2" fmla="*/ 523 w 523"/>
                  <a:gd name="T3" fmla="*/ 260 h 521"/>
                  <a:gd name="T4" fmla="*/ 261 w 523"/>
                  <a:gd name="T5" fmla="*/ 521 h 521"/>
                  <a:gd name="T6" fmla="*/ 0 w 523"/>
                  <a:gd name="T7" fmla="*/ 260 h 521"/>
                  <a:gd name="T8" fmla="*/ 261 w 523"/>
                  <a:gd name="T9" fmla="*/ 0 h 521"/>
                  <a:gd name="T10" fmla="*/ 523 w 523"/>
                  <a:gd name="T11" fmla="*/ 260 h 521"/>
                </a:gdLst>
                <a:ahLst/>
                <a:cxnLst>
                  <a:cxn ang="0">
                    <a:pos x="T0" y="T1"/>
                  </a:cxn>
                  <a:cxn ang="0">
                    <a:pos x="T2" y="T3"/>
                  </a:cxn>
                  <a:cxn ang="0">
                    <a:pos x="T4" y="T5"/>
                  </a:cxn>
                  <a:cxn ang="0">
                    <a:pos x="T6" y="T7"/>
                  </a:cxn>
                  <a:cxn ang="0">
                    <a:pos x="T8" y="T9"/>
                  </a:cxn>
                  <a:cxn ang="0">
                    <a:pos x="T10" y="T11"/>
                  </a:cxn>
                </a:cxnLst>
                <a:rect l="0" t="0" r="r" b="b"/>
                <a:pathLst>
                  <a:path w="523" h="521">
                    <a:moveTo>
                      <a:pt x="523" y="260"/>
                    </a:moveTo>
                    <a:lnTo>
                      <a:pt x="523" y="260"/>
                    </a:lnTo>
                    <a:cubicBezTo>
                      <a:pt x="523" y="404"/>
                      <a:pt x="406" y="521"/>
                      <a:pt x="261" y="521"/>
                    </a:cubicBezTo>
                    <a:cubicBezTo>
                      <a:pt x="117" y="521"/>
                      <a:pt x="0" y="404"/>
                      <a:pt x="0" y="260"/>
                    </a:cubicBezTo>
                    <a:cubicBezTo>
                      <a:pt x="0" y="116"/>
                      <a:pt x="117" y="0"/>
                      <a:pt x="261" y="0"/>
                    </a:cubicBezTo>
                    <a:cubicBezTo>
                      <a:pt x="406" y="0"/>
                      <a:pt x="523" y="116"/>
                      <a:pt x="523" y="260"/>
                    </a:cubicBezTo>
                    <a:close/>
                  </a:path>
                </a:pathLst>
              </a:custGeom>
              <a:solidFill>
                <a:schemeClr val="accent3">
                  <a:lumMod val="75000"/>
                  <a:lumOff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62" name="Content Placeholder 2"/>
            <p:cNvSpPr txBox="1">
              <a:spLocks/>
            </p:cNvSpPr>
            <p:nvPr/>
          </p:nvSpPr>
          <p:spPr>
            <a:xfrm>
              <a:off x="1135548" y="1879537"/>
              <a:ext cx="1522140" cy="301975"/>
            </a:xfrm>
            <a:prstGeom prst="rect">
              <a:avLst/>
            </a:prstGeom>
          </p:spPr>
          <p:txBody>
            <a:bodyPr vert="horz" wrap="none" lIns="45720" tIns="46800" rIns="91440" bIns="45720" rtlCol="0">
              <a:noAutofit/>
            </a:bodyPr>
            <a:lstStyle>
              <a:lvl1pPr marL="0" indent="0" algn="l" defTabSz="457200" rtl="0" eaLnBrk="1" latinLnBrk="0" hangingPunct="1">
                <a:spcBef>
                  <a:spcPct val="20000"/>
                </a:spcBef>
                <a:buFont typeface="Arial"/>
                <a:buNone/>
                <a:defRPr sz="800" kern="1200">
                  <a:solidFill>
                    <a:schemeClr val="tx1"/>
                  </a:solidFill>
                  <a:latin typeface="+mn-lt"/>
                  <a:ea typeface="+mn-ea"/>
                  <a:cs typeface="+mn-cs"/>
                </a:defRPr>
              </a:lvl1pPr>
              <a:lvl2pPr marL="349200" indent="0" algn="l" defTabSz="457200" rtl="0" eaLnBrk="1" latinLnBrk="0" hangingPunct="1">
                <a:spcBef>
                  <a:spcPct val="20000"/>
                </a:spcBef>
                <a:buFont typeface="Arial"/>
                <a:buNone/>
                <a:defRPr sz="800" kern="1200">
                  <a:solidFill>
                    <a:schemeClr val="tx1"/>
                  </a:solidFill>
                  <a:latin typeface="+mn-lt"/>
                  <a:ea typeface="+mn-ea"/>
                  <a:cs typeface="+mn-cs"/>
                </a:defRPr>
              </a:lvl2pPr>
              <a:lvl3pPr marL="662400" indent="0" algn="l" defTabSz="457200" rtl="0" eaLnBrk="1" latinLnBrk="0" hangingPunct="1">
                <a:spcBef>
                  <a:spcPct val="20000"/>
                </a:spcBef>
                <a:buFont typeface="Arial"/>
                <a:buNone/>
                <a:defRPr sz="800" kern="1200">
                  <a:solidFill>
                    <a:schemeClr val="tx1"/>
                  </a:solidFill>
                  <a:latin typeface="+mn-lt"/>
                  <a:ea typeface="+mn-ea"/>
                  <a:cs typeface="+mn-cs"/>
                </a:defRPr>
              </a:lvl3pPr>
              <a:lvl4pPr marL="975600" indent="0" algn="l" defTabSz="457200" rtl="0" eaLnBrk="1" latinLnBrk="0" hangingPunct="1">
                <a:spcBef>
                  <a:spcPct val="20000"/>
                </a:spcBef>
                <a:buFont typeface="Arial"/>
                <a:buNone/>
                <a:defRPr sz="800" kern="1200">
                  <a:solidFill>
                    <a:schemeClr val="tx1"/>
                  </a:solidFill>
                  <a:latin typeface="+mn-lt"/>
                  <a:ea typeface="+mn-ea"/>
                  <a:cs typeface="+mn-cs"/>
                </a:defRPr>
              </a:lvl4pPr>
              <a:lvl5pPr marL="1252800" indent="0" algn="l" defTabSz="457200" rtl="0" eaLnBrk="1" latinLnBrk="0" hangingPunct="1">
                <a:spcBef>
                  <a:spcPct val="20000"/>
                </a:spcBef>
                <a:buFont typeface="Arial"/>
                <a:buNone/>
                <a:defRPr sz="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20000"/>
                </a:lnSpc>
                <a:spcBef>
                  <a:spcPts val="1200"/>
                </a:spcBef>
              </a:pPr>
              <a:r>
                <a:rPr lang="en-US" sz="1400" dirty="0" smtClean="0">
                  <a:solidFill>
                    <a:schemeClr val="accent3">
                      <a:lumMod val="75000"/>
                      <a:lumOff val="25000"/>
                    </a:schemeClr>
                  </a:solidFill>
                  <a:latin typeface="+mj-lt"/>
                  <a:cs typeface="Calibri Light"/>
                </a:rPr>
                <a:t>Pros</a:t>
              </a:r>
              <a:endParaRPr lang="en-US" sz="1000" dirty="0" smtClean="0">
                <a:solidFill>
                  <a:schemeClr val="accent3">
                    <a:lumMod val="75000"/>
                    <a:lumOff val="25000"/>
                  </a:schemeClr>
                </a:solidFill>
                <a:latin typeface="Franklin Gothic Book" panose="020B0503020102020204" pitchFamily="34" charset="0"/>
                <a:cs typeface="Calibri Light"/>
              </a:endParaRPr>
            </a:p>
          </p:txBody>
        </p:sp>
      </p:grpSp>
      <p:grpSp>
        <p:nvGrpSpPr>
          <p:cNvPr id="3" name="Group 2"/>
          <p:cNvGrpSpPr/>
          <p:nvPr/>
        </p:nvGrpSpPr>
        <p:grpSpPr>
          <a:xfrm>
            <a:off x="6300192" y="1887890"/>
            <a:ext cx="1876362" cy="289206"/>
            <a:chOff x="6584070" y="1887890"/>
            <a:chExt cx="1876362" cy="289206"/>
          </a:xfrm>
        </p:grpSpPr>
        <p:grpSp>
          <p:nvGrpSpPr>
            <p:cNvPr id="63" name="SKEPTIC"/>
            <p:cNvGrpSpPr>
              <a:grpSpLocks noChangeAspect="1"/>
            </p:cNvGrpSpPr>
            <p:nvPr/>
          </p:nvGrpSpPr>
          <p:grpSpPr>
            <a:xfrm>
              <a:off x="6584070" y="1892418"/>
              <a:ext cx="182880" cy="233125"/>
              <a:chOff x="4826000" y="398463"/>
              <a:chExt cx="2005013" cy="2555876"/>
            </a:xfrm>
            <a:solidFill>
              <a:schemeClr val="accent1"/>
            </a:solidFill>
            <a:effectLst/>
          </p:grpSpPr>
          <p:sp>
            <p:nvSpPr>
              <p:cNvPr id="64" name="Freeform 11"/>
              <p:cNvSpPr>
                <a:spLocks/>
              </p:cNvSpPr>
              <p:nvPr/>
            </p:nvSpPr>
            <p:spPr bwMode="auto">
              <a:xfrm>
                <a:off x="6265863" y="1717676"/>
                <a:ext cx="565150" cy="1236663"/>
              </a:xfrm>
              <a:custGeom>
                <a:avLst/>
                <a:gdLst>
                  <a:gd name="T0" fmla="*/ 0 w 593"/>
                  <a:gd name="T1" fmla="*/ 1297 h 1297"/>
                  <a:gd name="T2" fmla="*/ 0 w 593"/>
                  <a:gd name="T3" fmla="*/ 1297 h 1297"/>
                  <a:gd name="T4" fmla="*/ 593 w 593"/>
                  <a:gd name="T5" fmla="*/ 1297 h 1297"/>
                  <a:gd name="T6" fmla="*/ 593 w 593"/>
                  <a:gd name="T7" fmla="*/ 297 h 1297"/>
                  <a:gd name="T8" fmla="*/ 296 w 593"/>
                  <a:gd name="T9" fmla="*/ 0 h 1297"/>
                  <a:gd name="T10" fmla="*/ 296 w 593"/>
                  <a:gd name="T11" fmla="*/ 0 h 1297"/>
                  <a:gd name="T12" fmla="*/ 0 w 593"/>
                  <a:gd name="T13" fmla="*/ 297 h 1297"/>
                  <a:gd name="T14" fmla="*/ 0 w 593"/>
                  <a:gd name="T15" fmla="*/ 1297 h 129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3" h="1297">
                    <a:moveTo>
                      <a:pt x="0" y="1297"/>
                    </a:moveTo>
                    <a:lnTo>
                      <a:pt x="0" y="1297"/>
                    </a:lnTo>
                    <a:lnTo>
                      <a:pt x="593" y="1297"/>
                    </a:lnTo>
                    <a:lnTo>
                      <a:pt x="593" y="297"/>
                    </a:lnTo>
                    <a:cubicBezTo>
                      <a:pt x="593" y="133"/>
                      <a:pt x="460" y="0"/>
                      <a:pt x="296" y="0"/>
                    </a:cubicBezTo>
                    <a:lnTo>
                      <a:pt x="296" y="0"/>
                    </a:lnTo>
                    <a:cubicBezTo>
                      <a:pt x="133" y="0"/>
                      <a:pt x="0" y="133"/>
                      <a:pt x="0" y="297"/>
                    </a:cubicBezTo>
                    <a:lnTo>
                      <a:pt x="0" y="129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5" name="Freeform 12"/>
              <p:cNvSpPr>
                <a:spLocks/>
              </p:cNvSpPr>
              <p:nvPr/>
            </p:nvSpPr>
            <p:spPr bwMode="auto">
              <a:xfrm>
                <a:off x="6299200" y="1160463"/>
                <a:ext cx="498475" cy="498475"/>
              </a:xfrm>
              <a:custGeom>
                <a:avLst/>
                <a:gdLst>
                  <a:gd name="T0" fmla="*/ 0 w 523"/>
                  <a:gd name="T1" fmla="*/ 261 h 522"/>
                  <a:gd name="T2" fmla="*/ 0 w 523"/>
                  <a:gd name="T3" fmla="*/ 261 h 522"/>
                  <a:gd name="T4" fmla="*/ 261 w 523"/>
                  <a:gd name="T5" fmla="*/ 522 h 522"/>
                  <a:gd name="T6" fmla="*/ 523 w 523"/>
                  <a:gd name="T7" fmla="*/ 261 h 522"/>
                  <a:gd name="T8" fmla="*/ 261 w 523"/>
                  <a:gd name="T9" fmla="*/ 0 h 522"/>
                  <a:gd name="T10" fmla="*/ 0 w 523"/>
                  <a:gd name="T11" fmla="*/ 261 h 522"/>
                </a:gdLst>
                <a:ahLst/>
                <a:cxnLst>
                  <a:cxn ang="0">
                    <a:pos x="T0" y="T1"/>
                  </a:cxn>
                  <a:cxn ang="0">
                    <a:pos x="T2" y="T3"/>
                  </a:cxn>
                  <a:cxn ang="0">
                    <a:pos x="T4" y="T5"/>
                  </a:cxn>
                  <a:cxn ang="0">
                    <a:pos x="T6" y="T7"/>
                  </a:cxn>
                  <a:cxn ang="0">
                    <a:pos x="T8" y="T9"/>
                  </a:cxn>
                  <a:cxn ang="0">
                    <a:pos x="T10" y="T11"/>
                  </a:cxn>
                </a:cxnLst>
                <a:rect l="0" t="0" r="r" b="b"/>
                <a:pathLst>
                  <a:path w="523" h="522">
                    <a:moveTo>
                      <a:pt x="0" y="261"/>
                    </a:moveTo>
                    <a:lnTo>
                      <a:pt x="0" y="261"/>
                    </a:lnTo>
                    <a:cubicBezTo>
                      <a:pt x="0" y="405"/>
                      <a:pt x="117" y="522"/>
                      <a:pt x="261" y="522"/>
                    </a:cubicBezTo>
                    <a:cubicBezTo>
                      <a:pt x="406" y="522"/>
                      <a:pt x="523" y="405"/>
                      <a:pt x="523" y="261"/>
                    </a:cubicBezTo>
                    <a:cubicBezTo>
                      <a:pt x="523" y="117"/>
                      <a:pt x="406" y="0"/>
                      <a:pt x="261" y="0"/>
                    </a:cubicBezTo>
                    <a:cubicBezTo>
                      <a:pt x="117" y="0"/>
                      <a:pt x="0" y="117"/>
                      <a:pt x="0" y="2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6" name="Freeform 13"/>
              <p:cNvSpPr>
                <a:spLocks/>
              </p:cNvSpPr>
              <p:nvPr/>
            </p:nvSpPr>
            <p:spPr bwMode="auto">
              <a:xfrm>
                <a:off x="5545138" y="1335088"/>
                <a:ext cx="565150" cy="1619250"/>
              </a:xfrm>
              <a:custGeom>
                <a:avLst/>
                <a:gdLst>
                  <a:gd name="T0" fmla="*/ 0 w 593"/>
                  <a:gd name="T1" fmla="*/ 1697 h 1697"/>
                  <a:gd name="T2" fmla="*/ 0 w 593"/>
                  <a:gd name="T3" fmla="*/ 1697 h 1697"/>
                  <a:gd name="T4" fmla="*/ 593 w 593"/>
                  <a:gd name="T5" fmla="*/ 1697 h 1697"/>
                  <a:gd name="T6" fmla="*/ 593 w 593"/>
                  <a:gd name="T7" fmla="*/ 297 h 1697"/>
                  <a:gd name="T8" fmla="*/ 297 w 593"/>
                  <a:gd name="T9" fmla="*/ 0 h 1697"/>
                  <a:gd name="T10" fmla="*/ 0 w 593"/>
                  <a:gd name="T11" fmla="*/ 297 h 1697"/>
                  <a:gd name="T12" fmla="*/ 0 w 593"/>
                  <a:gd name="T13" fmla="*/ 1697 h 1697"/>
                </a:gdLst>
                <a:ahLst/>
                <a:cxnLst>
                  <a:cxn ang="0">
                    <a:pos x="T0" y="T1"/>
                  </a:cxn>
                  <a:cxn ang="0">
                    <a:pos x="T2" y="T3"/>
                  </a:cxn>
                  <a:cxn ang="0">
                    <a:pos x="T4" y="T5"/>
                  </a:cxn>
                  <a:cxn ang="0">
                    <a:pos x="T6" y="T7"/>
                  </a:cxn>
                  <a:cxn ang="0">
                    <a:pos x="T8" y="T9"/>
                  </a:cxn>
                  <a:cxn ang="0">
                    <a:pos x="T10" y="T11"/>
                  </a:cxn>
                  <a:cxn ang="0">
                    <a:pos x="T12" y="T13"/>
                  </a:cxn>
                </a:cxnLst>
                <a:rect l="0" t="0" r="r" b="b"/>
                <a:pathLst>
                  <a:path w="593" h="1697">
                    <a:moveTo>
                      <a:pt x="0" y="1697"/>
                    </a:moveTo>
                    <a:lnTo>
                      <a:pt x="0" y="1697"/>
                    </a:lnTo>
                    <a:lnTo>
                      <a:pt x="593" y="1697"/>
                    </a:lnTo>
                    <a:lnTo>
                      <a:pt x="593" y="297"/>
                    </a:lnTo>
                    <a:cubicBezTo>
                      <a:pt x="593" y="133"/>
                      <a:pt x="460" y="0"/>
                      <a:pt x="297" y="0"/>
                    </a:cubicBezTo>
                    <a:cubicBezTo>
                      <a:pt x="133" y="0"/>
                      <a:pt x="0" y="133"/>
                      <a:pt x="0" y="297"/>
                    </a:cubicBezTo>
                    <a:lnTo>
                      <a:pt x="0" y="169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7" name="Freeform 14"/>
              <p:cNvSpPr>
                <a:spLocks/>
              </p:cNvSpPr>
              <p:nvPr/>
            </p:nvSpPr>
            <p:spPr bwMode="auto">
              <a:xfrm>
                <a:off x="5578475" y="779463"/>
                <a:ext cx="498475" cy="498475"/>
              </a:xfrm>
              <a:custGeom>
                <a:avLst/>
                <a:gdLst>
                  <a:gd name="T0" fmla="*/ 0 w 523"/>
                  <a:gd name="T1" fmla="*/ 261 h 522"/>
                  <a:gd name="T2" fmla="*/ 0 w 523"/>
                  <a:gd name="T3" fmla="*/ 261 h 522"/>
                  <a:gd name="T4" fmla="*/ 262 w 523"/>
                  <a:gd name="T5" fmla="*/ 522 h 522"/>
                  <a:gd name="T6" fmla="*/ 523 w 523"/>
                  <a:gd name="T7" fmla="*/ 261 h 522"/>
                  <a:gd name="T8" fmla="*/ 262 w 523"/>
                  <a:gd name="T9" fmla="*/ 0 h 522"/>
                  <a:gd name="T10" fmla="*/ 0 w 523"/>
                  <a:gd name="T11" fmla="*/ 261 h 522"/>
                </a:gdLst>
                <a:ahLst/>
                <a:cxnLst>
                  <a:cxn ang="0">
                    <a:pos x="T0" y="T1"/>
                  </a:cxn>
                  <a:cxn ang="0">
                    <a:pos x="T2" y="T3"/>
                  </a:cxn>
                  <a:cxn ang="0">
                    <a:pos x="T4" y="T5"/>
                  </a:cxn>
                  <a:cxn ang="0">
                    <a:pos x="T6" y="T7"/>
                  </a:cxn>
                  <a:cxn ang="0">
                    <a:pos x="T8" y="T9"/>
                  </a:cxn>
                  <a:cxn ang="0">
                    <a:pos x="T10" y="T11"/>
                  </a:cxn>
                </a:cxnLst>
                <a:rect l="0" t="0" r="r" b="b"/>
                <a:pathLst>
                  <a:path w="523" h="522">
                    <a:moveTo>
                      <a:pt x="0" y="261"/>
                    </a:moveTo>
                    <a:lnTo>
                      <a:pt x="0" y="261"/>
                    </a:lnTo>
                    <a:cubicBezTo>
                      <a:pt x="0" y="405"/>
                      <a:pt x="117" y="522"/>
                      <a:pt x="262" y="522"/>
                    </a:cubicBezTo>
                    <a:cubicBezTo>
                      <a:pt x="406" y="522"/>
                      <a:pt x="523" y="405"/>
                      <a:pt x="523" y="261"/>
                    </a:cubicBezTo>
                    <a:cubicBezTo>
                      <a:pt x="523" y="117"/>
                      <a:pt x="406" y="0"/>
                      <a:pt x="262" y="0"/>
                    </a:cubicBezTo>
                    <a:cubicBezTo>
                      <a:pt x="117" y="0"/>
                      <a:pt x="0" y="117"/>
                      <a:pt x="0" y="2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8" name="Freeform 15"/>
              <p:cNvSpPr>
                <a:spLocks/>
              </p:cNvSpPr>
              <p:nvPr/>
            </p:nvSpPr>
            <p:spPr bwMode="auto">
              <a:xfrm>
                <a:off x="4826000" y="954088"/>
                <a:ext cx="565150" cy="2000250"/>
              </a:xfrm>
              <a:custGeom>
                <a:avLst/>
                <a:gdLst>
                  <a:gd name="T0" fmla="*/ 0 w 592"/>
                  <a:gd name="T1" fmla="*/ 2097 h 2097"/>
                  <a:gd name="T2" fmla="*/ 0 w 592"/>
                  <a:gd name="T3" fmla="*/ 2097 h 2097"/>
                  <a:gd name="T4" fmla="*/ 592 w 592"/>
                  <a:gd name="T5" fmla="*/ 2097 h 2097"/>
                  <a:gd name="T6" fmla="*/ 592 w 592"/>
                  <a:gd name="T7" fmla="*/ 297 h 2097"/>
                  <a:gd name="T8" fmla="*/ 296 w 592"/>
                  <a:gd name="T9" fmla="*/ 0 h 2097"/>
                  <a:gd name="T10" fmla="*/ 0 w 592"/>
                  <a:gd name="T11" fmla="*/ 297 h 2097"/>
                  <a:gd name="T12" fmla="*/ 0 w 592"/>
                  <a:gd name="T13" fmla="*/ 2097 h 2097"/>
                </a:gdLst>
                <a:ahLst/>
                <a:cxnLst>
                  <a:cxn ang="0">
                    <a:pos x="T0" y="T1"/>
                  </a:cxn>
                  <a:cxn ang="0">
                    <a:pos x="T2" y="T3"/>
                  </a:cxn>
                  <a:cxn ang="0">
                    <a:pos x="T4" y="T5"/>
                  </a:cxn>
                  <a:cxn ang="0">
                    <a:pos x="T6" y="T7"/>
                  </a:cxn>
                  <a:cxn ang="0">
                    <a:pos x="T8" y="T9"/>
                  </a:cxn>
                  <a:cxn ang="0">
                    <a:pos x="T10" y="T11"/>
                  </a:cxn>
                  <a:cxn ang="0">
                    <a:pos x="T12" y="T13"/>
                  </a:cxn>
                </a:cxnLst>
                <a:rect l="0" t="0" r="r" b="b"/>
                <a:pathLst>
                  <a:path w="592" h="2097">
                    <a:moveTo>
                      <a:pt x="0" y="2097"/>
                    </a:moveTo>
                    <a:lnTo>
                      <a:pt x="0" y="2097"/>
                    </a:lnTo>
                    <a:lnTo>
                      <a:pt x="592" y="2097"/>
                    </a:lnTo>
                    <a:lnTo>
                      <a:pt x="592" y="297"/>
                    </a:lnTo>
                    <a:cubicBezTo>
                      <a:pt x="592" y="133"/>
                      <a:pt x="460" y="0"/>
                      <a:pt x="296" y="0"/>
                    </a:cubicBezTo>
                    <a:cubicBezTo>
                      <a:pt x="132" y="0"/>
                      <a:pt x="0" y="133"/>
                      <a:pt x="0" y="297"/>
                    </a:cubicBezTo>
                    <a:lnTo>
                      <a:pt x="0" y="209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9" name="Freeform 16"/>
              <p:cNvSpPr>
                <a:spLocks/>
              </p:cNvSpPr>
              <p:nvPr/>
            </p:nvSpPr>
            <p:spPr bwMode="auto">
              <a:xfrm>
                <a:off x="4859338" y="398463"/>
                <a:ext cx="498475" cy="496888"/>
              </a:xfrm>
              <a:custGeom>
                <a:avLst/>
                <a:gdLst>
                  <a:gd name="T0" fmla="*/ 0 w 522"/>
                  <a:gd name="T1" fmla="*/ 260 h 521"/>
                  <a:gd name="T2" fmla="*/ 0 w 522"/>
                  <a:gd name="T3" fmla="*/ 260 h 521"/>
                  <a:gd name="T4" fmla="*/ 261 w 522"/>
                  <a:gd name="T5" fmla="*/ 521 h 521"/>
                  <a:gd name="T6" fmla="*/ 522 w 522"/>
                  <a:gd name="T7" fmla="*/ 260 h 521"/>
                  <a:gd name="T8" fmla="*/ 261 w 522"/>
                  <a:gd name="T9" fmla="*/ 0 h 521"/>
                  <a:gd name="T10" fmla="*/ 0 w 522"/>
                  <a:gd name="T11" fmla="*/ 260 h 521"/>
                </a:gdLst>
                <a:ahLst/>
                <a:cxnLst>
                  <a:cxn ang="0">
                    <a:pos x="T0" y="T1"/>
                  </a:cxn>
                  <a:cxn ang="0">
                    <a:pos x="T2" y="T3"/>
                  </a:cxn>
                  <a:cxn ang="0">
                    <a:pos x="T4" y="T5"/>
                  </a:cxn>
                  <a:cxn ang="0">
                    <a:pos x="T6" y="T7"/>
                  </a:cxn>
                  <a:cxn ang="0">
                    <a:pos x="T8" y="T9"/>
                  </a:cxn>
                  <a:cxn ang="0">
                    <a:pos x="T10" y="T11"/>
                  </a:cxn>
                </a:cxnLst>
                <a:rect l="0" t="0" r="r" b="b"/>
                <a:pathLst>
                  <a:path w="522" h="521">
                    <a:moveTo>
                      <a:pt x="0" y="260"/>
                    </a:moveTo>
                    <a:lnTo>
                      <a:pt x="0" y="260"/>
                    </a:lnTo>
                    <a:cubicBezTo>
                      <a:pt x="0" y="404"/>
                      <a:pt x="117" y="521"/>
                      <a:pt x="261" y="521"/>
                    </a:cubicBezTo>
                    <a:cubicBezTo>
                      <a:pt x="405" y="521"/>
                      <a:pt x="522" y="404"/>
                      <a:pt x="522" y="260"/>
                    </a:cubicBezTo>
                    <a:cubicBezTo>
                      <a:pt x="522" y="116"/>
                      <a:pt x="405" y="0"/>
                      <a:pt x="261" y="0"/>
                    </a:cubicBezTo>
                    <a:cubicBezTo>
                      <a:pt x="117" y="0"/>
                      <a:pt x="0" y="116"/>
                      <a:pt x="0" y="26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79" name="Content Placeholder 2"/>
            <p:cNvSpPr txBox="1">
              <a:spLocks/>
            </p:cNvSpPr>
            <p:nvPr/>
          </p:nvSpPr>
          <p:spPr>
            <a:xfrm>
              <a:off x="6768792" y="1887890"/>
              <a:ext cx="1691640" cy="289206"/>
            </a:xfrm>
            <a:prstGeom prst="rect">
              <a:avLst/>
            </a:prstGeom>
          </p:spPr>
          <p:txBody>
            <a:bodyPr vert="horz" wrap="none" lIns="45720" tIns="46800" rIns="91440" bIns="45720" rtlCol="0">
              <a:noAutofit/>
            </a:bodyPr>
            <a:lstStyle>
              <a:lvl1pPr marL="0" indent="0" algn="l" defTabSz="457200" rtl="0" eaLnBrk="1" latinLnBrk="0" hangingPunct="1">
                <a:spcBef>
                  <a:spcPct val="20000"/>
                </a:spcBef>
                <a:buFont typeface="Arial"/>
                <a:buNone/>
                <a:defRPr sz="800" kern="1200">
                  <a:solidFill>
                    <a:schemeClr val="tx1"/>
                  </a:solidFill>
                  <a:latin typeface="+mn-lt"/>
                  <a:ea typeface="+mn-ea"/>
                  <a:cs typeface="+mn-cs"/>
                </a:defRPr>
              </a:lvl1pPr>
              <a:lvl2pPr marL="349200" indent="0" algn="l" defTabSz="457200" rtl="0" eaLnBrk="1" latinLnBrk="0" hangingPunct="1">
                <a:spcBef>
                  <a:spcPct val="20000"/>
                </a:spcBef>
                <a:buFont typeface="Arial"/>
                <a:buNone/>
                <a:defRPr sz="800" kern="1200">
                  <a:solidFill>
                    <a:schemeClr val="tx1"/>
                  </a:solidFill>
                  <a:latin typeface="+mn-lt"/>
                  <a:ea typeface="+mn-ea"/>
                  <a:cs typeface="+mn-cs"/>
                </a:defRPr>
              </a:lvl2pPr>
              <a:lvl3pPr marL="662400" indent="0" algn="l" defTabSz="457200" rtl="0" eaLnBrk="1" latinLnBrk="0" hangingPunct="1">
                <a:spcBef>
                  <a:spcPct val="20000"/>
                </a:spcBef>
                <a:buFont typeface="Arial"/>
                <a:buNone/>
                <a:defRPr sz="800" kern="1200">
                  <a:solidFill>
                    <a:schemeClr val="tx1"/>
                  </a:solidFill>
                  <a:latin typeface="+mn-lt"/>
                  <a:ea typeface="+mn-ea"/>
                  <a:cs typeface="+mn-cs"/>
                </a:defRPr>
              </a:lvl3pPr>
              <a:lvl4pPr marL="975600" indent="0" algn="l" defTabSz="457200" rtl="0" eaLnBrk="1" latinLnBrk="0" hangingPunct="1">
                <a:spcBef>
                  <a:spcPct val="20000"/>
                </a:spcBef>
                <a:buFont typeface="Arial"/>
                <a:buNone/>
                <a:defRPr sz="800" kern="1200">
                  <a:solidFill>
                    <a:schemeClr val="tx1"/>
                  </a:solidFill>
                  <a:latin typeface="+mn-lt"/>
                  <a:ea typeface="+mn-ea"/>
                  <a:cs typeface="+mn-cs"/>
                </a:defRPr>
              </a:lvl4pPr>
              <a:lvl5pPr marL="1252800" indent="0" algn="l" defTabSz="457200" rtl="0" eaLnBrk="1" latinLnBrk="0" hangingPunct="1">
                <a:spcBef>
                  <a:spcPct val="20000"/>
                </a:spcBef>
                <a:buFont typeface="Arial"/>
                <a:buNone/>
                <a:defRPr sz="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20000"/>
                </a:lnSpc>
                <a:spcBef>
                  <a:spcPts val="1200"/>
                </a:spcBef>
              </a:pPr>
              <a:r>
                <a:rPr lang="en-US" sz="1400" dirty="0" smtClean="0">
                  <a:solidFill>
                    <a:schemeClr val="accent1"/>
                  </a:solidFill>
                  <a:latin typeface="+mj-lt"/>
                  <a:cs typeface="Calibri Light"/>
                </a:rPr>
                <a:t>Skeptics</a:t>
              </a:r>
              <a:endParaRPr lang="en-US" sz="1000" dirty="0" smtClean="0">
                <a:solidFill>
                  <a:schemeClr val="accent1"/>
                </a:solidFill>
                <a:latin typeface="Franklin Gothic Book" panose="020B0503020102020204" pitchFamily="34" charset="0"/>
                <a:cs typeface="Calibri Light"/>
              </a:endParaRPr>
            </a:p>
          </p:txBody>
        </p:sp>
      </p:grpSp>
      <p:grpSp>
        <p:nvGrpSpPr>
          <p:cNvPr id="12" name="Group 11"/>
          <p:cNvGrpSpPr/>
          <p:nvPr/>
        </p:nvGrpSpPr>
        <p:grpSpPr>
          <a:xfrm>
            <a:off x="3346704" y="1879537"/>
            <a:ext cx="1513502" cy="332173"/>
            <a:chOff x="2431672" y="1879537"/>
            <a:chExt cx="1513502" cy="332173"/>
          </a:xfrm>
        </p:grpSpPr>
        <p:grpSp>
          <p:nvGrpSpPr>
            <p:cNvPr id="70" name="Group 69"/>
            <p:cNvGrpSpPr>
              <a:grpSpLocks noChangeAspect="1"/>
            </p:cNvGrpSpPr>
            <p:nvPr/>
          </p:nvGrpSpPr>
          <p:grpSpPr>
            <a:xfrm>
              <a:off x="2431672" y="1903858"/>
              <a:ext cx="182880" cy="221685"/>
              <a:chOff x="3969534" y="2897821"/>
              <a:chExt cx="1097280" cy="1330113"/>
            </a:xfrm>
            <a:solidFill>
              <a:schemeClr val="accent3"/>
            </a:solidFill>
            <a:effectLst/>
          </p:grpSpPr>
          <p:sp>
            <p:nvSpPr>
              <p:cNvPr id="71" name="Freeform 17"/>
              <p:cNvSpPr>
                <a:spLocks/>
              </p:cNvSpPr>
              <p:nvPr/>
            </p:nvSpPr>
            <p:spPr bwMode="auto">
              <a:xfrm>
                <a:off x="4757525" y="3411274"/>
                <a:ext cx="309289" cy="816660"/>
              </a:xfrm>
              <a:custGeom>
                <a:avLst/>
                <a:gdLst>
                  <a:gd name="T0" fmla="*/ 0 w 593"/>
                  <a:gd name="T1" fmla="*/ 1564 h 1564"/>
                  <a:gd name="T2" fmla="*/ 0 w 593"/>
                  <a:gd name="T3" fmla="*/ 1564 h 1564"/>
                  <a:gd name="T4" fmla="*/ 593 w 593"/>
                  <a:gd name="T5" fmla="*/ 1564 h 1564"/>
                  <a:gd name="T6" fmla="*/ 593 w 593"/>
                  <a:gd name="T7" fmla="*/ 296 h 1564"/>
                  <a:gd name="T8" fmla="*/ 297 w 593"/>
                  <a:gd name="T9" fmla="*/ 0 h 1564"/>
                  <a:gd name="T10" fmla="*/ 0 w 593"/>
                  <a:gd name="T11" fmla="*/ 296 h 1564"/>
                  <a:gd name="T12" fmla="*/ 0 w 593"/>
                  <a:gd name="T13" fmla="*/ 1564 h 1564"/>
                </a:gdLst>
                <a:ahLst/>
                <a:cxnLst>
                  <a:cxn ang="0">
                    <a:pos x="T0" y="T1"/>
                  </a:cxn>
                  <a:cxn ang="0">
                    <a:pos x="T2" y="T3"/>
                  </a:cxn>
                  <a:cxn ang="0">
                    <a:pos x="T4" y="T5"/>
                  </a:cxn>
                  <a:cxn ang="0">
                    <a:pos x="T6" y="T7"/>
                  </a:cxn>
                  <a:cxn ang="0">
                    <a:pos x="T8" y="T9"/>
                  </a:cxn>
                  <a:cxn ang="0">
                    <a:pos x="T10" y="T11"/>
                  </a:cxn>
                  <a:cxn ang="0">
                    <a:pos x="T12" y="T13"/>
                  </a:cxn>
                </a:cxnLst>
                <a:rect l="0" t="0" r="r" b="b"/>
                <a:pathLst>
                  <a:path w="593" h="1564">
                    <a:moveTo>
                      <a:pt x="0" y="1564"/>
                    </a:moveTo>
                    <a:lnTo>
                      <a:pt x="0" y="1564"/>
                    </a:lnTo>
                    <a:lnTo>
                      <a:pt x="593" y="1564"/>
                    </a:lnTo>
                    <a:lnTo>
                      <a:pt x="593" y="296"/>
                    </a:lnTo>
                    <a:cubicBezTo>
                      <a:pt x="593" y="133"/>
                      <a:pt x="460" y="0"/>
                      <a:pt x="297" y="0"/>
                    </a:cubicBezTo>
                    <a:cubicBezTo>
                      <a:pt x="133" y="0"/>
                      <a:pt x="0" y="133"/>
                      <a:pt x="0" y="296"/>
                    </a:cubicBezTo>
                    <a:lnTo>
                      <a:pt x="0" y="156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2" name="Freeform 18"/>
              <p:cNvSpPr>
                <a:spLocks/>
              </p:cNvSpPr>
              <p:nvPr/>
            </p:nvSpPr>
            <p:spPr bwMode="auto">
              <a:xfrm>
                <a:off x="4775770" y="3107199"/>
                <a:ext cx="272800" cy="272799"/>
              </a:xfrm>
              <a:custGeom>
                <a:avLst/>
                <a:gdLst>
                  <a:gd name="T0" fmla="*/ 0 w 523"/>
                  <a:gd name="T1" fmla="*/ 262 h 523"/>
                  <a:gd name="T2" fmla="*/ 0 w 523"/>
                  <a:gd name="T3" fmla="*/ 262 h 523"/>
                  <a:gd name="T4" fmla="*/ 262 w 523"/>
                  <a:gd name="T5" fmla="*/ 523 h 523"/>
                  <a:gd name="T6" fmla="*/ 523 w 523"/>
                  <a:gd name="T7" fmla="*/ 262 h 523"/>
                  <a:gd name="T8" fmla="*/ 262 w 523"/>
                  <a:gd name="T9" fmla="*/ 0 h 523"/>
                  <a:gd name="T10" fmla="*/ 0 w 523"/>
                  <a:gd name="T11" fmla="*/ 262 h 523"/>
                </a:gdLst>
                <a:ahLst/>
                <a:cxnLst>
                  <a:cxn ang="0">
                    <a:pos x="T0" y="T1"/>
                  </a:cxn>
                  <a:cxn ang="0">
                    <a:pos x="T2" y="T3"/>
                  </a:cxn>
                  <a:cxn ang="0">
                    <a:pos x="T4" y="T5"/>
                  </a:cxn>
                  <a:cxn ang="0">
                    <a:pos x="T6" y="T7"/>
                  </a:cxn>
                  <a:cxn ang="0">
                    <a:pos x="T8" y="T9"/>
                  </a:cxn>
                  <a:cxn ang="0">
                    <a:pos x="T10" y="T11"/>
                  </a:cxn>
                </a:cxnLst>
                <a:rect l="0" t="0" r="r" b="b"/>
                <a:pathLst>
                  <a:path w="523" h="523">
                    <a:moveTo>
                      <a:pt x="0" y="262"/>
                    </a:moveTo>
                    <a:lnTo>
                      <a:pt x="0" y="262"/>
                    </a:lnTo>
                    <a:cubicBezTo>
                      <a:pt x="0" y="406"/>
                      <a:pt x="117" y="523"/>
                      <a:pt x="262" y="523"/>
                    </a:cubicBezTo>
                    <a:cubicBezTo>
                      <a:pt x="406" y="523"/>
                      <a:pt x="523" y="406"/>
                      <a:pt x="523" y="262"/>
                    </a:cubicBezTo>
                    <a:cubicBezTo>
                      <a:pt x="523" y="117"/>
                      <a:pt x="406" y="0"/>
                      <a:pt x="262" y="0"/>
                    </a:cubicBezTo>
                    <a:cubicBezTo>
                      <a:pt x="117" y="0"/>
                      <a:pt x="0" y="117"/>
                      <a:pt x="0" y="26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3" name="Freeform 19"/>
              <p:cNvSpPr>
                <a:spLocks/>
              </p:cNvSpPr>
              <p:nvPr/>
            </p:nvSpPr>
            <p:spPr bwMode="auto">
              <a:xfrm>
                <a:off x="3969534" y="3411274"/>
                <a:ext cx="309289" cy="816660"/>
              </a:xfrm>
              <a:custGeom>
                <a:avLst/>
                <a:gdLst>
                  <a:gd name="T0" fmla="*/ 593 w 593"/>
                  <a:gd name="T1" fmla="*/ 1564 h 1564"/>
                  <a:gd name="T2" fmla="*/ 593 w 593"/>
                  <a:gd name="T3" fmla="*/ 1564 h 1564"/>
                  <a:gd name="T4" fmla="*/ 0 w 593"/>
                  <a:gd name="T5" fmla="*/ 1564 h 1564"/>
                  <a:gd name="T6" fmla="*/ 0 w 593"/>
                  <a:gd name="T7" fmla="*/ 296 h 1564"/>
                  <a:gd name="T8" fmla="*/ 296 w 593"/>
                  <a:gd name="T9" fmla="*/ 0 h 1564"/>
                  <a:gd name="T10" fmla="*/ 593 w 593"/>
                  <a:gd name="T11" fmla="*/ 296 h 1564"/>
                  <a:gd name="T12" fmla="*/ 593 w 593"/>
                  <a:gd name="T13" fmla="*/ 1564 h 1564"/>
                </a:gdLst>
                <a:ahLst/>
                <a:cxnLst>
                  <a:cxn ang="0">
                    <a:pos x="T0" y="T1"/>
                  </a:cxn>
                  <a:cxn ang="0">
                    <a:pos x="T2" y="T3"/>
                  </a:cxn>
                  <a:cxn ang="0">
                    <a:pos x="T4" y="T5"/>
                  </a:cxn>
                  <a:cxn ang="0">
                    <a:pos x="T6" y="T7"/>
                  </a:cxn>
                  <a:cxn ang="0">
                    <a:pos x="T8" y="T9"/>
                  </a:cxn>
                  <a:cxn ang="0">
                    <a:pos x="T10" y="T11"/>
                  </a:cxn>
                  <a:cxn ang="0">
                    <a:pos x="T12" y="T13"/>
                  </a:cxn>
                </a:cxnLst>
                <a:rect l="0" t="0" r="r" b="b"/>
                <a:pathLst>
                  <a:path w="593" h="1564">
                    <a:moveTo>
                      <a:pt x="593" y="1564"/>
                    </a:moveTo>
                    <a:lnTo>
                      <a:pt x="593" y="1564"/>
                    </a:lnTo>
                    <a:lnTo>
                      <a:pt x="0" y="1564"/>
                    </a:lnTo>
                    <a:lnTo>
                      <a:pt x="0" y="296"/>
                    </a:lnTo>
                    <a:cubicBezTo>
                      <a:pt x="0" y="133"/>
                      <a:pt x="133" y="0"/>
                      <a:pt x="296" y="0"/>
                    </a:cubicBezTo>
                    <a:cubicBezTo>
                      <a:pt x="460" y="0"/>
                      <a:pt x="593" y="133"/>
                      <a:pt x="593" y="296"/>
                    </a:cubicBezTo>
                    <a:lnTo>
                      <a:pt x="593" y="1564"/>
                    </a:lnTo>
                    <a:close/>
                  </a:path>
                </a:pathLst>
              </a:custGeom>
              <a:solidFill>
                <a:schemeClr val="accent3">
                  <a:lumMod val="75000"/>
                  <a:lumOff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4" name="Freeform 20"/>
              <p:cNvSpPr>
                <a:spLocks/>
              </p:cNvSpPr>
              <p:nvPr/>
            </p:nvSpPr>
            <p:spPr bwMode="auto">
              <a:xfrm>
                <a:off x="3987779" y="3107199"/>
                <a:ext cx="272800" cy="272799"/>
              </a:xfrm>
              <a:custGeom>
                <a:avLst/>
                <a:gdLst>
                  <a:gd name="T0" fmla="*/ 523 w 523"/>
                  <a:gd name="T1" fmla="*/ 262 h 523"/>
                  <a:gd name="T2" fmla="*/ 523 w 523"/>
                  <a:gd name="T3" fmla="*/ 262 h 523"/>
                  <a:gd name="T4" fmla="*/ 261 w 523"/>
                  <a:gd name="T5" fmla="*/ 523 h 523"/>
                  <a:gd name="T6" fmla="*/ 0 w 523"/>
                  <a:gd name="T7" fmla="*/ 262 h 523"/>
                  <a:gd name="T8" fmla="*/ 261 w 523"/>
                  <a:gd name="T9" fmla="*/ 0 h 523"/>
                  <a:gd name="T10" fmla="*/ 523 w 523"/>
                  <a:gd name="T11" fmla="*/ 262 h 523"/>
                </a:gdLst>
                <a:ahLst/>
                <a:cxnLst>
                  <a:cxn ang="0">
                    <a:pos x="T0" y="T1"/>
                  </a:cxn>
                  <a:cxn ang="0">
                    <a:pos x="T2" y="T3"/>
                  </a:cxn>
                  <a:cxn ang="0">
                    <a:pos x="T4" y="T5"/>
                  </a:cxn>
                  <a:cxn ang="0">
                    <a:pos x="T6" y="T7"/>
                  </a:cxn>
                  <a:cxn ang="0">
                    <a:pos x="T8" y="T9"/>
                  </a:cxn>
                  <a:cxn ang="0">
                    <a:pos x="T10" y="T11"/>
                  </a:cxn>
                </a:cxnLst>
                <a:rect l="0" t="0" r="r" b="b"/>
                <a:pathLst>
                  <a:path w="523" h="523">
                    <a:moveTo>
                      <a:pt x="523" y="262"/>
                    </a:moveTo>
                    <a:lnTo>
                      <a:pt x="523" y="262"/>
                    </a:lnTo>
                    <a:cubicBezTo>
                      <a:pt x="523" y="406"/>
                      <a:pt x="406" y="523"/>
                      <a:pt x="261" y="523"/>
                    </a:cubicBezTo>
                    <a:cubicBezTo>
                      <a:pt x="117" y="523"/>
                      <a:pt x="0" y="406"/>
                      <a:pt x="0" y="262"/>
                    </a:cubicBezTo>
                    <a:cubicBezTo>
                      <a:pt x="0" y="117"/>
                      <a:pt x="117" y="0"/>
                      <a:pt x="261" y="0"/>
                    </a:cubicBezTo>
                    <a:cubicBezTo>
                      <a:pt x="406" y="0"/>
                      <a:pt x="523" y="117"/>
                      <a:pt x="523" y="262"/>
                    </a:cubicBezTo>
                    <a:close/>
                  </a:path>
                </a:pathLst>
              </a:custGeom>
              <a:solidFill>
                <a:schemeClr val="accent3">
                  <a:lumMod val="75000"/>
                  <a:lumOff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5" name="Freeform 21"/>
              <p:cNvSpPr>
                <a:spLocks/>
              </p:cNvSpPr>
              <p:nvPr/>
            </p:nvSpPr>
            <p:spPr bwMode="auto">
              <a:xfrm>
                <a:off x="4518608" y="3202765"/>
                <a:ext cx="154644" cy="1025169"/>
              </a:xfrm>
              <a:custGeom>
                <a:avLst/>
                <a:gdLst>
                  <a:gd name="T0" fmla="*/ 296 w 296"/>
                  <a:gd name="T1" fmla="*/ 296 h 1964"/>
                  <a:gd name="T2" fmla="*/ 296 w 296"/>
                  <a:gd name="T3" fmla="*/ 296 h 1964"/>
                  <a:gd name="T4" fmla="*/ 0 w 296"/>
                  <a:gd name="T5" fmla="*/ 0 h 1964"/>
                  <a:gd name="T6" fmla="*/ 0 w 296"/>
                  <a:gd name="T7" fmla="*/ 1964 h 1964"/>
                  <a:gd name="T8" fmla="*/ 296 w 296"/>
                  <a:gd name="T9" fmla="*/ 1964 h 1964"/>
                  <a:gd name="T10" fmla="*/ 296 w 296"/>
                  <a:gd name="T11" fmla="*/ 296 h 1964"/>
                </a:gdLst>
                <a:ahLst/>
                <a:cxnLst>
                  <a:cxn ang="0">
                    <a:pos x="T0" y="T1"/>
                  </a:cxn>
                  <a:cxn ang="0">
                    <a:pos x="T2" y="T3"/>
                  </a:cxn>
                  <a:cxn ang="0">
                    <a:pos x="T4" y="T5"/>
                  </a:cxn>
                  <a:cxn ang="0">
                    <a:pos x="T6" y="T7"/>
                  </a:cxn>
                  <a:cxn ang="0">
                    <a:pos x="T8" y="T9"/>
                  </a:cxn>
                  <a:cxn ang="0">
                    <a:pos x="T10" y="T11"/>
                  </a:cxn>
                </a:cxnLst>
                <a:rect l="0" t="0" r="r" b="b"/>
                <a:pathLst>
                  <a:path w="296" h="1964">
                    <a:moveTo>
                      <a:pt x="296" y="296"/>
                    </a:moveTo>
                    <a:lnTo>
                      <a:pt x="296" y="296"/>
                    </a:lnTo>
                    <a:cubicBezTo>
                      <a:pt x="296" y="133"/>
                      <a:pt x="164" y="0"/>
                      <a:pt x="0" y="0"/>
                    </a:cubicBezTo>
                    <a:lnTo>
                      <a:pt x="0" y="1964"/>
                    </a:lnTo>
                    <a:lnTo>
                      <a:pt x="296" y="1964"/>
                    </a:lnTo>
                    <a:lnTo>
                      <a:pt x="296" y="29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6" name="Freeform 22"/>
              <p:cNvSpPr>
                <a:spLocks/>
              </p:cNvSpPr>
              <p:nvPr/>
            </p:nvSpPr>
            <p:spPr bwMode="auto">
              <a:xfrm>
                <a:off x="4518608" y="2897821"/>
                <a:ext cx="136400" cy="272799"/>
              </a:xfrm>
              <a:custGeom>
                <a:avLst/>
                <a:gdLst>
                  <a:gd name="T0" fmla="*/ 261 w 261"/>
                  <a:gd name="T1" fmla="*/ 262 h 523"/>
                  <a:gd name="T2" fmla="*/ 261 w 261"/>
                  <a:gd name="T3" fmla="*/ 262 h 523"/>
                  <a:gd name="T4" fmla="*/ 0 w 261"/>
                  <a:gd name="T5" fmla="*/ 0 h 523"/>
                  <a:gd name="T6" fmla="*/ 0 w 261"/>
                  <a:gd name="T7" fmla="*/ 523 h 523"/>
                  <a:gd name="T8" fmla="*/ 261 w 261"/>
                  <a:gd name="T9" fmla="*/ 262 h 523"/>
                </a:gdLst>
                <a:ahLst/>
                <a:cxnLst>
                  <a:cxn ang="0">
                    <a:pos x="T0" y="T1"/>
                  </a:cxn>
                  <a:cxn ang="0">
                    <a:pos x="T2" y="T3"/>
                  </a:cxn>
                  <a:cxn ang="0">
                    <a:pos x="T4" y="T5"/>
                  </a:cxn>
                  <a:cxn ang="0">
                    <a:pos x="T6" y="T7"/>
                  </a:cxn>
                  <a:cxn ang="0">
                    <a:pos x="T8" y="T9"/>
                  </a:cxn>
                </a:cxnLst>
                <a:rect l="0" t="0" r="r" b="b"/>
                <a:pathLst>
                  <a:path w="261" h="523">
                    <a:moveTo>
                      <a:pt x="261" y="262"/>
                    </a:moveTo>
                    <a:lnTo>
                      <a:pt x="261" y="262"/>
                    </a:lnTo>
                    <a:cubicBezTo>
                      <a:pt x="261" y="117"/>
                      <a:pt x="144" y="0"/>
                      <a:pt x="0" y="0"/>
                    </a:cubicBezTo>
                    <a:lnTo>
                      <a:pt x="0" y="523"/>
                    </a:lnTo>
                    <a:cubicBezTo>
                      <a:pt x="144" y="523"/>
                      <a:pt x="261" y="406"/>
                      <a:pt x="261" y="26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7" name="Freeform 23"/>
              <p:cNvSpPr>
                <a:spLocks/>
              </p:cNvSpPr>
              <p:nvPr/>
            </p:nvSpPr>
            <p:spPr bwMode="auto">
              <a:xfrm>
                <a:off x="4363964" y="3202765"/>
                <a:ext cx="154644" cy="1025169"/>
              </a:xfrm>
              <a:custGeom>
                <a:avLst/>
                <a:gdLst>
                  <a:gd name="T0" fmla="*/ 0 w 296"/>
                  <a:gd name="T1" fmla="*/ 296 h 1964"/>
                  <a:gd name="T2" fmla="*/ 0 w 296"/>
                  <a:gd name="T3" fmla="*/ 296 h 1964"/>
                  <a:gd name="T4" fmla="*/ 0 w 296"/>
                  <a:gd name="T5" fmla="*/ 1964 h 1964"/>
                  <a:gd name="T6" fmla="*/ 296 w 296"/>
                  <a:gd name="T7" fmla="*/ 1964 h 1964"/>
                  <a:gd name="T8" fmla="*/ 296 w 296"/>
                  <a:gd name="T9" fmla="*/ 0 h 1964"/>
                  <a:gd name="T10" fmla="*/ 0 w 296"/>
                  <a:gd name="T11" fmla="*/ 296 h 1964"/>
                </a:gdLst>
                <a:ahLst/>
                <a:cxnLst>
                  <a:cxn ang="0">
                    <a:pos x="T0" y="T1"/>
                  </a:cxn>
                  <a:cxn ang="0">
                    <a:pos x="T2" y="T3"/>
                  </a:cxn>
                  <a:cxn ang="0">
                    <a:pos x="T4" y="T5"/>
                  </a:cxn>
                  <a:cxn ang="0">
                    <a:pos x="T6" y="T7"/>
                  </a:cxn>
                  <a:cxn ang="0">
                    <a:pos x="T8" y="T9"/>
                  </a:cxn>
                  <a:cxn ang="0">
                    <a:pos x="T10" y="T11"/>
                  </a:cxn>
                </a:cxnLst>
                <a:rect l="0" t="0" r="r" b="b"/>
                <a:pathLst>
                  <a:path w="296" h="1964">
                    <a:moveTo>
                      <a:pt x="0" y="296"/>
                    </a:moveTo>
                    <a:lnTo>
                      <a:pt x="0" y="296"/>
                    </a:lnTo>
                    <a:lnTo>
                      <a:pt x="0" y="1964"/>
                    </a:lnTo>
                    <a:lnTo>
                      <a:pt x="296" y="1964"/>
                    </a:lnTo>
                    <a:lnTo>
                      <a:pt x="296" y="0"/>
                    </a:lnTo>
                    <a:cubicBezTo>
                      <a:pt x="132" y="0"/>
                      <a:pt x="0" y="133"/>
                      <a:pt x="0" y="296"/>
                    </a:cubicBezTo>
                    <a:close/>
                  </a:path>
                </a:pathLst>
              </a:custGeom>
              <a:solidFill>
                <a:schemeClr val="accent3">
                  <a:lumMod val="75000"/>
                  <a:lumOff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8" name="Freeform 24"/>
              <p:cNvSpPr>
                <a:spLocks/>
              </p:cNvSpPr>
              <p:nvPr/>
            </p:nvSpPr>
            <p:spPr bwMode="auto">
              <a:xfrm>
                <a:off x="4382209" y="2897821"/>
                <a:ext cx="136400" cy="272799"/>
              </a:xfrm>
              <a:custGeom>
                <a:avLst/>
                <a:gdLst>
                  <a:gd name="T0" fmla="*/ 0 w 261"/>
                  <a:gd name="T1" fmla="*/ 262 h 523"/>
                  <a:gd name="T2" fmla="*/ 0 w 261"/>
                  <a:gd name="T3" fmla="*/ 262 h 523"/>
                  <a:gd name="T4" fmla="*/ 261 w 261"/>
                  <a:gd name="T5" fmla="*/ 523 h 523"/>
                  <a:gd name="T6" fmla="*/ 261 w 261"/>
                  <a:gd name="T7" fmla="*/ 0 h 523"/>
                  <a:gd name="T8" fmla="*/ 0 w 261"/>
                  <a:gd name="T9" fmla="*/ 262 h 523"/>
                </a:gdLst>
                <a:ahLst/>
                <a:cxnLst>
                  <a:cxn ang="0">
                    <a:pos x="T0" y="T1"/>
                  </a:cxn>
                  <a:cxn ang="0">
                    <a:pos x="T2" y="T3"/>
                  </a:cxn>
                  <a:cxn ang="0">
                    <a:pos x="T4" y="T5"/>
                  </a:cxn>
                  <a:cxn ang="0">
                    <a:pos x="T6" y="T7"/>
                  </a:cxn>
                  <a:cxn ang="0">
                    <a:pos x="T8" y="T9"/>
                  </a:cxn>
                </a:cxnLst>
                <a:rect l="0" t="0" r="r" b="b"/>
                <a:pathLst>
                  <a:path w="261" h="523">
                    <a:moveTo>
                      <a:pt x="0" y="262"/>
                    </a:moveTo>
                    <a:lnTo>
                      <a:pt x="0" y="262"/>
                    </a:lnTo>
                    <a:cubicBezTo>
                      <a:pt x="0" y="406"/>
                      <a:pt x="117" y="523"/>
                      <a:pt x="261" y="523"/>
                    </a:cubicBezTo>
                    <a:lnTo>
                      <a:pt x="261" y="0"/>
                    </a:lnTo>
                    <a:cubicBezTo>
                      <a:pt x="117" y="0"/>
                      <a:pt x="0" y="117"/>
                      <a:pt x="0" y="262"/>
                    </a:cubicBezTo>
                    <a:close/>
                  </a:path>
                </a:pathLst>
              </a:custGeom>
              <a:solidFill>
                <a:schemeClr val="accent3">
                  <a:lumMod val="75000"/>
                  <a:lumOff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80" name="Content Placeholder 2"/>
            <p:cNvSpPr txBox="1">
              <a:spLocks/>
            </p:cNvSpPr>
            <p:nvPr/>
          </p:nvSpPr>
          <p:spPr>
            <a:xfrm>
              <a:off x="2614517" y="1879537"/>
              <a:ext cx="1330657" cy="332173"/>
            </a:xfrm>
            <a:prstGeom prst="rect">
              <a:avLst/>
            </a:prstGeom>
          </p:spPr>
          <p:txBody>
            <a:bodyPr vert="horz" wrap="none" lIns="45720" tIns="46800" rIns="91440" bIns="45720" rtlCol="0">
              <a:noAutofit/>
            </a:bodyPr>
            <a:lstStyle>
              <a:lvl1pPr marL="0" indent="0" algn="l" defTabSz="457200" rtl="0" eaLnBrk="1" latinLnBrk="0" hangingPunct="1">
                <a:spcBef>
                  <a:spcPct val="20000"/>
                </a:spcBef>
                <a:buFont typeface="Arial"/>
                <a:buNone/>
                <a:defRPr sz="800" kern="1200">
                  <a:solidFill>
                    <a:schemeClr val="tx1"/>
                  </a:solidFill>
                  <a:latin typeface="+mn-lt"/>
                  <a:ea typeface="+mn-ea"/>
                  <a:cs typeface="+mn-cs"/>
                </a:defRPr>
              </a:lvl1pPr>
              <a:lvl2pPr marL="349200" indent="0" algn="l" defTabSz="457200" rtl="0" eaLnBrk="1" latinLnBrk="0" hangingPunct="1">
                <a:spcBef>
                  <a:spcPct val="20000"/>
                </a:spcBef>
                <a:buFont typeface="Arial"/>
                <a:buNone/>
                <a:defRPr sz="800" kern="1200">
                  <a:solidFill>
                    <a:schemeClr val="tx1"/>
                  </a:solidFill>
                  <a:latin typeface="+mn-lt"/>
                  <a:ea typeface="+mn-ea"/>
                  <a:cs typeface="+mn-cs"/>
                </a:defRPr>
              </a:lvl2pPr>
              <a:lvl3pPr marL="662400" indent="0" algn="l" defTabSz="457200" rtl="0" eaLnBrk="1" latinLnBrk="0" hangingPunct="1">
                <a:spcBef>
                  <a:spcPct val="20000"/>
                </a:spcBef>
                <a:buFont typeface="Arial"/>
                <a:buNone/>
                <a:defRPr sz="800" kern="1200">
                  <a:solidFill>
                    <a:schemeClr val="tx1"/>
                  </a:solidFill>
                  <a:latin typeface="+mn-lt"/>
                  <a:ea typeface="+mn-ea"/>
                  <a:cs typeface="+mn-cs"/>
                </a:defRPr>
              </a:lvl3pPr>
              <a:lvl4pPr marL="975600" indent="0" algn="l" defTabSz="457200" rtl="0" eaLnBrk="1" latinLnBrk="0" hangingPunct="1">
                <a:spcBef>
                  <a:spcPct val="20000"/>
                </a:spcBef>
                <a:buFont typeface="Arial"/>
                <a:buNone/>
                <a:defRPr sz="800" kern="1200">
                  <a:solidFill>
                    <a:schemeClr val="tx1"/>
                  </a:solidFill>
                  <a:latin typeface="+mn-lt"/>
                  <a:ea typeface="+mn-ea"/>
                  <a:cs typeface="+mn-cs"/>
                </a:defRPr>
              </a:lvl4pPr>
              <a:lvl5pPr marL="1252800" indent="0" algn="l" defTabSz="457200" rtl="0" eaLnBrk="1" latinLnBrk="0" hangingPunct="1">
                <a:spcBef>
                  <a:spcPct val="20000"/>
                </a:spcBef>
                <a:buFont typeface="Arial"/>
                <a:buNone/>
                <a:defRPr sz="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20000"/>
                </a:lnSpc>
                <a:spcBef>
                  <a:spcPts val="1200"/>
                </a:spcBef>
              </a:pPr>
              <a:r>
                <a:rPr lang="en-US" sz="1400" dirty="0" smtClean="0">
                  <a:solidFill>
                    <a:schemeClr val="accent2">
                      <a:lumMod val="50000"/>
                    </a:schemeClr>
                  </a:solidFill>
                  <a:latin typeface="+mj-lt"/>
                  <a:cs typeface="Calibri Light"/>
                </a:rPr>
                <a:t>Swings</a:t>
              </a:r>
              <a:endParaRPr lang="en-US" sz="1400" dirty="0">
                <a:solidFill>
                  <a:schemeClr val="accent2">
                    <a:lumMod val="50000"/>
                  </a:schemeClr>
                </a:solidFill>
                <a:latin typeface="+mj-lt"/>
                <a:cs typeface="Calibri Light"/>
              </a:endParaRPr>
            </a:p>
          </p:txBody>
        </p:sp>
      </p:grpSp>
      <p:grpSp>
        <p:nvGrpSpPr>
          <p:cNvPr id="44" name="Group 43"/>
          <p:cNvGrpSpPr/>
          <p:nvPr/>
        </p:nvGrpSpPr>
        <p:grpSpPr>
          <a:xfrm>
            <a:off x="323529" y="4501158"/>
            <a:ext cx="5184575" cy="230832"/>
            <a:chOff x="323529" y="4429150"/>
            <a:chExt cx="5184575" cy="230832"/>
          </a:xfrm>
        </p:grpSpPr>
        <p:sp>
          <p:nvSpPr>
            <p:cNvPr id="45" name="TextBox 44"/>
            <p:cNvSpPr txBox="1"/>
            <p:nvPr/>
          </p:nvSpPr>
          <p:spPr>
            <a:xfrm>
              <a:off x="398339" y="4429150"/>
              <a:ext cx="5109765" cy="230832"/>
            </a:xfrm>
            <a:prstGeom prst="rect">
              <a:avLst/>
            </a:prstGeom>
          </p:spPr>
          <p:txBody>
            <a:bodyPr wrap="square" rtlCol="0">
              <a:spAutoFit/>
            </a:bodyPr>
            <a:lstStyle/>
            <a:p>
              <a:pPr defTabSz="725759">
                <a:defRPr/>
              </a:pPr>
              <a:r>
                <a:rPr lang="en-US" sz="900" kern="0" dirty="0" smtClean="0">
                  <a:solidFill>
                    <a:schemeClr val="accent3"/>
                  </a:solidFill>
                  <a:ea typeface="Tahoma" pitchFamily="34" charset="0"/>
                  <a:cs typeface="Calibri" pitchFamily="34" charset="0"/>
                </a:rPr>
                <a:t>Indicates a </a:t>
              </a:r>
              <a:r>
                <a:rPr lang="en-US" sz="900" kern="0" dirty="0" smtClean="0">
                  <a:solidFill>
                    <a:schemeClr val="accent3"/>
                  </a:solidFill>
                  <a:latin typeface="+mj-lt"/>
                  <a:ea typeface="Tahoma" pitchFamily="34" charset="0"/>
                  <a:cs typeface="Arial" panose="020B0604020202020204" pitchFamily="34" charset="0"/>
                </a:rPr>
                <a:t>statistically</a:t>
              </a:r>
              <a:r>
                <a:rPr lang="en-US" sz="900" kern="0" dirty="0" smtClean="0">
                  <a:solidFill>
                    <a:schemeClr val="accent3"/>
                  </a:solidFill>
                  <a:latin typeface="+mj-lt"/>
                  <a:ea typeface="Tahoma" pitchFamily="34" charset="0"/>
                  <a:cs typeface="Calibri" pitchFamily="34" charset="0"/>
                </a:rPr>
                <a:t> </a:t>
              </a:r>
              <a:r>
                <a:rPr lang="en-US" sz="900" kern="0" dirty="0" smtClean="0">
                  <a:solidFill>
                    <a:schemeClr val="accent3"/>
                  </a:solidFill>
                  <a:ea typeface="Tahoma" pitchFamily="34" charset="0"/>
                  <a:cs typeface="Calibri" pitchFamily="34" charset="0"/>
                </a:rPr>
                <a:t>significant change from pre to post at the 90% confidence interval</a:t>
              </a:r>
            </a:p>
          </p:txBody>
        </p:sp>
        <p:sp>
          <p:nvSpPr>
            <p:cNvPr id="46" name="Rounded Rectangle 45"/>
            <p:cNvSpPr/>
            <p:nvPr/>
          </p:nvSpPr>
          <p:spPr bwMode="auto">
            <a:xfrm>
              <a:off x="323529" y="4499368"/>
              <a:ext cx="138850" cy="91440"/>
            </a:xfrm>
            <a:prstGeom prst="roundRect">
              <a:avLst>
                <a:gd name="adj" fmla="val 0"/>
              </a:avLst>
            </a:prstGeom>
            <a:noFill/>
            <a:ln w="25400" cap="flat" cmpd="sng" algn="ctr">
              <a:solidFill>
                <a:schemeClr val="accent1"/>
              </a:solidFill>
              <a:prstDash val="solid"/>
              <a:miter lim="800000"/>
              <a:headEnd type="none" w="med" len="med"/>
              <a:tailEnd type="none" w="med" len="med"/>
            </a:ln>
            <a:effectLst/>
          </p:spPr>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defRPr/>
              </a:pPr>
              <a:endParaRPr lang="en-US" sz="2400" kern="0" dirty="0" smtClean="0">
                <a:gradFill>
                  <a:gsLst>
                    <a:gs pos="0">
                      <a:srgbClr val="FFFFFF"/>
                    </a:gs>
                    <a:gs pos="100000">
                      <a:srgbClr val="FFFFFF"/>
                    </a:gs>
                  </a:gsLst>
                  <a:lin ang="5400000" scaled="0"/>
                </a:gradFill>
                <a:latin typeface="Segoe UI Light"/>
                <a:ea typeface="Segoe UI" pitchFamily="34" charset="0"/>
                <a:cs typeface="Segoe UI" pitchFamily="34" charset="0"/>
              </a:endParaRPr>
            </a:p>
          </p:txBody>
        </p:sp>
      </p:grpSp>
      <p:sp>
        <p:nvSpPr>
          <p:cNvPr id="4" name="Rectangle 3"/>
          <p:cNvSpPr/>
          <p:nvPr/>
        </p:nvSpPr>
        <p:spPr>
          <a:xfrm>
            <a:off x="237744" y="4501158"/>
            <a:ext cx="4622462" cy="230832"/>
          </a:xfrm>
          <a:prstGeom prst="rect">
            <a:avLst/>
          </a:prstGeom>
          <a:noFill/>
          <a:ln w="31750">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32457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graphicEl>
                                              <a:chart seriesIdx="-3" categoryIdx="-3" bldStep="gridLegend"/>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graphicEl>
                                              <a:chart seriesIdx="-4" categoryIdx="0" bldStep="category"/>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graphicEl>
                                              <a:chart seriesIdx="-4" categoryIdx="1" bldStep="category"/>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graphicEl>
                                              <a:chart seriesIdx="-4" categoryIdx="2" bldStep="category"/>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graphicEl>
                                              <a:chart seriesIdx="-3" categoryIdx="-3" bldStep="gridLegend"/>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graphicEl>
                                              <a:chart seriesIdx="-4" categoryIdx="0" bldStep="category"/>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graphicEl>
                                              <a:chart seriesIdx="-4" categoryIdx="1" bldStep="category"/>
                                            </p:graphic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graphicEl>
                                              <a:chart seriesIdx="-4" categoryIdx="2" bldStep="category"/>
                                            </p:graphic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6">
                                            <p:graphicEl>
                                              <a:chart seriesIdx="-3" categoryIdx="-3" bldStep="gridLegend"/>
                                            </p:graphic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6">
                                            <p:graphicEl>
                                              <a:chart seriesIdx="-4" categoryIdx="0" bldStep="category"/>
                                            </p:graphic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6">
                                            <p:graphicEl>
                                              <a:chart seriesIdx="-4" categoryIdx="1" bldStep="category"/>
                                            </p:graphic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6">
                                            <p:graphicEl>
                                              <a:chart seriesIdx="-4" categoryIdx="2" bldStep="category"/>
                                            </p:graphic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4" grpId="0">
        <p:bldSub>
          <a:bldChart bld="category"/>
        </p:bldSub>
      </p:bldGraphic>
      <p:bldGraphic spid="15" grpId="0">
        <p:bldSub>
          <a:bldChart bld="category"/>
        </p:bldSub>
      </p:bldGraphic>
      <p:bldGraphic spid="16" grpId="0">
        <p:bldSub>
          <a:bldChart bld="category"/>
        </p:bldSub>
      </p:bldGraphic>
      <p:bldP spid="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entagon 10"/>
          <p:cNvSpPr/>
          <p:nvPr/>
        </p:nvSpPr>
        <p:spPr>
          <a:xfrm>
            <a:off x="-36511" y="1200150"/>
            <a:ext cx="9289031" cy="2743200"/>
          </a:xfrm>
          <a:prstGeom prst="homePlate">
            <a:avLst>
              <a:gd name="adj" fmla="val 0"/>
            </a:avLst>
          </a:prstGeom>
          <a:solidFill>
            <a:schemeClr val="accent1">
              <a:lumMod val="75000"/>
            </a:schemeClr>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lIns="457200" tIns="0" rIns="182880" bIns="0" rtlCol="0" anchor="ctr"/>
          <a:lstStyle/>
          <a:p>
            <a:pPr marL="574675"/>
            <a:r>
              <a:rPr lang="en-US" sz="3800" dirty="0">
                <a:solidFill>
                  <a:schemeClr val="bg1"/>
                </a:solidFill>
                <a:latin typeface="+mj-lt"/>
              </a:rPr>
              <a:t>We can double the number of</a:t>
            </a:r>
            <a:br>
              <a:rPr lang="en-US" sz="3800" dirty="0">
                <a:solidFill>
                  <a:schemeClr val="bg1"/>
                </a:solidFill>
                <a:latin typeface="+mj-lt"/>
              </a:rPr>
            </a:br>
            <a:r>
              <a:rPr lang="en-US" sz="3800" dirty="0">
                <a:solidFill>
                  <a:schemeClr val="bg1"/>
                </a:solidFill>
                <a:latin typeface="+mj-lt"/>
              </a:rPr>
              <a:t>our supporters </a:t>
            </a:r>
            <a:r>
              <a:rPr lang="en-US" sz="3800" i="1" dirty="0">
                <a:solidFill>
                  <a:schemeClr val="bg1"/>
                </a:solidFill>
                <a:latin typeface="+mj-lt"/>
              </a:rPr>
              <a:t>if</a:t>
            </a:r>
            <a:r>
              <a:rPr lang="en-US" sz="3800" dirty="0">
                <a:solidFill>
                  <a:schemeClr val="bg1"/>
                </a:solidFill>
                <a:latin typeface="+mj-lt"/>
              </a:rPr>
              <a:t> we can </a:t>
            </a:r>
            <a:r>
              <a:rPr lang="en-US" sz="3800" dirty="0" smtClean="0">
                <a:solidFill>
                  <a:schemeClr val="bg1"/>
                </a:solidFill>
                <a:latin typeface="+mj-lt"/>
              </a:rPr>
              <a:t>convince</a:t>
            </a:r>
            <a:br>
              <a:rPr lang="en-US" sz="3800" dirty="0" smtClean="0">
                <a:solidFill>
                  <a:schemeClr val="bg1"/>
                </a:solidFill>
                <a:latin typeface="+mj-lt"/>
              </a:rPr>
            </a:br>
            <a:r>
              <a:rPr lang="en-US" sz="3800" dirty="0" smtClean="0">
                <a:solidFill>
                  <a:schemeClr val="bg1"/>
                </a:solidFill>
                <a:latin typeface="+mj-lt"/>
              </a:rPr>
              <a:t>the </a:t>
            </a:r>
            <a:r>
              <a:rPr lang="en-US" sz="3800" dirty="0">
                <a:solidFill>
                  <a:schemeClr val="bg1"/>
                </a:solidFill>
                <a:latin typeface="+mj-lt"/>
              </a:rPr>
              <a:t>undecided ‘Swing’ audience</a:t>
            </a:r>
          </a:p>
        </p:txBody>
      </p:sp>
      <p:sp>
        <p:nvSpPr>
          <p:cNvPr id="2" name="Title 1"/>
          <p:cNvSpPr>
            <a:spLocks noGrp="1"/>
          </p:cNvSpPr>
          <p:nvPr>
            <p:ph type="title"/>
          </p:nvPr>
        </p:nvSpPr>
        <p:spPr/>
        <p:txBody>
          <a:bodyPr/>
          <a:lstStyle/>
          <a:p>
            <a:r>
              <a:rPr lang="en-US" dirty="0" smtClean="0">
                <a:latin typeface="+mj-lt"/>
              </a:rPr>
              <a:t>Insight</a:t>
            </a:r>
            <a:endParaRPr lang="en-US" dirty="0">
              <a:latin typeface="+mj-lt"/>
            </a:endParaRPr>
          </a:p>
        </p:txBody>
      </p:sp>
      <p:sp>
        <p:nvSpPr>
          <p:cNvPr id="3" name="Slide Number Placeholder 2"/>
          <p:cNvSpPr>
            <a:spLocks noGrp="1"/>
          </p:cNvSpPr>
          <p:nvPr>
            <p:ph type="sldNum" sz="quarter" idx="10"/>
          </p:nvPr>
        </p:nvSpPr>
        <p:spPr>
          <a:xfrm>
            <a:off x="8017233" y="4725171"/>
            <a:ext cx="784577" cy="273844"/>
          </a:xfrm>
        </p:spPr>
        <p:txBody>
          <a:bodyPr/>
          <a:lstStyle/>
          <a:p>
            <a:fld id="{46903638-178D-3E4C-8874-E0FA73D16517}" type="slidenum">
              <a:rPr lang="en-US" smtClean="0"/>
              <a:pPr/>
              <a:t>37</a:t>
            </a:fld>
            <a:endParaRPr lang="en-US" dirty="0"/>
          </a:p>
        </p:txBody>
      </p:sp>
      <p:grpSp>
        <p:nvGrpSpPr>
          <p:cNvPr id="5" name="Group 4"/>
          <p:cNvGrpSpPr/>
          <p:nvPr/>
        </p:nvGrpSpPr>
        <p:grpSpPr>
          <a:xfrm>
            <a:off x="-180528" y="1500674"/>
            <a:ext cx="792088" cy="2174200"/>
            <a:chOff x="-180528" y="1189638"/>
            <a:chExt cx="792088" cy="2174200"/>
          </a:xfrm>
          <a:solidFill>
            <a:schemeClr val="accent1">
              <a:lumMod val="50000"/>
              <a:alpha val="25000"/>
            </a:schemeClr>
          </a:solidFill>
        </p:grpSpPr>
        <p:sp>
          <p:nvSpPr>
            <p:cNvPr id="12" name="Pentagon 11"/>
            <p:cNvSpPr/>
            <p:nvPr/>
          </p:nvSpPr>
          <p:spPr>
            <a:xfrm>
              <a:off x="-180528" y="1189638"/>
              <a:ext cx="648071" cy="288032"/>
            </a:xfrm>
            <a:prstGeom prst="homePlate">
              <a:avLst/>
            </a:prstGeom>
            <a:grp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1</a:t>
              </a:r>
            </a:p>
          </p:txBody>
        </p:sp>
        <p:sp>
          <p:nvSpPr>
            <p:cNvPr id="13" name="Pentagon 12"/>
            <p:cNvSpPr/>
            <p:nvPr/>
          </p:nvSpPr>
          <p:spPr>
            <a:xfrm>
              <a:off x="-36511" y="1503999"/>
              <a:ext cx="648071" cy="288032"/>
            </a:xfrm>
            <a:prstGeom prst="homePlate">
              <a:avLst/>
            </a:prstGeom>
            <a:solidFill>
              <a:schemeClr val="bg1"/>
            </a:solid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2</a:t>
              </a:r>
            </a:p>
          </p:txBody>
        </p:sp>
        <p:sp>
          <p:nvSpPr>
            <p:cNvPr id="14" name="Pentagon 13"/>
            <p:cNvSpPr/>
            <p:nvPr/>
          </p:nvSpPr>
          <p:spPr>
            <a:xfrm>
              <a:off x="-180528" y="1818360"/>
              <a:ext cx="648071" cy="288032"/>
            </a:xfrm>
            <a:prstGeom prst="homePlate">
              <a:avLst/>
            </a:prstGeom>
            <a:grp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smtClean="0">
                  <a:solidFill>
                    <a:schemeClr val="accent1">
                      <a:lumMod val="75000"/>
                    </a:schemeClr>
                  </a:solidFill>
                  <a:latin typeface="Arial" panose="020B0604020202020204" pitchFamily="34" charset="0"/>
                  <a:cs typeface="Arial" panose="020B0604020202020204" pitchFamily="34" charset="0"/>
                </a:rPr>
                <a:t>3</a:t>
              </a:r>
              <a:endParaRPr lang="en-US" dirty="0">
                <a:solidFill>
                  <a:schemeClr val="accent1">
                    <a:lumMod val="75000"/>
                  </a:schemeClr>
                </a:solidFill>
                <a:latin typeface="Arial" panose="020B0604020202020204" pitchFamily="34" charset="0"/>
                <a:cs typeface="Arial" panose="020B0604020202020204" pitchFamily="34" charset="0"/>
              </a:endParaRPr>
            </a:p>
          </p:txBody>
        </p:sp>
        <p:sp>
          <p:nvSpPr>
            <p:cNvPr id="15" name="Pentagon 14"/>
            <p:cNvSpPr/>
            <p:nvPr/>
          </p:nvSpPr>
          <p:spPr>
            <a:xfrm>
              <a:off x="-180528" y="2132721"/>
              <a:ext cx="648071" cy="288032"/>
            </a:xfrm>
            <a:prstGeom prst="homePlate">
              <a:avLst/>
            </a:prstGeom>
            <a:grp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4</a:t>
              </a:r>
            </a:p>
          </p:txBody>
        </p:sp>
        <p:sp>
          <p:nvSpPr>
            <p:cNvPr id="16" name="Pentagon 15"/>
            <p:cNvSpPr/>
            <p:nvPr/>
          </p:nvSpPr>
          <p:spPr>
            <a:xfrm>
              <a:off x="-180528" y="2447082"/>
              <a:ext cx="648071" cy="288032"/>
            </a:xfrm>
            <a:prstGeom prst="homePlate">
              <a:avLst/>
            </a:prstGeom>
            <a:grp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5</a:t>
              </a:r>
            </a:p>
          </p:txBody>
        </p:sp>
        <p:sp>
          <p:nvSpPr>
            <p:cNvPr id="17" name="Pentagon 16"/>
            <p:cNvSpPr/>
            <p:nvPr/>
          </p:nvSpPr>
          <p:spPr>
            <a:xfrm>
              <a:off x="-180528" y="2761443"/>
              <a:ext cx="648071" cy="288032"/>
            </a:xfrm>
            <a:prstGeom prst="homePlate">
              <a:avLst/>
            </a:prstGeom>
            <a:grp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6</a:t>
              </a:r>
            </a:p>
          </p:txBody>
        </p:sp>
        <p:sp>
          <p:nvSpPr>
            <p:cNvPr id="18" name="Pentagon 17"/>
            <p:cNvSpPr/>
            <p:nvPr/>
          </p:nvSpPr>
          <p:spPr>
            <a:xfrm>
              <a:off x="-180528" y="3075806"/>
              <a:ext cx="648071" cy="288032"/>
            </a:xfrm>
            <a:prstGeom prst="homePlate">
              <a:avLst/>
            </a:prstGeom>
            <a:grp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7</a:t>
              </a:r>
            </a:p>
          </p:txBody>
        </p:sp>
      </p:grpSp>
    </p:spTree>
    <p:extLst>
      <p:ext uri="{BB962C8B-B14F-4D97-AF65-F5344CB8AC3E}">
        <p14:creationId xmlns:p14="http://schemas.microsoft.com/office/powerpoint/2010/main" val="2935432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p:nvPr>
            <p:extLst/>
          </p:nvPr>
        </p:nvGraphicFramePr>
        <p:xfrm>
          <a:off x="3489528" y="1043946"/>
          <a:ext cx="4901184" cy="3529584"/>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p:txBody>
          <a:bodyPr/>
          <a:lstStyle/>
          <a:p>
            <a:r>
              <a:rPr lang="en-US" dirty="0" smtClean="0"/>
              <a:t>Three Segments within the Engaged</a:t>
            </a:r>
            <a:endParaRPr lang="en-US" dirty="0"/>
          </a:p>
        </p:txBody>
      </p:sp>
      <p:sp>
        <p:nvSpPr>
          <p:cNvPr id="17" name="Slide Number Placeholder 23"/>
          <p:cNvSpPr txBox="1">
            <a:spLocks/>
          </p:cNvSpPr>
          <p:nvPr/>
        </p:nvSpPr>
        <p:spPr>
          <a:xfrm>
            <a:off x="6668211" y="4725171"/>
            <a:ext cx="2133600" cy="273844"/>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3"/>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6903638-178D-3E4C-8874-E0FA73D16517}" type="slidenum">
              <a:rPr lang="en-US" smtClean="0">
                <a:solidFill>
                  <a:srgbClr val="033359"/>
                </a:solidFill>
              </a:rPr>
              <a:pPr/>
              <a:t>38</a:t>
            </a:fld>
            <a:endParaRPr lang="en-US" dirty="0">
              <a:solidFill>
                <a:srgbClr val="033359"/>
              </a:solidFill>
            </a:endParaRPr>
          </a:p>
        </p:txBody>
      </p:sp>
      <p:sp>
        <p:nvSpPr>
          <p:cNvPr id="8" name="TextBox 7"/>
          <p:cNvSpPr txBox="1"/>
          <p:nvPr/>
        </p:nvSpPr>
        <p:spPr>
          <a:xfrm>
            <a:off x="298808" y="4751040"/>
            <a:ext cx="7594948" cy="246221"/>
          </a:xfrm>
          <a:prstGeom prst="rect">
            <a:avLst/>
          </a:prstGeom>
          <a:noFill/>
        </p:spPr>
        <p:txBody>
          <a:bodyPr wrap="square" lIns="0" rIns="0" rtlCol="0">
            <a:spAutoFit/>
          </a:bodyPr>
          <a:lstStyle/>
          <a:p>
            <a:r>
              <a:rPr lang="en-US" sz="1000" dirty="0">
                <a:solidFill>
                  <a:srgbClr val="033359"/>
                </a:solidFill>
                <a:cs typeface="Arial" panose="020B0604020202020204" pitchFamily="34" charset="0"/>
              </a:rPr>
              <a:t>Base is adult population in each </a:t>
            </a:r>
            <a:r>
              <a:rPr lang="en-US" sz="1000" dirty="0" smtClean="0">
                <a:solidFill>
                  <a:srgbClr val="033359"/>
                </a:solidFill>
                <a:cs typeface="Arial" panose="020B0604020202020204" pitchFamily="34" charset="0"/>
              </a:rPr>
              <a:t>country, and then Engaged Public in each country. </a:t>
            </a:r>
            <a:endParaRPr lang="en-US" sz="1000" dirty="0">
              <a:solidFill>
                <a:srgbClr val="033359"/>
              </a:solidFill>
              <a:cs typeface="Arial" panose="020B0604020202020204" pitchFamily="34" charset="0"/>
            </a:endParaRPr>
          </a:p>
        </p:txBody>
      </p:sp>
      <p:pic>
        <p:nvPicPr>
          <p:cNvPr id="9" name="France fla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3939" y="4301642"/>
            <a:ext cx="420624" cy="260211"/>
          </a:xfrm>
          <a:prstGeom prst="rect">
            <a:avLst/>
          </a:prstGeom>
        </p:spPr>
      </p:pic>
      <p:pic>
        <p:nvPicPr>
          <p:cNvPr id="10" name="Germany fla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11812" y="4301642"/>
            <a:ext cx="420624" cy="260211"/>
          </a:xfrm>
          <a:prstGeom prst="rect">
            <a:avLst/>
          </a:prstGeom>
        </p:spPr>
      </p:pic>
      <p:pic>
        <p:nvPicPr>
          <p:cNvPr id="11" name="UK fla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80576" y="4301642"/>
            <a:ext cx="420624" cy="259167"/>
          </a:xfrm>
          <a:prstGeom prst="rect">
            <a:avLst/>
          </a:prstGeom>
        </p:spPr>
      </p:pic>
      <p:pic>
        <p:nvPicPr>
          <p:cNvPr id="12" name="USA fla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19305" y="4301642"/>
            <a:ext cx="420624" cy="258645"/>
          </a:xfrm>
          <a:prstGeom prst="rect">
            <a:avLst/>
          </a:prstGeom>
        </p:spPr>
      </p:pic>
      <p:graphicFrame>
        <p:nvGraphicFramePr>
          <p:cNvPr id="13" name="Chart 12"/>
          <p:cNvGraphicFramePr>
            <a:graphicFrameLocks/>
          </p:cNvGraphicFramePr>
          <p:nvPr>
            <p:extLst/>
          </p:nvPr>
        </p:nvGraphicFramePr>
        <p:xfrm>
          <a:off x="327944" y="1021846"/>
          <a:ext cx="2808312" cy="2037436"/>
        </p:xfrm>
        <a:graphic>
          <a:graphicData uri="http://schemas.openxmlformats.org/drawingml/2006/chart">
            <c:chart xmlns:c="http://schemas.openxmlformats.org/drawingml/2006/chart" xmlns:r="http://schemas.openxmlformats.org/officeDocument/2006/relationships" r:id="rId7"/>
          </a:graphicData>
        </a:graphic>
      </p:graphicFrame>
      <p:pic>
        <p:nvPicPr>
          <p:cNvPr id="14" name="France fla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15873" y="2766478"/>
            <a:ext cx="276035" cy="170765"/>
          </a:xfrm>
          <a:prstGeom prst="rect">
            <a:avLst/>
          </a:prstGeom>
        </p:spPr>
      </p:pic>
      <p:pic>
        <p:nvPicPr>
          <p:cNvPr id="15" name="Germany fla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74753" y="2766478"/>
            <a:ext cx="276035" cy="170765"/>
          </a:xfrm>
          <a:prstGeom prst="rect">
            <a:avLst/>
          </a:prstGeom>
        </p:spPr>
      </p:pic>
      <p:pic>
        <p:nvPicPr>
          <p:cNvPr id="16" name="UK fla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48394" y="2766479"/>
            <a:ext cx="276035" cy="170079"/>
          </a:xfrm>
          <a:prstGeom prst="rect">
            <a:avLst/>
          </a:prstGeom>
        </p:spPr>
      </p:pic>
      <p:pic>
        <p:nvPicPr>
          <p:cNvPr id="18" name="USA fla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7767" y="2766478"/>
            <a:ext cx="276035" cy="169736"/>
          </a:xfrm>
          <a:prstGeom prst="rect">
            <a:avLst/>
          </a:prstGeom>
        </p:spPr>
      </p:pic>
      <p:sp>
        <p:nvSpPr>
          <p:cNvPr id="5" name="Right Arrow 4"/>
          <p:cNvSpPr/>
          <p:nvPr/>
        </p:nvSpPr>
        <p:spPr>
          <a:xfrm>
            <a:off x="3455876" y="3116519"/>
            <a:ext cx="504056" cy="432048"/>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ight Arrow 18"/>
          <p:cNvSpPr/>
          <p:nvPr/>
        </p:nvSpPr>
        <p:spPr>
          <a:xfrm rot="10800000">
            <a:off x="8244408" y="3109086"/>
            <a:ext cx="504056" cy="432048"/>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1252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graphicEl>
                                              <a:chart seriesIdx="-3" categoryIdx="-3" bldStep="gridLegend"/>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graphicEl>
                                              <a:chart seriesIdx="0" categoryIdx="-4" bldStep="series"/>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graphicEl>
                                              <a:chart seriesIdx="1" categoryIdx="-4" bldStep="series"/>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graphicEl>
                                              <a:chart seriesIdx="2" categoryIdx="-4" bldStep="series"/>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Chart bld="series"/>
        </p:bldSub>
      </p:bldGraphic>
      <p:bldP spid="5" grpId="0" animBg="1"/>
      <p:bldP spid="19"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t>Likelihood to Donate to Charity Increases Among Swing Audience</a:t>
            </a:r>
            <a:endParaRPr lang="en-US" dirty="0"/>
          </a:p>
        </p:txBody>
      </p:sp>
      <p:sp>
        <p:nvSpPr>
          <p:cNvPr id="25" name="Slide Number Placeholder 23"/>
          <p:cNvSpPr>
            <a:spLocks noGrp="1"/>
          </p:cNvSpPr>
          <p:nvPr>
            <p:ph type="sldNum" sz="quarter" idx="10"/>
          </p:nvPr>
        </p:nvSpPr>
        <p:spPr>
          <a:xfrm>
            <a:off x="8017233" y="4725171"/>
            <a:ext cx="784577" cy="273844"/>
          </a:xfrm>
        </p:spPr>
        <p:txBody>
          <a:bodyPr/>
          <a:lstStyle/>
          <a:p>
            <a:fld id="{46903638-178D-3E4C-8874-E0FA73D16517}" type="slidenum">
              <a:rPr lang="en-US" smtClean="0"/>
              <a:pPr/>
              <a:t>39</a:t>
            </a:fld>
            <a:endParaRPr lang="en-US" dirty="0"/>
          </a:p>
        </p:txBody>
      </p:sp>
      <p:cxnSp>
        <p:nvCxnSpPr>
          <p:cNvPr id="11" name="Straight Connector 10"/>
          <p:cNvCxnSpPr/>
          <p:nvPr/>
        </p:nvCxnSpPr>
        <p:spPr bwMode="auto">
          <a:xfrm>
            <a:off x="6012160" y="2170579"/>
            <a:ext cx="0" cy="2103120"/>
          </a:xfrm>
          <a:prstGeom prst="line">
            <a:avLst/>
          </a:prstGeom>
          <a:blipFill dpi="0" rotWithShape="0">
            <a:blip r:embed="rId2"/>
            <a:srcRect/>
            <a:tile tx="0" ty="0" sx="100000" sy="100000" flip="none" algn="tl"/>
          </a:blipFill>
          <a:ln w="6350" cap="flat" cmpd="sng" algn="ctr">
            <a:solidFill>
              <a:schemeClr val="bg1">
                <a:lumMod val="75000"/>
              </a:schemeClr>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2" name="Straight Connector 11"/>
          <p:cNvCxnSpPr/>
          <p:nvPr/>
        </p:nvCxnSpPr>
        <p:spPr bwMode="auto">
          <a:xfrm>
            <a:off x="3072993" y="2170579"/>
            <a:ext cx="0" cy="2103120"/>
          </a:xfrm>
          <a:prstGeom prst="line">
            <a:avLst/>
          </a:prstGeom>
          <a:blipFill dpi="0" rotWithShape="0">
            <a:blip r:embed="rId2"/>
            <a:srcRect/>
            <a:tile tx="0" ty="0" sx="100000" sy="100000" flip="none" algn="tl"/>
          </a:blipFill>
          <a:ln w="6350" cap="flat" cmpd="sng" algn="ctr">
            <a:solidFill>
              <a:schemeClr val="bg1">
                <a:lumMod val="75000"/>
              </a:schemeClr>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aphicFrame>
        <p:nvGraphicFramePr>
          <p:cNvPr id="18" name="Chart 17"/>
          <p:cNvGraphicFramePr/>
          <p:nvPr>
            <p:extLst/>
          </p:nvPr>
        </p:nvGraphicFramePr>
        <p:xfrm>
          <a:off x="3131840" y="2227811"/>
          <a:ext cx="2749227" cy="221197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 18"/>
          <p:cNvGraphicFramePr/>
          <p:nvPr>
            <p:extLst/>
          </p:nvPr>
        </p:nvGraphicFramePr>
        <p:xfrm>
          <a:off x="234567" y="2227811"/>
          <a:ext cx="2749227" cy="221197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0" name="Chart 19"/>
          <p:cNvGraphicFramePr/>
          <p:nvPr>
            <p:extLst/>
          </p:nvPr>
        </p:nvGraphicFramePr>
        <p:xfrm>
          <a:off x="6072776" y="2227811"/>
          <a:ext cx="2749227" cy="2211971"/>
        </p:xfrm>
        <a:graphic>
          <a:graphicData uri="http://schemas.openxmlformats.org/drawingml/2006/chart">
            <c:chart xmlns:c="http://schemas.openxmlformats.org/drawingml/2006/chart" xmlns:r="http://schemas.openxmlformats.org/officeDocument/2006/relationships" r:id="rId5"/>
          </a:graphicData>
        </a:graphic>
      </p:graphicFrame>
      <p:sp>
        <p:nvSpPr>
          <p:cNvPr id="21" name="Rounded Rectangle 20"/>
          <p:cNvSpPr/>
          <p:nvPr/>
        </p:nvSpPr>
        <p:spPr bwMode="auto">
          <a:xfrm>
            <a:off x="2538991" y="3310868"/>
            <a:ext cx="182880" cy="182880"/>
          </a:xfrm>
          <a:prstGeom prst="roundRect">
            <a:avLst>
              <a:gd name="adj" fmla="val 0"/>
            </a:avLst>
          </a:prstGeom>
          <a:noFill/>
          <a:ln w="25400" cap="flat" cmpd="sng" algn="ctr">
            <a:solidFill>
              <a:schemeClr val="accent1"/>
            </a:solidFill>
            <a:prstDash val="solid"/>
            <a:miter lim="800000"/>
            <a:headEnd type="none" w="med" len="med"/>
            <a:tailEnd type="none" w="med" len="med"/>
          </a:ln>
          <a:effectLst/>
        </p:spPr>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ctr" defTabSz="932472" eaLnBrk="1" fontAlgn="base" latinLnBrk="0" hangingPunct="1">
              <a:lnSpc>
                <a:spcPct val="90000"/>
              </a:lnSpc>
              <a:spcBef>
                <a:spcPct val="0"/>
              </a:spcBef>
              <a:spcAft>
                <a:spcPct val="0"/>
              </a:spcAft>
              <a:buClrTx/>
              <a:buSzTx/>
              <a:buFontTx/>
              <a:buNone/>
              <a:tabLst/>
              <a:defRPr/>
            </a:pPr>
            <a:endParaRPr kumimoji="0" lang="en-US" sz="2400" b="0" i="0" u="none" strike="noStrike" kern="0" cap="none" spc="0" normalizeH="0" baseline="0" noProof="0" dirty="0" smtClean="0">
              <a:ln>
                <a:noFill/>
              </a:ln>
              <a:gradFill>
                <a:gsLst>
                  <a:gs pos="0">
                    <a:srgbClr val="FFFFFF"/>
                  </a:gs>
                  <a:gs pos="100000">
                    <a:srgbClr val="FFFFFF"/>
                  </a:gs>
                </a:gsLst>
                <a:lin ang="5400000" scaled="0"/>
              </a:gradFill>
              <a:effectLst/>
              <a:uLnTx/>
              <a:uFillTx/>
              <a:latin typeface="Segoe UI Light"/>
              <a:ea typeface="Segoe UI" pitchFamily="34" charset="0"/>
              <a:cs typeface="Segoe UI" pitchFamily="34" charset="0"/>
            </a:endParaRPr>
          </a:p>
        </p:txBody>
      </p:sp>
      <p:sp>
        <p:nvSpPr>
          <p:cNvPr id="22" name="Rounded Rectangle 21"/>
          <p:cNvSpPr/>
          <p:nvPr/>
        </p:nvSpPr>
        <p:spPr bwMode="auto">
          <a:xfrm>
            <a:off x="5396094" y="3216455"/>
            <a:ext cx="228600" cy="320040"/>
          </a:xfrm>
          <a:prstGeom prst="roundRect">
            <a:avLst>
              <a:gd name="adj" fmla="val 0"/>
            </a:avLst>
          </a:prstGeom>
          <a:noFill/>
          <a:ln w="25400" cap="flat" cmpd="sng" algn="ctr">
            <a:solidFill>
              <a:schemeClr val="accent1"/>
            </a:solidFill>
            <a:prstDash val="solid"/>
            <a:miter lim="800000"/>
            <a:headEnd type="none" w="med" len="med"/>
            <a:tailEnd type="none" w="med" len="med"/>
          </a:ln>
          <a:effectLst/>
        </p:spPr>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ctr" defTabSz="932472" eaLnBrk="1" fontAlgn="base" latinLnBrk="0" hangingPunct="1">
              <a:lnSpc>
                <a:spcPct val="90000"/>
              </a:lnSpc>
              <a:spcBef>
                <a:spcPct val="0"/>
              </a:spcBef>
              <a:spcAft>
                <a:spcPct val="0"/>
              </a:spcAft>
              <a:buClrTx/>
              <a:buSzTx/>
              <a:buFontTx/>
              <a:buNone/>
              <a:tabLst/>
              <a:defRPr/>
            </a:pPr>
            <a:endParaRPr kumimoji="0" lang="en-US" sz="2400" b="0" i="0" u="none" strike="noStrike" kern="0" cap="none" spc="0" normalizeH="0" baseline="0" noProof="0" dirty="0" smtClean="0">
              <a:ln>
                <a:noFill/>
              </a:ln>
              <a:gradFill>
                <a:gsLst>
                  <a:gs pos="0">
                    <a:srgbClr val="FFFFFF"/>
                  </a:gs>
                  <a:gs pos="100000">
                    <a:srgbClr val="FFFFFF"/>
                  </a:gs>
                </a:gsLst>
                <a:lin ang="5400000" scaled="0"/>
              </a:gradFill>
              <a:effectLst/>
              <a:uLnTx/>
              <a:uFillTx/>
              <a:latin typeface="Segoe UI Light"/>
              <a:ea typeface="Segoe UI" pitchFamily="34" charset="0"/>
              <a:cs typeface="Segoe UI" pitchFamily="34" charset="0"/>
            </a:endParaRPr>
          </a:p>
        </p:txBody>
      </p:sp>
      <p:sp>
        <p:nvSpPr>
          <p:cNvPr id="23" name="Rounded Rectangle 22"/>
          <p:cNvSpPr/>
          <p:nvPr/>
        </p:nvSpPr>
        <p:spPr bwMode="auto">
          <a:xfrm>
            <a:off x="2531920" y="2914424"/>
            <a:ext cx="182880" cy="182880"/>
          </a:xfrm>
          <a:prstGeom prst="roundRect">
            <a:avLst>
              <a:gd name="adj" fmla="val 0"/>
            </a:avLst>
          </a:prstGeom>
          <a:noFill/>
          <a:ln w="25400" cap="flat" cmpd="sng" algn="ctr">
            <a:solidFill>
              <a:schemeClr val="accent1"/>
            </a:solidFill>
            <a:prstDash val="solid"/>
            <a:miter lim="800000"/>
            <a:headEnd type="none" w="med" len="med"/>
            <a:tailEnd type="none" w="med" len="med"/>
          </a:ln>
          <a:effectLst/>
        </p:spPr>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ctr" defTabSz="932472" eaLnBrk="1" fontAlgn="base" latinLnBrk="0" hangingPunct="1">
              <a:lnSpc>
                <a:spcPct val="90000"/>
              </a:lnSpc>
              <a:spcBef>
                <a:spcPct val="0"/>
              </a:spcBef>
              <a:spcAft>
                <a:spcPct val="0"/>
              </a:spcAft>
              <a:buClrTx/>
              <a:buSzTx/>
              <a:buFontTx/>
              <a:buNone/>
              <a:tabLst/>
              <a:defRPr/>
            </a:pPr>
            <a:endParaRPr kumimoji="0" lang="en-US" sz="2400" b="0" i="0" u="none" strike="noStrike" kern="0" cap="none" spc="0" normalizeH="0" baseline="0" noProof="0" dirty="0" smtClean="0">
              <a:ln>
                <a:noFill/>
              </a:ln>
              <a:gradFill>
                <a:gsLst>
                  <a:gs pos="0">
                    <a:srgbClr val="FFFFFF"/>
                  </a:gs>
                  <a:gs pos="100000">
                    <a:srgbClr val="FFFFFF"/>
                  </a:gs>
                </a:gsLst>
                <a:lin ang="5400000" scaled="0"/>
              </a:gradFill>
              <a:effectLst/>
              <a:uLnTx/>
              <a:uFillTx/>
              <a:latin typeface="Segoe UI Light"/>
              <a:ea typeface="Segoe UI" pitchFamily="34" charset="0"/>
              <a:cs typeface="Segoe UI" pitchFamily="34" charset="0"/>
            </a:endParaRPr>
          </a:p>
        </p:txBody>
      </p:sp>
      <p:sp>
        <p:nvSpPr>
          <p:cNvPr id="24" name="Rounded Rectangle 23"/>
          <p:cNvSpPr/>
          <p:nvPr/>
        </p:nvSpPr>
        <p:spPr bwMode="auto">
          <a:xfrm>
            <a:off x="8257621" y="3746631"/>
            <a:ext cx="182880" cy="182880"/>
          </a:xfrm>
          <a:prstGeom prst="roundRect">
            <a:avLst>
              <a:gd name="adj" fmla="val 0"/>
            </a:avLst>
          </a:prstGeom>
          <a:noFill/>
          <a:ln w="25400" cap="flat" cmpd="sng" algn="ctr">
            <a:solidFill>
              <a:schemeClr val="accent1"/>
            </a:solidFill>
            <a:prstDash val="solid"/>
            <a:miter lim="800000"/>
            <a:headEnd type="none" w="med" len="med"/>
            <a:tailEnd type="none" w="med" len="med"/>
          </a:ln>
          <a:effectLst/>
        </p:spPr>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ctr" defTabSz="932472" eaLnBrk="1" fontAlgn="base" latinLnBrk="0" hangingPunct="1">
              <a:lnSpc>
                <a:spcPct val="90000"/>
              </a:lnSpc>
              <a:spcBef>
                <a:spcPct val="0"/>
              </a:spcBef>
              <a:spcAft>
                <a:spcPct val="0"/>
              </a:spcAft>
              <a:buClrTx/>
              <a:buSzTx/>
              <a:buFontTx/>
              <a:buNone/>
              <a:tabLst/>
              <a:defRPr/>
            </a:pPr>
            <a:endParaRPr kumimoji="0" lang="en-US" sz="2400" b="0" i="0" u="none" strike="noStrike" kern="0" cap="none" spc="0" normalizeH="0" baseline="0" noProof="0" dirty="0" smtClean="0">
              <a:ln>
                <a:noFill/>
              </a:ln>
              <a:gradFill>
                <a:gsLst>
                  <a:gs pos="0">
                    <a:srgbClr val="FFFFFF"/>
                  </a:gs>
                  <a:gs pos="100000">
                    <a:srgbClr val="FFFFFF"/>
                  </a:gs>
                </a:gsLst>
                <a:lin ang="5400000" scaled="0"/>
              </a:gradFill>
              <a:effectLst/>
              <a:uLnTx/>
              <a:uFillTx/>
              <a:latin typeface="Segoe UI Light"/>
              <a:ea typeface="Segoe UI" pitchFamily="34" charset="0"/>
              <a:cs typeface="Segoe UI" pitchFamily="34" charset="0"/>
            </a:endParaRPr>
          </a:p>
        </p:txBody>
      </p:sp>
      <p:sp>
        <p:nvSpPr>
          <p:cNvPr id="26" name="Rectangle 25"/>
          <p:cNvSpPr/>
          <p:nvPr/>
        </p:nvSpPr>
        <p:spPr bwMode="auto">
          <a:xfrm>
            <a:off x="443508" y="1224256"/>
            <a:ext cx="8088932" cy="699422"/>
          </a:xfrm>
          <a:prstGeom prst="rect">
            <a:avLst/>
          </a:prstGeom>
          <a:noFill/>
          <a:ln w="25400" cap="flat" cmpd="sng" algn="ctr">
            <a:noFill/>
            <a:prstDash val="solid"/>
            <a:round/>
            <a:headEnd type="none" w="med" len="med"/>
            <a:tailEnd type="none" w="med" len="med"/>
          </a:ln>
          <a:effectLs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00" fontAlgn="base">
              <a:spcBef>
                <a:spcPts val="300"/>
              </a:spcBef>
              <a:spcAft>
                <a:spcPct val="0"/>
              </a:spcAft>
            </a:pPr>
            <a:r>
              <a:rPr lang="en-US" sz="1400" kern="0" dirty="0">
                <a:solidFill>
                  <a:schemeClr val="accent3"/>
                </a:solidFill>
                <a:latin typeface="+mj-lt"/>
                <a:ea typeface="ヒラギノ角ゴ ProN W3" charset="0"/>
                <a:cs typeface="Segoe UI"/>
                <a:sym typeface="Gill Sans" charset="0"/>
              </a:rPr>
              <a:t>Likelihood to donate to a charity or non-profit organization</a:t>
            </a:r>
          </a:p>
          <a:p>
            <a:pPr defTabSz="914400" fontAlgn="base">
              <a:spcBef>
                <a:spcPts val="300"/>
              </a:spcBef>
              <a:spcAft>
                <a:spcPct val="0"/>
              </a:spcAft>
            </a:pPr>
            <a:r>
              <a:rPr lang="en-US" sz="1000" kern="0" dirty="0">
                <a:solidFill>
                  <a:schemeClr val="accent3"/>
                </a:solidFill>
                <a:ea typeface="ヒラギノ角ゴ ProN W3" charset="0"/>
                <a:cs typeface="Segoe UI"/>
                <a:sym typeface="Gill Sans" charset="0"/>
              </a:rPr>
              <a:t>Showing Top 3 (10 – Very likely to donate to an NGO + 9 + 8)</a:t>
            </a:r>
          </a:p>
        </p:txBody>
      </p:sp>
      <p:grpSp>
        <p:nvGrpSpPr>
          <p:cNvPr id="27" name="Group 26"/>
          <p:cNvGrpSpPr/>
          <p:nvPr/>
        </p:nvGrpSpPr>
        <p:grpSpPr>
          <a:xfrm>
            <a:off x="467544" y="1879537"/>
            <a:ext cx="1701804" cy="301975"/>
            <a:chOff x="955884" y="1879537"/>
            <a:chExt cx="1701804" cy="301975"/>
          </a:xfrm>
        </p:grpSpPr>
        <p:grpSp>
          <p:nvGrpSpPr>
            <p:cNvPr id="28" name="PRO"/>
            <p:cNvGrpSpPr>
              <a:grpSpLocks noChangeAspect="1"/>
            </p:cNvGrpSpPr>
            <p:nvPr/>
          </p:nvGrpSpPr>
          <p:grpSpPr>
            <a:xfrm>
              <a:off x="955884" y="1892418"/>
              <a:ext cx="182880" cy="233125"/>
              <a:chOff x="2324100" y="398463"/>
              <a:chExt cx="2005013" cy="2555876"/>
            </a:xfrm>
            <a:solidFill>
              <a:schemeClr val="accent3">
                <a:lumMod val="50000"/>
                <a:lumOff val="50000"/>
              </a:schemeClr>
            </a:solidFill>
            <a:effectLst/>
          </p:grpSpPr>
          <p:sp>
            <p:nvSpPr>
              <p:cNvPr id="30" name="Freeform 5"/>
              <p:cNvSpPr>
                <a:spLocks/>
              </p:cNvSpPr>
              <p:nvPr/>
            </p:nvSpPr>
            <p:spPr bwMode="auto">
              <a:xfrm>
                <a:off x="2324100" y="1717676"/>
                <a:ext cx="565150" cy="1236663"/>
              </a:xfrm>
              <a:custGeom>
                <a:avLst/>
                <a:gdLst>
                  <a:gd name="T0" fmla="*/ 592 w 592"/>
                  <a:gd name="T1" fmla="*/ 1297 h 1297"/>
                  <a:gd name="T2" fmla="*/ 592 w 592"/>
                  <a:gd name="T3" fmla="*/ 1297 h 1297"/>
                  <a:gd name="T4" fmla="*/ 0 w 592"/>
                  <a:gd name="T5" fmla="*/ 1297 h 1297"/>
                  <a:gd name="T6" fmla="*/ 0 w 592"/>
                  <a:gd name="T7" fmla="*/ 297 h 1297"/>
                  <a:gd name="T8" fmla="*/ 296 w 592"/>
                  <a:gd name="T9" fmla="*/ 0 h 1297"/>
                  <a:gd name="T10" fmla="*/ 592 w 592"/>
                  <a:gd name="T11" fmla="*/ 297 h 1297"/>
                  <a:gd name="T12" fmla="*/ 592 w 592"/>
                  <a:gd name="T13" fmla="*/ 1297 h 1297"/>
                </a:gdLst>
                <a:ahLst/>
                <a:cxnLst>
                  <a:cxn ang="0">
                    <a:pos x="T0" y="T1"/>
                  </a:cxn>
                  <a:cxn ang="0">
                    <a:pos x="T2" y="T3"/>
                  </a:cxn>
                  <a:cxn ang="0">
                    <a:pos x="T4" y="T5"/>
                  </a:cxn>
                  <a:cxn ang="0">
                    <a:pos x="T6" y="T7"/>
                  </a:cxn>
                  <a:cxn ang="0">
                    <a:pos x="T8" y="T9"/>
                  </a:cxn>
                  <a:cxn ang="0">
                    <a:pos x="T10" y="T11"/>
                  </a:cxn>
                  <a:cxn ang="0">
                    <a:pos x="T12" y="T13"/>
                  </a:cxn>
                </a:cxnLst>
                <a:rect l="0" t="0" r="r" b="b"/>
                <a:pathLst>
                  <a:path w="592" h="1297">
                    <a:moveTo>
                      <a:pt x="592" y="1297"/>
                    </a:moveTo>
                    <a:lnTo>
                      <a:pt x="592" y="1297"/>
                    </a:lnTo>
                    <a:lnTo>
                      <a:pt x="0" y="1297"/>
                    </a:lnTo>
                    <a:lnTo>
                      <a:pt x="0" y="297"/>
                    </a:lnTo>
                    <a:cubicBezTo>
                      <a:pt x="0" y="133"/>
                      <a:pt x="132" y="0"/>
                      <a:pt x="296" y="0"/>
                    </a:cubicBezTo>
                    <a:cubicBezTo>
                      <a:pt x="459" y="0"/>
                      <a:pt x="592" y="133"/>
                      <a:pt x="592" y="297"/>
                    </a:cubicBezTo>
                    <a:lnTo>
                      <a:pt x="592" y="1297"/>
                    </a:lnTo>
                    <a:close/>
                  </a:path>
                </a:pathLst>
              </a:custGeom>
              <a:solidFill>
                <a:schemeClr val="accent3">
                  <a:lumMod val="75000"/>
                  <a:lumOff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1" name="Freeform 6"/>
              <p:cNvSpPr>
                <a:spLocks/>
              </p:cNvSpPr>
              <p:nvPr/>
            </p:nvSpPr>
            <p:spPr bwMode="auto">
              <a:xfrm>
                <a:off x="2355850" y="1160463"/>
                <a:ext cx="500063" cy="498475"/>
              </a:xfrm>
              <a:custGeom>
                <a:avLst/>
                <a:gdLst>
                  <a:gd name="T0" fmla="*/ 523 w 523"/>
                  <a:gd name="T1" fmla="*/ 261 h 522"/>
                  <a:gd name="T2" fmla="*/ 523 w 523"/>
                  <a:gd name="T3" fmla="*/ 261 h 522"/>
                  <a:gd name="T4" fmla="*/ 262 w 523"/>
                  <a:gd name="T5" fmla="*/ 522 h 522"/>
                  <a:gd name="T6" fmla="*/ 0 w 523"/>
                  <a:gd name="T7" fmla="*/ 261 h 522"/>
                  <a:gd name="T8" fmla="*/ 262 w 523"/>
                  <a:gd name="T9" fmla="*/ 0 h 522"/>
                  <a:gd name="T10" fmla="*/ 523 w 523"/>
                  <a:gd name="T11" fmla="*/ 261 h 522"/>
                </a:gdLst>
                <a:ahLst/>
                <a:cxnLst>
                  <a:cxn ang="0">
                    <a:pos x="T0" y="T1"/>
                  </a:cxn>
                  <a:cxn ang="0">
                    <a:pos x="T2" y="T3"/>
                  </a:cxn>
                  <a:cxn ang="0">
                    <a:pos x="T4" y="T5"/>
                  </a:cxn>
                  <a:cxn ang="0">
                    <a:pos x="T6" y="T7"/>
                  </a:cxn>
                  <a:cxn ang="0">
                    <a:pos x="T8" y="T9"/>
                  </a:cxn>
                  <a:cxn ang="0">
                    <a:pos x="T10" y="T11"/>
                  </a:cxn>
                </a:cxnLst>
                <a:rect l="0" t="0" r="r" b="b"/>
                <a:pathLst>
                  <a:path w="523" h="522">
                    <a:moveTo>
                      <a:pt x="523" y="261"/>
                    </a:moveTo>
                    <a:lnTo>
                      <a:pt x="523" y="261"/>
                    </a:lnTo>
                    <a:cubicBezTo>
                      <a:pt x="523" y="405"/>
                      <a:pt x="406" y="522"/>
                      <a:pt x="262" y="522"/>
                    </a:cubicBezTo>
                    <a:cubicBezTo>
                      <a:pt x="117" y="522"/>
                      <a:pt x="0" y="405"/>
                      <a:pt x="0" y="261"/>
                    </a:cubicBezTo>
                    <a:cubicBezTo>
                      <a:pt x="0" y="117"/>
                      <a:pt x="117" y="0"/>
                      <a:pt x="262" y="0"/>
                    </a:cubicBezTo>
                    <a:cubicBezTo>
                      <a:pt x="406" y="0"/>
                      <a:pt x="523" y="117"/>
                      <a:pt x="523" y="261"/>
                    </a:cubicBezTo>
                    <a:close/>
                  </a:path>
                </a:pathLst>
              </a:custGeom>
              <a:solidFill>
                <a:schemeClr val="accent3">
                  <a:lumMod val="75000"/>
                  <a:lumOff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2" name="Freeform 7"/>
              <p:cNvSpPr>
                <a:spLocks/>
              </p:cNvSpPr>
              <p:nvPr/>
            </p:nvSpPr>
            <p:spPr bwMode="auto">
              <a:xfrm>
                <a:off x="3043238" y="1335088"/>
                <a:ext cx="566738" cy="1619250"/>
              </a:xfrm>
              <a:custGeom>
                <a:avLst/>
                <a:gdLst>
                  <a:gd name="T0" fmla="*/ 593 w 593"/>
                  <a:gd name="T1" fmla="*/ 1697 h 1697"/>
                  <a:gd name="T2" fmla="*/ 593 w 593"/>
                  <a:gd name="T3" fmla="*/ 1697 h 1697"/>
                  <a:gd name="T4" fmla="*/ 0 w 593"/>
                  <a:gd name="T5" fmla="*/ 1697 h 1697"/>
                  <a:gd name="T6" fmla="*/ 0 w 593"/>
                  <a:gd name="T7" fmla="*/ 297 h 1697"/>
                  <a:gd name="T8" fmla="*/ 297 w 593"/>
                  <a:gd name="T9" fmla="*/ 0 h 1697"/>
                  <a:gd name="T10" fmla="*/ 593 w 593"/>
                  <a:gd name="T11" fmla="*/ 297 h 1697"/>
                  <a:gd name="T12" fmla="*/ 593 w 593"/>
                  <a:gd name="T13" fmla="*/ 1697 h 1697"/>
                </a:gdLst>
                <a:ahLst/>
                <a:cxnLst>
                  <a:cxn ang="0">
                    <a:pos x="T0" y="T1"/>
                  </a:cxn>
                  <a:cxn ang="0">
                    <a:pos x="T2" y="T3"/>
                  </a:cxn>
                  <a:cxn ang="0">
                    <a:pos x="T4" y="T5"/>
                  </a:cxn>
                  <a:cxn ang="0">
                    <a:pos x="T6" y="T7"/>
                  </a:cxn>
                  <a:cxn ang="0">
                    <a:pos x="T8" y="T9"/>
                  </a:cxn>
                  <a:cxn ang="0">
                    <a:pos x="T10" y="T11"/>
                  </a:cxn>
                  <a:cxn ang="0">
                    <a:pos x="T12" y="T13"/>
                  </a:cxn>
                </a:cxnLst>
                <a:rect l="0" t="0" r="r" b="b"/>
                <a:pathLst>
                  <a:path w="593" h="1697">
                    <a:moveTo>
                      <a:pt x="593" y="1697"/>
                    </a:moveTo>
                    <a:lnTo>
                      <a:pt x="593" y="1697"/>
                    </a:lnTo>
                    <a:lnTo>
                      <a:pt x="0" y="1697"/>
                    </a:lnTo>
                    <a:lnTo>
                      <a:pt x="0" y="297"/>
                    </a:lnTo>
                    <a:cubicBezTo>
                      <a:pt x="0" y="133"/>
                      <a:pt x="133" y="0"/>
                      <a:pt x="297" y="0"/>
                    </a:cubicBezTo>
                    <a:cubicBezTo>
                      <a:pt x="460" y="0"/>
                      <a:pt x="593" y="133"/>
                      <a:pt x="593" y="297"/>
                    </a:cubicBezTo>
                    <a:lnTo>
                      <a:pt x="593" y="1697"/>
                    </a:lnTo>
                    <a:close/>
                  </a:path>
                </a:pathLst>
              </a:custGeom>
              <a:solidFill>
                <a:schemeClr val="accent3">
                  <a:lumMod val="75000"/>
                  <a:lumOff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3" name="Freeform 8"/>
              <p:cNvSpPr>
                <a:spLocks/>
              </p:cNvSpPr>
              <p:nvPr/>
            </p:nvSpPr>
            <p:spPr bwMode="auto">
              <a:xfrm>
                <a:off x="3076575" y="779463"/>
                <a:ext cx="500063" cy="498475"/>
              </a:xfrm>
              <a:custGeom>
                <a:avLst/>
                <a:gdLst>
                  <a:gd name="T0" fmla="*/ 523 w 523"/>
                  <a:gd name="T1" fmla="*/ 261 h 522"/>
                  <a:gd name="T2" fmla="*/ 523 w 523"/>
                  <a:gd name="T3" fmla="*/ 261 h 522"/>
                  <a:gd name="T4" fmla="*/ 262 w 523"/>
                  <a:gd name="T5" fmla="*/ 522 h 522"/>
                  <a:gd name="T6" fmla="*/ 0 w 523"/>
                  <a:gd name="T7" fmla="*/ 261 h 522"/>
                  <a:gd name="T8" fmla="*/ 262 w 523"/>
                  <a:gd name="T9" fmla="*/ 0 h 522"/>
                  <a:gd name="T10" fmla="*/ 523 w 523"/>
                  <a:gd name="T11" fmla="*/ 261 h 522"/>
                </a:gdLst>
                <a:ahLst/>
                <a:cxnLst>
                  <a:cxn ang="0">
                    <a:pos x="T0" y="T1"/>
                  </a:cxn>
                  <a:cxn ang="0">
                    <a:pos x="T2" y="T3"/>
                  </a:cxn>
                  <a:cxn ang="0">
                    <a:pos x="T4" y="T5"/>
                  </a:cxn>
                  <a:cxn ang="0">
                    <a:pos x="T6" y="T7"/>
                  </a:cxn>
                  <a:cxn ang="0">
                    <a:pos x="T8" y="T9"/>
                  </a:cxn>
                  <a:cxn ang="0">
                    <a:pos x="T10" y="T11"/>
                  </a:cxn>
                </a:cxnLst>
                <a:rect l="0" t="0" r="r" b="b"/>
                <a:pathLst>
                  <a:path w="523" h="522">
                    <a:moveTo>
                      <a:pt x="523" y="261"/>
                    </a:moveTo>
                    <a:lnTo>
                      <a:pt x="523" y="261"/>
                    </a:lnTo>
                    <a:cubicBezTo>
                      <a:pt x="523" y="405"/>
                      <a:pt x="406" y="522"/>
                      <a:pt x="262" y="522"/>
                    </a:cubicBezTo>
                    <a:cubicBezTo>
                      <a:pt x="117" y="522"/>
                      <a:pt x="0" y="405"/>
                      <a:pt x="0" y="261"/>
                    </a:cubicBezTo>
                    <a:cubicBezTo>
                      <a:pt x="0" y="117"/>
                      <a:pt x="117" y="0"/>
                      <a:pt x="262" y="0"/>
                    </a:cubicBezTo>
                    <a:cubicBezTo>
                      <a:pt x="406" y="0"/>
                      <a:pt x="523" y="117"/>
                      <a:pt x="523" y="261"/>
                    </a:cubicBezTo>
                    <a:close/>
                  </a:path>
                </a:pathLst>
              </a:custGeom>
              <a:solidFill>
                <a:schemeClr val="accent3">
                  <a:lumMod val="75000"/>
                  <a:lumOff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4" name="Freeform 9"/>
              <p:cNvSpPr>
                <a:spLocks/>
              </p:cNvSpPr>
              <p:nvPr/>
            </p:nvSpPr>
            <p:spPr bwMode="auto">
              <a:xfrm>
                <a:off x="3763963" y="954088"/>
                <a:ext cx="565150" cy="2000250"/>
              </a:xfrm>
              <a:custGeom>
                <a:avLst/>
                <a:gdLst>
                  <a:gd name="T0" fmla="*/ 593 w 593"/>
                  <a:gd name="T1" fmla="*/ 2097 h 2097"/>
                  <a:gd name="T2" fmla="*/ 593 w 593"/>
                  <a:gd name="T3" fmla="*/ 2097 h 2097"/>
                  <a:gd name="T4" fmla="*/ 0 w 593"/>
                  <a:gd name="T5" fmla="*/ 2097 h 2097"/>
                  <a:gd name="T6" fmla="*/ 0 w 593"/>
                  <a:gd name="T7" fmla="*/ 297 h 2097"/>
                  <a:gd name="T8" fmla="*/ 296 w 593"/>
                  <a:gd name="T9" fmla="*/ 0 h 2097"/>
                  <a:gd name="T10" fmla="*/ 593 w 593"/>
                  <a:gd name="T11" fmla="*/ 297 h 2097"/>
                  <a:gd name="T12" fmla="*/ 593 w 593"/>
                  <a:gd name="T13" fmla="*/ 2097 h 2097"/>
                </a:gdLst>
                <a:ahLst/>
                <a:cxnLst>
                  <a:cxn ang="0">
                    <a:pos x="T0" y="T1"/>
                  </a:cxn>
                  <a:cxn ang="0">
                    <a:pos x="T2" y="T3"/>
                  </a:cxn>
                  <a:cxn ang="0">
                    <a:pos x="T4" y="T5"/>
                  </a:cxn>
                  <a:cxn ang="0">
                    <a:pos x="T6" y="T7"/>
                  </a:cxn>
                  <a:cxn ang="0">
                    <a:pos x="T8" y="T9"/>
                  </a:cxn>
                  <a:cxn ang="0">
                    <a:pos x="T10" y="T11"/>
                  </a:cxn>
                  <a:cxn ang="0">
                    <a:pos x="T12" y="T13"/>
                  </a:cxn>
                </a:cxnLst>
                <a:rect l="0" t="0" r="r" b="b"/>
                <a:pathLst>
                  <a:path w="593" h="2097">
                    <a:moveTo>
                      <a:pt x="593" y="2097"/>
                    </a:moveTo>
                    <a:lnTo>
                      <a:pt x="593" y="2097"/>
                    </a:lnTo>
                    <a:lnTo>
                      <a:pt x="0" y="2097"/>
                    </a:lnTo>
                    <a:lnTo>
                      <a:pt x="0" y="297"/>
                    </a:lnTo>
                    <a:cubicBezTo>
                      <a:pt x="0" y="133"/>
                      <a:pt x="133" y="0"/>
                      <a:pt x="296" y="0"/>
                    </a:cubicBezTo>
                    <a:cubicBezTo>
                      <a:pt x="460" y="0"/>
                      <a:pt x="593" y="133"/>
                      <a:pt x="593" y="297"/>
                    </a:cubicBezTo>
                    <a:lnTo>
                      <a:pt x="593" y="2097"/>
                    </a:lnTo>
                    <a:close/>
                  </a:path>
                </a:pathLst>
              </a:custGeom>
              <a:solidFill>
                <a:schemeClr val="accent3">
                  <a:lumMod val="75000"/>
                  <a:lumOff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5" name="Freeform 10"/>
              <p:cNvSpPr>
                <a:spLocks/>
              </p:cNvSpPr>
              <p:nvPr/>
            </p:nvSpPr>
            <p:spPr bwMode="auto">
              <a:xfrm>
                <a:off x="3797300" y="398463"/>
                <a:ext cx="498475" cy="496888"/>
              </a:xfrm>
              <a:custGeom>
                <a:avLst/>
                <a:gdLst>
                  <a:gd name="T0" fmla="*/ 523 w 523"/>
                  <a:gd name="T1" fmla="*/ 260 h 521"/>
                  <a:gd name="T2" fmla="*/ 523 w 523"/>
                  <a:gd name="T3" fmla="*/ 260 h 521"/>
                  <a:gd name="T4" fmla="*/ 261 w 523"/>
                  <a:gd name="T5" fmla="*/ 521 h 521"/>
                  <a:gd name="T6" fmla="*/ 0 w 523"/>
                  <a:gd name="T7" fmla="*/ 260 h 521"/>
                  <a:gd name="T8" fmla="*/ 261 w 523"/>
                  <a:gd name="T9" fmla="*/ 0 h 521"/>
                  <a:gd name="T10" fmla="*/ 523 w 523"/>
                  <a:gd name="T11" fmla="*/ 260 h 521"/>
                </a:gdLst>
                <a:ahLst/>
                <a:cxnLst>
                  <a:cxn ang="0">
                    <a:pos x="T0" y="T1"/>
                  </a:cxn>
                  <a:cxn ang="0">
                    <a:pos x="T2" y="T3"/>
                  </a:cxn>
                  <a:cxn ang="0">
                    <a:pos x="T4" y="T5"/>
                  </a:cxn>
                  <a:cxn ang="0">
                    <a:pos x="T6" y="T7"/>
                  </a:cxn>
                  <a:cxn ang="0">
                    <a:pos x="T8" y="T9"/>
                  </a:cxn>
                  <a:cxn ang="0">
                    <a:pos x="T10" y="T11"/>
                  </a:cxn>
                </a:cxnLst>
                <a:rect l="0" t="0" r="r" b="b"/>
                <a:pathLst>
                  <a:path w="523" h="521">
                    <a:moveTo>
                      <a:pt x="523" y="260"/>
                    </a:moveTo>
                    <a:lnTo>
                      <a:pt x="523" y="260"/>
                    </a:lnTo>
                    <a:cubicBezTo>
                      <a:pt x="523" y="404"/>
                      <a:pt x="406" y="521"/>
                      <a:pt x="261" y="521"/>
                    </a:cubicBezTo>
                    <a:cubicBezTo>
                      <a:pt x="117" y="521"/>
                      <a:pt x="0" y="404"/>
                      <a:pt x="0" y="260"/>
                    </a:cubicBezTo>
                    <a:cubicBezTo>
                      <a:pt x="0" y="116"/>
                      <a:pt x="117" y="0"/>
                      <a:pt x="261" y="0"/>
                    </a:cubicBezTo>
                    <a:cubicBezTo>
                      <a:pt x="406" y="0"/>
                      <a:pt x="523" y="116"/>
                      <a:pt x="523" y="260"/>
                    </a:cubicBezTo>
                    <a:close/>
                  </a:path>
                </a:pathLst>
              </a:custGeom>
              <a:solidFill>
                <a:schemeClr val="accent3">
                  <a:lumMod val="75000"/>
                  <a:lumOff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9" name="Content Placeholder 2"/>
            <p:cNvSpPr txBox="1">
              <a:spLocks/>
            </p:cNvSpPr>
            <p:nvPr/>
          </p:nvSpPr>
          <p:spPr>
            <a:xfrm>
              <a:off x="1135548" y="1879537"/>
              <a:ext cx="1522140" cy="301975"/>
            </a:xfrm>
            <a:prstGeom prst="rect">
              <a:avLst/>
            </a:prstGeom>
          </p:spPr>
          <p:txBody>
            <a:bodyPr vert="horz" wrap="none" lIns="45720" tIns="46800" rIns="91440" bIns="45720" rtlCol="0">
              <a:noAutofit/>
            </a:bodyPr>
            <a:lstStyle>
              <a:lvl1pPr marL="0" indent="0" algn="l" defTabSz="457200" rtl="0" eaLnBrk="1" latinLnBrk="0" hangingPunct="1">
                <a:spcBef>
                  <a:spcPct val="20000"/>
                </a:spcBef>
                <a:buFont typeface="Arial"/>
                <a:buNone/>
                <a:defRPr sz="800" kern="1200">
                  <a:solidFill>
                    <a:schemeClr val="tx1"/>
                  </a:solidFill>
                  <a:latin typeface="+mn-lt"/>
                  <a:ea typeface="+mn-ea"/>
                  <a:cs typeface="+mn-cs"/>
                </a:defRPr>
              </a:lvl1pPr>
              <a:lvl2pPr marL="349200" indent="0" algn="l" defTabSz="457200" rtl="0" eaLnBrk="1" latinLnBrk="0" hangingPunct="1">
                <a:spcBef>
                  <a:spcPct val="20000"/>
                </a:spcBef>
                <a:buFont typeface="Arial"/>
                <a:buNone/>
                <a:defRPr sz="800" kern="1200">
                  <a:solidFill>
                    <a:schemeClr val="tx1"/>
                  </a:solidFill>
                  <a:latin typeface="+mn-lt"/>
                  <a:ea typeface="+mn-ea"/>
                  <a:cs typeface="+mn-cs"/>
                </a:defRPr>
              </a:lvl2pPr>
              <a:lvl3pPr marL="662400" indent="0" algn="l" defTabSz="457200" rtl="0" eaLnBrk="1" latinLnBrk="0" hangingPunct="1">
                <a:spcBef>
                  <a:spcPct val="20000"/>
                </a:spcBef>
                <a:buFont typeface="Arial"/>
                <a:buNone/>
                <a:defRPr sz="800" kern="1200">
                  <a:solidFill>
                    <a:schemeClr val="tx1"/>
                  </a:solidFill>
                  <a:latin typeface="+mn-lt"/>
                  <a:ea typeface="+mn-ea"/>
                  <a:cs typeface="+mn-cs"/>
                </a:defRPr>
              </a:lvl3pPr>
              <a:lvl4pPr marL="975600" indent="0" algn="l" defTabSz="457200" rtl="0" eaLnBrk="1" latinLnBrk="0" hangingPunct="1">
                <a:spcBef>
                  <a:spcPct val="20000"/>
                </a:spcBef>
                <a:buFont typeface="Arial"/>
                <a:buNone/>
                <a:defRPr sz="800" kern="1200">
                  <a:solidFill>
                    <a:schemeClr val="tx1"/>
                  </a:solidFill>
                  <a:latin typeface="+mn-lt"/>
                  <a:ea typeface="+mn-ea"/>
                  <a:cs typeface="+mn-cs"/>
                </a:defRPr>
              </a:lvl4pPr>
              <a:lvl5pPr marL="1252800" indent="0" algn="l" defTabSz="457200" rtl="0" eaLnBrk="1" latinLnBrk="0" hangingPunct="1">
                <a:spcBef>
                  <a:spcPct val="20000"/>
                </a:spcBef>
                <a:buFont typeface="Arial"/>
                <a:buNone/>
                <a:defRPr sz="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20000"/>
                </a:lnSpc>
                <a:spcBef>
                  <a:spcPts val="1200"/>
                </a:spcBef>
              </a:pPr>
              <a:r>
                <a:rPr lang="en-US" sz="1400" dirty="0" smtClean="0">
                  <a:solidFill>
                    <a:schemeClr val="accent3">
                      <a:lumMod val="75000"/>
                      <a:lumOff val="25000"/>
                    </a:schemeClr>
                  </a:solidFill>
                  <a:latin typeface="+mj-lt"/>
                  <a:cs typeface="Calibri Light"/>
                </a:rPr>
                <a:t>Pros</a:t>
              </a:r>
              <a:endParaRPr lang="en-US" sz="1000" dirty="0" smtClean="0">
                <a:solidFill>
                  <a:schemeClr val="accent3">
                    <a:lumMod val="75000"/>
                    <a:lumOff val="25000"/>
                  </a:schemeClr>
                </a:solidFill>
                <a:latin typeface="Franklin Gothic Book" panose="020B0503020102020204" pitchFamily="34" charset="0"/>
                <a:cs typeface="Calibri Light"/>
              </a:endParaRPr>
            </a:p>
          </p:txBody>
        </p:sp>
      </p:grpSp>
      <p:grpSp>
        <p:nvGrpSpPr>
          <p:cNvPr id="36" name="Group 35"/>
          <p:cNvGrpSpPr/>
          <p:nvPr/>
        </p:nvGrpSpPr>
        <p:grpSpPr>
          <a:xfrm>
            <a:off x="6300192" y="1887890"/>
            <a:ext cx="1876362" cy="289206"/>
            <a:chOff x="4086938" y="1887890"/>
            <a:chExt cx="1876362" cy="289206"/>
          </a:xfrm>
        </p:grpSpPr>
        <p:grpSp>
          <p:nvGrpSpPr>
            <p:cNvPr id="37" name="SKEPTIC"/>
            <p:cNvGrpSpPr>
              <a:grpSpLocks noChangeAspect="1"/>
            </p:cNvGrpSpPr>
            <p:nvPr/>
          </p:nvGrpSpPr>
          <p:grpSpPr>
            <a:xfrm>
              <a:off x="4086938" y="1892418"/>
              <a:ext cx="182880" cy="233125"/>
              <a:chOff x="4826000" y="398463"/>
              <a:chExt cx="2005013" cy="2555876"/>
            </a:xfrm>
            <a:solidFill>
              <a:schemeClr val="accent4"/>
            </a:solidFill>
            <a:effectLst/>
          </p:grpSpPr>
          <p:sp>
            <p:nvSpPr>
              <p:cNvPr id="39" name="Freeform 11"/>
              <p:cNvSpPr>
                <a:spLocks/>
              </p:cNvSpPr>
              <p:nvPr/>
            </p:nvSpPr>
            <p:spPr bwMode="auto">
              <a:xfrm>
                <a:off x="6265863" y="1717676"/>
                <a:ext cx="565150" cy="1236663"/>
              </a:xfrm>
              <a:custGeom>
                <a:avLst/>
                <a:gdLst>
                  <a:gd name="T0" fmla="*/ 0 w 593"/>
                  <a:gd name="T1" fmla="*/ 1297 h 1297"/>
                  <a:gd name="T2" fmla="*/ 0 w 593"/>
                  <a:gd name="T3" fmla="*/ 1297 h 1297"/>
                  <a:gd name="T4" fmla="*/ 593 w 593"/>
                  <a:gd name="T5" fmla="*/ 1297 h 1297"/>
                  <a:gd name="T6" fmla="*/ 593 w 593"/>
                  <a:gd name="T7" fmla="*/ 297 h 1297"/>
                  <a:gd name="T8" fmla="*/ 296 w 593"/>
                  <a:gd name="T9" fmla="*/ 0 h 1297"/>
                  <a:gd name="T10" fmla="*/ 296 w 593"/>
                  <a:gd name="T11" fmla="*/ 0 h 1297"/>
                  <a:gd name="T12" fmla="*/ 0 w 593"/>
                  <a:gd name="T13" fmla="*/ 297 h 1297"/>
                  <a:gd name="T14" fmla="*/ 0 w 593"/>
                  <a:gd name="T15" fmla="*/ 1297 h 129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3" h="1297">
                    <a:moveTo>
                      <a:pt x="0" y="1297"/>
                    </a:moveTo>
                    <a:lnTo>
                      <a:pt x="0" y="1297"/>
                    </a:lnTo>
                    <a:lnTo>
                      <a:pt x="593" y="1297"/>
                    </a:lnTo>
                    <a:lnTo>
                      <a:pt x="593" y="297"/>
                    </a:lnTo>
                    <a:cubicBezTo>
                      <a:pt x="593" y="133"/>
                      <a:pt x="460" y="0"/>
                      <a:pt x="296" y="0"/>
                    </a:cubicBezTo>
                    <a:lnTo>
                      <a:pt x="296" y="0"/>
                    </a:lnTo>
                    <a:cubicBezTo>
                      <a:pt x="133" y="0"/>
                      <a:pt x="0" y="133"/>
                      <a:pt x="0" y="297"/>
                    </a:cubicBezTo>
                    <a:lnTo>
                      <a:pt x="0" y="129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0" name="Freeform 12"/>
              <p:cNvSpPr>
                <a:spLocks/>
              </p:cNvSpPr>
              <p:nvPr/>
            </p:nvSpPr>
            <p:spPr bwMode="auto">
              <a:xfrm>
                <a:off x="6299200" y="1160463"/>
                <a:ext cx="498475" cy="498475"/>
              </a:xfrm>
              <a:custGeom>
                <a:avLst/>
                <a:gdLst>
                  <a:gd name="T0" fmla="*/ 0 w 523"/>
                  <a:gd name="T1" fmla="*/ 261 h 522"/>
                  <a:gd name="T2" fmla="*/ 0 w 523"/>
                  <a:gd name="T3" fmla="*/ 261 h 522"/>
                  <a:gd name="T4" fmla="*/ 261 w 523"/>
                  <a:gd name="T5" fmla="*/ 522 h 522"/>
                  <a:gd name="T6" fmla="*/ 523 w 523"/>
                  <a:gd name="T7" fmla="*/ 261 h 522"/>
                  <a:gd name="T8" fmla="*/ 261 w 523"/>
                  <a:gd name="T9" fmla="*/ 0 h 522"/>
                  <a:gd name="T10" fmla="*/ 0 w 523"/>
                  <a:gd name="T11" fmla="*/ 261 h 522"/>
                </a:gdLst>
                <a:ahLst/>
                <a:cxnLst>
                  <a:cxn ang="0">
                    <a:pos x="T0" y="T1"/>
                  </a:cxn>
                  <a:cxn ang="0">
                    <a:pos x="T2" y="T3"/>
                  </a:cxn>
                  <a:cxn ang="0">
                    <a:pos x="T4" y="T5"/>
                  </a:cxn>
                  <a:cxn ang="0">
                    <a:pos x="T6" y="T7"/>
                  </a:cxn>
                  <a:cxn ang="0">
                    <a:pos x="T8" y="T9"/>
                  </a:cxn>
                  <a:cxn ang="0">
                    <a:pos x="T10" y="T11"/>
                  </a:cxn>
                </a:cxnLst>
                <a:rect l="0" t="0" r="r" b="b"/>
                <a:pathLst>
                  <a:path w="523" h="522">
                    <a:moveTo>
                      <a:pt x="0" y="261"/>
                    </a:moveTo>
                    <a:lnTo>
                      <a:pt x="0" y="261"/>
                    </a:lnTo>
                    <a:cubicBezTo>
                      <a:pt x="0" y="405"/>
                      <a:pt x="117" y="522"/>
                      <a:pt x="261" y="522"/>
                    </a:cubicBezTo>
                    <a:cubicBezTo>
                      <a:pt x="406" y="522"/>
                      <a:pt x="523" y="405"/>
                      <a:pt x="523" y="261"/>
                    </a:cubicBezTo>
                    <a:cubicBezTo>
                      <a:pt x="523" y="117"/>
                      <a:pt x="406" y="0"/>
                      <a:pt x="261" y="0"/>
                    </a:cubicBezTo>
                    <a:cubicBezTo>
                      <a:pt x="117" y="0"/>
                      <a:pt x="0" y="117"/>
                      <a:pt x="0" y="2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1" name="Freeform 13"/>
              <p:cNvSpPr>
                <a:spLocks/>
              </p:cNvSpPr>
              <p:nvPr/>
            </p:nvSpPr>
            <p:spPr bwMode="auto">
              <a:xfrm>
                <a:off x="5545138" y="1335088"/>
                <a:ext cx="565150" cy="1619250"/>
              </a:xfrm>
              <a:custGeom>
                <a:avLst/>
                <a:gdLst>
                  <a:gd name="T0" fmla="*/ 0 w 593"/>
                  <a:gd name="T1" fmla="*/ 1697 h 1697"/>
                  <a:gd name="T2" fmla="*/ 0 w 593"/>
                  <a:gd name="T3" fmla="*/ 1697 h 1697"/>
                  <a:gd name="T4" fmla="*/ 593 w 593"/>
                  <a:gd name="T5" fmla="*/ 1697 h 1697"/>
                  <a:gd name="T6" fmla="*/ 593 w 593"/>
                  <a:gd name="T7" fmla="*/ 297 h 1697"/>
                  <a:gd name="T8" fmla="*/ 297 w 593"/>
                  <a:gd name="T9" fmla="*/ 0 h 1697"/>
                  <a:gd name="T10" fmla="*/ 0 w 593"/>
                  <a:gd name="T11" fmla="*/ 297 h 1697"/>
                  <a:gd name="T12" fmla="*/ 0 w 593"/>
                  <a:gd name="T13" fmla="*/ 1697 h 1697"/>
                </a:gdLst>
                <a:ahLst/>
                <a:cxnLst>
                  <a:cxn ang="0">
                    <a:pos x="T0" y="T1"/>
                  </a:cxn>
                  <a:cxn ang="0">
                    <a:pos x="T2" y="T3"/>
                  </a:cxn>
                  <a:cxn ang="0">
                    <a:pos x="T4" y="T5"/>
                  </a:cxn>
                  <a:cxn ang="0">
                    <a:pos x="T6" y="T7"/>
                  </a:cxn>
                  <a:cxn ang="0">
                    <a:pos x="T8" y="T9"/>
                  </a:cxn>
                  <a:cxn ang="0">
                    <a:pos x="T10" y="T11"/>
                  </a:cxn>
                  <a:cxn ang="0">
                    <a:pos x="T12" y="T13"/>
                  </a:cxn>
                </a:cxnLst>
                <a:rect l="0" t="0" r="r" b="b"/>
                <a:pathLst>
                  <a:path w="593" h="1697">
                    <a:moveTo>
                      <a:pt x="0" y="1697"/>
                    </a:moveTo>
                    <a:lnTo>
                      <a:pt x="0" y="1697"/>
                    </a:lnTo>
                    <a:lnTo>
                      <a:pt x="593" y="1697"/>
                    </a:lnTo>
                    <a:lnTo>
                      <a:pt x="593" y="297"/>
                    </a:lnTo>
                    <a:cubicBezTo>
                      <a:pt x="593" y="133"/>
                      <a:pt x="460" y="0"/>
                      <a:pt x="297" y="0"/>
                    </a:cubicBezTo>
                    <a:cubicBezTo>
                      <a:pt x="133" y="0"/>
                      <a:pt x="0" y="133"/>
                      <a:pt x="0" y="297"/>
                    </a:cubicBezTo>
                    <a:lnTo>
                      <a:pt x="0" y="169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2" name="Freeform 14"/>
              <p:cNvSpPr>
                <a:spLocks/>
              </p:cNvSpPr>
              <p:nvPr/>
            </p:nvSpPr>
            <p:spPr bwMode="auto">
              <a:xfrm>
                <a:off x="5578475" y="779463"/>
                <a:ext cx="498475" cy="498475"/>
              </a:xfrm>
              <a:custGeom>
                <a:avLst/>
                <a:gdLst>
                  <a:gd name="T0" fmla="*/ 0 w 523"/>
                  <a:gd name="T1" fmla="*/ 261 h 522"/>
                  <a:gd name="T2" fmla="*/ 0 w 523"/>
                  <a:gd name="T3" fmla="*/ 261 h 522"/>
                  <a:gd name="T4" fmla="*/ 262 w 523"/>
                  <a:gd name="T5" fmla="*/ 522 h 522"/>
                  <a:gd name="T6" fmla="*/ 523 w 523"/>
                  <a:gd name="T7" fmla="*/ 261 h 522"/>
                  <a:gd name="T8" fmla="*/ 262 w 523"/>
                  <a:gd name="T9" fmla="*/ 0 h 522"/>
                  <a:gd name="T10" fmla="*/ 0 w 523"/>
                  <a:gd name="T11" fmla="*/ 261 h 522"/>
                </a:gdLst>
                <a:ahLst/>
                <a:cxnLst>
                  <a:cxn ang="0">
                    <a:pos x="T0" y="T1"/>
                  </a:cxn>
                  <a:cxn ang="0">
                    <a:pos x="T2" y="T3"/>
                  </a:cxn>
                  <a:cxn ang="0">
                    <a:pos x="T4" y="T5"/>
                  </a:cxn>
                  <a:cxn ang="0">
                    <a:pos x="T6" y="T7"/>
                  </a:cxn>
                  <a:cxn ang="0">
                    <a:pos x="T8" y="T9"/>
                  </a:cxn>
                  <a:cxn ang="0">
                    <a:pos x="T10" y="T11"/>
                  </a:cxn>
                </a:cxnLst>
                <a:rect l="0" t="0" r="r" b="b"/>
                <a:pathLst>
                  <a:path w="523" h="522">
                    <a:moveTo>
                      <a:pt x="0" y="261"/>
                    </a:moveTo>
                    <a:lnTo>
                      <a:pt x="0" y="261"/>
                    </a:lnTo>
                    <a:cubicBezTo>
                      <a:pt x="0" y="405"/>
                      <a:pt x="117" y="522"/>
                      <a:pt x="262" y="522"/>
                    </a:cubicBezTo>
                    <a:cubicBezTo>
                      <a:pt x="406" y="522"/>
                      <a:pt x="523" y="405"/>
                      <a:pt x="523" y="261"/>
                    </a:cubicBezTo>
                    <a:cubicBezTo>
                      <a:pt x="523" y="117"/>
                      <a:pt x="406" y="0"/>
                      <a:pt x="262" y="0"/>
                    </a:cubicBezTo>
                    <a:cubicBezTo>
                      <a:pt x="117" y="0"/>
                      <a:pt x="0" y="117"/>
                      <a:pt x="0" y="2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3" name="Freeform 15"/>
              <p:cNvSpPr>
                <a:spLocks/>
              </p:cNvSpPr>
              <p:nvPr/>
            </p:nvSpPr>
            <p:spPr bwMode="auto">
              <a:xfrm>
                <a:off x="4826000" y="954088"/>
                <a:ext cx="565150" cy="2000250"/>
              </a:xfrm>
              <a:custGeom>
                <a:avLst/>
                <a:gdLst>
                  <a:gd name="T0" fmla="*/ 0 w 592"/>
                  <a:gd name="T1" fmla="*/ 2097 h 2097"/>
                  <a:gd name="T2" fmla="*/ 0 w 592"/>
                  <a:gd name="T3" fmla="*/ 2097 h 2097"/>
                  <a:gd name="T4" fmla="*/ 592 w 592"/>
                  <a:gd name="T5" fmla="*/ 2097 h 2097"/>
                  <a:gd name="T6" fmla="*/ 592 w 592"/>
                  <a:gd name="T7" fmla="*/ 297 h 2097"/>
                  <a:gd name="T8" fmla="*/ 296 w 592"/>
                  <a:gd name="T9" fmla="*/ 0 h 2097"/>
                  <a:gd name="T10" fmla="*/ 0 w 592"/>
                  <a:gd name="T11" fmla="*/ 297 h 2097"/>
                  <a:gd name="T12" fmla="*/ 0 w 592"/>
                  <a:gd name="T13" fmla="*/ 2097 h 2097"/>
                </a:gdLst>
                <a:ahLst/>
                <a:cxnLst>
                  <a:cxn ang="0">
                    <a:pos x="T0" y="T1"/>
                  </a:cxn>
                  <a:cxn ang="0">
                    <a:pos x="T2" y="T3"/>
                  </a:cxn>
                  <a:cxn ang="0">
                    <a:pos x="T4" y="T5"/>
                  </a:cxn>
                  <a:cxn ang="0">
                    <a:pos x="T6" y="T7"/>
                  </a:cxn>
                  <a:cxn ang="0">
                    <a:pos x="T8" y="T9"/>
                  </a:cxn>
                  <a:cxn ang="0">
                    <a:pos x="T10" y="T11"/>
                  </a:cxn>
                  <a:cxn ang="0">
                    <a:pos x="T12" y="T13"/>
                  </a:cxn>
                </a:cxnLst>
                <a:rect l="0" t="0" r="r" b="b"/>
                <a:pathLst>
                  <a:path w="592" h="2097">
                    <a:moveTo>
                      <a:pt x="0" y="2097"/>
                    </a:moveTo>
                    <a:lnTo>
                      <a:pt x="0" y="2097"/>
                    </a:lnTo>
                    <a:lnTo>
                      <a:pt x="592" y="2097"/>
                    </a:lnTo>
                    <a:lnTo>
                      <a:pt x="592" y="297"/>
                    </a:lnTo>
                    <a:cubicBezTo>
                      <a:pt x="592" y="133"/>
                      <a:pt x="460" y="0"/>
                      <a:pt x="296" y="0"/>
                    </a:cubicBezTo>
                    <a:cubicBezTo>
                      <a:pt x="132" y="0"/>
                      <a:pt x="0" y="133"/>
                      <a:pt x="0" y="297"/>
                    </a:cubicBezTo>
                    <a:lnTo>
                      <a:pt x="0" y="209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4" name="Freeform 16"/>
              <p:cNvSpPr>
                <a:spLocks/>
              </p:cNvSpPr>
              <p:nvPr/>
            </p:nvSpPr>
            <p:spPr bwMode="auto">
              <a:xfrm>
                <a:off x="4859338" y="398463"/>
                <a:ext cx="498475" cy="496888"/>
              </a:xfrm>
              <a:custGeom>
                <a:avLst/>
                <a:gdLst>
                  <a:gd name="T0" fmla="*/ 0 w 522"/>
                  <a:gd name="T1" fmla="*/ 260 h 521"/>
                  <a:gd name="T2" fmla="*/ 0 w 522"/>
                  <a:gd name="T3" fmla="*/ 260 h 521"/>
                  <a:gd name="T4" fmla="*/ 261 w 522"/>
                  <a:gd name="T5" fmla="*/ 521 h 521"/>
                  <a:gd name="T6" fmla="*/ 522 w 522"/>
                  <a:gd name="T7" fmla="*/ 260 h 521"/>
                  <a:gd name="T8" fmla="*/ 261 w 522"/>
                  <a:gd name="T9" fmla="*/ 0 h 521"/>
                  <a:gd name="T10" fmla="*/ 0 w 522"/>
                  <a:gd name="T11" fmla="*/ 260 h 521"/>
                </a:gdLst>
                <a:ahLst/>
                <a:cxnLst>
                  <a:cxn ang="0">
                    <a:pos x="T0" y="T1"/>
                  </a:cxn>
                  <a:cxn ang="0">
                    <a:pos x="T2" y="T3"/>
                  </a:cxn>
                  <a:cxn ang="0">
                    <a:pos x="T4" y="T5"/>
                  </a:cxn>
                  <a:cxn ang="0">
                    <a:pos x="T6" y="T7"/>
                  </a:cxn>
                  <a:cxn ang="0">
                    <a:pos x="T8" y="T9"/>
                  </a:cxn>
                  <a:cxn ang="0">
                    <a:pos x="T10" y="T11"/>
                  </a:cxn>
                </a:cxnLst>
                <a:rect l="0" t="0" r="r" b="b"/>
                <a:pathLst>
                  <a:path w="522" h="521">
                    <a:moveTo>
                      <a:pt x="0" y="260"/>
                    </a:moveTo>
                    <a:lnTo>
                      <a:pt x="0" y="260"/>
                    </a:lnTo>
                    <a:cubicBezTo>
                      <a:pt x="0" y="404"/>
                      <a:pt x="117" y="521"/>
                      <a:pt x="261" y="521"/>
                    </a:cubicBezTo>
                    <a:cubicBezTo>
                      <a:pt x="405" y="521"/>
                      <a:pt x="522" y="404"/>
                      <a:pt x="522" y="260"/>
                    </a:cubicBezTo>
                    <a:cubicBezTo>
                      <a:pt x="522" y="116"/>
                      <a:pt x="405" y="0"/>
                      <a:pt x="261" y="0"/>
                    </a:cubicBezTo>
                    <a:cubicBezTo>
                      <a:pt x="117" y="0"/>
                      <a:pt x="0" y="116"/>
                      <a:pt x="0" y="26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38" name="Content Placeholder 2"/>
            <p:cNvSpPr txBox="1">
              <a:spLocks/>
            </p:cNvSpPr>
            <p:nvPr/>
          </p:nvSpPr>
          <p:spPr>
            <a:xfrm>
              <a:off x="4271660" y="1887890"/>
              <a:ext cx="1691640" cy="289206"/>
            </a:xfrm>
            <a:prstGeom prst="rect">
              <a:avLst/>
            </a:prstGeom>
          </p:spPr>
          <p:txBody>
            <a:bodyPr vert="horz" wrap="none" lIns="45720" tIns="46800" rIns="91440" bIns="45720" rtlCol="0">
              <a:noAutofit/>
            </a:bodyPr>
            <a:lstStyle>
              <a:lvl1pPr marL="0" indent="0" algn="l" defTabSz="457200" rtl="0" eaLnBrk="1" latinLnBrk="0" hangingPunct="1">
                <a:spcBef>
                  <a:spcPct val="20000"/>
                </a:spcBef>
                <a:buFont typeface="Arial"/>
                <a:buNone/>
                <a:defRPr sz="800" kern="1200">
                  <a:solidFill>
                    <a:schemeClr val="tx1"/>
                  </a:solidFill>
                  <a:latin typeface="+mn-lt"/>
                  <a:ea typeface="+mn-ea"/>
                  <a:cs typeface="+mn-cs"/>
                </a:defRPr>
              </a:lvl1pPr>
              <a:lvl2pPr marL="349200" indent="0" algn="l" defTabSz="457200" rtl="0" eaLnBrk="1" latinLnBrk="0" hangingPunct="1">
                <a:spcBef>
                  <a:spcPct val="20000"/>
                </a:spcBef>
                <a:buFont typeface="Arial"/>
                <a:buNone/>
                <a:defRPr sz="800" kern="1200">
                  <a:solidFill>
                    <a:schemeClr val="tx1"/>
                  </a:solidFill>
                  <a:latin typeface="+mn-lt"/>
                  <a:ea typeface="+mn-ea"/>
                  <a:cs typeface="+mn-cs"/>
                </a:defRPr>
              </a:lvl2pPr>
              <a:lvl3pPr marL="662400" indent="0" algn="l" defTabSz="457200" rtl="0" eaLnBrk="1" latinLnBrk="0" hangingPunct="1">
                <a:spcBef>
                  <a:spcPct val="20000"/>
                </a:spcBef>
                <a:buFont typeface="Arial"/>
                <a:buNone/>
                <a:defRPr sz="800" kern="1200">
                  <a:solidFill>
                    <a:schemeClr val="tx1"/>
                  </a:solidFill>
                  <a:latin typeface="+mn-lt"/>
                  <a:ea typeface="+mn-ea"/>
                  <a:cs typeface="+mn-cs"/>
                </a:defRPr>
              </a:lvl3pPr>
              <a:lvl4pPr marL="975600" indent="0" algn="l" defTabSz="457200" rtl="0" eaLnBrk="1" latinLnBrk="0" hangingPunct="1">
                <a:spcBef>
                  <a:spcPct val="20000"/>
                </a:spcBef>
                <a:buFont typeface="Arial"/>
                <a:buNone/>
                <a:defRPr sz="800" kern="1200">
                  <a:solidFill>
                    <a:schemeClr val="tx1"/>
                  </a:solidFill>
                  <a:latin typeface="+mn-lt"/>
                  <a:ea typeface="+mn-ea"/>
                  <a:cs typeface="+mn-cs"/>
                </a:defRPr>
              </a:lvl4pPr>
              <a:lvl5pPr marL="1252800" indent="0" algn="l" defTabSz="457200" rtl="0" eaLnBrk="1" latinLnBrk="0" hangingPunct="1">
                <a:spcBef>
                  <a:spcPct val="20000"/>
                </a:spcBef>
                <a:buFont typeface="Arial"/>
                <a:buNone/>
                <a:defRPr sz="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20000"/>
                </a:lnSpc>
                <a:spcBef>
                  <a:spcPts val="1200"/>
                </a:spcBef>
              </a:pPr>
              <a:r>
                <a:rPr lang="en-US" sz="1400" dirty="0" smtClean="0">
                  <a:solidFill>
                    <a:schemeClr val="accent1"/>
                  </a:solidFill>
                  <a:latin typeface="+mj-lt"/>
                  <a:cs typeface="Calibri Light"/>
                </a:rPr>
                <a:t>Skeptics</a:t>
              </a:r>
              <a:endParaRPr lang="en-US" sz="1000" dirty="0" smtClean="0">
                <a:solidFill>
                  <a:schemeClr val="accent1"/>
                </a:solidFill>
                <a:latin typeface="Franklin Gothic Book" panose="020B0503020102020204" pitchFamily="34" charset="0"/>
                <a:cs typeface="Calibri Light"/>
              </a:endParaRPr>
            </a:p>
          </p:txBody>
        </p:sp>
      </p:grpSp>
      <p:grpSp>
        <p:nvGrpSpPr>
          <p:cNvPr id="45" name="Group 44"/>
          <p:cNvGrpSpPr/>
          <p:nvPr/>
        </p:nvGrpSpPr>
        <p:grpSpPr>
          <a:xfrm>
            <a:off x="3347864" y="1879537"/>
            <a:ext cx="1513502" cy="332173"/>
            <a:chOff x="2431672" y="1879537"/>
            <a:chExt cx="1513502" cy="332173"/>
          </a:xfrm>
        </p:grpSpPr>
        <p:grpSp>
          <p:nvGrpSpPr>
            <p:cNvPr id="46" name="Group 45"/>
            <p:cNvGrpSpPr>
              <a:grpSpLocks noChangeAspect="1"/>
            </p:cNvGrpSpPr>
            <p:nvPr/>
          </p:nvGrpSpPr>
          <p:grpSpPr>
            <a:xfrm>
              <a:off x="2431672" y="1903858"/>
              <a:ext cx="182880" cy="221685"/>
              <a:chOff x="3969534" y="2897821"/>
              <a:chExt cx="1097280" cy="1330113"/>
            </a:xfrm>
            <a:solidFill>
              <a:schemeClr val="accent3"/>
            </a:solidFill>
            <a:effectLst/>
          </p:grpSpPr>
          <p:sp>
            <p:nvSpPr>
              <p:cNvPr id="48" name="Freeform 17"/>
              <p:cNvSpPr>
                <a:spLocks/>
              </p:cNvSpPr>
              <p:nvPr/>
            </p:nvSpPr>
            <p:spPr bwMode="auto">
              <a:xfrm>
                <a:off x="4757525" y="3411274"/>
                <a:ext cx="309289" cy="816660"/>
              </a:xfrm>
              <a:custGeom>
                <a:avLst/>
                <a:gdLst>
                  <a:gd name="T0" fmla="*/ 0 w 593"/>
                  <a:gd name="T1" fmla="*/ 1564 h 1564"/>
                  <a:gd name="T2" fmla="*/ 0 w 593"/>
                  <a:gd name="T3" fmla="*/ 1564 h 1564"/>
                  <a:gd name="T4" fmla="*/ 593 w 593"/>
                  <a:gd name="T5" fmla="*/ 1564 h 1564"/>
                  <a:gd name="T6" fmla="*/ 593 w 593"/>
                  <a:gd name="T7" fmla="*/ 296 h 1564"/>
                  <a:gd name="T8" fmla="*/ 297 w 593"/>
                  <a:gd name="T9" fmla="*/ 0 h 1564"/>
                  <a:gd name="T10" fmla="*/ 0 w 593"/>
                  <a:gd name="T11" fmla="*/ 296 h 1564"/>
                  <a:gd name="T12" fmla="*/ 0 w 593"/>
                  <a:gd name="T13" fmla="*/ 1564 h 1564"/>
                </a:gdLst>
                <a:ahLst/>
                <a:cxnLst>
                  <a:cxn ang="0">
                    <a:pos x="T0" y="T1"/>
                  </a:cxn>
                  <a:cxn ang="0">
                    <a:pos x="T2" y="T3"/>
                  </a:cxn>
                  <a:cxn ang="0">
                    <a:pos x="T4" y="T5"/>
                  </a:cxn>
                  <a:cxn ang="0">
                    <a:pos x="T6" y="T7"/>
                  </a:cxn>
                  <a:cxn ang="0">
                    <a:pos x="T8" y="T9"/>
                  </a:cxn>
                  <a:cxn ang="0">
                    <a:pos x="T10" y="T11"/>
                  </a:cxn>
                  <a:cxn ang="0">
                    <a:pos x="T12" y="T13"/>
                  </a:cxn>
                </a:cxnLst>
                <a:rect l="0" t="0" r="r" b="b"/>
                <a:pathLst>
                  <a:path w="593" h="1564">
                    <a:moveTo>
                      <a:pt x="0" y="1564"/>
                    </a:moveTo>
                    <a:lnTo>
                      <a:pt x="0" y="1564"/>
                    </a:lnTo>
                    <a:lnTo>
                      <a:pt x="593" y="1564"/>
                    </a:lnTo>
                    <a:lnTo>
                      <a:pt x="593" y="296"/>
                    </a:lnTo>
                    <a:cubicBezTo>
                      <a:pt x="593" y="133"/>
                      <a:pt x="460" y="0"/>
                      <a:pt x="297" y="0"/>
                    </a:cubicBezTo>
                    <a:cubicBezTo>
                      <a:pt x="133" y="0"/>
                      <a:pt x="0" y="133"/>
                      <a:pt x="0" y="296"/>
                    </a:cubicBezTo>
                    <a:lnTo>
                      <a:pt x="0" y="156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9" name="Freeform 18"/>
              <p:cNvSpPr>
                <a:spLocks/>
              </p:cNvSpPr>
              <p:nvPr/>
            </p:nvSpPr>
            <p:spPr bwMode="auto">
              <a:xfrm>
                <a:off x="4775770" y="3107199"/>
                <a:ext cx="272800" cy="272799"/>
              </a:xfrm>
              <a:custGeom>
                <a:avLst/>
                <a:gdLst>
                  <a:gd name="T0" fmla="*/ 0 w 523"/>
                  <a:gd name="T1" fmla="*/ 262 h 523"/>
                  <a:gd name="T2" fmla="*/ 0 w 523"/>
                  <a:gd name="T3" fmla="*/ 262 h 523"/>
                  <a:gd name="T4" fmla="*/ 262 w 523"/>
                  <a:gd name="T5" fmla="*/ 523 h 523"/>
                  <a:gd name="T6" fmla="*/ 523 w 523"/>
                  <a:gd name="T7" fmla="*/ 262 h 523"/>
                  <a:gd name="T8" fmla="*/ 262 w 523"/>
                  <a:gd name="T9" fmla="*/ 0 h 523"/>
                  <a:gd name="T10" fmla="*/ 0 w 523"/>
                  <a:gd name="T11" fmla="*/ 262 h 523"/>
                </a:gdLst>
                <a:ahLst/>
                <a:cxnLst>
                  <a:cxn ang="0">
                    <a:pos x="T0" y="T1"/>
                  </a:cxn>
                  <a:cxn ang="0">
                    <a:pos x="T2" y="T3"/>
                  </a:cxn>
                  <a:cxn ang="0">
                    <a:pos x="T4" y="T5"/>
                  </a:cxn>
                  <a:cxn ang="0">
                    <a:pos x="T6" y="T7"/>
                  </a:cxn>
                  <a:cxn ang="0">
                    <a:pos x="T8" y="T9"/>
                  </a:cxn>
                  <a:cxn ang="0">
                    <a:pos x="T10" y="T11"/>
                  </a:cxn>
                </a:cxnLst>
                <a:rect l="0" t="0" r="r" b="b"/>
                <a:pathLst>
                  <a:path w="523" h="523">
                    <a:moveTo>
                      <a:pt x="0" y="262"/>
                    </a:moveTo>
                    <a:lnTo>
                      <a:pt x="0" y="262"/>
                    </a:lnTo>
                    <a:cubicBezTo>
                      <a:pt x="0" y="406"/>
                      <a:pt x="117" y="523"/>
                      <a:pt x="262" y="523"/>
                    </a:cubicBezTo>
                    <a:cubicBezTo>
                      <a:pt x="406" y="523"/>
                      <a:pt x="523" y="406"/>
                      <a:pt x="523" y="262"/>
                    </a:cubicBezTo>
                    <a:cubicBezTo>
                      <a:pt x="523" y="117"/>
                      <a:pt x="406" y="0"/>
                      <a:pt x="262" y="0"/>
                    </a:cubicBezTo>
                    <a:cubicBezTo>
                      <a:pt x="117" y="0"/>
                      <a:pt x="0" y="117"/>
                      <a:pt x="0" y="26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0" name="Freeform 19"/>
              <p:cNvSpPr>
                <a:spLocks/>
              </p:cNvSpPr>
              <p:nvPr/>
            </p:nvSpPr>
            <p:spPr bwMode="auto">
              <a:xfrm>
                <a:off x="3969534" y="3411274"/>
                <a:ext cx="309289" cy="816660"/>
              </a:xfrm>
              <a:custGeom>
                <a:avLst/>
                <a:gdLst>
                  <a:gd name="T0" fmla="*/ 593 w 593"/>
                  <a:gd name="T1" fmla="*/ 1564 h 1564"/>
                  <a:gd name="T2" fmla="*/ 593 w 593"/>
                  <a:gd name="T3" fmla="*/ 1564 h 1564"/>
                  <a:gd name="T4" fmla="*/ 0 w 593"/>
                  <a:gd name="T5" fmla="*/ 1564 h 1564"/>
                  <a:gd name="T6" fmla="*/ 0 w 593"/>
                  <a:gd name="T7" fmla="*/ 296 h 1564"/>
                  <a:gd name="T8" fmla="*/ 296 w 593"/>
                  <a:gd name="T9" fmla="*/ 0 h 1564"/>
                  <a:gd name="T10" fmla="*/ 593 w 593"/>
                  <a:gd name="T11" fmla="*/ 296 h 1564"/>
                  <a:gd name="T12" fmla="*/ 593 w 593"/>
                  <a:gd name="T13" fmla="*/ 1564 h 1564"/>
                </a:gdLst>
                <a:ahLst/>
                <a:cxnLst>
                  <a:cxn ang="0">
                    <a:pos x="T0" y="T1"/>
                  </a:cxn>
                  <a:cxn ang="0">
                    <a:pos x="T2" y="T3"/>
                  </a:cxn>
                  <a:cxn ang="0">
                    <a:pos x="T4" y="T5"/>
                  </a:cxn>
                  <a:cxn ang="0">
                    <a:pos x="T6" y="T7"/>
                  </a:cxn>
                  <a:cxn ang="0">
                    <a:pos x="T8" y="T9"/>
                  </a:cxn>
                  <a:cxn ang="0">
                    <a:pos x="T10" y="T11"/>
                  </a:cxn>
                  <a:cxn ang="0">
                    <a:pos x="T12" y="T13"/>
                  </a:cxn>
                </a:cxnLst>
                <a:rect l="0" t="0" r="r" b="b"/>
                <a:pathLst>
                  <a:path w="593" h="1564">
                    <a:moveTo>
                      <a:pt x="593" y="1564"/>
                    </a:moveTo>
                    <a:lnTo>
                      <a:pt x="593" y="1564"/>
                    </a:lnTo>
                    <a:lnTo>
                      <a:pt x="0" y="1564"/>
                    </a:lnTo>
                    <a:lnTo>
                      <a:pt x="0" y="296"/>
                    </a:lnTo>
                    <a:cubicBezTo>
                      <a:pt x="0" y="133"/>
                      <a:pt x="133" y="0"/>
                      <a:pt x="296" y="0"/>
                    </a:cubicBezTo>
                    <a:cubicBezTo>
                      <a:pt x="460" y="0"/>
                      <a:pt x="593" y="133"/>
                      <a:pt x="593" y="296"/>
                    </a:cubicBezTo>
                    <a:lnTo>
                      <a:pt x="593" y="1564"/>
                    </a:lnTo>
                    <a:close/>
                  </a:path>
                </a:pathLst>
              </a:custGeom>
              <a:solidFill>
                <a:schemeClr val="accent3">
                  <a:lumMod val="75000"/>
                  <a:lumOff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1" name="Freeform 20"/>
              <p:cNvSpPr>
                <a:spLocks/>
              </p:cNvSpPr>
              <p:nvPr/>
            </p:nvSpPr>
            <p:spPr bwMode="auto">
              <a:xfrm>
                <a:off x="3987779" y="3107199"/>
                <a:ext cx="272800" cy="272799"/>
              </a:xfrm>
              <a:custGeom>
                <a:avLst/>
                <a:gdLst>
                  <a:gd name="T0" fmla="*/ 523 w 523"/>
                  <a:gd name="T1" fmla="*/ 262 h 523"/>
                  <a:gd name="T2" fmla="*/ 523 w 523"/>
                  <a:gd name="T3" fmla="*/ 262 h 523"/>
                  <a:gd name="T4" fmla="*/ 261 w 523"/>
                  <a:gd name="T5" fmla="*/ 523 h 523"/>
                  <a:gd name="T6" fmla="*/ 0 w 523"/>
                  <a:gd name="T7" fmla="*/ 262 h 523"/>
                  <a:gd name="T8" fmla="*/ 261 w 523"/>
                  <a:gd name="T9" fmla="*/ 0 h 523"/>
                  <a:gd name="T10" fmla="*/ 523 w 523"/>
                  <a:gd name="T11" fmla="*/ 262 h 523"/>
                </a:gdLst>
                <a:ahLst/>
                <a:cxnLst>
                  <a:cxn ang="0">
                    <a:pos x="T0" y="T1"/>
                  </a:cxn>
                  <a:cxn ang="0">
                    <a:pos x="T2" y="T3"/>
                  </a:cxn>
                  <a:cxn ang="0">
                    <a:pos x="T4" y="T5"/>
                  </a:cxn>
                  <a:cxn ang="0">
                    <a:pos x="T6" y="T7"/>
                  </a:cxn>
                  <a:cxn ang="0">
                    <a:pos x="T8" y="T9"/>
                  </a:cxn>
                  <a:cxn ang="0">
                    <a:pos x="T10" y="T11"/>
                  </a:cxn>
                </a:cxnLst>
                <a:rect l="0" t="0" r="r" b="b"/>
                <a:pathLst>
                  <a:path w="523" h="523">
                    <a:moveTo>
                      <a:pt x="523" y="262"/>
                    </a:moveTo>
                    <a:lnTo>
                      <a:pt x="523" y="262"/>
                    </a:lnTo>
                    <a:cubicBezTo>
                      <a:pt x="523" y="406"/>
                      <a:pt x="406" y="523"/>
                      <a:pt x="261" y="523"/>
                    </a:cubicBezTo>
                    <a:cubicBezTo>
                      <a:pt x="117" y="523"/>
                      <a:pt x="0" y="406"/>
                      <a:pt x="0" y="262"/>
                    </a:cubicBezTo>
                    <a:cubicBezTo>
                      <a:pt x="0" y="117"/>
                      <a:pt x="117" y="0"/>
                      <a:pt x="261" y="0"/>
                    </a:cubicBezTo>
                    <a:cubicBezTo>
                      <a:pt x="406" y="0"/>
                      <a:pt x="523" y="117"/>
                      <a:pt x="523" y="262"/>
                    </a:cubicBezTo>
                    <a:close/>
                  </a:path>
                </a:pathLst>
              </a:custGeom>
              <a:solidFill>
                <a:schemeClr val="accent3">
                  <a:lumMod val="75000"/>
                  <a:lumOff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2" name="Freeform 21"/>
              <p:cNvSpPr>
                <a:spLocks/>
              </p:cNvSpPr>
              <p:nvPr/>
            </p:nvSpPr>
            <p:spPr bwMode="auto">
              <a:xfrm>
                <a:off x="4518608" y="3202765"/>
                <a:ext cx="154644" cy="1025169"/>
              </a:xfrm>
              <a:custGeom>
                <a:avLst/>
                <a:gdLst>
                  <a:gd name="T0" fmla="*/ 296 w 296"/>
                  <a:gd name="T1" fmla="*/ 296 h 1964"/>
                  <a:gd name="T2" fmla="*/ 296 w 296"/>
                  <a:gd name="T3" fmla="*/ 296 h 1964"/>
                  <a:gd name="T4" fmla="*/ 0 w 296"/>
                  <a:gd name="T5" fmla="*/ 0 h 1964"/>
                  <a:gd name="T6" fmla="*/ 0 w 296"/>
                  <a:gd name="T7" fmla="*/ 1964 h 1964"/>
                  <a:gd name="T8" fmla="*/ 296 w 296"/>
                  <a:gd name="T9" fmla="*/ 1964 h 1964"/>
                  <a:gd name="T10" fmla="*/ 296 w 296"/>
                  <a:gd name="T11" fmla="*/ 296 h 1964"/>
                </a:gdLst>
                <a:ahLst/>
                <a:cxnLst>
                  <a:cxn ang="0">
                    <a:pos x="T0" y="T1"/>
                  </a:cxn>
                  <a:cxn ang="0">
                    <a:pos x="T2" y="T3"/>
                  </a:cxn>
                  <a:cxn ang="0">
                    <a:pos x="T4" y="T5"/>
                  </a:cxn>
                  <a:cxn ang="0">
                    <a:pos x="T6" y="T7"/>
                  </a:cxn>
                  <a:cxn ang="0">
                    <a:pos x="T8" y="T9"/>
                  </a:cxn>
                  <a:cxn ang="0">
                    <a:pos x="T10" y="T11"/>
                  </a:cxn>
                </a:cxnLst>
                <a:rect l="0" t="0" r="r" b="b"/>
                <a:pathLst>
                  <a:path w="296" h="1964">
                    <a:moveTo>
                      <a:pt x="296" y="296"/>
                    </a:moveTo>
                    <a:lnTo>
                      <a:pt x="296" y="296"/>
                    </a:lnTo>
                    <a:cubicBezTo>
                      <a:pt x="296" y="133"/>
                      <a:pt x="164" y="0"/>
                      <a:pt x="0" y="0"/>
                    </a:cubicBezTo>
                    <a:lnTo>
                      <a:pt x="0" y="1964"/>
                    </a:lnTo>
                    <a:lnTo>
                      <a:pt x="296" y="1964"/>
                    </a:lnTo>
                    <a:lnTo>
                      <a:pt x="296" y="29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3" name="Freeform 22"/>
              <p:cNvSpPr>
                <a:spLocks/>
              </p:cNvSpPr>
              <p:nvPr/>
            </p:nvSpPr>
            <p:spPr bwMode="auto">
              <a:xfrm>
                <a:off x="4518608" y="2897821"/>
                <a:ext cx="136400" cy="272799"/>
              </a:xfrm>
              <a:custGeom>
                <a:avLst/>
                <a:gdLst>
                  <a:gd name="T0" fmla="*/ 261 w 261"/>
                  <a:gd name="T1" fmla="*/ 262 h 523"/>
                  <a:gd name="T2" fmla="*/ 261 w 261"/>
                  <a:gd name="T3" fmla="*/ 262 h 523"/>
                  <a:gd name="T4" fmla="*/ 0 w 261"/>
                  <a:gd name="T5" fmla="*/ 0 h 523"/>
                  <a:gd name="T6" fmla="*/ 0 w 261"/>
                  <a:gd name="T7" fmla="*/ 523 h 523"/>
                  <a:gd name="T8" fmla="*/ 261 w 261"/>
                  <a:gd name="T9" fmla="*/ 262 h 523"/>
                </a:gdLst>
                <a:ahLst/>
                <a:cxnLst>
                  <a:cxn ang="0">
                    <a:pos x="T0" y="T1"/>
                  </a:cxn>
                  <a:cxn ang="0">
                    <a:pos x="T2" y="T3"/>
                  </a:cxn>
                  <a:cxn ang="0">
                    <a:pos x="T4" y="T5"/>
                  </a:cxn>
                  <a:cxn ang="0">
                    <a:pos x="T6" y="T7"/>
                  </a:cxn>
                  <a:cxn ang="0">
                    <a:pos x="T8" y="T9"/>
                  </a:cxn>
                </a:cxnLst>
                <a:rect l="0" t="0" r="r" b="b"/>
                <a:pathLst>
                  <a:path w="261" h="523">
                    <a:moveTo>
                      <a:pt x="261" y="262"/>
                    </a:moveTo>
                    <a:lnTo>
                      <a:pt x="261" y="262"/>
                    </a:lnTo>
                    <a:cubicBezTo>
                      <a:pt x="261" y="117"/>
                      <a:pt x="144" y="0"/>
                      <a:pt x="0" y="0"/>
                    </a:cubicBezTo>
                    <a:lnTo>
                      <a:pt x="0" y="523"/>
                    </a:lnTo>
                    <a:cubicBezTo>
                      <a:pt x="144" y="523"/>
                      <a:pt x="261" y="406"/>
                      <a:pt x="261" y="26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4" name="Freeform 23"/>
              <p:cNvSpPr>
                <a:spLocks/>
              </p:cNvSpPr>
              <p:nvPr/>
            </p:nvSpPr>
            <p:spPr bwMode="auto">
              <a:xfrm>
                <a:off x="4363964" y="3202765"/>
                <a:ext cx="154644" cy="1025169"/>
              </a:xfrm>
              <a:custGeom>
                <a:avLst/>
                <a:gdLst>
                  <a:gd name="T0" fmla="*/ 0 w 296"/>
                  <a:gd name="T1" fmla="*/ 296 h 1964"/>
                  <a:gd name="T2" fmla="*/ 0 w 296"/>
                  <a:gd name="T3" fmla="*/ 296 h 1964"/>
                  <a:gd name="T4" fmla="*/ 0 w 296"/>
                  <a:gd name="T5" fmla="*/ 1964 h 1964"/>
                  <a:gd name="T6" fmla="*/ 296 w 296"/>
                  <a:gd name="T7" fmla="*/ 1964 h 1964"/>
                  <a:gd name="T8" fmla="*/ 296 w 296"/>
                  <a:gd name="T9" fmla="*/ 0 h 1964"/>
                  <a:gd name="T10" fmla="*/ 0 w 296"/>
                  <a:gd name="T11" fmla="*/ 296 h 1964"/>
                </a:gdLst>
                <a:ahLst/>
                <a:cxnLst>
                  <a:cxn ang="0">
                    <a:pos x="T0" y="T1"/>
                  </a:cxn>
                  <a:cxn ang="0">
                    <a:pos x="T2" y="T3"/>
                  </a:cxn>
                  <a:cxn ang="0">
                    <a:pos x="T4" y="T5"/>
                  </a:cxn>
                  <a:cxn ang="0">
                    <a:pos x="T6" y="T7"/>
                  </a:cxn>
                  <a:cxn ang="0">
                    <a:pos x="T8" y="T9"/>
                  </a:cxn>
                  <a:cxn ang="0">
                    <a:pos x="T10" y="T11"/>
                  </a:cxn>
                </a:cxnLst>
                <a:rect l="0" t="0" r="r" b="b"/>
                <a:pathLst>
                  <a:path w="296" h="1964">
                    <a:moveTo>
                      <a:pt x="0" y="296"/>
                    </a:moveTo>
                    <a:lnTo>
                      <a:pt x="0" y="296"/>
                    </a:lnTo>
                    <a:lnTo>
                      <a:pt x="0" y="1964"/>
                    </a:lnTo>
                    <a:lnTo>
                      <a:pt x="296" y="1964"/>
                    </a:lnTo>
                    <a:lnTo>
                      <a:pt x="296" y="0"/>
                    </a:lnTo>
                    <a:cubicBezTo>
                      <a:pt x="132" y="0"/>
                      <a:pt x="0" y="133"/>
                      <a:pt x="0" y="296"/>
                    </a:cubicBezTo>
                    <a:close/>
                  </a:path>
                </a:pathLst>
              </a:custGeom>
              <a:solidFill>
                <a:schemeClr val="accent3">
                  <a:lumMod val="75000"/>
                  <a:lumOff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5" name="Freeform 24"/>
              <p:cNvSpPr>
                <a:spLocks/>
              </p:cNvSpPr>
              <p:nvPr/>
            </p:nvSpPr>
            <p:spPr bwMode="auto">
              <a:xfrm>
                <a:off x="4382209" y="2897821"/>
                <a:ext cx="136400" cy="272799"/>
              </a:xfrm>
              <a:custGeom>
                <a:avLst/>
                <a:gdLst>
                  <a:gd name="T0" fmla="*/ 0 w 261"/>
                  <a:gd name="T1" fmla="*/ 262 h 523"/>
                  <a:gd name="T2" fmla="*/ 0 w 261"/>
                  <a:gd name="T3" fmla="*/ 262 h 523"/>
                  <a:gd name="T4" fmla="*/ 261 w 261"/>
                  <a:gd name="T5" fmla="*/ 523 h 523"/>
                  <a:gd name="T6" fmla="*/ 261 w 261"/>
                  <a:gd name="T7" fmla="*/ 0 h 523"/>
                  <a:gd name="T8" fmla="*/ 0 w 261"/>
                  <a:gd name="T9" fmla="*/ 262 h 523"/>
                </a:gdLst>
                <a:ahLst/>
                <a:cxnLst>
                  <a:cxn ang="0">
                    <a:pos x="T0" y="T1"/>
                  </a:cxn>
                  <a:cxn ang="0">
                    <a:pos x="T2" y="T3"/>
                  </a:cxn>
                  <a:cxn ang="0">
                    <a:pos x="T4" y="T5"/>
                  </a:cxn>
                  <a:cxn ang="0">
                    <a:pos x="T6" y="T7"/>
                  </a:cxn>
                  <a:cxn ang="0">
                    <a:pos x="T8" y="T9"/>
                  </a:cxn>
                </a:cxnLst>
                <a:rect l="0" t="0" r="r" b="b"/>
                <a:pathLst>
                  <a:path w="261" h="523">
                    <a:moveTo>
                      <a:pt x="0" y="262"/>
                    </a:moveTo>
                    <a:lnTo>
                      <a:pt x="0" y="262"/>
                    </a:lnTo>
                    <a:cubicBezTo>
                      <a:pt x="0" y="406"/>
                      <a:pt x="117" y="523"/>
                      <a:pt x="261" y="523"/>
                    </a:cubicBezTo>
                    <a:lnTo>
                      <a:pt x="261" y="0"/>
                    </a:lnTo>
                    <a:cubicBezTo>
                      <a:pt x="117" y="0"/>
                      <a:pt x="0" y="117"/>
                      <a:pt x="0" y="262"/>
                    </a:cubicBezTo>
                    <a:close/>
                  </a:path>
                </a:pathLst>
              </a:custGeom>
              <a:solidFill>
                <a:schemeClr val="accent3">
                  <a:lumMod val="75000"/>
                  <a:lumOff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47" name="Content Placeholder 2"/>
            <p:cNvSpPr txBox="1">
              <a:spLocks/>
            </p:cNvSpPr>
            <p:nvPr/>
          </p:nvSpPr>
          <p:spPr>
            <a:xfrm>
              <a:off x="2614517" y="1879537"/>
              <a:ext cx="1330657" cy="332173"/>
            </a:xfrm>
            <a:prstGeom prst="rect">
              <a:avLst/>
            </a:prstGeom>
          </p:spPr>
          <p:txBody>
            <a:bodyPr vert="horz" wrap="none" lIns="45720" tIns="46800" rIns="91440" bIns="45720" rtlCol="0">
              <a:noAutofit/>
            </a:bodyPr>
            <a:lstStyle>
              <a:lvl1pPr marL="0" indent="0" algn="l" defTabSz="457200" rtl="0" eaLnBrk="1" latinLnBrk="0" hangingPunct="1">
                <a:spcBef>
                  <a:spcPct val="20000"/>
                </a:spcBef>
                <a:buFont typeface="Arial"/>
                <a:buNone/>
                <a:defRPr sz="800" kern="1200">
                  <a:solidFill>
                    <a:schemeClr val="tx1"/>
                  </a:solidFill>
                  <a:latin typeface="+mn-lt"/>
                  <a:ea typeface="+mn-ea"/>
                  <a:cs typeface="+mn-cs"/>
                </a:defRPr>
              </a:lvl1pPr>
              <a:lvl2pPr marL="349200" indent="0" algn="l" defTabSz="457200" rtl="0" eaLnBrk="1" latinLnBrk="0" hangingPunct="1">
                <a:spcBef>
                  <a:spcPct val="20000"/>
                </a:spcBef>
                <a:buFont typeface="Arial"/>
                <a:buNone/>
                <a:defRPr sz="800" kern="1200">
                  <a:solidFill>
                    <a:schemeClr val="tx1"/>
                  </a:solidFill>
                  <a:latin typeface="+mn-lt"/>
                  <a:ea typeface="+mn-ea"/>
                  <a:cs typeface="+mn-cs"/>
                </a:defRPr>
              </a:lvl2pPr>
              <a:lvl3pPr marL="662400" indent="0" algn="l" defTabSz="457200" rtl="0" eaLnBrk="1" latinLnBrk="0" hangingPunct="1">
                <a:spcBef>
                  <a:spcPct val="20000"/>
                </a:spcBef>
                <a:buFont typeface="Arial"/>
                <a:buNone/>
                <a:defRPr sz="800" kern="1200">
                  <a:solidFill>
                    <a:schemeClr val="tx1"/>
                  </a:solidFill>
                  <a:latin typeface="+mn-lt"/>
                  <a:ea typeface="+mn-ea"/>
                  <a:cs typeface="+mn-cs"/>
                </a:defRPr>
              </a:lvl3pPr>
              <a:lvl4pPr marL="975600" indent="0" algn="l" defTabSz="457200" rtl="0" eaLnBrk="1" latinLnBrk="0" hangingPunct="1">
                <a:spcBef>
                  <a:spcPct val="20000"/>
                </a:spcBef>
                <a:buFont typeface="Arial"/>
                <a:buNone/>
                <a:defRPr sz="800" kern="1200">
                  <a:solidFill>
                    <a:schemeClr val="tx1"/>
                  </a:solidFill>
                  <a:latin typeface="+mn-lt"/>
                  <a:ea typeface="+mn-ea"/>
                  <a:cs typeface="+mn-cs"/>
                </a:defRPr>
              </a:lvl4pPr>
              <a:lvl5pPr marL="1252800" indent="0" algn="l" defTabSz="457200" rtl="0" eaLnBrk="1" latinLnBrk="0" hangingPunct="1">
                <a:spcBef>
                  <a:spcPct val="20000"/>
                </a:spcBef>
                <a:buFont typeface="Arial"/>
                <a:buNone/>
                <a:defRPr sz="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20000"/>
                </a:lnSpc>
                <a:spcBef>
                  <a:spcPts val="1200"/>
                </a:spcBef>
              </a:pPr>
              <a:r>
                <a:rPr lang="en-US" sz="1400" dirty="0" smtClean="0">
                  <a:solidFill>
                    <a:schemeClr val="accent2">
                      <a:lumMod val="50000"/>
                    </a:schemeClr>
                  </a:solidFill>
                  <a:latin typeface="+mj-lt"/>
                  <a:cs typeface="Calibri Light"/>
                </a:rPr>
                <a:t>Swings</a:t>
              </a:r>
              <a:endParaRPr lang="en-US" sz="1400" dirty="0">
                <a:solidFill>
                  <a:schemeClr val="accent2">
                    <a:lumMod val="50000"/>
                  </a:schemeClr>
                </a:solidFill>
                <a:latin typeface="+mj-lt"/>
                <a:cs typeface="Calibri Light"/>
              </a:endParaRPr>
            </a:p>
          </p:txBody>
        </p:sp>
      </p:grpSp>
      <p:sp>
        <p:nvSpPr>
          <p:cNvPr id="58" name="TextBox 57"/>
          <p:cNvSpPr txBox="1"/>
          <p:nvPr/>
        </p:nvSpPr>
        <p:spPr>
          <a:xfrm>
            <a:off x="323528" y="4515966"/>
            <a:ext cx="7594948" cy="461665"/>
          </a:xfrm>
          <a:prstGeom prst="rect">
            <a:avLst/>
          </a:prstGeom>
          <a:noFill/>
        </p:spPr>
        <p:txBody>
          <a:bodyPr wrap="square" lIns="0" rIns="0" rtlCol="0">
            <a:spAutoFit/>
          </a:bodyPr>
          <a:lstStyle/>
          <a:p>
            <a:pPr marL="1255713" indent="-1255713" defTabSz="725759"/>
            <a:r>
              <a:rPr lang="en-US" sz="800" dirty="0">
                <a:solidFill>
                  <a:schemeClr val="accent3"/>
                </a:solidFill>
                <a:cs typeface="Arial" panose="020B0604020202020204" pitchFamily="34" charset="0"/>
              </a:rPr>
              <a:t>Q#. QBSR5 /QPS3 / QPST3. Thinking about charitable giving to help in developing countries, please indicate how likely you would be to donate to a charity or non-profit organization (i.e. NGO) that works on international development programs, where a score of 0 means that you are ‘Not at all likely to donate to an NGO’, and a score of 10 means you are ‘Very likely to donate to an NGO’.  Where would you place yourself on this scale? </a:t>
            </a:r>
          </a:p>
        </p:txBody>
      </p:sp>
      <p:sp>
        <p:nvSpPr>
          <p:cNvPr id="3" name="Rectangle 2"/>
          <p:cNvSpPr/>
          <p:nvPr/>
        </p:nvSpPr>
        <p:spPr>
          <a:xfrm>
            <a:off x="3292768" y="3041492"/>
            <a:ext cx="2553011" cy="923647"/>
          </a:xfrm>
          <a:prstGeom prst="rect">
            <a:avLst/>
          </a:prstGeom>
          <a:noFill/>
          <a:ln w="25400">
            <a:solidFill>
              <a:schemeClr val="accent2">
                <a:lumMod val="50000"/>
                <a:alpha val="70000"/>
              </a:schemeClr>
            </a:solid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60" name="Group 59"/>
          <p:cNvGrpSpPr/>
          <p:nvPr/>
        </p:nvGrpSpPr>
        <p:grpSpPr>
          <a:xfrm>
            <a:off x="323529" y="4323090"/>
            <a:ext cx="5184575" cy="230832"/>
            <a:chOff x="323529" y="4429150"/>
            <a:chExt cx="5184575" cy="230832"/>
          </a:xfrm>
        </p:grpSpPr>
        <p:sp>
          <p:nvSpPr>
            <p:cNvPr id="56" name="TextBox 55"/>
            <p:cNvSpPr txBox="1"/>
            <p:nvPr/>
          </p:nvSpPr>
          <p:spPr>
            <a:xfrm>
              <a:off x="398339" y="4429150"/>
              <a:ext cx="5109765" cy="230832"/>
            </a:xfrm>
            <a:prstGeom prst="rect">
              <a:avLst/>
            </a:prstGeom>
          </p:spPr>
          <p:txBody>
            <a:bodyPr wrap="square" rtlCol="0">
              <a:spAutoFit/>
            </a:bodyPr>
            <a:lstStyle/>
            <a:p>
              <a:pPr defTabSz="725759">
                <a:defRPr/>
              </a:pPr>
              <a:r>
                <a:rPr lang="en-US" sz="900" kern="0" dirty="0" smtClean="0">
                  <a:solidFill>
                    <a:schemeClr val="accent3"/>
                  </a:solidFill>
                  <a:ea typeface="Tahoma" pitchFamily="34" charset="0"/>
                  <a:cs typeface="Calibri" pitchFamily="34" charset="0"/>
                </a:rPr>
                <a:t>Indicates a </a:t>
              </a:r>
              <a:r>
                <a:rPr lang="en-US" sz="900" kern="0" dirty="0" smtClean="0">
                  <a:solidFill>
                    <a:schemeClr val="accent3"/>
                  </a:solidFill>
                  <a:latin typeface="+mj-lt"/>
                  <a:ea typeface="Tahoma" pitchFamily="34" charset="0"/>
                  <a:cs typeface="Arial" panose="020B0604020202020204" pitchFamily="34" charset="0"/>
                </a:rPr>
                <a:t>statistically</a:t>
              </a:r>
              <a:r>
                <a:rPr lang="en-US" sz="900" kern="0" dirty="0" smtClean="0">
                  <a:solidFill>
                    <a:schemeClr val="accent3"/>
                  </a:solidFill>
                  <a:latin typeface="+mj-lt"/>
                  <a:ea typeface="Tahoma" pitchFamily="34" charset="0"/>
                  <a:cs typeface="Calibri" pitchFamily="34" charset="0"/>
                </a:rPr>
                <a:t> </a:t>
              </a:r>
              <a:r>
                <a:rPr lang="en-US" sz="900" kern="0" dirty="0" smtClean="0">
                  <a:solidFill>
                    <a:schemeClr val="accent3"/>
                  </a:solidFill>
                  <a:ea typeface="Tahoma" pitchFamily="34" charset="0"/>
                  <a:cs typeface="Calibri" pitchFamily="34" charset="0"/>
                </a:rPr>
                <a:t>significant change from pre to post at the 90% confidence interval</a:t>
              </a:r>
            </a:p>
          </p:txBody>
        </p:sp>
        <p:sp>
          <p:nvSpPr>
            <p:cNvPr id="57" name="Rounded Rectangle 56"/>
            <p:cNvSpPr/>
            <p:nvPr/>
          </p:nvSpPr>
          <p:spPr bwMode="auto">
            <a:xfrm>
              <a:off x="323529" y="4499368"/>
              <a:ext cx="138850" cy="91440"/>
            </a:xfrm>
            <a:prstGeom prst="roundRect">
              <a:avLst>
                <a:gd name="adj" fmla="val 0"/>
              </a:avLst>
            </a:prstGeom>
            <a:noFill/>
            <a:ln w="25400" cap="flat" cmpd="sng" algn="ctr">
              <a:solidFill>
                <a:schemeClr val="accent1"/>
              </a:solidFill>
              <a:prstDash val="solid"/>
              <a:miter lim="800000"/>
              <a:headEnd type="none" w="med" len="med"/>
              <a:tailEnd type="none" w="med" len="med"/>
            </a:ln>
            <a:effectLst/>
          </p:spPr>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defRPr/>
              </a:pPr>
              <a:endParaRPr lang="en-US" sz="2400" kern="0" dirty="0" smtClean="0">
                <a:gradFill>
                  <a:gsLst>
                    <a:gs pos="0">
                      <a:srgbClr val="FFFFFF"/>
                    </a:gs>
                    <a:gs pos="100000">
                      <a:srgbClr val="FFFFFF"/>
                    </a:gs>
                  </a:gsLst>
                  <a:lin ang="5400000" scaled="0"/>
                </a:gradFill>
                <a:latin typeface="Segoe UI Light"/>
                <a:ea typeface="Segoe UI" pitchFamily="34" charset="0"/>
                <a:cs typeface="Segoe UI" pitchFamily="34" charset="0"/>
              </a:endParaRPr>
            </a:p>
          </p:txBody>
        </p:sp>
      </p:grpSp>
    </p:spTree>
    <p:extLst>
      <p:ext uri="{BB962C8B-B14F-4D97-AF65-F5344CB8AC3E}">
        <p14:creationId xmlns:p14="http://schemas.microsoft.com/office/powerpoint/2010/main" val="2923874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graphicEl>
                                              <a:chart seriesIdx="-4" categoryIdx="0" bldStep="category"/>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graphicEl>
                                              <a:chart seriesIdx="-4" categoryIdx="1" bldStep="category"/>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graphicEl>
                                              <a:chart seriesIdx="-4" categoryIdx="2" bldStep="category"/>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8" grpId="0">
        <p:bldSub>
          <a:bldChart bld="category" animBg="0"/>
        </p:bldSub>
      </p:bldGraphic>
      <p:bldP spid="2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Our arguments are diffuse</a:t>
            </a:r>
            <a:endParaRPr lang="en-US" dirty="0"/>
          </a:p>
        </p:txBody>
      </p:sp>
      <p:sp>
        <p:nvSpPr>
          <p:cNvPr id="3" name="Slide Number Placeholder 2"/>
          <p:cNvSpPr>
            <a:spLocks noGrp="1"/>
          </p:cNvSpPr>
          <p:nvPr>
            <p:ph type="sldNum" sz="quarter" idx="10"/>
          </p:nvPr>
        </p:nvSpPr>
        <p:spPr/>
        <p:txBody>
          <a:bodyPr/>
          <a:lstStyle/>
          <a:p>
            <a:fld id="{46903638-178D-3E4C-8874-E0FA73D16517}" type="slidenum">
              <a:rPr lang="en-US" smtClean="0"/>
              <a:pPr/>
              <a:t>4</a:t>
            </a:fld>
            <a:endParaRPr lang="en-US" dirty="0"/>
          </a:p>
        </p:txBody>
      </p:sp>
      <p:cxnSp>
        <p:nvCxnSpPr>
          <p:cNvPr id="4" name="Straight Connector 3"/>
          <p:cNvCxnSpPr/>
          <p:nvPr/>
        </p:nvCxnSpPr>
        <p:spPr>
          <a:xfrm>
            <a:off x="4531398" y="1141002"/>
            <a:ext cx="0" cy="3490905"/>
          </a:xfrm>
          <a:prstGeom prst="line">
            <a:avLst/>
          </a:prstGeom>
          <a:ln w="28575" cmpd="sng">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5" name="Straight Connector 4"/>
          <p:cNvCxnSpPr/>
          <p:nvPr/>
        </p:nvCxnSpPr>
        <p:spPr>
          <a:xfrm>
            <a:off x="963536" y="2658010"/>
            <a:ext cx="7239000" cy="0"/>
          </a:xfrm>
          <a:prstGeom prst="line">
            <a:avLst/>
          </a:prstGeom>
          <a:ln w="28575" cmpd="sng">
            <a:solidFill>
              <a:schemeClr val="accent4"/>
            </a:solidFill>
          </a:ln>
        </p:spPr>
        <p:style>
          <a:lnRef idx="2">
            <a:schemeClr val="accent1"/>
          </a:lnRef>
          <a:fillRef idx="0">
            <a:schemeClr val="accent1"/>
          </a:fillRef>
          <a:effectRef idx="1">
            <a:schemeClr val="accent1"/>
          </a:effectRef>
          <a:fontRef idx="minor">
            <a:schemeClr val="tx1"/>
          </a:fontRef>
        </p:style>
      </p:cxnSp>
      <p:sp>
        <p:nvSpPr>
          <p:cNvPr id="6" name="Title 1"/>
          <p:cNvSpPr txBox="1">
            <a:spLocks/>
          </p:cNvSpPr>
          <p:nvPr/>
        </p:nvSpPr>
        <p:spPr>
          <a:xfrm>
            <a:off x="8290349" y="2571750"/>
            <a:ext cx="745767" cy="601028"/>
          </a:xfrm>
          <a:prstGeom prst="rect">
            <a:avLst/>
          </a:prstGeom>
          <a:noFill/>
        </p:spPr>
        <p:txBody>
          <a:bodyPr vert="horz" lIns="0" tIns="0" rIns="91440" bIns="0" rtlCol="0" anchor="t">
            <a:normAutofit/>
          </a:bodyPr>
          <a:lstStyle>
            <a:lvl1pPr algn="l" defTabSz="457200" rtl="0" eaLnBrk="1" latinLnBrk="0" hangingPunct="1">
              <a:lnSpc>
                <a:spcPct val="90000"/>
              </a:lnSpc>
              <a:spcBef>
                <a:spcPct val="0"/>
              </a:spcBef>
              <a:buNone/>
              <a:defRPr sz="3800" kern="1200" spc="-100">
                <a:solidFill>
                  <a:schemeClr val="accent3"/>
                </a:solidFill>
                <a:latin typeface="+mn-lt"/>
                <a:ea typeface="+mj-ea"/>
                <a:cs typeface="+mj-cs"/>
              </a:defRPr>
            </a:lvl1pPr>
          </a:lstStyle>
          <a:p>
            <a:r>
              <a:rPr lang="en-US" sz="1400" b="1" dirty="0" smtClean="0">
                <a:solidFill>
                  <a:schemeClr val="bg2">
                    <a:lumMod val="25000"/>
                  </a:schemeClr>
                </a:solidFill>
              </a:rPr>
              <a:t>Us</a:t>
            </a:r>
            <a:endParaRPr lang="en-US" sz="1400" b="1" dirty="0">
              <a:solidFill>
                <a:schemeClr val="bg2">
                  <a:lumMod val="25000"/>
                </a:schemeClr>
              </a:solidFill>
            </a:endParaRPr>
          </a:p>
        </p:txBody>
      </p:sp>
      <p:sp>
        <p:nvSpPr>
          <p:cNvPr id="7" name="Title 1"/>
          <p:cNvSpPr txBox="1">
            <a:spLocks/>
          </p:cNvSpPr>
          <p:nvPr/>
        </p:nvSpPr>
        <p:spPr>
          <a:xfrm>
            <a:off x="41023" y="2353156"/>
            <a:ext cx="1016000" cy="601028"/>
          </a:xfrm>
          <a:prstGeom prst="rect">
            <a:avLst/>
          </a:prstGeom>
          <a:noFill/>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1400" b="1" dirty="0" smtClean="0">
                <a:solidFill>
                  <a:schemeClr val="bg2">
                    <a:lumMod val="25000"/>
                  </a:schemeClr>
                </a:solidFill>
                <a:latin typeface="+mn-lt"/>
              </a:rPr>
              <a:t>Them</a:t>
            </a:r>
            <a:endParaRPr lang="en-US" sz="1400" b="1" dirty="0">
              <a:solidFill>
                <a:schemeClr val="bg2">
                  <a:lumMod val="25000"/>
                </a:schemeClr>
              </a:solidFill>
              <a:latin typeface="+mn-lt"/>
            </a:endParaRPr>
          </a:p>
        </p:txBody>
      </p:sp>
      <p:sp>
        <p:nvSpPr>
          <p:cNvPr id="8" name="Title 1"/>
          <p:cNvSpPr txBox="1">
            <a:spLocks/>
          </p:cNvSpPr>
          <p:nvPr/>
        </p:nvSpPr>
        <p:spPr>
          <a:xfrm>
            <a:off x="3661448" y="668244"/>
            <a:ext cx="1739900" cy="601028"/>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1400" b="1" dirty="0" smtClean="0">
                <a:solidFill>
                  <a:schemeClr val="bg2">
                    <a:lumMod val="25000"/>
                  </a:schemeClr>
                </a:solidFill>
              </a:rPr>
              <a:t>Emotional</a:t>
            </a:r>
            <a:endParaRPr lang="en-US" sz="1400" b="1" dirty="0">
              <a:solidFill>
                <a:schemeClr val="bg2">
                  <a:lumMod val="25000"/>
                </a:schemeClr>
              </a:solidFill>
            </a:endParaRPr>
          </a:p>
        </p:txBody>
      </p:sp>
      <p:sp>
        <p:nvSpPr>
          <p:cNvPr id="9" name="Title 1"/>
          <p:cNvSpPr txBox="1">
            <a:spLocks/>
          </p:cNvSpPr>
          <p:nvPr/>
        </p:nvSpPr>
        <p:spPr>
          <a:xfrm>
            <a:off x="3700078" y="4535717"/>
            <a:ext cx="1739900" cy="601028"/>
          </a:xfrm>
          <a:prstGeom prst="rect">
            <a:avLst/>
          </a:prstGeom>
          <a:noFill/>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1400" b="1" dirty="0" smtClean="0">
                <a:solidFill>
                  <a:schemeClr val="bg2">
                    <a:lumMod val="25000"/>
                  </a:schemeClr>
                </a:solidFill>
                <a:latin typeface="+mn-lt"/>
              </a:rPr>
              <a:t>Rational</a:t>
            </a:r>
            <a:endParaRPr lang="en-US" sz="1400" b="1" dirty="0">
              <a:solidFill>
                <a:schemeClr val="bg2">
                  <a:lumMod val="25000"/>
                </a:schemeClr>
              </a:solidFill>
              <a:latin typeface="+mn-lt"/>
            </a:endParaRPr>
          </a:p>
        </p:txBody>
      </p:sp>
      <p:sp>
        <p:nvSpPr>
          <p:cNvPr id="10" name="Rectangle 9"/>
          <p:cNvSpPr/>
          <p:nvPr/>
        </p:nvSpPr>
        <p:spPr>
          <a:xfrm>
            <a:off x="660724" y="1141002"/>
            <a:ext cx="1885384" cy="338868"/>
          </a:xfrm>
          <a:prstGeom prst="rect">
            <a:avLst/>
          </a:prstGeom>
        </p:spPr>
        <p:txBody>
          <a:bodyPr wrap="square">
            <a:spAutoFit/>
          </a:bodyPr>
          <a:lstStyle/>
          <a:p>
            <a:pPr algn="ctr"/>
            <a:r>
              <a:rPr lang="en-US" sz="800" dirty="0">
                <a:solidFill>
                  <a:schemeClr val="bg2">
                    <a:lumMod val="25000"/>
                  </a:schemeClr>
                </a:solidFill>
              </a:rPr>
              <a:t>Women &amp; Girls </a:t>
            </a:r>
            <a:r>
              <a:rPr lang="en-US" sz="800" dirty="0" smtClean="0">
                <a:solidFill>
                  <a:schemeClr val="bg2">
                    <a:lumMod val="25000"/>
                  </a:schemeClr>
                </a:solidFill>
              </a:rPr>
              <a:t>                                        (</a:t>
            </a:r>
            <a:r>
              <a:rPr lang="en-US" sz="800" dirty="0">
                <a:solidFill>
                  <a:schemeClr val="bg2">
                    <a:lumMod val="25000"/>
                  </a:schemeClr>
                </a:solidFill>
              </a:rPr>
              <a:t>change-agents creating virtuous circle)</a:t>
            </a:r>
          </a:p>
        </p:txBody>
      </p:sp>
      <p:sp>
        <p:nvSpPr>
          <p:cNvPr id="11" name="Rectangle 10"/>
          <p:cNvSpPr/>
          <p:nvPr/>
        </p:nvSpPr>
        <p:spPr>
          <a:xfrm>
            <a:off x="766255" y="1967955"/>
            <a:ext cx="1241045" cy="215444"/>
          </a:xfrm>
          <a:prstGeom prst="rect">
            <a:avLst/>
          </a:prstGeom>
        </p:spPr>
        <p:txBody>
          <a:bodyPr wrap="none">
            <a:spAutoFit/>
          </a:bodyPr>
          <a:lstStyle/>
          <a:p>
            <a:pPr algn="ctr"/>
            <a:r>
              <a:rPr lang="en-US" sz="800" dirty="0">
                <a:solidFill>
                  <a:schemeClr val="bg2">
                    <a:lumMod val="25000"/>
                  </a:schemeClr>
                </a:solidFill>
              </a:rPr>
              <a:t>‘Them’ as change-agents </a:t>
            </a:r>
          </a:p>
        </p:txBody>
      </p:sp>
      <p:sp>
        <p:nvSpPr>
          <p:cNvPr id="12" name="Rectangle 11"/>
          <p:cNvSpPr/>
          <p:nvPr/>
        </p:nvSpPr>
        <p:spPr>
          <a:xfrm>
            <a:off x="1699241" y="2232851"/>
            <a:ext cx="1989648" cy="215444"/>
          </a:xfrm>
          <a:prstGeom prst="rect">
            <a:avLst/>
          </a:prstGeom>
        </p:spPr>
        <p:txBody>
          <a:bodyPr wrap="none">
            <a:spAutoFit/>
          </a:bodyPr>
          <a:lstStyle/>
          <a:p>
            <a:pPr algn="ctr"/>
            <a:r>
              <a:rPr lang="en-US" sz="800" dirty="0">
                <a:solidFill>
                  <a:schemeClr val="bg2">
                    <a:lumMod val="25000"/>
                  </a:schemeClr>
                </a:solidFill>
              </a:rPr>
              <a:t>Freedom / Individualism / personal agency </a:t>
            </a:r>
          </a:p>
        </p:txBody>
      </p:sp>
      <p:sp>
        <p:nvSpPr>
          <p:cNvPr id="13" name="Rectangle 12"/>
          <p:cNvSpPr/>
          <p:nvPr/>
        </p:nvSpPr>
        <p:spPr>
          <a:xfrm>
            <a:off x="1805538" y="1688837"/>
            <a:ext cx="1703311" cy="215644"/>
          </a:xfrm>
          <a:prstGeom prst="rect">
            <a:avLst/>
          </a:prstGeom>
        </p:spPr>
        <p:txBody>
          <a:bodyPr wrap="none">
            <a:spAutoFit/>
          </a:bodyPr>
          <a:lstStyle/>
          <a:p>
            <a:pPr algn="ctr"/>
            <a:r>
              <a:rPr lang="en-US" sz="800" dirty="0">
                <a:solidFill>
                  <a:schemeClr val="bg2">
                    <a:lumMod val="25000"/>
                  </a:schemeClr>
                </a:solidFill>
              </a:rPr>
              <a:t>Empowerment / Teach a man to fish</a:t>
            </a:r>
          </a:p>
        </p:txBody>
      </p:sp>
      <p:sp>
        <p:nvSpPr>
          <p:cNvPr id="14" name="Rectangle 13"/>
          <p:cNvSpPr/>
          <p:nvPr/>
        </p:nvSpPr>
        <p:spPr>
          <a:xfrm>
            <a:off x="2465959" y="1353863"/>
            <a:ext cx="1980029" cy="215644"/>
          </a:xfrm>
          <a:prstGeom prst="rect">
            <a:avLst/>
          </a:prstGeom>
        </p:spPr>
        <p:txBody>
          <a:bodyPr wrap="none">
            <a:spAutoFit/>
          </a:bodyPr>
          <a:lstStyle/>
          <a:p>
            <a:pPr algn="ctr"/>
            <a:r>
              <a:rPr lang="en-US" sz="800" dirty="0">
                <a:solidFill>
                  <a:schemeClr val="bg2">
                    <a:lumMod val="25000"/>
                  </a:schemeClr>
                </a:solidFill>
              </a:rPr>
              <a:t>Universalism – we all want the same things</a:t>
            </a:r>
          </a:p>
        </p:txBody>
      </p:sp>
      <p:sp>
        <p:nvSpPr>
          <p:cNvPr id="15" name="Rectangle 14"/>
          <p:cNvSpPr/>
          <p:nvPr/>
        </p:nvSpPr>
        <p:spPr>
          <a:xfrm>
            <a:off x="2741100" y="3119704"/>
            <a:ext cx="1335121" cy="215644"/>
          </a:xfrm>
          <a:prstGeom prst="rect">
            <a:avLst/>
          </a:prstGeom>
        </p:spPr>
        <p:txBody>
          <a:bodyPr wrap="none">
            <a:spAutoFit/>
          </a:bodyPr>
          <a:lstStyle/>
          <a:p>
            <a:pPr algn="ctr"/>
            <a:r>
              <a:rPr lang="en-US" sz="800" dirty="0">
                <a:solidFill>
                  <a:schemeClr val="bg2">
                    <a:lumMod val="25000"/>
                  </a:schemeClr>
                </a:solidFill>
              </a:rPr>
              <a:t>Women &amp; Girls (as efficacy)</a:t>
            </a:r>
          </a:p>
        </p:txBody>
      </p:sp>
      <p:sp>
        <p:nvSpPr>
          <p:cNvPr id="16" name="Rectangle 15"/>
          <p:cNvSpPr/>
          <p:nvPr/>
        </p:nvSpPr>
        <p:spPr>
          <a:xfrm>
            <a:off x="931003" y="3316256"/>
            <a:ext cx="1108597" cy="215644"/>
          </a:xfrm>
          <a:prstGeom prst="rect">
            <a:avLst/>
          </a:prstGeom>
        </p:spPr>
        <p:txBody>
          <a:bodyPr wrap="none">
            <a:spAutoFit/>
          </a:bodyPr>
          <a:lstStyle/>
          <a:p>
            <a:pPr algn="ctr"/>
            <a:r>
              <a:rPr lang="en-US" sz="800" dirty="0">
                <a:solidFill>
                  <a:schemeClr val="bg2">
                    <a:lumMod val="25000"/>
                  </a:schemeClr>
                </a:solidFill>
              </a:rPr>
              <a:t>Investment (for them)</a:t>
            </a:r>
          </a:p>
        </p:txBody>
      </p:sp>
      <p:sp>
        <p:nvSpPr>
          <p:cNvPr id="17" name="Rectangle 16"/>
          <p:cNvSpPr/>
          <p:nvPr/>
        </p:nvSpPr>
        <p:spPr>
          <a:xfrm>
            <a:off x="3281854" y="3660182"/>
            <a:ext cx="1243249" cy="215644"/>
          </a:xfrm>
          <a:prstGeom prst="rect">
            <a:avLst/>
          </a:prstGeom>
        </p:spPr>
        <p:txBody>
          <a:bodyPr wrap="none">
            <a:spAutoFit/>
          </a:bodyPr>
          <a:lstStyle/>
          <a:p>
            <a:pPr algn="ctr"/>
            <a:r>
              <a:rPr lang="en-US" sz="800" dirty="0">
                <a:solidFill>
                  <a:schemeClr val="bg2">
                    <a:lumMod val="25000"/>
                  </a:schemeClr>
                </a:solidFill>
              </a:rPr>
              <a:t>Progress / success stories</a:t>
            </a:r>
          </a:p>
        </p:txBody>
      </p:sp>
      <p:sp>
        <p:nvSpPr>
          <p:cNvPr id="18" name="Rectangle 17"/>
          <p:cNvSpPr/>
          <p:nvPr/>
        </p:nvSpPr>
        <p:spPr>
          <a:xfrm>
            <a:off x="2962526" y="4308482"/>
            <a:ext cx="737552" cy="215644"/>
          </a:xfrm>
          <a:prstGeom prst="rect">
            <a:avLst/>
          </a:prstGeom>
        </p:spPr>
        <p:txBody>
          <a:bodyPr wrap="none">
            <a:spAutoFit/>
          </a:bodyPr>
          <a:lstStyle/>
          <a:p>
            <a:pPr algn="ctr"/>
            <a:r>
              <a:rPr lang="en-US" sz="800" dirty="0">
                <a:solidFill>
                  <a:schemeClr val="bg2">
                    <a:lumMod val="25000"/>
                  </a:schemeClr>
                </a:solidFill>
              </a:rPr>
              <a:t>Myth busting</a:t>
            </a:r>
          </a:p>
        </p:txBody>
      </p:sp>
      <p:sp>
        <p:nvSpPr>
          <p:cNvPr id="19" name="Rectangle 18"/>
          <p:cNvSpPr/>
          <p:nvPr/>
        </p:nvSpPr>
        <p:spPr>
          <a:xfrm>
            <a:off x="3716027" y="4511307"/>
            <a:ext cx="505267" cy="215644"/>
          </a:xfrm>
          <a:prstGeom prst="rect">
            <a:avLst/>
          </a:prstGeom>
        </p:spPr>
        <p:txBody>
          <a:bodyPr wrap="none">
            <a:spAutoFit/>
          </a:bodyPr>
          <a:lstStyle/>
          <a:p>
            <a:r>
              <a:rPr lang="en-US" sz="800" dirty="0">
                <a:solidFill>
                  <a:schemeClr val="bg2">
                    <a:lumMod val="25000"/>
                  </a:schemeClr>
                </a:solidFill>
              </a:rPr>
              <a:t>Efficacy</a:t>
            </a:r>
          </a:p>
        </p:txBody>
      </p:sp>
      <p:sp>
        <p:nvSpPr>
          <p:cNvPr id="20" name="Rectangle 19"/>
          <p:cNvSpPr/>
          <p:nvPr/>
        </p:nvSpPr>
        <p:spPr>
          <a:xfrm>
            <a:off x="4814755" y="2954184"/>
            <a:ext cx="1031051" cy="215644"/>
          </a:xfrm>
          <a:prstGeom prst="rect">
            <a:avLst/>
          </a:prstGeom>
        </p:spPr>
        <p:txBody>
          <a:bodyPr wrap="none">
            <a:spAutoFit/>
          </a:bodyPr>
          <a:lstStyle/>
          <a:p>
            <a:pPr algn="ctr"/>
            <a:r>
              <a:rPr lang="en-US" sz="800" dirty="0">
                <a:solidFill>
                  <a:schemeClr val="bg2">
                    <a:lumMod val="25000"/>
                  </a:schemeClr>
                </a:solidFill>
              </a:rPr>
              <a:t>A cry for Aid Reform</a:t>
            </a:r>
          </a:p>
        </p:txBody>
      </p:sp>
      <p:sp>
        <p:nvSpPr>
          <p:cNvPr id="21" name="Rectangle 20"/>
          <p:cNvSpPr/>
          <p:nvPr/>
        </p:nvSpPr>
        <p:spPr>
          <a:xfrm>
            <a:off x="5860970" y="3005755"/>
            <a:ext cx="1381358" cy="215644"/>
          </a:xfrm>
          <a:prstGeom prst="rect">
            <a:avLst/>
          </a:prstGeom>
        </p:spPr>
        <p:txBody>
          <a:bodyPr wrap="none">
            <a:spAutoFit/>
          </a:bodyPr>
          <a:lstStyle/>
          <a:p>
            <a:pPr algn="ctr"/>
            <a:r>
              <a:rPr lang="en-US" sz="800" dirty="0">
                <a:solidFill>
                  <a:schemeClr val="bg2">
                    <a:lumMod val="25000"/>
                  </a:schemeClr>
                </a:solidFill>
              </a:rPr>
              <a:t>Lasting change not handouts</a:t>
            </a:r>
          </a:p>
        </p:txBody>
      </p:sp>
      <p:sp>
        <p:nvSpPr>
          <p:cNvPr id="22" name="Rectangle 21"/>
          <p:cNvSpPr/>
          <p:nvPr/>
        </p:nvSpPr>
        <p:spPr>
          <a:xfrm>
            <a:off x="6765456" y="3449715"/>
            <a:ext cx="2024362" cy="215644"/>
          </a:xfrm>
          <a:prstGeom prst="rect">
            <a:avLst/>
          </a:prstGeom>
        </p:spPr>
        <p:txBody>
          <a:bodyPr wrap="none">
            <a:spAutoFit/>
          </a:bodyPr>
          <a:lstStyle/>
          <a:p>
            <a:pPr algn="ctr"/>
            <a:r>
              <a:rPr lang="en-US" sz="800" dirty="0">
                <a:solidFill>
                  <a:schemeClr val="bg2">
                    <a:lumMod val="25000"/>
                  </a:schemeClr>
                </a:solidFill>
              </a:rPr>
              <a:t>Expertise – we know what needs to be done</a:t>
            </a:r>
          </a:p>
        </p:txBody>
      </p:sp>
      <p:sp>
        <p:nvSpPr>
          <p:cNvPr id="23" name="Rectangle 22"/>
          <p:cNvSpPr/>
          <p:nvPr/>
        </p:nvSpPr>
        <p:spPr>
          <a:xfrm>
            <a:off x="5904746" y="4175441"/>
            <a:ext cx="2141933" cy="215444"/>
          </a:xfrm>
          <a:prstGeom prst="rect">
            <a:avLst/>
          </a:prstGeom>
        </p:spPr>
        <p:txBody>
          <a:bodyPr wrap="none">
            <a:spAutoFit/>
          </a:bodyPr>
          <a:lstStyle/>
          <a:p>
            <a:pPr algn="ctr"/>
            <a:r>
              <a:rPr lang="en-US" sz="800" dirty="0">
                <a:solidFill>
                  <a:schemeClr val="bg2">
                    <a:lumMod val="25000"/>
                  </a:schemeClr>
                </a:solidFill>
              </a:rPr>
              <a:t>Simplicity (big problems, simple interventions) </a:t>
            </a:r>
          </a:p>
        </p:txBody>
      </p:sp>
      <p:sp>
        <p:nvSpPr>
          <p:cNvPr id="24" name="Rectangle 23"/>
          <p:cNvSpPr/>
          <p:nvPr/>
        </p:nvSpPr>
        <p:spPr>
          <a:xfrm>
            <a:off x="7668344" y="4626454"/>
            <a:ext cx="697627" cy="215644"/>
          </a:xfrm>
          <a:prstGeom prst="rect">
            <a:avLst/>
          </a:prstGeom>
        </p:spPr>
        <p:txBody>
          <a:bodyPr wrap="none">
            <a:spAutoFit/>
          </a:bodyPr>
          <a:lstStyle/>
          <a:p>
            <a:pPr algn="ctr"/>
            <a:r>
              <a:rPr lang="en-US" sz="800" dirty="0">
                <a:solidFill>
                  <a:schemeClr val="bg2">
                    <a:lumMod val="25000"/>
                  </a:schemeClr>
                </a:solidFill>
              </a:rPr>
              <a:t>Self-interest</a:t>
            </a:r>
          </a:p>
        </p:txBody>
      </p:sp>
      <p:sp>
        <p:nvSpPr>
          <p:cNvPr id="25" name="Rectangle 24"/>
          <p:cNvSpPr/>
          <p:nvPr/>
        </p:nvSpPr>
        <p:spPr>
          <a:xfrm>
            <a:off x="7798124" y="4029484"/>
            <a:ext cx="981358" cy="215644"/>
          </a:xfrm>
          <a:prstGeom prst="rect">
            <a:avLst/>
          </a:prstGeom>
        </p:spPr>
        <p:txBody>
          <a:bodyPr wrap="none">
            <a:spAutoFit/>
          </a:bodyPr>
          <a:lstStyle/>
          <a:p>
            <a:pPr algn="ctr"/>
            <a:r>
              <a:rPr lang="en-US" sz="800" dirty="0">
                <a:solidFill>
                  <a:schemeClr val="bg2">
                    <a:lumMod val="25000"/>
                  </a:schemeClr>
                </a:solidFill>
              </a:rPr>
              <a:t>Investment (for us)</a:t>
            </a:r>
          </a:p>
        </p:txBody>
      </p:sp>
      <p:sp>
        <p:nvSpPr>
          <p:cNvPr id="26" name="Rectangle 25"/>
          <p:cNvSpPr/>
          <p:nvPr/>
        </p:nvSpPr>
        <p:spPr>
          <a:xfrm>
            <a:off x="6465621" y="2355330"/>
            <a:ext cx="864339" cy="215644"/>
          </a:xfrm>
          <a:prstGeom prst="rect">
            <a:avLst/>
          </a:prstGeom>
        </p:spPr>
        <p:txBody>
          <a:bodyPr wrap="none">
            <a:spAutoFit/>
          </a:bodyPr>
          <a:lstStyle/>
          <a:p>
            <a:pPr algn="ctr"/>
            <a:r>
              <a:rPr lang="en-US" sz="800" dirty="0">
                <a:solidFill>
                  <a:schemeClr val="bg2">
                    <a:lumMod val="25000"/>
                  </a:schemeClr>
                </a:solidFill>
              </a:rPr>
              <a:t>Hope /optimism</a:t>
            </a:r>
          </a:p>
        </p:txBody>
      </p:sp>
      <p:sp>
        <p:nvSpPr>
          <p:cNvPr id="27" name="Rectangle 26"/>
          <p:cNvSpPr/>
          <p:nvPr/>
        </p:nvSpPr>
        <p:spPr>
          <a:xfrm>
            <a:off x="7514455" y="2198016"/>
            <a:ext cx="1311095" cy="342533"/>
          </a:xfrm>
          <a:prstGeom prst="rect">
            <a:avLst/>
          </a:prstGeom>
        </p:spPr>
        <p:txBody>
          <a:bodyPr wrap="square">
            <a:spAutoFit/>
          </a:bodyPr>
          <a:lstStyle/>
          <a:p>
            <a:pPr algn="ctr"/>
            <a:r>
              <a:rPr lang="en-US" sz="800" dirty="0">
                <a:solidFill>
                  <a:schemeClr val="bg2">
                    <a:lumMod val="25000"/>
                  </a:schemeClr>
                </a:solidFill>
              </a:rPr>
              <a:t>Empowerment (for us to make a difference)</a:t>
            </a:r>
          </a:p>
        </p:txBody>
      </p:sp>
      <p:sp>
        <p:nvSpPr>
          <p:cNvPr id="28" name="Rectangle 27"/>
          <p:cNvSpPr/>
          <p:nvPr/>
        </p:nvSpPr>
        <p:spPr>
          <a:xfrm>
            <a:off x="6578429" y="1986970"/>
            <a:ext cx="889987" cy="215644"/>
          </a:xfrm>
          <a:prstGeom prst="rect">
            <a:avLst/>
          </a:prstGeom>
        </p:spPr>
        <p:txBody>
          <a:bodyPr wrap="none">
            <a:spAutoFit/>
          </a:bodyPr>
          <a:lstStyle/>
          <a:p>
            <a:pPr algn="ctr"/>
            <a:r>
              <a:rPr lang="en-US" sz="800" dirty="0">
                <a:solidFill>
                  <a:schemeClr val="bg2">
                    <a:lumMod val="25000"/>
                  </a:schemeClr>
                </a:solidFill>
              </a:rPr>
              <a:t>Human potential</a:t>
            </a:r>
          </a:p>
        </p:txBody>
      </p:sp>
      <p:sp>
        <p:nvSpPr>
          <p:cNvPr id="29" name="Rectangle 28"/>
          <p:cNvSpPr/>
          <p:nvPr/>
        </p:nvSpPr>
        <p:spPr>
          <a:xfrm>
            <a:off x="7514455" y="1173791"/>
            <a:ext cx="1311095" cy="338868"/>
          </a:xfrm>
          <a:prstGeom prst="rect">
            <a:avLst/>
          </a:prstGeom>
        </p:spPr>
        <p:txBody>
          <a:bodyPr wrap="square">
            <a:spAutoFit/>
          </a:bodyPr>
          <a:lstStyle/>
          <a:p>
            <a:pPr algn="ctr"/>
            <a:r>
              <a:rPr lang="en-US" sz="800" dirty="0">
                <a:solidFill>
                  <a:schemeClr val="bg2">
                    <a:lumMod val="25000"/>
                  </a:schemeClr>
                </a:solidFill>
              </a:rPr>
              <a:t>Universalism – we all deserve the same things</a:t>
            </a:r>
          </a:p>
        </p:txBody>
      </p:sp>
      <p:sp>
        <p:nvSpPr>
          <p:cNvPr id="30" name="Rectangle 29"/>
          <p:cNvSpPr/>
          <p:nvPr/>
        </p:nvSpPr>
        <p:spPr>
          <a:xfrm>
            <a:off x="6633303" y="1347735"/>
            <a:ext cx="897251" cy="215644"/>
          </a:xfrm>
          <a:prstGeom prst="rect">
            <a:avLst/>
          </a:prstGeom>
        </p:spPr>
        <p:txBody>
          <a:bodyPr wrap="none">
            <a:spAutoFit/>
          </a:bodyPr>
          <a:lstStyle/>
          <a:p>
            <a:pPr algn="ctr"/>
            <a:r>
              <a:rPr lang="en-US" sz="800" dirty="0">
                <a:solidFill>
                  <a:schemeClr val="bg2">
                    <a:lumMod val="25000"/>
                  </a:schemeClr>
                </a:solidFill>
              </a:rPr>
              <a:t>Have / Have </a:t>
            </a:r>
            <a:r>
              <a:rPr lang="en-US" sz="800" dirty="0" err="1">
                <a:solidFill>
                  <a:schemeClr val="bg2">
                    <a:lumMod val="25000"/>
                  </a:schemeClr>
                </a:solidFill>
              </a:rPr>
              <a:t>nots</a:t>
            </a:r>
            <a:endParaRPr lang="en-US" sz="800" dirty="0">
              <a:solidFill>
                <a:schemeClr val="bg2">
                  <a:lumMod val="25000"/>
                </a:schemeClr>
              </a:solidFill>
            </a:endParaRPr>
          </a:p>
        </p:txBody>
      </p:sp>
      <p:sp>
        <p:nvSpPr>
          <p:cNvPr id="31" name="Rectangle 30"/>
          <p:cNvSpPr/>
          <p:nvPr/>
        </p:nvSpPr>
        <p:spPr>
          <a:xfrm>
            <a:off x="6340089" y="873022"/>
            <a:ext cx="1018227" cy="215644"/>
          </a:xfrm>
          <a:prstGeom prst="rect">
            <a:avLst/>
          </a:prstGeom>
        </p:spPr>
        <p:txBody>
          <a:bodyPr wrap="none">
            <a:spAutoFit/>
          </a:bodyPr>
          <a:lstStyle/>
          <a:p>
            <a:pPr algn="ctr"/>
            <a:r>
              <a:rPr lang="en-US" sz="800" dirty="0">
                <a:solidFill>
                  <a:schemeClr val="bg2">
                    <a:lumMod val="25000"/>
                  </a:schemeClr>
                </a:solidFill>
              </a:rPr>
              <a:t>Moral responsibility</a:t>
            </a:r>
          </a:p>
        </p:txBody>
      </p:sp>
      <p:sp>
        <p:nvSpPr>
          <p:cNvPr id="32" name="Rectangle 31"/>
          <p:cNvSpPr/>
          <p:nvPr/>
        </p:nvSpPr>
        <p:spPr>
          <a:xfrm>
            <a:off x="5728382" y="1563378"/>
            <a:ext cx="1223412" cy="215644"/>
          </a:xfrm>
          <a:prstGeom prst="rect">
            <a:avLst/>
          </a:prstGeom>
        </p:spPr>
        <p:txBody>
          <a:bodyPr wrap="none">
            <a:spAutoFit/>
          </a:bodyPr>
          <a:lstStyle/>
          <a:p>
            <a:pPr algn="ctr"/>
            <a:r>
              <a:rPr lang="en-US" sz="800" dirty="0">
                <a:solidFill>
                  <a:schemeClr val="bg2">
                    <a:lumMod val="25000"/>
                  </a:schemeClr>
                </a:solidFill>
              </a:rPr>
              <a:t>Fairness, Equality, Equity</a:t>
            </a:r>
          </a:p>
        </p:txBody>
      </p:sp>
      <p:sp>
        <p:nvSpPr>
          <p:cNvPr id="33" name="Rectangle 32"/>
          <p:cNvSpPr/>
          <p:nvPr/>
        </p:nvSpPr>
        <p:spPr>
          <a:xfrm>
            <a:off x="5913207" y="1848032"/>
            <a:ext cx="1546066" cy="215644"/>
          </a:xfrm>
          <a:prstGeom prst="rect">
            <a:avLst/>
          </a:prstGeom>
        </p:spPr>
        <p:txBody>
          <a:bodyPr wrap="none">
            <a:spAutoFit/>
          </a:bodyPr>
          <a:lstStyle/>
          <a:p>
            <a:pPr algn="ctr"/>
            <a:r>
              <a:rPr lang="en-US" sz="800" dirty="0">
                <a:solidFill>
                  <a:schemeClr val="bg2">
                    <a:lumMod val="25000"/>
                  </a:schemeClr>
                </a:solidFill>
              </a:rPr>
              <a:t>Women &amp; Girls (as social justice)</a:t>
            </a:r>
          </a:p>
        </p:txBody>
      </p:sp>
      <p:sp>
        <p:nvSpPr>
          <p:cNvPr id="34" name="Rectangle 33"/>
          <p:cNvSpPr/>
          <p:nvPr/>
        </p:nvSpPr>
        <p:spPr>
          <a:xfrm>
            <a:off x="5113910" y="1961827"/>
            <a:ext cx="727032" cy="215644"/>
          </a:xfrm>
          <a:prstGeom prst="rect">
            <a:avLst/>
          </a:prstGeom>
        </p:spPr>
        <p:txBody>
          <a:bodyPr wrap="none">
            <a:spAutoFit/>
          </a:bodyPr>
          <a:lstStyle/>
          <a:p>
            <a:pPr algn="ctr"/>
            <a:r>
              <a:rPr lang="en-US" sz="800" dirty="0">
                <a:solidFill>
                  <a:schemeClr val="bg2">
                    <a:lumMod val="25000"/>
                  </a:schemeClr>
                </a:solidFill>
              </a:rPr>
              <a:t>Social Justice</a:t>
            </a:r>
          </a:p>
        </p:txBody>
      </p:sp>
      <p:sp>
        <p:nvSpPr>
          <p:cNvPr id="35" name="Rectangle 34"/>
          <p:cNvSpPr/>
          <p:nvPr/>
        </p:nvSpPr>
        <p:spPr>
          <a:xfrm>
            <a:off x="4903026" y="1320196"/>
            <a:ext cx="736099" cy="215644"/>
          </a:xfrm>
          <a:prstGeom prst="rect">
            <a:avLst/>
          </a:prstGeom>
        </p:spPr>
        <p:txBody>
          <a:bodyPr wrap="none">
            <a:spAutoFit/>
          </a:bodyPr>
          <a:lstStyle/>
          <a:p>
            <a:pPr algn="ctr"/>
            <a:r>
              <a:rPr lang="en-US" sz="800" dirty="0">
                <a:solidFill>
                  <a:schemeClr val="bg2">
                    <a:lumMod val="25000"/>
                  </a:schemeClr>
                </a:solidFill>
              </a:rPr>
              <a:t>Human Right</a:t>
            </a:r>
          </a:p>
        </p:txBody>
      </p:sp>
      <p:sp>
        <p:nvSpPr>
          <p:cNvPr id="36" name="Rectangle 35"/>
          <p:cNvSpPr/>
          <p:nvPr/>
        </p:nvSpPr>
        <p:spPr>
          <a:xfrm>
            <a:off x="5172803" y="980843"/>
            <a:ext cx="889987" cy="215644"/>
          </a:xfrm>
          <a:prstGeom prst="rect">
            <a:avLst/>
          </a:prstGeom>
        </p:spPr>
        <p:txBody>
          <a:bodyPr wrap="none">
            <a:spAutoFit/>
          </a:bodyPr>
          <a:lstStyle/>
          <a:p>
            <a:pPr algn="ctr"/>
            <a:r>
              <a:rPr lang="en-US" sz="800" dirty="0">
                <a:solidFill>
                  <a:schemeClr val="bg2">
                    <a:lumMod val="25000"/>
                  </a:schemeClr>
                </a:solidFill>
              </a:rPr>
              <a:t>Compassion/pity</a:t>
            </a:r>
          </a:p>
        </p:txBody>
      </p:sp>
      <p:sp>
        <p:nvSpPr>
          <p:cNvPr id="37" name="Oval 36"/>
          <p:cNvSpPr/>
          <p:nvPr/>
        </p:nvSpPr>
        <p:spPr>
          <a:xfrm>
            <a:off x="1203171" y="1223183"/>
            <a:ext cx="45719" cy="5867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
        <p:nvSpPr>
          <p:cNvPr id="38" name="Oval 37"/>
          <p:cNvSpPr/>
          <p:nvPr/>
        </p:nvSpPr>
        <p:spPr>
          <a:xfrm>
            <a:off x="2420614" y="1428018"/>
            <a:ext cx="45719" cy="5867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
        <p:nvSpPr>
          <p:cNvPr id="39" name="Oval 38"/>
          <p:cNvSpPr/>
          <p:nvPr/>
        </p:nvSpPr>
        <p:spPr>
          <a:xfrm>
            <a:off x="1759819" y="1783589"/>
            <a:ext cx="45719" cy="5867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
        <p:nvSpPr>
          <p:cNvPr id="40" name="Oval 39"/>
          <p:cNvSpPr/>
          <p:nvPr/>
        </p:nvSpPr>
        <p:spPr>
          <a:xfrm>
            <a:off x="743395" y="2046338"/>
            <a:ext cx="45719" cy="5867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
        <p:nvSpPr>
          <p:cNvPr id="41" name="Oval 40"/>
          <p:cNvSpPr/>
          <p:nvPr/>
        </p:nvSpPr>
        <p:spPr>
          <a:xfrm>
            <a:off x="1663032" y="2311234"/>
            <a:ext cx="45719" cy="5867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
        <p:nvSpPr>
          <p:cNvPr id="42" name="Oval 41"/>
          <p:cNvSpPr/>
          <p:nvPr/>
        </p:nvSpPr>
        <p:spPr>
          <a:xfrm>
            <a:off x="919540" y="3394739"/>
            <a:ext cx="45719" cy="5867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
        <p:nvSpPr>
          <p:cNvPr id="43" name="Oval 42"/>
          <p:cNvSpPr/>
          <p:nvPr/>
        </p:nvSpPr>
        <p:spPr>
          <a:xfrm>
            <a:off x="2695381" y="3192060"/>
            <a:ext cx="45719" cy="5867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
        <p:nvSpPr>
          <p:cNvPr id="44" name="Oval 43"/>
          <p:cNvSpPr/>
          <p:nvPr/>
        </p:nvSpPr>
        <p:spPr>
          <a:xfrm>
            <a:off x="3234554" y="3738665"/>
            <a:ext cx="45719" cy="5867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
        <p:nvSpPr>
          <p:cNvPr id="45" name="Oval 44"/>
          <p:cNvSpPr/>
          <p:nvPr/>
        </p:nvSpPr>
        <p:spPr>
          <a:xfrm>
            <a:off x="2962526" y="4390885"/>
            <a:ext cx="45719" cy="5867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
        <p:nvSpPr>
          <p:cNvPr id="46" name="Oval 45"/>
          <p:cNvSpPr/>
          <p:nvPr/>
        </p:nvSpPr>
        <p:spPr>
          <a:xfrm>
            <a:off x="3716027" y="4602264"/>
            <a:ext cx="45719" cy="5867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
        <p:nvSpPr>
          <p:cNvPr id="47" name="Oval 46"/>
          <p:cNvSpPr/>
          <p:nvPr/>
        </p:nvSpPr>
        <p:spPr>
          <a:xfrm>
            <a:off x="5177896" y="1061990"/>
            <a:ext cx="45719" cy="5867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
        <p:nvSpPr>
          <p:cNvPr id="48" name="Oval 47"/>
          <p:cNvSpPr/>
          <p:nvPr/>
        </p:nvSpPr>
        <p:spPr>
          <a:xfrm>
            <a:off x="4903026" y="1396880"/>
            <a:ext cx="45719" cy="5867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
        <p:nvSpPr>
          <p:cNvPr id="49" name="Oval 48"/>
          <p:cNvSpPr/>
          <p:nvPr/>
        </p:nvSpPr>
        <p:spPr>
          <a:xfrm>
            <a:off x="6340089" y="951505"/>
            <a:ext cx="45719" cy="5867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
        <p:nvSpPr>
          <p:cNvPr id="50" name="Oval 49"/>
          <p:cNvSpPr/>
          <p:nvPr/>
        </p:nvSpPr>
        <p:spPr>
          <a:xfrm>
            <a:off x="6610443" y="1432346"/>
            <a:ext cx="45719" cy="5867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
        <p:nvSpPr>
          <p:cNvPr id="51" name="Oval 50"/>
          <p:cNvSpPr/>
          <p:nvPr/>
        </p:nvSpPr>
        <p:spPr>
          <a:xfrm>
            <a:off x="7599610" y="1261519"/>
            <a:ext cx="45719" cy="5867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
        <p:nvSpPr>
          <p:cNvPr id="52" name="Oval 51"/>
          <p:cNvSpPr/>
          <p:nvPr/>
        </p:nvSpPr>
        <p:spPr>
          <a:xfrm>
            <a:off x="5682663" y="1641861"/>
            <a:ext cx="45719" cy="5867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
        <p:nvSpPr>
          <p:cNvPr id="53" name="Oval 52"/>
          <p:cNvSpPr/>
          <p:nvPr/>
        </p:nvSpPr>
        <p:spPr>
          <a:xfrm>
            <a:off x="5850827" y="1932488"/>
            <a:ext cx="45719" cy="5867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
        <p:nvSpPr>
          <p:cNvPr id="54" name="Oval 53"/>
          <p:cNvSpPr/>
          <p:nvPr/>
        </p:nvSpPr>
        <p:spPr>
          <a:xfrm>
            <a:off x="5091050" y="2063676"/>
            <a:ext cx="45719" cy="5867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
        <p:nvSpPr>
          <p:cNvPr id="55" name="Oval 54"/>
          <p:cNvSpPr/>
          <p:nvPr/>
        </p:nvSpPr>
        <p:spPr>
          <a:xfrm>
            <a:off x="6587583" y="2061033"/>
            <a:ext cx="45719" cy="5867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
        <p:nvSpPr>
          <p:cNvPr id="56" name="Oval 55"/>
          <p:cNvSpPr/>
          <p:nvPr/>
        </p:nvSpPr>
        <p:spPr>
          <a:xfrm>
            <a:off x="7545691" y="2294479"/>
            <a:ext cx="45719" cy="5867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
        <p:nvSpPr>
          <p:cNvPr id="57" name="Oval 56"/>
          <p:cNvSpPr/>
          <p:nvPr/>
        </p:nvSpPr>
        <p:spPr>
          <a:xfrm>
            <a:off x="4814755" y="3032667"/>
            <a:ext cx="45719" cy="5867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
        <p:nvSpPr>
          <p:cNvPr id="58" name="Oval 57"/>
          <p:cNvSpPr/>
          <p:nvPr/>
        </p:nvSpPr>
        <p:spPr>
          <a:xfrm>
            <a:off x="5841560" y="3084238"/>
            <a:ext cx="45719" cy="5867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
        <p:nvSpPr>
          <p:cNvPr id="59" name="Oval 58"/>
          <p:cNvSpPr/>
          <p:nvPr/>
        </p:nvSpPr>
        <p:spPr>
          <a:xfrm>
            <a:off x="6719737" y="3535527"/>
            <a:ext cx="45719" cy="5867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
        <p:nvSpPr>
          <p:cNvPr id="60" name="Oval 59"/>
          <p:cNvSpPr/>
          <p:nvPr/>
        </p:nvSpPr>
        <p:spPr>
          <a:xfrm>
            <a:off x="7807227" y="4107967"/>
            <a:ext cx="45719" cy="5867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
        <p:nvSpPr>
          <p:cNvPr id="61" name="Oval 60"/>
          <p:cNvSpPr/>
          <p:nvPr/>
        </p:nvSpPr>
        <p:spPr>
          <a:xfrm>
            <a:off x="5854909" y="4242400"/>
            <a:ext cx="45719" cy="5867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
        <p:nvSpPr>
          <p:cNvPr id="62" name="Oval 61"/>
          <p:cNvSpPr/>
          <p:nvPr/>
        </p:nvSpPr>
        <p:spPr>
          <a:xfrm>
            <a:off x="7668344" y="4692464"/>
            <a:ext cx="45719" cy="5867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
        <p:nvSpPr>
          <p:cNvPr id="63" name="Oval 62"/>
          <p:cNvSpPr/>
          <p:nvPr/>
        </p:nvSpPr>
        <p:spPr>
          <a:xfrm>
            <a:off x="6465621" y="2446906"/>
            <a:ext cx="45719" cy="5867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Tree>
    <p:extLst>
      <p:ext uri="{BB962C8B-B14F-4D97-AF65-F5344CB8AC3E}">
        <p14:creationId xmlns:p14="http://schemas.microsoft.com/office/powerpoint/2010/main" val="3446086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entagon 10"/>
          <p:cNvSpPr/>
          <p:nvPr/>
        </p:nvSpPr>
        <p:spPr>
          <a:xfrm>
            <a:off x="-36511" y="1200150"/>
            <a:ext cx="9289031" cy="2743200"/>
          </a:xfrm>
          <a:prstGeom prst="homePlate">
            <a:avLst>
              <a:gd name="adj" fmla="val 0"/>
            </a:avLst>
          </a:prstGeom>
          <a:solidFill>
            <a:schemeClr val="accent1">
              <a:lumMod val="75000"/>
            </a:schemeClr>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lIns="457200" tIns="0" rIns="182880" bIns="0" rtlCol="0" anchor="ctr"/>
          <a:lstStyle/>
          <a:p>
            <a:pPr marL="574675"/>
            <a:r>
              <a:rPr lang="en-US" sz="3800" dirty="0">
                <a:solidFill>
                  <a:schemeClr val="bg1"/>
                </a:solidFill>
                <a:latin typeface="+mj-lt"/>
              </a:rPr>
              <a:t>The best arguments for development stated independence </a:t>
            </a:r>
            <a:r>
              <a:rPr lang="en-US" sz="3800" dirty="0" smtClean="0">
                <a:solidFill>
                  <a:schemeClr val="bg1"/>
                </a:solidFill>
                <a:latin typeface="+mj-lt"/>
              </a:rPr>
              <a:t>&amp; </a:t>
            </a:r>
            <a:r>
              <a:rPr lang="en-US" sz="3800" dirty="0">
                <a:solidFill>
                  <a:schemeClr val="bg1"/>
                </a:solidFill>
                <a:latin typeface="+mj-lt"/>
              </a:rPr>
              <a:t>self-reliance for people in the developing world as the end goal of this work.</a:t>
            </a:r>
          </a:p>
        </p:txBody>
      </p:sp>
      <p:sp>
        <p:nvSpPr>
          <p:cNvPr id="2" name="Title 1"/>
          <p:cNvSpPr>
            <a:spLocks noGrp="1"/>
          </p:cNvSpPr>
          <p:nvPr>
            <p:ph type="title"/>
          </p:nvPr>
        </p:nvSpPr>
        <p:spPr/>
        <p:txBody>
          <a:bodyPr/>
          <a:lstStyle/>
          <a:p>
            <a:r>
              <a:rPr lang="en-US" dirty="0" smtClean="0">
                <a:latin typeface="+mj-lt"/>
              </a:rPr>
              <a:t>Insight</a:t>
            </a:r>
            <a:endParaRPr lang="en-US" dirty="0">
              <a:latin typeface="+mj-lt"/>
            </a:endParaRPr>
          </a:p>
        </p:txBody>
      </p:sp>
      <p:sp>
        <p:nvSpPr>
          <p:cNvPr id="3" name="Slide Number Placeholder 2"/>
          <p:cNvSpPr>
            <a:spLocks noGrp="1"/>
          </p:cNvSpPr>
          <p:nvPr>
            <p:ph type="sldNum" sz="quarter" idx="10"/>
          </p:nvPr>
        </p:nvSpPr>
        <p:spPr>
          <a:xfrm>
            <a:off x="8017233" y="4725171"/>
            <a:ext cx="784577" cy="273844"/>
          </a:xfrm>
        </p:spPr>
        <p:txBody>
          <a:bodyPr/>
          <a:lstStyle/>
          <a:p>
            <a:fld id="{46903638-178D-3E4C-8874-E0FA73D16517}" type="slidenum">
              <a:rPr lang="en-US" smtClean="0"/>
              <a:pPr/>
              <a:t>40</a:t>
            </a:fld>
            <a:endParaRPr lang="en-US" dirty="0"/>
          </a:p>
        </p:txBody>
      </p:sp>
      <p:grpSp>
        <p:nvGrpSpPr>
          <p:cNvPr id="5" name="Group 4"/>
          <p:cNvGrpSpPr/>
          <p:nvPr/>
        </p:nvGrpSpPr>
        <p:grpSpPr>
          <a:xfrm>
            <a:off x="-180528" y="1500674"/>
            <a:ext cx="792088" cy="2174200"/>
            <a:chOff x="-180528" y="1189638"/>
            <a:chExt cx="792088" cy="2174200"/>
          </a:xfrm>
          <a:solidFill>
            <a:schemeClr val="accent1">
              <a:lumMod val="50000"/>
            </a:schemeClr>
          </a:solidFill>
        </p:grpSpPr>
        <p:sp>
          <p:nvSpPr>
            <p:cNvPr id="12" name="Pentagon 11"/>
            <p:cNvSpPr/>
            <p:nvPr/>
          </p:nvSpPr>
          <p:spPr>
            <a:xfrm>
              <a:off x="-180528" y="1189638"/>
              <a:ext cx="648071" cy="288032"/>
            </a:xfrm>
            <a:prstGeom prst="homePlate">
              <a:avLst/>
            </a:prstGeom>
            <a:solidFill>
              <a:schemeClr val="accent1">
                <a:lumMod val="50000"/>
                <a:alpha val="25000"/>
              </a:schemeClr>
            </a:solid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1</a:t>
              </a:r>
            </a:p>
          </p:txBody>
        </p:sp>
        <p:sp>
          <p:nvSpPr>
            <p:cNvPr id="13" name="Pentagon 12"/>
            <p:cNvSpPr/>
            <p:nvPr/>
          </p:nvSpPr>
          <p:spPr>
            <a:xfrm>
              <a:off x="-180528" y="1503999"/>
              <a:ext cx="648071" cy="288032"/>
            </a:xfrm>
            <a:prstGeom prst="homePlate">
              <a:avLst/>
            </a:prstGeom>
            <a:solidFill>
              <a:schemeClr val="accent1">
                <a:lumMod val="50000"/>
                <a:alpha val="25000"/>
              </a:schemeClr>
            </a:solid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2</a:t>
              </a:r>
            </a:p>
          </p:txBody>
        </p:sp>
        <p:sp>
          <p:nvSpPr>
            <p:cNvPr id="14" name="Pentagon 13"/>
            <p:cNvSpPr/>
            <p:nvPr/>
          </p:nvSpPr>
          <p:spPr>
            <a:xfrm>
              <a:off x="-36511" y="1818360"/>
              <a:ext cx="648071" cy="288032"/>
            </a:xfrm>
            <a:prstGeom prst="homePlate">
              <a:avLst/>
            </a:prstGeom>
            <a:solidFill>
              <a:schemeClr val="bg1"/>
            </a:solid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smtClean="0">
                  <a:solidFill>
                    <a:schemeClr val="accent1">
                      <a:lumMod val="75000"/>
                    </a:schemeClr>
                  </a:solidFill>
                  <a:latin typeface="Arial" panose="020B0604020202020204" pitchFamily="34" charset="0"/>
                  <a:cs typeface="Arial" panose="020B0604020202020204" pitchFamily="34" charset="0"/>
                </a:rPr>
                <a:t>3</a:t>
              </a:r>
              <a:endParaRPr lang="en-US" dirty="0">
                <a:solidFill>
                  <a:schemeClr val="accent1">
                    <a:lumMod val="75000"/>
                  </a:schemeClr>
                </a:solidFill>
                <a:latin typeface="Arial" panose="020B0604020202020204" pitchFamily="34" charset="0"/>
                <a:cs typeface="Arial" panose="020B0604020202020204" pitchFamily="34" charset="0"/>
              </a:endParaRPr>
            </a:p>
          </p:txBody>
        </p:sp>
        <p:sp>
          <p:nvSpPr>
            <p:cNvPr id="15" name="Pentagon 14"/>
            <p:cNvSpPr/>
            <p:nvPr/>
          </p:nvSpPr>
          <p:spPr>
            <a:xfrm>
              <a:off x="-180528" y="2132721"/>
              <a:ext cx="648071" cy="288032"/>
            </a:xfrm>
            <a:prstGeom prst="homePlate">
              <a:avLst/>
            </a:prstGeom>
            <a:solidFill>
              <a:schemeClr val="accent1">
                <a:lumMod val="50000"/>
                <a:alpha val="25000"/>
              </a:schemeClr>
            </a:solid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4</a:t>
              </a:r>
            </a:p>
          </p:txBody>
        </p:sp>
        <p:sp>
          <p:nvSpPr>
            <p:cNvPr id="16" name="Pentagon 15"/>
            <p:cNvSpPr/>
            <p:nvPr/>
          </p:nvSpPr>
          <p:spPr>
            <a:xfrm>
              <a:off x="-180528" y="2447082"/>
              <a:ext cx="648071" cy="288032"/>
            </a:xfrm>
            <a:prstGeom prst="homePlate">
              <a:avLst/>
            </a:prstGeom>
            <a:solidFill>
              <a:schemeClr val="accent1">
                <a:lumMod val="50000"/>
                <a:alpha val="25000"/>
              </a:schemeClr>
            </a:solid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5</a:t>
              </a:r>
            </a:p>
          </p:txBody>
        </p:sp>
        <p:sp>
          <p:nvSpPr>
            <p:cNvPr id="17" name="Pentagon 16"/>
            <p:cNvSpPr/>
            <p:nvPr/>
          </p:nvSpPr>
          <p:spPr>
            <a:xfrm>
              <a:off x="-180528" y="2761443"/>
              <a:ext cx="648071" cy="288032"/>
            </a:xfrm>
            <a:prstGeom prst="homePlate">
              <a:avLst/>
            </a:prstGeom>
            <a:solidFill>
              <a:schemeClr val="accent1">
                <a:lumMod val="50000"/>
                <a:alpha val="25000"/>
              </a:schemeClr>
            </a:solid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6</a:t>
              </a:r>
            </a:p>
          </p:txBody>
        </p:sp>
        <p:sp>
          <p:nvSpPr>
            <p:cNvPr id="18" name="Pentagon 17"/>
            <p:cNvSpPr/>
            <p:nvPr/>
          </p:nvSpPr>
          <p:spPr>
            <a:xfrm>
              <a:off x="-180528" y="3075806"/>
              <a:ext cx="648071" cy="288032"/>
            </a:xfrm>
            <a:prstGeom prst="homePlate">
              <a:avLst/>
            </a:prstGeom>
            <a:solidFill>
              <a:schemeClr val="accent1">
                <a:lumMod val="50000"/>
                <a:alpha val="25000"/>
              </a:schemeClr>
            </a:solid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7</a:t>
              </a:r>
            </a:p>
          </p:txBody>
        </p:sp>
      </p:grpSp>
    </p:spTree>
    <p:extLst>
      <p:ext uri="{BB962C8B-B14F-4D97-AF65-F5344CB8AC3E}">
        <p14:creationId xmlns:p14="http://schemas.microsoft.com/office/powerpoint/2010/main" val="2411229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t>Autonomy &amp; Partnership</a:t>
            </a:r>
            <a:r>
              <a:rPr lang="en-US" dirty="0"/>
              <a:t/>
            </a:r>
            <a:br>
              <a:rPr lang="en-US" dirty="0"/>
            </a:br>
            <a:r>
              <a:rPr lang="en-US" dirty="0" smtClean="0"/>
              <a:t>Were the Strongest Frames Tested</a:t>
            </a:r>
            <a:endParaRPr lang="en-US" dirty="0"/>
          </a:p>
        </p:txBody>
      </p:sp>
      <p:sp>
        <p:nvSpPr>
          <p:cNvPr id="6" name="Slide Number Placeholder 23"/>
          <p:cNvSpPr>
            <a:spLocks noGrp="1"/>
          </p:cNvSpPr>
          <p:nvPr>
            <p:ph type="sldNum" sz="quarter" idx="10"/>
          </p:nvPr>
        </p:nvSpPr>
        <p:spPr>
          <a:xfrm>
            <a:off x="8017233" y="4725171"/>
            <a:ext cx="784577" cy="273844"/>
          </a:xfrm>
        </p:spPr>
        <p:txBody>
          <a:bodyPr/>
          <a:lstStyle/>
          <a:p>
            <a:fld id="{46903638-178D-3E4C-8874-E0FA73D16517}" type="slidenum">
              <a:rPr lang="en-US" smtClean="0"/>
              <a:pPr/>
              <a:t>41</a:t>
            </a:fld>
            <a:endParaRPr lang="en-US" dirty="0"/>
          </a:p>
        </p:txBody>
      </p:sp>
      <p:graphicFrame>
        <p:nvGraphicFramePr>
          <p:cNvPr id="7" name="Table 6"/>
          <p:cNvGraphicFramePr>
            <a:graphicFrameLocks noGrp="1"/>
          </p:cNvGraphicFramePr>
          <p:nvPr>
            <p:extLst/>
          </p:nvPr>
        </p:nvGraphicFramePr>
        <p:xfrm>
          <a:off x="807069" y="1529728"/>
          <a:ext cx="7438480" cy="2453260"/>
        </p:xfrm>
        <a:graphic>
          <a:graphicData uri="http://schemas.openxmlformats.org/drawingml/2006/table">
            <a:tbl>
              <a:tblPr firstRow="1" bandRow="1"/>
              <a:tblGrid>
                <a:gridCol w="2194249"/>
                <a:gridCol w="730853"/>
                <a:gridCol w="730853"/>
                <a:gridCol w="730853"/>
                <a:gridCol w="128260"/>
                <a:gridCol w="730853"/>
                <a:gridCol w="730853"/>
                <a:gridCol w="730853"/>
                <a:gridCol w="730853"/>
              </a:tblGrid>
              <a:tr h="589992">
                <a:tc>
                  <a:txBody>
                    <a:bodyPr/>
                    <a:lstStyle>
                      <a:lvl1pPr marL="0" algn="l" defTabSz="914400" rtl="0" eaLnBrk="1" latinLnBrk="0" hangingPunct="1">
                        <a:defRPr sz="1800" b="1" kern="1200">
                          <a:solidFill>
                            <a:schemeClr val="lt1"/>
                          </a:solidFill>
                          <a:latin typeface="Arial"/>
                          <a:ea typeface=""/>
                          <a:cs typeface=""/>
                        </a:defRPr>
                      </a:lvl1pPr>
                      <a:lvl2pPr marL="457200" algn="l" defTabSz="914400" rtl="0" eaLnBrk="1" latinLnBrk="0" hangingPunct="1">
                        <a:defRPr sz="1800" b="1" kern="1200">
                          <a:solidFill>
                            <a:schemeClr val="lt1"/>
                          </a:solidFill>
                          <a:latin typeface="Arial"/>
                          <a:ea typeface=""/>
                          <a:cs typeface=""/>
                        </a:defRPr>
                      </a:lvl2pPr>
                      <a:lvl3pPr marL="914400" algn="l" defTabSz="914400" rtl="0" eaLnBrk="1" latinLnBrk="0" hangingPunct="1">
                        <a:defRPr sz="1800" b="1" kern="1200">
                          <a:solidFill>
                            <a:schemeClr val="lt1"/>
                          </a:solidFill>
                          <a:latin typeface="Arial"/>
                          <a:ea typeface=""/>
                          <a:cs typeface=""/>
                        </a:defRPr>
                      </a:lvl3pPr>
                      <a:lvl4pPr marL="1371600" algn="l" defTabSz="914400" rtl="0" eaLnBrk="1" latinLnBrk="0" hangingPunct="1">
                        <a:defRPr sz="1800" b="1" kern="1200">
                          <a:solidFill>
                            <a:schemeClr val="lt1"/>
                          </a:solidFill>
                          <a:latin typeface="Arial"/>
                          <a:ea typeface=""/>
                          <a:cs typeface=""/>
                        </a:defRPr>
                      </a:lvl4pPr>
                      <a:lvl5pPr marL="1828800" algn="l" defTabSz="914400" rtl="0" eaLnBrk="1" latinLnBrk="0" hangingPunct="1">
                        <a:defRPr sz="1800" b="1" kern="1200">
                          <a:solidFill>
                            <a:schemeClr val="lt1"/>
                          </a:solidFill>
                          <a:latin typeface="Arial"/>
                          <a:ea typeface=""/>
                          <a:cs typeface=""/>
                        </a:defRPr>
                      </a:lvl5pPr>
                      <a:lvl6pPr marL="2286000" algn="l" defTabSz="914400" rtl="0" eaLnBrk="1" latinLnBrk="0" hangingPunct="1">
                        <a:defRPr sz="1800" b="1" kern="1200">
                          <a:solidFill>
                            <a:schemeClr val="lt1"/>
                          </a:solidFill>
                          <a:latin typeface="Arial"/>
                          <a:ea typeface=""/>
                          <a:cs typeface=""/>
                        </a:defRPr>
                      </a:lvl6pPr>
                      <a:lvl7pPr marL="2743200" algn="l" defTabSz="914400" rtl="0" eaLnBrk="1" latinLnBrk="0" hangingPunct="1">
                        <a:defRPr sz="1800" b="1" kern="1200">
                          <a:solidFill>
                            <a:schemeClr val="lt1"/>
                          </a:solidFill>
                          <a:latin typeface="Arial"/>
                          <a:ea typeface=""/>
                          <a:cs typeface=""/>
                        </a:defRPr>
                      </a:lvl7pPr>
                      <a:lvl8pPr marL="3200400" algn="l" defTabSz="914400" rtl="0" eaLnBrk="1" latinLnBrk="0" hangingPunct="1">
                        <a:defRPr sz="1800" b="1" kern="1200">
                          <a:solidFill>
                            <a:schemeClr val="lt1"/>
                          </a:solidFill>
                          <a:latin typeface="Arial"/>
                          <a:ea typeface=""/>
                          <a:cs typeface=""/>
                        </a:defRPr>
                      </a:lvl8pPr>
                      <a:lvl9pPr marL="3657600" algn="l" defTabSz="914400" rtl="0" eaLnBrk="1" latinLnBrk="0" hangingPunct="1">
                        <a:defRPr sz="1800" b="1" kern="1200">
                          <a:solidFill>
                            <a:schemeClr val="lt1"/>
                          </a:solidFill>
                          <a:latin typeface="Arial"/>
                          <a:ea typeface=""/>
                          <a:cs typeface=""/>
                        </a:defRPr>
                      </a:lvl9pPr>
                    </a:lstStyle>
                    <a:p>
                      <a:pPr marL="0" marR="0" lvl="0" indent="0" algn="l" defTabSz="914400" rtl="0" eaLnBrk="1" fontAlgn="base" latinLnBrk="0" hangingPunct="1">
                        <a:lnSpc>
                          <a:spcPct val="100000"/>
                        </a:lnSpc>
                        <a:spcBef>
                          <a:spcPct val="35000"/>
                        </a:spcBef>
                        <a:spcAft>
                          <a:spcPct val="0"/>
                        </a:spcAft>
                        <a:buClr>
                          <a:srgbClr val="E7612C"/>
                        </a:buClr>
                        <a:buSzPct val="90000"/>
                        <a:buFontTx/>
                        <a:buNone/>
                        <a:tabLst/>
                      </a:pPr>
                      <a:r>
                        <a:rPr kumimoji="0" lang="en-US" sz="1200" b="0" i="0" u="none" strike="noStrike" cap="none" normalizeH="0" baseline="0" dirty="0" smtClean="0">
                          <a:ln>
                            <a:noFill/>
                          </a:ln>
                          <a:solidFill>
                            <a:schemeClr val="accent3"/>
                          </a:solidFill>
                          <a:effectLst/>
                          <a:latin typeface="+mj-lt"/>
                          <a:cs typeface="Arial" panose="020B0604020202020204" pitchFamily="34" charset="0"/>
                        </a:rPr>
                        <a:t>NARRATIVE INDEX SUMMARY</a:t>
                      </a:r>
                    </a:p>
                    <a:p>
                      <a:pPr marL="0" marR="0" lvl="0" indent="0" algn="l" defTabSz="914400" rtl="0" eaLnBrk="1" fontAlgn="base" latinLnBrk="0" hangingPunct="1">
                        <a:lnSpc>
                          <a:spcPct val="100000"/>
                        </a:lnSpc>
                        <a:spcBef>
                          <a:spcPct val="35000"/>
                        </a:spcBef>
                        <a:spcAft>
                          <a:spcPct val="0"/>
                        </a:spcAft>
                        <a:buClr>
                          <a:srgbClr val="E7612C"/>
                        </a:buClr>
                        <a:buSzPct val="90000"/>
                        <a:buFontTx/>
                        <a:buNone/>
                        <a:tabLst/>
                        <a:defRPr/>
                      </a:pPr>
                      <a:r>
                        <a:rPr kumimoji="0" lang="en-US" sz="800" b="0" i="1" u="none" strike="noStrike" cap="none" normalizeH="0" baseline="0" dirty="0" smtClean="0">
                          <a:ln>
                            <a:noFill/>
                          </a:ln>
                          <a:solidFill>
                            <a:schemeClr val="accent3"/>
                          </a:solidFill>
                          <a:effectLst/>
                          <a:latin typeface="+mn-lt"/>
                          <a:cs typeface="Arial" panose="020B0604020202020204" pitchFamily="34" charset="0"/>
                        </a:rPr>
                        <a:t>Ranked by Pro Index Score</a:t>
                      </a:r>
                    </a:p>
                    <a:p>
                      <a:pPr marL="0" marR="0" lvl="0" indent="0" algn="l" defTabSz="914400" rtl="0" eaLnBrk="1" fontAlgn="base" latinLnBrk="0" hangingPunct="1">
                        <a:lnSpc>
                          <a:spcPct val="100000"/>
                        </a:lnSpc>
                        <a:spcBef>
                          <a:spcPct val="35000"/>
                        </a:spcBef>
                        <a:spcAft>
                          <a:spcPct val="0"/>
                        </a:spcAft>
                        <a:buClr>
                          <a:srgbClr val="E7612C"/>
                        </a:buClr>
                        <a:buSzPct val="90000"/>
                        <a:buFontTx/>
                        <a:buNone/>
                        <a:tabLst/>
                      </a:pPr>
                      <a:r>
                        <a:rPr kumimoji="0" lang="en-US" sz="800" b="0" i="1" u="none" strike="noStrike" cap="none" normalizeH="0" baseline="0" dirty="0" smtClean="0">
                          <a:ln>
                            <a:noFill/>
                          </a:ln>
                          <a:solidFill>
                            <a:schemeClr val="accent3"/>
                          </a:solidFill>
                          <a:effectLst/>
                          <a:latin typeface="+mn-lt"/>
                          <a:cs typeface="Arial" panose="020B0604020202020204" pitchFamily="34" charset="0"/>
                        </a:rPr>
                        <a:t>Index Score: Affinity + Net Convincing +</a:t>
                      </a:r>
                      <a:br>
                        <a:rPr kumimoji="0" lang="en-US" sz="800" b="0" i="1" u="none" strike="noStrike" cap="none" normalizeH="0" baseline="0" dirty="0" smtClean="0">
                          <a:ln>
                            <a:noFill/>
                          </a:ln>
                          <a:solidFill>
                            <a:schemeClr val="accent3"/>
                          </a:solidFill>
                          <a:effectLst/>
                          <a:latin typeface="+mn-lt"/>
                          <a:cs typeface="Arial" panose="020B0604020202020204" pitchFamily="34" charset="0"/>
                        </a:rPr>
                      </a:br>
                      <a:r>
                        <a:rPr kumimoji="0" lang="en-US" sz="800" b="0" i="1" u="none" strike="noStrike" cap="none" normalizeH="0" baseline="0" dirty="0" smtClean="0">
                          <a:ln>
                            <a:noFill/>
                          </a:ln>
                          <a:solidFill>
                            <a:schemeClr val="accent3"/>
                          </a:solidFill>
                          <a:effectLst/>
                          <a:latin typeface="+mn-lt"/>
                          <a:cs typeface="Arial" panose="020B0604020202020204" pitchFamily="34" charset="0"/>
                        </a:rPr>
                        <a:t>Support Government Funding +</a:t>
                      </a:r>
                      <a:br>
                        <a:rPr kumimoji="0" lang="en-US" sz="800" b="0" i="1" u="none" strike="noStrike" cap="none" normalizeH="0" baseline="0" dirty="0" smtClean="0">
                          <a:ln>
                            <a:noFill/>
                          </a:ln>
                          <a:solidFill>
                            <a:schemeClr val="accent3"/>
                          </a:solidFill>
                          <a:effectLst/>
                          <a:latin typeface="+mn-lt"/>
                          <a:cs typeface="Arial" panose="020B0604020202020204" pitchFamily="34" charset="0"/>
                        </a:rPr>
                      </a:br>
                      <a:r>
                        <a:rPr kumimoji="0" lang="en-US" sz="800" b="0" i="1" u="none" strike="noStrike" cap="none" normalizeH="0" baseline="0" dirty="0" smtClean="0">
                          <a:ln>
                            <a:noFill/>
                          </a:ln>
                          <a:solidFill>
                            <a:schemeClr val="accent3"/>
                          </a:solidFill>
                          <a:effectLst/>
                          <a:latin typeface="+mn-lt"/>
                          <a:cs typeface="Arial" panose="020B0604020202020204" pitchFamily="34" charset="0"/>
                        </a:rPr>
                        <a:t>Likely to Donate + Likely to Take Action </a:t>
                      </a:r>
                      <a:endParaRPr kumimoji="0" lang="en-US" sz="800" b="0" i="1" u="none" strike="noStrike" cap="none" normalizeH="0" baseline="0" dirty="0" smtClean="0">
                        <a:ln>
                          <a:noFill/>
                        </a:ln>
                        <a:solidFill>
                          <a:schemeClr val="accent3"/>
                        </a:solidFill>
                        <a:effectLst/>
                        <a:latin typeface="+mn-lt"/>
                        <a:ea typeface="MS Mincho" pitchFamily="49" charset="-128"/>
                        <a:cs typeface="Arial" panose="020B0604020202020204" pitchFamily="34" charset="0"/>
                      </a:endParaRPr>
                    </a:p>
                  </a:txBody>
                  <a:tcPr marL="51430" marR="51430" marT="25718" marB="25718" anchor="ctr">
                    <a:lnL w="12700" cap="flat" cmpd="sng" algn="ctr">
                      <a:no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solidFill>
                          <a:schemeClr val="bg1"/>
                        </a:solidFill>
                        <a:latin typeface="+mj-lt"/>
                        <a:cs typeface="Arial" panose="020B0604020202020204" pitchFamily="34" charset="0"/>
                      </a:endParaRPr>
                    </a:p>
                  </a:txBody>
                  <a:tcPr marL="51430" marR="51430" marT="25718" marB="25718"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6350" cap="flat" cmpd="sng" algn="ctr">
                      <a:solidFill>
                        <a:sysClr val="window" lastClr="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200" dirty="0">
                        <a:solidFill>
                          <a:schemeClr val="bg1"/>
                        </a:solidFill>
                        <a:latin typeface="+mj-lt"/>
                        <a:cs typeface="Arial" panose="020B0604020202020204" pitchFamily="34" charset="0"/>
                      </a:endParaRPr>
                    </a:p>
                  </a:txBody>
                  <a:tcPr marL="51430" marR="51430" marT="25718" marB="25718"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6350" cap="flat" cmpd="sng" algn="ctr">
                      <a:solidFill>
                        <a:sysClr val="window" lastClr="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200" dirty="0">
                        <a:solidFill>
                          <a:schemeClr val="bg1"/>
                        </a:solidFill>
                        <a:latin typeface="+mj-lt"/>
                        <a:cs typeface="Arial" panose="020B0604020202020204" pitchFamily="34" charset="0"/>
                      </a:endParaRPr>
                    </a:p>
                  </a:txBody>
                  <a:tcPr marL="51430" marR="51430" marT="25718" marB="25718"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6350" cap="flat" cmpd="sng" algn="ctr">
                      <a:solidFill>
                        <a:sysClr val="window" lastClr="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200" dirty="0">
                        <a:solidFill>
                          <a:schemeClr val="bg1"/>
                        </a:solidFill>
                        <a:latin typeface="+mj-lt"/>
                        <a:cs typeface="Arial" panose="020B0604020202020204" pitchFamily="34" charset="0"/>
                      </a:endParaRPr>
                    </a:p>
                  </a:txBody>
                  <a:tcPr marL="51430" marR="51430" marT="25718" marB="25718"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6350" cap="flat" cmpd="sng" algn="ctr">
                      <a:solidFill>
                        <a:sysClr val="window" lastClr="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solidFill>
                          <a:schemeClr val="bg1"/>
                        </a:solidFill>
                        <a:latin typeface="+mj-lt"/>
                        <a:cs typeface="Arial" panose="020B0604020202020204" pitchFamily="34" charset="0"/>
                      </a:endParaRPr>
                    </a:p>
                  </a:txBody>
                  <a:tcPr marL="51430" marR="51430" marT="25718" marB="25718"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6350" cap="flat" cmpd="sng" algn="ctr">
                      <a:solidFill>
                        <a:sysClr val="window" lastClr="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200" dirty="0">
                        <a:solidFill>
                          <a:schemeClr val="bg1"/>
                        </a:solidFill>
                        <a:latin typeface="+mj-lt"/>
                        <a:cs typeface="Arial" panose="020B0604020202020204" pitchFamily="34" charset="0"/>
                      </a:endParaRPr>
                    </a:p>
                  </a:txBody>
                  <a:tcPr marL="51430" marR="51430" marT="25718" marB="25718"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6350" cap="flat" cmpd="sng" algn="ctr">
                      <a:solidFill>
                        <a:sysClr val="window" lastClr="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200" dirty="0">
                        <a:solidFill>
                          <a:schemeClr val="bg1"/>
                        </a:solidFill>
                        <a:latin typeface="+mj-lt"/>
                        <a:cs typeface="Arial" panose="020B0604020202020204" pitchFamily="34" charset="0"/>
                      </a:endParaRPr>
                    </a:p>
                  </a:txBody>
                  <a:tcPr marL="51430" marR="51430" marT="25718" marB="25718"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6350" cap="flat" cmpd="sng" algn="ctr">
                      <a:solidFill>
                        <a:sysClr val="window" lastClr="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200" dirty="0">
                        <a:solidFill>
                          <a:schemeClr val="bg1"/>
                        </a:solidFill>
                        <a:latin typeface="+mj-lt"/>
                        <a:cs typeface="Arial" panose="020B0604020202020204" pitchFamily="34" charset="0"/>
                      </a:endParaRPr>
                    </a:p>
                  </a:txBody>
                  <a:tcPr marL="51430" marR="51430" marT="25718" marB="25718" anchor="ctr">
                    <a:lnL w="12700" cap="flat" cmpd="sng" algn="ctr">
                      <a:solidFill>
                        <a:sysClr val="window" lastClr="FFFFFF"/>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ysClr val="window" lastClr="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274320">
                <a:tc>
                  <a:txBody>
                    <a:bodyPr/>
                    <a:lstStyle>
                      <a:lvl1pPr marL="0" algn="l" defTabSz="914400" rtl="0" eaLnBrk="1" latinLnBrk="0" hangingPunct="1">
                        <a:defRPr sz="1800" kern="1200">
                          <a:solidFill>
                            <a:schemeClr val="dk1"/>
                          </a:solidFill>
                          <a:latin typeface="Arial"/>
                          <a:ea typeface=""/>
                          <a:cs typeface=""/>
                        </a:defRPr>
                      </a:lvl1pPr>
                      <a:lvl2pPr marL="457200" algn="l" defTabSz="914400" rtl="0" eaLnBrk="1" latinLnBrk="0" hangingPunct="1">
                        <a:defRPr sz="1800" kern="1200">
                          <a:solidFill>
                            <a:schemeClr val="dk1"/>
                          </a:solidFill>
                          <a:latin typeface="Arial"/>
                          <a:ea typeface=""/>
                          <a:cs typeface=""/>
                        </a:defRPr>
                      </a:lvl2pPr>
                      <a:lvl3pPr marL="914400" algn="l" defTabSz="914400" rtl="0" eaLnBrk="1" latinLnBrk="0" hangingPunct="1">
                        <a:defRPr sz="1800" kern="1200">
                          <a:solidFill>
                            <a:schemeClr val="dk1"/>
                          </a:solidFill>
                          <a:latin typeface="Arial"/>
                          <a:ea typeface=""/>
                          <a:cs typeface=""/>
                        </a:defRPr>
                      </a:lvl3pPr>
                      <a:lvl4pPr marL="1371600" algn="l" defTabSz="914400" rtl="0" eaLnBrk="1" latinLnBrk="0" hangingPunct="1">
                        <a:defRPr sz="1800" kern="1200">
                          <a:solidFill>
                            <a:schemeClr val="dk1"/>
                          </a:solidFill>
                          <a:latin typeface="Arial"/>
                          <a:ea typeface=""/>
                          <a:cs typeface=""/>
                        </a:defRPr>
                      </a:lvl4pPr>
                      <a:lvl5pPr marL="1828800" algn="l" defTabSz="914400" rtl="0" eaLnBrk="1" latinLnBrk="0" hangingPunct="1">
                        <a:defRPr sz="1800" kern="1200">
                          <a:solidFill>
                            <a:schemeClr val="dk1"/>
                          </a:solidFill>
                          <a:latin typeface="Arial"/>
                          <a:ea typeface=""/>
                          <a:cs typeface=""/>
                        </a:defRPr>
                      </a:lvl5pPr>
                      <a:lvl6pPr marL="2286000" algn="l" defTabSz="914400" rtl="0" eaLnBrk="1" latinLnBrk="0" hangingPunct="1">
                        <a:defRPr sz="1800" kern="1200">
                          <a:solidFill>
                            <a:schemeClr val="dk1"/>
                          </a:solidFill>
                          <a:latin typeface="Arial"/>
                          <a:ea typeface=""/>
                          <a:cs typeface=""/>
                        </a:defRPr>
                      </a:lvl6pPr>
                      <a:lvl7pPr marL="2743200" algn="l" defTabSz="914400" rtl="0" eaLnBrk="1" latinLnBrk="0" hangingPunct="1">
                        <a:defRPr sz="1800" kern="1200">
                          <a:solidFill>
                            <a:schemeClr val="dk1"/>
                          </a:solidFill>
                          <a:latin typeface="Arial"/>
                          <a:ea typeface=""/>
                          <a:cs typeface=""/>
                        </a:defRPr>
                      </a:lvl7pPr>
                      <a:lvl8pPr marL="3200400" algn="l" defTabSz="914400" rtl="0" eaLnBrk="1" latinLnBrk="0" hangingPunct="1">
                        <a:defRPr sz="1800" kern="1200">
                          <a:solidFill>
                            <a:schemeClr val="dk1"/>
                          </a:solidFill>
                          <a:latin typeface="Arial"/>
                          <a:ea typeface=""/>
                          <a:cs typeface=""/>
                        </a:defRPr>
                      </a:lvl8pPr>
                      <a:lvl9pPr marL="3657600" algn="l" defTabSz="914400" rtl="0" eaLnBrk="1" latinLnBrk="0" hangingPunct="1">
                        <a:defRPr sz="1800" kern="1200">
                          <a:solidFill>
                            <a:schemeClr val="dk1"/>
                          </a:solidFill>
                          <a:latin typeface="Arial"/>
                          <a:ea typeface=""/>
                          <a:cs typeface=""/>
                        </a:defRPr>
                      </a:lvl9pPr>
                    </a:lstStyle>
                    <a:p>
                      <a:pPr marL="0" algn="r" defTabSz="914400" rtl="0" eaLnBrk="1" latinLnBrk="0" hangingPunct="1"/>
                      <a:r>
                        <a:rPr lang="en-US" sz="1000" i="0" kern="1200" dirty="0" smtClean="0">
                          <a:solidFill>
                            <a:schemeClr val="accent3"/>
                          </a:solidFill>
                          <a:effectLst/>
                          <a:latin typeface="+mn-lt"/>
                          <a:ea typeface=""/>
                          <a:cs typeface="Arial" panose="020B0604020202020204" pitchFamily="34" charset="0"/>
                        </a:rPr>
                        <a:t>Mean</a:t>
                      </a:r>
                      <a:endParaRPr lang="en-US" sz="1000" i="0" kern="1200" dirty="0">
                        <a:solidFill>
                          <a:schemeClr val="accent3"/>
                        </a:solidFill>
                        <a:effectLst/>
                        <a:latin typeface="+mn-lt"/>
                        <a:ea typeface=""/>
                        <a:cs typeface="Arial" panose="020B0604020202020204" pitchFamily="34" charset="0"/>
                      </a:endParaRPr>
                    </a:p>
                  </a:txBody>
                  <a:tcPr marL="25715" marR="25715" marT="5144" marB="5144"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457200" rtl="0" eaLnBrk="1" fontAlgn="ctr" latinLnBrk="0" hangingPunct="1"/>
                      <a:r>
                        <a:rPr lang="en-US" sz="1000" i="0" kern="1200" dirty="0">
                          <a:solidFill>
                            <a:schemeClr val="accent3"/>
                          </a:solidFill>
                          <a:effectLst/>
                          <a:latin typeface="+mn-lt"/>
                          <a:ea typeface=""/>
                          <a:cs typeface="Arial" panose="020B0604020202020204" pitchFamily="34" charset="0"/>
                        </a:rPr>
                        <a:t>311</a:t>
                      </a:r>
                    </a:p>
                  </a:txBody>
                  <a:tcPr marL="5357" marR="5357" marT="535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457200" rtl="0" eaLnBrk="1" fontAlgn="ctr" latinLnBrk="0" hangingPunct="1"/>
                      <a:r>
                        <a:rPr lang="en-US" sz="1000" i="0" kern="1200" dirty="0">
                          <a:solidFill>
                            <a:schemeClr val="accent3"/>
                          </a:solidFill>
                          <a:effectLst/>
                          <a:latin typeface="+mn-lt"/>
                          <a:ea typeface=""/>
                          <a:cs typeface="Arial" panose="020B0604020202020204" pitchFamily="34" charset="0"/>
                        </a:rPr>
                        <a:t>179</a:t>
                      </a:r>
                    </a:p>
                  </a:txBody>
                  <a:tcPr marL="5357" marR="5357" marT="535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457200" rtl="0" eaLnBrk="1" fontAlgn="ctr" latinLnBrk="0" hangingPunct="1"/>
                      <a:r>
                        <a:rPr lang="en-US" sz="1000" i="0" kern="1200" dirty="0">
                          <a:solidFill>
                            <a:schemeClr val="accent3"/>
                          </a:solidFill>
                          <a:effectLst/>
                          <a:latin typeface="+mn-lt"/>
                          <a:ea typeface=""/>
                          <a:cs typeface="Arial" panose="020B0604020202020204" pitchFamily="34" charset="0"/>
                        </a:rPr>
                        <a:t>102</a:t>
                      </a:r>
                    </a:p>
                  </a:txBody>
                  <a:tcPr marL="5357" marR="5357" marT="535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457200" rtl="0" eaLnBrk="1" fontAlgn="ctr" latinLnBrk="0" hangingPunct="1"/>
                      <a:endParaRPr lang="en-US" sz="1000" i="0" kern="1200" dirty="0">
                        <a:solidFill>
                          <a:schemeClr val="accent3"/>
                        </a:solidFill>
                        <a:effectLst/>
                        <a:latin typeface="+mn-lt"/>
                        <a:ea typeface=""/>
                        <a:cs typeface="Arial" panose="020B0604020202020204" pitchFamily="34" charset="0"/>
                      </a:endParaRPr>
                    </a:p>
                  </a:txBody>
                  <a:tcPr marL="5357" marR="5357" marT="535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457200" rtl="0" eaLnBrk="1" fontAlgn="ctr" latinLnBrk="0" hangingPunct="1"/>
                      <a:r>
                        <a:rPr lang="en-US" sz="1000" i="0" kern="1200" dirty="0">
                          <a:solidFill>
                            <a:schemeClr val="accent3"/>
                          </a:solidFill>
                          <a:effectLst/>
                          <a:latin typeface="+mn-lt"/>
                          <a:ea typeface=""/>
                          <a:cs typeface="Arial" panose="020B0604020202020204" pitchFamily="34" charset="0"/>
                        </a:rPr>
                        <a:t>262</a:t>
                      </a:r>
                    </a:p>
                  </a:txBody>
                  <a:tcPr marL="5357" marR="5357" marT="535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457200" rtl="0" eaLnBrk="1" fontAlgn="ctr" latinLnBrk="0" hangingPunct="1"/>
                      <a:r>
                        <a:rPr lang="en-US" sz="1000" i="0" kern="1200" dirty="0">
                          <a:solidFill>
                            <a:schemeClr val="accent3"/>
                          </a:solidFill>
                          <a:effectLst/>
                          <a:latin typeface="+mn-lt"/>
                          <a:ea typeface=""/>
                          <a:cs typeface="Arial" panose="020B0604020202020204" pitchFamily="34" charset="0"/>
                        </a:rPr>
                        <a:t>226</a:t>
                      </a:r>
                    </a:p>
                  </a:txBody>
                  <a:tcPr marL="5357" marR="5357" marT="535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457200" rtl="0" eaLnBrk="1" fontAlgn="ctr" latinLnBrk="0" hangingPunct="1"/>
                      <a:r>
                        <a:rPr lang="en-US" sz="1000" i="0" kern="1200" dirty="0">
                          <a:solidFill>
                            <a:schemeClr val="accent3"/>
                          </a:solidFill>
                          <a:effectLst/>
                          <a:latin typeface="+mn-lt"/>
                          <a:ea typeface=""/>
                          <a:cs typeface="Arial" panose="020B0604020202020204" pitchFamily="34" charset="0"/>
                        </a:rPr>
                        <a:t>187</a:t>
                      </a:r>
                    </a:p>
                  </a:txBody>
                  <a:tcPr marL="5357" marR="5357" marT="535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457200" rtl="0" eaLnBrk="1" fontAlgn="ctr" latinLnBrk="0" hangingPunct="1"/>
                      <a:r>
                        <a:rPr lang="en-US" sz="1000" i="0" kern="1200" dirty="0">
                          <a:solidFill>
                            <a:schemeClr val="accent3"/>
                          </a:solidFill>
                          <a:effectLst/>
                          <a:latin typeface="+mn-lt"/>
                          <a:ea typeface=""/>
                          <a:cs typeface="Arial" panose="020B0604020202020204" pitchFamily="34" charset="0"/>
                        </a:rPr>
                        <a:t>212</a:t>
                      </a:r>
                    </a:p>
                  </a:txBody>
                  <a:tcPr marL="5357" marR="5357" marT="535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r>
              <a:tr h="274320">
                <a:tc>
                  <a:txBody>
                    <a:bodyPr/>
                    <a:lstStyle>
                      <a:lvl1pPr marL="0" algn="l" defTabSz="914400" rtl="0" eaLnBrk="1" latinLnBrk="0" hangingPunct="1">
                        <a:defRPr sz="1800" kern="1200">
                          <a:solidFill>
                            <a:schemeClr val="dk1"/>
                          </a:solidFill>
                          <a:latin typeface="Arial"/>
                          <a:ea typeface=""/>
                          <a:cs typeface=""/>
                        </a:defRPr>
                      </a:lvl1pPr>
                      <a:lvl2pPr marL="457200" algn="l" defTabSz="914400" rtl="0" eaLnBrk="1" latinLnBrk="0" hangingPunct="1">
                        <a:defRPr sz="1800" kern="1200">
                          <a:solidFill>
                            <a:schemeClr val="dk1"/>
                          </a:solidFill>
                          <a:latin typeface="Arial"/>
                          <a:ea typeface=""/>
                          <a:cs typeface=""/>
                        </a:defRPr>
                      </a:lvl2pPr>
                      <a:lvl3pPr marL="914400" algn="l" defTabSz="914400" rtl="0" eaLnBrk="1" latinLnBrk="0" hangingPunct="1">
                        <a:defRPr sz="1800" kern="1200">
                          <a:solidFill>
                            <a:schemeClr val="dk1"/>
                          </a:solidFill>
                          <a:latin typeface="Arial"/>
                          <a:ea typeface=""/>
                          <a:cs typeface=""/>
                        </a:defRPr>
                      </a:lvl3pPr>
                      <a:lvl4pPr marL="1371600" algn="l" defTabSz="914400" rtl="0" eaLnBrk="1" latinLnBrk="0" hangingPunct="1">
                        <a:defRPr sz="1800" kern="1200">
                          <a:solidFill>
                            <a:schemeClr val="dk1"/>
                          </a:solidFill>
                          <a:latin typeface="Arial"/>
                          <a:ea typeface=""/>
                          <a:cs typeface=""/>
                        </a:defRPr>
                      </a:lvl4pPr>
                      <a:lvl5pPr marL="1828800" algn="l" defTabSz="914400" rtl="0" eaLnBrk="1" latinLnBrk="0" hangingPunct="1">
                        <a:defRPr sz="1800" kern="1200">
                          <a:solidFill>
                            <a:schemeClr val="dk1"/>
                          </a:solidFill>
                          <a:latin typeface="Arial"/>
                          <a:ea typeface=""/>
                          <a:cs typeface=""/>
                        </a:defRPr>
                      </a:lvl5pPr>
                      <a:lvl6pPr marL="2286000" algn="l" defTabSz="914400" rtl="0" eaLnBrk="1" latinLnBrk="0" hangingPunct="1">
                        <a:defRPr sz="1800" kern="1200">
                          <a:solidFill>
                            <a:schemeClr val="dk1"/>
                          </a:solidFill>
                          <a:latin typeface="Arial"/>
                          <a:ea typeface=""/>
                          <a:cs typeface=""/>
                        </a:defRPr>
                      </a:lvl6pPr>
                      <a:lvl7pPr marL="2743200" algn="l" defTabSz="914400" rtl="0" eaLnBrk="1" latinLnBrk="0" hangingPunct="1">
                        <a:defRPr sz="1800" kern="1200">
                          <a:solidFill>
                            <a:schemeClr val="dk1"/>
                          </a:solidFill>
                          <a:latin typeface="Arial"/>
                          <a:ea typeface=""/>
                          <a:cs typeface=""/>
                        </a:defRPr>
                      </a:lvl7pPr>
                      <a:lvl8pPr marL="3200400" algn="l" defTabSz="914400" rtl="0" eaLnBrk="1" latinLnBrk="0" hangingPunct="1">
                        <a:defRPr sz="1800" kern="1200">
                          <a:solidFill>
                            <a:schemeClr val="dk1"/>
                          </a:solidFill>
                          <a:latin typeface="Arial"/>
                          <a:ea typeface=""/>
                          <a:cs typeface=""/>
                        </a:defRPr>
                      </a:lvl8pPr>
                      <a:lvl9pPr marL="3657600" algn="l" defTabSz="914400" rtl="0" eaLnBrk="1" latinLnBrk="0" hangingPunct="1">
                        <a:defRPr sz="1800" kern="1200">
                          <a:solidFill>
                            <a:schemeClr val="dk1"/>
                          </a:solidFill>
                          <a:latin typeface="Arial"/>
                          <a:ea typeface=""/>
                          <a:cs typeface=""/>
                        </a:defRPr>
                      </a:lvl9pPr>
                    </a:lstStyle>
                    <a:p>
                      <a:pPr marL="0" algn="r" defTabSz="914400" rtl="0" eaLnBrk="1" latinLnBrk="0" hangingPunct="1"/>
                      <a:r>
                        <a:rPr lang="en-US" sz="1000" i="0" kern="1200" dirty="0" smtClean="0">
                          <a:solidFill>
                            <a:schemeClr val="accent3"/>
                          </a:solidFill>
                          <a:effectLst/>
                          <a:latin typeface="+mn-lt"/>
                          <a:ea typeface=""/>
                          <a:cs typeface="Arial" panose="020B0604020202020204" pitchFamily="34" charset="0"/>
                        </a:rPr>
                        <a:t>Range</a:t>
                      </a:r>
                      <a:endParaRPr lang="en-US" sz="1000" i="0" kern="1200" dirty="0">
                        <a:solidFill>
                          <a:schemeClr val="accent3"/>
                        </a:solidFill>
                        <a:effectLst/>
                        <a:latin typeface="+mn-lt"/>
                        <a:ea typeface=""/>
                        <a:cs typeface="Arial" panose="020B0604020202020204" pitchFamily="34" charset="0"/>
                      </a:endParaRPr>
                    </a:p>
                  </a:txBody>
                  <a:tcPr marL="25715" marR="25715" marT="5144" marB="5144"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457200" rtl="0" eaLnBrk="1" fontAlgn="ctr" latinLnBrk="0" hangingPunct="1"/>
                      <a:r>
                        <a:rPr lang="en-US" sz="1000" i="0" kern="1200" dirty="0">
                          <a:solidFill>
                            <a:schemeClr val="accent3"/>
                          </a:solidFill>
                          <a:effectLst/>
                          <a:latin typeface="+mn-lt"/>
                          <a:ea typeface=""/>
                          <a:cs typeface="Arial" panose="020B0604020202020204" pitchFamily="34" charset="0"/>
                        </a:rPr>
                        <a:t>300-319</a:t>
                      </a:r>
                    </a:p>
                  </a:txBody>
                  <a:tcPr marL="5357" marR="5357" marT="535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457200" rtl="0" eaLnBrk="1" fontAlgn="ctr" latinLnBrk="0" hangingPunct="1"/>
                      <a:r>
                        <a:rPr lang="en-US" sz="1000" i="0" kern="1200" dirty="0">
                          <a:solidFill>
                            <a:schemeClr val="accent3"/>
                          </a:solidFill>
                          <a:effectLst/>
                          <a:latin typeface="+mn-lt"/>
                          <a:ea typeface=""/>
                          <a:cs typeface="Arial" panose="020B0604020202020204" pitchFamily="34" charset="0"/>
                        </a:rPr>
                        <a:t>160-193</a:t>
                      </a:r>
                    </a:p>
                  </a:txBody>
                  <a:tcPr marL="5357" marR="5357" marT="535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457200" rtl="0" eaLnBrk="1" fontAlgn="ctr" latinLnBrk="0" hangingPunct="1"/>
                      <a:r>
                        <a:rPr lang="en-US" sz="1000" i="0" kern="1200" dirty="0">
                          <a:solidFill>
                            <a:schemeClr val="accent3"/>
                          </a:solidFill>
                          <a:effectLst/>
                          <a:latin typeface="+mn-lt"/>
                          <a:ea typeface=""/>
                          <a:cs typeface="Arial" panose="020B0604020202020204" pitchFamily="34" charset="0"/>
                        </a:rPr>
                        <a:t>84-127</a:t>
                      </a:r>
                    </a:p>
                  </a:txBody>
                  <a:tcPr marL="5357" marR="5357" marT="535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457200" rtl="0" eaLnBrk="1" fontAlgn="ctr" latinLnBrk="0" hangingPunct="1"/>
                      <a:endParaRPr lang="en-US" sz="1000" i="0" kern="1200" dirty="0">
                        <a:solidFill>
                          <a:schemeClr val="accent3"/>
                        </a:solidFill>
                        <a:effectLst/>
                        <a:latin typeface="+mn-lt"/>
                        <a:ea typeface=""/>
                        <a:cs typeface="Arial" panose="020B0604020202020204" pitchFamily="34" charset="0"/>
                      </a:endParaRPr>
                    </a:p>
                  </a:txBody>
                  <a:tcPr marL="5357" marR="5357" marT="535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457200" rtl="0" eaLnBrk="1" fontAlgn="ctr" latinLnBrk="0" hangingPunct="1"/>
                      <a:r>
                        <a:rPr lang="en-US" sz="1000" i="0" kern="1200" dirty="0">
                          <a:solidFill>
                            <a:schemeClr val="accent3"/>
                          </a:solidFill>
                          <a:effectLst/>
                          <a:latin typeface="+mn-lt"/>
                          <a:ea typeface=""/>
                          <a:cs typeface="Arial" panose="020B0604020202020204" pitchFamily="34" charset="0"/>
                        </a:rPr>
                        <a:t>254-266</a:t>
                      </a:r>
                    </a:p>
                  </a:txBody>
                  <a:tcPr marL="5357" marR="5357" marT="535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457200" rtl="0" eaLnBrk="1" fontAlgn="ctr" latinLnBrk="0" hangingPunct="1"/>
                      <a:r>
                        <a:rPr lang="en-US" sz="1000" i="0" kern="1200" dirty="0">
                          <a:solidFill>
                            <a:schemeClr val="accent3"/>
                          </a:solidFill>
                          <a:effectLst/>
                          <a:latin typeface="+mn-lt"/>
                          <a:ea typeface=""/>
                          <a:cs typeface="Arial" panose="020B0604020202020204" pitchFamily="34" charset="0"/>
                        </a:rPr>
                        <a:t>212-253</a:t>
                      </a:r>
                    </a:p>
                  </a:txBody>
                  <a:tcPr marL="5357" marR="5357" marT="535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457200" rtl="0" eaLnBrk="1" fontAlgn="ctr" latinLnBrk="0" hangingPunct="1"/>
                      <a:r>
                        <a:rPr lang="en-US" sz="1000" i="0" kern="1200" dirty="0">
                          <a:solidFill>
                            <a:schemeClr val="accent3"/>
                          </a:solidFill>
                          <a:effectLst/>
                          <a:latin typeface="+mn-lt"/>
                          <a:ea typeface=""/>
                          <a:cs typeface="Arial" panose="020B0604020202020204" pitchFamily="34" charset="0"/>
                        </a:rPr>
                        <a:t>172-194</a:t>
                      </a:r>
                    </a:p>
                  </a:txBody>
                  <a:tcPr marL="5357" marR="5357" marT="535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457200" rtl="0" eaLnBrk="1" fontAlgn="ctr" latinLnBrk="0" hangingPunct="1"/>
                      <a:r>
                        <a:rPr lang="en-US" sz="1000" i="0" kern="1200" dirty="0">
                          <a:solidFill>
                            <a:schemeClr val="accent3"/>
                          </a:solidFill>
                          <a:effectLst/>
                          <a:latin typeface="+mn-lt"/>
                          <a:ea typeface=""/>
                          <a:cs typeface="Arial" panose="020B0604020202020204" pitchFamily="34" charset="0"/>
                        </a:rPr>
                        <a:t>189-224</a:t>
                      </a:r>
                    </a:p>
                  </a:txBody>
                  <a:tcPr marL="5357" marR="5357" marT="535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tr>
              <a:tr h="274320">
                <a:tc>
                  <a:txBody>
                    <a:bodyPr/>
                    <a:lstStyle/>
                    <a:p>
                      <a:pPr marL="0" algn="r" defTabSz="457200" rtl="0" eaLnBrk="1" fontAlgn="b" latinLnBrk="0" hangingPunct="1"/>
                      <a:r>
                        <a:rPr lang="en-US" sz="1200" kern="1200" dirty="0" smtClean="0">
                          <a:solidFill>
                            <a:schemeClr val="accent5">
                              <a:lumMod val="75000"/>
                            </a:schemeClr>
                          </a:solidFill>
                          <a:latin typeface="+mj-lt"/>
                          <a:ea typeface="+mn-ea"/>
                          <a:cs typeface="Arial" panose="020B0604020202020204" pitchFamily="34" charset="0"/>
                        </a:rPr>
                        <a:t>AUTONOMY</a:t>
                      </a:r>
                      <a:endParaRPr lang="en-US" sz="1200" kern="1200" dirty="0">
                        <a:solidFill>
                          <a:schemeClr val="accent5">
                            <a:lumMod val="75000"/>
                          </a:schemeClr>
                        </a:solidFill>
                        <a:latin typeface="+mj-lt"/>
                        <a:ea typeface="+mn-ea"/>
                        <a:cs typeface="Arial" panose="020B0604020202020204" pitchFamily="34" charset="0"/>
                      </a:endParaRPr>
                    </a:p>
                  </a:txBody>
                  <a:tcPr marL="51430" marR="51430" marT="25718" marB="2571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000" kern="1200" dirty="0">
                          <a:solidFill>
                            <a:schemeClr val="accent5">
                              <a:lumMod val="75000"/>
                            </a:schemeClr>
                          </a:solidFill>
                          <a:effectLst/>
                          <a:latin typeface="+mj-lt"/>
                          <a:ea typeface=""/>
                          <a:cs typeface="Arial" panose="020B0604020202020204" pitchFamily="34" charset="0"/>
                        </a:rPr>
                        <a:t>319</a:t>
                      </a:r>
                    </a:p>
                  </a:txBody>
                  <a:tcPr marL="5357" marR="5357" marT="535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3"/>
                      </a:solidFill>
                      <a:prstDash val="solid"/>
                      <a:round/>
                      <a:headEnd type="none" w="med" len="med"/>
                      <a:tailEnd type="none" w="med" len="med"/>
                    </a:lnT>
                    <a:lnB w="381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ctr"/>
                      <a:r>
                        <a:rPr lang="en-US" sz="1000" kern="1200" dirty="0">
                          <a:solidFill>
                            <a:schemeClr val="accent5">
                              <a:lumMod val="75000"/>
                            </a:schemeClr>
                          </a:solidFill>
                          <a:effectLst/>
                          <a:latin typeface="+mj-lt"/>
                          <a:ea typeface=""/>
                          <a:cs typeface="Arial" panose="020B0604020202020204" pitchFamily="34" charset="0"/>
                        </a:rPr>
                        <a:t>193</a:t>
                      </a:r>
                    </a:p>
                  </a:txBody>
                  <a:tcPr marL="5357" marR="5357" marT="535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3"/>
                      </a:solidFill>
                      <a:prstDash val="solid"/>
                      <a:round/>
                      <a:headEnd type="none" w="med" len="med"/>
                      <a:tailEnd type="none" w="med" len="med"/>
                    </a:lnT>
                    <a:lnB w="381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ctr"/>
                      <a:r>
                        <a:rPr lang="en-US" sz="1000" kern="1200" dirty="0">
                          <a:solidFill>
                            <a:schemeClr val="accent5">
                              <a:lumMod val="75000"/>
                            </a:schemeClr>
                          </a:solidFill>
                          <a:effectLst/>
                          <a:latin typeface="+mj-lt"/>
                          <a:ea typeface=""/>
                          <a:cs typeface="Arial" panose="020B0604020202020204" pitchFamily="34" charset="0"/>
                        </a:rPr>
                        <a:t>127</a:t>
                      </a:r>
                    </a:p>
                  </a:txBody>
                  <a:tcPr marL="5357" marR="5357" marT="535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3"/>
                      </a:solidFill>
                      <a:prstDash val="solid"/>
                      <a:round/>
                      <a:headEnd type="none" w="med" len="med"/>
                      <a:tailEnd type="none" w="med" len="med"/>
                    </a:lnT>
                    <a:lnB w="381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ctr"/>
                      <a:endParaRPr lang="en-US" sz="1000" kern="1200" dirty="0">
                        <a:solidFill>
                          <a:schemeClr val="accent3"/>
                        </a:solidFill>
                        <a:effectLst/>
                        <a:latin typeface="+mn-lt"/>
                        <a:ea typeface=""/>
                        <a:cs typeface="Arial" panose="020B0604020202020204" pitchFamily="34" charset="0"/>
                      </a:endParaRPr>
                    </a:p>
                  </a:txBody>
                  <a:tcPr marL="5357" marR="5357" marT="535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sz="1000" kern="1200" dirty="0">
                          <a:solidFill>
                            <a:schemeClr val="accent5">
                              <a:lumMod val="75000"/>
                            </a:schemeClr>
                          </a:solidFill>
                          <a:effectLst/>
                          <a:latin typeface="+mj-lt"/>
                          <a:ea typeface=""/>
                          <a:cs typeface="Arial" panose="020B0604020202020204" pitchFamily="34" charset="0"/>
                        </a:rPr>
                        <a:t>266</a:t>
                      </a:r>
                    </a:p>
                  </a:txBody>
                  <a:tcPr marL="5357" marR="5357" marT="535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3"/>
                      </a:solidFill>
                      <a:prstDash val="solid"/>
                      <a:round/>
                      <a:headEnd type="none" w="med" len="med"/>
                      <a:tailEnd type="none" w="med" len="med"/>
                    </a:lnT>
                    <a:lnB w="381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ctr"/>
                      <a:r>
                        <a:rPr lang="en-US" sz="1000" kern="1200" dirty="0">
                          <a:solidFill>
                            <a:schemeClr val="accent5">
                              <a:lumMod val="75000"/>
                            </a:schemeClr>
                          </a:solidFill>
                          <a:effectLst/>
                          <a:latin typeface="+mj-lt"/>
                          <a:ea typeface=""/>
                          <a:cs typeface="Arial" panose="020B0604020202020204" pitchFamily="34" charset="0"/>
                        </a:rPr>
                        <a:t>253</a:t>
                      </a:r>
                    </a:p>
                  </a:txBody>
                  <a:tcPr marL="5357" marR="5357" marT="535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3"/>
                      </a:solidFill>
                      <a:prstDash val="solid"/>
                      <a:round/>
                      <a:headEnd type="none" w="med" len="med"/>
                      <a:tailEnd type="none" w="med" len="med"/>
                    </a:lnT>
                    <a:lnB w="381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ctr"/>
                      <a:r>
                        <a:rPr lang="en-US" sz="1000" kern="1200" dirty="0">
                          <a:solidFill>
                            <a:schemeClr val="accent3"/>
                          </a:solidFill>
                          <a:effectLst/>
                          <a:latin typeface="+mn-lt"/>
                          <a:ea typeface=""/>
                          <a:cs typeface="Arial" panose="020B0604020202020204" pitchFamily="34" charset="0"/>
                        </a:rPr>
                        <a:t>191</a:t>
                      </a:r>
                    </a:p>
                  </a:txBody>
                  <a:tcPr marL="5357" marR="5357" marT="535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000" kern="1200" dirty="0">
                          <a:solidFill>
                            <a:schemeClr val="accent5">
                              <a:lumMod val="75000"/>
                            </a:schemeClr>
                          </a:solidFill>
                          <a:effectLst/>
                          <a:latin typeface="+mj-lt"/>
                          <a:ea typeface=""/>
                          <a:cs typeface="Arial" panose="020B0604020202020204" pitchFamily="34" charset="0"/>
                        </a:rPr>
                        <a:t>224</a:t>
                      </a:r>
                    </a:p>
                  </a:txBody>
                  <a:tcPr marL="5357" marR="5357" marT="535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3"/>
                      </a:solidFill>
                      <a:prstDash val="solid"/>
                      <a:round/>
                      <a:headEnd type="none" w="med" len="med"/>
                      <a:tailEnd type="none" w="med" len="med"/>
                    </a:lnT>
                    <a:lnB w="381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r>
              <a:tr h="274320">
                <a:tc>
                  <a:txBody>
                    <a:bodyPr/>
                    <a:lstStyle/>
                    <a:p>
                      <a:pPr marL="0" algn="r" defTabSz="457200" rtl="0" eaLnBrk="1" fontAlgn="b" latinLnBrk="0" hangingPunct="1"/>
                      <a:r>
                        <a:rPr lang="en-US" sz="1200" kern="1200" dirty="0" smtClean="0">
                          <a:solidFill>
                            <a:schemeClr val="accent4">
                              <a:lumMod val="75000"/>
                            </a:schemeClr>
                          </a:solidFill>
                          <a:latin typeface="+mj-lt"/>
                          <a:ea typeface="+mn-ea"/>
                          <a:cs typeface="Arial" panose="020B0604020202020204" pitchFamily="34" charset="0"/>
                        </a:rPr>
                        <a:t>MORALITY</a:t>
                      </a:r>
                      <a:endParaRPr lang="en-US" sz="1200" kern="1200" dirty="0">
                        <a:solidFill>
                          <a:schemeClr val="accent4">
                            <a:lumMod val="75000"/>
                          </a:schemeClr>
                        </a:solidFill>
                        <a:latin typeface="+mj-lt"/>
                        <a:ea typeface="+mn-ea"/>
                        <a:cs typeface="Arial" panose="020B0604020202020204" pitchFamily="34" charset="0"/>
                      </a:endParaRPr>
                    </a:p>
                  </a:txBody>
                  <a:tcPr marL="51430" marR="51430" marT="25718" marB="2571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000" kern="1200" dirty="0">
                          <a:solidFill>
                            <a:schemeClr val="accent3"/>
                          </a:solidFill>
                          <a:effectLst/>
                          <a:latin typeface="+mn-lt"/>
                          <a:ea typeface=""/>
                          <a:cs typeface="Arial" panose="020B0604020202020204" pitchFamily="34" charset="0"/>
                        </a:rPr>
                        <a:t>313</a:t>
                      </a:r>
                    </a:p>
                  </a:txBody>
                  <a:tcPr marL="5357" marR="5357" marT="535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solidFill>
                        <a:schemeClr val="accent5"/>
                      </a:solidFill>
                      <a:prstDash val="solid"/>
                      <a:round/>
                      <a:headEnd type="none" w="med" len="med"/>
                      <a:tailEnd type="none" w="med" len="med"/>
                    </a:lnT>
                    <a:lnB w="635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000" kern="1200" dirty="0">
                          <a:solidFill>
                            <a:schemeClr val="accent3"/>
                          </a:solidFill>
                          <a:effectLst/>
                          <a:latin typeface="+mn-lt"/>
                          <a:ea typeface=""/>
                          <a:cs typeface="Arial" panose="020B0604020202020204" pitchFamily="34" charset="0"/>
                        </a:rPr>
                        <a:t>182</a:t>
                      </a:r>
                    </a:p>
                  </a:txBody>
                  <a:tcPr marL="5357" marR="5357" marT="535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solidFill>
                        <a:schemeClr val="accent5"/>
                      </a:solidFill>
                      <a:prstDash val="solid"/>
                      <a:round/>
                      <a:headEnd type="none" w="med" len="med"/>
                      <a:tailEnd type="none" w="med" len="med"/>
                    </a:lnT>
                    <a:lnB w="635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000" kern="1200" dirty="0">
                          <a:solidFill>
                            <a:schemeClr val="accent4">
                              <a:lumMod val="75000"/>
                            </a:schemeClr>
                          </a:solidFill>
                          <a:effectLst/>
                          <a:latin typeface="+mj-lt"/>
                          <a:ea typeface=""/>
                          <a:cs typeface="Arial" panose="020B0604020202020204" pitchFamily="34" charset="0"/>
                        </a:rPr>
                        <a:t>84</a:t>
                      </a:r>
                    </a:p>
                  </a:txBody>
                  <a:tcPr marL="5357" marR="5357" marT="535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solidFill>
                        <a:schemeClr val="accent5"/>
                      </a:solidFill>
                      <a:prstDash val="solid"/>
                      <a:round/>
                      <a:headEnd type="none" w="med" len="med"/>
                      <a:tailEnd type="none" w="med" len="med"/>
                    </a:lnT>
                    <a:lnB w="381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ctr"/>
                      <a:endParaRPr lang="en-US" sz="1000" kern="1200" dirty="0">
                        <a:solidFill>
                          <a:schemeClr val="accent3"/>
                        </a:solidFill>
                        <a:effectLst/>
                        <a:latin typeface="+mn-lt"/>
                        <a:ea typeface=""/>
                        <a:cs typeface="Arial" panose="020B0604020202020204" pitchFamily="34" charset="0"/>
                      </a:endParaRPr>
                    </a:p>
                  </a:txBody>
                  <a:tcPr marL="5357" marR="5357" marT="535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sz="1000" kern="1200" dirty="0">
                          <a:solidFill>
                            <a:schemeClr val="accent4">
                              <a:lumMod val="75000"/>
                            </a:schemeClr>
                          </a:solidFill>
                          <a:effectLst/>
                          <a:latin typeface="+mj-lt"/>
                          <a:ea typeface=""/>
                          <a:cs typeface="Arial" panose="020B0604020202020204" pitchFamily="34" charset="0"/>
                        </a:rPr>
                        <a:t>254</a:t>
                      </a:r>
                    </a:p>
                  </a:txBody>
                  <a:tcPr marL="5357" marR="5357" marT="535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solidFill>
                        <a:schemeClr val="accent5"/>
                      </a:solidFill>
                      <a:prstDash val="solid"/>
                      <a:round/>
                      <a:headEnd type="none" w="med" len="med"/>
                      <a:tailEnd type="none" w="med" len="med"/>
                    </a:lnT>
                    <a:lnB w="381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ctr"/>
                      <a:r>
                        <a:rPr lang="en-US" sz="1000" kern="1200" dirty="0">
                          <a:solidFill>
                            <a:schemeClr val="accent3"/>
                          </a:solidFill>
                          <a:effectLst/>
                          <a:latin typeface="+mn-lt"/>
                          <a:ea typeface=""/>
                          <a:cs typeface="Arial" panose="020B0604020202020204" pitchFamily="34" charset="0"/>
                        </a:rPr>
                        <a:t>224</a:t>
                      </a:r>
                    </a:p>
                  </a:txBody>
                  <a:tcPr marL="5357" marR="5357" marT="535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solidFill>
                        <a:schemeClr val="accent5"/>
                      </a:solidFill>
                      <a:prstDash val="solid"/>
                      <a:round/>
                      <a:headEnd type="none" w="med" len="med"/>
                      <a:tailEnd type="none" w="med" len="med"/>
                    </a:lnT>
                    <a:lnB w="635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000" kern="1200" dirty="0">
                          <a:solidFill>
                            <a:schemeClr val="accent3"/>
                          </a:solidFill>
                          <a:effectLst/>
                          <a:latin typeface="+mn-lt"/>
                          <a:ea typeface=""/>
                          <a:cs typeface="Arial" panose="020B0604020202020204" pitchFamily="34" charset="0"/>
                        </a:rPr>
                        <a:t>192</a:t>
                      </a:r>
                    </a:p>
                  </a:txBody>
                  <a:tcPr marL="5357" marR="5357" marT="535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000" kern="1200" dirty="0">
                          <a:solidFill>
                            <a:schemeClr val="accent3"/>
                          </a:solidFill>
                          <a:effectLst/>
                          <a:latin typeface="+mn-lt"/>
                          <a:ea typeface=""/>
                          <a:cs typeface="Arial" panose="020B0604020202020204" pitchFamily="34" charset="0"/>
                        </a:rPr>
                        <a:t>217</a:t>
                      </a:r>
                    </a:p>
                  </a:txBody>
                  <a:tcPr marL="5357" marR="5357" marT="535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solidFill>
                        <a:schemeClr val="accent5"/>
                      </a:solidFill>
                      <a:prstDash val="solid"/>
                      <a:round/>
                      <a:headEnd type="none" w="med" len="med"/>
                      <a:tailEnd type="none" w="med" len="med"/>
                    </a:lnT>
                    <a:lnB w="635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tr>
              <a:tr h="274320">
                <a:tc>
                  <a:txBody>
                    <a:bodyPr/>
                    <a:lstStyle/>
                    <a:p>
                      <a:pPr marL="0" algn="r" defTabSz="457200" rtl="0" eaLnBrk="1" fontAlgn="b" latinLnBrk="0" hangingPunct="1"/>
                      <a:r>
                        <a:rPr lang="en-US" sz="1200" kern="1200" dirty="0" smtClean="0">
                          <a:solidFill>
                            <a:schemeClr val="accent5">
                              <a:lumMod val="75000"/>
                            </a:schemeClr>
                          </a:solidFill>
                          <a:latin typeface="+mj-lt"/>
                          <a:ea typeface="+mn-ea"/>
                          <a:cs typeface="Arial" panose="020B0604020202020204" pitchFamily="34" charset="0"/>
                        </a:rPr>
                        <a:t>PARTNERSHIP</a:t>
                      </a:r>
                      <a:endParaRPr lang="en-US" sz="1200" kern="1200" dirty="0">
                        <a:solidFill>
                          <a:schemeClr val="accent5">
                            <a:lumMod val="75000"/>
                          </a:schemeClr>
                        </a:solidFill>
                        <a:latin typeface="+mj-lt"/>
                        <a:ea typeface="+mn-ea"/>
                        <a:cs typeface="Arial" panose="020B0604020202020204" pitchFamily="34" charset="0"/>
                      </a:endParaRPr>
                    </a:p>
                  </a:txBody>
                  <a:tcPr marL="51430" marR="51430" marT="25718" marB="2571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000" kern="1200" dirty="0">
                          <a:solidFill>
                            <a:schemeClr val="accent3"/>
                          </a:solidFill>
                          <a:effectLst/>
                          <a:latin typeface="+mn-lt"/>
                          <a:ea typeface=""/>
                          <a:cs typeface="Arial" panose="020B0604020202020204" pitchFamily="34" charset="0"/>
                        </a:rPr>
                        <a:t>312</a:t>
                      </a:r>
                    </a:p>
                  </a:txBody>
                  <a:tcPr marL="5357" marR="5357" marT="535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000" kern="1200" dirty="0">
                          <a:solidFill>
                            <a:schemeClr val="accent3"/>
                          </a:solidFill>
                          <a:effectLst/>
                          <a:latin typeface="+mn-lt"/>
                          <a:ea typeface=""/>
                          <a:cs typeface="Arial" panose="020B0604020202020204" pitchFamily="34" charset="0"/>
                        </a:rPr>
                        <a:t>181</a:t>
                      </a:r>
                    </a:p>
                  </a:txBody>
                  <a:tcPr marL="5357" marR="5357" marT="535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000" kern="1200" dirty="0">
                          <a:solidFill>
                            <a:schemeClr val="accent3"/>
                          </a:solidFill>
                          <a:effectLst/>
                          <a:latin typeface="+mn-lt"/>
                          <a:ea typeface=""/>
                          <a:cs typeface="Arial" panose="020B0604020202020204" pitchFamily="34" charset="0"/>
                        </a:rPr>
                        <a:t>98</a:t>
                      </a:r>
                    </a:p>
                  </a:txBody>
                  <a:tcPr marL="5357" marR="5357" marT="535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solidFill>
                        <a:schemeClr val="accent4"/>
                      </a:solidFill>
                      <a:prstDash val="solid"/>
                      <a:round/>
                      <a:headEnd type="none" w="med" len="med"/>
                      <a:tailEnd type="none" w="med" len="med"/>
                    </a:lnT>
                    <a:lnB w="635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endParaRPr lang="en-US" sz="1000" kern="1200" dirty="0">
                        <a:solidFill>
                          <a:schemeClr val="accent3"/>
                        </a:solidFill>
                        <a:effectLst/>
                        <a:latin typeface="+mn-lt"/>
                        <a:ea typeface=""/>
                        <a:cs typeface="Arial" panose="020B0604020202020204" pitchFamily="34" charset="0"/>
                      </a:endParaRPr>
                    </a:p>
                  </a:txBody>
                  <a:tcPr marL="5357" marR="5357" marT="535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sz="1000" kern="1200" dirty="0">
                          <a:solidFill>
                            <a:schemeClr val="accent5">
                              <a:lumMod val="75000"/>
                            </a:schemeClr>
                          </a:solidFill>
                          <a:effectLst/>
                          <a:latin typeface="+mj-lt"/>
                          <a:ea typeface=""/>
                          <a:cs typeface="Arial" panose="020B0604020202020204" pitchFamily="34" charset="0"/>
                        </a:rPr>
                        <a:t>266</a:t>
                      </a:r>
                    </a:p>
                  </a:txBody>
                  <a:tcPr marL="5357" marR="5357" marT="535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solidFill>
                        <a:schemeClr val="accent4"/>
                      </a:solidFill>
                      <a:prstDash val="solid"/>
                      <a:round/>
                      <a:headEnd type="none" w="med" len="med"/>
                      <a:tailEnd type="none" w="med" len="med"/>
                    </a:lnT>
                    <a:lnB w="381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ctr"/>
                      <a:r>
                        <a:rPr lang="en-US" sz="1000" kern="1200" dirty="0">
                          <a:solidFill>
                            <a:schemeClr val="accent3"/>
                          </a:solidFill>
                          <a:effectLst/>
                          <a:latin typeface="+mn-lt"/>
                          <a:ea typeface=""/>
                          <a:cs typeface="Arial" panose="020B0604020202020204" pitchFamily="34" charset="0"/>
                        </a:rPr>
                        <a:t>214</a:t>
                      </a:r>
                    </a:p>
                  </a:txBody>
                  <a:tcPr marL="5357" marR="5357" marT="535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3"/>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000" kern="1200" dirty="0">
                          <a:solidFill>
                            <a:schemeClr val="accent5">
                              <a:lumMod val="75000"/>
                            </a:schemeClr>
                          </a:solidFill>
                          <a:effectLst/>
                          <a:latin typeface="+mj-lt"/>
                          <a:ea typeface=""/>
                          <a:cs typeface="Arial" panose="020B0604020202020204" pitchFamily="34" charset="0"/>
                        </a:rPr>
                        <a:t>194</a:t>
                      </a:r>
                    </a:p>
                  </a:txBody>
                  <a:tcPr marL="5357" marR="5357" marT="535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3"/>
                      </a:solidFill>
                      <a:prstDash val="solid"/>
                      <a:round/>
                      <a:headEnd type="none" w="med" len="med"/>
                      <a:tailEnd type="none" w="med" len="med"/>
                    </a:lnT>
                    <a:lnB w="381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ctr"/>
                      <a:r>
                        <a:rPr lang="en-US" sz="1000" kern="1200" dirty="0">
                          <a:solidFill>
                            <a:schemeClr val="accent3"/>
                          </a:solidFill>
                          <a:effectLst/>
                          <a:latin typeface="+mn-lt"/>
                          <a:ea typeface=""/>
                          <a:cs typeface="Arial" panose="020B0604020202020204" pitchFamily="34" charset="0"/>
                        </a:rPr>
                        <a:t>217</a:t>
                      </a:r>
                    </a:p>
                  </a:txBody>
                  <a:tcPr marL="5357" marR="5357" marT="535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3"/>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r>
              <a:tr h="274320">
                <a:tc>
                  <a:txBody>
                    <a:bodyPr/>
                    <a:lstStyle/>
                    <a:p>
                      <a:pPr marL="0" algn="r" defTabSz="457200" rtl="0" eaLnBrk="1" fontAlgn="b" latinLnBrk="0" hangingPunct="1"/>
                      <a:r>
                        <a:rPr lang="en-US" sz="1200" kern="1200" dirty="0" smtClean="0">
                          <a:solidFill>
                            <a:schemeClr val="accent4">
                              <a:lumMod val="75000"/>
                            </a:schemeClr>
                          </a:solidFill>
                          <a:latin typeface="+mj-lt"/>
                          <a:ea typeface="+mn-ea"/>
                          <a:cs typeface="Arial" panose="020B0604020202020204" pitchFamily="34" charset="0"/>
                        </a:rPr>
                        <a:t>PROGRESS</a:t>
                      </a:r>
                    </a:p>
                  </a:txBody>
                  <a:tcPr marL="51430" marR="51430" marT="25718" marB="2571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000" kern="1200" dirty="0">
                          <a:solidFill>
                            <a:schemeClr val="accent4">
                              <a:lumMod val="75000"/>
                            </a:schemeClr>
                          </a:solidFill>
                          <a:effectLst/>
                          <a:latin typeface="+mj-lt"/>
                          <a:ea typeface=""/>
                          <a:cs typeface="Arial" panose="020B0604020202020204" pitchFamily="34" charset="0"/>
                        </a:rPr>
                        <a:t>300</a:t>
                      </a:r>
                    </a:p>
                  </a:txBody>
                  <a:tcPr marL="5357" marR="5357" marT="535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3"/>
                      </a:solidFill>
                      <a:prstDash val="solid"/>
                      <a:round/>
                      <a:headEnd type="none" w="med" len="med"/>
                      <a:tailEnd type="none" w="med" len="med"/>
                    </a:lnT>
                    <a:lnB w="381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ctr"/>
                      <a:r>
                        <a:rPr lang="en-US" sz="1000" kern="1200" dirty="0">
                          <a:solidFill>
                            <a:schemeClr val="accent4">
                              <a:lumMod val="75000"/>
                            </a:schemeClr>
                          </a:solidFill>
                          <a:effectLst/>
                          <a:latin typeface="+mj-lt"/>
                          <a:ea typeface=""/>
                          <a:cs typeface="Arial" panose="020B0604020202020204" pitchFamily="34" charset="0"/>
                        </a:rPr>
                        <a:t>160</a:t>
                      </a:r>
                    </a:p>
                  </a:txBody>
                  <a:tcPr marL="5357" marR="5357" marT="535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3"/>
                      </a:solidFill>
                      <a:prstDash val="solid"/>
                      <a:round/>
                      <a:headEnd type="none" w="med" len="med"/>
                      <a:tailEnd type="none" w="med" len="med"/>
                    </a:lnT>
                    <a:lnB w="381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ctr"/>
                      <a:r>
                        <a:rPr lang="en-US" sz="1000" kern="1200" dirty="0">
                          <a:solidFill>
                            <a:schemeClr val="accent3"/>
                          </a:solidFill>
                          <a:effectLst/>
                          <a:latin typeface="+mn-lt"/>
                          <a:ea typeface=""/>
                          <a:cs typeface="Arial" panose="020B0604020202020204" pitchFamily="34" charset="0"/>
                        </a:rPr>
                        <a:t>98</a:t>
                      </a:r>
                    </a:p>
                  </a:txBody>
                  <a:tcPr marL="5357" marR="5357" marT="535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endParaRPr lang="en-US" sz="1000" kern="1200" dirty="0">
                        <a:solidFill>
                          <a:schemeClr val="accent3"/>
                        </a:solidFill>
                        <a:effectLst/>
                        <a:latin typeface="+mn-lt"/>
                        <a:ea typeface=""/>
                        <a:cs typeface="Arial" panose="020B0604020202020204" pitchFamily="34" charset="0"/>
                      </a:endParaRPr>
                    </a:p>
                  </a:txBody>
                  <a:tcPr marL="5357" marR="5357" marT="535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sz="1000" kern="1200" dirty="0">
                          <a:solidFill>
                            <a:schemeClr val="accent3"/>
                          </a:solidFill>
                          <a:effectLst/>
                          <a:latin typeface="+mn-lt"/>
                          <a:ea typeface=""/>
                          <a:cs typeface="Arial" panose="020B0604020202020204" pitchFamily="34" charset="0"/>
                        </a:rPr>
                        <a:t>262</a:t>
                      </a:r>
                    </a:p>
                  </a:txBody>
                  <a:tcPr marL="5357" marR="5357" marT="535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solidFill>
                        <a:schemeClr val="accent5"/>
                      </a:solidFill>
                      <a:prstDash val="solid"/>
                      <a:round/>
                      <a:headEnd type="none" w="med" len="med"/>
                      <a:tailEnd type="none" w="med" len="med"/>
                    </a:lnT>
                    <a:lnB w="635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000" kern="1200" dirty="0">
                          <a:solidFill>
                            <a:schemeClr val="accent4">
                              <a:lumMod val="75000"/>
                            </a:schemeClr>
                          </a:solidFill>
                          <a:effectLst/>
                          <a:latin typeface="+mj-lt"/>
                          <a:ea typeface=""/>
                          <a:cs typeface="Arial" panose="020B0604020202020204" pitchFamily="34" charset="0"/>
                        </a:rPr>
                        <a:t>212</a:t>
                      </a:r>
                    </a:p>
                  </a:txBody>
                  <a:tcPr marL="5357" marR="5357" marT="535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381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ctr"/>
                      <a:r>
                        <a:rPr lang="en-US" sz="1000" kern="1200" dirty="0">
                          <a:solidFill>
                            <a:schemeClr val="accent4">
                              <a:lumMod val="75000"/>
                            </a:schemeClr>
                          </a:solidFill>
                          <a:effectLst/>
                          <a:latin typeface="+mj-lt"/>
                          <a:ea typeface=""/>
                          <a:cs typeface="Arial" panose="020B0604020202020204" pitchFamily="34" charset="0"/>
                        </a:rPr>
                        <a:t>172</a:t>
                      </a:r>
                    </a:p>
                  </a:txBody>
                  <a:tcPr marL="5357" marR="5357" marT="535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solidFill>
                        <a:schemeClr val="accent5"/>
                      </a:solidFill>
                      <a:prstDash val="solid"/>
                      <a:round/>
                      <a:headEnd type="none" w="med" len="med"/>
                      <a:tailEnd type="none" w="med" len="med"/>
                    </a:lnT>
                    <a:lnB w="381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ctr"/>
                      <a:r>
                        <a:rPr lang="en-US" sz="1000" kern="1200" dirty="0">
                          <a:solidFill>
                            <a:schemeClr val="accent4">
                              <a:lumMod val="75000"/>
                            </a:schemeClr>
                          </a:solidFill>
                          <a:effectLst/>
                          <a:latin typeface="+mj-lt"/>
                          <a:ea typeface=""/>
                          <a:cs typeface="Arial" panose="020B0604020202020204" pitchFamily="34" charset="0"/>
                        </a:rPr>
                        <a:t>189</a:t>
                      </a:r>
                    </a:p>
                  </a:txBody>
                  <a:tcPr marL="5357" marR="5357" marT="535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381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r>
            </a:tbl>
          </a:graphicData>
        </a:graphic>
      </p:graphicFrame>
      <p:sp>
        <p:nvSpPr>
          <p:cNvPr id="10" name="Rectangle 9"/>
          <p:cNvSpPr/>
          <p:nvPr/>
        </p:nvSpPr>
        <p:spPr bwMode="auto">
          <a:xfrm>
            <a:off x="3011868" y="4077989"/>
            <a:ext cx="182880" cy="91440"/>
          </a:xfrm>
          <a:prstGeom prst="rect">
            <a:avLst/>
          </a:prstGeom>
          <a:solidFill>
            <a:schemeClr val="accent5"/>
          </a:solidFill>
          <a:ln w="9525" cap="flat" cmpd="sng" algn="ctr">
            <a:solidFill>
              <a:schemeClr val="accent5">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endParaRPr lang="en-US" sz="1200" dirty="0">
              <a:solidFill>
                <a:prstClr val="black"/>
              </a:solidFill>
              <a:latin typeface="Arial" panose="020B0604020202020204" pitchFamily="34" charset="0"/>
              <a:ea typeface="ＭＳ Ｐゴシック" pitchFamily="1" charset="-128"/>
              <a:cs typeface="Arial" panose="020B0604020202020204" pitchFamily="34" charset="0"/>
            </a:endParaRPr>
          </a:p>
        </p:txBody>
      </p:sp>
      <p:sp>
        <p:nvSpPr>
          <p:cNvPr id="13" name="TextBox 12"/>
          <p:cNvSpPr txBox="1"/>
          <p:nvPr/>
        </p:nvSpPr>
        <p:spPr>
          <a:xfrm>
            <a:off x="323529" y="4556951"/>
            <a:ext cx="4968552" cy="175039"/>
          </a:xfrm>
          <a:prstGeom prst="rect">
            <a:avLst/>
          </a:prstGeom>
          <a:noFill/>
        </p:spPr>
        <p:txBody>
          <a:bodyPr wrap="square" lIns="0" tIns="25713" rIns="51426" bIns="25713" rtlCol="0">
            <a:spAutoFit/>
          </a:bodyPr>
          <a:lstStyle/>
          <a:p>
            <a:r>
              <a:rPr lang="en-US" sz="800" dirty="0">
                <a:solidFill>
                  <a:srgbClr val="033359"/>
                </a:solidFill>
                <a:latin typeface="Franklin Gothic Book" panose="020B0503020102020204" pitchFamily="34" charset="0"/>
                <a:cs typeface="Avenir Next Regular"/>
              </a:rPr>
              <a:t>Narrative test. See NARRATIVE &amp; MESSAGING INDEX SCORE </a:t>
            </a:r>
            <a:r>
              <a:rPr lang="en-US" sz="800" dirty="0" smtClean="0">
                <a:solidFill>
                  <a:srgbClr val="033359"/>
                </a:solidFill>
                <a:latin typeface="Franklin Gothic Book" panose="020B0503020102020204" pitchFamily="34" charset="0"/>
                <a:cs typeface="Avenir Next Regular"/>
              </a:rPr>
              <a:t>METHODOLOGY for Index score components</a:t>
            </a:r>
            <a:endParaRPr lang="en-US" sz="800" dirty="0">
              <a:solidFill>
                <a:srgbClr val="033359"/>
              </a:solidFill>
              <a:latin typeface="Franklin Gothic Book" panose="020B0503020102020204" pitchFamily="34" charset="0"/>
              <a:cs typeface="Avenir Next Regular"/>
            </a:endParaRPr>
          </a:p>
        </p:txBody>
      </p:sp>
      <p:sp>
        <p:nvSpPr>
          <p:cNvPr id="16" name="TextBox 15"/>
          <p:cNvSpPr txBox="1"/>
          <p:nvPr/>
        </p:nvSpPr>
        <p:spPr>
          <a:xfrm>
            <a:off x="323528" y="4751040"/>
            <a:ext cx="7992888" cy="215444"/>
          </a:xfrm>
          <a:prstGeom prst="rect">
            <a:avLst/>
          </a:prstGeom>
          <a:noFill/>
        </p:spPr>
        <p:txBody>
          <a:bodyPr wrap="square" lIns="0" rIns="0" rtlCol="0">
            <a:spAutoFit/>
          </a:bodyPr>
          <a:lstStyle/>
          <a:p>
            <a:r>
              <a:rPr lang="en-US" sz="800" dirty="0">
                <a:solidFill>
                  <a:srgbClr val="033359"/>
                </a:solidFill>
                <a:cs typeface="Arial" panose="020B0604020202020204" pitchFamily="34" charset="0"/>
              </a:rPr>
              <a:t>Base: Engaged Public in each country. Sample </a:t>
            </a:r>
            <a:r>
              <a:rPr lang="en-US" sz="800" dirty="0" smtClean="0">
                <a:solidFill>
                  <a:srgbClr val="033359"/>
                </a:solidFill>
                <a:cs typeface="Arial" panose="020B0604020202020204" pitchFamily="34" charset="0"/>
              </a:rPr>
              <a:t>~1200 </a:t>
            </a:r>
            <a:r>
              <a:rPr lang="en-US" sz="800" dirty="0">
                <a:solidFill>
                  <a:srgbClr val="033359"/>
                </a:solidFill>
                <a:cs typeface="Arial" panose="020B0604020202020204" pitchFamily="34" charset="0"/>
              </a:rPr>
              <a:t>in each country. Fieldwork from May 14 – 29, 2014</a:t>
            </a:r>
          </a:p>
        </p:txBody>
      </p:sp>
      <p:grpSp>
        <p:nvGrpSpPr>
          <p:cNvPr id="17" name="Group 16"/>
          <p:cNvGrpSpPr/>
          <p:nvPr/>
        </p:nvGrpSpPr>
        <p:grpSpPr>
          <a:xfrm>
            <a:off x="3046548" y="2018445"/>
            <a:ext cx="619417" cy="301975"/>
            <a:chOff x="955884" y="1879537"/>
            <a:chExt cx="619417" cy="301975"/>
          </a:xfrm>
        </p:grpSpPr>
        <p:grpSp>
          <p:nvGrpSpPr>
            <p:cNvPr id="18" name="PRO"/>
            <p:cNvGrpSpPr>
              <a:grpSpLocks noChangeAspect="1"/>
            </p:cNvGrpSpPr>
            <p:nvPr/>
          </p:nvGrpSpPr>
          <p:grpSpPr>
            <a:xfrm>
              <a:off x="955884" y="1892418"/>
              <a:ext cx="182880" cy="233125"/>
              <a:chOff x="2324100" y="398463"/>
              <a:chExt cx="2005013" cy="2555876"/>
            </a:xfrm>
            <a:solidFill>
              <a:schemeClr val="accent3">
                <a:lumMod val="50000"/>
                <a:lumOff val="50000"/>
              </a:schemeClr>
            </a:solidFill>
            <a:effectLst/>
          </p:grpSpPr>
          <p:sp>
            <p:nvSpPr>
              <p:cNvPr id="20" name="Freeform 5"/>
              <p:cNvSpPr>
                <a:spLocks/>
              </p:cNvSpPr>
              <p:nvPr/>
            </p:nvSpPr>
            <p:spPr bwMode="auto">
              <a:xfrm>
                <a:off x="2324100" y="1717676"/>
                <a:ext cx="565150" cy="1236663"/>
              </a:xfrm>
              <a:custGeom>
                <a:avLst/>
                <a:gdLst>
                  <a:gd name="T0" fmla="*/ 592 w 592"/>
                  <a:gd name="T1" fmla="*/ 1297 h 1297"/>
                  <a:gd name="T2" fmla="*/ 592 w 592"/>
                  <a:gd name="T3" fmla="*/ 1297 h 1297"/>
                  <a:gd name="T4" fmla="*/ 0 w 592"/>
                  <a:gd name="T5" fmla="*/ 1297 h 1297"/>
                  <a:gd name="T6" fmla="*/ 0 w 592"/>
                  <a:gd name="T7" fmla="*/ 297 h 1297"/>
                  <a:gd name="T8" fmla="*/ 296 w 592"/>
                  <a:gd name="T9" fmla="*/ 0 h 1297"/>
                  <a:gd name="T10" fmla="*/ 592 w 592"/>
                  <a:gd name="T11" fmla="*/ 297 h 1297"/>
                  <a:gd name="T12" fmla="*/ 592 w 592"/>
                  <a:gd name="T13" fmla="*/ 1297 h 1297"/>
                </a:gdLst>
                <a:ahLst/>
                <a:cxnLst>
                  <a:cxn ang="0">
                    <a:pos x="T0" y="T1"/>
                  </a:cxn>
                  <a:cxn ang="0">
                    <a:pos x="T2" y="T3"/>
                  </a:cxn>
                  <a:cxn ang="0">
                    <a:pos x="T4" y="T5"/>
                  </a:cxn>
                  <a:cxn ang="0">
                    <a:pos x="T6" y="T7"/>
                  </a:cxn>
                  <a:cxn ang="0">
                    <a:pos x="T8" y="T9"/>
                  </a:cxn>
                  <a:cxn ang="0">
                    <a:pos x="T10" y="T11"/>
                  </a:cxn>
                  <a:cxn ang="0">
                    <a:pos x="T12" y="T13"/>
                  </a:cxn>
                </a:cxnLst>
                <a:rect l="0" t="0" r="r" b="b"/>
                <a:pathLst>
                  <a:path w="592" h="1297">
                    <a:moveTo>
                      <a:pt x="592" y="1297"/>
                    </a:moveTo>
                    <a:lnTo>
                      <a:pt x="592" y="1297"/>
                    </a:lnTo>
                    <a:lnTo>
                      <a:pt x="0" y="1297"/>
                    </a:lnTo>
                    <a:lnTo>
                      <a:pt x="0" y="297"/>
                    </a:lnTo>
                    <a:cubicBezTo>
                      <a:pt x="0" y="133"/>
                      <a:pt x="132" y="0"/>
                      <a:pt x="296" y="0"/>
                    </a:cubicBezTo>
                    <a:cubicBezTo>
                      <a:pt x="459" y="0"/>
                      <a:pt x="592" y="133"/>
                      <a:pt x="592" y="297"/>
                    </a:cubicBezTo>
                    <a:lnTo>
                      <a:pt x="592" y="1297"/>
                    </a:lnTo>
                    <a:close/>
                  </a:path>
                </a:pathLst>
              </a:custGeom>
              <a:solidFill>
                <a:schemeClr val="accent3">
                  <a:lumMod val="75000"/>
                  <a:lumOff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1" name="Freeform 6"/>
              <p:cNvSpPr>
                <a:spLocks/>
              </p:cNvSpPr>
              <p:nvPr/>
            </p:nvSpPr>
            <p:spPr bwMode="auto">
              <a:xfrm>
                <a:off x="2355850" y="1160463"/>
                <a:ext cx="500063" cy="498475"/>
              </a:xfrm>
              <a:custGeom>
                <a:avLst/>
                <a:gdLst>
                  <a:gd name="T0" fmla="*/ 523 w 523"/>
                  <a:gd name="T1" fmla="*/ 261 h 522"/>
                  <a:gd name="T2" fmla="*/ 523 w 523"/>
                  <a:gd name="T3" fmla="*/ 261 h 522"/>
                  <a:gd name="T4" fmla="*/ 262 w 523"/>
                  <a:gd name="T5" fmla="*/ 522 h 522"/>
                  <a:gd name="T6" fmla="*/ 0 w 523"/>
                  <a:gd name="T7" fmla="*/ 261 h 522"/>
                  <a:gd name="T8" fmla="*/ 262 w 523"/>
                  <a:gd name="T9" fmla="*/ 0 h 522"/>
                  <a:gd name="T10" fmla="*/ 523 w 523"/>
                  <a:gd name="T11" fmla="*/ 261 h 522"/>
                </a:gdLst>
                <a:ahLst/>
                <a:cxnLst>
                  <a:cxn ang="0">
                    <a:pos x="T0" y="T1"/>
                  </a:cxn>
                  <a:cxn ang="0">
                    <a:pos x="T2" y="T3"/>
                  </a:cxn>
                  <a:cxn ang="0">
                    <a:pos x="T4" y="T5"/>
                  </a:cxn>
                  <a:cxn ang="0">
                    <a:pos x="T6" y="T7"/>
                  </a:cxn>
                  <a:cxn ang="0">
                    <a:pos x="T8" y="T9"/>
                  </a:cxn>
                  <a:cxn ang="0">
                    <a:pos x="T10" y="T11"/>
                  </a:cxn>
                </a:cxnLst>
                <a:rect l="0" t="0" r="r" b="b"/>
                <a:pathLst>
                  <a:path w="523" h="522">
                    <a:moveTo>
                      <a:pt x="523" y="261"/>
                    </a:moveTo>
                    <a:lnTo>
                      <a:pt x="523" y="261"/>
                    </a:lnTo>
                    <a:cubicBezTo>
                      <a:pt x="523" y="405"/>
                      <a:pt x="406" y="522"/>
                      <a:pt x="262" y="522"/>
                    </a:cubicBezTo>
                    <a:cubicBezTo>
                      <a:pt x="117" y="522"/>
                      <a:pt x="0" y="405"/>
                      <a:pt x="0" y="261"/>
                    </a:cubicBezTo>
                    <a:cubicBezTo>
                      <a:pt x="0" y="117"/>
                      <a:pt x="117" y="0"/>
                      <a:pt x="262" y="0"/>
                    </a:cubicBezTo>
                    <a:cubicBezTo>
                      <a:pt x="406" y="0"/>
                      <a:pt x="523" y="117"/>
                      <a:pt x="523" y="261"/>
                    </a:cubicBezTo>
                    <a:close/>
                  </a:path>
                </a:pathLst>
              </a:custGeom>
              <a:solidFill>
                <a:schemeClr val="accent3">
                  <a:lumMod val="75000"/>
                  <a:lumOff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2" name="Freeform 7"/>
              <p:cNvSpPr>
                <a:spLocks/>
              </p:cNvSpPr>
              <p:nvPr/>
            </p:nvSpPr>
            <p:spPr bwMode="auto">
              <a:xfrm>
                <a:off x="3043238" y="1335088"/>
                <a:ext cx="566738" cy="1619250"/>
              </a:xfrm>
              <a:custGeom>
                <a:avLst/>
                <a:gdLst>
                  <a:gd name="T0" fmla="*/ 593 w 593"/>
                  <a:gd name="T1" fmla="*/ 1697 h 1697"/>
                  <a:gd name="T2" fmla="*/ 593 w 593"/>
                  <a:gd name="T3" fmla="*/ 1697 h 1697"/>
                  <a:gd name="T4" fmla="*/ 0 w 593"/>
                  <a:gd name="T5" fmla="*/ 1697 h 1697"/>
                  <a:gd name="T6" fmla="*/ 0 w 593"/>
                  <a:gd name="T7" fmla="*/ 297 h 1697"/>
                  <a:gd name="T8" fmla="*/ 297 w 593"/>
                  <a:gd name="T9" fmla="*/ 0 h 1697"/>
                  <a:gd name="T10" fmla="*/ 593 w 593"/>
                  <a:gd name="T11" fmla="*/ 297 h 1697"/>
                  <a:gd name="T12" fmla="*/ 593 w 593"/>
                  <a:gd name="T13" fmla="*/ 1697 h 1697"/>
                </a:gdLst>
                <a:ahLst/>
                <a:cxnLst>
                  <a:cxn ang="0">
                    <a:pos x="T0" y="T1"/>
                  </a:cxn>
                  <a:cxn ang="0">
                    <a:pos x="T2" y="T3"/>
                  </a:cxn>
                  <a:cxn ang="0">
                    <a:pos x="T4" y="T5"/>
                  </a:cxn>
                  <a:cxn ang="0">
                    <a:pos x="T6" y="T7"/>
                  </a:cxn>
                  <a:cxn ang="0">
                    <a:pos x="T8" y="T9"/>
                  </a:cxn>
                  <a:cxn ang="0">
                    <a:pos x="T10" y="T11"/>
                  </a:cxn>
                  <a:cxn ang="0">
                    <a:pos x="T12" y="T13"/>
                  </a:cxn>
                </a:cxnLst>
                <a:rect l="0" t="0" r="r" b="b"/>
                <a:pathLst>
                  <a:path w="593" h="1697">
                    <a:moveTo>
                      <a:pt x="593" y="1697"/>
                    </a:moveTo>
                    <a:lnTo>
                      <a:pt x="593" y="1697"/>
                    </a:lnTo>
                    <a:lnTo>
                      <a:pt x="0" y="1697"/>
                    </a:lnTo>
                    <a:lnTo>
                      <a:pt x="0" y="297"/>
                    </a:lnTo>
                    <a:cubicBezTo>
                      <a:pt x="0" y="133"/>
                      <a:pt x="133" y="0"/>
                      <a:pt x="297" y="0"/>
                    </a:cubicBezTo>
                    <a:cubicBezTo>
                      <a:pt x="460" y="0"/>
                      <a:pt x="593" y="133"/>
                      <a:pt x="593" y="297"/>
                    </a:cubicBezTo>
                    <a:lnTo>
                      <a:pt x="593" y="1697"/>
                    </a:lnTo>
                    <a:close/>
                  </a:path>
                </a:pathLst>
              </a:custGeom>
              <a:solidFill>
                <a:schemeClr val="accent3">
                  <a:lumMod val="75000"/>
                  <a:lumOff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3" name="Freeform 8"/>
              <p:cNvSpPr>
                <a:spLocks/>
              </p:cNvSpPr>
              <p:nvPr/>
            </p:nvSpPr>
            <p:spPr bwMode="auto">
              <a:xfrm>
                <a:off x="3076575" y="779463"/>
                <a:ext cx="500063" cy="498475"/>
              </a:xfrm>
              <a:custGeom>
                <a:avLst/>
                <a:gdLst>
                  <a:gd name="T0" fmla="*/ 523 w 523"/>
                  <a:gd name="T1" fmla="*/ 261 h 522"/>
                  <a:gd name="T2" fmla="*/ 523 w 523"/>
                  <a:gd name="T3" fmla="*/ 261 h 522"/>
                  <a:gd name="T4" fmla="*/ 262 w 523"/>
                  <a:gd name="T5" fmla="*/ 522 h 522"/>
                  <a:gd name="T6" fmla="*/ 0 w 523"/>
                  <a:gd name="T7" fmla="*/ 261 h 522"/>
                  <a:gd name="T8" fmla="*/ 262 w 523"/>
                  <a:gd name="T9" fmla="*/ 0 h 522"/>
                  <a:gd name="T10" fmla="*/ 523 w 523"/>
                  <a:gd name="T11" fmla="*/ 261 h 522"/>
                </a:gdLst>
                <a:ahLst/>
                <a:cxnLst>
                  <a:cxn ang="0">
                    <a:pos x="T0" y="T1"/>
                  </a:cxn>
                  <a:cxn ang="0">
                    <a:pos x="T2" y="T3"/>
                  </a:cxn>
                  <a:cxn ang="0">
                    <a:pos x="T4" y="T5"/>
                  </a:cxn>
                  <a:cxn ang="0">
                    <a:pos x="T6" y="T7"/>
                  </a:cxn>
                  <a:cxn ang="0">
                    <a:pos x="T8" y="T9"/>
                  </a:cxn>
                  <a:cxn ang="0">
                    <a:pos x="T10" y="T11"/>
                  </a:cxn>
                </a:cxnLst>
                <a:rect l="0" t="0" r="r" b="b"/>
                <a:pathLst>
                  <a:path w="523" h="522">
                    <a:moveTo>
                      <a:pt x="523" y="261"/>
                    </a:moveTo>
                    <a:lnTo>
                      <a:pt x="523" y="261"/>
                    </a:lnTo>
                    <a:cubicBezTo>
                      <a:pt x="523" y="405"/>
                      <a:pt x="406" y="522"/>
                      <a:pt x="262" y="522"/>
                    </a:cubicBezTo>
                    <a:cubicBezTo>
                      <a:pt x="117" y="522"/>
                      <a:pt x="0" y="405"/>
                      <a:pt x="0" y="261"/>
                    </a:cubicBezTo>
                    <a:cubicBezTo>
                      <a:pt x="0" y="117"/>
                      <a:pt x="117" y="0"/>
                      <a:pt x="262" y="0"/>
                    </a:cubicBezTo>
                    <a:cubicBezTo>
                      <a:pt x="406" y="0"/>
                      <a:pt x="523" y="117"/>
                      <a:pt x="523" y="261"/>
                    </a:cubicBezTo>
                    <a:close/>
                  </a:path>
                </a:pathLst>
              </a:custGeom>
              <a:solidFill>
                <a:schemeClr val="accent3">
                  <a:lumMod val="75000"/>
                  <a:lumOff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4" name="Freeform 9"/>
              <p:cNvSpPr>
                <a:spLocks/>
              </p:cNvSpPr>
              <p:nvPr/>
            </p:nvSpPr>
            <p:spPr bwMode="auto">
              <a:xfrm>
                <a:off x="3763963" y="954088"/>
                <a:ext cx="565150" cy="2000250"/>
              </a:xfrm>
              <a:custGeom>
                <a:avLst/>
                <a:gdLst>
                  <a:gd name="T0" fmla="*/ 593 w 593"/>
                  <a:gd name="T1" fmla="*/ 2097 h 2097"/>
                  <a:gd name="T2" fmla="*/ 593 w 593"/>
                  <a:gd name="T3" fmla="*/ 2097 h 2097"/>
                  <a:gd name="T4" fmla="*/ 0 w 593"/>
                  <a:gd name="T5" fmla="*/ 2097 h 2097"/>
                  <a:gd name="T6" fmla="*/ 0 w 593"/>
                  <a:gd name="T7" fmla="*/ 297 h 2097"/>
                  <a:gd name="T8" fmla="*/ 296 w 593"/>
                  <a:gd name="T9" fmla="*/ 0 h 2097"/>
                  <a:gd name="T10" fmla="*/ 593 w 593"/>
                  <a:gd name="T11" fmla="*/ 297 h 2097"/>
                  <a:gd name="T12" fmla="*/ 593 w 593"/>
                  <a:gd name="T13" fmla="*/ 2097 h 2097"/>
                </a:gdLst>
                <a:ahLst/>
                <a:cxnLst>
                  <a:cxn ang="0">
                    <a:pos x="T0" y="T1"/>
                  </a:cxn>
                  <a:cxn ang="0">
                    <a:pos x="T2" y="T3"/>
                  </a:cxn>
                  <a:cxn ang="0">
                    <a:pos x="T4" y="T5"/>
                  </a:cxn>
                  <a:cxn ang="0">
                    <a:pos x="T6" y="T7"/>
                  </a:cxn>
                  <a:cxn ang="0">
                    <a:pos x="T8" y="T9"/>
                  </a:cxn>
                  <a:cxn ang="0">
                    <a:pos x="T10" y="T11"/>
                  </a:cxn>
                  <a:cxn ang="0">
                    <a:pos x="T12" y="T13"/>
                  </a:cxn>
                </a:cxnLst>
                <a:rect l="0" t="0" r="r" b="b"/>
                <a:pathLst>
                  <a:path w="593" h="2097">
                    <a:moveTo>
                      <a:pt x="593" y="2097"/>
                    </a:moveTo>
                    <a:lnTo>
                      <a:pt x="593" y="2097"/>
                    </a:lnTo>
                    <a:lnTo>
                      <a:pt x="0" y="2097"/>
                    </a:lnTo>
                    <a:lnTo>
                      <a:pt x="0" y="297"/>
                    </a:lnTo>
                    <a:cubicBezTo>
                      <a:pt x="0" y="133"/>
                      <a:pt x="133" y="0"/>
                      <a:pt x="296" y="0"/>
                    </a:cubicBezTo>
                    <a:cubicBezTo>
                      <a:pt x="460" y="0"/>
                      <a:pt x="593" y="133"/>
                      <a:pt x="593" y="297"/>
                    </a:cubicBezTo>
                    <a:lnTo>
                      <a:pt x="593" y="2097"/>
                    </a:lnTo>
                    <a:close/>
                  </a:path>
                </a:pathLst>
              </a:custGeom>
              <a:solidFill>
                <a:schemeClr val="accent3">
                  <a:lumMod val="75000"/>
                  <a:lumOff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5" name="Freeform 10"/>
              <p:cNvSpPr>
                <a:spLocks/>
              </p:cNvSpPr>
              <p:nvPr/>
            </p:nvSpPr>
            <p:spPr bwMode="auto">
              <a:xfrm>
                <a:off x="3797300" y="398463"/>
                <a:ext cx="498475" cy="496888"/>
              </a:xfrm>
              <a:custGeom>
                <a:avLst/>
                <a:gdLst>
                  <a:gd name="T0" fmla="*/ 523 w 523"/>
                  <a:gd name="T1" fmla="*/ 260 h 521"/>
                  <a:gd name="T2" fmla="*/ 523 w 523"/>
                  <a:gd name="T3" fmla="*/ 260 h 521"/>
                  <a:gd name="T4" fmla="*/ 261 w 523"/>
                  <a:gd name="T5" fmla="*/ 521 h 521"/>
                  <a:gd name="T6" fmla="*/ 0 w 523"/>
                  <a:gd name="T7" fmla="*/ 260 h 521"/>
                  <a:gd name="T8" fmla="*/ 261 w 523"/>
                  <a:gd name="T9" fmla="*/ 0 h 521"/>
                  <a:gd name="T10" fmla="*/ 523 w 523"/>
                  <a:gd name="T11" fmla="*/ 260 h 521"/>
                </a:gdLst>
                <a:ahLst/>
                <a:cxnLst>
                  <a:cxn ang="0">
                    <a:pos x="T0" y="T1"/>
                  </a:cxn>
                  <a:cxn ang="0">
                    <a:pos x="T2" y="T3"/>
                  </a:cxn>
                  <a:cxn ang="0">
                    <a:pos x="T4" y="T5"/>
                  </a:cxn>
                  <a:cxn ang="0">
                    <a:pos x="T6" y="T7"/>
                  </a:cxn>
                  <a:cxn ang="0">
                    <a:pos x="T8" y="T9"/>
                  </a:cxn>
                  <a:cxn ang="0">
                    <a:pos x="T10" y="T11"/>
                  </a:cxn>
                </a:cxnLst>
                <a:rect l="0" t="0" r="r" b="b"/>
                <a:pathLst>
                  <a:path w="523" h="521">
                    <a:moveTo>
                      <a:pt x="523" y="260"/>
                    </a:moveTo>
                    <a:lnTo>
                      <a:pt x="523" y="260"/>
                    </a:lnTo>
                    <a:cubicBezTo>
                      <a:pt x="523" y="404"/>
                      <a:pt x="406" y="521"/>
                      <a:pt x="261" y="521"/>
                    </a:cubicBezTo>
                    <a:cubicBezTo>
                      <a:pt x="117" y="521"/>
                      <a:pt x="0" y="404"/>
                      <a:pt x="0" y="260"/>
                    </a:cubicBezTo>
                    <a:cubicBezTo>
                      <a:pt x="0" y="116"/>
                      <a:pt x="117" y="0"/>
                      <a:pt x="261" y="0"/>
                    </a:cubicBezTo>
                    <a:cubicBezTo>
                      <a:pt x="406" y="0"/>
                      <a:pt x="523" y="116"/>
                      <a:pt x="523" y="260"/>
                    </a:cubicBezTo>
                    <a:close/>
                  </a:path>
                </a:pathLst>
              </a:custGeom>
              <a:solidFill>
                <a:schemeClr val="accent3">
                  <a:lumMod val="75000"/>
                  <a:lumOff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9" name="Content Placeholder 2"/>
            <p:cNvSpPr txBox="1">
              <a:spLocks/>
            </p:cNvSpPr>
            <p:nvPr/>
          </p:nvSpPr>
          <p:spPr>
            <a:xfrm>
              <a:off x="1135548" y="1879537"/>
              <a:ext cx="439753" cy="301975"/>
            </a:xfrm>
            <a:prstGeom prst="rect">
              <a:avLst/>
            </a:prstGeom>
          </p:spPr>
          <p:txBody>
            <a:bodyPr vert="horz" wrap="none" lIns="45720" tIns="46800" rIns="91440" bIns="45720" rtlCol="0">
              <a:noAutofit/>
            </a:bodyPr>
            <a:lstStyle>
              <a:lvl1pPr marL="0" indent="0" algn="l" defTabSz="457200" rtl="0" eaLnBrk="1" latinLnBrk="0" hangingPunct="1">
                <a:spcBef>
                  <a:spcPct val="20000"/>
                </a:spcBef>
                <a:buFont typeface="Arial"/>
                <a:buNone/>
                <a:defRPr sz="800" kern="1200">
                  <a:solidFill>
                    <a:schemeClr val="tx1"/>
                  </a:solidFill>
                  <a:latin typeface="+mn-lt"/>
                  <a:ea typeface="+mn-ea"/>
                  <a:cs typeface="+mn-cs"/>
                </a:defRPr>
              </a:lvl1pPr>
              <a:lvl2pPr marL="349200" indent="0" algn="l" defTabSz="457200" rtl="0" eaLnBrk="1" latinLnBrk="0" hangingPunct="1">
                <a:spcBef>
                  <a:spcPct val="20000"/>
                </a:spcBef>
                <a:buFont typeface="Arial"/>
                <a:buNone/>
                <a:defRPr sz="800" kern="1200">
                  <a:solidFill>
                    <a:schemeClr val="tx1"/>
                  </a:solidFill>
                  <a:latin typeface="+mn-lt"/>
                  <a:ea typeface="+mn-ea"/>
                  <a:cs typeface="+mn-cs"/>
                </a:defRPr>
              </a:lvl2pPr>
              <a:lvl3pPr marL="662400" indent="0" algn="l" defTabSz="457200" rtl="0" eaLnBrk="1" latinLnBrk="0" hangingPunct="1">
                <a:spcBef>
                  <a:spcPct val="20000"/>
                </a:spcBef>
                <a:buFont typeface="Arial"/>
                <a:buNone/>
                <a:defRPr sz="800" kern="1200">
                  <a:solidFill>
                    <a:schemeClr val="tx1"/>
                  </a:solidFill>
                  <a:latin typeface="+mn-lt"/>
                  <a:ea typeface="+mn-ea"/>
                  <a:cs typeface="+mn-cs"/>
                </a:defRPr>
              </a:lvl3pPr>
              <a:lvl4pPr marL="975600" indent="0" algn="l" defTabSz="457200" rtl="0" eaLnBrk="1" latinLnBrk="0" hangingPunct="1">
                <a:spcBef>
                  <a:spcPct val="20000"/>
                </a:spcBef>
                <a:buFont typeface="Arial"/>
                <a:buNone/>
                <a:defRPr sz="800" kern="1200">
                  <a:solidFill>
                    <a:schemeClr val="tx1"/>
                  </a:solidFill>
                  <a:latin typeface="+mn-lt"/>
                  <a:ea typeface="+mn-ea"/>
                  <a:cs typeface="+mn-cs"/>
                </a:defRPr>
              </a:lvl4pPr>
              <a:lvl5pPr marL="1252800" indent="0" algn="l" defTabSz="457200" rtl="0" eaLnBrk="1" latinLnBrk="0" hangingPunct="1">
                <a:spcBef>
                  <a:spcPct val="20000"/>
                </a:spcBef>
                <a:buFont typeface="Arial"/>
                <a:buNone/>
                <a:defRPr sz="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20000"/>
                </a:lnSpc>
                <a:spcBef>
                  <a:spcPts val="1200"/>
                </a:spcBef>
              </a:pPr>
              <a:r>
                <a:rPr lang="en-US" sz="1200" dirty="0" smtClean="0">
                  <a:solidFill>
                    <a:schemeClr val="accent3">
                      <a:lumMod val="75000"/>
                      <a:lumOff val="25000"/>
                    </a:schemeClr>
                  </a:solidFill>
                  <a:latin typeface="+mj-lt"/>
                  <a:cs typeface="Calibri Light"/>
                </a:rPr>
                <a:t>Pros</a:t>
              </a:r>
              <a:endParaRPr lang="en-US" sz="900" dirty="0" smtClean="0">
                <a:solidFill>
                  <a:schemeClr val="accent3">
                    <a:lumMod val="75000"/>
                    <a:lumOff val="25000"/>
                  </a:schemeClr>
                </a:solidFill>
                <a:latin typeface="Franklin Gothic Book" panose="020B0503020102020204" pitchFamily="34" charset="0"/>
                <a:cs typeface="Calibri Light"/>
              </a:endParaRPr>
            </a:p>
          </p:txBody>
        </p:sp>
      </p:grpSp>
      <p:grpSp>
        <p:nvGrpSpPr>
          <p:cNvPr id="26" name="Group 25"/>
          <p:cNvGrpSpPr/>
          <p:nvPr/>
        </p:nvGrpSpPr>
        <p:grpSpPr>
          <a:xfrm>
            <a:off x="4510574" y="2039928"/>
            <a:ext cx="798350" cy="289206"/>
            <a:chOff x="4086938" y="1887890"/>
            <a:chExt cx="798350" cy="289206"/>
          </a:xfrm>
        </p:grpSpPr>
        <p:grpSp>
          <p:nvGrpSpPr>
            <p:cNvPr id="27" name="SKEPTIC"/>
            <p:cNvGrpSpPr>
              <a:grpSpLocks noChangeAspect="1"/>
            </p:cNvGrpSpPr>
            <p:nvPr/>
          </p:nvGrpSpPr>
          <p:grpSpPr>
            <a:xfrm>
              <a:off x="4086938" y="1892418"/>
              <a:ext cx="182880" cy="233125"/>
              <a:chOff x="4826000" y="398463"/>
              <a:chExt cx="2005013" cy="2555876"/>
            </a:xfrm>
            <a:solidFill>
              <a:schemeClr val="accent4"/>
            </a:solidFill>
            <a:effectLst/>
          </p:grpSpPr>
          <p:sp>
            <p:nvSpPr>
              <p:cNvPr id="29" name="Freeform 11"/>
              <p:cNvSpPr>
                <a:spLocks/>
              </p:cNvSpPr>
              <p:nvPr/>
            </p:nvSpPr>
            <p:spPr bwMode="auto">
              <a:xfrm>
                <a:off x="6265863" y="1717676"/>
                <a:ext cx="565150" cy="1236663"/>
              </a:xfrm>
              <a:custGeom>
                <a:avLst/>
                <a:gdLst>
                  <a:gd name="T0" fmla="*/ 0 w 593"/>
                  <a:gd name="T1" fmla="*/ 1297 h 1297"/>
                  <a:gd name="T2" fmla="*/ 0 w 593"/>
                  <a:gd name="T3" fmla="*/ 1297 h 1297"/>
                  <a:gd name="T4" fmla="*/ 593 w 593"/>
                  <a:gd name="T5" fmla="*/ 1297 h 1297"/>
                  <a:gd name="T6" fmla="*/ 593 w 593"/>
                  <a:gd name="T7" fmla="*/ 297 h 1297"/>
                  <a:gd name="T8" fmla="*/ 296 w 593"/>
                  <a:gd name="T9" fmla="*/ 0 h 1297"/>
                  <a:gd name="T10" fmla="*/ 296 w 593"/>
                  <a:gd name="T11" fmla="*/ 0 h 1297"/>
                  <a:gd name="T12" fmla="*/ 0 w 593"/>
                  <a:gd name="T13" fmla="*/ 297 h 1297"/>
                  <a:gd name="T14" fmla="*/ 0 w 593"/>
                  <a:gd name="T15" fmla="*/ 1297 h 129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3" h="1297">
                    <a:moveTo>
                      <a:pt x="0" y="1297"/>
                    </a:moveTo>
                    <a:lnTo>
                      <a:pt x="0" y="1297"/>
                    </a:lnTo>
                    <a:lnTo>
                      <a:pt x="593" y="1297"/>
                    </a:lnTo>
                    <a:lnTo>
                      <a:pt x="593" y="297"/>
                    </a:lnTo>
                    <a:cubicBezTo>
                      <a:pt x="593" y="133"/>
                      <a:pt x="460" y="0"/>
                      <a:pt x="296" y="0"/>
                    </a:cubicBezTo>
                    <a:lnTo>
                      <a:pt x="296" y="0"/>
                    </a:lnTo>
                    <a:cubicBezTo>
                      <a:pt x="133" y="0"/>
                      <a:pt x="0" y="133"/>
                      <a:pt x="0" y="297"/>
                    </a:cubicBezTo>
                    <a:lnTo>
                      <a:pt x="0" y="129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0" name="Freeform 12"/>
              <p:cNvSpPr>
                <a:spLocks/>
              </p:cNvSpPr>
              <p:nvPr/>
            </p:nvSpPr>
            <p:spPr bwMode="auto">
              <a:xfrm>
                <a:off x="6299200" y="1160463"/>
                <a:ext cx="498475" cy="498475"/>
              </a:xfrm>
              <a:custGeom>
                <a:avLst/>
                <a:gdLst>
                  <a:gd name="T0" fmla="*/ 0 w 523"/>
                  <a:gd name="T1" fmla="*/ 261 h 522"/>
                  <a:gd name="T2" fmla="*/ 0 w 523"/>
                  <a:gd name="T3" fmla="*/ 261 h 522"/>
                  <a:gd name="T4" fmla="*/ 261 w 523"/>
                  <a:gd name="T5" fmla="*/ 522 h 522"/>
                  <a:gd name="T6" fmla="*/ 523 w 523"/>
                  <a:gd name="T7" fmla="*/ 261 h 522"/>
                  <a:gd name="T8" fmla="*/ 261 w 523"/>
                  <a:gd name="T9" fmla="*/ 0 h 522"/>
                  <a:gd name="T10" fmla="*/ 0 w 523"/>
                  <a:gd name="T11" fmla="*/ 261 h 522"/>
                </a:gdLst>
                <a:ahLst/>
                <a:cxnLst>
                  <a:cxn ang="0">
                    <a:pos x="T0" y="T1"/>
                  </a:cxn>
                  <a:cxn ang="0">
                    <a:pos x="T2" y="T3"/>
                  </a:cxn>
                  <a:cxn ang="0">
                    <a:pos x="T4" y="T5"/>
                  </a:cxn>
                  <a:cxn ang="0">
                    <a:pos x="T6" y="T7"/>
                  </a:cxn>
                  <a:cxn ang="0">
                    <a:pos x="T8" y="T9"/>
                  </a:cxn>
                  <a:cxn ang="0">
                    <a:pos x="T10" y="T11"/>
                  </a:cxn>
                </a:cxnLst>
                <a:rect l="0" t="0" r="r" b="b"/>
                <a:pathLst>
                  <a:path w="523" h="522">
                    <a:moveTo>
                      <a:pt x="0" y="261"/>
                    </a:moveTo>
                    <a:lnTo>
                      <a:pt x="0" y="261"/>
                    </a:lnTo>
                    <a:cubicBezTo>
                      <a:pt x="0" y="405"/>
                      <a:pt x="117" y="522"/>
                      <a:pt x="261" y="522"/>
                    </a:cubicBezTo>
                    <a:cubicBezTo>
                      <a:pt x="406" y="522"/>
                      <a:pt x="523" y="405"/>
                      <a:pt x="523" y="261"/>
                    </a:cubicBezTo>
                    <a:cubicBezTo>
                      <a:pt x="523" y="117"/>
                      <a:pt x="406" y="0"/>
                      <a:pt x="261" y="0"/>
                    </a:cubicBezTo>
                    <a:cubicBezTo>
                      <a:pt x="117" y="0"/>
                      <a:pt x="0" y="117"/>
                      <a:pt x="0" y="2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1" name="Freeform 13"/>
              <p:cNvSpPr>
                <a:spLocks/>
              </p:cNvSpPr>
              <p:nvPr/>
            </p:nvSpPr>
            <p:spPr bwMode="auto">
              <a:xfrm>
                <a:off x="5545138" y="1335088"/>
                <a:ext cx="565150" cy="1619250"/>
              </a:xfrm>
              <a:custGeom>
                <a:avLst/>
                <a:gdLst>
                  <a:gd name="T0" fmla="*/ 0 w 593"/>
                  <a:gd name="T1" fmla="*/ 1697 h 1697"/>
                  <a:gd name="T2" fmla="*/ 0 w 593"/>
                  <a:gd name="T3" fmla="*/ 1697 h 1697"/>
                  <a:gd name="T4" fmla="*/ 593 w 593"/>
                  <a:gd name="T5" fmla="*/ 1697 h 1697"/>
                  <a:gd name="T6" fmla="*/ 593 w 593"/>
                  <a:gd name="T7" fmla="*/ 297 h 1697"/>
                  <a:gd name="T8" fmla="*/ 297 w 593"/>
                  <a:gd name="T9" fmla="*/ 0 h 1697"/>
                  <a:gd name="T10" fmla="*/ 0 w 593"/>
                  <a:gd name="T11" fmla="*/ 297 h 1697"/>
                  <a:gd name="T12" fmla="*/ 0 w 593"/>
                  <a:gd name="T13" fmla="*/ 1697 h 1697"/>
                </a:gdLst>
                <a:ahLst/>
                <a:cxnLst>
                  <a:cxn ang="0">
                    <a:pos x="T0" y="T1"/>
                  </a:cxn>
                  <a:cxn ang="0">
                    <a:pos x="T2" y="T3"/>
                  </a:cxn>
                  <a:cxn ang="0">
                    <a:pos x="T4" y="T5"/>
                  </a:cxn>
                  <a:cxn ang="0">
                    <a:pos x="T6" y="T7"/>
                  </a:cxn>
                  <a:cxn ang="0">
                    <a:pos x="T8" y="T9"/>
                  </a:cxn>
                  <a:cxn ang="0">
                    <a:pos x="T10" y="T11"/>
                  </a:cxn>
                  <a:cxn ang="0">
                    <a:pos x="T12" y="T13"/>
                  </a:cxn>
                </a:cxnLst>
                <a:rect l="0" t="0" r="r" b="b"/>
                <a:pathLst>
                  <a:path w="593" h="1697">
                    <a:moveTo>
                      <a:pt x="0" y="1697"/>
                    </a:moveTo>
                    <a:lnTo>
                      <a:pt x="0" y="1697"/>
                    </a:lnTo>
                    <a:lnTo>
                      <a:pt x="593" y="1697"/>
                    </a:lnTo>
                    <a:lnTo>
                      <a:pt x="593" y="297"/>
                    </a:lnTo>
                    <a:cubicBezTo>
                      <a:pt x="593" y="133"/>
                      <a:pt x="460" y="0"/>
                      <a:pt x="297" y="0"/>
                    </a:cubicBezTo>
                    <a:cubicBezTo>
                      <a:pt x="133" y="0"/>
                      <a:pt x="0" y="133"/>
                      <a:pt x="0" y="297"/>
                    </a:cubicBezTo>
                    <a:lnTo>
                      <a:pt x="0" y="169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2" name="Freeform 14"/>
              <p:cNvSpPr>
                <a:spLocks/>
              </p:cNvSpPr>
              <p:nvPr/>
            </p:nvSpPr>
            <p:spPr bwMode="auto">
              <a:xfrm>
                <a:off x="5578475" y="779463"/>
                <a:ext cx="498475" cy="498475"/>
              </a:xfrm>
              <a:custGeom>
                <a:avLst/>
                <a:gdLst>
                  <a:gd name="T0" fmla="*/ 0 w 523"/>
                  <a:gd name="T1" fmla="*/ 261 h 522"/>
                  <a:gd name="T2" fmla="*/ 0 w 523"/>
                  <a:gd name="T3" fmla="*/ 261 h 522"/>
                  <a:gd name="T4" fmla="*/ 262 w 523"/>
                  <a:gd name="T5" fmla="*/ 522 h 522"/>
                  <a:gd name="T6" fmla="*/ 523 w 523"/>
                  <a:gd name="T7" fmla="*/ 261 h 522"/>
                  <a:gd name="T8" fmla="*/ 262 w 523"/>
                  <a:gd name="T9" fmla="*/ 0 h 522"/>
                  <a:gd name="T10" fmla="*/ 0 w 523"/>
                  <a:gd name="T11" fmla="*/ 261 h 522"/>
                </a:gdLst>
                <a:ahLst/>
                <a:cxnLst>
                  <a:cxn ang="0">
                    <a:pos x="T0" y="T1"/>
                  </a:cxn>
                  <a:cxn ang="0">
                    <a:pos x="T2" y="T3"/>
                  </a:cxn>
                  <a:cxn ang="0">
                    <a:pos x="T4" y="T5"/>
                  </a:cxn>
                  <a:cxn ang="0">
                    <a:pos x="T6" y="T7"/>
                  </a:cxn>
                  <a:cxn ang="0">
                    <a:pos x="T8" y="T9"/>
                  </a:cxn>
                  <a:cxn ang="0">
                    <a:pos x="T10" y="T11"/>
                  </a:cxn>
                </a:cxnLst>
                <a:rect l="0" t="0" r="r" b="b"/>
                <a:pathLst>
                  <a:path w="523" h="522">
                    <a:moveTo>
                      <a:pt x="0" y="261"/>
                    </a:moveTo>
                    <a:lnTo>
                      <a:pt x="0" y="261"/>
                    </a:lnTo>
                    <a:cubicBezTo>
                      <a:pt x="0" y="405"/>
                      <a:pt x="117" y="522"/>
                      <a:pt x="262" y="522"/>
                    </a:cubicBezTo>
                    <a:cubicBezTo>
                      <a:pt x="406" y="522"/>
                      <a:pt x="523" y="405"/>
                      <a:pt x="523" y="261"/>
                    </a:cubicBezTo>
                    <a:cubicBezTo>
                      <a:pt x="523" y="117"/>
                      <a:pt x="406" y="0"/>
                      <a:pt x="262" y="0"/>
                    </a:cubicBezTo>
                    <a:cubicBezTo>
                      <a:pt x="117" y="0"/>
                      <a:pt x="0" y="117"/>
                      <a:pt x="0" y="2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3" name="Freeform 15"/>
              <p:cNvSpPr>
                <a:spLocks/>
              </p:cNvSpPr>
              <p:nvPr/>
            </p:nvSpPr>
            <p:spPr bwMode="auto">
              <a:xfrm>
                <a:off x="4826000" y="954088"/>
                <a:ext cx="565150" cy="2000250"/>
              </a:xfrm>
              <a:custGeom>
                <a:avLst/>
                <a:gdLst>
                  <a:gd name="T0" fmla="*/ 0 w 592"/>
                  <a:gd name="T1" fmla="*/ 2097 h 2097"/>
                  <a:gd name="T2" fmla="*/ 0 w 592"/>
                  <a:gd name="T3" fmla="*/ 2097 h 2097"/>
                  <a:gd name="T4" fmla="*/ 592 w 592"/>
                  <a:gd name="T5" fmla="*/ 2097 h 2097"/>
                  <a:gd name="T6" fmla="*/ 592 w 592"/>
                  <a:gd name="T7" fmla="*/ 297 h 2097"/>
                  <a:gd name="T8" fmla="*/ 296 w 592"/>
                  <a:gd name="T9" fmla="*/ 0 h 2097"/>
                  <a:gd name="T10" fmla="*/ 0 w 592"/>
                  <a:gd name="T11" fmla="*/ 297 h 2097"/>
                  <a:gd name="T12" fmla="*/ 0 w 592"/>
                  <a:gd name="T13" fmla="*/ 2097 h 2097"/>
                </a:gdLst>
                <a:ahLst/>
                <a:cxnLst>
                  <a:cxn ang="0">
                    <a:pos x="T0" y="T1"/>
                  </a:cxn>
                  <a:cxn ang="0">
                    <a:pos x="T2" y="T3"/>
                  </a:cxn>
                  <a:cxn ang="0">
                    <a:pos x="T4" y="T5"/>
                  </a:cxn>
                  <a:cxn ang="0">
                    <a:pos x="T6" y="T7"/>
                  </a:cxn>
                  <a:cxn ang="0">
                    <a:pos x="T8" y="T9"/>
                  </a:cxn>
                  <a:cxn ang="0">
                    <a:pos x="T10" y="T11"/>
                  </a:cxn>
                  <a:cxn ang="0">
                    <a:pos x="T12" y="T13"/>
                  </a:cxn>
                </a:cxnLst>
                <a:rect l="0" t="0" r="r" b="b"/>
                <a:pathLst>
                  <a:path w="592" h="2097">
                    <a:moveTo>
                      <a:pt x="0" y="2097"/>
                    </a:moveTo>
                    <a:lnTo>
                      <a:pt x="0" y="2097"/>
                    </a:lnTo>
                    <a:lnTo>
                      <a:pt x="592" y="2097"/>
                    </a:lnTo>
                    <a:lnTo>
                      <a:pt x="592" y="297"/>
                    </a:lnTo>
                    <a:cubicBezTo>
                      <a:pt x="592" y="133"/>
                      <a:pt x="460" y="0"/>
                      <a:pt x="296" y="0"/>
                    </a:cubicBezTo>
                    <a:cubicBezTo>
                      <a:pt x="132" y="0"/>
                      <a:pt x="0" y="133"/>
                      <a:pt x="0" y="297"/>
                    </a:cubicBezTo>
                    <a:lnTo>
                      <a:pt x="0" y="209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4" name="Freeform 16"/>
              <p:cNvSpPr>
                <a:spLocks/>
              </p:cNvSpPr>
              <p:nvPr/>
            </p:nvSpPr>
            <p:spPr bwMode="auto">
              <a:xfrm>
                <a:off x="4859338" y="398463"/>
                <a:ext cx="498475" cy="496888"/>
              </a:xfrm>
              <a:custGeom>
                <a:avLst/>
                <a:gdLst>
                  <a:gd name="T0" fmla="*/ 0 w 522"/>
                  <a:gd name="T1" fmla="*/ 260 h 521"/>
                  <a:gd name="T2" fmla="*/ 0 w 522"/>
                  <a:gd name="T3" fmla="*/ 260 h 521"/>
                  <a:gd name="T4" fmla="*/ 261 w 522"/>
                  <a:gd name="T5" fmla="*/ 521 h 521"/>
                  <a:gd name="T6" fmla="*/ 522 w 522"/>
                  <a:gd name="T7" fmla="*/ 260 h 521"/>
                  <a:gd name="T8" fmla="*/ 261 w 522"/>
                  <a:gd name="T9" fmla="*/ 0 h 521"/>
                  <a:gd name="T10" fmla="*/ 0 w 522"/>
                  <a:gd name="T11" fmla="*/ 260 h 521"/>
                </a:gdLst>
                <a:ahLst/>
                <a:cxnLst>
                  <a:cxn ang="0">
                    <a:pos x="T0" y="T1"/>
                  </a:cxn>
                  <a:cxn ang="0">
                    <a:pos x="T2" y="T3"/>
                  </a:cxn>
                  <a:cxn ang="0">
                    <a:pos x="T4" y="T5"/>
                  </a:cxn>
                  <a:cxn ang="0">
                    <a:pos x="T6" y="T7"/>
                  </a:cxn>
                  <a:cxn ang="0">
                    <a:pos x="T8" y="T9"/>
                  </a:cxn>
                  <a:cxn ang="0">
                    <a:pos x="T10" y="T11"/>
                  </a:cxn>
                </a:cxnLst>
                <a:rect l="0" t="0" r="r" b="b"/>
                <a:pathLst>
                  <a:path w="522" h="521">
                    <a:moveTo>
                      <a:pt x="0" y="260"/>
                    </a:moveTo>
                    <a:lnTo>
                      <a:pt x="0" y="260"/>
                    </a:lnTo>
                    <a:cubicBezTo>
                      <a:pt x="0" y="404"/>
                      <a:pt x="117" y="521"/>
                      <a:pt x="261" y="521"/>
                    </a:cubicBezTo>
                    <a:cubicBezTo>
                      <a:pt x="405" y="521"/>
                      <a:pt x="522" y="404"/>
                      <a:pt x="522" y="260"/>
                    </a:cubicBezTo>
                    <a:cubicBezTo>
                      <a:pt x="522" y="116"/>
                      <a:pt x="405" y="0"/>
                      <a:pt x="261" y="0"/>
                    </a:cubicBezTo>
                    <a:cubicBezTo>
                      <a:pt x="117" y="0"/>
                      <a:pt x="0" y="116"/>
                      <a:pt x="0" y="26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8" name="Content Placeholder 2"/>
            <p:cNvSpPr txBox="1">
              <a:spLocks/>
            </p:cNvSpPr>
            <p:nvPr/>
          </p:nvSpPr>
          <p:spPr>
            <a:xfrm>
              <a:off x="4271660" y="1887890"/>
              <a:ext cx="613628" cy="289206"/>
            </a:xfrm>
            <a:prstGeom prst="rect">
              <a:avLst/>
            </a:prstGeom>
          </p:spPr>
          <p:txBody>
            <a:bodyPr vert="horz" wrap="none" lIns="45720" tIns="46800" rIns="91440" bIns="45720" rtlCol="0">
              <a:noAutofit/>
            </a:bodyPr>
            <a:lstStyle>
              <a:lvl1pPr marL="0" indent="0" algn="l" defTabSz="457200" rtl="0" eaLnBrk="1" latinLnBrk="0" hangingPunct="1">
                <a:spcBef>
                  <a:spcPct val="20000"/>
                </a:spcBef>
                <a:buFont typeface="Arial"/>
                <a:buNone/>
                <a:defRPr sz="800" kern="1200">
                  <a:solidFill>
                    <a:schemeClr val="tx1"/>
                  </a:solidFill>
                  <a:latin typeface="+mn-lt"/>
                  <a:ea typeface="+mn-ea"/>
                  <a:cs typeface="+mn-cs"/>
                </a:defRPr>
              </a:lvl1pPr>
              <a:lvl2pPr marL="349200" indent="0" algn="l" defTabSz="457200" rtl="0" eaLnBrk="1" latinLnBrk="0" hangingPunct="1">
                <a:spcBef>
                  <a:spcPct val="20000"/>
                </a:spcBef>
                <a:buFont typeface="Arial"/>
                <a:buNone/>
                <a:defRPr sz="800" kern="1200">
                  <a:solidFill>
                    <a:schemeClr val="tx1"/>
                  </a:solidFill>
                  <a:latin typeface="+mn-lt"/>
                  <a:ea typeface="+mn-ea"/>
                  <a:cs typeface="+mn-cs"/>
                </a:defRPr>
              </a:lvl2pPr>
              <a:lvl3pPr marL="662400" indent="0" algn="l" defTabSz="457200" rtl="0" eaLnBrk="1" latinLnBrk="0" hangingPunct="1">
                <a:spcBef>
                  <a:spcPct val="20000"/>
                </a:spcBef>
                <a:buFont typeface="Arial"/>
                <a:buNone/>
                <a:defRPr sz="800" kern="1200">
                  <a:solidFill>
                    <a:schemeClr val="tx1"/>
                  </a:solidFill>
                  <a:latin typeface="+mn-lt"/>
                  <a:ea typeface="+mn-ea"/>
                  <a:cs typeface="+mn-cs"/>
                </a:defRPr>
              </a:lvl3pPr>
              <a:lvl4pPr marL="975600" indent="0" algn="l" defTabSz="457200" rtl="0" eaLnBrk="1" latinLnBrk="0" hangingPunct="1">
                <a:spcBef>
                  <a:spcPct val="20000"/>
                </a:spcBef>
                <a:buFont typeface="Arial"/>
                <a:buNone/>
                <a:defRPr sz="800" kern="1200">
                  <a:solidFill>
                    <a:schemeClr val="tx1"/>
                  </a:solidFill>
                  <a:latin typeface="+mn-lt"/>
                  <a:ea typeface="+mn-ea"/>
                  <a:cs typeface="+mn-cs"/>
                </a:defRPr>
              </a:lvl4pPr>
              <a:lvl5pPr marL="1252800" indent="0" algn="l" defTabSz="457200" rtl="0" eaLnBrk="1" latinLnBrk="0" hangingPunct="1">
                <a:spcBef>
                  <a:spcPct val="20000"/>
                </a:spcBef>
                <a:buFont typeface="Arial"/>
                <a:buNone/>
                <a:defRPr sz="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20000"/>
                </a:lnSpc>
                <a:spcBef>
                  <a:spcPts val="1200"/>
                </a:spcBef>
              </a:pPr>
              <a:r>
                <a:rPr lang="en-US" sz="1200" dirty="0" smtClean="0">
                  <a:solidFill>
                    <a:schemeClr val="accent1"/>
                  </a:solidFill>
                  <a:latin typeface="+mj-lt"/>
                  <a:cs typeface="Calibri Light"/>
                </a:rPr>
                <a:t>Skeptics</a:t>
              </a:r>
              <a:endParaRPr lang="en-US" sz="900" dirty="0" smtClean="0">
                <a:solidFill>
                  <a:schemeClr val="accent1"/>
                </a:solidFill>
                <a:latin typeface="Franklin Gothic Book" panose="020B0503020102020204" pitchFamily="34" charset="0"/>
                <a:cs typeface="Calibri Light"/>
              </a:endParaRPr>
            </a:p>
          </p:txBody>
        </p:sp>
      </p:grpSp>
      <p:grpSp>
        <p:nvGrpSpPr>
          <p:cNvPr id="35" name="Group 34"/>
          <p:cNvGrpSpPr/>
          <p:nvPr/>
        </p:nvGrpSpPr>
        <p:grpSpPr>
          <a:xfrm>
            <a:off x="3724748" y="2018445"/>
            <a:ext cx="848174" cy="332173"/>
            <a:chOff x="2431672" y="1879537"/>
            <a:chExt cx="848174" cy="332173"/>
          </a:xfrm>
        </p:grpSpPr>
        <p:grpSp>
          <p:nvGrpSpPr>
            <p:cNvPr id="36" name="Group 35"/>
            <p:cNvGrpSpPr>
              <a:grpSpLocks noChangeAspect="1"/>
            </p:cNvGrpSpPr>
            <p:nvPr/>
          </p:nvGrpSpPr>
          <p:grpSpPr>
            <a:xfrm>
              <a:off x="2431672" y="1903858"/>
              <a:ext cx="182880" cy="221685"/>
              <a:chOff x="3969534" y="2897821"/>
              <a:chExt cx="1097280" cy="1330113"/>
            </a:xfrm>
            <a:solidFill>
              <a:schemeClr val="accent3"/>
            </a:solidFill>
            <a:effectLst/>
          </p:grpSpPr>
          <p:sp>
            <p:nvSpPr>
              <p:cNvPr id="38" name="Freeform 17"/>
              <p:cNvSpPr>
                <a:spLocks/>
              </p:cNvSpPr>
              <p:nvPr/>
            </p:nvSpPr>
            <p:spPr bwMode="auto">
              <a:xfrm>
                <a:off x="4757525" y="3411274"/>
                <a:ext cx="309289" cy="816660"/>
              </a:xfrm>
              <a:custGeom>
                <a:avLst/>
                <a:gdLst>
                  <a:gd name="T0" fmla="*/ 0 w 593"/>
                  <a:gd name="T1" fmla="*/ 1564 h 1564"/>
                  <a:gd name="T2" fmla="*/ 0 w 593"/>
                  <a:gd name="T3" fmla="*/ 1564 h 1564"/>
                  <a:gd name="T4" fmla="*/ 593 w 593"/>
                  <a:gd name="T5" fmla="*/ 1564 h 1564"/>
                  <a:gd name="T6" fmla="*/ 593 w 593"/>
                  <a:gd name="T7" fmla="*/ 296 h 1564"/>
                  <a:gd name="T8" fmla="*/ 297 w 593"/>
                  <a:gd name="T9" fmla="*/ 0 h 1564"/>
                  <a:gd name="T10" fmla="*/ 0 w 593"/>
                  <a:gd name="T11" fmla="*/ 296 h 1564"/>
                  <a:gd name="T12" fmla="*/ 0 w 593"/>
                  <a:gd name="T13" fmla="*/ 1564 h 1564"/>
                </a:gdLst>
                <a:ahLst/>
                <a:cxnLst>
                  <a:cxn ang="0">
                    <a:pos x="T0" y="T1"/>
                  </a:cxn>
                  <a:cxn ang="0">
                    <a:pos x="T2" y="T3"/>
                  </a:cxn>
                  <a:cxn ang="0">
                    <a:pos x="T4" y="T5"/>
                  </a:cxn>
                  <a:cxn ang="0">
                    <a:pos x="T6" y="T7"/>
                  </a:cxn>
                  <a:cxn ang="0">
                    <a:pos x="T8" y="T9"/>
                  </a:cxn>
                  <a:cxn ang="0">
                    <a:pos x="T10" y="T11"/>
                  </a:cxn>
                  <a:cxn ang="0">
                    <a:pos x="T12" y="T13"/>
                  </a:cxn>
                </a:cxnLst>
                <a:rect l="0" t="0" r="r" b="b"/>
                <a:pathLst>
                  <a:path w="593" h="1564">
                    <a:moveTo>
                      <a:pt x="0" y="1564"/>
                    </a:moveTo>
                    <a:lnTo>
                      <a:pt x="0" y="1564"/>
                    </a:lnTo>
                    <a:lnTo>
                      <a:pt x="593" y="1564"/>
                    </a:lnTo>
                    <a:lnTo>
                      <a:pt x="593" y="296"/>
                    </a:lnTo>
                    <a:cubicBezTo>
                      <a:pt x="593" y="133"/>
                      <a:pt x="460" y="0"/>
                      <a:pt x="297" y="0"/>
                    </a:cubicBezTo>
                    <a:cubicBezTo>
                      <a:pt x="133" y="0"/>
                      <a:pt x="0" y="133"/>
                      <a:pt x="0" y="296"/>
                    </a:cubicBezTo>
                    <a:lnTo>
                      <a:pt x="0" y="156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9" name="Freeform 18"/>
              <p:cNvSpPr>
                <a:spLocks/>
              </p:cNvSpPr>
              <p:nvPr/>
            </p:nvSpPr>
            <p:spPr bwMode="auto">
              <a:xfrm>
                <a:off x="4775770" y="3107199"/>
                <a:ext cx="272800" cy="272799"/>
              </a:xfrm>
              <a:custGeom>
                <a:avLst/>
                <a:gdLst>
                  <a:gd name="T0" fmla="*/ 0 w 523"/>
                  <a:gd name="T1" fmla="*/ 262 h 523"/>
                  <a:gd name="T2" fmla="*/ 0 w 523"/>
                  <a:gd name="T3" fmla="*/ 262 h 523"/>
                  <a:gd name="T4" fmla="*/ 262 w 523"/>
                  <a:gd name="T5" fmla="*/ 523 h 523"/>
                  <a:gd name="T6" fmla="*/ 523 w 523"/>
                  <a:gd name="T7" fmla="*/ 262 h 523"/>
                  <a:gd name="T8" fmla="*/ 262 w 523"/>
                  <a:gd name="T9" fmla="*/ 0 h 523"/>
                  <a:gd name="T10" fmla="*/ 0 w 523"/>
                  <a:gd name="T11" fmla="*/ 262 h 523"/>
                </a:gdLst>
                <a:ahLst/>
                <a:cxnLst>
                  <a:cxn ang="0">
                    <a:pos x="T0" y="T1"/>
                  </a:cxn>
                  <a:cxn ang="0">
                    <a:pos x="T2" y="T3"/>
                  </a:cxn>
                  <a:cxn ang="0">
                    <a:pos x="T4" y="T5"/>
                  </a:cxn>
                  <a:cxn ang="0">
                    <a:pos x="T6" y="T7"/>
                  </a:cxn>
                  <a:cxn ang="0">
                    <a:pos x="T8" y="T9"/>
                  </a:cxn>
                  <a:cxn ang="0">
                    <a:pos x="T10" y="T11"/>
                  </a:cxn>
                </a:cxnLst>
                <a:rect l="0" t="0" r="r" b="b"/>
                <a:pathLst>
                  <a:path w="523" h="523">
                    <a:moveTo>
                      <a:pt x="0" y="262"/>
                    </a:moveTo>
                    <a:lnTo>
                      <a:pt x="0" y="262"/>
                    </a:lnTo>
                    <a:cubicBezTo>
                      <a:pt x="0" y="406"/>
                      <a:pt x="117" y="523"/>
                      <a:pt x="262" y="523"/>
                    </a:cubicBezTo>
                    <a:cubicBezTo>
                      <a:pt x="406" y="523"/>
                      <a:pt x="523" y="406"/>
                      <a:pt x="523" y="262"/>
                    </a:cubicBezTo>
                    <a:cubicBezTo>
                      <a:pt x="523" y="117"/>
                      <a:pt x="406" y="0"/>
                      <a:pt x="262" y="0"/>
                    </a:cubicBezTo>
                    <a:cubicBezTo>
                      <a:pt x="117" y="0"/>
                      <a:pt x="0" y="117"/>
                      <a:pt x="0" y="26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0" name="Freeform 19"/>
              <p:cNvSpPr>
                <a:spLocks/>
              </p:cNvSpPr>
              <p:nvPr/>
            </p:nvSpPr>
            <p:spPr bwMode="auto">
              <a:xfrm>
                <a:off x="3969534" y="3411274"/>
                <a:ext cx="309289" cy="816660"/>
              </a:xfrm>
              <a:custGeom>
                <a:avLst/>
                <a:gdLst>
                  <a:gd name="T0" fmla="*/ 593 w 593"/>
                  <a:gd name="T1" fmla="*/ 1564 h 1564"/>
                  <a:gd name="T2" fmla="*/ 593 w 593"/>
                  <a:gd name="T3" fmla="*/ 1564 h 1564"/>
                  <a:gd name="T4" fmla="*/ 0 w 593"/>
                  <a:gd name="T5" fmla="*/ 1564 h 1564"/>
                  <a:gd name="T6" fmla="*/ 0 w 593"/>
                  <a:gd name="T7" fmla="*/ 296 h 1564"/>
                  <a:gd name="T8" fmla="*/ 296 w 593"/>
                  <a:gd name="T9" fmla="*/ 0 h 1564"/>
                  <a:gd name="T10" fmla="*/ 593 w 593"/>
                  <a:gd name="T11" fmla="*/ 296 h 1564"/>
                  <a:gd name="T12" fmla="*/ 593 w 593"/>
                  <a:gd name="T13" fmla="*/ 1564 h 1564"/>
                </a:gdLst>
                <a:ahLst/>
                <a:cxnLst>
                  <a:cxn ang="0">
                    <a:pos x="T0" y="T1"/>
                  </a:cxn>
                  <a:cxn ang="0">
                    <a:pos x="T2" y="T3"/>
                  </a:cxn>
                  <a:cxn ang="0">
                    <a:pos x="T4" y="T5"/>
                  </a:cxn>
                  <a:cxn ang="0">
                    <a:pos x="T6" y="T7"/>
                  </a:cxn>
                  <a:cxn ang="0">
                    <a:pos x="T8" y="T9"/>
                  </a:cxn>
                  <a:cxn ang="0">
                    <a:pos x="T10" y="T11"/>
                  </a:cxn>
                  <a:cxn ang="0">
                    <a:pos x="T12" y="T13"/>
                  </a:cxn>
                </a:cxnLst>
                <a:rect l="0" t="0" r="r" b="b"/>
                <a:pathLst>
                  <a:path w="593" h="1564">
                    <a:moveTo>
                      <a:pt x="593" y="1564"/>
                    </a:moveTo>
                    <a:lnTo>
                      <a:pt x="593" y="1564"/>
                    </a:lnTo>
                    <a:lnTo>
                      <a:pt x="0" y="1564"/>
                    </a:lnTo>
                    <a:lnTo>
                      <a:pt x="0" y="296"/>
                    </a:lnTo>
                    <a:cubicBezTo>
                      <a:pt x="0" y="133"/>
                      <a:pt x="133" y="0"/>
                      <a:pt x="296" y="0"/>
                    </a:cubicBezTo>
                    <a:cubicBezTo>
                      <a:pt x="460" y="0"/>
                      <a:pt x="593" y="133"/>
                      <a:pt x="593" y="296"/>
                    </a:cubicBezTo>
                    <a:lnTo>
                      <a:pt x="593" y="1564"/>
                    </a:lnTo>
                    <a:close/>
                  </a:path>
                </a:pathLst>
              </a:custGeom>
              <a:solidFill>
                <a:schemeClr val="accent3">
                  <a:lumMod val="75000"/>
                  <a:lumOff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1" name="Freeform 20"/>
              <p:cNvSpPr>
                <a:spLocks/>
              </p:cNvSpPr>
              <p:nvPr/>
            </p:nvSpPr>
            <p:spPr bwMode="auto">
              <a:xfrm>
                <a:off x="3987779" y="3107199"/>
                <a:ext cx="272800" cy="272799"/>
              </a:xfrm>
              <a:custGeom>
                <a:avLst/>
                <a:gdLst>
                  <a:gd name="T0" fmla="*/ 523 w 523"/>
                  <a:gd name="T1" fmla="*/ 262 h 523"/>
                  <a:gd name="T2" fmla="*/ 523 w 523"/>
                  <a:gd name="T3" fmla="*/ 262 h 523"/>
                  <a:gd name="T4" fmla="*/ 261 w 523"/>
                  <a:gd name="T5" fmla="*/ 523 h 523"/>
                  <a:gd name="T6" fmla="*/ 0 w 523"/>
                  <a:gd name="T7" fmla="*/ 262 h 523"/>
                  <a:gd name="T8" fmla="*/ 261 w 523"/>
                  <a:gd name="T9" fmla="*/ 0 h 523"/>
                  <a:gd name="T10" fmla="*/ 523 w 523"/>
                  <a:gd name="T11" fmla="*/ 262 h 523"/>
                </a:gdLst>
                <a:ahLst/>
                <a:cxnLst>
                  <a:cxn ang="0">
                    <a:pos x="T0" y="T1"/>
                  </a:cxn>
                  <a:cxn ang="0">
                    <a:pos x="T2" y="T3"/>
                  </a:cxn>
                  <a:cxn ang="0">
                    <a:pos x="T4" y="T5"/>
                  </a:cxn>
                  <a:cxn ang="0">
                    <a:pos x="T6" y="T7"/>
                  </a:cxn>
                  <a:cxn ang="0">
                    <a:pos x="T8" y="T9"/>
                  </a:cxn>
                  <a:cxn ang="0">
                    <a:pos x="T10" y="T11"/>
                  </a:cxn>
                </a:cxnLst>
                <a:rect l="0" t="0" r="r" b="b"/>
                <a:pathLst>
                  <a:path w="523" h="523">
                    <a:moveTo>
                      <a:pt x="523" y="262"/>
                    </a:moveTo>
                    <a:lnTo>
                      <a:pt x="523" y="262"/>
                    </a:lnTo>
                    <a:cubicBezTo>
                      <a:pt x="523" y="406"/>
                      <a:pt x="406" y="523"/>
                      <a:pt x="261" y="523"/>
                    </a:cubicBezTo>
                    <a:cubicBezTo>
                      <a:pt x="117" y="523"/>
                      <a:pt x="0" y="406"/>
                      <a:pt x="0" y="262"/>
                    </a:cubicBezTo>
                    <a:cubicBezTo>
                      <a:pt x="0" y="117"/>
                      <a:pt x="117" y="0"/>
                      <a:pt x="261" y="0"/>
                    </a:cubicBezTo>
                    <a:cubicBezTo>
                      <a:pt x="406" y="0"/>
                      <a:pt x="523" y="117"/>
                      <a:pt x="523" y="262"/>
                    </a:cubicBezTo>
                    <a:close/>
                  </a:path>
                </a:pathLst>
              </a:custGeom>
              <a:solidFill>
                <a:schemeClr val="accent3">
                  <a:lumMod val="75000"/>
                  <a:lumOff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2" name="Freeform 21"/>
              <p:cNvSpPr>
                <a:spLocks/>
              </p:cNvSpPr>
              <p:nvPr/>
            </p:nvSpPr>
            <p:spPr bwMode="auto">
              <a:xfrm>
                <a:off x="4518608" y="3202765"/>
                <a:ext cx="154644" cy="1025169"/>
              </a:xfrm>
              <a:custGeom>
                <a:avLst/>
                <a:gdLst>
                  <a:gd name="T0" fmla="*/ 296 w 296"/>
                  <a:gd name="T1" fmla="*/ 296 h 1964"/>
                  <a:gd name="T2" fmla="*/ 296 w 296"/>
                  <a:gd name="T3" fmla="*/ 296 h 1964"/>
                  <a:gd name="T4" fmla="*/ 0 w 296"/>
                  <a:gd name="T5" fmla="*/ 0 h 1964"/>
                  <a:gd name="T6" fmla="*/ 0 w 296"/>
                  <a:gd name="T7" fmla="*/ 1964 h 1964"/>
                  <a:gd name="T8" fmla="*/ 296 w 296"/>
                  <a:gd name="T9" fmla="*/ 1964 h 1964"/>
                  <a:gd name="T10" fmla="*/ 296 w 296"/>
                  <a:gd name="T11" fmla="*/ 296 h 1964"/>
                </a:gdLst>
                <a:ahLst/>
                <a:cxnLst>
                  <a:cxn ang="0">
                    <a:pos x="T0" y="T1"/>
                  </a:cxn>
                  <a:cxn ang="0">
                    <a:pos x="T2" y="T3"/>
                  </a:cxn>
                  <a:cxn ang="0">
                    <a:pos x="T4" y="T5"/>
                  </a:cxn>
                  <a:cxn ang="0">
                    <a:pos x="T6" y="T7"/>
                  </a:cxn>
                  <a:cxn ang="0">
                    <a:pos x="T8" y="T9"/>
                  </a:cxn>
                  <a:cxn ang="0">
                    <a:pos x="T10" y="T11"/>
                  </a:cxn>
                </a:cxnLst>
                <a:rect l="0" t="0" r="r" b="b"/>
                <a:pathLst>
                  <a:path w="296" h="1964">
                    <a:moveTo>
                      <a:pt x="296" y="296"/>
                    </a:moveTo>
                    <a:lnTo>
                      <a:pt x="296" y="296"/>
                    </a:lnTo>
                    <a:cubicBezTo>
                      <a:pt x="296" y="133"/>
                      <a:pt x="164" y="0"/>
                      <a:pt x="0" y="0"/>
                    </a:cubicBezTo>
                    <a:lnTo>
                      <a:pt x="0" y="1964"/>
                    </a:lnTo>
                    <a:lnTo>
                      <a:pt x="296" y="1964"/>
                    </a:lnTo>
                    <a:lnTo>
                      <a:pt x="296" y="29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3" name="Freeform 22"/>
              <p:cNvSpPr>
                <a:spLocks/>
              </p:cNvSpPr>
              <p:nvPr/>
            </p:nvSpPr>
            <p:spPr bwMode="auto">
              <a:xfrm>
                <a:off x="4518608" y="2897821"/>
                <a:ext cx="136400" cy="272799"/>
              </a:xfrm>
              <a:custGeom>
                <a:avLst/>
                <a:gdLst>
                  <a:gd name="T0" fmla="*/ 261 w 261"/>
                  <a:gd name="T1" fmla="*/ 262 h 523"/>
                  <a:gd name="T2" fmla="*/ 261 w 261"/>
                  <a:gd name="T3" fmla="*/ 262 h 523"/>
                  <a:gd name="T4" fmla="*/ 0 w 261"/>
                  <a:gd name="T5" fmla="*/ 0 h 523"/>
                  <a:gd name="T6" fmla="*/ 0 w 261"/>
                  <a:gd name="T7" fmla="*/ 523 h 523"/>
                  <a:gd name="T8" fmla="*/ 261 w 261"/>
                  <a:gd name="T9" fmla="*/ 262 h 523"/>
                </a:gdLst>
                <a:ahLst/>
                <a:cxnLst>
                  <a:cxn ang="0">
                    <a:pos x="T0" y="T1"/>
                  </a:cxn>
                  <a:cxn ang="0">
                    <a:pos x="T2" y="T3"/>
                  </a:cxn>
                  <a:cxn ang="0">
                    <a:pos x="T4" y="T5"/>
                  </a:cxn>
                  <a:cxn ang="0">
                    <a:pos x="T6" y="T7"/>
                  </a:cxn>
                  <a:cxn ang="0">
                    <a:pos x="T8" y="T9"/>
                  </a:cxn>
                </a:cxnLst>
                <a:rect l="0" t="0" r="r" b="b"/>
                <a:pathLst>
                  <a:path w="261" h="523">
                    <a:moveTo>
                      <a:pt x="261" y="262"/>
                    </a:moveTo>
                    <a:lnTo>
                      <a:pt x="261" y="262"/>
                    </a:lnTo>
                    <a:cubicBezTo>
                      <a:pt x="261" y="117"/>
                      <a:pt x="144" y="0"/>
                      <a:pt x="0" y="0"/>
                    </a:cubicBezTo>
                    <a:lnTo>
                      <a:pt x="0" y="523"/>
                    </a:lnTo>
                    <a:cubicBezTo>
                      <a:pt x="144" y="523"/>
                      <a:pt x="261" y="406"/>
                      <a:pt x="261" y="26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4" name="Freeform 23"/>
              <p:cNvSpPr>
                <a:spLocks/>
              </p:cNvSpPr>
              <p:nvPr/>
            </p:nvSpPr>
            <p:spPr bwMode="auto">
              <a:xfrm>
                <a:off x="4363964" y="3202765"/>
                <a:ext cx="154644" cy="1025169"/>
              </a:xfrm>
              <a:custGeom>
                <a:avLst/>
                <a:gdLst>
                  <a:gd name="T0" fmla="*/ 0 w 296"/>
                  <a:gd name="T1" fmla="*/ 296 h 1964"/>
                  <a:gd name="T2" fmla="*/ 0 w 296"/>
                  <a:gd name="T3" fmla="*/ 296 h 1964"/>
                  <a:gd name="T4" fmla="*/ 0 w 296"/>
                  <a:gd name="T5" fmla="*/ 1964 h 1964"/>
                  <a:gd name="T6" fmla="*/ 296 w 296"/>
                  <a:gd name="T7" fmla="*/ 1964 h 1964"/>
                  <a:gd name="T8" fmla="*/ 296 w 296"/>
                  <a:gd name="T9" fmla="*/ 0 h 1964"/>
                  <a:gd name="T10" fmla="*/ 0 w 296"/>
                  <a:gd name="T11" fmla="*/ 296 h 1964"/>
                </a:gdLst>
                <a:ahLst/>
                <a:cxnLst>
                  <a:cxn ang="0">
                    <a:pos x="T0" y="T1"/>
                  </a:cxn>
                  <a:cxn ang="0">
                    <a:pos x="T2" y="T3"/>
                  </a:cxn>
                  <a:cxn ang="0">
                    <a:pos x="T4" y="T5"/>
                  </a:cxn>
                  <a:cxn ang="0">
                    <a:pos x="T6" y="T7"/>
                  </a:cxn>
                  <a:cxn ang="0">
                    <a:pos x="T8" y="T9"/>
                  </a:cxn>
                  <a:cxn ang="0">
                    <a:pos x="T10" y="T11"/>
                  </a:cxn>
                </a:cxnLst>
                <a:rect l="0" t="0" r="r" b="b"/>
                <a:pathLst>
                  <a:path w="296" h="1964">
                    <a:moveTo>
                      <a:pt x="0" y="296"/>
                    </a:moveTo>
                    <a:lnTo>
                      <a:pt x="0" y="296"/>
                    </a:lnTo>
                    <a:lnTo>
                      <a:pt x="0" y="1964"/>
                    </a:lnTo>
                    <a:lnTo>
                      <a:pt x="296" y="1964"/>
                    </a:lnTo>
                    <a:lnTo>
                      <a:pt x="296" y="0"/>
                    </a:lnTo>
                    <a:cubicBezTo>
                      <a:pt x="132" y="0"/>
                      <a:pt x="0" y="133"/>
                      <a:pt x="0" y="296"/>
                    </a:cubicBezTo>
                    <a:close/>
                  </a:path>
                </a:pathLst>
              </a:custGeom>
              <a:solidFill>
                <a:schemeClr val="accent3">
                  <a:lumMod val="75000"/>
                  <a:lumOff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5" name="Freeform 24"/>
              <p:cNvSpPr>
                <a:spLocks/>
              </p:cNvSpPr>
              <p:nvPr/>
            </p:nvSpPr>
            <p:spPr bwMode="auto">
              <a:xfrm>
                <a:off x="4382209" y="2897821"/>
                <a:ext cx="136400" cy="272799"/>
              </a:xfrm>
              <a:custGeom>
                <a:avLst/>
                <a:gdLst>
                  <a:gd name="T0" fmla="*/ 0 w 261"/>
                  <a:gd name="T1" fmla="*/ 262 h 523"/>
                  <a:gd name="T2" fmla="*/ 0 w 261"/>
                  <a:gd name="T3" fmla="*/ 262 h 523"/>
                  <a:gd name="T4" fmla="*/ 261 w 261"/>
                  <a:gd name="T5" fmla="*/ 523 h 523"/>
                  <a:gd name="T6" fmla="*/ 261 w 261"/>
                  <a:gd name="T7" fmla="*/ 0 h 523"/>
                  <a:gd name="T8" fmla="*/ 0 w 261"/>
                  <a:gd name="T9" fmla="*/ 262 h 523"/>
                </a:gdLst>
                <a:ahLst/>
                <a:cxnLst>
                  <a:cxn ang="0">
                    <a:pos x="T0" y="T1"/>
                  </a:cxn>
                  <a:cxn ang="0">
                    <a:pos x="T2" y="T3"/>
                  </a:cxn>
                  <a:cxn ang="0">
                    <a:pos x="T4" y="T5"/>
                  </a:cxn>
                  <a:cxn ang="0">
                    <a:pos x="T6" y="T7"/>
                  </a:cxn>
                  <a:cxn ang="0">
                    <a:pos x="T8" y="T9"/>
                  </a:cxn>
                </a:cxnLst>
                <a:rect l="0" t="0" r="r" b="b"/>
                <a:pathLst>
                  <a:path w="261" h="523">
                    <a:moveTo>
                      <a:pt x="0" y="262"/>
                    </a:moveTo>
                    <a:lnTo>
                      <a:pt x="0" y="262"/>
                    </a:lnTo>
                    <a:cubicBezTo>
                      <a:pt x="0" y="406"/>
                      <a:pt x="117" y="523"/>
                      <a:pt x="261" y="523"/>
                    </a:cubicBezTo>
                    <a:lnTo>
                      <a:pt x="261" y="0"/>
                    </a:lnTo>
                    <a:cubicBezTo>
                      <a:pt x="117" y="0"/>
                      <a:pt x="0" y="117"/>
                      <a:pt x="0" y="262"/>
                    </a:cubicBezTo>
                    <a:close/>
                  </a:path>
                </a:pathLst>
              </a:custGeom>
              <a:solidFill>
                <a:schemeClr val="accent3">
                  <a:lumMod val="75000"/>
                  <a:lumOff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37" name="Content Placeholder 2"/>
            <p:cNvSpPr txBox="1">
              <a:spLocks/>
            </p:cNvSpPr>
            <p:nvPr/>
          </p:nvSpPr>
          <p:spPr>
            <a:xfrm>
              <a:off x="2614518" y="1879537"/>
              <a:ext cx="665328" cy="332173"/>
            </a:xfrm>
            <a:prstGeom prst="rect">
              <a:avLst/>
            </a:prstGeom>
          </p:spPr>
          <p:txBody>
            <a:bodyPr vert="horz" wrap="none" lIns="45720" tIns="46800" rIns="91440" bIns="45720" rtlCol="0">
              <a:noAutofit/>
            </a:bodyPr>
            <a:lstStyle>
              <a:lvl1pPr marL="0" indent="0" algn="l" defTabSz="457200" rtl="0" eaLnBrk="1" latinLnBrk="0" hangingPunct="1">
                <a:spcBef>
                  <a:spcPct val="20000"/>
                </a:spcBef>
                <a:buFont typeface="Arial"/>
                <a:buNone/>
                <a:defRPr sz="800" kern="1200">
                  <a:solidFill>
                    <a:schemeClr val="tx1"/>
                  </a:solidFill>
                  <a:latin typeface="+mn-lt"/>
                  <a:ea typeface="+mn-ea"/>
                  <a:cs typeface="+mn-cs"/>
                </a:defRPr>
              </a:lvl1pPr>
              <a:lvl2pPr marL="349200" indent="0" algn="l" defTabSz="457200" rtl="0" eaLnBrk="1" latinLnBrk="0" hangingPunct="1">
                <a:spcBef>
                  <a:spcPct val="20000"/>
                </a:spcBef>
                <a:buFont typeface="Arial"/>
                <a:buNone/>
                <a:defRPr sz="800" kern="1200">
                  <a:solidFill>
                    <a:schemeClr val="tx1"/>
                  </a:solidFill>
                  <a:latin typeface="+mn-lt"/>
                  <a:ea typeface="+mn-ea"/>
                  <a:cs typeface="+mn-cs"/>
                </a:defRPr>
              </a:lvl2pPr>
              <a:lvl3pPr marL="662400" indent="0" algn="l" defTabSz="457200" rtl="0" eaLnBrk="1" latinLnBrk="0" hangingPunct="1">
                <a:spcBef>
                  <a:spcPct val="20000"/>
                </a:spcBef>
                <a:buFont typeface="Arial"/>
                <a:buNone/>
                <a:defRPr sz="800" kern="1200">
                  <a:solidFill>
                    <a:schemeClr val="tx1"/>
                  </a:solidFill>
                  <a:latin typeface="+mn-lt"/>
                  <a:ea typeface="+mn-ea"/>
                  <a:cs typeface="+mn-cs"/>
                </a:defRPr>
              </a:lvl3pPr>
              <a:lvl4pPr marL="975600" indent="0" algn="l" defTabSz="457200" rtl="0" eaLnBrk="1" latinLnBrk="0" hangingPunct="1">
                <a:spcBef>
                  <a:spcPct val="20000"/>
                </a:spcBef>
                <a:buFont typeface="Arial"/>
                <a:buNone/>
                <a:defRPr sz="800" kern="1200">
                  <a:solidFill>
                    <a:schemeClr val="tx1"/>
                  </a:solidFill>
                  <a:latin typeface="+mn-lt"/>
                  <a:ea typeface="+mn-ea"/>
                  <a:cs typeface="+mn-cs"/>
                </a:defRPr>
              </a:lvl4pPr>
              <a:lvl5pPr marL="1252800" indent="0" algn="l" defTabSz="457200" rtl="0" eaLnBrk="1" latinLnBrk="0" hangingPunct="1">
                <a:spcBef>
                  <a:spcPct val="20000"/>
                </a:spcBef>
                <a:buFont typeface="Arial"/>
                <a:buNone/>
                <a:defRPr sz="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20000"/>
                </a:lnSpc>
                <a:spcBef>
                  <a:spcPts val="1200"/>
                </a:spcBef>
              </a:pPr>
              <a:r>
                <a:rPr lang="en-US" sz="1200" dirty="0" smtClean="0">
                  <a:solidFill>
                    <a:schemeClr val="accent2">
                      <a:lumMod val="50000"/>
                    </a:schemeClr>
                  </a:solidFill>
                  <a:latin typeface="+mj-lt"/>
                  <a:cs typeface="Calibri Light"/>
                </a:rPr>
                <a:t>Swings</a:t>
              </a:r>
              <a:endParaRPr lang="en-US" sz="1200" dirty="0">
                <a:solidFill>
                  <a:schemeClr val="accent2">
                    <a:lumMod val="50000"/>
                  </a:schemeClr>
                </a:solidFill>
                <a:latin typeface="+mj-lt"/>
                <a:cs typeface="Calibri Light"/>
              </a:endParaRPr>
            </a:p>
          </p:txBody>
        </p:sp>
      </p:grpSp>
      <p:pic>
        <p:nvPicPr>
          <p:cNvPr id="46" name="France fla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40532" y="2040459"/>
            <a:ext cx="420624" cy="260211"/>
          </a:xfrm>
          <a:prstGeom prst="rect">
            <a:avLst/>
          </a:prstGeom>
        </p:spPr>
      </p:pic>
      <p:pic>
        <p:nvPicPr>
          <p:cNvPr id="47" name="Germany fla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63596" y="2056383"/>
            <a:ext cx="420624" cy="260211"/>
          </a:xfrm>
          <a:prstGeom prst="rect">
            <a:avLst/>
          </a:prstGeom>
        </p:spPr>
      </p:pic>
      <p:pic>
        <p:nvPicPr>
          <p:cNvPr id="48" name="UK fla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01820" y="2040459"/>
            <a:ext cx="420624" cy="259167"/>
          </a:xfrm>
          <a:prstGeom prst="rect">
            <a:avLst/>
          </a:prstGeom>
        </p:spPr>
      </p:pic>
      <p:pic>
        <p:nvPicPr>
          <p:cNvPr id="49" name="USA fla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76316" y="2040459"/>
            <a:ext cx="420624" cy="258645"/>
          </a:xfrm>
          <a:prstGeom prst="rect">
            <a:avLst/>
          </a:prstGeom>
        </p:spPr>
      </p:pic>
      <p:sp>
        <p:nvSpPr>
          <p:cNvPr id="5" name="TextBox 4"/>
          <p:cNvSpPr txBox="1"/>
          <p:nvPr/>
        </p:nvSpPr>
        <p:spPr>
          <a:xfrm>
            <a:off x="3181663" y="3985210"/>
            <a:ext cx="1781834" cy="461665"/>
          </a:xfrm>
          <a:prstGeom prst="rect">
            <a:avLst/>
          </a:prstGeom>
          <a:noFill/>
        </p:spPr>
        <p:txBody>
          <a:bodyPr wrap="none" rtlCol="0">
            <a:spAutoFit/>
          </a:bodyPr>
          <a:lstStyle/>
          <a:p>
            <a:pPr fontAlgn="b"/>
            <a:r>
              <a:rPr lang="en-US" sz="1200" dirty="0" smtClean="0">
                <a:solidFill>
                  <a:schemeClr val="accent3"/>
                </a:solidFill>
              </a:rPr>
              <a:t>Top </a:t>
            </a:r>
            <a:r>
              <a:rPr lang="en-US" sz="1200" dirty="0">
                <a:solidFill>
                  <a:schemeClr val="accent3"/>
                </a:solidFill>
              </a:rPr>
              <a:t>s</a:t>
            </a:r>
            <a:r>
              <a:rPr lang="en-US" sz="1200" dirty="0" smtClean="0">
                <a:solidFill>
                  <a:schemeClr val="accent3"/>
                </a:solidFill>
              </a:rPr>
              <a:t>coring narrative</a:t>
            </a:r>
          </a:p>
          <a:p>
            <a:pPr fontAlgn="b"/>
            <a:r>
              <a:rPr lang="en-US" sz="1200" dirty="0" smtClean="0">
                <a:solidFill>
                  <a:schemeClr val="accent3"/>
                </a:solidFill>
              </a:rPr>
              <a:t>Bottom scoring narrative</a:t>
            </a:r>
            <a:endParaRPr lang="en-US" sz="1200" dirty="0">
              <a:solidFill>
                <a:schemeClr val="accent3"/>
              </a:solidFill>
            </a:endParaRPr>
          </a:p>
        </p:txBody>
      </p:sp>
      <p:sp>
        <p:nvSpPr>
          <p:cNvPr id="50" name="Rectangle 49"/>
          <p:cNvSpPr/>
          <p:nvPr/>
        </p:nvSpPr>
        <p:spPr bwMode="auto">
          <a:xfrm>
            <a:off x="3011868" y="4275091"/>
            <a:ext cx="182880" cy="91440"/>
          </a:xfrm>
          <a:prstGeom prst="rect">
            <a:avLst/>
          </a:prstGeom>
          <a:solidFill>
            <a:schemeClr val="accent4"/>
          </a:solidFill>
          <a:ln w="9525" cap="flat" cmpd="sng" algn="ctr">
            <a:solidFill>
              <a:schemeClr val="accent4">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endParaRPr lang="en-US" sz="1200" dirty="0">
              <a:solidFill>
                <a:prstClr val="black"/>
              </a:solidFill>
              <a:latin typeface="Arial" panose="020B0604020202020204" pitchFamily="34" charset="0"/>
              <a:ea typeface="ＭＳ Ｐゴシック" pitchFamily="1" charset="-128"/>
              <a:cs typeface="Arial" panose="020B0604020202020204" pitchFamily="34" charset="0"/>
            </a:endParaRPr>
          </a:p>
        </p:txBody>
      </p:sp>
    </p:spTree>
    <p:extLst>
      <p:ext uri="{BB962C8B-B14F-4D97-AF65-F5344CB8AC3E}">
        <p14:creationId xmlns:p14="http://schemas.microsoft.com/office/powerpoint/2010/main" val="3804068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entagon 10"/>
          <p:cNvSpPr/>
          <p:nvPr/>
        </p:nvSpPr>
        <p:spPr>
          <a:xfrm>
            <a:off x="-36511" y="1200150"/>
            <a:ext cx="9289031" cy="2743200"/>
          </a:xfrm>
          <a:prstGeom prst="homePlate">
            <a:avLst>
              <a:gd name="adj" fmla="val 0"/>
            </a:avLst>
          </a:prstGeom>
          <a:solidFill>
            <a:schemeClr val="accent1">
              <a:lumMod val="75000"/>
            </a:schemeClr>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lIns="457200" tIns="0" rIns="457200" bIns="0" rtlCol="0" anchor="ctr"/>
          <a:lstStyle/>
          <a:p>
            <a:pPr marL="574675"/>
            <a:r>
              <a:rPr lang="en-US" sz="3800" dirty="0">
                <a:solidFill>
                  <a:schemeClr val="bg1"/>
                </a:solidFill>
                <a:latin typeface="+mj-lt"/>
              </a:rPr>
              <a:t>The best messages about the progress were specific, </a:t>
            </a:r>
            <a:r>
              <a:rPr lang="en-US" sz="3800" dirty="0" smtClean="0">
                <a:solidFill>
                  <a:schemeClr val="bg1"/>
                </a:solidFill>
                <a:latin typeface="+mj-lt"/>
              </a:rPr>
              <a:t>relatable,</a:t>
            </a:r>
            <a:br>
              <a:rPr lang="en-US" sz="3800" dirty="0" smtClean="0">
                <a:solidFill>
                  <a:schemeClr val="bg1"/>
                </a:solidFill>
                <a:latin typeface="+mj-lt"/>
              </a:rPr>
            </a:br>
            <a:r>
              <a:rPr lang="en-US" sz="3800" dirty="0" smtClean="0">
                <a:solidFill>
                  <a:schemeClr val="bg1"/>
                </a:solidFill>
                <a:latin typeface="+mj-lt"/>
              </a:rPr>
              <a:t>and </a:t>
            </a:r>
            <a:r>
              <a:rPr lang="en-US" sz="3800" dirty="0">
                <a:solidFill>
                  <a:schemeClr val="bg1"/>
                </a:solidFill>
                <a:latin typeface="+mj-lt"/>
              </a:rPr>
              <a:t>emphasized loss aversion</a:t>
            </a:r>
            <a:br>
              <a:rPr lang="en-US" sz="3800" dirty="0">
                <a:solidFill>
                  <a:schemeClr val="bg1"/>
                </a:solidFill>
                <a:latin typeface="+mj-lt"/>
              </a:rPr>
            </a:br>
            <a:r>
              <a:rPr lang="en-US" sz="3800" dirty="0">
                <a:solidFill>
                  <a:schemeClr val="bg1"/>
                </a:solidFill>
                <a:latin typeface="+mj-lt"/>
              </a:rPr>
              <a:t>and choice.</a:t>
            </a:r>
          </a:p>
        </p:txBody>
      </p:sp>
      <p:sp>
        <p:nvSpPr>
          <p:cNvPr id="2" name="Title 1"/>
          <p:cNvSpPr>
            <a:spLocks noGrp="1"/>
          </p:cNvSpPr>
          <p:nvPr>
            <p:ph type="title"/>
          </p:nvPr>
        </p:nvSpPr>
        <p:spPr/>
        <p:txBody>
          <a:bodyPr/>
          <a:lstStyle/>
          <a:p>
            <a:r>
              <a:rPr lang="en-US" dirty="0" smtClean="0">
                <a:latin typeface="+mj-lt"/>
              </a:rPr>
              <a:t>Insight</a:t>
            </a:r>
            <a:endParaRPr lang="en-US" dirty="0">
              <a:latin typeface="+mj-lt"/>
            </a:endParaRPr>
          </a:p>
        </p:txBody>
      </p:sp>
      <p:sp>
        <p:nvSpPr>
          <p:cNvPr id="3" name="Slide Number Placeholder 2"/>
          <p:cNvSpPr>
            <a:spLocks noGrp="1"/>
          </p:cNvSpPr>
          <p:nvPr>
            <p:ph type="sldNum" sz="quarter" idx="10"/>
          </p:nvPr>
        </p:nvSpPr>
        <p:spPr>
          <a:xfrm>
            <a:off x="8017233" y="4725171"/>
            <a:ext cx="784577" cy="273844"/>
          </a:xfrm>
        </p:spPr>
        <p:txBody>
          <a:bodyPr/>
          <a:lstStyle/>
          <a:p>
            <a:fld id="{46903638-178D-3E4C-8874-E0FA73D16517}" type="slidenum">
              <a:rPr lang="en-US" smtClean="0"/>
              <a:pPr/>
              <a:t>42</a:t>
            </a:fld>
            <a:endParaRPr lang="en-US" dirty="0"/>
          </a:p>
        </p:txBody>
      </p:sp>
      <p:grpSp>
        <p:nvGrpSpPr>
          <p:cNvPr id="5" name="Group 4"/>
          <p:cNvGrpSpPr/>
          <p:nvPr/>
        </p:nvGrpSpPr>
        <p:grpSpPr>
          <a:xfrm>
            <a:off x="-180528" y="1500674"/>
            <a:ext cx="792088" cy="2174200"/>
            <a:chOff x="-180528" y="1189638"/>
            <a:chExt cx="792088" cy="2174200"/>
          </a:xfrm>
          <a:solidFill>
            <a:schemeClr val="accent1">
              <a:lumMod val="50000"/>
              <a:alpha val="25000"/>
            </a:schemeClr>
          </a:solidFill>
        </p:grpSpPr>
        <p:sp>
          <p:nvSpPr>
            <p:cNvPr id="12" name="Pentagon 11"/>
            <p:cNvSpPr/>
            <p:nvPr/>
          </p:nvSpPr>
          <p:spPr>
            <a:xfrm>
              <a:off x="-180528" y="1189638"/>
              <a:ext cx="648071" cy="288032"/>
            </a:xfrm>
            <a:prstGeom prst="homePlate">
              <a:avLst/>
            </a:prstGeom>
            <a:grp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1</a:t>
              </a:r>
            </a:p>
          </p:txBody>
        </p:sp>
        <p:sp>
          <p:nvSpPr>
            <p:cNvPr id="13" name="Pentagon 12"/>
            <p:cNvSpPr/>
            <p:nvPr/>
          </p:nvSpPr>
          <p:spPr>
            <a:xfrm>
              <a:off x="-180528" y="1503999"/>
              <a:ext cx="648071" cy="288032"/>
            </a:xfrm>
            <a:prstGeom prst="homePlate">
              <a:avLst/>
            </a:prstGeom>
            <a:grp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2</a:t>
              </a:r>
            </a:p>
          </p:txBody>
        </p:sp>
        <p:sp>
          <p:nvSpPr>
            <p:cNvPr id="14" name="Pentagon 13"/>
            <p:cNvSpPr/>
            <p:nvPr/>
          </p:nvSpPr>
          <p:spPr>
            <a:xfrm>
              <a:off x="-180528" y="1818360"/>
              <a:ext cx="648071" cy="288032"/>
            </a:xfrm>
            <a:prstGeom prst="homePlate">
              <a:avLst/>
            </a:prstGeom>
            <a:grp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smtClean="0">
                  <a:solidFill>
                    <a:schemeClr val="accent1">
                      <a:lumMod val="75000"/>
                    </a:schemeClr>
                  </a:solidFill>
                  <a:latin typeface="Arial" panose="020B0604020202020204" pitchFamily="34" charset="0"/>
                  <a:cs typeface="Arial" panose="020B0604020202020204" pitchFamily="34" charset="0"/>
                </a:rPr>
                <a:t>3</a:t>
              </a:r>
              <a:endParaRPr lang="en-US" dirty="0">
                <a:solidFill>
                  <a:schemeClr val="accent1">
                    <a:lumMod val="75000"/>
                  </a:schemeClr>
                </a:solidFill>
                <a:latin typeface="Arial" panose="020B0604020202020204" pitchFamily="34" charset="0"/>
                <a:cs typeface="Arial" panose="020B0604020202020204" pitchFamily="34" charset="0"/>
              </a:endParaRPr>
            </a:p>
          </p:txBody>
        </p:sp>
        <p:sp>
          <p:nvSpPr>
            <p:cNvPr id="15" name="Pentagon 14"/>
            <p:cNvSpPr/>
            <p:nvPr/>
          </p:nvSpPr>
          <p:spPr>
            <a:xfrm>
              <a:off x="-36511" y="2132721"/>
              <a:ext cx="648071" cy="288032"/>
            </a:xfrm>
            <a:prstGeom prst="homePlate">
              <a:avLst/>
            </a:prstGeom>
            <a:solidFill>
              <a:schemeClr val="bg1"/>
            </a:solid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4</a:t>
              </a:r>
            </a:p>
          </p:txBody>
        </p:sp>
        <p:sp>
          <p:nvSpPr>
            <p:cNvPr id="16" name="Pentagon 15"/>
            <p:cNvSpPr/>
            <p:nvPr/>
          </p:nvSpPr>
          <p:spPr>
            <a:xfrm>
              <a:off x="-180528" y="2447082"/>
              <a:ext cx="648071" cy="288032"/>
            </a:xfrm>
            <a:prstGeom prst="homePlate">
              <a:avLst/>
            </a:prstGeom>
            <a:grp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5</a:t>
              </a:r>
            </a:p>
          </p:txBody>
        </p:sp>
        <p:sp>
          <p:nvSpPr>
            <p:cNvPr id="17" name="Pentagon 16"/>
            <p:cNvSpPr/>
            <p:nvPr/>
          </p:nvSpPr>
          <p:spPr>
            <a:xfrm>
              <a:off x="-180528" y="2761443"/>
              <a:ext cx="648071" cy="288032"/>
            </a:xfrm>
            <a:prstGeom prst="homePlate">
              <a:avLst/>
            </a:prstGeom>
            <a:grp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6</a:t>
              </a:r>
            </a:p>
          </p:txBody>
        </p:sp>
        <p:sp>
          <p:nvSpPr>
            <p:cNvPr id="18" name="Pentagon 17"/>
            <p:cNvSpPr/>
            <p:nvPr/>
          </p:nvSpPr>
          <p:spPr>
            <a:xfrm>
              <a:off x="-180528" y="3075806"/>
              <a:ext cx="648071" cy="288032"/>
            </a:xfrm>
            <a:prstGeom prst="homePlate">
              <a:avLst/>
            </a:prstGeom>
            <a:grp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7</a:t>
              </a:r>
            </a:p>
          </p:txBody>
        </p:sp>
      </p:grpSp>
    </p:spTree>
    <p:extLst>
      <p:ext uri="{BB962C8B-B14F-4D97-AF65-F5344CB8AC3E}">
        <p14:creationId xmlns:p14="http://schemas.microsoft.com/office/powerpoint/2010/main" val="281352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80988" y="301242"/>
            <a:ext cx="7315200" cy="1334404"/>
          </a:xfrm>
        </p:spPr>
        <p:txBody>
          <a:bodyPr>
            <a:normAutofit/>
          </a:bodyPr>
          <a:lstStyle/>
          <a:p>
            <a:r>
              <a:rPr lang="en-US" dirty="0" smtClean="0">
                <a:latin typeface="Franklin Gothic Book" panose="020B0503020102020204" pitchFamily="34" charset="0"/>
                <a:cs typeface="Calibri"/>
              </a:rPr>
              <a:t>Our Audiences Don’t See</a:t>
            </a:r>
            <a:br>
              <a:rPr lang="en-US" dirty="0" smtClean="0">
                <a:latin typeface="Franklin Gothic Book" panose="020B0503020102020204" pitchFamily="34" charset="0"/>
                <a:cs typeface="Calibri"/>
              </a:rPr>
            </a:br>
            <a:r>
              <a:rPr lang="en-US" dirty="0" smtClean="0">
                <a:latin typeface="Franklin Gothic Book" panose="020B0503020102020204" pitchFamily="34" charset="0"/>
                <a:cs typeface="Calibri"/>
              </a:rPr>
              <a:t>Evidence of Positive Change</a:t>
            </a:r>
            <a:endParaRPr lang="en-US" dirty="0"/>
          </a:p>
        </p:txBody>
      </p:sp>
      <p:sp>
        <p:nvSpPr>
          <p:cNvPr id="3" name="Slide Number Placeholder 2"/>
          <p:cNvSpPr>
            <a:spLocks noGrp="1"/>
          </p:cNvSpPr>
          <p:nvPr>
            <p:ph type="sldNum" sz="quarter" idx="10"/>
          </p:nvPr>
        </p:nvSpPr>
        <p:spPr/>
        <p:txBody>
          <a:bodyPr/>
          <a:lstStyle/>
          <a:p>
            <a:fld id="{46903638-178D-3E4C-8874-E0FA73D16517}" type="slidenum">
              <a:rPr lang="en-US" smtClean="0"/>
              <a:pPr/>
              <a:t>43</a:t>
            </a:fld>
            <a:endParaRPr lang="en-US" dirty="0"/>
          </a:p>
        </p:txBody>
      </p:sp>
      <p:sp>
        <p:nvSpPr>
          <p:cNvPr id="9" name="TextBox 8"/>
          <p:cNvSpPr txBox="1"/>
          <p:nvPr/>
        </p:nvSpPr>
        <p:spPr>
          <a:xfrm>
            <a:off x="280988" y="1689315"/>
            <a:ext cx="1645920" cy="2272417"/>
          </a:xfrm>
          <a:prstGeom prst="rect">
            <a:avLst/>
          </a:prstGeom>
          <a:noFill/>
        </p:spPr>
        <p:txBody>
          <a:bodyPr wrap="square" lIns="0" rIns="0" rtlCol="0">
            <a:spAutoFit/>
          </a:bodyPr>
          <a:lstStyle/>
          <a:p>
            <a:pPr>
              <a:lnSpc>
                <a:spcPts val="1700"/>
              </a:lnSpc>
            </a:pPr>
            <a:r>
              <a:rPr lang="en-US" sz="500" dirty="0">
                <a:solidFill>
                  <a:schemeClr val="accent3"/>
                </a:solidFill>
              </a:rPr>
              <a:t>I feel </a:t>
            </a:r>
            <a:r>
              <a:rPr lang="en-US" sz="2000" b="1" dirty="0">
                <a:solidFill>
                  <a:schemeClr val="accent1">
                    <a:lumMod val="75000"/>
                  </a:schemeClr>
                </a:solidFill>
              </a:rPr>
              <a:t>the emphasis </a:t>
            </a:r>
            <a:r>
              <a:rPr lang="en-US" sz="2000" b="1" dirty="0" smtClean="0">
                <a:solidFill>
                  <a:schemeClr val="accent1">
                    <a:lumMod val="75000"/>
                  </a:schemeClr>
                </a:solidFill>
              </a:rPr>
              <a:t>is too </a:t>
            </a:r>
            <a:r>
              <a:rPr lang="en-US" sz="2000" b="1" dirty="0">
                <a:solidFill>
                  <a:schemeClr val="accent1">
                    <a:lumMod val="75000"/>
                  </a:schemeClr>
                </a:solidFill>
              </a:rPr>
              <a:t>much on </a:t>
            </a:r>
            <a:r>
              <a:rPr lang="en-US" sz="2000" b="1" dirty="0" smtClean="0">
                <a:solidFill>
                  <a:schemeClr val="accent1">
                    <a:lumMod val="75000"/>
                  </a:schemeClr>
                </a:solidFill>
              </a:rPr>
              <a:t>suffering.</a:t>
            </a:r>
            <a:r>
              <a:rPr lang="en-US" sz="1200" b="1" dirty="0" smtClean="0">
                <a:solidFill>
                  <a:schemeClr val="accent1">
                    <a:lumMod val="75000"/>
                  </a:schemeClr>
                </a:solidFill>
              </a:rPr>
              <a:t/>
            </a:r>
            <a:br>
              <a:rPr lang="en-US" sz="1200" b="1" dirty="0" smtClean="0">
                <a:solidFill>
                  <a:schemeClr val="accent1">
                    <a:lumMod val="75000"/>
                  </a:schemeClr>
                </a:solidFill>
              </a:rPr>
            </a:br>
            <a:r>
              <a:rPr lang="en-US" sz="500" dirty="0" smtClean="0">
                <a:solidFill>
                  <a:schemeClr val="accent3"/>
                </a:solidFill>
              </a:rPr>
              <a:t>I </a:t>
            </a:r>
            <a:r>
              <a:rPr lang="en-US" sz="500" dirty="0">
                <a:solidFill>
                  <a:schemeClr val="accent3"/>
                </a:solidFill>
              </a:rPr>
              <a:t>know this is </a:t>
            </a:r>
            <a:r>
              <a:rPr lang="en-US" sz="500" dirty="0" smtClean="0">
                <a:solidFill>
                  <a:schemeClr val="accent3"/>
                </a:solidFill>
              </a:rPr>
              <a:t>reality, but </a:t>
            </a:r>
          </a:p>
          <a:p>
            <a:pPr>
              <a:lnSpc>
                <a:spcPts val="1700"/>
              </a:lnSpc>
            </a:pPr>
            <a:r>
              <a:rPr lang="en-US" sz="2000" b="1" dirty="0" smtClean="0">
                <a:solidFill>
                  <a:schemeClr val="accent1">
                    <a:lumMod val="75000"/>
                  </a:schemeClr>
                </a:solidFill>
              </a:rPr>
              <a:t>most </a:t>
            </a:r>
            <a:r>
              <a:rPr lang="en-US" sz="2000" b="1" dirty="0">
                <a:solidFill>
                  <a:schemeClr val="accent1">
                    <a:lumMod val="75000"/>
                  </a:schemeClr>
                </a:solidFill>
              </a:rPr>
              <a:t>people </a:t>
            </a:r>
            <a:r>
              <a:rPr lang="en-US" sz="2000" b="1" dirty="0" smtClean="0">
                <a:solidFill>
                  <a:schemeClr val="accent1">
                    <a:lumMod val="75000"/>
                  </a:schemeClr>
                </a:solidFill>
              </a:rPr>
              <a:t>are  desensitized</a:t>
            </a:r>
            <a:r>
              <a:rPr lang="en-US" sz="2000" b="1" dirty="0" smtClean="0">
                <a:solidFill>
                  <a:schemeClr val="accent3"/>
                </a:solidFill>
              </a:rPr>
              <a:t> </a:t>
            </a:r>
            <a:r>
              <a:rPr lang="en-US" sz="500" b="1" dirty="0">
                <a:solidFill>
                  <a:schemeClr val="accent3"/>
                </a:solidFill>
              </a:rPr>
              <a:t>to it</a:t>
            </a:r>
            <a:r>
              <a:rPr lang="en-US" sz="500" dirty="0">
                <a:solidFill>
                  <a:schemeClr val="accent3"/>
                </a:solidFill>
              </a:rPr>
              <a:t> - they see it on their TVs, and they don't care. There needs to be an emphasis on the global family, and on the actual successes</a:t>
            </a:r>
            <a:r>
              <a:rPr lang="en-US" sz="500" dirty="0" smtClean="0">
                <a:solidFill>
                  <a:schemeClr val="accent3"/>
                </a:solidFill>
              </a:rPr>
              <a:t>.</a:t>
            </a:r>
            <a:endParaRPr lang="en-US" sz="500" dirty="0">
              <a:solidFill>
                <a:schemeClr val="accent3"/>
              </a:solidFill>
            </a:endParaRPr>
          </a:p>
        </p:txBody>
      </p:sp>
      <p:sp>
        <p:nvSpPr>
          <p:cNvPr id="45" name="TextBox 44"/>
          <p:cNvSpPr txBox="1"/>
          <p:nvPr/>
        </p:nvSpPr>
        <p:spPr>
          <a:xfrm>
            <a:off x="2263568" y="1677132"/>
            <a:ext cx="1804376" cy="2490425"/>
          </a:xfrm>
          <a:prstGeom prst="rect">
            <a:avLst/>
          </a:prstGeom>
          <a:noFill/>
        </p:spPr>
        <p:txBody>
          <a:bodyPr wrap="square" lIns="0" rIns="0" rtlCol="0">
            <a:spAutoFit/>
          </a:bodyPr>
          <a:lstStyle/>
          <a:p>
            <a:pPr>
              <a:lnSpc>
                <a:spcPts val="1700"/>
              </a:lnSpc>
            </a:pPr>
            <a:r>
              <a:rPr lang="en-US" sz="500" dirty="0" smtClean="0">
                <a:solidFill>
                  <a:schemeClr val="accent3"/>
                </a:solidFill>
              </a:rPr>
              <a:t>Despair. </a:t>
            </a:r>
            <a:r>
              <a:rPr lang="en-US" sz="2000" b="1" dirty="0" smtClean="0">
                <a:solidFill>
                  <a:schemeClr val="accent1">
                    <a:lumMod val="75000"/>
                  </a:schemeClr>
                </a:solidFill>
              </a:rPr>
              <a:t>I find it overwhelming and discouraging</a:t>
            </a:r>
            <a:r>
              <a:rPr lang="en-US" sz="2000" b="1" dirty="0" smtClean="0">
                <a:solidFill>
                  <a:schemeClr val="accent3"/>
                </a:solidFill>
              </a:rPr>
              <a:t>.</a:t>
            </a:r>
            <a:r>
              <a:rPr lang="en-US" sz="2000" dirty="0" smtClean="0">
                <a:solidFill>
                  <a:schemeClr val="accent3"/>
                </a:solidFill>
              </a:rPr>
              <a:t> </a:t>
            </a:r>
            <a:r>
              <a:rPr lang="en-US" sz="500" dirty="0" smtClean="0">
                <a:solidFill>
                  <a:schemeClr val="accent3"/>
                </a:solidFill>
              </a:rPr>
              <a:t>We hear about everything that's wrong in the world every single day in the news and it </a:t>
            </a:r>
          </a:p>
          <a:p>
            <a:pPr>
              <a:lnSpc>
                <a:spcPts val="1700"/>
              </a:lnSpc>
            </a:pPr>
            <a:r>
              <a:rPr lang="en-US" sz="2000" b="1" dirty="0" smtClean="0">
                <a:solidFill>
                  <a:schemeClr val="accent1">
                    <a:lumMod val="75000"/>
                  </a:schemeClr>
                </a:solidFill>
              </a:rPr>
              <a:t>makes me feel useless and unable to help</a:t>
            </a:r>
            <a:r>
              <a:rPr lang="en-US" sz="2000" dirty="0" smtClean="0">
                <a:solidFill>
                  <a:schemeClr val="accent3"/>
                </a:solidFill>
              </a:rPr>
              <a:t>.</a:t>
            </a:r>
            <a:r>
              <a:rPr lang="en-US" sz="1200" dirty="0" smtClean="0">
                <a:solidFill>
                  <a:schemeClr val="accent3"/>
                </a:solidFill>
              </a:rPr>
              <a:t> </a:t>
            </a:r>
            <a:r>
              <a:rPr lang="en-US" sz="500" dirty="0" smtClean="0">
                <a:solidFill>
                  <a:schemeClr val="accent3"/>
                </a:solidFill>
              </a:rPr>
              <a:t>I think that using positive images of how we ARE helping would be much more beneficial.</a:t>
            </a:r>
            <a:endParaRPr lang="en-US" sz="500" dirty="0">
              <a:solidFill>
                <a:schemeClr val="accent3"/>
              </a:solidFill>
            </a:endParaRPr>
          </a:p>
        </p:txBody>
      </p:sp>
      <p:sp>
        <p:nvSpPr>
          <p:cNvPr id="43" name="Freeform 5"/>
          <p:cNvSpPr>
            <a:spLocks noChangeAspect="1" noEditPoints="1"/>
          </p:cNvSpPr>
          <p:nvPr/>
        </p:nvSpPr>
        <p:spPr bwMode="auto">
          <a:xfrm>
            <a:off x="101972" y="1733485"/>
            <a:ext cx="137160" cy="109849"/>
          </a:xfrm>
          <a:custGeom>
            <a:avLst/>
            <a:gdLst>
              <a:gd name="T0" fmla="*/ 591 w 749"/>
              <a:gd name="T1" fmla="*/ 0 h 591"/>
              <a:gd name="T2" fmla="*/ 591 w 749"/>
              <a:gd name="T3" fmla="*/ 0 h 591"/>
              <a:gd name="T4" fmla="*/ 403 w 749"/>
              <a:gd name="T5" fmla="*/ 303 h 591"/>
              <a:gd name="T6" fmla="*/ 403 w 749"/>
              <a:gd name="T7" fmla="*/ 591 h 591"/>
              <a:gd name="T8" fmla="*/ 749 w 749"/>
              <a:gd name="T9" fmla="*/ 591 h 591"/>
              <a:gd name="T10" fmla="*/ 749 w 749"/>
              <a:gd name="T11" fmla="*/ 271 h 591"/>
              <a:gd name="T12" fmla="*/ 611 w 749"/>
              <a:gd name="T13" fmla="*/ 271 h 591"/>
              <a:gd name="T14" fmla="*/ 749 w 749"/>
              <a:gd name="T15" fmla="*/ 0 h 591"/>
              <a:gd name="T16" fmla="*/ 591 w 749"/>
              <a:gd name="T17" fmla="*/ 0 h 591"/>
              <a:gd name="T18" fmla="*/ 187 w 749"/>
              <a:gd name="T19" fmla="*/ 0 h 591"/>
              <a:gd name="T20" fmla="*/ 187 w 749"/>
              <a:gd name="T21" fmla="*/ 0 h 591"/>
              <a:gd name="T22" fmla="*/ 0 w 749"/>
              <a:gd name="T23" fmla="*/ 303 h 591"/>
              <a:gd name="T24" fmla="*/ 0 w 749"/>
              <a:gd name="T25" fmla="*/ 591 h 591"/>
              <a:gd name="T26" fmla="*/ 345 w 749"/>
              <a:gd name="T27" fmla="*/ 591 h 591"/>
              <a:gd name="T28" fmla="*/ 345 w 749"/>
              <a:gd name="T29" fmla="*/ 271 h 591"/>
              <a:gd name="T30" fmla="*/ 207 w 749"/>
              <a:gd name="T31" fmla="*/ 271 h 591"/>
              <a:gd name="T32" fmla="*/ 345 w 749"/>
              <a:gd name="T33" fmla="*/ 0 h 591"/>
              <a:gd name="T34" fmla="*/ 187 w 749"/>
              <a:gd name="T35" fmla="*/ 0 h 5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49" h="591">
                <a:moveTo>
                  <a:pt x="591" y="0"/>
                </a:moveTo>
                <a:lnTo>
                  <a:pt x="591" y="0"/>
                </a:lnTo>
                <a:lnTo>
                  <a:pt x="403" y="303"/>
                </a:lnTo>
                <a:lnTo>
                  <a:pt x="403" y="591"/>
                </a:lnTo>
                <a:lnTo>
                  <a:pt x="749" y="591"/>
                </a:lnTo>
                <a:lnTo>
                  <a:pt x="749" y="271"/>
                </a:lnTo>
                <a:lnTo>
                  <a:pt x="611" y="271"/>
                </a:lnTo>
                <a:lnTo>
                  <a:pt x="749" y="0"/>
                </a:lnTo>
                <a:lnTo>
                  <a:pt x="591" y="0"/>
                </a:lnTo>
                <a:close/>
                <a:moveTo>
                  <a:pt x="187" y="0"/>
                </a:moveTo>
                <a:lnTo>
                  <a:pt x="187" y="0"/>
                </a:lnTo>
                <a:lnTo>
                  <a:pt x="0" y="303"/>
                </a:lnTo>
                <a:lnTo>
                  <a:pt x="0" y="591"/>
                </a:lnTo>
                <a:lnTo>
                  <a:pt x="345" y="591"/>
                </a:lnTo>
                <a:lnTo>
                  <a:pt x="345" y="271"/>
                </a:lnTo>
                <a:lnTo>
                  <a:pt x="207" y="271"/>
                </a:lnTo>
                <a:lnTo>
                  <a:pt x="345" y="0"/>
                </a:lnTo>
                <a:lnTo>
                  <a:pt x="187" y="0"/>
                </a:lnTo>
                <a:close/>
              </a:path>
            </a:pathLst>
          </a:custGeom>
          <a:solidFill>
            <a:schemeClr val="bg1">
              <a:lumMod val="75000"/>
            </a:schemeClr>
          </a:solidFill>
          <a:ln w="9525">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4" name="Freeform 6"/>
          <p:cNvSpPr>
            <a:spLocks noChangeAspect="1" noEditPoints="1"/>
          </p:cNvSpPr>
          <p:nvPr/>
        </p:nvSpPr>
        <p:spPr bwMode="auto">
          <a:xfrm>
            <a:off x="820892" y="3722888"/>
            <a:ext cx="137160" cy="109607"/>
          </a:xfrm>
          <a:custGeom>
            <a:avLst/>
            <a:gdLst>
              <a:gd name="T0" fmla="*/ 404 w 750"/>
              <a:gd name="T1" fmla="*/ 0 h 591"/>
              <a:gd name="T2" fmla="*/ 404 w 750"/>
              <a:gd name="T3" fmla="*/ 0 h 591"/>
              <a:gd name="T4" fmla="*/ 404 w 750"/>
              <a:gd name="T5" fmla="*/ 319 h 591"/>
              <a:gd name="T6" fmla="*/ 542 w 750"/>
              <a:gd name="T7" fmla="*/ 319 h 591"/>
              <a:gd name="T8" fmla="*/ 404 w 750"/>
              <a:gd name="T9" fmla="*/ 591 h 591"/>
              <a:gd name="T10" fmla="*/ 562 w 750"/>
              <a:gd name="T11" fmla="*/ 591 h 591"/>
              <a:gd name="T12" fmla="*/ 750 w 750"/>
              <a:gd name="T13" fmla="*/ 287 h 591"/>
              <a:gd name="T14" fmla="*/ 750 w 750"/>
              <a:gd name="T15" fmla="*/ 0 h 591"/>
              <a:gd name="T16" fmla="*/ 404 w 750"/>
              <a:gd name="T17" fmla="*/ 0 h 591"/>
              <a:gd name="T18" fmla="*/ 0 w 750"/>
              <a:gd name="T19" fmla="*/ 0 h 591"/>
              <a:gd name="T20" fmla="*/ 0 w 750"/>
              <a:gd name="T21" fmla="*/ 0 h 591"/>
              <a:gd name="T22" fmla="*/ 0 w 750"/>
              <a:gd name="T23" fmla="*/ 319 h 591"/>
              <a:gd name="T24" fmla="*/ 138 w 750"/>
              <a:gd name="T25" fmla="*/ 319 h 591"/>
              <a:gd name="T26" fmla="*/ 0 w 750"/>
              <a:gd name="T27" fmla="*/ 591 h 591"/>
              <a:gd name="T28" fmla="*/ 158 w 750"/>
              <a:gd name="T29" fmla="*/ 591 h 591"/>
              <a:gd name="T30" fmla="*/ 346 w 750"/>
              <a:gd name="T31" fmla="*/ 287 h 591"/>
              <a:gd name="T32" fmla="*/ 346 w 750"/>
              <a:gd name="T33" fmla="*/ 0 h 591"/>
              <a:gd name="T34" fmla="*/ 0 w 750"/>
              <a:gd name="T35" fmla="*/ 0 h 5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50" h="591">
                <a:moveTo>
                  <a:pt x="404" y="0"/>
                </a:moveTo>
                <a:lnTo>
                  <a:pt x="404" y="0"/>
                </a:lnTo>
                <a:lnTo>
                  <a:pt x="404" y="319"/>
                </a:lnTo>
                <a:lnTo>
                  <a:pt x="542" y="319"/>
                </a:lnTo>
                <a:lnTo>
                  <a:pt x="404" y="591"/>
                </a:lnTo>
                <a:lnTo>
                  <a:pt x="562" y="591"/>
                </a:lnTo>
                <a:lnTo>
                  <a:pt x="750" y="287"/>
                </a:lnTo>
                <a:lnTo>
                  <a:pt x="750" y="0"/>
                </a:lnTo>
                <a:lnTo>
                  <a:pt x="404" y="0"/>
                </a:lnTo>
                <a:close/>
                <a:moveTo>
                  <a:pt x="0" y="0"/>
                </a:moveTo>
                <a:lnTo>
                  <a:pt x="0" y="0"/>
                </a:lnTo>
                <a:lnTo>
                  <a:pt x="0" y="319"/>
                </a:lnTo>
                <a:lnTo>
                  <a:pt x="138" y="319"/>
                </a:lnTo>
                <a:lnTo>
                  <a:pt x="0" y="591"/>
                </a:lnTo>
                <a:lnTo>
                  <a:pt x="158" y="591"/>
                </a:lnTo>
                <a:lnTo>
                  <a:pt x="346" y="287"/>
                </a:lnTo>
                <a:lnTo>
                  <a:pt x="346" y="0"/>
                </a:lnTo>
                <a:lnTo>
                  <a:pt x="0" y="0"/>
                </a:lnTo>
                <a:close/>
              </a:path>
            </a:pathLst>
          </a:custGeom>
          <a:solidFill>
            <a:schemeClr val="bg1">
              <a:lumMod val="75000"/>
            </a:schemeClr>
          </a:solidFill>
          <a:ln w="9525">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8" name="Freeform 5"/>
          <p:cNvSpPr>
            <a:spLocks noChangeAspect="1" noEditPoints="1"/>
          </p:cNvSpPr>
          <p:nvPr/>
        </p:nvSpPr>
        <p:spPr bwMode="auto">
          <a:xfrm>
            <a:off x="2119552" y="1733484"/>
            <a:ext cx="137160" cy="109850"/>
          </a:xfrm>
          <a:custGeom>
            <a:avLst/>
            <a:gdLst>
              <a:gd name="T0" fmla="*/ 591 w 749"/>
              <a:gd name="T1" fmla="*/ 0 h 591"/>
              <a:gd name="T2" fmla="*/ 591 w 749"/>
              <a:gd name="T3" fmla="*/ 0 h 591"/>
              <a:gd name="T4" fmla="*/ 403 w 749"/>
              <a:gd name="T5" fmla="*/ 303 h 591"/>
              <a:gd name="T6" fmla="*/ 403 w 749"/>
              <a:gd name="T7" fmla="*/ 591 h 591"/>
              <a:gd name="T8" fmla="*/ 749 w 749"/>
              <a:gd name="T9" fmla="*/ 591 h 591"/>
              <a:gd name="T10" fmla="*/ 749 w 749"/>
              <a:gd name="T11" fmla="*/ 271 h 591"/>
              <a:gd name="T12" fmla="*/ 611 w 749"/>
              <a:gd name="T13" fmla="*/ 271 h 591"/>
              <a:gd name="T14" fmla="*/ 749 w 749"/>
              <a:gd name="T15" fmla="*/ 0 h 591"/>
              <a:gd name="T16" fmla="*/ 591 w 749"/>
              <a:gd name="T17" fmla="*/ 0 h 591"/>
              <a:gd name="T18" fmla="*/ 187 w 749"/>
              <a:gd name="T19" fmla="*/ 0 h 591"/>
              <a:gd name="T20" fmla="*/ 187 w 749"/>
              <a:gd name="T21" fmla="*/ 0 h 591"/>
              <a:gd name="T22" fmla="*/ 0 w 749"/>
              <a:gd name="T23" fmla="*/ 303 h 591"/>
              <a:gd name="T24" fmla="*/ 0 w 749"/>
              <a:gd name="T25" fmla="*/ 591 h 591"/>
              <a:gd name="T26" fmla="*/ 345 w 749"/>
              <a:gd name="T27" fmla="*/ 591 h 591"/>
              <a:gd name="T28" fmla="*/ 345 w 749"/>
              <a:gd name="T29" fmla="*/ 271 h 591"/>
              <a:gd name="T30" fmla="*/ 207 w 749"/>
              <a:gd name="T31" fmla="*/ 271 h 591"/>
              <a:gd name="T32" fmla="*/ 345 w 749"/>
              <a:gd name="T33" fmla="*/ 0 h 591"/>
              <a:gd name="T34" fmla="*/ 187 w 749"/>
              <a:gd name="T35" fmla="*/ 0 h 5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49" h="591">
                <a:moveTo>
                  <a:pt x="591" y="0"/>
                </a:moveTo>
                <a:lnTo>
                  <a:pt x="591" y="0"/>
                </a:lnTo>
                <a:lnTo>
                  <a:pt x="403" y="303"/>
                </a:lnTo>
                <a:lnTo>
                  <a:pt x="403" y="591"/>
                </a:lnTo>
                <a:lnTo>
                  <a:pt x="749" y="591"/>
                </a:lnTo>
                <a:lnTo>
                  <a:pt x="749" y="271"/>
                </a:lnTo>
                <a:lnTo>
                  <a:pt x="611" y="271"/>
                </a:lnTo>
                <a:lnTo>
                  <a:pt x="749" y="0"/>
                </a:lnTo>
                <a:lnTo>
                  <a:pt x="591" y="0"/>
                </a:lnTo>
                <a:close/>
                <a:moveTo>
                  <a:pt x="187" y="0"/>
                </a:moveTo>
                <a:lnTo>
                  <a:pt x="187" y="0"/>
                </a:lnTo>
                <a:lnTo>
                  <a:pt x="0" y="303"/>
                </a:lnTo>
                <a:lnTo>
                  <a:pt x="0" y="591"/>
                </a:lnTo>
                <a:lnTo>
                  <a:pt x="345" y="591"/>
                </a:lnTo>
                <a:lnTo>
                  <a:pt x="345" y="271"/>
                </a:lnTo>
                <a:lnTo>
                  <a:pt x="207" y="271"/>
                </a:lnTo>
                <a:lnTo>
                  <a:pt x="345" y="0"/>
                </a:lnTo>
                <a:lnTo>
                  <a:pt x="187" y="0"/>
                </a:lnTo>
                <a:close/>
              </a:path>
            </a:pathLst>
          </a:custGeom>
          <a:solidFill>
            <a:schemeClr val="bg1">
              <a:lumMod val="75000"/>
            </a:schemeClr>
          </a:solidFill>
          <a:ln w="9525">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9" name="Freeform 6"/>
          <p:cNvSpPr>
            <a:spLocks noChangeAspect="1" noEditPoints="1"/>
          </p:cNvSpPr>
          <p:nvPr/>
        </p:nvSpPr>
        <p:spPr bwMode="auto">
          <a:xfrm>
            <a:off x="2767624" y="3910421"/>
            <a:ext cx="137160" cy="109607"/>
          </a:xfrm>
          <a:custGeom>
            <a:avLst/>
            <a:gdLst>
              <a:gd name="T0" fmla="*/ 404 w 750"/>
              <a:gd name="T1" fmla="*/ 0 h 591"/>
              <a:gd name="T2" fmla="*/ 404 w 750"/>
              <a:gd name="T3" fmla="*/ 0 h 591"/>
              <a:gd name="T4" fmla="*/ 404 w 750"/>
              <a:gd name="T5" fmla="*/ 319 h 591"/>
              <a:gd name="T6" fmla="*/ 542 w 750"/>
              <a:gd name="T7" fmla="*/ 319 h 591"/>
              <a:gd name="T8" fmla="*/ 404 w 750"/>
              <a:gd name="T9" fmla="*/ 591 h 591"/>
              <a:gd name="T10" fmla="*/ 562 w 750"/>
              <a:gd name="T11" fmla="*/ 591 h 591"/>
              <a:gd name="T12" fmla="*/ 750 w 750"/>
              <a:gd name="T13" fmla="*/ 287 h 591"/>
              <a:gd name="T14" fmla="*/ 750 w 750"/>
              <a:gd name="T15" fmla="*/ 0 h 591"/>
              <a:gd name="T16" fmla="*/ 404 w 750"/>
              <a:gd name="T17" fmla="*/ 0 h 591"/>
              <a:gd name="T18" fmla="*/ 0 w 750"/>
              <a:gd name="T19" fmla="*/ 0 h 591"/>
              <a:gd name="T20" fmla="*/ 0 w 750"/>
              <a:gd name="T21" fmla="*/ 0 h 591"/>
              <a:gd name="T22" fmla="*/ 0 w 750"/>
              <a:gd name="T23" fmla="*/ 319 h 591"/>
              <a:gd name="T24" fmla="*/ 138 w 750"/>
              <a:gd name="T25" fmla="*/ 319 h 591"/>
              <a:gd name="T26" fmla="*/ 0 w 750"/>
              <a:gd name="T27" fmla="*/ 591 h 591"/>
              <a:gd name="T28" fmla="*/ 158 w 750"/>
              <a:gd name="T29" fmla="*/ 591 h 591"/>
              <a:gd name="T30" fmla="*/ 346 w 750"/>
              <a:gd name="T31" fmla="*/ 287 h 591"/>
              <a:gd name="T32" fmla="*/ 346 w 750"/>
              <a:gd name="T33" fmla="*/ 0 h 591"/>
              <a:gd name="T34" fmla="*/ 0 w 750"/>
              <a:gd name="T35" fmla="*/ 0 h 5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50" h="591">
                <a:moveTo>
                  <a:pt x="404" y="0"/>
                </a:moveTo>
                <a:lnTo>
                  <a:pt x="404" y="0"/>
                </a:lnTo>
                <a:lnTo>
                  <a:pt x="404" y="319"/>
                </a:lnTo>
                <a:lnTo>
                  <a:pt x="542" y="319"/>
                </a:lnTo>
                <a:lnTo>
                  <a:pt x="404" y="591"/>
                </a:lnTo>
                <a:lnTo>
                  <a:pt x="562" y="591"/>
                </a:lnTo>
                <a:lnTo>
                  <a:pt x="750" y="287"/>
                </a:lnTo>
                <a:lnTo>
                  <a:pt x="750" y="0"/>
                </a:lnTo>
                <a:lnTo>
                  <a:pt x="404" y="0"/>
                </a:lnTo>
                <a:close/>
                <a:moveTo>
                  <a:pt x="0" y="0"/>
                </a:moveTo>
                <a:lnTo>
                  <a:pt x="0" y="0"/>
                </a:lnTo>
                <a:lnTo>
                  <a:pt x="0" y="319"/>
                </a:lnTo>
                <a:lnTo>
                  <a:pt x="138" y="319"/>
                </a:lnTo>
                <a:lnTo>
                  <a:pt x="0" y="591"/>
                </a:lnTo>
                <a:lnTo>
                  <a:pt x="158" y="591"/>
                </a:lnTo>
                <a:lnTo>
                  <a:pt x="346" y="287"/>
                </a:lnTo>
                <a:lnTo>
                  <a:pt x="346" y="0"/>
                </a:lnTo>
                <a:lnTo>
                  <a:pt x="0" y="0"/>
                </a:lnTo>
                <a:close/>
              </a:path>
            </a:pathLst>
          </a:custGeom>
          <a:solidFill>
            <a:schemeClr val="bg1">
              <a:lumMod val="75000"/>
            </a:schemeClr>
          </a:solidFill>
          <a:ln w="9525">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1" name="TextBox 60"/>
          <p:cNvSpPr txBox="1"/>
          <p:nvPr/>
        </p:nvSpPr>
        <p:spPr>
          <a:xfrm>
            <a:off x="4322614" y="1725124"/>
            <a:ext cx="1645920" cy="1836400"/>
          </a:xfrm>
          <a:prstGeom prst="rect">
            <a:avLst/>
          </a:prstGeom>
          <a:noFill/>
        </p:spPr>
        <p:txBody>
          <a:bodyPr wrap="square" lIns="0" rIns="0" rtlCol="0">
            <a:spAutoFit/>
          </a:bodyPr>
          <a:lstStyle/>
          <a:p>
            <a:pPr>
              <a:lnSpc>
                <a:spcPts val="1700"/>
              </a:lnSpc>
            </a:pPr>
            <a:r>
              <a:rPr lang="en-US" sz="500" dirty="0">
                <a:solidFill>
                  <a:schemeClr val="accent3"/>
                </a:solidFill>
              </a:rPr>
              <a:t>Well, I agree and also </a:t>
            </a:r>
            <a:r>
              <a:rPr lang="en-US" sz="2000" b="1" dirty="0">
                <a:solidFill>
                  <a:schemeClr val="accent1">
                    <a:lumMod val="75000"/>
                  </a:schemeClr>
                </a:solidFill>
              </a:rPr>
              <a:t>I'm fed up with being constantly approached</a:t>
            </a:r>
            <a:r>
              <a:rPr lang="en-US" sz="1200" dirty="0">
                <a:solidFill>
                  <a:schemeClr val="accent3"/>
                </a:solidFill>
              </a:rPr>
              <a:t>. </a:t>
            </a:r>
            <a:r>
              <a:rPr lang="en-US" sz="500" dirty="0">
                <a:solidFill>
                  <a:schemeClr val="accent3"/>
                </a:solidFill>
              </a:rPr>
              <a:t>Once you turn on the television or the radio or even read a newspaper, as if it was an obligation</a:t>
            </a:r>
            <a:r>
              <a:rPr lang="en-US" sz="1200" dirty="0">
                <a:solidFill>
                  <a:schemeClr val="accent3"/>
                </a:solidFill>
              </a:rPr>
              <a:t>. </a:t>
            </a:r>
            <a:endParaRPr lang="en-US" sz="1200" dirty="0" smtClean="0">
              <a:solidFill>
                <a:schemeClr val="accent3"/>
              </a:solidFill>
            </a:endParaRPr>
          </a:p>
          <a:p>
            <a:pPr>
              <a:lnSpc>
                <a:spcPts val="1700"/>
              </a:lnSpc>
            </a:pPr>
            <a:r>
              <a:rPr lang="en-US" sz="2000" b="1" dirty="0" smtClean="0">
                <a:solidFill>
                  <a:schemeClr val="accent1">
                    <a:lumMod val="75000"/>
                  </a:schemeClr>
                </a:solidFill>
              </a:rPr>
              <a:t>You </a:t>
            </a:r>
            <a:r>
              <a:rPr lang="en-US" sz="2000" b="1" dirty="0">
                <a:solidFill>
                  <a:schemeClr val="accent1">
                    <a:lumMod val="75000"/>
                  </a:schemeClr>
                </a:solidFill>
              </a:rPr>
              <a:t>didn't </a:t>
            </a:r>
            <a:r>
              <a:rPr lang="en-US" sz="2000" b="1" dirty="0" smtClean="0">
                <a:solidFill>
                  <a:schemeClr val="accent1">
                    <a:lumMod val="75000"/>
                  </a:schemeClr>
                </a:solidFill>
              </a:rPr>
              <a:t>give.</a:t>
            </a:r>
            <a:br>
              <a:rPr lang="en-US" sz="2000" b="1" dirty="0" smtClean="0">
                <a:solidFill>
                  <a:schemeClr val="accent1">
                    <a:lumMod val="75000"/>
                  </a:schemeClr>
                </a:solidFill>
              </a:rPr>
            </a:br>
            <a:r>
              <a:rPr lang="en-US" sz="2000" b="1" dirty="0" smtClean="0">
                <a:solidFill>
                  <a:schemeClr val="accent1">
                    <a:lumMod val="75000"/>
                  </a:schemeClr>
                </a:solidFill>
              </a:rPr>
              <a:t>You </a:t>
            </a:r>
            <a:r>
              <a:rPr lang="en-US" sz="2000" b="1" dirty="0">
                <a:solidFill>
                  <a:schemeClr val="accent1">
                    <a:lumMod val="75000"/>
                  </a:schemeClr>
                </a:solidFill>
              </a:rPr>
              <a:t>bastard</a:t>
            </a:r>
            <a:r>
              <a:rPr lang="en-US" sz="2000" dirty="0" smtClean="0">
                <a:solidFill>
                  <a:schemeClr val="accent3"/>
                </a:solidFill>
              </a:rPr>
              <a:t>.</a:t>
            </a:r>
            <a:endParaRPr lang="en-US" sz="2000" dirty="0">
              <a:solidFill>
                <a:schemeClr val="accent3"/>
              </a:solidFill>
            </a:endParaRPr>
          </a:p>
        </p:txBody>
      </p:sp>
      <p:sp>
        <p:nvSpPr>
          <p:cNvPr id="73" name="Freeform 5"/>
          <p:cNvSpPr>
            <a:spLocks noChangeAspect="1" noEditPoints="1"/>
          </p:cNvSpPr>
          <p:nvPr/>
        </p:nvSpPr>
        <p:spPr bwMode="auto">
          <a:xfrm>
            <a:off x="4182052" y="1687619"/>
            <a:ext cx="137160" cy="109850"/>
          </a:xfrm>
          <a:custGeom>
            <a:avLst/>
            <a:gdLst>
              <a:gd name="T0" fmla="*/ 591 w 749"/>
              <a:gd name="T1" fmla="*/ 0 h 591"/>
              <a:gd name="T2" fmla="*/ 591 w 749"/>
              <a:gd name="T3" fmla="*/ 0 h 591"/>
              <a:gd name="T4" fmla="*/ 403 w 749"/>
              <a:gd name="T5" fmla="*/ 303 h 591"/>
              <a:gd name="T6" fmla="*/ 403 w 749"/>
              <a:gd name="T7" fmla="*/ 591 h 591"/>
              <a:gd name="T8" fmla="*/ 749 w 749"/>
              <a:gd name="T9" fmla="*/ 591 h 591"/>
              <a:gd name="T10" fmla="*/ 749 w 749"/>
              <a:gd name="T11" fmla="*/ 271 h 591"/>
              <a:gd name="T12" fmla="*/ 611 w 749"/>
              <a:gd name="T13" fmla="*/ 271 h 591"/>
              <a:gd name="T14" fmla="*/ 749 w 749"/>
              <a:gd name="T15" fmla="*/ 0 h 591"/>
              <a:gd name="T16" fmla="*/ 591 w 749"/>
              <a:gd name="T17" fmla="*/ 0 h 591"/>
              <a:gd name="T18" fmla="*/ 187 w 749"/>
              <a:gd name="T19" fmla="*/ 0 h 591"/>
              <a:gd name="T20" fmla="*/ 187 w 749"/>
              <a:gd name="T21" fmla="*/ 0 h 591"/>
              <a:gd name="T22" fmla="*/ 0 w 749"/>
              <a:gd name="T23" fmla="*/ 303 h 591"/>
              <a:gd name="T24" fmla="*/ 0 w 749"/>
              <a:gd name="T25" fmla="*/ 591 h 591"/>
              <a:gd name="T26" fmla="*/ 345 w 749"/>
              <a:gd name="T27" fmla="*/ 591 h 591"/>
              <a:gd name="T28" fmla="*/ 345 w 749"/>
              <a:gd name="T29" fmla="*/ 271 h 591"/>
              <a:gd name="T30" fmla="*/ 207 w 749"/>
              <a:gd name="T31" fmla="*/ 271 h 591"/>
              <a:gd name="T32" fmla="*/ 345 w 749"/>
              <a:gd name="T33" fmla="*/ 0 h 591"/>
              <a:gd name="T34" fmla="*/ 187 w 749"/>
              <a:gd name="T35" fmla="*/ 0 h 5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49" h="591">
                <a:moveTo>
                  <a:pt x="591" y="0"/>
                </a:moveTo>
                <a:lnTo>
                  <a:pt x="591" y="0"/>
                </a:lnTo>
                <a:lnTo>
                  <a:pt x="403" y="303"/>
                </a:lnTo>
                <a:lnTo>
                  <a:pt x="403" y="591"/>
                </a:lnTo>
                <a:lnTo>
                  <a:pt x="749" y="591"/>
                </a:lnTo>
                <a:lnTo>
                  <a:pt x="749" y="271"/>
                </a:lnTo>
                <a:lnTo>
                  <a:pt x="611" y="271"/>
                </a:lnTo>
                <a:lnTo>
                  <a:pt x="749" y="0"/>
                </a:lnTo>
                <a:lnTo>
                  <a:pt x="591" y="0"/>
                </a:lnTo>
                <a:close/>
                <a:moveTo>
                  <a:pt x="187" y="0"/>
                </a:moveTo>
                <a:lnTo>
                  <a:pt x="187" y="0"/>
                </a:lnTo>
                <a:lnTo>
                  <a:pt x="0" y="303"/>
                </a:lnTo>
                <a:lnTo>
                  <a:pt x="0" y="591"/>
                </a:lnTo>
                <a:lnTo>
                  <a:pt x="345" y="591"/>
                </a:lnTo>
                <a:lnTo>
                  <a:pt x="345" y="271"/>
                </a:lnTo>
                <a:lnTo>
                  <a:pt x="207" y="271"/>
                </a:lnTo>
                <a:lnTo>
                  <a:pt x="345" y="0"/>
                </a:lnTo>
                <a:lnTo>
                  <a:pt x="187" y="0"/>
                </a:lnTo>
                <a:close/>
              </a:path>
            </a:pathLst>
          </a:custGeom>
          <a:solidFill>
            <a:schemeClr val="bg1">
              <a:lumMod val="75000"/>
            </a:schemeClr>
          </a:solidFill>
          <a:ln w="9525">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4" name="Freeform 6"/>
          <p:cNvSpPr>
            <a:spLocks noChangeAspect="1" noEditPoints="1"/>
          </p:cNvSpPr>
          <p:nvPr/>
        </p:nvSpPr>
        <p:spPr bwMode="auto">
          <a:xfrm>
            <a:off x="5724128" y="3291830"/>
            <a:ext cx="137160" cy="109607"/>
          </a:xfrm>
          <a:custGeom>
            <a:avLst/>
            <a:gdLst>
              <a:gd name="T0" fmla="*/ 404 w 750"/>
              <a:gd name="T1" fmla="*/ 0 h 591"/>
              <a:gd name="T2" fmla="*/ 404 w 750"/>
              <a:gd name="T3" fmla="*/ 0 h 591"/>
              <a:gd name="T4" fmla="*/ 404 w 750"/>
              <a:gd name="T5" fmla="*/ 319 h 591"/>
              <a:gd name="T6" fmla="*/ 542 w 750"/>
              <a:gd name="T7" fmla="*/ 319 h 591"/>
              <a:gd name="T8" fmla="*/ 404 w 750"/>
              <a:gd name="T9" fmla="*/ 591 h 591"/>
              <a:gd name="T10" fmla="*/ 562 w 750"/>
              <a:gd name="T11" fmla="*/ 591 h 591"/>
              <a:gd name="T12" fmla="*/ 750 w 750"/>
              <a:gd name="T13" fmla="*/ 287 h 591"/>
              <a:gd name="T14" fmla="*/ 750 w 750"/>
              <a:gd name="T15" fmla="*/ 0 h 591"/>
              <a:gd name="T16" fmla="*/ 404 w 750"/>
              <a:gd name="T17" fmla="*/ 0 h 591"/>
              <a:gd name="T18" fmla="*/ 0 w 750"/>
              <a:gd name="T19" fmla="*/ 0 h 591"/>
              <a:gd name="T20" fmla="*/ 0 w 750"/>
              <a:gd name="T21" fmla="*/ 0 h 591"/>
              <a:gd name="T22" fmla="*/ 0 w 750"/>
              <a:gd name="T23" fmla="*/ 319 h 591"/>
              <a:gd name="T24" fmla="*/ 138 w 750"/>
              <a:gd name="T25" fmla="*/ 319 h 591"/>
              <a:gd name="T26" fmla="*/ 0 w 750"/>
              <a:gd name="T27" fmla="*/ 591 h 591"/>
              <a:gd name="T28" fmla="*/ 158 w 750"/>
              <a:gd name="T29" fmla="*/ 591 h 591"/>
              <a:gd name="T30" fmla="*/ 346 w 750"/>
              <a:gd name="T31" fmla="*/ 287 h 591"/>
              <a:gd name="T32" fmla="*/ 346 w 750"/>
              <a:gd name="T33" fmla="*/ 0 h 591"/>
              <a:gd name="T34" fmla="*/ 0 w 750"/>
              <a:gd name="T35" fmla="*/ 0 h 5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50" h="591">
                <a:moveTo>
                  <a:pt x="404" y="0"/>
                </a:moveTo>
                <a:lnTo>
                  <a:pt x="404" y="0"/>
                </a:lnTo>
                <a:lnTo>
                  <a:pt x="404" y="319"/>
                </a:lnTo>
                <a:lnTo>
                  <a:pt x="542" y="319"/>
                </a:lnTo>
                <a:lnTo>
                  <a:pt x="404" y="591"/>
                </a:lnTo>
                <a:lnTo>
                  <a:pt x="562" y="591"/>
                </a:lnTo>
                <a:lnTo>
                  <a:pt x="750" y="287"/>
                </a:lnTo>
                <a:lnTo>
                  <a:pt x="750" y="0"/>
                </a:lnTo>
                <a:lnTo>
                  <a:pt x="404" y="0"/>
                </a:lnTo>
                <a:close/>
                <a:moveTo>
                  <a:pt x="0" y="0"/>
                </a:moveTo>
                <a:lnTo>
                  <a:pt x="0" y="0"/>
                </a:lnTo>
                <a:lnTo>
                  <a:pt x="0" y="319"/>
                </a:lnTo>
                <a:lnTo>
                  <a:pt x="138" y="319"/>
                </a:lnTo>
                <a:lnTo>
                  <a:pt x="0" y="591"/>
                </a:lnTo>
                <a:lnTo>
                  <a:pt x="158" y="591"/>
                </a:lnTo>
                <a:lnTo>
                  <a:pt x="346" y="287"/>
                </a:lnTo>
                <a:lnTo>
                  <a:pt x="346" y="0"/>
                </a:lnTo>
                <a:lnTo>
                  <a:pt x="0" y="0"/>
                </a:lnTo>
                <a:close/>
              </a:path>
            </a:pathLst>
          </a:custGeom>
          <a:solidFill>
            <a:schemeClr val="bg1">
              <a:lumMod val="75000"/>
            </a:schemeClr>
          </a:solidFill>
          <a:ln w="9525">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46" name="Group 45"/>
          <p:cNvGrpSpPr/>
          <p:nvPr/>
        </p:nvGrpSpPr>
        <p:grpSpPr>
          <a:xfrm>
            <a:off x="2908942" y="4587974"/>
            <a:ext cx="848174" cy="332173"/>
            <a:chOff x="2431672" y="1879537"/>
            <a:chExt cx="848174" cy="332173"/>
          </a:xfrm>
        </p:grpSpPr>
        <p:grpSp>
          <p:nvGrpSpPr>
            <p:cNvPr id="47" name="Group 46"/>
            <p:cNvGrpSpPr>
              <a:grpSpLocks noChangeAspect="1"/>
            </p:cNvGrpSpPr>
            <p:nvPr/>
          </p:nvGrpSpPr>
          <p:grpSpPr>
            <a:xfrm>
              <a:off x="2431672" y="1903858"/>
              <a:ext cx="182880" cy="221685"/>
              <a:chOff x="3969534" y="2897821"/>
              <a:chExt cx="1097280" cy="1330113"/>
            </a:xfrm>
            <a:solidFill>
              <a:schemeClr val="accent3"/>
            </a:solidFill>
            <a:effectLst/>
          </p:grpSpPr>
          <p:sp>
            <p:nvSpPr>
              <p:cNvPr id="49" name="Freeform 17"/>
              <p:cNvSpPr>
                <a:spLocks/>
              </p:cNvSpPr>
              <p:nvPr/>
            </p:nvSpPr>
            <p:spPr bwMode="auto">
              <a:xfrm>
                <a:off x="4757525" y="3411274"/>
                <a:ext cx="309289" cy="816660"/>
              </a:xfrm>
              <a:custGeom>
                <a:avLst/>
                <a:gdLst>
                  <a:gd name="T0" fmla="*/ 0 w 593"/>
                  <a:gd name="T1" fmla="*/ 1564 h 1564"/>
                  <a:gd name="T2" fmla="*/ 0 w 593"/>
                  <a:gd name="T3" fmla="*/ 1564 h 1564"/>
                  <a:gd name="T4" fmla="*/ 593 w 593"/>
                  <a:gd name="T5" fmla="*/ 1564 h 1564"/>
                  <a:gd name="T6" fmla="*/ 593 w 593"/>
                  <a:gd name="T7" fmla="*/ 296 h 1564"/>
                  <a:gd name="T8" fmla="*/ 297 w 593"/>
                  <a:gd name="T9" fmla="*/ 0 h 1564"/>
                  <a:gd name="T10" fmla="*/ 0 w 593"/>
                  <a:gd name="T11" fmla="*/ 296 h 1564"/>
                  <a:gd name="T12" fmla="*/ 0 w 593"/>
                  <a:gd name="T13" fmla="*/ 1564 h 1564"/>
                </a:gdLst>
                <a:ahLst/>
                <a:cxnLst>
                  <a:cxn ang="0">
                    <a:pos x="T0" y="T1"/>
                  </a:cxn>
                  <a:cxn ang="0">
                    <a:pos x="T2" y="T3"/>
                  </a:cxn>
                  <a:cxn ang="0">
                    <a:pos x="T4" y="T5"/>
                  </a:cxn>
                  <a:cxn ang="0">
                    <a:pos x="T6" y="T7"/>
                  </a:cxn>
                  <a:cxn ang="0">
                    <a:pos x="T8" y="T9"/>
                  </a:cxn>
                  <a:cxn ang="0">
                    <a:pos x="T10" y="T11"/>
                  </a:cxn>
                  <a:cxn ang="0">
                    <a:pos x="T12" y="T13"/>
                  </a:cxn>
                </a:cxnLst>
                <a:rect l="0" t="0" r="r" b="b"/>
                <a:pathLst>
                  <a:path w="593" h="1564">
                    <a:moveTo>
                      <a:pt x="0" y="1564"/>
                    </a:moveTo>
                    <a:lnTo>
                      <a:pt x="0" y="1564"/>
                    </a:lnTo>
                    <a:lnTo>
                      <a:pt x="593" y="1564"/>
                    </a:lnTo>
                    <a:lnTo>
                      <a:pt x="593" y="296"/>
                    </a:lnTo>
                    <a:cubicBezTo>
                      <a:pt x="593" y="133"/>
                      <a:pt x="460" y="0"/>
                      <a:pt x="297" y="0"/>
                    </a:cubicBezTo>
                    <a:cubicBezTo>
                      <a:pt x="133" y="0"/>
                      <a:pt x="0" y="133"/>
                      <a:pt x="0" y="296"/>
                    </a:cubicBezTo>
                    <a:lnTo>
                      <a:pt x="0" y="156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0" name="Freeform 18"/>
              <p:cNvSpPr>
                <a:spLocks/>
              </p:cNvSpPr>
              <p:nvPr/>
            </p:nvSpPr>
            <p:spPr bwMode="auto">
              <a:xfrm>
                <a:off x="4775770" y="3107199"/>
                <a:ext cx="272800" cy="272799"/>
              </a:xfrm>
              <a:custGeom>
                <a:avLst/>
                <a:gdLst>
                  <a:gd name="T0" fmla="*/ 0 w 523"/>
                  <a:gd name="T1" fmla="*/ 262 h 523"/>
                  <a:gd name="T2" fmla="*/ 0 w 523"/>
                  <a:gd name="T3" fmla="*/ 262 h 523"/>
                  <a:gd name="T4" fmla="*/ 262 w 523"/>
                  <a:gd name="T5" fmla="*/ 523 h 523"/>
                  <a:gd name="T6" fmla="*/ 523 w 523"/>
                  <a:gd name="T7" fmla="*/ 262 h 523"/>
                  <a:gd name="T8" fmla="*/ 262 w 523"/>
                  <a:gd name="T9" fmla="*/ 0 h 523"/>
                  <a:gd name="T10" fmla="*/ 0 w 523"/>
                  <a:gd name="T11" fmla="*/ 262 h 523"/>
                </a:gdLst>
                <a:ahLst/>
                <a:cxnLst>
                  <a:cxn ang="0">
                    <a:pos x="T0" y="T1"/>
                  </a:cxn>
                  <a:cxn ang="0">
                    <a:pos x="T2" y="T3"/>
                  </a:cxn>
                  <a:cxn ang="0">
                    <a:pos x="T4" y="T5"/>
                  </a:cxn>
                  <a:cxn ang="0">
                    <a:pos x="T6" y="T7"/>
                  </a:cxn>
                  <a:cxn ang="0">
                    <a:pos x="T8" y="T9"/>
                  </a:cxn>
                  <a:cxn ang="0">
                    <a:pos x="T10" y="T11"/>
                  </a:cxn>
                </a:cxnLst>
                <a:rect l="0" t="0" r="r" b="b"/>
                <a:pathLst>
                  <a:path w="523" h="523">
                    <a:moveTo>
                      <a:pt x="0" y="262"/>
                    </a:moveTo>
                    <a:lnTo>
                      <a:pt x="0" y="262"/>
                    </a:lnTo>
                    <a:cubicBezTo>
                      <a:pt x="0" y="406"/>
                      <a:pt x="117" y="523"/>
                      <a:pt x="262" y="523"/>
                    </a:cubicBezTo>
                    <a:cubicBezTo>
                      <a:pt x="406" y="523"/>
                      <a:pt x="523" y="406"/>
                      <a:pt x="523" y="262"/>
                    </a:cubicBezTo>
                    <a:cubicBezTo>
                      <a:pt x="523" y="117"/>
                      <a:pt x="406" y="0"/>
                      <a:pt x="262" y="0"/>
                    </a:cubicBezTo>
                    <a:cubicBezTo>
                      <a:pt x="117" y="0"/>
                      <a:pt x="0" y="117"/>
                      <a:pt x="0" y="26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1" name="Freeform 19"/>
              <p:cNvSpPr>
                <a:spLocks/>
              </p:cNvSpPr>
              <p:nvPr/>
            </p:nvSpPr>
            <p:spPr bwMode="auto">
              <a:xfrm>
                <a:off x="3969534" y="3411274"/>
                <a:ext cx="309289" cy="816660"/>
              </a:xfrm>
              <a:custGeom>
                <a:avLst/>
                <a:gdLst>
                  <a:gd name="T0" fmla="*/ 593 w 593"/>
                  <a:gd name="T1" fmla="*/ 1564 h 1564"/>
                  <a:gd name="T2" fmla="*/ 593 w 593"/>
                  <a:gd name="T3" fmla="*/ 1564 h 1564"/>
                  <a:gd name="T4" fmla="*/ 0 w 593"/>
                  <a:gd name="T5" fmla="*/ 1564 h 1564"/>
                  <a:gd name="T6" fmla="*/ 0 w 593"/>
                  <a:gd name="T7" fmla="*/ 296 h 1564"/>
                  <a:gd name="T8" fmla="*/ 296 w 593"/>
                  <a:gd name="T9" fmla="*/ 0 h 1564"/>
                  <a:gd name="T10" fmla="*/ 593 w 593"/>
                  <a:gd name="T11" fmla="*/ 296 h 1564"/>
                  <a:gd name="T12" fmla="*/ 593 w 593"/>
                  <a:gd name="T13" fmla="*/ 1564 h 1564"/>
                </a:gdLst>
                <a:ahLst/>
                <a:cxnLst>
                  <a:cxn ang="0">
                    <a:pos x="T0" y="T1"/>
                  </a:cxn>
                  <a:cxn ang="0">
                    <a:pos x="T2" y="T3"/>
                  </a:cxn>
                  <a:cxn ang="0">
                    <a:pos x="T4" y="T5"/>
                  </a:cxn>
                  <a:cxn ang="0">
                    <a:pos x="T6" y="T7"/>
                  </a:cxn>
                  <a:cxn ang="0">
                    <a:pos x="T8" y="T9"/>
                  </a:cxn>
                  <a:cxn ang="0">
                    <a:pos x="T10" y="T11"/>
                  </a:cxn>
                  <a:cxn ang="0">
                    <a:pos x="T12" y="T13"/>
                  </a:cxn>
                </a:cxnLst>
                <a:rect l="0" t="0" r="r" b="b"/>
                <a:pathLst>
                  <a:path w="593" h="1564">
                    <a:moveTo>
                      <a:pt x="593" y="1564"/>
                    </a:moveTo>
                    <a:lnTo>
                      <a:pt x="593" y="1564"/>
                    </a:lnTo>
                    <a:lnTo>
                      <a:pt x="0" y="1564"/>
                    </a:lnTo>
                    <a:lnTo>
                      <a:pt x="0" y="296"/>
                    </a:lnTo>
                    <a:cubicBezTo>
                      <a:pt x="0" y="133"/>
                      <a:pt x="133" y="0"/>
                      <a:pt x="296" y="0"/>
                    </a:cubicBezTo>
                    <a:cubicBezTo>
                      <a:pt x="460" y="0"/>
                      <a:pt x="593" y="133"/>
                      <a:pt x="593" y="296"/>
                    </a:cubicBezTo>
                    <a:lnTo>
                      <a:pt x="593" y="1564"/>
                    </a:lnTo>
                    <a:close/>
                  </a:path>
                </a:pathLst>
              </a:custGeom>
              <a:solidFill>
                <a:schemeClr val="accent3">
                  <a:lumMod val="75000"/>
                  <a:lumOff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2" name="Freeform 20"/>
              <p:cNvSpPr>
                <a:spLocks/>
              </p:cNvSpPr>
              <p:nvPr/>
            </p:nvSpPr>
            <p:spPr bwMode="auto">
              <a:xfrm>
                <a:off x="3987779" y="3107199"/>
                <a:ext cx="272800" cy="272799"/>
              </a:xfrm>
              <a:custGeom>
                <a:avLst/>
                <a:gdLst>
                  <a:gd name="T0" fmla="*/ 523 w 523"/>
                  <a:gd name="T1" fmla="*/ 262 h 523"/>
                  <a:gd name="T2" fmla="*/ 523 w 523"/>
                  <a:gd name="T3" fmla="*/ 262 h 523"/>
                  <a:gd name="T4" fmla="*/ 261 w 523"/>
                  <a:gd name="T5" fmla="*/ 523 h 523"/>
                  <a:gd name="T6" fmla="*/ 0 w 523"/>
                  <a:gd name="T7" fmla="*/ 262 h 523"/>
                  <a:gd name="T8" fmla="*/ 261 w 523"/>
                  <a:gd name="T9" fmla="*/ 0 h 523"/>
                  <a:gd name="T10" fmla="*/ 523 w 523"/>
                  <a:gd name="T11" fmla="*/ 262 h 523"/>
                </a:gdLst>
                <a:ahLst/>
                <a:cxnLst>
                  <a:cxn ang="0">
                    <a:pos x="T0" y="T1"/>
                  </a:cxn>
                  <a:cxn ang="0">
                    <a:pos x="T2" y="T3"/>
                  </a:cxn>
                  <a:cxn ang="0">
                    <a:pos x="T4" y="T5"/>
                  </a:cxn>
                  <a:cxn ang="0">
                    <a:pos x="T6" y="T7"/>
                  </a:cxn>
                  <a:cxn ang="0">
                    <a:pos x="T8" y="T9"/>
                  </a:cxn>
                  <a:cxn ang="0">
                    <a:pos x="T10" y="T11"/>
                  </a:cxn>
                </a:cxnLst>
                <a:rect l="0" t="0" r="r" b="b"/>
                <a:pathLst>
                  <a:path w="523" h="523">
                    <a:moveTo>
                      <a:pt x="523" y="262"/>
                    </a:moveTo>
                    <a:lnTo>
                      <a:pt x="523" y="262"/>
                    </a:lnTo>
                    <a:cubicBezTo>
                      <a:pt x="523" y="406"/>
                      <a:pt x="406" y="523"/>
                      <a:pt x="261" y="523"/>
                    </a:cubicBezTo>
                    <a:cubicBezTo>
                      <a:pt x="117" y="523"/>
                      <a:pt x="0" y="406"/>
                      <a:pt x="0" y="262"/>
                    </a:cubicBezTo>
                    <a:cubicBezTo>
                      <a:pt x="0" y="117"/>
                      <a:pt x="117" y="0"/>
                      <a:pt x="261" y="0"/>
                    </a:cubicBezTo>
                    <a:cubicBezTo>
                      <a:pt x="406" y="0"/>
                      <a:pt x="523" y="117"/>
                      <a:pt x="523" y="262"/>
                    </a:cubicBezTo>
                    <a:close/>
                  </a:path>
                </a:pathLst>
              </a:custGeom>
              <a:solidFill>
                <a:schemeClr val="accent3">
                  <a:lumMod val="75000"/>
                  <a:lumOff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3" name="Freeform 21"/>
              <p:cNvSpPr>
                <a:spLocks/>
              </p:cNvSpPr>
              <p:nvPr/>
            </p:nvSpPr>
            <p:spPr bwMode="auto">
              <a:xfrm>
                <a:off x="4518608" y="3202765"/>
                <a:ext cx="154644" cy="1025169"/>
              </a:xfrm>
              <a:custGeom>
                <a:avLst/>
                <a:gdLst>
                  <a:gd name="T0" fmla="*/ 296 w 296"/>
                  <a:gd name="T1" fmla="*/ 296 h 1964"/>
                  <a:gd name="T2" fmla="*/ 296 w 296"/>
                  <a:gd name="T3" fmla="*/ 296 h 1964"/>
                  <a:gd name="T4" fmla="*/ 0 w 296"/>
                  <a:gd name="T5" fmla="*/ 0 h 1964"/>
                  <a:gd name="T6" fmla="*/ 0 w 296"/>
                  <a:gd name="T7" fmla="*/ 1964 h 1964"/>
                  <a:gd name="T8" fmla="*/ 296 w 296"/>
                  <a:gd name="T9" fmla="*/ 1964 h 1964"/>
                  <a:gd name="T10" fmla="*/ 296 w 296"/>
                  <a:gd name="T11" fmla="*/ 296 h 1964"/>
                </a:gdLst>
                <a:ahLst/>
                <a:cxnLst>
                  <a:cxn ang="0">
                    <a:pos x="T0" y="T1"/>
                  </a:cxn>
                  <a:cxn ang="0">
                    <a:pos x="T2" y="T3"/>
                  </a:cxn>
                  <a:cxn ang="0">
                    <a:pos x="T4" y="T5"/>
                  </a:cxn>
                  <a:cxn ang="0">
                    <a:pos x="T6" y="T7"/>
                  </a:cxn>
                  <a:cxn ang="0">
                    <a:pos x="T8" y="T9"/>
                  </a:cxn>
                  <a:cxn ang="0">
                    <a:pos x="T10" y="T11"/>
                  </a:cxn>
                </a:cxnLst>
                <a:rect l="0" t="0" r="r" b="b"/>
                <a:pathLst>
                  <a:path w="296" h="1964">
                    <a:moveTo>
                      <a:pt x="296" y="296"/>
                    </a:moveTo>
                    <a:lnTo>
                      <a:pt x="296" y="296"/>
                    </a:lnTo>
                    <a:cubicBezTo>
                      <a:pt x="296" y="133"/>
                      <a:pt x="164" y="0"/>
                      <a:pt x="0" y="0"/>
                    </a:cubicBezTo>
                    <a:lnTo>
                      <a:pt x="0" y="1964"/>
                    </a:lnTo>
                    <a:lnTo>
                      <a:pt x="296" y="1964"/>
                    </a:lnTo>
                    <a:lnTo>
                      <a:pt x="296" y="29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4" name="Freeform 22"/>
              <p:cNvSpPr>
                <a:spLocks/>
              </p:cNvSpPr>
              <p:nvPr/>
            </p:nvSpPr>
            <p:spPr bwMode="auto">
              <a:xfrm>
                <a:off x="4518608" y="2897821"/>
                <a:ext cx="136400" cy="272799"/>
              </a:xfrm>
              <a:custGeom>
                <a:avLst/>
                <a:gdLst>
                  <a:gd name="T0" fmla="*/ 261 w 261"/>
                  <a:gd name="T1" fmla="*/ 262 h 523"/>
                  <a:gd name="T2" fmla="*/ 261 w 261"/>
                  <a:gd name="T3" fmla="*/ 262 h 523"/>
                  <a:gd name="T4" fmla="*/ 0 w 261"/>
                  <a:gd name="T5" fmla="*/ 0 h 523"/>
                  <a:gd name="T6" fmla="*/ 0 w 261"/>
                  <a:gd name="T7" fmla="*/ 523 h 523"/>
                  <a:gd name="T8" fmla="*/ 261 w 261"/>
                  <a:gd name="T9" fmla="*/ 262 h 523"/>
                </a:gdLst>
                <a:ahLst/>
                <a:cxnLst>
                  <a:cxn ang="0">
                    <a:pos x="T0" y="T1"/>
                  </a:cxn>
                  <a:cxn ang="0">
                    <a:pos x="T2" y="T3"/>
                  </a:cxn>
                  <a:cxn ang="0">
                    <a:pos x="T4" y="T5"/>
                  </a:cxn>
                  <a:cxn ang="0">
                    <a:pos x="T6" y="T7"/>
                  </a:cxn>
                  <a:cxn ang="0">
                    <a:pos x="T8" y="T9"/>
                  </a:cxn>
                </a:cxnLst>
                <a:rect l="0" t="0" r="r" b="b"/>
                <a:pathLst>
                  <a:path w="261" h="523">
                    <a:moveTo>
                      <a:pt x="261" y="262"/>
                    </a:moveTo>
                    <a:lnTo>
                      <a:pt x="261" y="262"/>
                    </a:lnTo>
                    <a:cubicBezTo>
                      <a:pt x="261" y="117"/>
                      <a:pt x="144" y="0"/>
                      <a:pt x="0" y="0"/>
                    </a:cubicBezTo>
                    <a:lnTo>
                      <a:pt x="0" y="523"/>
                    </a:lnTo>
                    <a:cubicBezTo>
                      <a:pt x="144" y="523"/>
                      <a:pt x="261" y="406"/>
                      <a:pt x="261" y="26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5" name="Freeform 23"/>
              <p:cNvSpPr>
                <a:spLocks/>
              </p:cNvSpPr>
              <p:nvPr/>
            </p:nvSpPr>
            <p:spPr bwMode="auto">
              <a:xfrm>
                <a:off x="4363964" y="3202765"/>
                <a:ext cx="154644" cy="1025169"/>
              </a:xfrm>
              <a:custGeom>
                <a:avLst/>
                <a:gdLst>
                  <a:gd name="T0" fmla="*/ 0 w 296"/>
                  <a:gd name="T1" fmla="*/ 296 h 1964"/>
                  <a:gd name="T2" fmla="*/ 0 w 296"/>
                  <a:gd name="T3" fmla="*/ 296 h 1964"/>
                  <a:gd name="T4" fmla="*/ 0 w 296"/>
                  <a:gd name="T5" fmla="*/ 1964 h 1964"/>
                  <a:gd name="T6" fmla="*/ 296 w 296"/>
                  <a:gd name="T7" fmla="*/ 1964 h 1964"/>
                  <a:gd name="T8" fmla="*/ 296 w 296"/>
                  <a:gd name="T9" fmla="*/ 0 h 1964"/>
                  <a:gd name="T10" fmla="*/ 0 w 296"/>
                  <a:gd name="T11" fmla="*/ 296 h 1964"/>
                </a:gdLst>
                <a:ahLst/>
                <a:cxnLst>
                  <a:cxn ang="0">
                    <a:pos x="T0" y="T1"/>
                  </a:cxn>
                  <a:cxn ang="0">
                    <a:pos x="T2" y="T3"/>
                  </a:cxn>
                  <a:cxn ang="0">
                    <a:pos x="T4" y="T5"/>
                  </a:cxn>
                  <a:cxn ang="0">
                    <a:pos x="T6" y="T7"/>
                  </a:cxn>
                  <a:cxn ang="0">
                    <a:pos x="T8" y="T9"/>
                  </a:cxn>
                  <a:cxn ang="0">
                    <a:pos x="T10" y="T11"/>
                  </a:cxn>
                </a:cxnLst>
                <a:rect l="0" t="0" r="r" b="b"/>
                <a:pathLst>
                  <a:path w="296" h="1964">
                    <a:moveTo>
                      <a:pt x="0" y="296"/>
                    </a:moveTo>
                    <a:lnTo>
                      <a:pt x="0" y="296"/>
                    </a:lnTo>
                    <a:lnTo>
                      <a:pt x="0" y="1964"/>
                    </a:lnTo>
                    <a:lnTo>
                      <a:pt x="296" y="1964"/>
                    </a:lnTo>
                    <a:lnTo>
                      <a:pt x="296" y="0"/>
                    </a:lnTo>
                    <a:cubicBezTo>
                      <a:pt x="132" y="0"/>
                      <a:pt x="0" y="133"/>
                      <a:pt x="0" y="296"/>
                    </a:cubicBezTo>
                    <a:close/>
                  </a:path>
                </a:pathLst>
              </a:custGeom>
              <a:solidFill>
                <a:schemeClr val="accent3">
                  <a:lumMod val="75000"/>
                  <a:lumOff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6" name="Freeform 24"/>
              <p:cNvSpPr>
                <a:spLocks/>
              </p:cNvSpPr>
              <p:nvPr/>
            </p:nvSpPr>
            <p:spPr bwMode="auto">
              <a:xfrm>
                <a:off x="4382209" y="2897821"/>
                <a:ext cx="136400" cy="272799"/>
              </a:xfrm>
              <a:custGeom>
                <a:avLst/>
                <a:gdLst>
                  <a:gd name="T0" fmla="*/ 0 w 261"/>
                  <a:gd name="T1" fmla="*/ 262 h 523"/>
                  <a:gd name="T2" fmla="*/ 0 w 261"/>
                  <a:gd name="T3" fmla="*/ 262 h 523"/>
                  <a:gd name="T4" fmla="*/ 261 w 261"/>
                  <a:gd name="T5" fmla="*/ 523 h 523"/>
                  <a:gd name="T6" fmla="*/ 261 w 261"/>
                  <a:gd name="T7" fmla="*/ 0 h 523"/>
                  <a:gd name="T8" fmla="*/ 0 w 261"/>
                  <a:gd name="T9" fmla="*/ 262 h 523"/>
                </a:gdLst>
                <a:ahLst/>
                <a:cxnLst>
                  <a:cxn ang="0">
                    <a:pos x="T0" y="T1"/>
                  </a:cxn>
                  <a:cxn ang="0">
                    <a:pos x="T2" y="T3"/>
                  </a:cxn>
                  <a:cxn ang="0">
                    <a:pos x="T4" y="T5"/>
                  </a:cxn>
                  <a:cxn ang="0">
                    <a:pos x="T6" y="T7"/>
                  </a:cxn>
                  <a:cxn ang="0">
                    <a:pos x="T8" y="T9"/>
                  </a:cxn>
                </a:cxnLst>
                <a:rect l="0" t="0" r="r" b="b"/>
                <a:pathLst>
                  <a:path w="261" h="523">
                    <a:moveTo>
                      <a:pt x="0" y="262"/>
                    </a:moveTo>
                    <a:lnTo>
                      <a:pt x="0" y="262"/>
                    </a:lnTo>
                    <a:cubicBezTo>
                      <a:pt x="0" y="406"/>
                      <a:pt x="117" y="523"/>
                      <a:pt x="261" y="523"/>
                    </a:cubicBezTo>
                    <a:lnTo>
                      <a:pt x="261" y="0"/>
                    </a:lnTo>
                    <a:cubicBezTo>
                      <a:pt x="117" y="0"/>
                      <a:pt x="0" y="117"/>
                      <a:pt x="0" y="262"/>
                    </a:cubicBezTo>
                    <a:close/>
                  </a:path>
                </a:pathLst>
              </a:custGeom>
              <a:solidFill>
                <a:schemeClr val="accent3">
                  <a:lumMod val="75000"/>
                  <a:lumOff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48" name="Content Placeholder 2"/>
            <p:cNvSpPr txBox="1">
              <a:spLocks/>
            </p:cNvSpPr>
            <p:nvPr/>
          </p:nvSpPr>
          <p:spPr>
            <a:xfrm>
              <a:off x="2614518" y="1879537"/>
              <a:ext cx="665328" cy="332173"/>
            </a:xfrm>
            <a:prstGeom prst="rect">
              <a:avLst/>
            </a:prstGeom>
          </p:spPr>
          <p:txBody>
            <a:bodyPr vert="horz" wrap="none" lIns="45720" tIns="46800" rIns="91440" bIns="45720" rtlCol="0">
              <a:noAutofit/>
            </a:bodyPr>
            <a:lstStyle>
              <a:lvl1pPr marL="0" indent="0" algn="l" defTabSz="457200" rtl="0" eaLnBrk="1" latinLnBrk="0" hangingPunct="1">
                <a:spcBef>
                  <a:spcPct val="20000"/>
                </a:spcBef>
                <a:buFont typeface="Arial"/>
                <a:buNone/>
                <a:defRPr sz="800" kern="1200">
                  <a:solidFill>
                    <a:schemeClr val="tx1"/>
                  </a:solidFill>
                  <a:latin typeface="+mn-lt"/>
                  <a:ea typeface="+mn-ea"/>
                  <a:cs typeface="+mn-cs"/>
                </a:defRPr>
              </a:lvl1pPr>
              <a:lvl2pPr marL="349200" indent="0" algn="l" defTabSz="457200" rtl="0" eaLnBrk="1" latinLnBrk="0" hangingPunct="1">
                <a:spcBef>
                  <a:spcPct val="20000"/>
                </a:spcBef>
                <a:buFont typeface="Arial"/>
                <a:buNone/>
                <a:defRPr sz="800" kern="1200">
                  <a:solidFill>
                    <a:schemeClr val="tx1"/>
                  </a:solidFill>
                  <a:latin typeface="+mn-lt"/>
                  <a:ea typeface="+mn-ea"/>
                  <a:cs typeface="+mn-cs"/>
                </a:defRPr>
              </a:lvl2pPr>
              <a:lvl3pPr marL="662400" indent="0" algn="l" defTabSz="457200" rtl="0" eaLnBrk="1" latinLnBrk="0" hangingPunct="1">
                <a:spcBef>
                  <a:spcPct val="20000"/>
                </a:spcBef>
                <a:buFont typeface="Arial"/>
                <a:buNone/>
                <a:defRPr sz="800" kern="1200">
                  <a:solidFill>
                    <a:schemeClr val="tx1"/>
                  </a:solidFill>
                  <a:latin typeface="+mn-lt"/>
                  <a:ea typeface="+mn-ea"/>
                  <a:cs typeface="+mn-cs"/>
                </a:defRPr>
              </a:lvl3pPr>
              <a:lvl4pPr marL="975600" indent="0" algn="l" defTabSz="457200" rtl="0" eaLnBrk="1" latinLnBrk="0" hangingPunct="1">
                <a:spcBef>
                  <a:spcPct val="20000"/>
                </a:spcBef>
                <a:buFont typeface="Arial"/>
                <a:buNone/>
                <a:defRPr sz="800" kern="1200">
                  <a:solidFill>
                    <a:schemeClr val="tx1"/>
                  </a:solidFill>
                  <a:latin typeface="+mn-lt"/>
                  <a:ea typeface="+mn-ea"/>
                  <a:cs typeface="+mn-cs"/>
                </a:defRPr>
              </a:lvl4pPr>
              <a:lvl5pPr marL="1252800" indent="0" algn="l" defTabSz="457200" rtl="0" eaLnBrk="1" latinLnBrk="0" hangingPunct="1">
                <a:spcBef>
                  <a:spcPct val="20000"/>
                </a:spcBef>
                <a:buFont typeface="Arial"/>
                <a:buNone/>
                <a:defRPr sz="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20000"/>
                </a:lnSpc>
                <a:spcBef>
                  <a:spcPts val="1200"/>
                </a:spcBef>
              </a:pPr>
              <a:r>
                <a:rPr lang="en-US" sz="1200" dirty="0" smtClean="0">
                  <a:solidFill>
                    <a:schemeClr val="accent2">
                      <a:lumMod val="50000"/>
                    </a:schemeClr>
                  </a:solidFill>
                  <a:latin typeface="+mj-lt"/>
                  <a:cs typeface="Calibri Light"/>
                </a:rPr>
                <a:t>Swing</a:t>
              </a:r>
              <a:endParaRPr lang="en-US" sz="1200" dirty="0">
                <a:solidFill>
                  <a:schemeClr val="accent2">
                    <a:lumMod val="50000"/>
                  </a:schemeClr>
                </a:solidFill>
                <a:latin typeface="+mj-lt"/>
                <a:cs typeface="Calibri Light"/>
              </a:endParaRPr>
            </a:p>
          </p:txBody>
        </p:sp>
      </p:grpSp>
      <p:grpSp>
        <p:nvGrpSpPr>
          <p:cNvPr id="19" name="Group 18"/>
          <p:cNvGrpSpPr/>
          <p:nvPr/>
        </p:nvGrpSpPr>
        <p:grpSpPr>
          <a:xfrm>
            <a:off x="4997786" y="4630941"/>
            <a:ext cx="798350" cy="289206"/>
            <a:chOff x="4086938" y="1887890"/>
            <a:chExt cx="798350" cy="289206"/>
          </a:xfrm>
        </p:grpSpPr>
        <p:grpSp>
          <p:nvGrpSpPr>
            <p:cNvPr id="20" name="SKEPTIC"/>
            <p:cNvGrpSpPr>
              <a:grpSpLocks noChangeAspect="1"/>
            </p:cNvGrpSpPr>
            <p:nvPr/>
          </p:nvGrpSpPr>
          <p:grpSpPr>
            <a:xfrm>
              <a:off x="4086938" y="1892418"/>
              <a:ext cx="182880" cy="233125"/>
              <a:chOff x="4826000" y="398463"/>
              <a:chExt cx="2005013" cy="2555876"/>
            </a:xfrm>
            <a:solidFill>
              <a:schemeClr val="accent4"/>
            </a:solidFill>
            <a:effectLst/>
          </p:grpSpPr>
          <p:sp>
            <p:nvSpPr>
              <p:cNvPr id="22" name="Freeform 11"/>
              <p:cNvSpPr>
                <a:spLocks/>
              </p:cNvSpPr>
              <p:nvPr/>
            </p:nvSpPr>
            <p:spPr bwMode="auto">
              <a:xfrm>
                <a:off x="6265863" y="1717676"/>
                <a:ext cx="565150" cy="1236663"/>
              </a:xfrm>
              <a:custGeom>
                <a:avLst/>
                <a:gdLst>
                  <a:gd name="T0" fmla="*/ 0 w 593"/>
                  <a:gd name="T1" fmla="*/ 1297 h 1297"/>
                  <a:gd name="T2" fmla="*/ 0 w 593"/>
                  <a:gd name="T3" fmla="*/ 1297 h 1297"/>
                  <a:gd name="T4" fmla="*/ 593 w 593"/>
                  <a:gd name="T5" fmla="*/ 1297 h 1297"/>
                  <a:gd name="T6" fmla="*/ 593 w 593"/>
                  <a:gd name="T7" fmla="*/ 297 h 1297"/>
                  <a:gd name="T8" fmla="*/ 296 w 593"/>
                  <a:gd name="T9" fmla="*/ 0 h 1297"/>
                  <a:gd name="T10" fmla="*/ 296 w 593"/>
                  <a:gd name="T11" fmla="*/ 0 h 1297"/>
                  <a:gd name="T12" fmla="*/ 0 w 593"/>
                  <a:gd name="T13" fmla="*/ 297 h 1297"/>
                  <a:gd name="T14" fmla="*/ 0 w 593"/>
                  <a:gd name="T15" fmla="*/ 1297 h 129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3" h="1297">
                    <a:moveTo>
                      <a:pt x="0" y="1297"/>
                    </a:moveTo>
                    <a:lnTo>
                      <a:pt x="0" y="1297"/>
                    </a:lnTo>
                    <a:lnTo>
                      <a:pt x="593" y="1297"/>
                    </a:lnTo>
                    <a:lnTo>
                      <a:pt x="593" y="297"/>
                    </a:lnTo>
                    <a:cubicBezTo>
                      <a:pt x="593" y="133"/>
                      <a:pt x="460" y="0"/>
                      <a:pt x="296" y="0"/>
                    </a:cubicBezTo>
                    <a:lnTo>
                      <a:pt x="296" y="0"/>
                    </a:lnTo>
                    <a:cubicBezTo>
                      <a:pt x="133" y="0"/>
                      <a:pt x="0" y="133"/>
                      <a:pt x="0" y="297"/>
                    </a:cubicBezTo>
                    <a:lnTo>
                      <a:pt x="0" y="129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3" name="Freeform 12"/>
              <p:cNvSpPr>
                <a:spLocks/>
              </p:cNvSpPr>
              <p:nvPr/>
            </p:nvSpPr>
            <p:spPr bwMode="auto">
              <a:xfrm>
                <a:off x="6299200" y="1160463"/>
                <a:ext cx="498475" cy="498475"/>
              </a:xfrm>
              <a:custGeom>
                <a:avLst/>
                <a:gdLst>
                  <a:gd name="T0" fmla="*/ 0 w 523"/>
                  <a:gd name="T1" fmla="*/ 261 h 522"/>
                  <a:gd name="T2" fmla="*/ 0 w 523"/>
                  <a:gd name="T3" fmla="*/ 261 h 522"/>
                  <a:gd name="T4" fmla="*/ 261 w 523"/>
                  <a:gd name="T5" fmla="*/ 522 h 522"/>
                  <a:gd name="T6" fmla="*/ 523 w 523"/>
                  <a:gd name="T7" fmla="*/ 261 h 522"/>
                  <a:gd name="T8" fmla="*/ 261 w 523"/>
                  <a:gd name="T9" fmla="*/ 0 h 522"/>
                  <a:gd name="T10" fmla="*/ 0 w 523"/>
                  <a:gd name="T11" fmla="*/ 261 h 522"/>
                </a:gdLst>
                <a:ahLst/>
                <a:cxnLst>
                  <a:cxn ang="0">
                    <a:pos x="T0" y="T1"/>
                  </a:cxn>
                  <a:cxn ang="0">
                    <a:pos x="T2" y="T3"/>
                  </a:cxn>
                  <a:cxn ang="0">
                    <a:pos x="T4" y="T5"/>
                  </a:cxn>
                  <a:cxn ang="0">
                    <a:pos x="T6" y="T7"/>
                  </a:cxn>
                  <a:cxn ang="0">
                    <a:pos x="T8" y="T9"/>
                  </a:cxn>
                  <a:cxn ang="0">
                    <a:pos x="T10" y="T11"/>
                  </a:cxn>
                </a:cxnLst>
                <a:rect l="0" t="0" r="r" b="b"/>
                <a:pathLst>
                  <a:path w="523" h="522">
                    <a:moveTo>
                      <a:pt x="0" y="261"/>
                    </a:moveTo>
                    <a:lnTo>
                      <a:pt x="0" y="261"/>
                    </a:lnTo>
                    <a:cubicBezTo>
                      <a:pt x="0" y="405"/>
                      <a:pt x="117" y="522"/>
                      <a:pt x="261" y="522"/>
                    </a:cubicBezTo>
                    <a:cubicBezTo>
                      <a:pt x="406" y="522"/>
                      <a:pt x="523" y="405"/>
                      <a:pt x="523" y="261"/>
                    </a:cubicBezTo>
                    <a:cubicBezTo>
                      <a:pt x="523" y="117"/>
                      <a:pt x="406" y="0"/>
                      <a:pt x="261" y="0"/>
                    </a:cubicBezTo>
                    <a:cubicBezTo>
                      <a:pt x="117" y="0"/>
                      <a:pt x="0" y="117"/>
                      <a:pt x="0" y="2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4" name="Freeform 13"/>
              <p:cNvSpPr>
                <a:spLocks/>
              </p:cNvSpPr>
              <p:nvPr/>
            </p:nvSpPr>
            <p:spPr bwMode="auto">
              <a:xfrm>
                <a:off x="5545138" y="1335088"/>
                <a:ext cx="565150" cy="1619250"/>
              </a:xfrm>
              <a:custGeom>
                <a:avLst/>
                <a:gdLst>
                  <a:gd name="T0" fmla="*/ 0 w 593"/>
                  <a:gd name="T1" fmla="*/ 1697 h 1697"/>
                  <a:gd name="T2" fmla="*/ 0 w 593"/>
                  <a:gd name="T3" fmla="*/ 1697 h 1697"/>
                  <a:gd name="T4" fmla="*/ 593 w 593"/>
                  <a:gd name="T5" fmla="*/ 1697 h 1697"/>
                  <a:gd name="T6" fmla="*/ 593 w 593"/>
                  <a:gd name="T7" fmla="*/ 297 h 1697"/>
                  <a:gd name="T8" fmla="*/ 297 w 593"/>
                  <a:gd name="T9" fmla="*/ 0 h 1697"/>
                  <a:gd name="T10" fmla="*/ 0 w 593"/>
                  <a:gd name="T11" fmla="*/ 297 h 1697"/>
                  <a:gd name="T12" fmla="*/ 0 w 593"/>
                  <a:gd name="T13" fmla="*/ 1697 h 1697"/>
                </a:gdLst>
                <a:ahLst/>
                <a:cxnLst>
                  <a:cxn ang="0">
                    <a:pos x="T0" y="T1"/>
                  </a:cxn>
                  <a:cxn ang="0">
                    <a:pos x="T2" y="T3"/>
                  </a:cxn>
                  <a:cxn ang="0">
                    <a:pos x="T4" y="T5"/>
                  </a:cxn>
                  <a:cxn ang="0">
                    <a:pos x="T6" y="T7"/>
                  </a:cxn>
                  <a:cxn ang="0">
                    <a:pos x="T8" y="T9"/>
                  </a:cxn>
                  <a:cxn ang="0">
                    <a:pos x="T10" y="T11"/>
                  </a:cxn>
                  <a:cxn ang="0">
                    <a:pos x="T12" y="T13"/>
                  </a:cxn>
                </a:cxnLst>
                <a:rect l="0" t="0" r="r" b="b"/>
                <a:pathLst>
                  <a:path w="593" h="1697">
                    <a:moveTo>
                      <a:pt x="0" y="1697"/>
                    </a:moveTo>
                    <a:lnTo>
                      <a:pt x="0" y="1697"/>
                    </a:lnTo>
                    <a:lnTo>
                      <a:pt x="593" y="1697"/>
                    </a:lnTo>
                    <a:lnTo>
                      <a:pt x="593" y="297"/>
                    </a:lnTo>
                    <a:cubicBezTo>
                      <a:pt x="593" y="133"/>
                      <a:pt x="460" y="0"/>
                      <a:pt x="297" y="0"/>
                    </a:cubicBezTo>
                    <a:cubicBezTo>
                      <a:pt x="133" y="0"/>
                      <a:pt x="0" y="133"/>
                      <a:pt x="0" y="297"/>
                    </a:cubicBezTo>
                    <a:lnTo>
                      <a:pt x="0" y="169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5" name="Freeform 14"/>
              <p:cNvSpPr>
                <a:spLocks/>
              </p:cNvSpPr>
              <p:nvPr/>
            </p:nvSpPr>
            <p:spPr bwMode="auto">
              <a:xfrm>
                <a:off x="5578475" y="779463"/>
                <a:ext cx="498475" cy="498475"/>
              </a:xfrm>
              <a:custGeom>
                <a:avLst/>
                <a:gdLst>
                  <a:gd name="T0" fmla="*/ 0 w 523"/>
                  <a:gd name="T1" fmla="*/ 261 h 522"/>
                  <a:gd name="T2" fmla="*/ 0 w 523"/>
                  <a:gd name="T3" fmla="*/ 261 h 522"/>
                  <a:gd name="T4" fmla="*/ 262 w 523"/>
                  <a:gd name="T5" fmla="*/ 522 h 522"/>
                  <a:gd name="T6" fmla="*/ 523 w 523"/>
                  <a:gd name="T7" fmla="*/ 261 h 522"/>
                  <a:gd name="T8" fmla="*/ 262 w 523"/>
                  <a:gd name="T9" fmla="*/ 0 h 522"/>
                  <a:gd name="T10" fmla="*/ 0 w 523"/>
                  <a:gd name="T11" fmla="*/ 261 h 522"/>
                </a:gdLst>
                <a:ahLst/>
                <a:cxnLst>
                  <a:cxn ang="0">
                    <a:pos x="T0" y="T1"/>
                  </a:cxn>
                  <a:cxn ang="0">
                    <a:pos x="T2" y="T3"/>
                  </a:cxn>
                  <a:cxn ang="0">
                    <a:pos x="T4" y="T5"/>
                  </a:cxn>
                  <a:cxn ang="0">
                    <a:pos x="T6" y="T7"/>
                  </a:cxn>
                  <a:cxn ang="0">
                    <a:pos x="T8" y="T9"/>
                  </a:cxn>
                  <a:cxn ang="0">
                    <a:pos x="T10" y="T11"/>
                  </a:cxn>
                </a:cxnLst>
                <a:rect l="0" t="0" r="r" b="b"/>
                <a:pathLst>
                  <a:path w="523" h="522">
                    <a:moveTo>
                      <a:pt x="0" y="261"/>
                    </a:moveTo>
                    <a:lnTo>
                      <a:pt x="0" y="261"/>
                    </a:lnTo>
                    <a:cubicBezTo>
                      <a:pt x="0" y="405"/>
                      <a:pt x="117" y="522"/>
                      <a:pt x="262" y="522"/>
                    </a:cubicBezTo>
                    <a:cubicBezTo>
                      <a:pt x="406" y="522"/>
                      <a:pt x="523" y="405"/>
                      <a:pt x="523" y="261"/>
                    </a:cubicBezTo>
                    <a:cubicBezTo>
                      <a:pt x="523" y="117"/>
                      <a:pt x="406" y="0"/>
                      <a:pt x="262" y="0"/>
                    </a:cubicBezTo>
                    <a:cubicBezTo>
                      <a:pt x="117" y="0"/>
                      <a:pt x="0" y="117"/>
                      <a:pt x="0" y="2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5"/>
              <p:cNvSpPr>
                <a:spLocks/>
              </p:cNvSpPr>
              <p:nvPr/>
            </p:nvSpPr>
            <p:spPr bwMode="auto">
              <a:xfrm>
                <a:off x="4826000" y="954088"/>
                <a:ext cx="565150" cy="2000250"/>
              </a:xfrm>
              <a:custGeom>
                <a:avLst/>
                <a:gdLst>
                  <a:gd name="T0" fmla="*/ 0 w 592"/>
                  <a:gd name="T1" fmla="*/ 2097 h 2097"/>
                  <a:gd name="T2" fmla="*/ 0 w 592"/>
                  <a:gd name="T3" fmla="*/ 2097 h 2097"/>
                  <a:gd name="T4" fmla="*/ 592 w 592"/>
                  <a:gd name="T5" fmla="*/ 2097 h 2097"/>
                  <a:gd name="T6" fmla="*/ 592 w 592"/>
                  <a:gd name="T7" fmla="*/ 297 h 2097"/>
                  <a:gd name="T8" fmla="*/ 296 w 592"/>
                  <a:gd name="T9" fmla="*/ 0 h 2097"/>
                  <a:gd name="T10" fmla="*/ 0 w 592"/>
                  <a:gd name="T11" fmla="*/ 297 h 2097"/>
                  <a:gd name="T12" fmla="*/ 0 w 592"/>
                  <a:gd name="T13" fmla="*/ 2097 h 2097"/>
                </a:gdLst>
                <a:ahLst/>
                <a:cxnLst>
                  <a:cxn ang="0">
                    <a:pos x="T0" y="T1"/>
                  </a:cxn>
                  <a:cxn ang="0">
                    <a:pos x="T2" y="T3"/>
                  </a:cxn>
                  <a:cxn ang="0">
                    <a:pos x="T4" y="T5"/>
                  </a:cxn>
                  <a:cxn ang="0">
                    <a:pos x="T6" y="T7"/>
                  </a:cxn>
                  <a:cxn ang="0">
                    <a:pos x="T8" y="T9"/>
                  </a:cxn>
                  <a:cxn ang="0">
                    <a:pos x="T10" y="T11"/>
                  </a:cxn>
                  <a:cxn ang="0">
                    <a:pos x="T12" y="T13"/>
                  </a:cxn>
                </a:cxnLst>
                <a:rect l="0" t="0" r="r" b="b"/>
                <a:pathLst>
                  <a:path w="592" h="2097">
                    <a:moveTo>
                      <a:pt x="0" y="2097"/>
                    </a:moveTo>
                    <a:lnTo>
                      <a:pt x="0" y="2097"/>
                    </a:lnTo>
                    <a:lnTo>
                      <a:pt x="592" y="2097"/>
                    </a:lnTo>
                    <a:lnTo>
                      <a:pt x="592" y="297"/>
                    </a:lnTo>
                    <a:cubicBezTo>
                      <a:pt x="592" y="133"/>
                      <a:pt x="460" y="0"/>
                      <a:pt x="296" y="0"/>
                    </a:cubicBezTo>
                    <a:cubicBezTo>
                      <a:pt x="132" y="0"/>
                      <a:pt x="0" y="133"/>
                      <a:pt x="0" y="297"/>
                    </a:cubicBezTo>
                    <a:lnTo>
                      <a:pt x="0" y="209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16"/>
              <p:cNvSpPr>
                <a:spLocks/>
              </p:cNvSpPr>
              <p:nvPr/>
            </p:nvSpPr>
            <p:spPr bwMode="auto">
              <a:xfrm>
                <a:off x="4859338" y="398463"/>
                <a:ext cx="498475" cy="496888"/>
              </a:xfrm>
              <a:custGeom>
                <a:avLst/>
                <a:gdLst>
                  <a:gd name="T0" fmla="*/ 0 w 522"/>
                  <a:gd name="T1" fmla="*/ 260 h 521"/>
                  <a:gd name="T2" fmla="*/ 0 w 522"/>
                  <a:gd name="T3" fmla="*/ 260 h 521"/>
                  <a:gd name="T4" fmla="*/ 261 w 522"/>
                  <a:gd name="T5" fmla="*/ 521 h 521"/>
                  <a:gd name="T6" fmla="*/ 522 w 522"/>
                  <a:gd name="T7" fmla="*/ 260 h 521"/>
                  <a:gd name="T8" fmla="*/ 261 w 522"/>
                  <a:gd name="T9" fmla="*/ 0 h 521"/>
                  <a:gd name="T10" fmla="*/ 0 w 522"/>
                  <a:gd name="T11" fmla="*/ 260 h 521"/>
                </a:gdLst>
                <a:ahLst/>
                <a:cxnLst>
                  <a:cxn ang="0">
                    <a:pos x="T0" y="T1"/>
                  </a:cxn>
                  <a:cxn ang="0">
                    <a:pos x="T2" y="T3"/>
                  </a:cxn>
                  <a:cxn ang="0">
                    <a:pos x="T4" y="T5"/>
                  </a:cxn>
                  <a:cxn ang="0">
                    <a:pos x="T6" y="T7"/>
                  </a:cxn>
                  <a:cxn ang="0">
                    <a:pos x="T8" y="T9"/>
                  </a:cxn>
                  <a:cxn ang="0">
                    <a:pos x="T10" y="T11"/>
                  </a:cxn>
                </a:cxnLst>
                <a:rect l="0" t="0" r="r" b="b"/>
                <a:pathLst>
                  <a:path w="522" h="521">
                    <a:moveTo>
                      <a:pt x="0" y="260"/>
                    </a:moveTo>
                    <a:lnTo>
                      <a:pt x="0" y="260"/>
                    </a:lnTo>
                    <a:cubicBezTo>
                      <a:pt x="0" y="404"/>
                      <a:pt x="117" y="521"/>
                      <a:pt x="261" y="521"/>
                    </a:cubicBezTo>
                    <a:cubicBezTo>
                      <a:pt x="405" y="521"/>
                      <a:pt x="522" y="404"/>
                      <a:pt x="522" y="260"/>
                    </a:cubicBezTo>
                    <a:cubicBezTo>
                      <a:pt x="522" y="116"/>
                      <a:pt x="405" y="0"/>
                      <a:pt x="261" y="0"/>
                    </a:cubicBezTo>
                    <a:cubicBezTo>
                      <a:pt x="117" y="0"/>
                      <a:pt x="0" y="116"/>
                      <a:pt x="0" y="26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1" name="Content Placeholder 2"/>
            <p:cNvSpPr txBox="1">
              <a:spLocks/>
            </p:cNvSpPr>
            <p:nvPr/>
          </p:nvSpPr>
          <p:spPr>
            <a:xfrm>
              <a:off x="4271660" y="1887890"/>
              <a:ext cx="613628" cy="289206"/>
            </a:xfrm>
            <a:prstGeom prst="rect">
              <a:avLst/>
            </a:prstGeom>
          </p:spPr>
          <p:txBody>
            <a:bodyPr vert="horz" wrap="none" lIns="45720" tIns="46800" rIns="91440" bIns="45720" rtlCol="0">
              <a:noAutofit/>
            </a:bodyPr>
            <a:lstStyle>
              <a:lvl1pPr marL="0" indent="0" algn="l" defTabSz="457200" rtl="0" eaLnBrk="1" latinLnBrk="0" hangingPunct="1">
                <a:spcBef>
                  <a:spcPct val="20000"/>
                </a:spcBef>
                <a:buFont typeface="Arial"/>
                <a:buNone/>
                <a:defRPr sz="800" kern="1200">
                  <a:solidFill>
                    <a:schemeClr val="tx1"/>
                  </a:solidFill>
                  <a:latin typeface="+mn-lt"/>
                  <a:ea typeface="+mn-ea"/>
                  <a:cs typeface="+mn-cs"/>
                </a:defRPr>
              </a:lvl1pPr>
              <a:lvl2pPr marL="349200" indent="0" algn="l" defTabSz="457200" rtl="0" eaLnBrk="1" latinLnBrk="0" hangingPunct="1">
                <a:spcBef>
                  <a:spcPct val="20000"/>
                </a:spcBef>
                <a:buFont typeface="Arial"/>
                <a:buNone/>
                <a:defRPr sz="800" kern="1200">
                  <a:solidFill>
                    <a:schemeClr val="tx1"/>
                  </a:solidFill>
                  <a:latin typeface="+mn-lt"/>
                  <a:ea typeface="+mn-ea"/>
                  <a:cs typeface="+mn-cs"/>
                </a:defRPr>
              </a:lvl2pPr>
              <a:lvl3pPr marL="662400" indent="0" algn="l" defTabSz="457200" rtl="0" eaLnBrk="1" latinLnBrk="0" hangingPunct="1">
                <a:spcBef>
                  <a:spcPct val="20000"/>
                </a:spcBef>
                <a:buFont typeface="Arial"/>
                <a:buNone/>
                <a:defRPr sz="800" kern="1200">
                  <a:solidFill>
                    <a:schemeClr val="tx1"/>
                  </a:solidFill>
                  <a:latin typeface="+mn-lt"/>
                  <a:ea typeface="+mn-ea"/>
                  <a:cs typeface="+mn-cs"/>
                </a:defRPr>
              </a:lvl3pPr>
              <a:lvl4pPr marL="975600" indent="0" algn="l" defTabSz="457200" rtl="0" eaLnBrk="1" latinLnBrk="0" hangingPunct="1">
                <a:spcBef>
                  <a:spcPct val="20000"/>
                </a:spcBef>
                <a:buFont typeface="Arial"/>
                <a:buNone/>
                <a:defRPr sz="800" kern="1200">
                  <a:solidFill>
                    <a:schemeClr val="tx1"/>
                  </a:solidFill>
                  <a:latin typeface="+mn-lt"/>
                  <a:ea typeface="+mn-ea"/>
                  <a:cs typeface="+mn-cs"/>
                </a:defRPr>
              </a:lvl4pPr>
              <a:lvl5pPr marL="1252800" indent="0" algn="l" defTabSz="457200" rtl="0" eaLnBrk="1" latinLnBrk="0" hangingPunct="1">
                <a:spcBef>
                  <a:spcPct val="20000"/>
                </a:spcBef>
                <a:buFont typeface="Arial"/>
                <a:buNone/>
                <a:defRPr sz="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20000"/>
                </a:lnSpc>
                <a:spcBef>
                  <a:spcPts val="1200"/>
                </a:spcBef>
              </a:pPr>
              <a:r>
                <a:rPr lang="en-US" sz="1200" dirty="0" smtClean="0">
                  <a:solidFill>
                    <a:schemeClr val="accent1"/>
                  </a:solidFill>
                  <a:latin typeface="+mj-lt"/>
                  <a:cs typeface="Calibri Light"/>
                </a:rPr>
                <a:t>Skeptics</a:t>
              </a:r>
              <a:endParaRPr lang="en-US" sz="900" dirty="0" smtClean="0">
                <a:solidFill>
                  <a:schemeClr val="accent1"/>
                </a:solidFill>
                <a:latin typeface="Franklin Gothic Book" panose="020B0503020102020204" pitchFamily="34" charset="0"/>
                <a:cs typeface="Calibri Light"/>
              </a:endParaRPr>
            </a:p>
          </p:txBody>
        </p:sp>
      </p:grpSp>
      <p:grpSp>
        <p:nvGrpSpPr>
          <p:cNvPr id="28" name="Group 27"/>
          <p:cNvGrpSpPr/>
          <p:nvPr/>
        </p:nvGrpSpPr>
        <p:grpSpPr>
          <a:xfrm>
            <a:off x="932278" y="4587974"/>
            <a:ext cx="848174" cy="332173"/>
            <a:chOff x="2431672" y="1879537"/>
            <a:chExt cx="848174" cy="332173"/>
          </a:xfrm>
        </p:grpSpPr>
        <p:grpSp>
          <p:nvGrpSpPr>
            <p:cNvPr id="29" name="Group 28"/>
            <p:cNvGrpSpPr>
              <a:grpSpLocks noChangeAspect="1"/>
            </p:cNvGrpSpPr>
            <p:nvPr/>
          </p:nvGrpSpPr>
          <p:grpSpPr>
            <a:xfrm>
              <a:off x="2431672" y="1903858"/>
              <a:ext cx="182880" cy="221685"/>
              <a:chOff x="3969534" y="2897821"/>
              <a:chExt cx="1097280" cy="1330113"/>
            </a:xfrm>
            <a:solidFill>
              <a:schemeClr val="accent3"/>
            </a:solidFill>
            <a:effectLst/>
          </p:grpSpPr>
          <p:sp>
            <p:nvSpPr>
              <p:cNvPr id="31" name="Freeform 17"/>
              <p:cNvSpPr>
                <a:spLocks/>
              </p:cNvSpPr>
              <p:nvPr/>
            </p:nvSpPr>
            <p:spPr bwMode="auto">
              <a:xfrm>
                <a:off x="4757525" y="3411274"/>
                <a:ext cx="309289" cy="816660"/>
              </a:xfrm>
              <a:custGeom>
                <a:avLst/>
                <a:gdLst>
                  <a:gd name="T0" fmla="*/ 0 w 593"/>
                  <a:gd name="T1" fmla="*/ 1564 h 1564"/>
                  <a:gd name="T2" fmla="*/ 0 w 593"/>
                  <a:gd name="T3" fmla="*/ 1564 h 1564"/>
                  <a:gd name="T4" fmla="*/ 593 w 593"/>
                  <a:gd name="T5" fmla="*/ 1564 h 1564"/>
                  <a:gd name="T6" fmla="*/ 593 w 593"/>
                  <a:gd name="T7" fmla="*/ 296 h 1564"/>
                  <a:gd name="T8" fmla="*/ 297 w 593"/>
                  <a:gd name="T9" fmla="*/ 0 h 1564"/>
                  <a:gd name="T10" fmla="*/ 0 w 593"/>
                  <a:gd name="T11" fmla="*/ 296 h 1564"/>
                  <a:gd name="T12" fmla="*/ 0 w 593"/>
                  <a:gd name="T13" fmla="*/ 1564 h 1564"/>
                </a:gdLst>
                <a:ahLst/>
                <a:cxnLst>
                  <a:cxn ang="0">
                    <a:pos x="T0" y="T1"/>
                  </a:cxn>
                  <a:cxn ang="0">
                    <a:pos x="T2" y="T3"/>
                  </a:cxn>
                  <a:cxn ang="0">
                    <a:pos x="T4" y="T5"/>
                  </a:cxn>
                  <a:cxn ang="0">
                    <a:pos x="T6" y="T7"/>
                  </a:cxn>
                  <a:cxn ang="0">
                    <a:pos x="T8" y="T9"/>
                  </a:cxn>
                  <a:cxn ang="0">
                    <a:pos x="T10" y="T11"/>
                  </a:cxn>
                  <a:cxn ang="0">
                    <a:pos x="T12" y="T13"/>
                  </a:cxn>
                </a:cxnLst>
                <a:rect l="0" t="0" r="r" b="b"/>
                <a:pathLst>
                  <a:path w="593" h="1564">
                    <a:moveTo>
                      <a:pt x="0" y="1564"/>
                    </a:moveTo>
                    <a:lnTo>
                      <a:pt x="0" y="1564"/>
                    </a:lnTo>
                    <a:lnTo>
                      <a:pt x="593" y="1564"/>
                    </a:lnTo>
                    <a:lnTo>
                      <a:pt x="593" y="296"/>
                    </a:lnTo>
                    <a:cubicBezTo>
                      <a:pt x="593" y="133"/>
                      <a:pt x="460" y="0"/>
                      <a:pt x="297" y="0"/>
                    </a:cubicBezTo>
                    <a:cubicBezTo>
                      <a:pt x="133" y="0"/>
                      <a:pt x="0" y="133"/>
                      <a:pt x="0" y="296"/>
                    </a:cubicBezTo>
                    <a:lnTo>
                      <a:pt x="0" y="156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2" name="Freeform 18"/>
              <p:cNvSpPr>
                <a:spLocks/>
              </p:cNvSpPr>
              <p:nvPr/>
            </p:nvSpPr>
            <p:spPr bwMode="auto">
              <a:xfrm>
                <a:off x="4775770" y="3107199"/>
                <a:ext cx="272800" cy="272799"/>
              </a:xfrm>
              <a:custGeom>
                <a:avLst/>
                <a:gdLst>
                  <a:gd name="T0" fmla="*/ 0 w 523"/>
                  <a:gd name="T1" fmla="*/ 262 h 523"/>
                  <a:gd name="T2" fmla="*/ 0 w 523"/>
                  <a:gd name="T3" fmla="*/ 262 h 523"/>
                  <a:gd name="T4" fmla="*/ 262 w 523"/>
                  <a:gd name="T5" fmla="*/ 523 h 523"/>
                  <a:gd name="T6" fmla="*/ 523 w 523"/>
                  <a:gd name="T7" fmla="*/ 262 h 523"/>
                  <a:gd name="T8" fmla="*/ 262 w 523"/>
                  <a:gd name="T9" fmla="*/ 0 h 523"/>
                  <a:gd name="T10" fmla="*/ 0 w 523"/>
                  <a:gd name="T11" fmla="*/ 262 h 523"/>
                </a:gdLst>
                <a:ahLst/>
                <a:cxnLst>
                  <a:cxn ang="0">
                    <a:pos x="T0" y="T1"/>
                  </a:cxn>
                  <a:cxn ang="0">
                    <a:pos x="T2" y="T3"/>
                  </a:cxn>
                  <a:cxn ang="0">
                    <a:pos x="T4" y="T5"/>
                  </a:cxn>
                  <a:cxn ang="0">
                    <a:pos x="T6" y="T7"/>
                  </a:cxn>
                  <a:cxn ang="0">
                    <a:pos x="T8" y="T9"/>
                  </a:cxn>
                  <a:cxn ang="0">
                    <a:pos x="T10" y="T11"/>
                  </a:cxn>
                </a:cxnLst>
                <a:rect l="0" t="0" r="r" b="b"/>
                <a:pathLst>
                  <a:path w="523" h="523">
                    <a:moveTo>
                      <a:pt x="0" y="262"/>
                    </a:moveTo>
                    <a:lnTo>
                      <a:pt x="0" y="262"/>
                    </a:lnTo>
                    <a:cubicBezTo>
                      <a:pt x="0" y="406"/>
                      <a:pt x="117" y="523"/>
                      <a:pt x="262" y="523"/>
                    </a:cubicBezTo>
                    <a:cubicBezTo>
                      <a:pt x="406" y="523"/>
                      <a:pt x="523" y="406"/>
                      <a:pt x="523" y="262"/>
                    </a:cubicBezTo>
                    <a:cubicBezTo>
                      <a:pt x="523" y="117"/>
                      <a:pt x="406" y="0"/>
                      <a:pt x="262" y="0"/>
                    </a:cubicBezTo>
                    <a:cubicBezTo>
                      <a:pt x="117" y="0"/>
                      <a:pt x="0" y="117"/>
                      <a:pt x="0" y="26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3" name="Freeform 19"/>
              <p:cNvSpPr>
                <a:spLocks/>
              </p:cNvSpPr>
              <p:nvPr/>
            </p:nvSpPr>
            <p:spPr bwMode="auto">
              <a:xfrm>
                <a:off x="3969534" y="3411274"/>
                <a:ext cx="309289" cy="816660"/>
              </a:xfrm>
              <a:custGeom>
                <a:avLst/>
                <a:gdLst>
                  <a:gd name="T0" fmla="*/ 593 w 593"/>
                  <a:gd name="T1" fmla="*/ 1564 h 1564"/>
                  <a:gd name="T2" fmla="*/ 593 w 593"/>
                  <a:gd name="T3" fmla="*/ 1564 h 1564"/>
                  <a:gd name="T4" fmla="*/ 0 w 593"/>
                  <a:gd name="T5" fmla="*/ 1564 h 1564"/>
                  <a:gd name="T6" fmla="*/ 0 w 593"/>
                  <a:gd name="T7" fmla="*/ 296 h 1564"/>
                  <a:gd name="T8" fmla="*/ 296 w 593"/>
                  <a:gd name="T9" fmla="*/ 0 h 1564"/>
                  <a:gd name="T10" fmla="*/ 593 w 593"/>
                  <a:gd name="T11" fmla="*/ 296 h 1564"/>
                  <a:gd name="T12" fmla="*/ 593 w 593"/>
                  <a:gd name="T13" fmla="*/ 1564 h 1564"/>
                </a:gdLst>
                <a:ahLst/>
                <a:cxnLst>
                  <a:cxn ang="0">
                    <a:pos x="T0" y="T1"/>
                  </a:cxn>
                  <a:cxn ang="0">
                    <a:pos x="T2" y="T3"/>
                  </a:cxn>
                  <a:cxn ang="0">
                    <a:pos x="T4" y="T5"/>
                  </a:cxn>
                  <a:cxn ang="0">
                    <a:pos x="T6" y="T7"/>
                  </a:cxn>
                  <a:cxn ang="0">
                    <a:pos x="T8" y="T9"/>
                  </a:cxn>
                  <a:cxn ang="0">
                    <a:pos x="T10" y="T11"/>
                  </a:cxn>
                  <a:cxn ang="0">
                    <a:pos x="T12" y="T13"/>
                  </a:cxn>
                </a:cxnLst>
                <a:rect l="0" t="0" r="r" b="b"/>
                <a:pathLst>
                  <a:path w="593" h="1564">
                    <a:moveTo>
                      <a:pt x="593" y="1564"/>
                    </a:moveTo>
                    <a:lnTo>
                      <a:pt x="593" y="1564"/>
                    </a:lnTo>
                    <a:lnTo>
                      <a:pt x="0" y="1564"/>
                    </a:lnTo>
                    <a:lnTo>
                      <a:pt x="0" y="296"/>
                    </a:lnTo>
                    <a:cubicBezTo>
                      <a:pt x="0" y="133"/>
                      <a:pt x="133" y="0"/>
                      <a:pt x="296" y="0"/>
                    </a:cubicBezTo>
                    <a:cubicBezTo>
                      <a:pt x="460" y="0"/>
                      <a:pt x="593" y="133"/>
                      <a:pt x="593" y="296"/>
                    </a:cubicBezTo>
                    <a:lnTo>
                      <a:pt x="593" y="1564"/>
                    </a:lnTo>
                    <a:close/>
                  </a:path>
                </a:pathLst>
              </a:custGeom>
              <a:solidFill>
                <a:schemeClr val="accent3">
                  <a:lumMod val="75000"/>
                  <a:lumOff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4" name="Freeform 20"/>
              <p:cNvSpPr>
                <a:spLocks/>
              </p:cNvSpPr>
              <p:nvPr/>
            </p:nvSpPr>
            <p:spPr bwMode="auto">
              <a:xfrm>
                <a:off x="3987779" y="3107199"/>
                <a:ext cx="272800" cy="272799"/>
              </a:xfrm>
              <a:custGeom>
                <a:avLst/>
                <a:gdLst>
                  <a:gd name="T0" fmla="*/ 523 w 523"/>
                  <a:gd name="T1" fmla="*/ 262 h 523"/>
                  <a:gd name="T2" fmla="*/ 523 w 523"/>
                  <a:gd name="T3" fmla="*/ 262 h 523"/>
                  <a:gd name="T4" fmla="*/ 261 w 523"/>
                  <a:gd name="T5" fmla="*/ 523 h 523"/>
                  <a:gd name="T6" fmla="*/ 0 w 523"/>
                  <a:gd name="T7" fmla="*/ 262 h 523"/>
                  <a:gd name="T8" fmla="*/ 261 w 523"/>
                  <a:gd name="T9" fmla="*/ 0 h 523"/>
                  <a:gd name="T10" fmla="*/ 523 w 523"/>
                  <a:gd name="T11" fmla="*/ 262 h 523"/>
                </a:gdLst>
                <a:ahLst/>
                <a:cxnLst>
                  <a:cxn ang="0">
                    <a:pos x="T0" y="T1"/>
                  </a:cxn>
                  <a:cxn ang="0">
                    <a:pos x="T2" y="T3"/>
                  </a:cxn>
                  <a:cxn ang="0">
                    <a:pos x="T4" y="T5"/>
                  </a:cxn>
                  <a:cxn ang="0">
                    <a:pos x="T6" y="T7"/>
                  </a:cxn>
                  <a:cxn ang="0">
                    <a:pos x="T8" y="T9"/>
                  </a:cxn>
                  <a:cxn ang="0">
                    <a:pos x="T10" y="T11"/>
                  </a:cxn>
                </a:cxnLst>
                <a:rect l="0" t="0" r="r" b="b"/>
                <a:pathLst>
                  <a:path w="523" h="523">
                    <a:moveTo>
                      <a:pt x="523" y="262"/>
                    </a:moveTo>
                    <a:lnTo>
                      <a:pt x="523" y="262"/>
                    </a:lnTo>
                    <a:cubicBezTo>
                      <a:pt x="523" y="406"/>
                      <a:pt x="406" y="523"/>
                      <a:pt x="261" y="523"/>
                    </a:cubicBezTo>
                    <a:cubicBezTo>
                      <a:pt x="117" y="523"/>
                      <a:pt x="0" y="406"/>
                      <a:pt x="0" y="262"/>
                    </a:cubicBezTo>
                    <a:cubicBezTo>
                      <a:pt x="0" y="117"/>
                      <a:pt x="117" y="0"/>
                      <a:pt x="261" y="0"/>
                    </a:cubicBezTo>
                    <a:cubicBezTo>
                      <a:pt x="406" y="0"/>
                      <a:pt x="523" y="117"/>
                      <a:pt x="523" y="262"/>
                    </a:cubicBezTo>
                    <a:close/>
                  </a:path>
                </a:pathLst>
              </a:custGeom>
              <a:solidFill>
                <a:schemeClr val="accent3">
                  <a:lumMod val="75000"/>
                  <a:lumOff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5" name="Freeform 21"/>
              <p:cNvSpPr>
                <a:spLocks/>
              </p:cNvSpPr>
              <p:nvPr/>
            </p:nvSpPr>
            <p:spPr bwMode="auto">
              <a:xfrm>
                <a:off x="4518608" y="3202765"/>
                <a:ext cx="154644" cy="1025169"/>
              </a:xfrm>
              <a:custGeom>
                <a:avLst/>
                <a:gdLst>
                  <a:gd name="T0" fmla="*/ 296 w 296"/>
                  <a:gd name="T1" fmla="*/ 296 h 1964"/>
                  <a:gd name="T2" fmla="*/ 296 w 296"/>
                  <a:gd name="T3" fmla="*/ 296 h 1964"/>
                  <a:gd name="T4" fmla="*/ 0 w 296"/>
                  <a:gd name="T5" fmla="*/ 0 h 1964"/>
                  <a:gd name="T6" fmla="*/ 0 w 296"/>
                  <a:gd name="T7" fmla="*/ 1964 h 1964"/>
                  <a:gd name="T8" fmla="*/ 296 w 296"/>
                  <a:gd name="T9" fmla="*/ 1964 h 1964"/>
                  <a:gd name="T10" fmla="*/ 296 w 296"/>
                  <a:gd name="T11" fmla="*/ 296 h 1964"/>
                </a:gdLst>
                <a:ahLst/>
                <a:cxnLst>
                  <a:cxn ang="0">
                    <a:pos x="T0" y="T1"/>
                  </a:cxn>
                  <a:cxn ang="0">
                    <a:pos x="T2" y="T3"/>
                  </a:cxn>
                  <a:cxn ang="0">
                    <a:pos x="T4" y="T5"/>
                  </a:cxn>
                  <a:cxn ang="0">
                    <a:pos x="T6" y="T7"/>
                  </a:cxn>
                  <a:cxn ang="0">
                    <a:pos x="T8" y="T9"/>
                  </a:cxn>
                  <a:cxn ang="0">
                    <a:pos x="T10" y="T11"/>
                  </a:cxn>
                </a:cxnLst>
                <a:rect l="0" t="0" r="r" b="b"/>
                <a:pathLst>
                  <a:path w="296" h="1964">
                    <a:moveTo>
                      <a:pt x="296" y="296"/>
                    </a:moveTo>
                    <a:lnTo>
                      <a:pt x="296" y="296"/>
                    </a:lnTo>
                    <a:cubicBezTo>
                      <a:pt x="296" y="133"/>
                      <a:pt x="164" y="0"/>
                      <a:pt x="0" y="0"/>
                    </a:cubicBezTo>
                    <a:lnTo>
                      <a:pt x="0" y="1964"/>
                    </a:lnTo>
                    <a:lnTo>
                      <a:pt x="296" y="1964"/>
                    </a:lnTo>
                    <a:lnTo>
                      <a:pt x="296" y="29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6" name="Freeform 22"/>
              <p:cNvSpPr>
                <a:spLocks/>
              </p:cNvSpPr>
              <p:nvPr/>
            </p:nvSpPr>
            <p:spPr bwMode="auto">
              <a:xfrm>
                <a:off x="4518608" y="2897821"/>
                <a:ext cx="136400" cy="272799"/>
              </a:xfrm>
              <a:custGeom>
                <a:avLst/>
                <a:gdLst>
                  <a:gd name="T0" fmla="*/ 261 w 261"/>
                  <a:gd name="T1" fmla="*/ 262 h 523"/>
                  <a:gd name="T2" fmla="*/ 261 w 261"/>
                  <a:gd name="T3" fmla="*/ 262 h 523"/>
                  <a:gd name="T4" fmla="*/ 0 w 261"/>
                  <a:gd name="T5" fmla="*/ 0 h 523"/>
                  <a:gd name="T6" fmla="*/ 0 w 261"/>
                  <a:gd name="T7" fmla="*/ 523 h 523"/>
                  <a:gd name="T8" fmla="*/ 261 w 261"/>
                  <a:gd name="T9" fmla="*/ 262 h 523"/>
                </a:gdLst>
                <a:ahLst/>
                <a:cxnLst>
                  <a:cxn ang="0">
                    <a:pos x="T0" y="T1"/>
                  </a:cxn>
                  <a:cxn ang="0">
                    <a:pos x="T2" y="T3"/>
                  </a:cxn>
                  <a:cxn ang="0">
                    <a:pos x="T4" y="T5"/>
                  </a:cxn>
                  <a:cxn ang="0">
                    <a:pos x="T6" y="T7"/>
                  </a:cxn>
                  <a:cxn ang="0">
                    <a:pos x="T8" y="T9"/>
                  </a:cxn>
                </a:cxnLst>
                <a:rect l="0" t="0" r="r" b="b"/>
                <a:pathLst>
                  <a:path w="261" h="523">
                    <a:moveTo>
                      <a:pt x="261" y="262"/>
                    </a:moveTo>
                    <a:lnTo>
                      <a:pt x="261" y="262"/>
                    </a:lnTo>
                    <a:cubicBezTo>
                      <a:pt x="261" y="117"/>
                      <a:pt x="144" y="0"/>
                      <a:pt x="0" y="0"/>
                    </a:cubicBezTo>
                    <a:lnTo>
                      <a:pt x="0" y="523"/>
                    </a:lnTo>
                    <a:cubicBezTo>
                      <a:pt x="144" y="523"/>
                      <a:pt x="261" y="406"/>
                      <a:pt x="261" y="26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7" name="Freeform 23"/>
              <p:cNvSpPr>
                <a:spLocks/>
              </p:cNvSpPr>
              <p:nvPr/>
            </p:nvSpPr>
            <p:spPr bwMode="auto">
              <a:xfrm>
                <a:off x="4363964" y="3202765"/>
                <a:ext cx="154644" cy="1025169"/>
              </a:xfrm>
              <a:custGeom>
                <a:avLst/>
                <a:gdLst>
                  <a:gd name="T0" fmla="*/ 0 w 296"/>
                  <a:gd name="T1" fmla="*/ 296 h 1964"/>
                  <a:gd name="T2" fmla="*/ 0 w 296"/>
                  <a:gd name="T3" fmla="*/ 296 h 1964"/>
                  <a:gd name="T4" fmla="*/ 0 w 296"/>
                  <a:gd name="T5" fmla="*/ 1964 h 1964"/>
                  <a:gd name="T6" fmla="*/ 296 w 296"/>
                  <a:gd name="T7" fmla="*/ 1964 h 1964"/>
                  <a:gd name="T8" fmla="*/ 296 w 296"/>
                  <a:gd name="T9" fmla="*/ 0 h 1964"/>
                  <a:gd name="T10" fmla="*/ 0 w 296"/>
                  <a:gd name="T11" fmla="*/ 296 h 1964"/>
                </a:gdLst>
                <a:ahLst/>
                <a:cxnLst>
                  <a:cxn ang="0">
                    <a:pos x="T0" y="T1"/>
                  </a:cxn>
                  <a:cxn ang="0">
                    <a:pos x="T2" y="T3"/>
                  </a:cxn>
                  <a:cxn ang="0">
                    <a:pos x="T4" y="T5"/>
                  </a:cxn>
                  <a:cxn ang="0">
                    <a:pos x="T6" y="T7"/>
                  </a:cxn>
                  <a:cxn ang="0">
                    <a:pos x="T8" y="T9"/>
                  </a:cxn>
                  <a:cxn ang="0">
                    <a:pos x="T10" y="T11"/>
                  </a:cxn>
                </a:cxnLst>
                <a:rect l="0" t="0" r="r" b="b"/>
                <a:pathLst>
                  <a:path w="296" h="1964">
                    <a:moveTo>
                      <a:pt x="0" y="296"/>
                    </a:moveTo>
                    <a:lnTo>
                      <a:pt x="0" y="296"/>
                    </a:lnTo>
                    <a:lnTo>
                      <a:pt x="0" y="1964"/>
                    </a:lnTo>
                    <a:lnTo>
                      <a:pt x="296" y="1964"/>
                    </a:lnTo>
                    <a:lnTo>
                      <a:pt x="296" y="0"/>
                    </a:lnTo>
                    <a:cubicBezTo>
                      <a:pt x="132" y="0"/>
                      <a:pt x="0" y="133"/>
                      <a:pt x="0" y="296"/>
                    </a:cubicBezTo>
                    <a:close/>
                  </a:path>
                </a:pathLst>
              </a:custGeom>
              <a:solidFill>
                <a:schemeClr val="accent3">
                  <a:lumMod val="75000"/>
                  <a:lumOff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8" name="Freeform 24"/>
              <p:cNvSpPr>
                <a:spLocks/>
              </p:cNvSpPr>
              <p:nvPr/>
            </p:nvSpPr>
            <p:spPr bwMode="auto">
              <a:xfrm>
                <a:off x="4382209" y="2897821"/>
                <a:ext cx="136400" cy="272799"/>
              </a:xfrm>
              <a:custGeom>
                <a:avLst/>
                <a:gdLst>
                  <a:gd name="T0" fmla="*/ 0 w 261"/>
                  <a:gd name="T1" fmla="*/ 262 h 523"/>
                  <a:gd name="T2" fmla="*/ 0 w 261"/>
                  <a:gd name="T3" fmla="*/ 262 h 523"/>
                  <a:gd name="T4" fmla="*/ 261 w 261"/>
                  <a:gd name="T5" fmla="*/ 523 h 523"/>
                  <a:gd name="T6" fmla="*/ 261 w 261"/>
                  <a:gd name="T7" fmla="*/ 0 h 523"/>
                  <a:gd name="T8" fmla="*/ 0 w 261"/>
                  <a:gd name="T9" fmla="*/ 262 h 523"/>
                </a:gdLst>
                <a:ahLst/>
                <a:cxnLst>
                  <a:cxn ang="0">
                    <a:pos x="T0" y="T1"/>
                  </a:cxn>
                  <a:cxn ang="0">
                    <a:pos x="T2" y="T3"/>
                  </a:cxn>
                  <a:cxn ang="0">
                    <a:pos x="T4" y="T5"/>
                  </a:cxn>
                  <a:cxn ang="0">
                    <a:pos x="T6" y="T7"/>
                  </a:cxn>
                  <a:cxn ang="0">
                    <a:pos x="T8" y="T9"/>
                  </a:cxn>
                </a:cxnLst>
                <a:rect l="0" t="0" r="r" b="b"/>
                <a:pathLst>
                  <a:path w="261" h="523">
                    <a:moveTo>
                      <a:pt x="0" y="262"/>
                    </a:moveTo>
                    <a:lnTo>
                      <a:pt x="0" y="262"/>
                    </a:lnTo>
                    <a:cubicBezTo>
                      <a:pt x="0" y="406"/>
                      <a:pt x="117" y="523"/>
                      <a:pt x="261" y="523"/>
                    </a:cubicBezTo>
                    <a:lnTo>
                      <a:pt x="261" y="0"/>
                    </a:lnTo>
                    <a:cubicBezTo>
                      <a:pt x="117" y="0"/>
                      <a:pt x="0" y="117"/>
                      <a:pt x="0" y="262"/>
                    </a:cubicBezTo>
                    <a:close/>
                  </a:path>
                </a:pathLst>
              </a:custGeom>
              <a:solidFill>
                <a:schemeClr val="accent3">
                  <a:lumMod val="75000"/>
                  <a:lumOff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30" name="Content Placeholder 2"/>
            <p:cNvSpPr txBox="1">
              <a:spLocks/>
            </p:cNvSpPr>
            <p:nvPr/>
          </p:nvSpPr>
          <p:spPr>
            <a:xfrm>
              <a:off x="2614518" y="1879537"/>
              <a:ext cx="665328" cy="332173"/>
            </a:xfrm>
            <a:prstGeom prst="rect">
              <a:avLst/>
            </a:prstGeom>
          </p:spPr>
          <p:txBody>
            <a:bodyPr vert="horz" wrap="none" lIns="45720" tIns="46800" rIns="91440" bIns="45720" rtlCol="0">
              <a:noAutofit/>
            </a:bodyPr>
            <a:lstStyle>
              <a:lvl1pPr marL="0" indent="0" algn="l" defTabSz="457200" rtl="0" eaLnBrk="1" latinLnBrk="0" hangingPunct="1">
                <a:spcBef>
                  <a:spcPct val="20000"/>
                </a:spcBef>
                <a:buFont typeface="Arial"/>
                <a:buNone/>
                <a:defRPr sz="800" kern="1200">
                  <a:solidFill>
                    <a:schemeClr val="tx1"/>
                  </a:solidFill>
                  <a:latin typeface="+mn-lt"/>
                  <a:ea typeface="+mn-ea"/>
                  <a:cs typeface="+mn-cs"/>
                </a:defRPr>
              </a:lvl1pPr>
              <a:lvl2pPr marL="349200" indent="0" algn="l" defTabSz="457200" rtl="0" eaLnBrk="1" latinLnBrk="0" hangingPunct="1">
                <a:spcBef>
                  <a:spcPct val="20000"/>
                </a:spcBef>
                <a:buFont typeface="Arial"/>
                <a:buNone/>
                <a:defRPr sz="800" kern="1200">
                  <a:solidFill>
                    <a:schemeClr val="tx1"/>
                  </a:solidFill>
                  <a:latin typeface="+mn-lt"/>
                  <a:ea typeface="+mn-ea"/>
                  <a:cs typeface="+mn-cs"/>
                </a:defRPr>
              </a:lvl2pPr>
              <a:lvl3pPr marL="662400" indent="0" algn="l" defTabSz="457200" rtl="0" eaLnBrk="1" latinLnBrk="0" hangingPunct="1">
                <a:spcBef>
                  <a:spcPct val="20000"/>
                </a:spcBef>
                <a:buFont typeface="Arial"/>
                <a:buNone/>
                <a:defRPr sz="800" kern="1200">
                  <a:solidFill>
                    <a:schemeClr val="tx1"/>
                  </a:solidFill>
                  <a:latin typeface="+mn-lt"/>
                  <a:ea typeface="+mn-ea"/>
                  <a:cs typeface="+mn-cs"/>
                </a:defRPr>
              </a:lvl3pPr>
              <a:lvl4pPr marL="975600" indent="0" algn="l" defTabSz="457200" rtl="0" eaLnBrk="1" latinLnBrk="0" hangingPunct="1">
                <a:spcBef>
                  <a:spcPct val="20000"/>
                </a:spcBef>
                <a:buFont typeface="Arial"/>
                <a:buNone/>
                <a:defRPr sz="800" kern="1200">
                  <a:solidFill>
                    <a:schemeClr val="tx1"/>
                  </a:solidFill>
                  <a:latin typeface="+mn-lt"/>
                  <a:ea typeface="+mn-ea"/>
                  <a:cs typeface="+mn-cs"/>
                </a:defRPr>
              </a:lvl4pPr>
              <a:lvl5pPr marL="1252800" indent="0" algn="l" defTabSz="457200" rtl="0" eaLnBrk="1" latinLnBrk="0" hangingPunct="1">
                <a:spcBef>
                  <a:spcPct val="20000"/>
                </a:spcBef>
                <a:buFont typeface="Arial"/>
                <a:buNone/>
                <a:defRPr sz="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20000"/>
                </a:lnSpc>
                <a:spcBef>
                  <a:spcPts val="1200"/>
                </a:spcBef>
              </a:pPr>
              <a:r>
                <a:rPr lang="en-US" sz="1200" dirty="0" smtClean="0">
                  <a:solidFill>
                    <a:schemeClr val="accent2">
                      <a:lumMod val="50000"/>
                    </a:schemeClr>
                  </a:solidFill>
                  <a:latin typeface="+mj-lt"/>
                  <a:cs typeface="Calibri Light"/>
                </a:rPr>
                <a:t>Swing</a:t>
              </a:r>
              <a:endParaRPr lang="en-US" sz="1200" dirty="0">
                <a:solidFill>
                  <a:schemeClr val="accent2">
                    <a:lumMod val="50000"/>
                  </a:schemeClr>
                </a:solidFill>
                <a:latin typeface="+mj-lt"/>
                <a:cs typeface="Calibri Light"/>
              </a:endParaRPr>
            </a:p>
          </p:txBody>
        </p:sp>
      </p:grpSp>
      <p:pic>
        <p:nvPicPr>
          <p:cNvPr id="39" name="France fla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8968" y="4645439"/>
            <a:ext cx="420624" cy="260211"/>
          </a:xfrm>
          <a:prstGeom prst="rect">
            <a:avLst/>
          </a:prstGeom>
        </p:spPr>
      </p:pic>
      <p:pic>
        <p:nvPicPr>
          <p:cNvPr id="40" name="Germany fla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37946" y="4617877"/>
            <a:ext cx="420624" cy="260211"/>
          </a:xfrm>
          <a:prstGeom prst="rect">
            <a:avLst/>
          </a:prstGeom>
        </p:spPr>
      </p:pic>
      <p:pic>
        <p:nvPicPr>
          <p:cNvPr id="41" name="UK fla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3460" y="4624477"/>
            <a:ext cx="420624" cy="259167"/>
          </a:xfrm>
          <a:prstGeom prst="rect">
            <a:avLst/>
          </a:prstGeom>
        </p:spPr>
      </p:pic>
      <p:pic>
        <p:nvPicPr>
          <p:cNvPr id="42" name="USA fla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10124" y="4624738"/>
            <a:ext cx="420624" cy="258645"/>
          </a:xfrm>
          <a:prstGeom prst="rect">
            <a:avLst/>
          </a:prstGeom>
        </p:spPr>
      </p:pic>
      <p:grpSp>
        <p:nvGrpSpPr>
          <p:cNvPr id="75" name="Group 74"/>
          <p:cNvGrpSpPr/>
          <p:nvPr/>
        </p:nvGrpSpPr>
        <p:grpSpPr>
          <a:xfrm>
            <a:off x="7014010" y="4603379"/>
            <a:ext cx="798350" cy="289206"/>
            <a:chOff x="4086938" y="1887890"/>
            <a:chExt cx="798350" cy="289206"/>
          </a:xfrm>
        </p:grpSpPr>
        <p:grpSp>
          <p:nvGrpSpPr>
            <p:cNvPr id="76" name="SKEPTIC"/>
            <p:cNvGrpSpPr>
              <a:grpSpLocks noChangeAspect="1"/>
            </p:cNvGrpSpPr>
            <p:nvPr/>
          </p:nvGrpSpPr>
          <p:grpSpPr>
            <a:xfrm>
              <a:off x="4086938" y="1892418"/>
              <a:ext cx="182880" cy="233125"/>
              <a:chOff x="4826000" y="398463"/>
              <a:chExt cx="2005013" cy="2555876"/>
            </a:xfrm>
            <a:solidFill>
              <a:schemeClr val="accent4"/>
            </a:solidFill>
            <a:effectLst/>
          </p:grpSpPr>
          <p:sp>
            <p:nvSpPr>
              <p:cNvPr id="78" name="Freeform 11"/>
              <p:cNvSpPr>
                <a:spLocks/>
              </p:cNvSpPr>
              <p:nvPr/>
            </p:nvSpPr>
            <p:spPr bwMode="auto">
              <a:xfrm>
                <a:off x="6265863" y="1717676"/>
                <a:ext cx="565150" cy="1236663"/>
              </a:xfrm>
              <a:custGeom>
                <a:avLst/>
                <a:gdLst>
                  <a:gd name="T0" fmla="*/ 0 w 593"/>
                  <a:gd name="T1" fmla="*/ 1297 h 1297"/>
                  <a:gd name="T2" fmla="*/ 0 w 593"/>
                  <a:gd name="T3" fmla="*/ 1297 h 1297"/>
                  <a:gd name="T4" fmla="*/ 593 w 593"/>
                  <a:gd name="T5" fmla="*/ 1297 h 1297"/>
                  <a:gd name="T6" fmla="*/ 593 w 593"/>
                  <a:gd name="T7" fmla="*/ 297 h 1297"/>
                  <a:gd name="T8" fmla="*/ 296 w 593"/>
                  <a:gd name="T9" fmla="*/ 0 h 1297"/>
                  <a:gd name="T10" fmla="*/ 296 w 593"/>
                  <a:gd name="T11" fmla="*/ 0 h 1297"/>
                  <a:gd name="T12" fmla="*/ 0 w 593"/>
                  <a:gd name="T13" fmla="*/ 297 h 1297"/>
                  <a:gd name="T14" fmla="*/ 0 w 593"/>
                  <a:gd name="T15" fmla="*/ 1297 h 129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3" h="1297">
                    <a:moveTo>
                      <a:pt x="0" y="1297"/>
                    </a:moveTo>
                    <a:lnTo>
                      <a:pt x="0" y="1297"/>
                    </a:lnTo>
                    <a:lnTo>
                      <a:pt x="593" y="1297"/>
                    </a:lnTo>
                    <a:lnTo>
                      <a:pt x="593" y="297"/>
                    </a:lnTo>
                    <a:cubicBezTo>
                      <a:pt x="593" y="133"/>
                      <a:pt x="460" y="0"/>
                      <a:pt x="296" y="0"/>
                    </a:cubicBezTo>
                    <a:lnTo>
                      <a:pt x="296" y="0"/>
                    </a:lnTo>
                    <a:cubicBezTo>
                      <a:pt x="133" y="0"/>
                      <a:pt x="0" y="133"/>
                      <a:pt x="0" y="297"/>
                    </a:cubicBezTo>
                    <a:lnTo>
                      <a:pt x="0" y="129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9" name="Freeform 12"/>
              <p:cNvSpPr>
                <a:spLocks/>
              </p:cNvSpPr>
              <p:nvPr/>
            </p:nvSpPr>
            <p:spPr bwMode="auto">
              <a:xfrm>
                <a:off x="6299200" y="1160463"/>
                <a:ext cx="498475" cy="498475"/>
              </a:xfrm>
              <a:custGeom>
                <a:avLst/>
                <a:gdLst>
                  <a:gd name="T0" fmla="*/ 0 w 523"/>
                  <a:gd name="T1" fmla="*/ 261 h 522"/>
                  <a:gd name="T2" fmla="*/ 0 w 523"/>
                  <a:gd name="T3" fmla="*/ 261 h 522"/>
                  <a:gd name="T4" fmla="*/ 261 w 523"/>
                  <a:gd name="T5" fmla="*/ 522 h 522"/>
                  <a:gd name="T6" fmla="*/ 523 w 523"/>
                  <a:gd name="T7" fmla="*/ 261 h 522"/>
                  <a:gd name="T8" fmla="*/ 261 w 523"/>
                  <a:gd name="T9" fmla="*/ 0 h 522"/>
                  <a:gd name="T10" fmla="*/ 0 w 523"/>
                  <a:gd name="T11" fmla="*/ 261 h 522"/>
                </a:gdLst>
                <a:ahLst/>
                <a:cxnLst>
                  <a:cxn ang="0">
                    <a:pos x="T0" y="T1"/>
                  </a:cxn>
                  <a:cxn ang="0">
                    <a:pos x="T2" y="T3"/>
                  </a:cxn>
                  <a:cxn ang="0">
                    <a:pos x="T4" y="T5"/>
                  </a:cxn>
                  <a:cxn ang="0">
                    <a:pos x="T6" y="T7"/>
                  </a:cxn>
                  <a:cxn ang="0">
                    <a:pos x="T8" y="T9"/>
                  </a:cxn>
                  <a:cxn ang="0">
                    <a:pos x="T10" y="T11"/>
                  </a:cxn>
                </a:cxnLst>
                <a:rect l="0" t="0" r="r" b="b"/>
                <a:pathLst>
                  <a:path w="523" h="522">
                    <a:moveTo>
                      <a:pt x="0" y="261"/>
                    </a:moveTo>
                    <a:lnTo>
                      <a:pt x="0" y="261"/>
                    </a:lnTo>
                    <a:cubicBezTo>
                      <a:pt x="0" y="405"/>
                      <a:pt x="117" y="522"/>
                      <a:pt x="261" y="522"/>
                    </a:cubicBezTo>
                    <a:cubicBezTo>
                      <a:pt x="406" y="522"/>
                      <a:pt x="523" y="405"/>
                      <a:pt x="523" y="261"/>
                    </a:cubicBezTo>
                    <a:cubicBezTo>
                      <a:pt x="523" y="117"/>
                      <a:pt x="406" y="0"/>
                      <a:pt x="261" y="0"/>
                    </a:cubicBezTo>
                    <a:cubicBezTo>
                      <a:pt x="117" y="0"/>
                      <a:pt x="0" y="117"/>
                      <a:pt x="0" y="2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0" name="Freeform 13"/>
              <p:cNvSpPr>
                <a:spLocks/>
              </p:cNvSpPr>
              <p:nvPr/>
            </p:nvSpPr>
            <p:spPr bwMode="auto">
              <a:xfrm>
                <a:off x="5545138" y="1335088"/>
                <a:ext cx="565150" cy="1619250"/>
              </a:xfrm>
              <a:custGeom>
                <a:avLst/>
                <a:gdLst>
                  <a:gd name="T0" fmla="*/ 0 w 593"/>
                  <a:gd name="T1" fmla="*/ 1697 h 1697"/>
                  <a:gd name="T2" fmla="*/ 0 w 593"/>
                  <a:gd name="T3" fmla="*/ 1697 h 1697"/>
                  <a:gd name="T4" fmla="*/ 593 w 593"/>
                  <a:gd name="T5" fmla="*/ 1697 h 1697"/>
                  <a:gd name="T6" fmla="*/ 593 w 593"/>
                  <a:gd name="T7" fmla="*/ 297 h 1697"/>
                  <a:gd name="T8" fmla="*/ 297 w 593"/>
                  <a:gd name="T9" fmla="*/ 0 h 1697"/>
                  <a:gd name="T10" fmla="*/ 0 w 593"/>
                  <a:gd name="T11" fmla="*/ 297 h 1697"/>
                  <a:gd name="T12" fmla="*/ 0 w 593"/>
                  <a:gd name="T13" fmla="*/ 1697 h 1697"/>
                </a:gdLst>
                <a:ahLst/>
                <a:cxnLst>
                  <a:cxn ang="0">
                    <a:pos x="T0" y="T1"/>
                  </a:cxn>
                  <a:cxn ang="0">
                    <a:pos x="T2" y="T3"/>
                  </a:cxn>
                  <a:cxn ang="0">
                    <a:pos x="T4" y="T5"/>
                  </a:cxn>
                  <a:cxn ang="0">
                    <a:pos x="T6" y="T7"/>
                  </a:cxn>
                  <a:cxn ang="0">
                    <a:pos x="T8" y="T9"/>
                  </a:cxn>
                  <a:cxn ang="0">
                    <a:pos x="T10" y="T11"/>
                  </a:cxn>
                  <a:cxn ang="0">
                    <a:pos x="T12" y="T13"/>
                  </a:cxn>
                </a:cxnLst>
                <a:rect l="0" t="0" r="r" b="b"/>
                <a:pathLst>
                  <a:path w="593" h="1697">
                    <a:moveTo>
                      <a:pt x="0" y="1697"/>
                    </a:moveTo>
                    <a:lnTo>
                      <a:pt x="0" y="1697"/>
                    </a:lnTo>
                    <a:lnTo>
                      <a:pt x="593" y="1697"/>
                    </a:lnTo>
                    <a:lnTo>
                      <a:pt x="593" y="297"/>
                    </a:lnTo>
                    <a:cubicBezTo>
                      <a:pt x="593" y="133"/>
                      <a:pt x="460" y="0"/>
                      <a:pt x="297" y="0"/>
                    </a:cubicBezTo>
                    <a:cubicBezTo>
                      <a:pt x="133" y="0"/>
                      <a:pt x="0" y="133"/>
                      <a:pt x="0" y="297"/>
                    </a:cubicBezTo>
                    <a:lnTo>
                      <a:pt x="0" y="169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1" name="Freeform 14"/>
              <p:cNvSpPr>
                <a:spLocks/>
              </p:cNvSpPr>
              <p:nvPr/>
            </p:nvSpPr>
            <p:spPr bwMode="auto">
              <a:xfrm>
                <a:off x="5578475" y="779463"/>
                <a:ext cx="498475" cy="498475"/>
              </a:xfrm>
              <a:custGeom>
                <a:avLst/>
                <a:gdLst>
                  <a:gd name="T0" fmla="*/ 0 w 523"/>
                  <a:gd name="T1" fmla="*/ 261 h 522"/>
                  <a:gd name="T2" fmla="*/ 0 w 523"/>
                  <a:gd name="T3" fmla="*/ 261 h 522"/>
                  <a:gd name="T4" fmla="*/ 262 w 523"/>
                  <a:gd name="T5" fmla="*/ 522 h 522"/>
                  <a:gd name="T6" fmla="*/ 523 w 523"/>
                  <a:gd name="T7" fmla="*/ 261 h 522"/>
                  <a:gd name="T8" fmla="*/ 262 w 523"/>
                  <a:gd name="T9" fmla="*/ 0 h 522"/>
                  <a:gd name="T10" fmla="*/ 0 w 523"/>
                  <a:gd name="T11" fmla="*/ 261 h 522"/>
                </a:gdLst>
                <a:ahLst/>
                <a:cxnLst>
                  <a:cxn ang="0">
                    <a:pos x="T0" y="T1"/>
                  </a:cxn>
                  <a:cxn ang="0">
                    <a:pos x="T2" y="T3"/>
                  </a:cxn>
                  <a:cxn ang="0">
                    <a:pos x="T4" y="T5"/>
                  </a:cxn>
                  <a:cxn ang="0">
                    <a:pos x="T6" y="T7"/>
                  </a:cxn>
                  <a:cxn ang="0">
                    <a:pos x="T8" y="T9"/>
                  </a:cxn>
                  <a:cxn ang="0">
                    <a:pos x="T10" y="T11"/>
                  </a:cxn>
                </a:cxnLst>
                <a:rect l="0" t="0" r="r" b="b"/>
                <a:pathLst>
                  <a:path w="523" h="522">
                    <a:moveTo>
                      <a:pt x="0" y="261"/>
                    </a:moveTo>
                    <a:lnTo>
                      <a:pt x="0" y="261"/>
                    </a:lnTo>
                    <a:cubicBezTo>
                      <a:pt x="0" y="405"/>
                      <a:pt x="117" y="522"/>
                      <a:pt x="262" y="522"/>
                    </a:cubicBezTo>
                    <a:cubicBezTo>
                      <a:pt x="406" y="522"/>
                      <a:pt x="523" y="405"/>
                      <a:pt x="523" y="261"/>
                    </a:cubicBezTo>
                    <a:cubicBezTo>
                      <a:pt x="523" y="117"/>
                      <a:pt x="406" y="0"/>
                      <a:pt x="262" y="0"/>
                    </a:cubicBezTo>
                    <a:cubicBezTo>
                      <a:pt x="117" y="0"/>
                      <a:pt x="0" y="117"/>
                      <a:pt x="0" y="2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2" name="Freeform 15"/>
              <p:cNvSpPr>
                <a:spLocks/>
              </p:cNvSpPr>
              <p:nvPr/>
            </p:nvSpPr>
            <p:spPr bwMode="auto">
              <a:xfrm>
                <a:off x="4826000" y="954088"/>
                <a:ext cx="565150" cy="2000250"/>
              </a:xfrm>
              <a:custGeom>
                <a:avLst/>
                <a:gdLst>
                  <a:gd name="T0" fmla="*/ 0 w 592"/>
                  <a:gd name="T1" fmla="*/ 2097 h 2097"/>
                  <a:gd name="T2" fmla="*/ 0 w 592"/>
                  <a:gd name="T3" fmla="*/ 2097 h 2097"/>
                  <a:gd name="T4" fmla="*/ 592 w 592"/>
                  <a:gd name="T5" fmla="*/ 2097 h 2097"/>
                  <a:gd name="T6" fmla="*/ 592 w 592"/>
                  <a:gd name="T7" fmla="*/ 297 h 2097"/>
                  <a:gd name="T8" fmla="*/ 296 w 592"/>
                  <a:gd name="T9" fmla="*/ 0 h 2097"/>
                  <a:gd name="T10" fmla="*/ 0 w 592"/>
                  <a:gd name="T11" fmla="*/ 297 h 2097"/>
                  <a:gd name="T12" fmla="*/ 0 w 592"/>
                  <a:gd name="T13" fmla="*/ 2097 h 2097"/>
                </a:gdLst>
                <a:ahLst/>
                <a:cxnLst>
                  <a:cxn ang="0">
                    <a:pos x="T0" y="T1"/>
                  </a:cxn>
                  <a:cxn ang="0">
                    <a:pos x="T2" y="T3"/>
                  </a:cxn>
                  <a:cxn ang="0">
                    <a:pos x="T4" y="T5"/>
                  </a:cxn>
                  <a:cxn ang="0">
                    <a:pos x="T6" y="T7"/>
                  </a:cxn>
                  <a:cxn ang="0">
                    <a:pos x="T8" y="T9"/>
                  </a:cxn>
                  <a:cxn ang="0">
                    <a:pos x="T10" y="T11"/>
                  </a:cxn>
                  <a:cxn ang="0">
                    <a:pos x="T12" y="T13"/>
                  </a:cxn>
                </a:cxnLst>
                <a:rect l="0" t="0" r="r" b="b"/>
                <a:pathLst>
                  <a:path w="592" h="2097">
                    <a:moveTo>
                      <a:pt x="0" y="2097"/>
                    </a:moveTo>
                    <a:lnTo>
                      <a:pt x="0" y="2097"/>
                    </a:lnTo>
                    <a:lnTo>
                      <a:pt x="592" y="2097"/>
                    </a:lnTo>
                    <a:lnTo>
                      <a:pt x="592" y="297"/>
                    </a:lnTo>
                    <a:cubicBezTo>
                      <a:pt x="592" y="133"/>
                      <a:pt x="460" y="0"/>
                      <a:pt x="296" y="0"/>
                    </a:cubicBezTo>
                    <a:cubicBezTo>
                      <a:pt x="132" y="0"/>
                      <a:pt x="0" y="133"/>
                      <a:pt x="0" y="297"/>
                    </a:cubicBezTo>
                    <a:lnTo>
                      <a:pt x="0" y="209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3" name="Freeform 16"/>
              <p:cNvSpPr>
                <a:spLocks/>
              </p:cNvSpPr>
              <p:nvPr/>
            </p:nvSpPr>
            <p:spPr bwMode="auto">
              <a:xfrm>
                <a:off x="4859338" y="398463"/>
                <a:ext cx="498475" cy="496888"/>
              </a:xfrm>
              <a:custGeom>
                <a:avLst/>
                <a:gdLst>
                  <a:gd name="T0" fmla="*/ 0 w 522"/>
                  <a:gd name="T1" fmla="*/ 260 h 521"/>
                  <a:gd name="T2" fmla="*/ 0 w 522"/>
                  <a:gd name="T3" fmla="*/ 260 h 521"/>
                  <a:gd name="T4" fmla="*/ 261 w 522"/>
                  <a:gd name="T5" fmla="*/ 521 h 521"/>
                  <a:gd name="T6" fmla="*/ 522 w 522"/>
                  <a:gd name="T7" fmla="*/ 260 h 521"/>
                  <a:gd name="T8" fmla="*/ 261 w 522"/>
                  <a:gd name="T9" fmla="*/ 0 h 521"/>
                  <a:gd name="T10" fmla="*/ 0 w 522"/>
                  <a:gd name="T11" fmla="*/ 260 h 521"/>
                </a:gdLst>
                <a:ahLst/>
                <a:cxnLst>
                  <a:cxn ang="0">
                    <a:pos x="T0" y="T1"/>
                  </a:cxn>
                  <a:cxn ang="0">
                    <a:pos x="T2" y="T3"/>
                  </a:cxn>
                  <a:cxn ang="0">
                    <a:pos x="T4" y="T5"/>
                  </a:cxn>
                  <a:cxn ang="0">
                    <a:pos x="T6" y="T7"/>
                  </a:cxn>
                  <a:cxn ang="0">
                    <a:pos x="T8" y="T9"/>
                  </a:cxn>
                  <a:cxn ang="0">
                    <a:pos x="T10" y="T11"/>
                  </a:cxn>
                </a:cxnLst>
                <a:rect l="0" t="0" r="r" b="b"/>
                <a:pathLst>
                  <a:path w="522" h="521">
                    <a:moveTo>
                      <a:pt x="0" y="260"/>
                    </a:moveTo>
                    <a:lnTo>
                      <a:pt x="0" y="260"/>
                    </a:lnTo>
                    <a:cubicBezTo>
                      <a:pt x="0" y="404"/>
                      <a:pt x="117" y="521"/>
                      <a:pt x="261" y="521"/>
                    </a:cubicBezTo>
                    <a:cubicBezTo>
                      <a:pt x="405" y="521"/>
                      <a:pt x="522" y="404"/>
                      <a:pt x="522" y="260"/>
                    </a:cubicBezTo>
                    <a:cubicBezTo>
                      <a:pt x="522" y="116"/>
                      <a:pt x="405" y="0"/>
                      <a:pt x="261" y="0"/>
                    </a:cubicBezTo>
                    <a:cubicBezTo>
                      <a:pt x="117" y="0"/>
                      <a:pt x="0" y="116"/>
                      <a:pt x="0" y="26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77" name="Content Placeholder 2"/>
            <p:cNvSpPr txBox="1">
              <a:spLocks/>
            </p:cNvSpPr>
            <p:nvPr/>
          </p:nvSpPr>
          <p:spPr>
            <a:xfrm>
              <a:off x="4271660" y="1887890"/>
              <a:ext cx="613628" cy="289206"/>
            </a:xfrm>
            <a:prstGeom prst="rect">
              <a:avLst/>
            </a:prstGeom>
          </p:spPr>
          <p:txBody>
            <a:bodyPr vert="horz" wrap="none" lIns="45720" tIns="46800" rIns="91440" bIns="45720" rtlCol="0">
              <a:noAutofit/>
            </a:bodyPr>
            <a:lstStyle>
              <a:lvl1pPr marL="0" indent="0" algn="l" defTabSz="457200" rtl="0" eaLnBrk="1" latinLnBrk="0" hangingPunct="1">
                <a:spcBef>
                  <a:spcPct val="20000"/>
                </a:spcBef>
                <a:buFont typeface="Arial"/>
                <a:buNone/>
                <a:defRPr sz="800" kern="1200">
                  <a:solidFill>
                    <a:schemeClr val="tx1"/>
                  </a:solidFill>
                  <a:latin typeface="+mn-lt"/>
                  <a:ea typeface="+mn-ea"/>
                  <a:cs typeface="+mn-cs"/>
                </a:defRPr>
              </a:lvl1pPr>
              <a:lvl2pPr marL="349200" indent="0" algn="l" defTabSz="457200" rtl="0" eaLnBrk="1" latinLnBrk="0" hangingPunct="1">
                <a:spcBef>
                  <a:spcPct val="20000"/>
                </a:spcBef>
                <a:buFont typeface="Arial"/>
                <a:buNone/>
                <a:defRPr sz="800" kern="1200">
                  <a:solidFill>
                    <a:schemeClr val="tx1"/>
                  </a:solidFill>
                  <a:latin typeface="+mn-lt"/>
                  <a:ea typeface="+mn-ea"/>
                  <a:cs typeface="+mn-cs"/>
                </a:defRPr>
              </a:lvl2pPr>
              <a:lvl3pPr marL="662400" indent="0" algn="l" defTabSz="457200" rtl="0" eaLnBrk="1" latinLnBrk="0" hangingPunct="1">
                <a:spcBef>
                  <a:spcPct val="20000"/>
                </a:spcBef>
                <a:buFont typeface="Arial"/>
                <a:buNone/>
                <a:defRPr sz="800" kern="1200">
                  <a:solidFill>
                    <a:schemeClr val="tx1"/>
                  </a:solidFill>
                  <a:latin typeface="+mn-lt"/>
                  <a:ea typeface="+mn-ea"/>
                  <a:cs typeface="+mn-cs"/>
                </a:defRPr>
              </a:lvl3pPr>
              <a:lvl4pPr marL="975600" indent="0" algn="l" defTabSz="457200" rtl="0" eaLnBrk="1" latinLnBrk="0" hangingPunct="1">
                <a:spcBef>
                  <a:spcPct val="20000"/>
                </a:spcBef>
                <a:buFont typeface="Arial"/>
                <a:buNone/>
                <a:defRPr sz="800" kern="1200">
                  <a:solidFill>
                    <a:schemeClr val="tx1"/>
                  </a:solidFill>
                  <a:latin typeface="+mn-lt"/>
                  <a:ea typeface="+mn-ea"/>
                  <a:cs typeface="+mn-cs"/>
                </a:defRPr>
              </a:lvl4pPr>
              <a:lvl5pPr marL="1252800" indent="0" algn="l" defTabSz="457200" rtl="0" eaLnBrk="1" latinLnBrk="0" hangingPunct="1">
                <a:spcBef>
                  <a:spcPct val="20000"/>
                </a:spcBef>
                <a:buFont typeface="Arial"/>
                <a:buNone/>
                <a:defRPr sz="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20000"/>
                </a:lnSpc>
                <a:spcBef>
                  <a:spcPts val="1200"/>
                </a:spcBef>
              </a:pPr>
              <a:r>
                <a:rPr lang="en-US" sz="1200" dirty="0" smtClean="0">
                  <a:solidFill>
                    <a:schemeClr val="accent1"/>
                  </a:solidFill>
                  <a:latin typeface="+mj-lt"/>
                  <a:cs typeface="Calibri Light"/>
                </a:rPr>
                <a:t>Skeptics</a:t>
              </a:r>
              <a:endParaRPr lang="en-US" sz="900" dirty="0" smtClean="0">
                <a:solidFill>
                  <a:schemeClr val="accent1"/>
                </a:solidFill>
                <a:latin typeface="Franklin Gothic Book" panose="020B0503020102020204" pitchFamily="34" charset="0"/>
                <a:cs typeface="Calibri Light"/>
              </a:endParaRPr>
            </a:p>
          </p:txBody>
        </p:sp>
      </p:grpSp>
      <p:sp>
        <p:nvSpPr>
          <p:cNvPr id="85" name="TextBox 84"/>
          <p:cNvSpPr txBox="1"/>
          <p:nvPr/>
        </p:nvSpPr>
        <p:spPr>
          <a:xfrm>
            <a:off x="6372200" y="1663516"/>
            <a:ext cx="2414864" cy="2708434"/>
          </a:xfrm>
          <a:prstGeom prst="rect">
            <a:avLst/>
          </a:prstGeom>
          <a:noFill/>
        </p:spPr>
        <p:txBody>
          <a:bodyPr wrap="square" lIns="0" rIns="0" rtlCol="0">
            <a:spAutoFit/>
          </a:bodyPr>
          <a:lstStyle/>
          <a:p>
            <a:pPr>
              <a:lnSpc>
                <a:spcPts val="1700"/>
              </a:lnSpc>
            </a:pPr>
            <a:r>
              <a:rPr lang="en-US" sz="500" dirty="0">
                <a:solidFill>
                  <a:schemeClr val="accent3"/>
                </a:solidFill>
              </a:rPr>
              <a:t>So for 45 years, people have paid development aid. And some countries or most countries are still poor, apart from very few exceptions. And </a:t>
            </a:r>
            <a:r>
              <a:rPr lang="en-US" b="1" dirty="0">
                <a:solidFill>
                  <a:schemeClr val="accent1">
                    <a:lumMod val="75000"/>
                  </a:schemeClr>
                </a:solidFill>
              </a:rPr>
              <a:t>most countries are even worse off than before</a:t>
            </a:r>
            <a:r>
              <a:rPr lang="en-US" dirty="0">
                <a:solidFill>
                  <a:schemeClr val="accent3"/>
                </a:solidFill>
              </a:rPr>
              <a:t>.</a:t>
            </a:r>
            <a:r>
              <a:rPr lang="en-US" sz="800" dirty="0">
                <a:solidFill>
                  <a:schemeClr val="accent3"/>
                </a:solidFill>
              </a:rPr>
              <a:t> </a:t>
            </a:r>
            <a:r>
              <a:rPr lang="en-US" sz="500" dirty="0">
                <a:solidFill>
                  <a:schemeClr val="accent3"/>
                </a:solidFill>
              </a:rPr>
              <a:t>So, for 45 years, you have done an experiment and this experiment was, if we pay money, they develop. And what we've got at the moment is the following. </a:t>
            </a:r>
            <a:r>
              <a:rPr lang="en-US" sz="1200" b="1" dirty="0">
                <a:solidFill>
                  <a:schemeClr val="accent3"/>
                </a:solidFill>
              </a:rPr>
              <a:t>We've got 45 results from Africa and 45 results showing us that it's not working.</a:t>
            </a:r>
            <a:r>
              <a:rPr lang="en-US" sz="1200" dirty="0">
                <a:solidFill>
                  <a:schemeClr val="accent3"/>
                </a:solidFill>
              </a:rPr>
              <a:t> </a:t>
            </a:r>
            <a:r>
              <a:rPr lang="en-US" sz="500" dirty="0">
                <a:solidFill>
                  <a:schemeClr val="accent3"/>
                </a:solidFill>
              </a:rPr>
              <a:t>And that's enough. </a:t>
            </a:r>
            <a:r>
              <a:rPr lang="en-US" sz="2000" b="1" dirty="0">
                <a:solidFill>
                  <a:schemeClr val="accent1">
                    <a:lumMod val="75000"/>
                  </a:schemeClr>
                </a:solidFill>
              </a:rPr>
              <a:t>That's enough of an </a:t>
            </a:r>
            <a:r>
              <a:rPr lang="en-US" sz="2000" b="1" dirty="0" smtClean="0">
                <a:solidFill>
                  <a:schemeClr val="accent1">
                    <a:lumMod val="75000"/>
                  </a:schemeClr>
                </a:solidFill>
              </a:rPr>
              <a:t>argument</a:t>
            </a:r>
            <a:r>
              <a:rPr lang="en-US" sz="2000" dirty="0" smtClean="0">
                <a:solidFill>
                  <a:schemeClr val="accent1">
                    <a:lumMod val="75000"/>
                  </a:schemeClr>
                </a:solidFill>
              </a:rPr>
              <a:t>. </a:t>
            </a:r>
            <a:r>
              <a:rPr lang="en-US" sz="500" dirty="0" smtClean="0">
                <a:solidFill>
                  <a:schemeClr val="accent1">
                    <a:lumMod val="75000"/>
                  </a:schemeClr>
                </a:solidFill>
              </a:rPr>
              <a:t>An </a:t>
            </a:r>
            <a:r>
              <a:rPr lang="en-US" sz="500" dirty="0">
                <a:solidFill>
                  <a:schemeClr val="accent1">
                    <a:lumMod val="75000"/>
                  </a:schemeClr>
                </a:solidFill>
              </a:rPr>
              <a:t>argument </a:t>
            </a:r>
            <a:endParaRPr lang="en-US" sz="500" dirty="0" smtClean="0">
              <a:solidFill>
                <a:schemeClr val="accent1">
                  <a:lumMod val="75000"/>
                </a:schemeClr>
              </a:solidFill>
            </a:endParaRPr>
          </a:p>
          <a:p>
            <a:pPr>
              <a:lnSpc>
                <a:spcPts val="1700"/>
              </a:lnSpc>
            </a:pPr>
            <a:r>
              <a:rPr lang="en-US" sz="2000" b="1" dirty="0" smtClean="0">
                <a:solidFill>
                  <a:schemeClr val="accent1">
                    <a:lumMod val="75000"/>
                  </a:schemeClr>
                </a:solidFill>
              </a:rPr>
              <a:t>against </a:t>
            </a:r>
            <a:r>
              <a:rPr lang="en-US" sz="2000" b="1" dirty="0">
                <a:solidFill>
                  <a:schemeClr val="accent1">
                    <a:lumMod val="75000"/>
                  </a:schemeClr>
                </a:solidFill>
              </a:rPr>
              <a:t>development aid</a:t>
            </a:r>
            <a:r>
              <a:rPr lang="en-US" sz="2000" dirty="0" smtClean="0">
                <a:solidFill>
                  <a:schemeClr val="accent3"/>
                </a:solidFill>
              </a:rPr>
              <a:t>.</a:t>
            </a:r>
            <a:endParaRPr lang="en-US" sz="2000" dirty="0">
              <a:solidFill>
                <a:schemeClr val="accent3"/>
              </a:solidFill>
            </a:endParaRPr>
          </a:p>
        </p:txBody>
      </p:sp>
      <p:sp>
        <p:nvSpPr>
          <p:cNvPr id="86" name="Freeform 5"/>
          <p:cNvSpPr>
            <a:spLocks noChangeAspect="1" noEditPoints="1"/>
          </p:cNvSpPr>
          <p:nvPr/>
        </p:nvSpPr>
        <p:spPr bwMode="auto">
          <a:xfrm>
            <a:off x="6193184" y="1735109"/>
            <a:ext cx="137160" cy="109850"/>
          </a:xfrm>
          <a:custGeom>
            <a:avLst/>
            <a:gdLst>
              <a:gd name="T0" fmla="*/ 591 w 749"/>
              <a:gd name="T1" fmla="*/ 0 h 591"/>
              <a:gd name="T2" fmla="*/ 591 w 749"/>
              <a:gd name="T3" fmla="*/ 0 h 591"/>
              <a:gd name="T4" fmla="*/ 403 w 749"/>
              <a:gd name="T5" fmla="*/ 303 h 591"/>
              <a:gd name="T6" fmla="*/ 403 w 749"/>
              <a:gd name="T7" fmla="*/ 591 h 591"/>
              <a:gd name="T8" fmla="*/ 749 w 749"/>
              <a:gd name="T9" fmla="*/ 591 h 591"/>
              <a:gd name="T10" fmla="*/ 749 w 749"/>
              <a:gd name="T11" fmla="*/ 271 h 591"/>
              <a:gd name="T12" fmla="*/ 611 w 749"/>
              <a:gd name="T13" fmla="*/ 271 h 591"/>
              <a:gd name="T14" fmla="*/ 749 w 749"/>
              <a:gd name="T15" fmla="*/ 0 h 591"/>
              <a:gd name="T16" fmla="*/ 591 w 749"/>
              <a:gd name="T17" fmla="*/ 0 h 591"/>
              <a:gd name="T18" fmla="*/ 187 w 749"/>
              <a:gd name="T19" fmla="*/ 0 h 591"/>
              <a:gd name="T20" fmla="*/ 187 w 749"/>
              <a:gd name="T21" fmla="*/ 0 h 591"/>
              <a:gd name="T22" fmla="*/ 0 w 749"/>
              <a:gd name="T23" fmla="*/ 303 h 591"/>
              <a:gd name="T24" fmla="*/ 0 w 749"/>
              <a:gd name="T25" fmla="*/ 591 h 591"/>
              <a:gd name="T26" fmla="*/ 345 w 749"/>
              <a:gd name="T27" fmla="*/ 591 h 591"/>
              <a:gd name="T28" fmla="*/ 345 w 749"/>
              <a:gd name="T29" fmla="*/ 271 h 591"/>
              <a:gd name="T30" fmla="*/ 207 w 749"/>
              <a:gd name="T31" fmla="*/ 271 h 591"/>
              <a:gd name="T32" fmla="*/ 345 w 749"/>
              <a:gd name="T33" fmla="*/ 0 h 591"/>
              <a:gd name="T34" fmla="*/ 187 w 749"/>
              <a:gd name="T35" fmla="*/ 0 h 5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49" h="591">
                <a:moveTo>
                  <a:pt x="591" y="0"/>
                </a:moveTo>
                <a:lnTo>
                  <a:pt x="591" y="0"/>
                </a:lnTo>
                <a:lnTo>
                  <a:pt x="403" y="303"/>
                </a:lnTo>
                <a:lnTo>
                  <a:pt x="403" y="591"/>
                </a:lnTo>
                <a:lnTo>
                  <a:pt x="749" y="591"/>
                </a:lnTo>
                <a:lnTo>
                  <a:pt x="749" y="271"/>
                </a:lnTo>
                <a:lnTo>
                  <a:pt x="611" y="271"/>
                </a:lnTo>
                <a:lnTo>
                  <a:pt x="749" y="0"/>
                </a:lnTo>
                <a:lnTo>
                  <a:pt x="591" y="0"/>
                </a:lnTo>
                <a:close/>
                <a:moveTo>
                  <a:pt x="187" y="0"/>
                </a:moveTo>
                <a:lnTo>
                  <a:pt x="187" y="0"/>
                </a:lnTo>
                <a:lnTo>
                  <a:pt x="0" y="303"/>
                </a:lnTo>
                <a:lnTo>
                  <a:pt x="0" y="591"/>
                </a:lnTo>
                <a:lnTo>
                  <a:pt x="345" y="591"/>
                </a:lnTo>
                <a:lnTo>
                  <a:pt x="345" y="271"/>
                </a:lnTo>
                <a:lnTo>
                  <a:pt x="207" y="271"/>
                </a:lnTo>
                <a:lnTo>
                  <a:pt x="345" y="0"/>
                </a:lnTo>
                <a:lnTo>
                  <a:pt x="187" y="0"/>
                </a:lnTo>
                <a:close/>
              </a:path>
            </a:pathLst>
          </a:custGeom>
          <a:solidFill>
            <a:schemeClr val="bg1">
              <a:lumMod val="75000"/>
            </a:schemeClr>
          </a:solidFill>
          <a:ln w="9525">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7" name="Freeform 6"/>
          <p:cNvSpPr>
            <a:spLocks noChangeAspect="1" noEditPoints="1"/>
          </p:cNvSpPr>
          <p:nvPr/>
        </p:nvSpPr>
        <p:spPr bwMode="auto">
          <a:xfrm>
            <a:off x="6846300" y="4102683"/>
            <a:ext cx="137160" cy="109607"/>
          </a:xfrm>
          <a:custGeom>
            <a:avLst/>
            <a:gdLst>
              <a:gd name="T0" fmla="*/ 404 w 750"/>
              <a:gd name="T1" fmla="*/ 0 h 591"/>
              <a:gd name="T2" fmla="*/ 404 w 750"/>
              <a:gd name="T3" fmla="*/ 0 h 591"/>
              <a:gd name="T4" fmla="*/ 404 w 750"/>
              <a:gd name="T5" fmla="*/ 319 h 591"/>
              <a:gd name="T6" fmla="*/ 542 w 750"/>
              <a:gd name="T7" fmla="*/ 319 h 591"/>
              <a:gd name="T8" fmla="*/ 404 w 750"/>
              <a:gd name="T9" fmla="*/ 591 h 591"/>
              <a:gd name="T10" fmla="*/ 562 w 750"/>
              <a:gd name="T11" fmla="*/ 591 h 591"/>
              <a:gd name="T12" fmla="*/ 750 w 750"/>
              <a:gd name="T13" fmla="*/ 287 h 591"/>
              <a:gd name="T14" fmla="*/ 750 w 750"/>
              <a:gd name="T15" fmla="*/ 0 h 591"/>
              <a:gd name="T16" fmla="*/ 404 w 750"/>
              <a:gd name="T17" fmla="*/ 0 h 591"/>
              <a:gd name="T18" fmla="*/ 0 w 750"/>
              <a:gd name="T19" fmla="*/ 0 h 591"/>
              <a:gd name="T20" fmla="*/ 0 w 750"/>
              <a:gd name="T21" fmla="*/ 0 h 591"/>
              <a:gd name="T22" fmla="*/ 0 w 750"/>
              <a:gd name="T23" fmla="*/ 319 h 591"/>
              <a:gd name="T24" fmla="*/ 138 w 750"/>
              <a:gd name="T25" fmla="*/ 319 h 591"/>
              <a:gd name="T26" fmla="*/ 0 w 750"/>
              <a:gd name="T27" fmla="*/ 591 h 591"/>
              <a:gd name="T28" fmla="*/ 158 w 750"/>
              <a:gd name="T29" fmla="*/ 591 h 591"/>
              <a:gd name="T30" fmla="*/ 346 w 750"/>
              <a:gd name="T31" fmla="*/ 287 h 591"/>
              <a:gd name="T32" fmla="*/ 346 w 750"/>
              <a:gd name="T33" fmla="*/ 0 h 591"/>
              <a:gd name="T34" fmla="*/ 0 w 750"/>
              <a:gd name="T35" fmla="*/ 0 h 5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50" h="591">
                <a:moveTo>
                  <a:pt x="404" y="0"/>
                </a:moveTo>
                <a:lnTo>
                  <a:pt x="404" y="0"/>
                </a:lnTo>
                <a:lnTo>
                  <a:pt x="404" y="319"/>
                </a:lnTo>
                <a:lnTo>
                  <a:pt x="542" y="319"/>
                </a:lnTo>
                <a:lnTo>
                  <a:pt x="404" y="591"/>
                </a:lnTo>
                <a:lnTo>
                  <a:pt x="562" y="591"/>
                </a:lnTo>
                <a:lnTo>
                  <a:pt x="750" y="287"/>
                </a:lnTo>
                <a:lnTo>
                  <a:pt x="750" y="0"/>
                </a:lnTo>
                <a:lnTo>
                  <a:pt x="404" y="0"/>
                </a:lnTo>
                <a:close/>
                <a:moveTo>
                  <a:pt x="0" y="0"/>
                </a:moveTo>
                <a:lnTo>
                  <a:pt x="0" y="0"/>
                </a:lnTo>
                <a:lnTo>
                  <a:pt x="0" y="319"/>
                </a:lnTo>
                <a:lnTo>
                  <a:pt x="138" y="319"/>
                </a:lnTo>
                <a:lnTo>
                  <a:pt x="0" y="591"/>
                </a:lnTo>
                <a:lnTo>
                  <a:pt x="158" y="591"/>
                </a:lnTo>
                <a:lnTo>
                  <a:pt x="346" y="287"/>
                </a:lnTo>
                <a:lnTo>
                  <a:pt x="346" y="0"/>
                </a:lnTo>
                <a:lnTo>
                  <a:pt x="0" y="0"/>
                </a:lnTo>
                <a:close/>
              </a:path>
            </a:pathLst>
          </a:custGeom>
          <a:solidFill>
            <a:schemeClr val="bg1">
              <a:lumMod val="75000"/>
            </a:schemeClr>
          </a:solidFill>
          <a:ln w="9525">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989426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45" grpId="0"/>
      <p:bldP spid="61" grpId="0"/>
      <p:bldP spid="85"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entagon 10"/>
          <p:cNvSpPr/>
          <p:nvPr/>
        </p:nvSpPr>
        <p:spPr>
          <a:xfrm>
            <a:off x="-36511" y="1200150"/>
            <a:ext cx="9289031" cy="2743200"/>
          </a:xfrm>
          <a:prstGeom prst="homePlate">
            <a:avLst>
              <a:gd name="adj" fmla="val 0"/>
            </a:avLst>
          </a:prstGeom>
          <a:solidFill>
            <a:schemeClr val="accent1">
              <a:lumMod val="75000"/>
            </a:schemeClr>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lIns="457200" tIns="0" rIns="457200" bIns="0" rtlCol="0" anchor="ctr"/>
          <a:lstStyle/>
          <a:p>
            <a:pPr marL="574675"/>
            <a:r>
              <a:rPr lang="en-US" sz="3800" dirty="0">
                <a:solidFill>
                  <a:schemeClr val="bg1"/>
                </a:solidFill>
                <a:latin typeface="+mj-lt"/>
              </a:rPr>
              <a:t>Gender equality is a </a:t>
            </a:r>
            <a:r>
              <a:rPr lang="en-US" sz="3800" dirty="0" smtClean="0">
                <a:solidFill>
                  <a:schemeClr val="bg1"/>
                </a:solidFill>
                <a:latin typeface="+mj-lt"/>
              </a:rPr>
              <a:t>compelling</a:t>
            </a:r>
            <a:br>
              <a:rPr lang="en-US" sz="3800" dirty="0" smtClean="0">
                <a:solidFill>
                  <a:schemeClr val="bg1"/>
                </a:solidFill>
                <a:latin typeface="+mj-lt"/>
              </a:rPr>
            </a:br>
            <a:r>
              <a:rPr lang="en-US" sz="3800" dirty="0" smtClean="0">
                <a:solidFill>
                  <a:schemeClr val="bg1"/>
                </a:solidFill>
                <a:latin typeface="+mj-lt"/>
              </a:rPr>
              <a:t>issue </a:t>
            </a:r>
            <a:r>
              <a:rPr lang="en-US" sz="3800" dirty="0">
                <a:solidFill>
                  <a:schemeClr val="bg1"/>
                </a:solidFill>
                <a:latin typeface="+mj-lt"/>
              </a:rPr>
              <a:t>for our public audiences across </a:t>
            </a:r>
            <a:r>
              <a:rPr lang="en-US" sz="3800" dirty="0" smtClean="0">
                <a:solidFill>
                  <a:schemeClr val="bg1"/>
                </a:solidFill>
                <a:latin typeface="+mj-lt"/>
              </a:rPr>
              <a:t>donor countries </a:t>
            </a:r>
            <a:r>
              <a:rPr lang="en-US" sz="3800" dirty="0">
                <a:solidFill>
                  <a:schemeClr val="bg1"/>
                </a:solidFill>
                <a:latin typeface="+mj-lt"/>
              </a:rPr>
              <a:t>because they can relate to it.</a:t>
            </a:r>
          </a:p>
        </p:txBody>
      </p:sp>
      <p:sp>
        <p:nvSpPr>
          <p:cNvPr id="2" name="Title 1"/>
          <p:cNvSpPr>
            <a:spLocks noGrp="1"/>
          </p:cNvSpPr>
          <p:nvPr>
            <p:ph type="title"/>
          </p:nvPr>
        </p:nvSpPr>
        <p:spPr/>
        <p:txBody>
          <a:bodyPr/>
          <a:lstStyle/>
          <a:p>
            <a:r>
              <a:rPr lang="en-US" dirty="0" smtClean="0">
                <a:latin typeface="+mj-lt"/>
              </a:rPr>
              <a:t>Insight</a:t>
            </a:r>
            <a:endParaRPr lang="en-US" dirty="0">
              <a:latin typeface="+mj-lt"/>
            </a:endParaRPr>
          </a:p>
        </p:txBody>
      </p:sp>
      <p:sp>
        <p:nvSpPr>
          <p:cNvPr id="3" name="Slide Number Placeholder 2"/>
          <p:cNvSpPr>
            <a:spLocks noGrp="1"/>
          </p:cNvSpPr>
          <p:nvPr>
            <p:ph type="sldNum" sz="quarter" idx="10"/>
          </p:nvPr>
        </p:nvSpPr>
        <p:spPr>
          <a:xfrm>
            <a:off x="8017233" y="4725171"/>
            <a:ext cx="784577" cy="273844"/>
          </a:xfrm>
        </p:spPr>
        <p:txBody>
          <a:bodyPr/>
          <a:lstStyle/>
          <a:p>
            <a:fld id="{46903638-178D-3E4C-8874-E0FA73D16517}" type="slidenum">
              <a:rPr lang="en-US" smtClean="0"/>
              <a:pPr/>
              <a:t>44</a:t>
            </a:fld>
            <a:endParaRPr lang="en-US" dirty="0"/>
          </a:p>
        </p:txBody>
      </p:sp>
      <p:grpSp>
        <p:nvGrpSpPr>
          <p:cNvPr id="5" name="Group 4"/>
          <p:cNvGrpSpPr/>
          <p:nvPr/>
        </p:nvGrpSpPr>
        <p:grpSpPr>
          <a:xfrm>
            <a:off x="-180528" y="1500674"/>
            <a:ext cx="792088" cy="2174200"/>
            <a:chOff x="-180528" y="1189638"/>
            <a:chExt cx="792088" cy="2174200"/>
          </a:xfrm>
          <a:solidFill>
            <a:schemeClr val="accent1">
              <a:lumMod val="50000"/>
              <a:alpha val="25000"/>
            </a:schemeClr>
          </a:solidFill>
        </p:grpSpPr>
        <p:sp>
          <p:nvSpPr>
            <p:cNvPr id="12" name="Pentagon 11"/>
            <p:cNvSpPr/>
            <p:nvPr/>
          </p:nvSpPr>
          <p:spPr>
            <a:xfrm>
              <a:off x="-180528" y="1189638"/>
              <a:ext cx="648071" cy="288032"/>
            </a:xfrm>
            <a:prstGeom prst="homePlate">
              <a:avLst/>
            </a:prstGeom>
            <a:grp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1</a:t>
              </a:r>
            </a:p>
          </p:txBody>
        </p:sp>
        <p:sp>
          <p:nvSpPr>
            <p:cNvPr id="13" name="Pentagon 12"/>
            <p:cNvSpPr/>
            <p:nvPr/>
          </p:nvSpPr>
          <p:spPr>
            <a:xfrm>
              <a:off x="-180528" y="1503999"/>
              <a:ext cx="648071" cy="288032"/>
            </a:xfrm>
            <a:prstGeom prst="homePlate">
              <a:avLst/>
            </a:prstGeom>
            <a:grp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2</a:t>
              </a:r>
            </a:p>
          </p:txBody>
        </p:sp>
        <p:sp>
          <p:nvSpPr>
            <p:cNvPr id="14" name="Pentagon 13"/>
            <p:cNvSpPr/>
            <p:nvPr/>
          </p:nvSpPr>
          <p:spPr>
            <a:xfrm>
              <a:off x="-180528" y="1818360"/>
              <a:ext cx="648071" cy="288032"/>
            </a:xfrm>
            <a:prstGeom prst="homePlate">
              <a:avLst/>
            </a:prstGeom>
            <a:grp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smtClean="0">
                  <a:solidFill>
                    <a:schemeClr val="accent1">
                      <a:lumMod val="75000"/>
                    </a:schemeClr>
                  </a:solidFill>
                  <a:latin typeface="Arial" panose="020B0604020202020204" pitchFamily="34" charset="0"/>
                  <a:cs typeface="Arial" panose="020B0604020202020204" pitchFamily="34" charset="0"/>
                </a:rPr>
                <a:t>3</a:t>
              </a:r>
              <a:endParaRPr lang="en-US" dirty="0">
                <a:solidFill>
                  <a:schemeClr val="accent1">
                    <a:lumMod val="75000"/>
                  </a:schemeClr>
                </a:solidFill>
                <a:latin typeface="Arial" panose="020B0604020202020204" pitchFamily="34" charset="0"/>
                <a:cs typeface="Arial" panose="020B0604020202020204" pitchFamily="34" charset="0"/>
              </a:endParaRPr>
            </a:p>
          </p:txBody>
        </p:sp>
        <p:sp>
          <p:nvSpPr>
            <p:cNvPr id="15" name="Pentagon 14"/>
            <p:cNvSpPr/>
            <p:nvPr/>
          </p:nvSpPr>
          <p:spPr>
            <a:xfrm>
              <a:off x="-180528" y="2132721"/>
              <a:ext cx="648071" cy="288032"/>
            </a:xfrm>
            <a:prstGeom prst="homePlate">
              <a:avLst/>
            </a:prstGeom>
            <a:grp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4</a:t>
              </a:r>
            </a:p>
          </p:txBody>
        </p:sp>
        <p:sp>
          <p:nvSpPr>
            <p:cNvPr id="16" name="Pentagon 15"/>
            <p:cNvSpPr/>
            <p:nvPr/>
          </p:nvSpPr>
          <p:spPr>
            <a:xfrm>
              <a:off x="-36511" y="2447082"/>
              <a:ext cx="648071" cy="288032"/>
            </a:xfrm>
            <a:prstGeom prst="homePlate">
              <a:avLst/>
            </a:prstGeom>
            <a:solidFill>
              <a:schemeClr val="bg1"/>
            </a:solid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5</a:t>
              </a:r>
            </a:p>
          </p:txBody>
        </p:sp>
        <p:sp>
          <p:nvSpPr>
            <p:cNvPr id="17" name="Pentagon 16"/>
            <p:cNvSpPr/>
            <p:nvPr/>
          </p:nvSpPr>
          <p:spPr>
            <a:xfrm>
              <a:off x="-180528" y="2761443"/>
              <a:ext cx="648071" cy="288032"/>
            </a:xfrm>
            <a:prstGeom prst="homePlate">
              <a:avLst/>
            </a:prstGeom>
            <a:grp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6</a:t>
              </a:r>
            </a:p>
          </p:txBody>
        </p:sp>
        <p:sp>
          <p:nvSpPr>
            <p:cNvPr id="18" name="Pentagon 17"/>
            <p:cNvSpPr/>
            <p:nvPr/>
          </p:nvSpPr>
          <p:spPr>
            <a:xfrm>
              <a:off x="-180528" y="3075806"/>
              <a:ext cx="648071" cy="288032"/>
            </a:xfrm>
            <a:prstGeom prst="homePlate">
              <a:avLst/>
            </a:prstGeom>
            <a:grp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7</a:t>
              </a:r>
            </a:p>
          </p:txBody>
        </p:sp>
      </p:grpSp>
    </p:spTree>
    <p:extLst>
      <p:ext uri="{BB962C8B-B14F-4D97-AF65-F5344CB8AC3E}">
        <p14:creationId xmlns:p14="http://schemas.microsoft.com/office/powerpoint/2010/main" val="4235358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23"/>
          <p:cNvSpPr>
            <a:spLocks noGrp="1"/>
          </p:cNvSpPr>
          <p:nvPr>
            <p:ph type="sldNum" sz="quarter" idx="10"/>
          </p:nvPr>
        </p:nvSpPr>
        <p:spPr>
          <a:xfrm>
            <a:off x="8017233" y="4725171"/>
            <a:ext cx="784577" cy="273844"/>
          </a:xfrm>
        </p:spPr>
        <p:txBody>
          <a:bodyPr/>
          <a:lstStyle/>
          <a:p>
            <a:fld id="{46903638-178D-3E4C-8874-E0FA73D16517}" type="slidenum">
              <a:rPr lang="en-US" smtClean="0"/>
              <a:pPr/>
              <a:t>45</a:t>
            </a:fld>
            <a:endParaRPr lang="en-US" dirty="0"/>
          </a:p>
        </p:txBody>
      </p:sp>
      <p:sp>
        <p:nvSpPr>
          <p:cNvPr id="24" name="TextBox 23"/>
          <p:cNvSpPr txBox="1"/>
          <p:nvPr/>
        </p:nvSpPr>
        <p:spPr>
          <a:xfrm>
            <a:off x="323528" y="4659982"/>
            <a:ext cx="4608511" cy="175039"/>
          </a:xfrm>
          <a:prstGeom prst="rect">
            <a:avLst/>
          </a:prstGeom>
          <a:noFill/>
        </p:spPr>
        <p:txBody>
          <a:bodyPr wrap="square" lIns="0" tIns="25713" rIns="51426" bIns="25713" rtlCol="0">
            <a:spAutoFit/>
          </a:bodyPr>
          <a:lstStyle/>
          <a:p>
            <a:r>
              <a:rPr lang="en-US" sz="800" dirty="0" smtClean="0">
                <a:solidFill>
                  <a:srgbClr val="033359"/>
                </a:solidFill>
                <a:latin typeface="Franklin Gothic Book" panose="020B0503020102020204" pitchFamily="34" charset="0"/>
                <a:cs typeface="Avenir Next Regular"/>
              </a:rPr>
              <a:t>Message test</a:t>
            </a:r>
            <a:r>
              <a:rPr lang="en-US" sz="800" dirty="0">
                <a:solidFill>
                  <a:srgbClr val="033359"/>
                </a:solidFill>
                <a:latin typeface="Franklin Gothic Book" panose="020B0503020102020204" pitchFamily="34" charset="0"/>
                <a:cs typeface="Avenir Next Regular"/>
              </a:rPr>
              <a:t>. See NARRATIVE &amp; MESSAGING INDEX SCORE </a:t>
            </a:r>
            <a:r>
              <a:rPr lang="en-US" sz="800" dirty="0" smtClean="0">
                <a:solidFill>
                  <a:srgbClr val="033359"/>
                </a:solidFill>
                <a:latin typeface="Franklin Gothic Book" panose="020B0503020102020204" pitchFamily="34" charset="0"/>
                <a:cs typeface="Avenir Next Regular"/>
              </a:rPr>
              <a:t>METHODOLOGY for Index score components</a:t>
            </a:r>
            <a:endParaRPr lang="en-US" sz="800" dirty="0">
              <a:solidFill>
                <a:srgbClr val="033359"/>
              </a:solidFill>
              <a:latin typeface="Franklin Gothic Book" panose="020B0503020102020204" pitchFamily="34" charset="0"/>
              <a:cs typeface="Avenir Next Regular"/>
            </a:endParaRPr>
          </a:p>
        </p:txBody>
      </p:sp>
      <p:graphicFrame>
        <p:nvGraphicFramePr>
          <p:cNvPr id="8" name="Chart 7"/>
          <p:cNvGraphicFramePr>
            <a:graphicFrameLocks/>
          </p:cNvGraphicFramePr>
          <p:nvPr>
            <p:extLst/>
          </p:nvPr>
        </p:nvGraphicFramePr>
        <p:xfrm>
          <a:off x="621224" y="1460607"/>
          <a:ext cx="8262258" cy="3509326"/>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p:cNvSpPr txBox="1"/>
          <p:nvPr/>
        </p:nvSpPr>
        <p:spPr>
          <a:xfrm>
            <a:off x="81672" y="2580680"/>
            <a:ext cx="539552" cy="415498"/>
          </a:xfrm>
          <a:prstGeom prst="rect">
            <a:avLst/>
          </a:prstGeom>
          <a:noFill/>
        </p:spPr>
        <p:txBody>
          <a:bodyPr wrap="square" rtlCol="0">
            <a:spAutoFit/>
          </a:bodyPr>
          <a:lstStyle/>
          <a:p>
            <a:pPr algn="ctr"/>
            <a:r>
              <a:rPr lang="en-US" sz="1000" dirty="0" smtClean="0">
                <a:solidFill>
                  <a:schemeClr val="accent3"/>
                </a:solidFill>
                <a:latin typeface="+mj-lt"/>
              </a:rPr>
              <a:t>Index Score</a:t>
            </a:r>
            <a:endParaRPr lang="en-US" sz="1000" dirty="0">
              <a:solidFill>
                <a:schemeClr val="accent3"/>
              </a:solidFill>
              <a:latin typeface="+mj-lt"/>
            </a:endParaRPr>
          </a:p>
        </p:txBody>
      </p:sp>
      <p:sp>
        <p:nvSpPr>
          <p:cNvPr id="11" name="TextBox 10"/>
          <p:cNvSpPr txBox="1"/>
          <p:nvPr/>
        </p:nvSpPr>
        <p:spPr>
          <a:xfrm>
            <a:off x="323528" y="4804578"/>
            <a:ext cx="7992888" cy="215444"/>
          </a:xfrm>
          <a:prstGeom prst="rect">
            <a:avLst/>
          </a:prstGeom>
          <a:noFill/>
        </p:spPr>
        <p:txBody>
          <a:bodyPr wrap="square" lIns="0" rIns="0" rtlCol="0">
            <a:spAutoFit/>
          </a:bodyPr>
          <a:lstStyle/>
          <a:p>
            <a:r>
              <a:rPr lang="en-US" sz="800" dirty="0">
                <a:solidFill>
                  <a:srgbClr val="033359"/>
                </a:solidFill>
                <a:cs typeface="Arial" panose="020B0604020202020204" pitchFamily="34" charset="0"/>
              </a:rPr>
              <a:t>Base: Engaged Public in each country. Sample ~</a:t>
            </a:r>
            <a:r>
              <a:rPr lang="en-US" sz="800" dirty="0" smtClean="0">
                <a:solidFill>
                  <a:srgbClr val="033359"/>
                </a:solidFill>
                <a:cs typeface="Arial" panose="020B0604020202020204" pitchFamily="34" charset="0"/>
              </a:rPr>
              <a:t>1200 </a:t>
            </a:r>
            <a:r>
              <a:rPr lang="en-US" sz="800" dirty="0">
                <a:solidFill>
                  <a:srgbClr val="033359"/>
                </a:solidFill>
                <a:cs typeface="Arial" panose="020B0604020202020204" pitchFamily="34" charset="0"/>
              </a:rPr>
              <a:t>in each country. Fieldwork from May 14 – 29, 2014</a:t>
            </a:r>
          </a:p>
        </p:txBody>
      </p:sp>
      <p:sp>
        <p:nvSpPr>
          <p:cNvPr id="2" name="Title 1"/>
          <p:cNvSpPr>
            <a:spLocks noGrp="1"/>
          </p:cNvSpPr>
          <p:nvPr>
            <p:ph type="title"/>
          </p:nvPr>
        </p:nvSpPr>
        <p:spPr/>
        <p:txBody>
          <a:bodyPr>
            <a:noAutofit/>
          </a:bodyPr>
          <a:lstStyle/>
          <a:p>
            <a:r>
              <a:rPr lang="en-US" dirty="0" smtClean="0"/>
              <a:t>Women &amp; Girls (in a Values Framing) is the Best-performing Message Among Swings</a:t>
            </a:r>
            <a:endParaRPr lang="en-US" dirty="0"/>
          </a:p>
        </p:txBody>
      </p:sp>
    </p:spTree>
    <p:extLst>
      <p:ext uri="{BB962C8B-B14F-4D97-AF65-F5344CB8AC3E}">
        <p14:creationId xmlns:p14="http://schemas.microsoft.com/office/powerpoint/2010/main" val="653805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graphicEl>
                                              <a:chart seriesIdx="-3" categoryIdx="-3" bldStep="gridLegend"/>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graphicEl>
                                              <a:chart seriesIdx="0" categoryIdx="-4" bldStep="series"/>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Sub>
          <a:bldChart bld="series"/>
        </p:bldSub>
      </p:bldGraphic>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entagon 10"/>
          <p:cNvSpPr/>
          <p:nvPr/>
        </p:nvSpPr>
        <p:spPr>
          <a:xfrm>
            <a:off x="-36511" y="1200150"/>
            <a:ext cx="9289031" cy="2743200"/>
          </a:xfrm>
          <a:prstGeom prst="homePlate">
            <a:avLst>
              <a:gd name="adj" fmla="val 0"/>
            </a:avLst>
          </a:prstGeom>
          <a:solidFill>
            <a:schemeClr val="accent1">
              <a:lumMod val="75000"/>
            </a:schemeClr>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lIns="457200" tIns="0" rIns="457200" bIns="0" rtlCol="0" anchor="ctr"/>
          <a:lstStyle/>
          <a:p>
            <a:pPr marL="574675"/>
            <a:r>
              <a:rPr lang="en-US" sz="3800" dirty="0">
                <a:solidFill>
                  <a:schemeClr val="bg1"/>
                </a:solidFill>
                <a:latin typeface="+mj-lt"/>
              </a:rPr>
              <a:t>If we can convince people </a:t>
            </a:r>
            <a:r>
              <a:rPr lang="en-US" sz="3800" dirty="0" smtClean="0">
                <a:solidFill>
                  <a:schemeClr val="bg1"/>
                </a:solidFill>
                <a:latin typeface="+mj-lt"/>
              </a:rPr>
              <a:t>that</a:t>
            </a:r>
            <a:br>
              <a:rPr lang="en-US" sz="3800" dirty="0" smtClean="0">
                <a:solidFill>
                  <a:schemeClr val="bg1"/>
                </a:solidFill>
                <a:latin typeface="+mj-lt"/>
              </a:rPr>
            </a:br>
            <a:r>
              <a:rPr lang="en-US" sz="3800" i="1" dirty="0" smtClean="0">
                <a:solidFill>
                  <a:schemeClr val="bg1"/>
                </a:solidFill>
                <a:latin typeface="+mj-lt"/>
              </a:rPr>
              <a:t>they</a:t>
            </a:r>
            <a:r>
              <a:rPr lang="en-US" sz="3800" dirty="0" smtClean="0">
                <a:solidFill>
                  <a:schemeClr val="bg1"/>
                </a:solidFill>
                <a:latin typeface="+mj-lt"/>
              </a:rPr>
              <a:t> </a:t>
            </a:r>
            <a:r>
              <a:rPr lang="en-US" sz="3800" dirty="0">
                <a:solidFill>
                  <a:schemeClr val="bg1"/>
                </a:solidFill>
                <a:latin typeface="+mj-lt"/>
              </a:rPr>
              <a:t>can make a difference, this belief will drive them to take action.</a:t>
            </a:r>
          </a:p>
        </p:txBody>
      </p:sp>
      <p:sp>
        <p:nvSpPr>
          <p:cNvPr id="2" name="Title 1"/>
          <p:cNvSpPr>
            <a:spLocks noGrp="1"/>
          </p:cNvSpPr>
          <p:nvPr>
            <p:ph type="title"/>
          </p:nvPr>
        </p:nvSpPr>
        <p:spPr/>
        <p:txBody>
          <a:bodyPr/>
          <a:lstStyle/>
          <a:p>
            <a:r>
              <a:rPr lang="en-US" dirty="0" smtClean="0">
                <a:latin typeface="+mj-lt"/>
              </a:rPr>
              <a:t>Insight</a:t>
            </a:r>
            <a:endParaRPr lang="en-US" dirty="0">
              <a:latin typeface="+mj-lt"/>
            </a:endParaRPr>
          </a:p>
        </p:txBody>
      </p:sp>
      <p:sp>
        <p:nvSpPr>
          <p:cNvPr id="3" name="Slide Number Placeholder 2"/>
          <p:cNvSpPr>
            <a:spLocks noGrp="1"/>
          </p:cNvSpPr>
          <p:nvPr>
            <p:ph type="sldNum" sz="quarter" idx="10"/>
          </p:nvPr>
        </p:nvSpPr>
        <p:spPr>
          <a:xfrm>
            <a:off x="8017233" y="4725171"/>
            <a:ext cx="784577" cy="273844"/>
          </a:xfrm>
        </p:spPr>
        <p:txBody>
          <a:bodyPr/>
          <a:lstStyle/>
          <a:p>
            <a:fld id="{46903638-178D-3E4C-8874-E0FA73D16517}" type="slidenum">
              <a:rPr lang="en-US" smtClean="0"/>
              <a:pPr/>
              <a:t>46</a:t>
            </a:fld>
            <a:endParaRPr lang="en-US" dirty="0"/>
          </a:p>
        </p:txBody>
      </p:sp>
      <p:grpSp>
        <p:nvGrpSpPr>
          <p:cNvPr id="5" name="Group 4"/>
          <p:cNvGrpSpPr/>
          <p:nvPr/>
        </p:nvGrpSpPr>
        <p:grpSpPr>
          <a:xfrm>
            <a:off x="-180528" y="1500674"/>
            <a:ext cx="792088" cy="2174200"/>
            <a:chOff x="-180528" y="1189638"/>
            <a:chExt cx="792088" cy="2174200"/>
          </a:xfrm>
          <a:solidFill>
            <a:schemeClr val="accent1">
              <a:lumMod val="50000"/>
              <a:alpha val="25000"/>
            </a:schemeClr>
          </a:solidFill>
        </p:grpSpPr>
        <p:sp>
          <p:nvSpPr>
            <p:cNvPr id="12" name="Pentagon 11"/>
            <p:cNvSpPr/>
            <p:nvPr/>
          </p:nvSpPr>
          <p:spPr>
            <a:xfrm>
              <a:off x="-180528" y="1189638"/>
              <a:ext cx="648071" cy="288032"/>
            </a:xfrm>
            <a:prstGeom prst="homePlate">
              <a:avLst/>
            </a:prstGeom>
            <a:grp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1</a:t>
              </a:r>
            </a:p>
          </p:txBody>
        </p:sp>
        <p:sp>
          <p:nvSpPr>
            <p:cNvPr id="13" name="Pentagon 12"/>
            <p:cNvSpPr/>
            <p:nvPr/>
          </p:nvSpPr>
          <p:spPr>
            <a:xfrm>
              <a:off x="-180528" y="1503999"/>
              <a:ext cx="648071" cy="288032"/>
            </a:xfrm>
            <a:prstGeom prst="homePlate">
              <a:avLst/>
            </a:prstGeom>
            <a:grp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2</a:t>
              </a:r>
            </a:p>
          </p:txBody>
        </p:sp>
        <p:sp>
          <p:nvSpPr>
            <p:cNvPr id="14" name="Pentagon 13"/>
            <p:cNvSpPr/>
            <p:nvPr/>
          </p:nvSpPr>
          <p:spPr>
            <a:xfrm>
              <a:off x="-180528" y="1818360"/>
              <a:ext cx="648071" cy="288032"/>
            </a:xfrm>
            <a:prstGeom prst="homePlate">
              <a:avLst/>
            </a:prstGeom>
            <a:grp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smtClean="0">
                  <a:solidFill>
                    <a:schemeClr val="accent1">
                      <a:lumMod val="75000"/>
                    </a:schemeClr>
                  </a:solidFill>
                  <a:latin typeface="Arial" panose="020B0604020202020204" pitchFamily="34" charset="0"/>
                  <a:cs typeface="Arial" panose="020B0604020202020204" pitchFamily="34" charset="0"/>
                </a:rPr>
                <a:t>3</a:t>
              </a:r>
              <a:endParaRPr lang="en-US" dirty="0">
                <a:solidFill>
                  <a:schemeClr val="accent1">
                    <a:lumMod val="75000"/>
                  </a:schemeClr>
                </a:solidFill>
                <a:latin typeface="Arial" panose="020B0604020202020204" pitchFamily="34" charset="0"/>
                <a:cs typeface="Arial" panose="020B0604020202020204" pitchFamily="34" charset="0"/>
              </a:endParaRPr>
            </a:p>
          </p:txBody>
        </p:sp>
        <p:sp>
          <p:nvSpPr>
            <p:cNvPr id="15" name="Pentagon 14"/>
            <p:cNvSpPr/>
            <p:nvPr/>
          </p:nvSpPr>
          <p:spPr>
            <a:xfrm>
              <a:off x="-180528" y="2132721"/>
              <a:ext cx="648071" cy="288032"/>
            </a:xfrm>
            <a:prstGeom prst="homePlate">
              <a:avLst/>
            </a:prstGeom>
            <a:grp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4</a:t>
              </a:r>
            </a:p>
          </p:txBody>
        </p:sp>
        <p:sp>
          <p:nvSpPr>
            <p:cNvPr id="16" name="Pentagon 15"/>
            <p:cNvSpPr/>
            <p:nvPr/>
          </p:nvSpPr>
          <p:spPr>
            <a:xfrm>
              <a:off x="-180528" y="2447082"/>
              <a:ext cx="648071" cy="288032"/>
            </a:xfrm>
            <a:prstGeom prst="homePlate">
              <a:avLst/>
            </a:prstGeom>
            <a:grp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5</a:t>
              </a:r>
            </a:p>
          </p:txBody>
        </p:sp>
        <p:sp>
          <p:nvSpPr>
            <p:cNvPr id="17" name="Pentagon 16"/>
            <p:cNvSpPr/>
            <p:nvPr/>
          </p:nvSpPr>
          <p:spPr>
            <a:xfrm>
              <a:off x="-36511" y="2761443"/>
              <a:ext cx="648071" cy="288032"/>
            </a:xfrm>
            <a:prstGeom prst="homePlate">
              <a:avLst/>
            </a:prstGeom>
            <a:solidFill>
              <a:schemeClr val="bg1"/>
            </a:solid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6</a:t>
              </a:r>
            </a:p>
          </p:txBody>
        </p:sp>
        <p:sp>
          <p:nvSpPr>
            <p:cNvPr id="18" name="Pentagon 17"/>
            <p:cNvSpPr/>
            <p:nvPr/>
          </p:nvSpPr>
          <p:spPr>
            <a:xfrm>
              <a:off x="-180528" y="3075806"/>
              <a:ext cx="648071" cy="288032"/>
            </a:xfrm>
            <a:prstGeom prst="homePlate">
              <a:avLst/>
            </a:prstGeom>
            <a:grp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7</a:t>
              </a:r>
            </a:p>
          </p:txBody>
        </p:sp>
      </p:grpSp>
    </p:spTree>
    <p:extLst>
      <p:ext uri="{BB962C8B-B14F-4D97-AF65-F5344CB8AC3E}">
        <p14:creationId xmlns:p14="http://schemas.microsoft.com/office/powerpoint/2010/main" val="1093547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t>There is Deep Skepticism that Individuals or Their Governments</a:t>
            </a:r>
            <a:br>
              <a:rPr lang="en-US" dirty="0" smtClean="0"/>
            </a:br>
            <a:r>
              <a:rPr lang="en-US" dirty="0" smtClean="0"/>
              <a:t>Can Make a Difference</a:t>
            </a:r>
            <a:endParaRPr lang="en-US" dirty="0"/>
          </a:p>
        </p:txBody>
      </p:sp>
      <p:sp>
        <p:nvSpPr>
          <p:cNvPr id="8" name="Slide Number Placeholder 23"/>
          <p:cNvSpPr>
            <a:spLocks noGrp="1"/>
          </p:cNvSpPr>
          <p:nvPr>
            <p:ph type="sldNum" sz="quarter" idx="10"/>
          </p:nvPr>
        </p:nvSpPr>
        <p:spPr>
          <a:xfrm>
            <a:off x="8017233" y="4725171"/>
            <a:ext cx="784577" cy="273844"/>
          </a:xfrm>
        </p:spPr>
        <p:txBody>
          <a:bodyPr/>
          <a:lstStyle/>
          <a:p>
            <a:fld id="{46903638-178D-3E4C-8874-E0FA73D16517}" type="slidenum">
              <a:rPr lang="en-US" smtClean="0"/>
              <a:pPr/>
              <a:t>47</a:t>
            </a:fld>
            <a:endParaRPr lang="en-US" dirty="0"/>
          </a:p>
        </p:txBody>
      </p:sp>
      <p:sp>
        <p:nvSpPr>
          <p:cNvPr id="17" name="TextBox 16"/>
          <p:cNvSpPr txBox="1"/>
          <p:nvPr/>
        </p:nvSpPr>
        <p:spPr>
          <a:xfrm>
            <a:off x="323531" y="4366617"/>
            <a:ext cx="6913081" cy="461665"/>
          </a:xfrm>
          <a:prstGeom prst="rect">
            <a:avLst/>
          </a:prstGeom>
          <a:noFill/>
        </p:spPr>
        <p:txBody>
          <a:bodyPr wrap="square" lIns="0" rIns="0" rtlCol="0">
            <a:spAutoFit/>
          </a:bodyPr>
          <a:lstStyle/>
          <a:p>
            <a:pPr marL="287338" indent="-287338"/>
            <a:r>
              <a:rPr lang="en-US" sz="600" dirty="0">
                <a:solidFill>
                  <a:srgbClr val="033359"/>
                </a:solidFill>
                <a:cs typeface="Arial" panose="020B0604020202020204" pitchFamily="34" charset="0"/>
              </a:rPr>
              <a:t>QBSR4. Thinking about you personally, how much of a difference do you think you can make to reducing poverty in poor countries?  Please use the following scale where 0 means that you ‘can’t make any difference at all’ and 10 means that you ‘can make a great deal of difference’. [% Top 3 (10 – can make a great deal of difference+ 9 + 8)/ % Bottom 3 Box(2+1+0- can’t make any difference at all</a:t>
            </a:r>
            <a:r>
              <a:rPr lang="en-US" sz="600" dirty="0" smtClean="0">
                <a:solidFill>
                  <a:srgbClr val="033359"/>
                </a:solidFill>
                <a:cs typeface="Arial" panose="020B0604020202020204" pitchFamily="34" charset="0"/>
              </a:rPr>
              <a:t>)]</a:t>
            </a:r>
          </a:p>
          <a:p>
            <a:pPr marL="287338" indent="-287338"/>
            <a:r>
              <a:rPr lang="en-US" sz="600" dirty="0" smtClean="0">
                <a:solidFill>
                  <a:srgbClr val="033359"/>
                </a:solidFill>
                <a:cs typeface="Arial" panose="020B0604020202020204" pitchFamily="34" charset="0"/>
              </a:rPr>
              <a:t>QBSR3. </a:t>
            </a:r>
            <a:r>
              <a:rPr lang="en-US" sz="600" dirty="0">
                <a:solidFill>
                  <a:srgbClr val="033359"/>
                </a:solidFill>
                <a:cs typeface="Arial" panose="020B0604020202020204" pitchFamily="34" charset="0"/>
              </a:rPr>
              <a:t>Thinking about the [Country] Government, how much of a difference do you think it can make to reducing poverty in poor countries</a:t>
            </a:r>
            <a:r>
              <a:rPr lang="en-US" sz="600" dirty="0" smtClean="0">
                <a:solidFill>
                  <a:srgbClr val="033359"/>
                </a:solidFill>
                <a:cs typeface="Arial" panose="020B0604020202020204" pitchFamily="34" charset="0"/>
              </a:rPr>
              <a:t>?  </a:t>
            </a:r>
            <a:r>
              <a:rPr lang="en-US" sz="600" dirty="0">
                <a:solidFill>
                  <a:srgbClr val="033359"/>
                </a:solidFill>
                <a:cs typeface="Arial" panose="020B0604020202020204" pitchFamily="34" charset="0"/>
              </a:rPr>
              <a:t>Please use the following scale where 0 means that you ‘can’t make any difference at all’ and 10 means that you ‘can make a great deal of difference’. [% Top 3 (10 – can make a great deal of difference+ 9 + 8)/ % Bottom 3 Box(2+1+0- can’t make any difference at all)]</a:t>
            </a:r>
            <a:endParaRPr lang="en-US" sz="600" dirty="0" smtClean="0">
              <a:solidFill>
                <a:srgbClr val="033359"/>
              </a:solidFill>
              <a:cs typeface="Arial" panose="020B0604020202020204" pitchFamily="34" charset="0"/>
            </a:endParaRPr>
          </a:p>
        </p:txBody>
      </p:sp>
      <p:graphicFrame>
        <p:nvGraphicFramePr>
          <p:cNvPr id="20" name="Chart 19"/>
          <p:cNvGraphicFramePr/>
          <p:nvPr>
            <p:extLst/>
          </p:nvPr>
        </p:nvGraphicFramePr>
        <p:xfrm>
          <a:off x="4663440" y="1828800"/>
          <a:ext cx="4297680" cy="246888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1" name="Chart 20"/>
          <p:cNvGraphicFramePr/>
          <p:nvPr>
            <p:extLst/>
          </p:nvPr>
        </p:nvGraphicFramePr>
        <p:xfrm>
          <a:off x="221926" y="1828800"/>
          <a:ext cx="4297680" cy="2468880"/>
        </p:xfrm>
        <a:graphic>
          <a:graphicData uri="http://schemas.openxmlformats.org/drawingml/2006/chart">
            <c:chart xmlns:c="http://schemas.openxmlformats.org/drawingml/2006/chart" xmlns:r="http://schemas.openxmlformats.org/officeDocument/2006/relationships" r:id="rId3"/>
          </a:graphicData>
        </a:graphic>
      </p:graphicFrame>
      <p:sp>
        <p:nvSpPr>
          <p:cNvPr id="10" name="Rectangle 9"/>
          <p:cNvSpPr/>
          <p:nvPr/>
        </p:nvSpPr>
        <p:spPr>
          <a:xfrm>
            <a:off x="909117" y="2583473"/>
            <a:ext cx="548640" cy="1261872"/>
          </a:xfrm>
          <a:prstGeom prst="rect">
            <a:avLst/>
          </a:prstGeom>
          <a:noFill/>
          <a:ln w="31750" cap="rnd">
            <a:solidFill>
              <a:schemeClr val="accent1"/>
            </a:solidFill>
            <a:prstDash val="sysDot"/>
            <a:roun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5347389" y="2762074"/>
            <a:ext cx="548640" cy="1207008"/>
          </a:xfrm>
          <a:prstGeom prst="rect">
            <a:avLst/>
          </a:prstGeom>
          <a:noFill/>
          <a:ln w="31750" cap="rnd">
            <a:solidFill>
              <a:schemeClr val="accent1"/>
            </a:solidFill>
            <a:prstDash val="sysDot"/>
            <a:roun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p:cNvSpPr txBox="1"/>
          <p:nvPr/>
        </p:nvSpPr>
        <p:spPr>
          <a:xfrm>
            <a:off x="323528" y="4751040"/>
            <a:ext cx="7992888" cy="215444"/>
          </a:xfrm>
          <a:prstGeom prst="rect">
            <a:avLst/>
          </a:prstGeom>
          <a:noFill/>
        </p:spPr>
        <p:txBody>
          <a:bodyPr wrap="square" lIns="0" rIns="0" rtlCol="0">
            <a:spAutoFit/>
          </a:bodyPr>
          <a:lstStyle/>
          <a:p>
            <a:r>
              <a:rPr lang="en-US" sz="800" dirty="0">
                <a:solidFill>
                  <a:srgbClr val="033359"/>
                </a:solidFill>
                <a:cs typeface="Arial" panose="020B0604020202020204" pitchFamily="34" charset="0"/>
              </a:rPr>
              <a:t>Base: Engaged Public in each country. Sample </a:t>
            </a:r>
            <a:r>
              <a:rPr lang="en-US" sz="800" dirty="0" err="1">
                <a:solidFill>
                  <a:srgbClr val="033359"/>
                </a:solidFill>
                <a:cs typeface="Arial" panose="020B0604020202020204" pitchFamily="34" charset="0"/>
              </a:rPr>
              <a:t>approx</a:t>
            </a:r>
            <a:r>
              <a:rPr lang="en-US" sz="800" dirty="0">
                <a:solidFill>
                  <a:srgbClr val="033359"/>
                </a:solidFill>
                <a:cs typeface="Arial" panose="020B0604020202020204" pitchFamily="34" charset="0"/>
              </a:rPr>
              <a:t> 1200 in each country. Fieldwork from May 14 – 29, 2014</a:t>
            </a:r>
          </a:p>
        </p:txBody>
      </p:sp>
      <p:grpSp>
        <p:nvGrpSpPr>
          <p:cNvPr id="14" name="PRO"/>
          <p:cNvGrpSpPr>
            <a:grpSpLocks noChangeAspect="1"/>
          </p:cNvGrpSpPr>
          <p:nvPr/>
        </p:nvGrpSpPr>
        <p:grpSpPr>
          <a:xfrm>
            <a:off x="-1744959" y="4077523"/>
            <a:ext cx="182880" cy="233125"/>
            <a:chOff x="2324100" y="398463"/>
            <a:chExt cx="2005013" cy="2555876"/>
          </a:xfrm>
          <a:solidFill>
            <a:schemeClr val="accent3">
              <a:lumMod val="50000"/>
              <a:lumOff val="50000"/>
            </a:schemeClr>
          </a:solidFill>
          <a:effectLst/>
        </p:grpSpPr>
        <p:sp>
          <p:nvSpPr>
            <p:cNvPr id="18" name="Freeform 5"/>
            <p:cNvSpPr>
              <a:spLocks/>
            </p:cNvSpPr>
            <p:nvPr/>
          </p:nvSpPr>
          <p:spPr bwMode="auto">
            <a:xfrm>
              <a:off x="2324100" y="1717676"/>
              <a:ext cx="565150" cy="1236663"/>
            </a:xfrm>
            <a:custGeom>
              <a:avLst/>
              <a:gdLst>
                <a:gd name="T0" fmla="*/ 592 w 592"/>
                <a:gd name="T1" fmla="*/ 1297 h 1297"/>
                <a:gd name="T2" fmla="*/ 592 w 592"/>
                <a:gd name="T3" fmla="*/ 1297 h 1297"/>
                <a:gd name="T4" fmla="*/ 0 w 592"/>
                <a:gd name="T5" fmla="*/ 1297 h 1297"/>
                <a:gd name="T6" fmla="*/ 0 w 592"/>
                <a:gd name="T7" fmla="*/ 297 h 1297"/>
                <a:gd name="T8" fmla="*/ 296 w 592"/>
                <a:gd name="T9" fmla="*/ 0 h 1297"/>
                <a:gd name="T10" fmla="*/ 592 w 592"/>
                <a:gd name="T11" fmla="*/ 297 h 1297"/>
                <a:gd name="T12" fmla="*/ 592 w 592"/>
                <a:gd name="T13" fmla="*/ 1297 h 1297"/>
              </a:gdLst>
              <a:ahLst/>
              <a:cxnLst>
                <a:cxn ang="0">
                  <a:pos x="T0" y="T1"/>
                </a:cxn>
                <a:cxn ang="0">
                  <a:pos x="T2" y="T3"/>
                </a:cxn>
                <a:cxn ang="0">
                  <a:pos x="T4" y="T5"/>
                </a:cxn>
                <a:cxn ang="0">
                  <a:pos x="T6" y="T7"/>
                </a:cxn>
                <a:cxn ang="0">
                  <a:pos x="T8" y="T9"/>
                </a:cxn>
                <a:cxn ang="0">
                  <a:pos x="T10" y="T11"/>
                </a:cxn>
                <a:cxn ang="0">
                  <a:pos x="T12" y="T13"/>
                </a:cxn>
              </a:cxnLst>
              <a:rect l="0" t="0" r="r" b="b"/>
              <a:pathLst>
                <a:path w="592" h="1297">
                  <a:moveTo>
                    <a:pt x="592" y="1297"/>
                  </a:moveTo>
                  <a:lnTo>
                    <a:pt x="592" y="1297"/>
                  </a:lnTo>
                  <a:lnTo>
                    <a:pt x="0" y="1297"/>
                  </a:lnTo>
                  <a:lnTo>
                    <a:pt x="0" y="297"/>
                  </a:lnTo>
                  <a:cubicBezTo>
                    <a:pt x="0" y="133"/>
                    <a:pt x="132" y="0"/>
                    <a:pt x="296" y="0"/>
                  </a:cubicBezTo>
                  <a:cubicBezTo>
                    <a:pt x="459" y="0"/>
                    <a:pt x="592" y="133"/>
                    <a:pt x="592" y="297"/>
                  </a:cubicBezTo>
                  <a:lnTo>
                    <a:pt x="592" y="1297"/>
                  </a:lnTo>
                  <a:close/>
                </a:path>
              </a:pathLst>
            </a:custGeom>
            <a:solidFill>
              <a:schemeClr val="accent3">
                <a:lumMod val="75000"/>
                <a:lumOff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6"/>
            <p:cNvSpPr>
              <a:spLocks/>
            </p:cNvSpPr>
            <p:nvPr/>
          </p:nvSpPr>
          <p:spPr bwMode="auto">
            <a:xfrm>
              <a:off x="2355850" y="1160463"/>
              <a:ext cx="500063" cy="498475"/>
            </a:xfrm>
            <a:custGeom>
              <a:avLst/>
              <a:gdLst>
                <a:gd name="T0" fmla="*/ 523 w 523"/>
                <a:gd name="T1" fmla="*/ 261 h 522"/>
                <a:gd name="T2" fmla="*/ 523 w 523"/>
                <a:gd name="T3" fmla="*/ 261 h 522"/>
                <a:gd name="T4" fmla="*/ 262 w 523"/>
                <a:gd name="T5" fmla="*/ 522 h 522"/>
                <a:gd name="T6" fmla="*/ 0 w 523"/>
                <a:gd name="T7" fmla="*/ 261 h 522"/>
                <a:gd name="T8" fmla="*/ 262 w 523"/>
                <a:gd name="T9" fmla="*/ 0 h 522"/>
                <a:gd name="T10" fmla="*/ 523 w 523"/>
                <a:gd name="T11" fmla="*/ 261 h 522"/>
              </a:gdLst>
              <a:ahLst/>
              <a:cxnLst>
                <a:cxn ang="0">
                  <a:pos x="T0" y="T1"/>
                </a:cxn>
                <a:cxn ang="0">
                  <a:pos x="T2" y="T3"/>
                </a:cxn>
                <a:cxn ang="0">
                  <a:pos x="T4" y="T5"/>
                </a:cxn>
                <a:cxn ang="0">
                  <a:pos x="T6" y="T7"/>
                </a:cxn>
                <a:cxn ang="0">
                  <a:pos x="T8" y="T9"/>
                </a:cxn>
                <a:cxn ang="0">
                  <a:pos x="T10" y="T11"/>
                </a:cxn>
              </a:cxnLst>
              <a:rect l="0" t="0" r="r" b="b"/>
              <a:pathLst>
                <a:path w="523" h="522">
                  <a:moveTo>
                    <a:pt x="523" y="261"/>
                  </a:moveTo>
                  <a:lnTo>
                    <a:pt x="523" y="261"/>
                  </a:lnTo>
                  <a:cubicBezTo>
                    <a:pt x="523" y="405"/>
                    <a:pt x="406" y="522"/>
                    <a:pt x="262" y="522"/>
                  </a:cubicBezTo>
                  <a:cubicBezTo>
                    <a:pt x="117" y="522"/>
                    <a:pt x="0" y="405"/>
                    <a:pt x="0" y="261"/>
                  </a:cubicBezTo>
                  <a:cubicBezTo>
                    <a:pt x="0" y="117"/>
                    <a:pt x="117" y="0"/>
                    <a:pt x="262" y="0"/>
                  </a:cubicBezTo>
                  <a:cubicBezTo>
                    <a:pt x="406" y="0"/>
                    <a:pt x="523" y="117"/>
                    <a:pt x="523" y="261"/>
                  </a:cubicBezTo>
                  <a:close/>
                </a:path>
              </a:pathLst>
            </a:custGeom>
            <a:solidFill>
              <a:schemeClr val="accent3">
                <a:lumMod val="75000"/>
                <a:lumOff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2" name="Freeform 7"/>
            <p:cNvSpPr>
              <a:spLocks/>
            </p:cNvSpPr>
            <p:nvPr/>
          </p:nvSpPr>
          <p:spPr bwMode="auto">
            <a:xfrm>
              <a:off x="3043238" y="1335088"/>
              <a:ext cx="566738" cy="1619250"/>
            </a:xfrm>
            <a:custGeom>
              <a:avLst/>
              <a:gdLst>
                <a:gd name="T0" fmla="*/ 593 w 593"/>
                <a:gd name="T1" fmla="*/ 1697 h 1697"/>
                <a:gd name="T2" fmla="*/ 593 w 593"/>
                <a:gd name="T3" fmla="*/ 1697 h 1697"/>
                <a:gd name="T4" fmla="*/ 0 w 593"/>
                <a:gd name="T5" fmla="*/ 1697 h 1697"/>
                <a:gd name="T6" fmla="*/ 0 w 593"/>
                <a:gd name="T7" fmla="*/ 297 h 1697"/>
                <a:gd name="T8" fmla="*/ 297 w 593"/>
                <a:gd name="T9" fmla="*/ 0 h 1697"/>
                <a:gd name="T10" fmla="*/ 593 w 593"/>
                <a:gd name="T11" fmla="*/ 297 h 1697"/>
                <a:gd name="T12" fmla="*/ 593 w 593"/>
                <a:gd name="T13" fmla="*/ 1697 h 1697"/>
              </a:gdLst>
              <a:ahLst/>
              <a:cxnLst>
                <a:cxn ang="0">
                  <a:pos x="T0" y="T1"/>
                </a:cxn>
                <a:cxn ang="0">
                  <a:pos x="T2" y="T3"/>
                </a:cxn>
                <a:cxn ang="0">
                  <a:pos x="T4" y="T5"/>
                </a:cxn>
                <a:cxn ang="0">
                  <a:pos x="T6" y="T7"/>
                </a:cxn>
                <a:cxn ang="0">
                  <a:pos x="T8" y="T9"/>
                </a:cxn>
                <a:cxn ang="0">
                  <a:pos x="T10" y="T11"/>
                </a:cxn>
                <a:cxn ang="0">
                  <a:pos x="T12" y="T13"/>
                </a:cxn>
              </a:cxnLst>
              <a:rect l="0" t="0" r="r" b="b"/>
              <a:pathLst>
                <a:path w="593" h="1697">
                  <a:moveTo>
                    <a:pt x="593" y="1697"/>
                  </a:moveTo>
                  <a:lnTo>
                    <a:pt x="593" y="1697"/>
                  </a:lnTo>
                  <a:lnTo>
                    <a:pt x="0" y="1697"/>
                  </a:lnTo>
                  <a:lnTo>
                    <a:pt x="0" y="297"/>
                  </a:lnTo>
                  <a:cubicBezTo>
                    <a:pt x="0" y="133"/>
                    <a:pt x="133" y="0"/>
                    <a:pt x="297" y="0"/>
                  </a:cubicBezTo>
                  <a:cubicBezTo>
                    <a:pt x="460" y="0"/>
                    <a:pt x="593" y="133"/>
                    <a:pt x="593" y="297"/>
                  </a:cubicBezTo>
                  <a:lnTo>
                    <a:pt x="593" y="1697"/>
                  </a:lnTo>
                  <a:close/>
                </a:path>
              </a:pathLst>
            </a:custGeom>
            <a:solidFill>
              <a:schemeClr val="accent3">
                <a:lumMod val="75000"/>
                <a:lumOff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3" name="Freeform 8"/>
            <p:cNvSpPr>
              <a:spLocks/>
            </p:cNvSpPr>
            <p:nvPr/>
          </p:nvSpPr>
          <p:spPr bwMode="auto">
            <a:xfrm>
              <a:off x="3076575" y="779463"/>
              <a:ext cx="500063" cy="498475"/>
            </a:xfrm>
            <a:custGeom>
              <a:avLst/>
              <a:gdLst>
                <a:gd name="T0" fmla="*/ 523 w 523"/>
                <a:gd name="T1" fmla="*/ 261 h 522"/>
                <a:gd name="T2" fmla="*/ 523 w 523"/>
                <a:gd name="T3" fmla="*/ 261 h 522"/>
                <a:gd name="T4" fmla="*/ 262 w 523"/>
                <a:gd name="T5" fmla="*/ 522 h 522"/>
                <a:gd name="T6" fmla="*/ 0 w 523"/>
                <a:gd name="T7" fmla="*/ 261 h 522"/>
                <a:gd name="T8" fmla="*/ 262 w 523"/>
                <a:gd name="T9" fmla="*/ 0 h 522"/>
                <a:gd name="T10" fmla="*/ 523 w 523"/>
                <a:gd name="T11" fmla="*/ 261 h 522"/>
              </a:gdLst>
              <a:ahLst/>
              <a:cxnLst>
                <a:cxn ang="0">
                  <a:pos x="T0" y="T1"/>
                </a:cxn>
                <a:cxn ang="0">
                  <a:pos x="T2" y="T3"/>
                </a:cxn>
                <a:cxn ang="0">
                  <a:pos x="T4" y="T5"/>
                </a:cxn>
                <a:cxn ang="0">
                  <a:pos x="T6" y="T7"/>
                </a:cxn>
                <a:cxn ang="0">
                  <a:pos x="T8" y="T9"/>
                </a:cxn>
                <a:cxn ang="0">
                  <a:pos x="T10" y="T11"/>
                </a:cxn>
              </a:cxnLst>
              <a:rect l="0" t="0" r="r" b="b"/>
              <a:pathLst>
                <a:path w="523" h="522">
                  <a:moveTo>
                    <a:pt x="523" y="261"/>
                  </a:moveTo>
                  <a:lnTo>
                    <a:pt x="523" y="261"/>
                  </a:lnTo>
                  <a:cubicBezTo>
                    <a:pt x="523" y="405"/>
                    <a:pt x="406" y="522"/>
                    <a:pt x="262" y="522"/>
                  </a:cubicBezTo>
                  <a:cubicBezTo>
                    <a:pt x="117" y="522"/>
                    <a:pt x="0" y="405"/>
                    <a:pt x="0" y="261"/>
                  </a:cubicBezTo>
                  <a:cubicBezTo>
                    <a:pt x="0" y="117"/>
                    <a:pt x="117" y="0"/>
                    <a:pt x="262" y="0"/>
                  </a:cubicBezTo>
                  <a:cubicBezTo>
                    <a:pt x="406" y="0"/>
                    <a:pt x="523" y="117"/>
                    <a:pt x="523" y="261"/>
                  </a:cubicBezTo>
                  <a:close/>
                </a:path>
              </a:pathLst>
            </a:custGeom>
            <a:solidFill>
              <a:schemeClr val="accent3">
                <a:lumMod val="75000"/>
                <a:lumOff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4" name="Freeform 9"/>
            <p:cNvSpPr>
              <a:spLocks/>
            </p:cNvSpPr>
            <p:nvPr/>
          </p:nvSpPr>
          <p:spPr bwMode="auto">
            <a:xfrm>
              <a:off x="3763963" y="954088"/>
              <a:ext cx="565150" cy="2000250"/>
            </a:xfrm>
            <a:custGeom>
              <a:avLst/>
              <a:gdLst>
                <a:gd name="T0" fmla="*/ 593 w 593"/>
                <a:gd name="T1" fmla="*/ 2097 h 2097"/>
                <a:gd name="T2" fmla="*/ 593 w 593"/>
                <a:gd name="T3" fmla="*/ 2097 h 2097"/>
                <a:gd name="T4" fmla="*/ 0 w 593"/>
                <a:gd name="T5" fmla="*/ 2097 h 2097"/>
                <a:gd name="T6" fmla="*/ 0 w 593"/>
                <a:gd name="T7" fmla="*/ 297 h 2097"/>
                <a:gd name="T8" fmla="*/ 296 w 593"/>
                <a:gd name="T9" fmla="*/ 0 h 2097"/>
                <a:gd name="T10" fmla="*/ 593 w 593"/>
                <a:gd name="T11" fmla="*/ 297 h 2097"/>
                <a:gd name="T12" fmla="*/ 593 w 593"/>
                <a:gd name="T13" fmla="*/ 2097 h 2097"/>
              </a:gdLst>
              <a:ahLst/>
              <a:cxnLst>
                <a:cxn ang="0">
                  <a:pos x="T0" y="T1"/>
                </a:cxn>
                <a:cxn ang="0">
                  <a:pos x="T2" y="T3"/>
                </a:cxn>
                <a:cxn ang="0">
                  <a:pos x="T4" y="T5"/>
                </a:cxn>
                <a:cxn ang="0">
                  <a:pos x="T6" y="T7"/>
                </a:cxn>
                <a:cxn ang="0">
                  <a:pos x="T8" y="T9"/>
                </a:cxn>
                <a:cxn ang="0">
                  <a:pos x="T10" y="T11"/>
                </a:cxn>
                <a:cxn ang="0">
                  <a:pos x="T12" y="T13"/>
                </a:cxn>
              </a:cxnLst>
              <a:rect l="0" t="0" r="r" b="b"/>
              <a:pathLst>
                <a:path w="593" h="2097">
                  <a:moveTo>
                    <a:pt x="593" y="2097"/>
                  </a:moveTo>
                  <a:lnTo>
                    <a:pt x="593" y="2097"/>
                  </a:lnTo>
                  <a:lnTo>
                    <a:pt x="0" y="2097"/>
                  </a:lnTo>
                  <a:lnTo>
                    <a:pt x="0" y="297"/>
                  </a:lnTo>
                  <a:cubicBezTo>
                    <a:pt x="0" y="133"/>
                    <a:pt x="133" y="0"/>
                    <a:pt x="296" y="0"/>
                  </a:cubicBezTo>
                  <a:cubicBezTo>
                    <a:pt x="460" y="0"/>
                    <a:pt x="593" y="133"/>
                    <a:pt x="593" y="297"/>
                  </a:cubicBezTo>
                  <a:lnTo>
                    <a:pt x="593" y="2097"/>
                  </a:lnTo>
                  <a:close/>
                </a:path>
              </a:pathLst>
            </a:custGeom>
            <a:solidFill>
              <a:schemeClr val="accent3">
                <a:lumMod val="75000"/>
                <a:lumOff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5" name="Freeform 10"/>
            <p:cNvSpPr>
              <a:spLocks/>
            </p:cNvSpPr>
            <p:nvPr/>
          </p:nvSpPr>
          <p:spPr bwMode="auto">
            <a:xfrm>
              <a:off x="3797300" y="398463"/>
              <a:ext cx="498475" cy="496888"/>
            </a:xfrm>
            <a:custGeom>
              <a:avLst/>
              <a:gdLst>
                <a:gd name="T0" fmla="*/ 523 w 523"/>
                <a:gd name="T1" fmla="*/ 260 h 521"/>
                <a:gd name="T2" fmla="*/ 523 w 523"/>
                <a:gd name="T3" fmla="*/ 260 h 521"/>
                <a:gd name="T4" fmla="*/ 261 w 523"/>
                <a:gd name="T5" fmla="*/ 521 h 521"/>
                <a:gd name="T6" fmla="*/ 0 w 523"/>
                <a:gd name="T7" fmla="*/ 260 h 521"/>
                <a:gd name="T8" fmla="*/ 261 w 523"/>
                <a:gd name="T9" fmla="*/ 0 h 521"/>
                <a:gd name="T10" fmla="*/ 523 w 523"/>
                <a:gd name="T11" fmla="*/ 260 h 521"/>
              </a:gdLst>
              <a:ahLst/>
              <a:cxnLst>
                <a:cxn ang="0">
                  <a:pos x="T0" y="T1"/>
                </a:cxn>
                <a:cxn ang="0">
                  <a:pos x="T2" y="T3"/>
                </a:cxn>
                <a:cxn ang="0">
                  <a:pos x="T4" y="T5"/>
                </a:cxn>
                <a:cxn ang="0">
                  <a:pos x="T6" y="T7"/>
                </a:cxn>
                <a:cxn ang="0">
                  <a:pos x="T8" y="T9"/>
                </a:cxn>
                <a:cxn ang="0">
                  <a:pos x="T10" y="T11"/>
                </a:cxn>
              </a:cxnLst>
              <a:rect l="0" t="0" r="r" b="b"/>
              <a:pathLst>
                <a:path w="523" h="521">
                  <a:moveTo>
                    <a:pt x="523" y="260"/>
                  </a:moveTo>
                  <a:lnTo>
                    <a:pt x="523" y="260"/>
                  </a:lnTo>
                  <a:cubicBezTo>
                    <a:pt x="523" y="404"/>
                    <a:pt x="406" y="521"/>
                    <a:pt x="261" y="521"/>
                  </a:cubicBezTo>
                  <a:cubicBezTo>
                    <a:pt x="117" y="521"/>
                    <a:pt x="0" y="404"/>
                    <a:pt x="0" y="260"/>
                  </a:cubicBezTo>
                  <a:cubicBezTo>
                    <a:pt x="0" y="116"/>
                    <a:pt x="117" y="0"/>
                    <a:pt x="261" y="0"/>
                  </a:cubicBezTo>
                  <a:cubicBezTo>
                    <a:pt x="406" y="0"/>
                    <a:pt x="523" y="116"/>
                    <a:pt x="523" y="260"/>
                  </a:cubicBezTo>
                  <a:close/>
                </a:path>
              </a:pathLst>
            </a:custGeom>
            <a:solidFill>
              <a:schemeClr val="accent3">
                <a:lumMod val="75000"/>
                <a:lumOff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27" name="SKEPTIC"/>
          <p:cNvGrpSpPr>
            <a:grpSpLocks noChangeAspect="1"/>
          </p:cNvGrpSpPr>
          <p:nvPr/>
        </p:nvGrpSpPr>
        <p:grpSpPr>
          <a:xfrm>
            <a:off x="-280933" y="4090653"/>
            <a:ext cx="182880" cy="233125"/>
            <a:chOff x="4826000" y="398463"/>
            <a:chExt cx="2005013" cy="2555876"/>
          </a:xfrm>
          <a:solidFill>
            <a:schemeClr val="accent4"/>
          </a:solidFill>
          <a:effectLst/>
        </p:grpSpPr>
        <p:sp>
          <p:nvSpPr>
            <p:cNvPr id="29" name="Freeform 11"/>
            <p:cNvSpPr>
              <a:spLocks/>
            </p:cNvSpPr>
            <p:nvPr/>
          </p:nvSpPr>
          <p:spPr bwMode="auto">
            <a:xfrm>
              <a:off x="6265863" y="1717676"/>
              <a:ext cx="565150" cy="1236663"/>
            </a:xfrm>
            <a:custGeom>
              <a:avLst/>
              <a:gdLst>
                <a:gd name="T0" fmla="*/ 0 w 593"/>
                <a:gd name="T1" fmla="*/ 1297 h 1297"/>
                <a:gd name="T2" fmla="*/ 0 w 593"/>
                <a:gd name="T3" fmla="*/ 1297 h 1297"/>
                <a:gd name="T4" fmla="*/ 593 w 593"/>
                <a:gd name="T5" fmla="*/ 1297 h 1297"/>
                <a:gd name="T6" fmla="*/ 593 w 593"/>
                <a:gd name="T7" fmla="*/ 297 h 1297"/>
                <a:gd name="T8" fmla="*/ 296 w 593"/>
                <a:gd name="T9" fmla="*/ 0 h 1297"/>
                <a:gd name="T10" fmla="*/ 296 w 593"/>
                <a:gd name="T11" fmla="*/ 0 h 1297"/>
                <a:gd name="T12" fmla="*/ 0 w 593"/>
                <a:gd name="T13" fmla="*/ 297 h 1297"/>
                <a:gd name="T14" fmla="*/ 0 w 593"/>
                <a:gd name="T15" fmla="*/ 1297 h 129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3" h="1297">
                  <a:moveTo>
                    <a:pt x="0" y="1297"/>
                  </a:moveTo>
                  <a:lnTo>
                    <a:pt x="0" y="1297"/>
                  </a:lnTo>
                  <a:lnTo>
                    <a:pt x="593" y="1297"/>
                  </a:lnTo>
                  <a:lnTo>
                    <a:pt x="593" y="297"/>
                  </a:lnTo>
                  <a:cubicBezTo>
                    <a:pt x="593" y="133"/>
                    <a:pt x="460" y="0"/>
                    <a:pt x="296" y="0"/>
                  </a:cubicBezTo>
                  <a:lnTo>
                    <a:pt x="296" y="0"/>
                  </a:lnTo>
                  <a:cubicBezTo>
                    <a:pt x="133" y="0"/>
                    <a:pt x="0" y="133"/>
                    <a:pt x="0" y="297"/>
                  </a:cubicBezTo>
                  <a:lnTo>
                    <a:pt x="0" y="129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0" name="Freeform 12"/>
            <p:cNvSpPr>
              <a:spLocks/>
            </p:cNvSpPr>
            <p:nvPr/>
          </p:nvSpPr>
          <p:spPr bwMode="auto">
            <a:xfrm>
              <a:off x="6299200" y="1160463"/>
              <a:ext cx="498475" cy="498475"/>
            </a:xfrm>
            <a:custGeom>
              <a:avLst/>
              <a:gdLst>
                <a:gd name="T0" fmla="*/ 0 w 523"/>
                <a:gd name="T1" fmla="*/ 261 h 522"/>
                <a:gd name="T2" fmla="*/ 0 w 523"/>
                <a:gd name="T3" fmla="*/ 261 h 522"/>
                <a:gd name="T4" fmla="*/ 261 w 523"/>
                <a:gd name="T5" fmla="*/ 522 h 522"/>
                <a:gd name="T6" fmla="*/ 523 w 523"/>
                <a:gd name="T7" fmla="*/ 261 h 522"/>
                <a:gd name="T8" fmla="*/ 261 w 523"/>
                <a:gd name="T9" fmla="*/ 0 h 522"/>
                <a:gd name="T10" fmla="*/ 0 w 523"/>
                <a:gd name="T11" fmla="*/ 261 h 522"/>
              </a:gdLst>
              <a:ahLst/>
              <a:cxnLst>
                <a:cxn ang="0">
                  <a:pos x="T0" y="T1"/>
                </a:cxn>
                <a:cxn ang="0">
                  <a:pos x="T2" y="T3"/>
                </a:cxn>
                <a:cxn ang="0">
                  <a:pos x="T4" y="T5"/>
                </a:cxn>
                <a:cxn ang="0">
                  <a:pos x="T6" y="T7"/>
                </a:cxn>
                <a:cxn ang="0">
                  <a:pos x="T8" y="T9"/>
                </a:cxn>
                <a:cxn ang="0">
                  <a:pos x="T10" y="T11"/>
                </a:cxn>
              </a:cxnLst>
              <a:rect l="0" t="0" r="r" b="b"/>
              <a:pathLst>
                <a:path w="523" h="522">
                  <a:moveTo>
                    <a:pt x="0" y="261"/>
                  </a:moveTo>
                  <a:lnTo>
                    <a:pt x="0" y="261"/>
                  </a:lnTo>
                  <a:cubicBezTo>
                    <a:pt x="0" y="405"/>
                    <a:pt x="117" y="522"/>
                    <a:pt x="261" y="522"/>
                  </a:cubicBezTo>
                  <a:cubicBezTo>
                    <a:pt x="406" y="522"/>
                    <a:pt x="523" y="405"/>
                    <a:pt x="523" y="261"/>
                  </a:cubicBezTo>
                  <a:cubicBezTo>
                    <a:pt x="523" y="117"/>
                    <a:pt x="406" y="0"/>
                    <a:pt x="261" y="0"/>
                  </a:cubicBezTo>
                  <a:cubicBezTo>
                    <a:pt x="117" y="0"/>
                    <a:pt x="0" y="117"/>
                    <a:pt x="0" y="2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1" name="Freeform 13"/>
            <p:cNvSpPr>
              <a:spLocks/>
            </p:cNvSpPr>
            <p:nvPr/>
          </p:nvSpPr>
          <p:spPr bwMode="auto">
            <a:xfrm>
              <a:off x="5545138" y="1335088"/>
              <a:ext cx="565150" cy="1619250"/>
            </a:xfrm>
            <a:custGeom>
              <a:avLst/>
              <a:gdLst>
                <a:gd name="T0" fmla="*/ 0 w 593"/>
                <a:gd name="T1" fmla="*/ 1697 h 1697"/>
                <a:gd name="T2" fmla="*/ 0 w 593"/>
                <a:gd name="T3" fmla="*/ 1697 h 1697"/>
                <a:gd name="T4" fmla="*/ 593 w 593"/>
                <a:gd name="T5" fmla="*/ 1697 h 1697"/>
                <a:gd name="T6" fmla="*/ 593 w 593"/>
                <a:gd name="T7" fmla="*/ 297 h 1697"/>
                <a:gd name="T8" fmla="*/ 297 w 593"/>
                <a:gd name="T9" fmla="*/ 0 h 1697"/>
                <a:gd name="T10" fmla="*/ 0 w 593"/>
                <a:gd name="T11" fmla="*/ 297 h 1697"/>
                <a:gd name="T12" fmla="*/ 0 w 593"/>
                <a:gd name="T13" fmla="*/ 1697 h 1697"/>
              </a:gdLst>
              <a:ahLst/>
              <a:cxnLst>
                <a:cxn ang="0">
                  <a:pos x="T0" y="T1"/>
                </a:cxn>
                <a:cxn ang="0">
                  <a:pos x="T2" y="T3"/>
                </a:cxn>
                <a:cxn ang="0">
                  <a:pos x="T4" y="T5"/>
                </a:cxn>
                <a:cxn ang="0">
                  <a:pos x="T6" y="T7"/>
                </a:cxn>
                <a:cxn ang="0">
                  <a:pos x="T8" y="T9"/>
                </a:cxn>
                <a:cxn ang="0">
                  <a:pos x="T10" y="T11"/>
                </a:cxn>
                <a:cxn ang="0">
                  <a:pos x="T12" y="T13"/>
                </a:cxn>
              </a:cxnLst>
              <a:rect l="0" t="0" r="r" b="b"/>
              <a:pathLst>
                <a:path w="593" h="1697">
                  <a:moveTo>
                    <a:pt x="0" y="1697"/>
                  </a:moveTo>
                  <a:lnTo>
                    <a:pt x="0" y="1697"/>
                  </a:lnTo>
                  <a:lnTo>
                    <a:pt x="593" y="1697"/>
                  </a:lnTo>
                  <a:lnTo>
                    <a:pt x="593" y="297"/>
                  </a:lnTo>
                  <a:cubicBezTo>
                    <a:pt x="593" y="133"/>
                    <a:pt x="460" y="0"/>
                    <a:pt x="297" y="0"/>
                  </a:cubicBezTo>
                  <a:cubicBezTo>
                    <a:pt x="133" y="0"/>
                    <a:pt x="0" y="133"/>
                    <a:pt x="0" y="297"/>
                  </a:cubicBezTo>
                  <a:lnTo>
                    <a:pt x="0" y="169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2" name="Freeform 14"/>
            <p:cNvSpPr>
              <a:spLocks/>
            </p:cNvSpPr>
            <p:nvPr/>
          </p:nvSpPr>
          <p:spPr bwMode="auto">
            <a:xfrm>
              <a:off x="5578475" y="779463"/>
              <a:ext cx="498475" cy="498475"/>
            </a:xfrm>
            <a:custGeom>
              <a:avLst/>
              <a:gdLst>
                <a:gd name="T0" fmla="*/ 0 w 523"/>
                <a:gd name="T1" fmla="*/ 261 h 522"/>
                <a:gd name="T2" fmla="*/ 0 w 523"/>
                <a:gd name="T3" fmla="*/ 261 h 522"/>
                <a:gd name="T4" fmla="*/ 262 w 523"/>
                <a:gd name="T5" fmla="*/ 522 h 522"/>
                <a:gd name="T6" fmla="*/ 523 w 523"/>
                <a:gd name="T7" fmla="*/ 261 h 522"/>
                <a:gd name="T8" fmla="*/ 262 w 523"/>
                <a:gd name="T9" fmla="*/ 0 h 522"/>
                <a:gd name="T10" fmla="*/ 0 w 523"/>
                <a:gd name="T11" fmla="*/ 261 h 522"/>
              </a:gdLst>
              <a:ahLst/>
              <a:cxnLst>
                <a:cxn ang="0">
                  <a:pos x="T0" y="T1"/>
                </a:cxn>
                <a:cxn ang="0">
                  <a:pos x="T2" y="T3"/>
                </a:cxn>
                <a:cxn ang="0">
                  <a:pos x="T4" y="T5"/>
                </a:cxn>
                <a:cxn ang="0">
                  <a:pos x="T6" y="T7"/>
                </a:cxn>
                <a:cxn ang="0">
                  <a:pos x="T8" y="T9"/>
                </a:cxn>
                <a:cxn ang="0">
                  <a:pos x="T10" y="T11"/>
                </a:cxn>
              </a:cxnLst>
              <a:rect l="0" t="0" r="r" b="b"/>
              <a:pathLst>
                <a:path w="523" h="522">
                  <a:moveTo>
                    <a:pt x="0" y="261"/>
                  </a:moveTo>
                  <a:lnTo>
                    <a:pt x="0" y="261"/>
                  </a:lnTo>
                  <a:cubicBezTo>
                    <a:pt x="0" y="405"/>
                    <a:pt x="117" y="522"/>
                    <a:pt x="262" y="522"/>
                  </a:cubicBezTo>
                  <a:cubicBezTo>
                    <a:pt x="406" y="522"/>
                    <a:pt x="523" y="405"/>
                    <a:pt x="523" y="261"/>
                  </a:cubicBezTo>
                  <a:cubicBezTo>
                    <a:pt x="523" y="117"/>
                    <a:pt x="406" y="0"/>
                    <a:pt x="262" y="0"/>
                  </a:cubicBezTo>
                  <a:cubicBezTo>
                    <a:pt x="117" y="0"/>
                    <a:pt x="0" y="117"/>
                    <a:pt x="0" y="2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3" name="Freeform 15"/>
            <p:cNvSpPr>
              <a:spLocks/>
            </p:cNvSpPr>
            <p:nvPr/>
          </p:nvSpPr>
          <p:spPr bwMode="auto">
            <a:xfrm>
              <a:off x="4826000" y="954088"/>
              <a:ext cx="565150" cy="2000250"/>
            </a:xfrm>
            <a:custGeom>
              <a:avLst/>
              <a:gdLst>
                <a:gd name="T0" fmla="*/ 0 w 592"/>
                <a:gd name="T1" fmla="*/ 2097 h 2097"/>
                <a:gd name="T2" fmla="*/ 0 w 592"/>
                <a:gd name="T3" fmla="*/ 2097 h 2097"/>
                <a:gd name="T4" fmla="*/ 592 w 592"/>
                <a:gd name="T5" fmla="*/ 2097 h 2097"/>
                <a:gd name="T6" fmla="*/ 592 w 592"/>
                <a:gd name="T7" fmla="*/ 297 h 2097"/>
                <a:gd name="T8" fmla="*/ 296 w 592"/>
                <a:gd name="T9" fmla="*/ 0 h 2097"/>
                <a:gd name="T10" fmla="*/ 0 w 592"/>
                <a:gd name="T11" fmla="*/ 297 h 2097"/>
                <a:gd name="T12" fmla="*/ 0 w 592"/>
                <a:gd name="T13" fmla="*/ 2097 h 2097"/>
              </a:gdLst>
              <a:ahLst/>
              <a:cxnLst>
                <a:cxn ang="0">
                  <a:pos x="T0" y="T1"/>
                </a:cxn>
                <a:cxn ang="0">
                  <a:pos x="T2" y="T3"/>
                </a:cxn>
                <a:cxn ang="0">
                  <a:pos x="T4" y="T5"/>
                </a:cxn>
                <a:cxn ang="0">
                  <a:pos x="T6" y="T7"/>
                </a:cxn>
                <a:cxn ang="0">
                  <a:pos x="T8" y="T9"/>
                </a:cxn>
                <a:cxn ang="0">
                  <a:pos x="T10" y="T11"/>
                </a:cxn>
                <a:cxn ang="0">
                  <a:pos x="T12" y="T13"/>
                </a:cxn>
              </a:cxnLst>
              <a:rect l="0" t="0" r="r" b="b"/>
              <a:pathLst>
                <a:path w="592" h="2097">
                  <a:moveTo>
                    <a:pt x="0" y="2097"/>
                  </a:moveTo>
                  <a:lnTo>
                    <a:pt x="0" y="2097"/>
                  </a:lnTo>
                  <a:lnTo>
                    <a:pt x="592" y="2097"/>
                  </a:lnTo>
                  <a:lnTo>
                    <a:pt x="592" y="297"/>
                  </a:lnTo>
                  <a:cubicBezTo>
                    <a:pt x="592" y="133"/>
                    <a:pt x="460" y="0"/>
                    <a:pt x="296" y="0"/>
                  </a:cubicBezTo>
                  <a:cubicBezTo>
                    <a:pt x="132" y="0"/>
                    <a:pt x="0" y="133"/>
                    <a:pt x="0" y="297"/>
                  </a:cubicBezTo>
                  <a:lnTo>
                    <a:pt x="0" y="209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4" name="Freeform 16"/>
            <p:cNvSpPr>
              <a:spLocks/>
            </p:cNvSpPr>
            <p:nvPr/>
          </p:nvSpPr>
          <p:spPr bwMode="auto">
            <a:xfrm>
              <a:off x="4859338" y="398463"/>
              <a:ext cx="498475" cy="496888"/>
            </a:xfrm>
            <a:custGeom>
              <a:avLst/>
              <a:gdLst>
                <a:gd name="T0" fmla="*/ 0 w 522"/>
                <a:gd name="T1" fmla="*/ 260 h 521"/>
                <a:gd name="T2" fmla="*/ 0 w 522"/>
                <a:gd name="T3" fmla="*/ 260 h 521"/>
                <a:gd name="T4" fmla="*/ 261 w 522"/>
                <a:gd name="T5" fmla="*/ 521 h 521"/>
                <a:gd name="T6" fmla="*/ 522 w 522"/>
                <a:gd name="T7" fmla="*/ 260 h 521"/>
                <a:gd name="T8" fmla="*/ 261 w 522"/>
                <a:gd name="T9" fmla="*/ 0 h 521"/>
                <a:gd name="T10" fmla="*/ 0 w 522"/>
                <a:gd name="T11" fmla="*/ 260 h 521"/>
              </a:gdLst>
              <a:ahLst/>
              <a:cxnLst>
                <a:cxn ang="0">
                  <a:pos x="T0" y="T1"/>
                </a:cxn>
                <a:cxn ang="0">
                  <a:pos x="T2" y="T3"/>
                </a:cxn>
                <a:cxn ang="0">
                  <a:pos x="T4" y="T5"/>
                </a:cxn>
                <a:cxn ang="0">
                  <a:pos x="T6" y="T7"/>
                </a:cxn>
                <a:cxn ang="0">
                  <a:pos x="T8" y="T9"/>
                </a:cxn>
                <a:cxn ang="0">
                  <a:pos x="T10" y="T11"/>
                </a:cxn>
              </a:cxnLst>
              <a:rect l="0" t="0" r="r" b="b"/>
              <a:pathLst>
                <a:path w="522" h="521">
                  <a:moveTo>
                    <a:pt x="0" y="260"/>
                  </a:moveTo>
                  <a:lnTo>
                    <a:pt x="0" y="260"/>
                  </a:lnTo>
                  <a:cubicBezTo>
                    <a:pt x="0" y="404"/>
                    <a:pt x="117" y="521"/>
                    <a:pt x="261" y="521"/>
                  </a:cubicBezTo>
                  <a:cubicBezTo>
                    <a:pt x="405" y="521"/>
                    <a:pt x="522" y="404"/>
                    <a:pt x="522" y="260"/>
                  </a:cubicBezTo>
                  <a:cubicBezTo>
                    <a:pt x="522" y="116"/>
                    <a:pt x="405" y="0"/>
                    <a:pt x="261" y="0"/>
                  </a:cubicBezTo>
                  <a:cubicBezTo>
                    <a:pt x="117" y="0"/>
                    <a:pt x="0" y="116"/>
                    <a:pt x="0" y="26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36" name="Group 35"/>
          <p:cNvGrpSpPr>
            <a:grpSpLocks noChangeAspect="1"/>
          </p:cNvGrpSpPr>
          <p:nvPr/>
        </p:nvGrpSpPr>
        <p:grpSpPr>
          <a:xfrm>
            <a:off x="-1066759" y="4088963"/>
            <a:ext cx="182880" cy="221685"/>
            <a:chOff x="3969534" y="2897821"/>
            <a:chExt cx="1097280" cy="1330113"/>
          </a:xfrm>
          <a:solidFill>
            <a:schemeClr val="accent3"/>
          </a:solidFill>
          <a:effectLst/>
        </p:grpSpPr>
        <p:sp>
          <p:nvSpPr>
            <p:cNvPr id="38" name="Freeform 17"/>
            <p:cNvSpPr>
              <a:spLocks/>
            </p:cNvSpPr>
            <p:nvPr/>
          </p:nvSpPr>
          <p:spPr bwMode="auto">
            <a:xfrm>
              <a:off x="4757525" y="3411274"/>
              <a:ext cx="309289" cy="816660"/>
            </a:xfrm>
            <a:custGeom>
              <a:avLst/>
              <a:gdLst>
                <a:gd name="T0" fmla="*/ 0 w 593"/>
                <a:gd name="T1" fmla="*/ 1564 h 1564"/>
                <a:gd name="T2" fmla="*/ 0 w 593"/>
                <a:gd name="T3" fmla="*/ 1564 h 1564"/>
                <a:gd name="T4" fmla="*/ 593 w 593"/>
                <a:gd name="T5" fmla="*/ 1564 h 1564"/>
                <a:gd name="T6" fmla="*/ 593 w 593"/>
                <a:gd name="T7" fmla="*/ 296 h 1564"/>
                <a:gd name="T8" fmla="*/ 297 w 593"/>
                <a:gd name="T9" fmla="*/ 0 h 1564"/>
                <a:gd name="T10" fmla="*/ 0 w 593"/>
                <a:gd name="T11" fmla="*/ 296 h 1564"/>
                <a:gd name="T12" fmla="*/ 0 w 593"/>
                <a:gd name="T13" fmla="*/ 1564 h 1564"/>
              </a:gdLst>
              <a:ahLst/>
              <a:cxnLst>
                <a:cxn ang="0">
                  <a:pos x="T0" y="T1"/>
                </a:cxn>
                <a:cxn ang="0">
                  <a:pos x="T2" y="T3"/>
                </a:cxn>
                <a:cxn ang="0">
                  <a:pos x="T4" y="T5"/>
                </a:cxn>
                <a:cxn ang="0">
                  <a:pos x="T6" y="T7"/>
                </a:cxn>
                <a:cxn ang="0">
                  <a:pos x="T8" y="T9"/>
                </a:cxn>
                <a:cxn ang="0">
                  <a:pos x="T10" y="T11"/>
                </a:cxn>
                <a:cxn ang="0">
                  <a:pos x="T12" y="T13"/>
                </a:cxn>
              </a:cxnLst>
              <a:rect l="0" t="0" r="r" b="b"/>
              <a:pathLst>
                <a:path w="593" h="1564">
                  <a:moveTo>
                    <a:pt x="0" y="1564"/>
                  </a:moveTo>
                  <a:lnTo>
                    <a:pt x="0" y="1564"/>
                  </a:lnTo>
                  <a:lnTo>
                    <a:pt x="593" y="1564"/>
                  </a:lnTo>
                  <a:lnTo>
                    <a:pt x="593" y="296"/>
                  </a:lnTo>
                  <a:cubicBezTo>
                    <a:pt x="593" y="133"/>
                    <a:pt x="460" y="0"/>
                    <a:pt x="297" y="0"/>
                  </a:cubicBezTo>
                  <a:cubicBezTo>
                    <a:pt x="133" y="0"/>
                    <a:pt x="0" y="133"/>
                    <a:pt x="0" y="296"/>
                  </a:cubicBezTo>
                  <a:lnTo>
                    <a:pt x="0" y="156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9" name="Freeform 18"/>
            <p:cNvSpPr>
              <a:spLocks/>
            </p:cNvSpPr>
            <p:nvPr/>
          </p:nvSpPr>
          <p:spPr bwMode="auto">
            <a:xfrm>
              <a:off x="4775770" y="3107199"/>
              <a:ext cx="272800" cy="272799"/>
            </a:xfrm>
            <a:custGeom>
              <a:avLst/>
              <a:gdLst>
                <a:gd name="T0" fmla="*/ 0 w 523"/>
                <a:gd name="T1" fmla="*/ 262 h 523"/>
                <a:gd name="T2" fmla="*/ 0 w 523"/>
                <a:gd name="T3" fmla="*/ 262 h 523"/>
                <a:gd name="T4" fmla="*/ 262 w 523"/>
                <a:gd name="T5" fmla="*/ 523 h 523"/>
                <a:gd name="T6" fmla="*/ 523 w 523"/>
                <a:gd name="T7" fmla="*/ 262 h 523"/>
                <a:gd name="T8" fmla="*/ 262 w 523"/>
                <a:gd name="T9" fmla="*/ 0 h 523"/>
                <a:gd name="T10" fmla="*/ 0 w 523"/>
                <a:gd name="T11" fmla="*/ 262 h 523"/>
              </a:gdLst>
              <a:ahLst/>
              <a:cxnLst>
                <a:cxn ang="0">
                  <a:pos x="T0" y="T1"/>
                </a:cxn>
                <a:cxn ang="0">
                  <a:pos x="T2" y="T3"/>
                </a:cxn>
                <a:cxn ang="0">
                  <a:pos x="T4" y="T5"/>
                </a:cxn>
                <a:cxn ang="0">
                  <a:pos x="T6" y="T7"/>
                </a:cxn>
                <a:cxn ang="0">
                  <a:pos x="T8" y="T9"/>
                </a:cxn>
                <a:cxn ang="0">
                  <a:pos x="T10" y="T11"/>
                </a:cxn>
              </a:cxnLst>
              <a:rect l="0" t="0" r="r" b="b"/>
              <a:pathLst>
                <a:path w="523" h="523">
                  <a:moveTo>
                    <a:pt x="0" y="262"/>
                  </a:moveTo>
                  <a:lnTo>
                    <a:pt x="0" y="262"/>
                  </a:lnTo>
                  <a:cubicBezTo>
                    <a:pt x="0" y="406"/>
                    <a:pt x="117" y="523"/>
                    <a:pt x="262" y="523"/>
                  </a:cubicBezTo>
                  <a:cubicBezTo>
                    <a:pt x="406" y="523"/>
                    <a:pt x="523" y="406"/>
                    <a:pt x="523" y="262"/>
                  </a:cubicBezTo>
                  <a:cubicBezTo>
                    <a:pt x="523" y="117"/>
                    <a:pt x="406" y="0"/>
                    <a:pt x="262" y="0"/>
                  </a:cubicBezTo>
                  <a:cubicBezTo>
                    <a:pt x="117" y="0"/>
                    <a:pt x="0" y="117"/>
                    <a:pt x="0" y="26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0" name="Freeform 19"/>
            <p:cNvSpPr>
              <a:spLocks/>
            </p:cNvSpPr>
            <p:nvPr/>
          </p:nvSpPr>
          <p:spPr bwMode="auto">
            <a:xfrm>
              <a:off x="3969534" y="3411274"/>
              <a:ext cx="309289" cy="816660"/>
            </a:xfrm>
            <a:custGeom>
              <a:avLst/>
              <a:gdLst>
                <a:gd name="T0" fmla="*/ 593 w 593"/>
                <a:gd name="T1" fmla="*/ 1564 h 1564"/>
                <a:gd name="T2" fmla="*/ 593 w 593"/>
                <a:gd name="T3" fmla="*/ 1564 h 1564"/>
                <a:gd name="T4" fmla="*/ 0 w 593"/>
                <a:gd name="T5" fmla="*/ 1564 h 1564"/>
                <a:gd name="T6" fmla="*/ 0 w 593"/>
                <a:gd name="T7" fmla="*/ 296 h 1564"/>
                <a:gd name="T8" fmla="*/ 296 w 593"/>
                <a:gd name="T9" fmla="*/ 0 h 1564"/>
                <a:gd name="T10" fmla="*/ 593 w 593"/>
                <a:gd name="T11" fmla="*/ 296 h 1564"/>
                <a:gd name="T12" fmla="*/ 593 w 593"/>
                <a:gd name="T13" fmla="*/ 1564 h 1564"/>
              </a:gdLst>
              <a:ahLst/>
              <a:cxnLst>
                <a:cxn ang="0">
                  <a:pos x="T0" y="T1"/>
                </a:cxn>
                <a:cxn ang="0">
                  <a:pos x="T2" y="T3"/>
                </a:cxn>
                <a:cxn ang="0">
                  <a:pos x="T4" y="T5"/>
                </a:cxn>
                <a:cxn ang="0">
                  <a:pos x="T6" y="T7"/>
                </a:cxn>
                <a:cxn ang="0">
                  <a:pos x="T8" y="T9"/>
                </a:cxn>
                <a:cxn ang="0">
                  <a:pos x="T10" y="T11"/>
                </a:cxn>
                <a:cxn ang="0">
                  <a:pos x="T12" y="T13"/>
                </a:cxn>
              </a:cxnLst>
              <a:rect l="0" t="0" r="r" b="b"/>
              <a:pathLst>
                <a:path w="593" h="1564">
                  <a:moveTo>
                    <a:pt x="593" y="1564"/>
                  </a:moveTo>
                  <a:lnTo>
                    <a:pt x="593" y="1564"/>
                  </a:lnTo>
                  <a:lnTo>
                    <a:pt x="0" y="1564"/>
                  </a:lnTo>
                  <a:lnTo>
                    <a:pt x="0" y="296"/>
                  </a:lnTo>
                  <a:cubicBezTo>
                    <a:pt x="0" y="133"/>
                    <a:pt x="133" y="0"/>
                    <a:pt x="296" y="0"/>
                  </a:cubicBezTo>
                  <a:cubicBezTo>
                    <a:pt x="460" y="0"/>
                    <a:pt x="593" y="133"/>
                    <a:pt x="593" y="296"/>
                  </a:cubicBezTo>
                  <a:lnTo>
                    <a:pt x="593" y="1564"/>
                  </a:lnTo>
                  <a:close/>
                </a:path>
              </a:pathLst>
            </a:custGeom>
            <a:solidFill>
              <a:schemeClr val="accent3">
                <a:lumMod val="75000"/>
                <a:lumOff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1" name="Freeform 20"/>
            <p:cNvSpPr>
              <a:spLocks/>
            </p:cNvSpPr>
            <p:nvPr/>
          </p:nvSpPr>
          <p:spPr bwMode="auto">
            <a:xfrm>
              <a:off x="3987779" y="3107199"/>
              <a:ext cx="272800" cy="272799"/>
            </a:xfrm>
            <a:custGeom>
              <a:avLst/>
              <a:gdLst>
                <a:gd name="T0" fmla="*/ 523 w 523"/>
                <a:gd name="T1" fmla="*/ 262 h 523"/>
                <a:gd name="T2" fmla="*/ 523 w 523"/>
                <a:gd name="T3" fmla="*/ 262 h 523"/>
                <a:gd name="T4" fmla="*/ 261 w 523"/>
                <a:gd name="T5" fmla="*/ 523 h 523"/>
                <a:gd name="T6" fmla="*/ 0 w 523"/>
                <a:gd name="T7" fmla="*/ 262 h 523"/>
                <a:gd name="T8" fmla="*/ 261 w 523"/>
                <a:gd name="T9" fmla="*/ 0 h 523"/>
                <a:gd name="T10" fmla="*/ 523 w 523"/>
                <a:gd name="T11" fmla="*/ 262 h 523"/>
              </a:gdLst>
              <a:ahLst/>
              <a:cxnLst>
                <a:cxn ang="0">
                  <a:pos x="T0" y="T1"/>
                </a:cxn>
                <a:cxn ang="0">
                  <a:pos x="T2" y="T3"/>
                </a:cxn>
                <a:cxn ang="0">
                  <a:pos x="T4" y="T5"/>
                </a:cxn>
                <a:cxn ang="0">
                  <a:pos x="T6" y="T7"/>
                </a:cxn>
                <a:cxn ang="0">
                  <a:pos x="T8" y="T9"/>
                </a:cxn>
                <a:cxn ang="0">
                  <a:pos x="T10" y="T11"/>
                </a:cxn>
              </a:cxnLst>
              <a:rect l="0" t="0" r="r" b="b"/>
              <a:pathLst>
                <a:path w="523" h="523">
                  <a:moveTo>
                    <a:pt x="523" y="262"/>
                  </a:moveTo>
                  <a:lnTo>
                    <a:pt x="523" y="262"/>
                  </a:lnTo>
                  <a:cubicBezTo>
                    <a:pt x="523" y="406"/>
                    <a:pt x="406" y="523"/>
                    <a:pt x="261" y="523"/>
                  </a:cubicBezTo>
                  <a:cubicBezTo>
                    <a:pt x="117" y="523"/>
                    <a:pt x="0" y="406"/>
                    <a:pt x="0" y="262"/>
                  </a:cubicBezTo>
                  <a:cubicBezTo>
                    <a:pt x="0" y="117"/>
                    <a:pt x="117" y="0"/>
                    <a:pt x="261" y="0"/>
                  </a:cubicBezTo>
                  <a:cubicBezTo>
                    <a:pt x="406" y="0"/>
                    <a:pt x="523" y="117"/>
                    <a:pt x="523" y="262"/>
                  </a:cubicBezTo>
                  <a:close/>
                </a:path>
              </a:pathLst>
            </a:custGeom>
            <a:solidFill>
              <a:schemeClr val="accent3">
                <a:lumMod val="75000"/>
                <a:lumOff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2" name="Freeform 21"/>
            <p:cNvSpPr>
              <a:spLocks/>
            </p:cNvSpPr>
            <p:nvPr/>
          </p:nvSpPr>
          <p:spPr bwMode="auto">
            <a:xfrm>
              <a:off x="4518608" y="3202765"/>
              <a:ext cx="154644" cy="1025169"/>
            </a:xfrm>
            <a:custGeom>
              <a:avLst/>
              <a:gdLst>
                <a:gd name="T0" fmla="*/ 296 w 296"/>
                <a:gd name="T1" fmla="*/ 296 h 1964"/>
                <a:gd name="T2" fmla="*/ 296 w 296"/>
                <a:gd name="T3" fmla="*/ 296 h 1964"/>
                <a:gd name="T4" fmla="*/ 0 w 296"/>
                <a:gd name="T5" fmla="*/ 0 h 1964"/>
                <a:gd name="T6" fmla="*/ 0 w 296"/>
                <a:gd name="T7" fmla="*/ 1964 h 1964"/>
                <a:gd name="T8" fmla="*/ 296 w 296"/>
                <a:gd name="T9" fmla="*/ 1964 h 1964"/>
                <a:gd name="T10" fmla="*/ 296 w 296"/>
                <a:gd name="T11" fmla="*/ 296 h 1964"/>
              </a:gdLst>
              <a:ahLst/>
              <a:cxnLst>
                <a:cxn ang="0">
                  <a:pos x="T0" y="T1"/>
                </a:cxn>
                <a:cxn ang="0">
                  <a:pos x="T2" y="T3"/>
                </a:cxn>
                <a:cxn ang="0">
                  <a:pos x="T4" y="T5"/>
                </a:cxn>
                <a:cxn ang="0">
                  <a:pos x="T6" y="T7"/>
                </a:cxn>
                <a:cxn ang="0">
                  <a:pos x="T8" y="T9"/>
                </a:cxn>
                <a:cxn ang="0">
                  <a:pos x="T10" y="T11"/>
                </a:cxn>
              </a:cxnLst>
              <a:rect l="0" t="0" r="r" b="b"/>
              <a:pathLst>
                <a:path w="296" h="1964">
                  <a:moveTo>
                    <a:pt x="296" y="296"/>
                  </a:moveTo>
                  <a:lnTo>
                    <a:pt x="296" y="296"/>
                  </a:lnTo>
                  <a:cubicBezTo>
                    <a:pt x="296" y="133"/>
                    <a:pt x="164" y="0"/>
                    <a:pt x="0" y="0"/>
                  </a:cubicBezTo>
                  <a:lnTo>
                    <a:pt x="0" y="1964"/>
                  </a:lnTo>
                  <a:lnTo>
                    <a:pt x="296" y="1964"/>
                  </a:lnTo>
                  <a:lnTo>
                    <a:pt x="296" y="29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3" name="Freeform 22"/>
            <p:cNvSpPr>
              <a:spLocks/>
            </p:cNvSpPr>
            <p:nvPr/>
          </p:nvSpPr>
          <p:spPr bwMode="auto">
            <a:xfrm>
              <a:off x="4518608" y="2897821"/>
              <a:ext cx="136400" cy="272799"/>
            </a:xfrm>
            <a:custGeom>
              <a:avLst/>
              <a:gdLst>
                <a:gd name="T0" fmla="*/ 261 w 261"/>
                <a:gd name="T1" fmla="*/ 262 h 523"/>
                <a:gd name="T2" fmla="*/ 261 w 261"/>
                <a:gd name="T3" fmla="*/ 262 h 523"/>
                <a:gd name="T4" fmla="*/ 0 w 261"/>
                <a:gd name="T5" fmla="*/ 0 h 523"/>
                <a:gd name="T6" fmla="*/ 0 w 261"/>
                <a:gd name="T7" fmla="*/ 523 h 523"/>
                <a:gd name="T8" fmla="*/ 261 w 261"/>
                <a:gd name="T9" fmla="*/ 262 h 523"/>
              </a:gdLst>
              <a:ahLst/>
              <a:cxnLst>
                <a:cxn ang="0">
                  <a:pos x="T0" y="T1"/>
                </a:cxn>
                <a:cxn ang="0">
                  <a:pos x="T2" y="T3"/>
                </a:cxn>
                <a:cxn ang="0">
                  <a:pos x="T4" y="T5"/>
                </a:cxn>
                <a:cxn ang="0">
                  <a:pos x="T6" y="T7"/>
                </a:cxn>
                <a:cxn ang="0">
                  <a:pos x="T8" y="T9"/>
                </a:cxn>
              </a:cxnLst>
              <a:rect l="0" t="0" r="r" b="b"/>
              <a:pathLst>
                <a:path w="261" h="523">
                  <a:moveTo>
                    <a:pt x="261" y="262"/>
                  </a:moveTo>
                  <a:lnTo>
                    <a:pt x="261" y="262"/>
                  </a:lnTo>
                  <a:cubicBezTo>
                    <a:pt x="261" y="117"/>
                    <a:pt x="144" y="0"/>
                    <a:pt x="0" y="0"/>
                  </a:cubicBezTo>
                  <a:lnTo>
                    <a:pt x="0" y="523"/>
                  </a:lnTo>
                  <a:cubicBezTo>
                    <a:pt x="144" y="523"/>
                    <a:pt x="261" y="406"/>
                    <a:pt x="261" y="26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4" name="Freeform 23"/>
            <p:cNvSpPr>
              <a:spLocks/>
            </p:cNvSpPr>
            <p:nvPr/>
          </p:nvSpPr>
          <p:spPr bwMode="auto">
            <a:xfrm>
              <a:off x="4363964" y="3202765"/>
              <a:ext cx="154644" cy="1025169"/>
            </a:xfrm>
            <a:custGeom>
              <a:avLst/>
              <a:gdLst>
                <a:gd name="T0" fmla="*/ 0 w 296"/>
                <a:gd name="T1" fmla="*/ 296 h 1964"/>
                <a:gd name="T2" fmla="*/ 0 w 296"/>
                <a:gd name="T3" fmla="*/ 296 h 1964"/>
                <a:gd name="T4" fmla="*/ 0 w 296"/>
                <a:gd name="T5" fmla="*/ 1964 h 1964"/>
                <a:gd name="T6" fmla="*/ 296 w 296"/>
                <a:gd name="T7" fmla="*/ 1964 h 1964"/>
                <a:gd name="T8" fmla="*/ 296 w 296"/>
                <a:gd name="T9" fmla="*/ 0 h 1964"/>
                <a:gd name="T10" fmla="*/ 0 w 296"/>
                <a:gd name="T11" fmla="*/ 296 h 1964"/>
              </a:gdLst>
              <a:ahLst/>
              <a:cxnLst>
                <a:cxn ang="0">
                  <a:pos x="T0" y="T1"/>
                </a:cxn>
                <a:cxn ang="0">
                  <a:pos x="T2" y="T3"/>
                </a:cxn>
                <a:cxn ang="0">
                  <a:pos x="T4" y="T5"/>
                </a:cxn>
                <a:cxn ang="0">
                  <a:pos x="T6" y="T7"/>
                </a:cxn>
                <a:cxn ang="0">
                  <a:pos x="T8" y="T9"/>
                </a:cxn>
                <a:cxn ang="0">
                  <a:pos x="T10" y="T11"/>
                </a:cxn>
              </a:cxnLst>
              <a:rect l="0" t="0" r="r" b="b"/>
              <a:pathLst>
                <a:path w="296" h="1964">
                  <a:moveTo>
                    <a:pt x="0" y="296"/>
                  </a:moveTo>
                  <a:lnTo>
                    <a:pt x="0" y="296"/>
                  </a:lnTo>
                  <a:lnTo>
                    <a:pt x="0" y="1964"/>
                  </a:lnTo>
                  <a:lnTo>
                    <a:pt x="296" y="1964"/>
                  </a:lnTo>
                  <a:lnTo>
                    <a:pt x="296" y="0"/>
                  </a:lnTo>
                  <a:cubicBezTo>
                    <a:pt x="132" y="0"/>
                    <a:pt x="0" y="133"/>
                    <a:pt x="0" y="296"/>
                  </a:cubicBezTo>
                  <a:close/>
                </a:path>
              </a:pathLst>
            </a:custGeom>
            <a:solidFill>
              <a:schemeClr val="accent3">
                <a:lumMod val="75000"/>
                <a:lumOff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5" name="Freeform 24"/>
            <p:cNvSpPr>
              <a:spLocks/>
            </p:cNvSpPr>
            <p:nvPr/>
          </p:nvSpPr>
          <p:spPr bwMode="auto">
            <a:xfrm>
              <a:off x="4382209" y="2897821"/>
              <a:ext cx="136400" cy="272799"/>
            </a:xfrm>
            <a:custGeom>
              <a:avLst/>
              <a:gdLst>
                <a:gd name="T0" fmla="*/ 0 w 261"/>
                <a:gd name="T1" fmla="*/ 262 h 523"/>
                <a:gd name="T2" fmla="*/ 0 w 261"/>
                <a:gd name="T3" fmla="*/ 262 h 523"/>
                <a:gd name="T4" fmla="*/ 261 w 261"/>
                <a:gd name="T5" fmla="*/ 523 h 523"/>
                <a:gd name="T6" fmla="*/ 261 w 261"/>
                <a:gd name="T7" fmla="*/ 0 h 523"/>
                <a:gd name="T8" fmla="*/ 0 w 261"/>
                <a:gd name="T9" fmla="*/ 262 h 523"/>
              </a:gdLst>
              <a:ahLst/>
              <a:cxnLst>
                <a:cxn ang="0">
                  <a:pos x="T0" y="T1"/>
                </a:cxn>
                <a:cxn ang="0">
                  <a:pos x="T2" y="T3"/>
                </a:cxn>
                <a:cxn ang="0">
                  <a:pos x="T4" y="T5"/>
                </a:cxn>
                <a:cxn ang="0">
                  <a:pos x="T6" y="T7"/>
                </a:cxn>
                <a:cxn ang="0">
                  <a:pos x="T8" y="T9"/>
                </a:cxn>
              </a:cxnLst>
              <a:rect l="0" t="0" r="r" b="b"/>
              <a:pathLst>
                <a:path w="261" h="523">
                  <a:moveTo>
                    <a:pt x="0" y="262"/>
                  </a:moveTo>
                  <a:lnTo>
                    <a:pt x="0" y="262"/>
                  </a:lnTo>
                  <a:cubicBezTo>
                    <a:pt x="0" y="406"/>
                    <a:pt x="117" y="523"/>
                    <a:pt x="261" y="523"/>
                  </a:cubicBezTo>
                  <a:lnTo>
                    <a:pt x="261" y="0"/>
                  </a:lnTo>
                  <a:cubicBezTo>
                    <a:pt x="117" y="0"/>
                    <a:pt x="0" y="117"/>
                    <a:pt x="0" y="262"/>
                  </a:cubicBezTo>
                  <a:close/>
                </a:path>
              </a:pathLst>
            </a:custGeom>
            <a:solidFill>
              <a:schemeClr val="accent3">
                <a:lumMod val="75000"/>
                <a:lumOff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3" name="Group 2"/>
          <p:cNvGrpSpPr/>
          <p:nvPr/>
        </p:nvGrpSpPr>
        <p:grpSpPr>
          <a:xfrm>
            <a:off x="448560" y="4064862"/>
            <a:ext cx="3881128" cy="332173"/>
            <a:chOff x="448560" y="4018922"/>
            <a:chExt cx="3881128" cy="332173"/>
          </a:xfrm>
        </p:grpSpPr>
        <p:sp>
          <p:nvSpPr>
            <p:cNvPr id="16" name="Content Placeholder 2"/>
            <p:cNvSpPr txBox="1">
              <a:spLocks/>
            </p:cNvSpPr>
            <p:nvPr/>
          </p:nvSpPr>
          <p:spPr>
            <a:xfrm>
              <a:off x="448560" y="4034021"/>
              <a:ext cx="280728" cy="301975"/>
            </a:xfrm>
            <a:prstGeom prst="rect">
              <a:avLst/>
            </a:prstGeom>
          </p:spPr>
          <p:txBody>
            <a:bodyPr vert="horz" wrap="none" lIns="45720" tIns="46800" rIns="91440" bIns="45720" rtlCol="0" anchor="ctr">
              <a:noAutofit/>
            </a:bodyPr>
            <a:lstStyle>
              <a:lvl1pPr marL="0" indent="0" algn="l" defTabSz="457200" rtl="0" eaLnBrk="1" latinLnBrk="0" hangingPunct="1">
                <a:spcBef>
                  <a:spcPct val="20000"/>
                </a:spcBef>
                <a:buFont typeface="Arial"/>
                <a:buNone/>
                <a:defRPr sz="800" kern="1200">
                  <a:solidFill>
                    <a:schemeClr val="tx1"/>
                  </a:solidFill>
                  <a:latin typeface="+mn-lt"/>
                  <a:ea typeface="+mn-ea"/>
                  <a:cs typeface="+mn-cs"/>
                </a:defRPr>
              </a:lvl1pPr>
              <a:lvl2pPr marL="349200" indent="0" algn="l" defTabSz="457200" rtl="0" eaLnBrk="1" latinLnBrk="0" hangingPunct="1">
                <a:spcBef>
                  <a:spcPct val="20000"/>
                </a:spcBef>
                <a:buFont typeface="Arial"/>
                <a:buNone/>
                <a:defRPr sz="800" kern="1200">
                  <a:solidFill>
                    <a:schemeClr val="tx1"/>
                  </a:solidFill>
                  <a:latin typeface="+mn-lt"/>
                  <a:ea typeface="+mn-ea"/>
                  <a:cs typeface="+mn-cs"/>
                </a:defRPr>
              </a:lvl2pPr>
              <a:lvl3pPr marL="662400" indent="0" algn="l" defTabSz="457200" rtl="0" eaLnBrk="1" latinLnBrk="0" hangingPunct="1">
                <a:spcBef>
                  <a:spcPct val="20000"/>
                </a:spcBef>
                <a:buFont typeface="Arial"/>
                <a:buNone/>
                <a:defRPr sz="800" kern="1200">
                  <a:solidFill>
                    <a:schemeClr val="tx1"/>
                  </a:solidFill>
                  <a:latin typeface="+mn-lt"/>
                  <a:ea typeface="+mn-ea"/>
                  <a:cs typeface="+mn-cs"/>
                </a:defRPr>
              </a:lvl3pPr>
              <a:lvl4pPr marL="975600" indent="0" algn="l" defTabSz="457200" rtl="0" eaLnBrk="1" latinLnBrk="0" hangingPunct="1">
                <a:spcBef>
                  <a:spcPct val="20000"/>
                </a:spcBef>
                <a:buFont typeface="Arial"/>
                <a:buNone/>
                <a:defRPr sz="800" kern="1200">
                  <a:solidFill>
                    <a:schemeClr val="tx1"/>
                  </a:solidFill>
                  <a:latin typeface="+mn-lt"/>
                  <a:ea typeface="+mn-ea"/>
                  <a:cs typeface="+mn-cs"/>
                </a:defRPr>
              </a:lvl4pPr>
              <a:lvl5pPr marL="1252800" indent="0" algn="l" defTabSz="457200" rtl="0" eaLnBrk="1" latinLnBrk="0" hangingPunct="1">
                <a:spcBef>
                  <a:spcPct val="20000"/>
                </a:spcBef>
                <a:buFont typeface="Arial"/>
                <a:buNone/>
                <a:defRPr sz="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lnSpc>
                  <a:spcPct val="120000"/>
                </a:lnSpc>
                <a:spcBef>
                  <a:spcPts val="1200"/>
                </a:spcBef>
              </a:pPr>
              <a:r>
                <a:rPr lang="en-US" sz="1200" dirty="0" smtClean="0">
                  <a:solidFill>
                    <a:schemeClr val="accent3">
                      <a:lumMod val="75000"/>
                      <a:lumOff val="25000"/>
                    </a:schemeClr>
                  </a:solidFill>
                  <a:latin typeface="+mj-lt"/>
                  <a:cs typeface="Calibri Light"/>
                </a:rPr>
                <a:t>Pros</a:t>
              </a:r>
              <a:endParaRPr lang="en-US" sz="900" dirty="0" smtClean="0">
                <a:solidFill>
                  <a:schemeClr val="accent3">
                    <a:lumMod val="75000"/>
                    <a:lumOff val="25000"/>
                  </a:schemeClr>
                </a:solidFill>
                <a:latin typeface="Franklin Gothic Book" panose="020B0503020102020204" pitchFamily="34" charset="0"/>
                <a:cs typeface="Calibri Light"/>
              </a:endParaRPr>
            </a:p>
          </p:txBody>
        </p:sp>
        <p:sp>
          <p:nvSpPr>
            <p:cNvPr id="28" name="Content Placeholder 2"/>
            <p:cNvSpPr txBox="1">
              <a:spLocks/>
            </p:cNvSpPr>
            <p:nvPr/>
          </p:nvSpPr>
          <p:spPr>
            <a:xfrm>
              <a:off x="1455431" y="4040405"/>
              <a:ext cx="613628" cy="289206"/>
            </a:xfrm>
            <a:prstGeom prst="rect">
              <a:avLst/>
            </a:prstGeom>
          </p:spPr>
          <p:txBody>
            <a:bodyPr vert="horz" wrap="none" lIns="45720" tIns="46800" rIns="91440" bIns="45720" rtlCol="0" anchor="ctr">
              <a:noAutofit/>
            </a:bodyPr>
            <a:lstStyle>
              <a:lvl1pPr marL="0" indent="0" algn="l" defTabSz="457200" rtl="0" eaLnBrk="1" latinLnBrk="0" hangingPunct="1">
                <a:spcBef>
                  <a:spcPct val="20000"/>
                </a:spcBef>
                <a:buFont typeface="Arial"/>
                <a:buNone/>
                <a:defRPr sz="800" kern="1200">
                  <a:solidFill>
                    <a:schemeClr val="tx1"/>
                  </a:solidFill>
                  <a:latin typeface="+mn-lt"/>
                  <a:ea typeface="+mn-ea"/>
                  <a:cs typeface="+mn-cs"/>
                </a:defRPr>
              </a:lvl1pPr>
              <a:lvl2pPr marL="349200" indent="0" algn="l" defTabSz="457200" rtl="0" eaLnBrk="1" latinLnBrk="0" hangingPunct="1">
                <a:spcBef>
                  <a:spcPct val="20000"/>
                </a:spcBef>
                <a:buFont typeface="Arial"/>
                <a:buNone/>
                <a:defRPr sz="800" kern="1200">
                  <a:solidFill>
                    <a:schemeClr val="tx1"/>
                  </a:solidFill>
                  <a:latin typeface="+mn-lt"/>
                  <a:ea typeface="+mn-ea"/>
                  <a:cs typeface="+mn-cs"/>
                </a:defRPr>
              </a:lvl2pPr>
              <a:lvl3pPr marL="662400" indent="0" algn="l" defTabSz="457200" rtl="0" eaLnBrk="1" latinLnBrk="0" hangingPunct="1">
                <a:spcBef>
                  <a:spcPct val="20000"/>
                </a:spcBef>
                <a:buFont typeface="Arial"/>
                <a:buNone/>
                <a:defRPr sz="800" kern="1200">
                  <a:solidFill>
                    <a:schemeClr val="tx1"/>
                  </a:solidFill>
                  <a:latin typeface="+mn-lt"/>
                  <a:ea typeface="+mn-ea"/>
                  <a:cs typeface="+mn-cs"/>
                </a:defRPr>
              </a:lvl3pPr>
              <a:lvl4pPr marL="975600" indent="0" algn="l" defTabSz="457200" rtl="0" eaLnBrk="1" latinLnBrk="0" hangingPunct="1">
                <a:spcBef>
                  <a:spcPct val="20000"/>
                </a:spcBef>
                <a:buFont typeface="Arial"/>
                <a:buNone/>
                <a:defRPr sz="800" kern="1200">
                  <a:solidFill>
                    <a:schemeClr val="tx1"/>
                  </a:solidFill>
                  <a:latin typeface="+mn-lt"/>
                  <a:ea typeface="+mn-ea"/>
                  <a:cs typeface="+mn-cs"/>
                </a:defRPr>
              </a:lvl4pPr>
              <a:lvl5pPr marL="1252800" indent="0" algn="l" defTabSz="457200" rtl="0" eaLnBrk="1" latinLnBrk="0" hangingPunct="1">
                <a:spcBef>
                  <a:spcPct val="20000"/>
                </a:spcBef>
                <a:buFont typeface="Arial"/>
                <a:buNone/>
                <a:defRPr sz="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lnSpc>
                  <a:spcPct val="120000"/>
                </a:lnSpc>
                <a:spcBef>
                  <a:spcPts val="1200"/>
                </a:spcBef>
              </a:pPr>
              <a:r>
                <a:rPr lang="en-US" sz="1200" dirty="0" smtClean="0">
                  <a:solidFill>
                    <a:schemeClr val="accent1"/>
                  </a:solidFill>
                  <a:latin typeface="+mj-lt"/>
                  <a:cs typeface="Calibri Light"/>
                </a:rPr>
                <a:t>Skeptics</a:t>
              </a:r>
              <a:endParaRPr lang="en-US" sz="900" dirty="0" smtClean="0">
                <a:solidFill>
                  <a:schemeClr val="accent1"/>
                </a:solidFill>
                <a:latin typeface="Franklin Gothic Book" panose="020B0503020102020204" pitchFamily="34" charset="0"/>
                <a:cs typeface="Calibri Light"/>
              </a:endParaRPr>
            </a:p>
          </p:txBody>
        </p:sp>
        <p:sp>
          <p:nvSpPr>
            <p:cNvPr id="37" name="Content Placeholder 2"/>
            <p:cNvSpPr txBox="1">
              <a:spLocks/>
            </p:cNvSpPr>
            <p:nvPr/>
          </p:nvSpPr>
          <p:spPr>
            <a:xfrm>
              <a:off x="912395" y="4018922"/>
              <a:ext cx="525925" cy="332173"/>
            </a:xfrm>
            <a:prstGeom prst="rect">
              <a:avLst/>
            </a:prstGeom>
          </p:spPr>
          <p:txBody>
            <a:bodyPr vert="horz" wrap="none" lIns="45720" tIns="46800" rIns="91440" bIns="45720" rtlCol="0" anchor="ctr">
              <a:noAutofit/>
            </a:bodyPr>
            <a:lstStyle>
              <a:lvl1pPr marL="0" indent="0" algn="l" defTabSz="457200" rtl="0" eaLnBrk="1" latinLnBrk="0" hangingPunct="1">
                <a:spcBef>
                  <a:spcPct val="20000"/>
                </a:spcBef>
                <a:buFont typeface="Arial"/>
                <a:buNone/>
                <a:defRPr sz="800" kern="1200">
                  <a:solidFill>
                    <a:schemeClr val="tx1"/>
                  </a:solidFill>
                  <a:latin typeface="+mn-lt"/>
                  <a:ea typeface="+mn-ea"/>
                  <a:cs typeface="+mn-cs"/>
                </a:defRPr>
              </a:lvl1pPr>
              <a:lvl2pPr marL="349200" indent="0" algn="l" defTabSz="457200" rtl="0" eaLnBrk="1" latinLnBrk="0" hangingPunct="1">
                <a:spcBef>
                  <a:spcPct val="20000"/>
                </a:spcBef>
                <a:buFont typeface="Arial"/>
                <a:buNone/>
                <a:defRPr sz="800" kern="1200">
                  <a:solidFill>
                    <a:schemeClr val="tx1"/>
                  </a:solidFill>
                  <a:latin typeface="+mn-lt"/>
                  <a:ea typeface="+mn-ea"/>
                  <a:cs typeface="+mn-cs"/>
                </a:defRPr>
              </a:lvl2pPr>
              <a:lvl3pPr marL="662400" indent="0" algn="l" defTabSz="457200" rtl="0" eaLnBrk="1" latinLnBrk="0" hangingPunct="1">
                <a:spcBef>
                  <a:spcPct val="20000"/>
                </a:spcBef>
                <a:buFont typeface="Arial"/>
                <a:buNone/>
                <a:defRPr sz="800" kern="1200">
                  <a:solidFill>
                    <a:schemeClr val="tx1"/>
                  </a:solidFill>
                  <a:latin typeface="+mn-lt"/>
                  <a:ea typeface="+mn-ea"/>
                  <a:cs typeface="+mn-cs"/>
                </a:defRPr>
              </a:lvl3pPr>
              <a:lvl4pPr marL="975600" indent="0" algn="l" defTabSz="457200" rtl="0" eaLnBrk="1" latinLnBrk="0" hangingPunct="1">
                <a:spcBef>
                  <a:spcPct val="20000"/>
                </a:spcBef>
                <a:buFont typeface="Arial"/>
                <a:buNone/>
                <a:defRPr sz="800" kern="1200">
                  <a:solidFill>
                    <a:schemeClr val="tx1"/>
                  </a:solidFill>
                  <a:latin typeface="+mn-lt"/>
                  <a:ea typeface="+mn-ea"/>
                  <a:cs typeface="+mn-cs"/>
                </a:defRPr>
              </a:lvl4pPr>
              <a:lvl5pPr marL="1252800" indent="0" algn="l" defTabSz="457200" rtl="0" eaLnBrk="1" latinLnBrk="0" hangingPunct="1">
                <a:spcBef>
                  <a:spcPct val="20000"/>
                </a:spcBef>
                <a:buFont typeface="Arial"/>
                <a:buNone/>
                <a:defRPr sz="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lnSpc>
                  <a:spcPct val="120000"/>
                </a:lnSpc>
                <a:spcBef>
                  <a:spcPts val="1200"/>
                </a:spcBef>
              </a:pPr>
              <a:r>
                <a:rPr lang="en-US" sz="1200" dirty="0" smtClean="0">
                  <a:solidFill>
                    <a:schemeClr val="accent2">
                      <a:lumMod val="50000"/>
                    </a:schemeClr>
                  </a:solidFill>
                  <a:latin typeface="+mj-lt"/>
                  <a:cs typeface="Calibri Light"/>
                </a:rPr>
                <a:t>Swings</a:t>
              </a:r>
              <a:endParaRPr lang="en-US" sz="1200" dirty="0">
                <a:solidFill>
                  <a:schemeClr val="accent2">
                    <a:lumMod val="50000"/>
                  </a:schemeClr>
                </a:solidFill>
                <a:latin typeface="+mj-lt"/>
                <a:cs typeface="Calibri Light"/>
              </a:endParaRPr>
            </a:p>
          </p:txBody>
        </p:sp>
        <p:pic>
          <p:nvPicPr>
            <p:cNvPr id="46" name="France fla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70724" y="4071165"/>
              <a:ext cx="368047" cy="227686"/>
            </a:xfrm>
            <a:prstGeom prst="rect">
              <a:avLst/>
            </a:prstGeom>
          </p:spPr>
        </p:pic>
        <p:pic>
          <p:nvPicPr>
            <p:cNvPr id="47" name="Germany fla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61641" y="4071165"/>
              <a:ext cx="368047" cy="227686"/>
            </a:xfrm>
            <a:prstGeom prst="rect">
              <a:avLst/>
            </a:prstGeom>
          </p:spPr>
        </p:pic>
        <p:pic>
          <p:nvPicPr>
            <p:cNvPr id="48" name="UK fla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79420" y="4071622"/>
              <a:ext cx="368047" cy="226772"/>
            </a:xfrm>
            <a:prstGeom prst="rect">
              <a:avLst/>
            </a:prstGeom>
          </p:spPr>
        </p:pic>
        <p:pic>
          <p:nvPicPr>
            <p:cNvPr id="49" name="USA fla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76703" y="4071851"/>
              <a:ext cx="368047" cy="226314"/>
            </a:xfrm>
            <a:prstGeom prst="rect">
              <a:avLst/>
            </a:prstGeom>
          </p:spPr>
        </p:pic>
      </p:grpSp>
      <p:grpSp>
        <p:nvGrpSpPr>
          <p:cNvPr id="50" name="Group 49"/>
          <p:cNvGrpSpPr/>
          <p:nvPr/>
        </p:nvGrpSpPr>
        <p:grpSpPr>
          <a:xfrm>
            <a:off x="4905752" y="4064862"/>
            <a:ext cx="3881128" cy="332173"/>
            <a:chOff x="448560" y="4018922"/>
            <a:chExt cx="3881128" cy="332173"/>
          </a:xfrm>
        </p:grpSpPr>
        <p:sp>
          <p:nvSpPr>
            <p:cNvPr id="51" name="Content Placeholder 2"/>
            <p:cNvSpPr txBox="1">
              <a:spLocks/>
            </p:cNvSpPr>
            <p:nvPr/>
          </p:nvSpPr>
          <p:spPr>
            <a:xfrm>
              <a:off x="448560" y="4034021"/>
              <a:ext cx="280728" cy="301975"/>
            </a:xfrm>
            <a:prstGeom prst="rect">
              <a:avLst/>
            </a:prstGeom>
          </p:spPr>
          <p:txBody>
            <a:bodyPr vert="horz" wrap="none" lIns="45720" tIns="46800" rIns="91440" bIns="45720" rtlCol="0" anchor="ctr">
              <a:noAutofit/>
            </a:bodyPr>
            <a:lstStyle>
              <a:lvl1pPr marL="0" indent="0" algn="l" defTabSz="457200" rtl="0" eaLnBrk="1" latinLnBrk="0" hangingPunct="1">
                <a:spcBef>
                  <a:spcPct val="20000"/>
                </a:spcBef>
                <a:buFont typeface="Arial"/>
                <a:buNone/>
                <a:defRPr sz="800" kern="1200">
                  <a:solidFill>
                    <a:schemeClr val="tx1"/>
                  </a:solidFill>
                  <a:latin typeface="+mn-lt"/>
                  <a:ea typeface="+mn-ea"/>
                  <a:cs typeface="+mn-cs"/>
                </a:defRPr>
              </a:lvl1pPr>
              <a:lvl2pPr marL="349200" indent="0" algn="l" defTabSz="457200" rtl="0" eaLnBrk="1" latinLnBrk="0" hangingPunct="1">
                <a:spcBef>
                  <a:spcPct val="20000"/>
                </a:spcBef>
                <a:buFont typeface="Arial"/>
                <a:buNone/>
                <a:defRPr sz="800" kern="1200">
                  <a:solidFill>
                    <a:schemeClr val="tx1"/>
                  </a:solidFill>
                  <a:latin typeface="+mn-lt"/>
                  <a:ea typeface="+mn-ea"/>
                  <a:cs typeface="+mn-cs"/>
                </a:defRPr>
              </a:lvl2pPr>
              <a:lvl3pPr marL="662400" indent="0" algn="l" defTabSz="457200" rtl="0" eaLnBrk="1" latinLnBrk="0" hangingPunct="1">
                <a:spcBef>
                  <a:spcPct val="20000"/>
                </a:spcBef>
                <a:buFont typeface="Arial"/>
                <a:buNone/>
                <a:defRPr sz="800" kern="1200">
                  <a:solidFill>
                    <a:schemeClr val="tx1"/>
                  </a:solidFill>
                  <a:latin typeface="+mn-lt"/>
                  <a:ea typeface="+mn-ea"/>
                  <a:cs typeface="+mn-cs"/>
                </a:defRPr>
              </a:lvl3pPr>
              <a:lvl4pPr marL="975600" indent="0" algn="l" defTabSz="457200" rtl="0" eaLnBrk="1" latinLnBrk="0" hangingPunct="1">
                <a:spcBef>
                  <a:spcPct val="20000"/>
                </a:spcBef>
                <a:buFont typeface="Arial"/>
                <a:buNone/>
                <a:defRPr sz="800" kern="1200">
                  <a:solidFill>
                    <a:schemeClr val="tx1"/>
                  </a:solidFill>
                  <a:latin typeface="+mn-lt"/>
                  <a:ea typeface="+mn-ea"/>
                  <a:cs typeface="+mn-cs"/>
                </a:defRPr>
              </a:lvl4pPr>
              <a:lvl5pPr marL="1252800" indent="0" algn="l" defTabSz="457200" rtl="0" eaLnBrk="1" latinLnBrk="0" hangingPunct="1">
                <a:spcBef>
                  <a:spcPct val="20000"/>
                </a:spcBef>
                <a:buFont typeface="Arial"/>
                <a:buNone/>
                <a:defRPr sz="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lnSpc>
                  <a:spcPct val="120000"/>
                </a:lnSpc>
                <a:spcBef>
                  <a:spcPts val="1200"/>
                </a:spcBef>
              </a:pPr>
              <a:r>
                <a:rPr lang="en-US" sz="1200" dirty="0" smtClean="0">
                  <a:solidFill>
                    <a:schemeClr val="accent3">
                      <a:lumMod val="75000"/>
                      <a:lumOff val="25000"/>
                    </a:schemeClr>
                  </a:solidFill>
                  <a:latin typeface="+mj-lt"/>
                  <a:cs typeface="Calibri Light"/>
                </a:rPr>
                <a:t>Pros</a:t>
              </a:r>
              <a:endParaRPr lang="en-US" sz="900" dirty="0" smtClean="0">
                <a:solidFill>
                  <a:schemeClr val="accent3">
                    <a:lumMod val="75000"/>
                    <a:lumOff val="25000"/>
                  </a:schemeClr>
                </a:solidFill>
                <a:latin typeface="Franklin Gothic Book" panose="020B0503020102020204" pitchFamily="34" charset="0"/>
                <a:cs typeface="Calibri Light"/>
              </a:endParaRPr>
            </a:p>
          </p:txBody>
        </p:sp>
        <p:sp>
          <p:nvSpPr>
            <p:cNvPr id="52" name="Content Placeholder 2"/>
            <p:cNvSpPr txBox="1">
              <a:spLocks/>
            </p:cNvSpPr>
            <p:nvPr/>
          </p:nvSpPr>
          <p:spPr>
            <a:xfrm>
              <a:off x="1455431" y="4040405"/>
              <a:ext cx="613628" cy="289206"/>
            </a:xfrm>
            <a:prstGeom prst="rect">
              <a:avLst/>
            </a:prstGeom>
          </p:spPr>
          <p:txBody>
            <a:bodyPr vert="horz" wrap="none" lIns="45720" tIns="46800" rIns="91440" bIns="45720" rtlCol="0" anchor="ctr">
              <a:noAutofit/>
            </a:bodyPr>
            <a:lstStyle>
              <a:lvl1pPr marL="0" indent="0" algn="l" defTabSz="457200" rtl="0" eaLnBrk="1" latinLnBrk="0" hangingPunct="1">
                <a:spcBef>
                  <a:spcPct val="20000"/>
                </a:spcBef>
                <a:buFont typeface="Arial"/>
                <a:buNone/>
                <a:defRPr sz="800" kern="1200">
                  <a:solidFill>
                    <a:schemeClr val="tx1"/>
                  </a:solidFill>
                  <a:latin typeface="+mn-lt"/>
                  <a:ea typeface="+mn-ea"/>
                  <a:cs typeface="+mn-cs"/>
                </a:defRPr>
              </a:lvl1pPr>
              <a:lvl2pPr marL="349200" indent="0" algn="l" defTabSz="457200" rtl="0" eaLnBrk="1" latinLnBrk="0" hangingPunct="1">
                <a:spcBef>
                  <a:spcPct val="20000"/>
                </a:spcBef>
                <a:buFont typeface="Arial"/>
                <a:buNone/>
                <a:defRPr sz="800" kern="1200">
                  <a:solidFill>
                    <a:schemeClr val="tx1"/>
                  </a:solidFill>
                  <a:latin typeface="+mn-lt"/>
                  <a:ea typeface="+mn-ea"/>
                  <a:cs typeface="+mn-cs"/>
                </a:defRPr>
              </a:lvl2pPr>
              <a:lvl3pPr marL="662400" indent="0" algn="l" defTabSz="457200" rtl="0" eaLnBrk="1" latinLnBrk="0" hangingPunct="1">
                <a:spcBef>
                  <a:spcPct val="20000"/>
                </a:spcBef>
                <a:buFont typeface="Arial"/>
                <a:buNone/>
                <a:defRPr sz="800" kern="1200">
                  <a:solidFill>
                    <a:schemeClr val="tx1"/>
                  </a:solidFill>
                  <a:latin typeface="+mn-lt"/>
                  <a:ea typeface="+mn-ea"/>
                  <a:cs typeface="+mn-cs"/>
                </a:defRPr>
              </a:lvl3pPr>
              <a:lvl4pPr marL="975600" indent="0" algn="l" defTabSz="457200" rtl="0" eaLnBrk="1" latinLnBrk="0" hangingPunct="1">
                <a:spcBef>
                  <a:spcPct val="20000"/>
                </a:spcBef>
                <a:buFont typeface="Arial"/>
                <a:buNone/>
                <a:defRPr sz="800" kern="1200">
                  <a:solidFill>
                    <a:schemeClr val="tx1"/>
                  </a:solidFill>
                  <a:latin typeface="+mn-lt"/>
                  <a:ea typeface="+mn-ea"/>
                  <a:cs typeface="+mn-cs"/>
                </a:defRPr>
              </a:lvl4pPr>
              <a:lvl5pPr marL="1252800" indent="0" algn="l" defTabSz="457200" rtl="0" eaLnBrk="1" latinLnBrk="0" hangingPunct="1">
                <a:spcBef>
                  <a:spcPct val="20000"/>
                </a:spcBef>
                <a:buFont typeface="Arial"/>
                <a:buNone/>
                <a:defRPr sz="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lnSpc>
                  <a:spcPct val="120000"/>
                </a:lnSpc>
                <a:spcBef>
                  <a:spcPts val="1200"/>
                </a:spcBef>
              </a:pPr>
              <a:r>
                <a:rPr lang="en-US" sz="1200" dirty="0" smtClean="0">
                  <a:solidFill>
                    <a:schemeClr val="accent1"/>
                  </a:solidFill>
                  <a:latin typeface="+mj-lt"/>
                  <a:cs typeface="Calibri Light"/>
                </a:rPr>
                <a:t>Skeptics</a:t>
              </a:r>
              <a:endParaRPr lang="en-US" sz="900" dirty="0" smtClean="0">
                <a:solidFill>
                  <a:schemeClr val="accent1"/>
                </a:solidFill>
                <a:latin typeface="Franklin Gothic Book" panose="020B0503020102020204" pitchFamily="34" charset="0"/>
                <a:cs typeface="Calibri Light"/>
              </a:endParaRPr>
            </a:p>
          </p:txBody>
        </p:sp>
        <p:sp>
          <p:nvSpPr>
            <p:cNvPr id="53" name="Content Placeholder 2"/>
            <p:cNvSpPr txBox="1">
              <a:spLocks/>
            </p:cNvSpPr>
            <p:nvPr/>
          </p:nvSpPr>
          <p:spPr>
            <a:xfrm>
              <a:off x="912395" y="4018922"/>
              <a:ext cx="525925" cy="332173"/>
            </a:xfrm>
            <a:prstGeom prst="rect">
              <a:avLst/>
            </a:prstGeom>
          </p:spPr>
          <p:txBody>
            <a:bodyPr vert="horz" wrap="none" lIns="45720" tIns="46800" rIns="91440" bIns="45720" rtlCol="0" anchor="ctr">
              <a:noAutofit/>
            </a:bodyPr>
            <a:lstStyle>
              <a:lvl1pPr marL="0" indent="0" algn="l" defTabSz="457200" rtl="0" eaLnBrk="1" latinLnBrk="0" hangingPunct="1">
                <a:spcBef>
                  <a:spcPct val="20000"/>
                </a:spcBef>
                <a:buFont typeface="Arial"/>
                <a:buNone/>
                <a:defRPr sz="800" kern="1200">
                  <a:solidFill>
                    <a:schemeClr val="tx1"/>
                  </a:solidFill>
                  <a:latin typeface="+mn-lt"/>
                  <a:ea typeface="+mn-ea"/>
                  <a:cs typeface="+mn-cs"/>
                </a:defRPr>
              </a:lvl1pPr>
              <a:lvl2pPr marL="349200" indent="0" algn="l" defTabSz="457200" rtl="0" eaLnBrk="1" latinLnBrk="0" hangingPunct="1">
                <a:spcBef>
                  <a:spcPct val="20000"/>
                </a:spcBef>
                <a:buFont typeface="Arial"/>
                <a:buNone/>
                <a:defRPr sz="800" kern="1200">
                  <a:solidFill>
                    <a:schemeClr val="tx1"/>
                  </a:solidFill>
                  <a:latin typeface="+mn-lt"/>
                  <a:ea typeface="+mn-ea"/>
                  <a:cs typeface="+mn-cs"/>
                </a:defRPr>
              </a:lvl2pPr>
              <a:lvl3pPr marL="662400" indent="0" algn="l" defTabSz="457200" rtl="0" eaLnBrk="1" latinLnBrk="0" hangingPunct="1">
                <a:spcBef>
                  <a:spcPct val="20000"/>
                </a:spcBef>
                <a:buFont typeface="Arial"/>
                <a:buNone/>
                <a:defRPr sz="800" kern="1200">
                  <a:solidFill>
                    <a:schemeClr val="tx1"/>
                  </a:solidFill>
                  <a:latin typeface="+mn-lt"/>
                  <a:ea typeface="+mn-ea"/>
                  <a:cs typeface="+mn-cs"/>
                </a:defRPr>
              </a:lvl3pPr>
              <a:lvl4pPr marL="975600" indent="0" algn="l" defTabSz="457200" rtl="0" eaLnBrk="1" latinLnBrk="0" hangingPunct="1">
                <a:spcBef>
                  <a:spcPct val="20000"/>
                </a:spcBef>
                <a:buFont typeface="Arial"/>
                <a:buNone/>
                <a:defRPr sz="800" kern="1200">
                  <a:solidFill>
                    <a:schemeClr val="tx1"/>
                  </a:solidFill>
                  <a:latin typeface="+mn-lt"/>
                  <a:ea typeface="+mn-ea"/>
                  <a:cs typeface="+mn-cs"/>
                </a:defRPr>
              </a:lvl4pPr>
              <a:lvl5pPr marL="1252800" indent="0" algn="l" defTabSz="457200" rtl="0" eaLnBrk="1" latinLnBrk="0" hangingPunct="1">
                <a:spcBef>
                  <a:spcPct val="20000"/>
                </a:spcBef>
                <a:buFont typeface="Arial"/>
                <a:buNone/>
                <a:defRPr sz="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lnSpc>
                  <a:spcPct val="120000"/>
                </a:lnSpc>
                <a:spcBef>
                  <a:spcPts val="1200"/>
                </a:spcBef>
              </a:pPr>
              <a:r>
                <a:rPr lang="en-US" sz="1200" dirty="0" smtClean="0">
                  <a:solidFill>
                    <a:schemeClr val="accent2">
                      <a:lumMod val="50000"/>
                    </a:schemeClr>
                  </a:solidFill>
                  <a:latin typeface="+mj-lt"/>
                  <a:cs typeface="Calibri Light"/>
                </a:rPr>
                <a:t>Swings</a:t>
              </a:r>
              <a:endParaRPr lang="en-US" sz="1200" dirty="0">
                <a:solidFill>
                  <a:schemeClr val="accent2">
                    <a:lumMod val="50000"/>
                  </a:schemeClr>
                </a:solidFill>
                <a:latin typeface="+mj-lt"/>
                <a:cs typeface="Calibri Light"/>
              </a:endParaRPr>
            </a:p>
          </p:txBody>
        </p:sp>
        <p:pic>
          <p:nvPicPr>
            <p:cNvPr id="54" name="France fla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70724" y="4071165"/>
              <a:ext cx="368047" cy="227686"/>
            </a:xfrm>
            <a:prstGeom prst="rect">
              <a:avLst/>
            </a:prstGeom>
          </p:spPr>
        </p:pic>
        <p:pic>
          <p:nvPicPr>
            <p:cNvPr id="55" name="Germany fla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61641" y="4071165"/>
              <a:ext cx="368047" cy="227686"/>
            </a:xfrm>
            <a:prstGeom prst="rect">
              <a:avLst/>
            </a:prstGeom>
          </p:spPr>
        </p:pic>
        <p:pic>
          <p:nvPicPr>
            <p:cNvPr id="56" name="UK fla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79420" y="4071622"/>
              <a:ext cx="368047" cy="226772"/>
            </a:xfrm>
            <a:prstGeom prst="rect">
              <a:avLst/>
            </a:prstGeom>
          </p:spPr>
        </p:pic>
        <p:pic>
          <p:nvPicPr>
            <p:cNvPr id="57" name="USA fla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76703" y="4071851"/>
              <a:ext cx="368047" cy="226314"/>
            </a:xfrm>
            <a:prstGeom prst="rect">
              <a:avLst/>
            </a:prstGeom>
          </p:spPr>
        </p:pic>
      </p:grpSp>
    </p:spTree>
    <p:extLst>
      <p:ext uri="{BB962C8B-B14F-4D97-AF65-F5344CB8AC3E}">
        <p14:creationId xmlns:p14="http://schemas.microsoft.com/office/powerpoint/2010/main" val="2424833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graphicEl>
                                              <a:chart seriesIdx="-3" categoryIdx="-3" bldStep="gridLegend"/>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graphicEl>
                                              <a:chart seriesIdx="-4" categoryIdx="0" bldStep="category"/>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graphicEl>
                                              <a:chart seriesIdx="-4" categoryIdx="1" bldStep="category"/>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graphicEl>
                                              <a:chart seriesIdx="-4" categoryIdx="2" bldStep="category"/>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graphicEl>
                                              <a:chart seriesIdx="-4" categoryIdx="3" bldStep="category"/>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graphicEl>
                                              <a:chart seriesIdx="-4" categoryIdx="4" bldStep="category"/>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1">
                                            <p:graphicEl>
                                              <a:chart seriesIdx="-4" categoryIdx="5" bldStep="category"/>
                                            </p:graphic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1">
                                            <p:graphicEl>
                                              <a:chart seriesIdx="-4" categoryIdx="6" bldStep="category"/>
                                            </p:graphic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0">
                                            <p:graphicEl>
                                              <a:chart seriesIdx="-3" categoryIdx="-3" bldStep="gridLegend"/>
                                            </p:graphic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0">
                                            <p:graphicEl>
                                              <a:chart seriesIdx="-4" categoryIdx="0" bldStep="category"/>
                                            </p:graphic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0">
                                            <p:graphicEl>
                                              <a:chart seriesIdx="-4" categoryIdx="1" bldStep="category"/>
                                            </p:graphic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0">
                                            <p:graphicEl>
                                              <a:chart seriesIdx="-4" categoryIdx="2" bldStep="category"/>
                                            </p:graphic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0">
                                            <p:graphicEl>
                                              <a:chart seriesIdx="-4" categoryIdx="3" bldStep="category"/>
                                            </p:graphic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0">
                                            <p:graphicEl>
                                              <a:chart seriesIdx="-4" categoryIdx="4" bldStep="category"/>
                                            </p:graphic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20">
                                            <p:graphicEl>
                                              <a:chart seriesIdx="-4" categoryIdx="5" bldStep="category"/>
                                            </p:graphic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20">
                                            <p:graphicEl>
                                              <a:chart seriesIdx="-4" categoryIdx="6" bldStep="category"/>
                                            </p:graphic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0" grpId="0">
        <p:bldSub>
          <a:bldChart bld="category"/>
        </p:bldSub>
      </p:bldGraphic>
      <p:bldGraphic spid="21" grpId="0">
        <p:bldSub>
          <a:bldChart bld="category"/>
        </p:bldSub>
      </p:bldGraphic>
      <p:bldP spid="10" grpId="0" animBg="1"/>
      <p:bldP spid="12"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Autofit/>
          </a:bodyPr>
          <a:lstStyle/>
          <a:p>
            <a:r>
              <a:rPr lang="en-US" sz="3600" dirty="0" smtClean="0">
                <a:latin typeface="Franklin Gothic Book" panose="020B0503020102020204" pitchFamily="34" charset="0"/>
              </a:rPr>
              <a:t/>
            </a:r>
            <a:br>
              <a:rPr lang="en-US" sz="3600" dirty="0" smtClean="0">
                <a:latin typeface="Franklin Gothic Book" panose="020B0503020102020204" pitchFamily="34" charset="0"/>
              </a:rPr>
            </a:br>
            <a:r>
              <a:rPr lang="en-US" sz="3600" dirty="0" smtClean="0">
                <a:latin typeface="Franklin Gothic Book" panose="020B0503020102020204" pitchFamily="34" charset="0"/>
              </a:rPr>
              <a:t>Our Frames and Messages Were Effective at Changing People’s</a:t>
            </a:r>
            <a:br>
              <a:rPr lang="en-US" sz="3600" dirty="0" smtClean="0">
                <a:latin typeface="Franklin Gothic Book" panose="020B0503020102020204" pitchFamily="34" charset="0"/>
              </a:rPr>
            </a:br>
            <a:r>
              <a:rPr lang="en-US" sz="3600" dirty="0" smtClean="0">
                <a:latin typeface="Franklin Gothic Book" panose="020B0503020102020204" pitchFamily="34" charset="0"/>
              </a:rPr>
              <a:t>Views of Their Own Impact</a:t>
            </a:r>
            <a:endParaRPr lang="en-US" sz="3600" dirty="0">
              <a:latin typeface="Franklin Gothic Book" panose="020B0503020102020204" pitchFamily="34" charset="0"/>
            </a:endParaRPr>
          </a:p>
        </p:txBody>
      </p:sp>
      <p:sp>
        <p:nvSpPr>
          <p:cNvPr id="22" name="Slide Number Placeholder 23"/>
          <p:cNvSpPr>
            <a:spLocks noGrp="1"/>
          </p:cNvSpPr>
          <p:nvPr>
            <p:ph type="sldNum" sz="quarter" idx="10"/>
          </p:nvPr>
        </p:nvSpPr>
        <p:spPr>
          <a:xfrm>
            <a:off x="8017233" y="4725171"/>
            <a:ext cx="784577" cy="273844"/>
          </a:xfrm>
        </p:spPr>
        <p:txBody>
          <a:bodyPr/>
          <a:lstStyle/>
          <a:p>
            <a:fld id="{46903638-178D-3E4C-8874-E0FA73D16517}" type="slidenum">
              <a:rPr lang="en-US" smtClean="0">
                <a:solidFill>
                  <a:srgbClr val="033359"/>
                </a:solidFill>
              </a:rPr>
              <a:pPr/>
              <a:t>48</a:t>
            </a:fld>
            <a:endParaRPr lang="en-US" dirty="0">
              <a:solidFill>
                <a:srgbClr val="033359"/>
              </a:solidFill>
            </a:endParaRPr>
          </a:p>
        </p:txBody>
      </p:sp>
      <p:graphicFrame>
        <p:nvGraphicFramePr>
          <p:cNvPr id="19" name="Chart 18"/>
          <p:cNvGraphicFramePr/>
          <p:nvPr>
            <p:extLst/>
          </p:nvPr>
        </p:nvGraphicFramePr>
        <p:xfrm>
          <a:off x="3249276" y="2464824"/>
          <a:ext cx="2743200" cy="182621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0" name="Chart 19"/>
          <p:cNvGraphicFramePr/>
          <p:nvPr>
            <p:extLst/>
          </p:nvPr>
        </p:nvGraphicFramePr>
        <p:xfrm>
          <a:off x="347255" y="2464824"/>
          <a:ext cx="2743200" cy="196849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1" name="Chart 20"/>
          <p:cNvGraphicFramePr/>
          <p:nvPr>
            <p:extLst/>
          </p:nvPr>
        </p:nvGraphicFramePr>
        <p:xfrm>
          <a:off x="6151297" y="2464824"/>
          <a:ext cx="2743200" cy="1826216"/>
        </p:xfrm>
        <a:graphic>
          <a:graphicData uri="http://schemas.openxmlformats.org/drawingml/2006/chart">
            <c:chart xmlns:c="http://schemas.openxmlformats.org/drawingml/2006/chart" xmlns:r="http://schemas.openxmlformats.org/officeDocument/2006/relationships" r:id="rId5"/>
          </a:graphicData>
        </a:graphic>
      </p:graphicFrame>
      <p:cxnSp>
        <p:nvCxnSpPr>
          <p:cNvPr id="36" name="Straight Connector 35"/>
          <p:cNvCxnSpPr/>
          <p:nvPr/>
        </p:nvCxnSpPr>
        <p:spPr bwMode="auto">
          <a:xfrm>
            <a:off x="6062962" y="2156713"/>
            <a:ext cx="0" cy="2103120"/>
          </a:xfrm>
          <a:prstGeom prst="line">
            <a:avLst/>
          </a:prstGeom>
          <a:blipFill dpi="0" rotWithShape="0">
            <a:blip r:embed="rId6"/>
            <a:srcRect/>
            <a:tile tx="0" ty="0" sx="100000" sy="100000" flip="none" algn="tl"/>
          </a:blipFill>
          <a:ln w="6350" cap="flat" cmpd="sng" algn="ctr">
            <a:solidFill>
              <a:schemeClr val="bg1">
                <a:lumMod val="75000"/>
              </a:schemeClr>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37" name="Straight Connector 36"/>
          <p:cNvCxnSpPr/>
          <p:nvPr/>
        </p:nvCxnSpPr>
        <p:spPr bwMode="auto">
          <a:xfrm>
            <a:off x="3123795" y="2156713"/>
            <a:ext cx="0" cy="2103120"/>
          </a:xfrm>
          <a:prstGeom prst="line">
            <a:avLst/>
          </a:prstGeom>
          <a:blipFill dpi="0" rotWithShape="0">
            <a:blip r:embed="rId6"/>
            <a:srcRect/>
            <a:tile tx="0" ty="0" sx="100000" sy="100000" flip="none" algn="tl"/>
          </a:blipFill>
          <a:ln w="6350" cap="flat" cmpd="sng" algn="ctr">
            <a:solidFill>
              <a:schemeClr val="bg1">
                <a:lumMod val="75000"/>
              </a:schemeClr>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25" name="Rounded Rectangle 24"/>
          <p:cNvSpPr/>
          <p:nvPr/>
        </p:nvSpPr>
        <p:spPr bwMode="auto">
          <a:xfrm>
            <a:off x="5488216" y="3363838"/>
            <a:ext cx="228600" cy="652224"/>
          </a:xfrm>
          <a:prstGeom prst="roundRect">
            <a:avLst>
              <a:gd name="adj" fmla="val 0"/>
            </a:avLst>
          </a:prstGeom>
          <a:noFill/>
          <a:ln w="25400" cap="flat" cmpd="sng" algn="ctr">
            <a:solidFill>
              <a:schemeClr val="accent1"/>
            </a:solidFill>
            <a:prstDash val="solid"/>
            <a:miter lim="800000"/>
            <a:headEnd type="none" w="med" len="med"/>
            <a:tailEnd type="none" w="med" len="med"/>
          </a:ln>
          <a:effectLst/>
        </p:spPr>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kern="0" dirty="0">
              <a:gradFill>
                <a:gsLst>
                  <a:gs pos="0">
                    <a:srgbClr val="FFFFFF"/>
                  </a:gs>
                  <a:gs pos="100000">
                    <a:srgbClr val="FFFFFF"/>
                  </a:gs>
                </a:gsLst>
                <a:lin ang="5400000" scaled="0"/>
              </a:gradFill>
              <a:latin typeface="Segoe UI Light"/>
              <a:ea typeface="Segoe UI" pitchFamily="34" charset="0"/>
              <a:cs typeface="Segoe UI" pitchFamily="34" charset="0"/>
            </a:endParaRPr>
          </a:p>
        </p:txBody>
      </p:sp>
      <p:grpSp>
        <p:nvGrpSpPr>
          <p:cNvPr id="90" name="Group 89"/>
          <p:cNvGrpSpPr/>
          <p:nvPr/>
        </p:nvGrpSpPr>
        <p:grpSpPr>
          <a:xfrm>
            <a:off x="466344" y="2105834"/>
            <a:ext cx="1701804" cy="301975"/>
            <a:chOff x="955884" y="1879537"/>
            <a:chExt cx="1701804" cy="301975"/>
          </a:xfrm>
        </p:grpSpPr>
        <p:grpSp>
          <p:nvGrpSpPr>
            <p:cNvPr id="91" name="PRO"/>
            <p:cNvGrpSpPr>
              <a:grpSpLocks noChangeAspect="1"/>
            </p:cNvGrpSpPr>
            <p:nvPr/>
          </p:nvGrpSpPr>
          <p:grpSpPr>
            <a:xfrm>
              <a:off x="955884" y="1892418"/>
              <a:ext cx="182880" cy="233125"/>
              <a:chOff x="2324100" y="398463"/>
              <a:chExt cx="2005013" cy="2555876"/>
            </a:xfrm>
            <a:solidFill>
              <a:schemeClr val="accent3">
                <a:lumMod val="50000"/>
                <a:lumOff val="50000"/>
              </a:schemeClr>
            </a:solidFill>
            <a:effectLst/>
          </p:grpSpPr>
          <p:sp>
            <p:nvSpPr>
              <p:cNvPr id="93" name="Freeform 5"/>
              <p:cNvSpPr>
                <a:spLocks/>
              </p:cNvSpPr>
              <p:nvPr/>
            </p:nvSpPr>
            <p:spPr bwMode="auto">
              <a:xfrm>
                <a:off x="2324100" y="1717676"/>
                <a:ext cx="565150" cy="1236663"/>
              </a:xfrm>
              <a:custGeom>
                <a:avLst/>
                <a:gdLst>
                  <a:gd name="T0" fmla="*/ 592 w 592"/>
                  <a:gd name="T1" fmla="*/ 1297 h 1297"/>
                  <a:gd name="T2" fmla="*/ 592 w 592"/>
                  <a:gd name="T3" fmla="*/ 1297 h 1297"/>
                  <a:gd name="T4" fmla="*/ 0 w 592"/>
                  <a:gd name="T5" fmla="*/ 1297 h 1297"/>
                  <a:gd name="T6" fmla="*/ 0 w 592"/>
                  <a:gd name="T7" fmla="*/ 297 h 1297"/>
                  <a:gd name="T8" fmla="*/ 296 w 592"/>
                  <a:gd name="T9" fmla="*/ 0 h 1297"/>
                  <a:gd name="T10" fmla="*/ 592 w 592"/>
                  <a:gd name="T11" fmla="*/ 297 h 1297"/>
                  <a:gd name="T12" fmla="*/ 592 w 592"/>
                  <a:gd name="T13" fmla="*/ 1297 h 1297"/>
                </a:gdLst>
                <a:ahLst/>
                <a:cxnLst>
                  <a:cxn ang="0">
                    <a:pos x="T0" y="T1"/>
                  </a:cxn>
                  <a:cxn ang="0">
                    <a:pos x="T2" y="T3"/>
                  </a:cxn>
                  <a:cxn ang="0">
                    <a:pos x="T4" y="T5"/>
                  </a:cxn>
                  <a:cxn ang="0">
                    <a:pos x="T6" y="T7"/>
                  </a:cxn>
                  <a:cxn ang="0">
                    <a:pos x="T8" y="T9"/>
                  </a:cxn>
                  <a:cxn ang="0">
                    <a:pos x="T10" y="T11"/>
                  </a:cxn>
                  <a:cxn ang="0">
                    <a:pos x="T12" y="T13"/>
                  </a:cxn>
                </a:cxnLst>
                <a:rect l="0" t="0" r="r" b="b"/>
                <a:pathLst>
                  <a:path w="592" h="1297">
                    <a:moveTo>
                      <a:pt x="592" y="1297"/>
                    </a:moveTo>
                    <a:lnTo>
                      <a:pt x="592" y="1297"/>
                    </a:lnTo>
                    <a:lnTo>
                      <a:pt x="0" y="1297"/>
                    </a:lnTo>
                    <a:lnTo>
                      <a:pt x="0" y="297"/>
                    </a:lnTo>
                    <a:cubicBezTo>
                      <a:pt x="0" y="133"/>
                      <a:pt x="132" y="0"/>
                      <a:pt x="296" y="0"/>
                    </a:cubicBezTo>
                    <a:cubicBezTo>
                      <a:pt x="459" y="0"/>
                      <a:pt x="592" y="133"/>
                      <a:pt x="592" y="297"/>
                    </a:cubicBezTo>
                    <a:lnTo>
                      <a:pt x="592" y="1297"/>
                    </a:lnTo>
                    <a:close/>
                  </a:path>
                </a:pathLst>
              </a:custGeom>
              <a:solidFill>
                <a:schemeClr val="accent3">
                  <a:lumMod val="75000"/>
                  <a:lumOff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4" name="Freeform 6"/>
              <p:cNvSpPr>
                <a:spLocks/>
              </p:cNvSpPr>
              <p:nvPr/>
            </p:nvSpPr>
            <p:spPr bwMode="auto">
              <a:xfrm>
                <a:off x="2355850" y="1160463"/>
                <a:ext cx="500063" cy="498475"/>
              </a:xfrm>
              <a:custGeom>
                <a:avLst/>
                <a:gdLst>
                  <a:gd name="T0" fmla="*/ 523 w 523"/>
                  <a:gd name="T1" fmla="*/ 261 h 522"/>
                  <a:gd name="T2" fmla="*/ 523 w 523"/>
                  <a:gd name="T3" fmla="*/ 261 h 522"/>
                  <a:gd name="T4" fmla="*/ 262 w 523"/>
                  <a:gd name="T5" fmla="*/ 522 h 522"/>
                  <a:gd name="T6" fmla="*/ 0 w 523"/>
                  <a:gd name="T7" fmla="*/ 261 h 522"/>
                  <a:gd name="T8" fmla="*/ 262 w 523"/>
                  <a:gd name="T9" fmla="*/ 0 h 522"/>
                  <a:gd name="T10" fmla="*/ 523 w 523"/>
                  <a:gd name="T11" fmla="*/ 261 h 522"/>
                </a:gdLst>
                <a:ahLst/>
                <a:cxnLst>
                  <a:cxn ang="0">
                    <a:pos x="T0" y="T1"/>
                  </a:cxn>
                  <a:cxn ang="0">
                    <a:pos x="T2" y="T3"/>
                  </a:cxn>
                  <a:cxn ang="0">
                    <a:pos x="T4" y="T5"/>
                  </a:cxn>
                  <a:cxn ang="0">
                    <a:pos x="T6" y="T7"/>
                  </a:cxn>
                  <a:cxn ang="0">
                    <a:pos x="T8" y="T9"/>
                  </a:cxn>
                  <a:cxn ang="0">
                    <a:pos x="T10" y="T11"/>
                  </a:cxn>
                </a:cxnLst>
                <a:rect l="0" t="0" r="r" b="b"/>
                <a:pathLst>
                  <a:path w="523" h="522">
                    <a:moveTo>
                      <a:pt x="523" y="261"/>
                    </a:moveTo>
                    <a:lnTo>
                      <a:pt x="523" y="261"/>
                    </a:lnTo>
                    <a:cubicBezTo>
                      <a:pt x="523" y="405"/>
                      <a:pt x="406" y="522"/>
                      <a:pt x="262" y="522"/>
                    </a:cubicBezTo>
                    <a:cubicBezTo>
                      <a:pt x="117" y="522"/>
                      <a:pt x="0" y="405"/>
                      <a:pt x="0" y="261"/>
                    </a:cubicBezTo>
                    <a:cubicBezTo>
                      <a:pt x="0" y="117"/>
                      <a:pt x="117" y="0"/>
                      <a:pt x="262" y="0"/>
                    </a:cubicBezTo>
                    <a:cubicBezTo>
                      <a:pt x="406" y="0"/>
                      <a:pt x="523" y="117"/>
                      <a:pt x="523" y="261"/>
                    </a:cubicBezTo>
                    <a:close/>
                  </a:path>
                </a:pathLst>
              </a:custGeom>
              <a:solidFill>
                <a:schemeClr val="accent3">
                  <a:lumMod val="75000"/>
                  <a:lumOff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5" name="Freeform 7"/>
              <p:cNvSpPr>
                <a:spLocks/>
              </p:cNvSpPr>
              <p:nvPr/>
            </p:nvSpPr>
            <p:spPr bwMode="auto">
              <a:xfrm>
                <a:off x="3043238" y="1335088"/>
                <a:ext cx="566738" cy="1619250"/>
              </a:xfrm>
              <a:custGeom>
                <a:avLst/>
                <a:gdLst>
                  <a:gd name="T0" fmla="*/ 593 w 593"/>
                  <a:gd name="T1" fmla="*/ 1697 h 1697"/>
                  <a:gd name="T2" fmla="*/ 593 w 593"/>
                  <a:gd name="T3" fmla="*/ 1697 h 1697"/>
                  <a:gd name="T4" fmla="*/ 0 w 593"/>
                  <a:gd name="T5" fmla="*/ 1697 h 1697"/>
                  <a:gd name="T6" fmla="*/ 0 w 593"/>
                  <a:gd name="T7" fmla="*/ 297 h 1697"/>
                  <a:gd name="T8" fmla="*/ 297 w 593"/>
                  <a:gd name="T9" fmla="*/ 0 h 1697"/>
                  <a:gd name="T10" fmla="*/ 593 w 593"/>
                  <a:gd name="T11" fmla="*/ 297 h 1697"/>
                  <a:gd name="T12" fmla="*/ 593 w 593"/>
                  <a:gd name="T13" fmla="*/ 1697 h 1697"/>
                </a:gdLst>
                <a:ahLst/>
                <a:cxnLst>
                  <a:cxn ang="0">
                    <a:pos x="T0" y="T1"/>
                  </a:cxn>
                  <a:cxn ang="0">
                    <a:pos x="T2" y="T3"/>
                  </a:cxn>
                  <a:cxn ang="0">
                    <a:pos x="T4" y="T5"/>
                  </a:cxn>
                  <a:cxn ang="0">
                    <a:pos x="T6" y="T7"/>
                  </a:cxn>
                  <a:cxn ang="0">
                    <a:pos x="T8" y="T9"/>
                  </a:cxn>
                  <a:cxn ang="0">
                    <a:pos x="T10" y="T11"/>
                  </a:cxn>
                  <a:cxn ang="0">
                    <a:pos x="T12" y="T13"/>
                  </a:cxn>
                </a:cxnLst>
                <a:rect l="0" t="0" r="r" b="b"/>
                <a:pathLst>
                  <a:path w="593" h="1697">
                    <a:moveTo>
                      <a:pt x="593" y="1697"/>
                    </a:moveTo>
                    <a:lnTo>
                      <a:pt x="593" y="1697"/>
                    </a:lnTo>
                    <a:lnTo>
                      <a:pt x="0" y="1697"/>
                    </a:lnTo>
                    <a:lnTo>
                      <a:pt x="0" y="297"/>
                    </a:lnTo>
                    <a:cubicBezTo>
                      <a:pt x="0" y="133"/>
                      <a:pt x="133" y="0"/>
                      <a:pt x="297" y="0"/>
                    </a:cubicBezTo>
                    <a:cubicBezTo>
                      <a:pt x="460" y="0"/>
                      <a:pt x="593" y="133"/>
                      <a:pt x="593" y="297"/>
                    </a:cubicBezTo>
                    <a:lnTo>
                      <a:pt x="593" y="1697"/>
                    </a:lnTo>
                    <a:close/>
                  </a:path>
                </a:pathLst>
              </a:custGeom>
              <a:solidFill>
                <a:schemeClr val="accent3">
                  <a:lumMod val="75000"/>
                  <a:lumOff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6" name="Freeform 8"/>
              <p:cNvSpPr>
                <a:spLocks/>
              </p:cNvSpPr>
              <p:nvPr/>
            </p:nvSpPr>
            <p:spPr bwMode="auto">
              <a:xfrm>
                <a:off x="3076575" y="779463"/>
                <a:ext cx="500063" cy="498475"/>
              </a:xfrm>
              <a:custGeom>
                <a:avLst/>
                <a:gdLst>
                  <a:gd name="T0" fmla="*/ 523 w 523"/>
                  <a:gd name="T1" fmla="*/ 261 h 522"/>
                  <a:gd name="T2" fmla="*/ 523 w 523"/>
                  <a:gd name="T3" fmla="*/ 261 h 522"/>
                  <a:gd name="T4" fmla="*/ 262 w 523"/>
                  <a:gd name="T5" fmla="*/ 522 h 522"/>
                  <a:gd name="T6" fmla="*/ 0 w 523"/>
                  <a:gd name="T7" fmla="*/ 261 h 522"/>
                  <a:gd name="T8" fmla="*/ 262 w 523"/>
                  <a:gd name="T9" fmla="*/ 0 h 522"/>
                  <a:gd name="T10" fmla="*/ 523 w 523"/>
                  <a:gd name="T11" fmla="*/ 261 h 522"/>
                </a:gdLst>
                <a:ahLst/>
                <a:cxnLst>
                  <a:cxn ang="0">
                    <a:pos x="T0" y="T1"/>
                  </a:cxn>
                  <a:cxn ang="0">
                    <a:pos x="T2" y="T3"/>
                  </a:cxn>
                  <a:cxn ang="0">
                    <a:pos x="T4" y="T5"/>
                  </a:cxn>
                  <a:cxn ang="0">
                    <a:pos x="T6" y="T7"/>
                  </a:cxn>
                  <a:cxn ang="0">
                    <a:pos x="T8" y="T9"/>
                  </a:cxn>
                  <a:cxn ang="0">
                    <a:pos x="T10" y="T11"/>
                  </a:cxn>
                </a:cxnLst>
                <a:rect l="0" t="0" r="r" b="b"/>
                <a:pathLst>
                  <a:path w="523" h="522">
                    <a:moveTo>
                      <a:pt x="523" y="261"/>
                    </a:moveTo>
                    <a:lnTo>
                      <a:pt x="523" y="261"/>
                    </a:lnTo>
                    <a:cubicBezTo>
                      <a:pt x="523" y="405"/>
                      <a:pt x="406" y="522"/>
                      <a:pt x="262" y="522"/>
                    </a:cubicBezTo>
                    <a:cubicBezTo>
                      <a:pt x="117" y="522"/>
                      <a:pt x="0" y="405"/>
                      <a:pt x="0" y="261"/>
                    </a:cubicBezTo>
                    <a:cubicBezTo>
                      <a:pt x="0" y="117"/>
                      <a:pt x="117" y="0"/>
                      <a:pt x="262" y="0"/>
                    </a:cubicBezTo>
                    <a:cubicBezTo>
                      <a:pt x="406" y="0"/>
                      <a:pt x="523" y="117"/>
                      <a:pt x="523" y="261"/>
                    </a:cubicBezTo>
                    <a:close/>
                  </a:path>
                </a:pathLst>
              </a:custGeom>
              <a:solidFill>
                <a:schemeClr val="accent3">
                  <a:lumMod val="75000"/>
                  <a:lumOff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7" name="Freeform 9"/>
              <p:cNvSpPr>
                <a:spLocks/>
              </p:cNvSpPr>
              <p:nvPr/>
            </p:nvSpPr>
            <p:spPr bwMode="auto">
              <a:xfrm>
                <a:off x="3763963" y="954088"/>
                <a:ext cx="565150" cy="2000250"/>
              </a:xfrm>
              <a:custGeom>
                <a:avLst/>
                <a:gdLst>
                  <a:gd name="T0" fmla="*/ 593 w 593"/>
                  <a:gd name="T1" fmla="*/ 2097 h 2097"/>
                  <a:gd name="T2" fmla="*/ 593 w 593"/>
                  <a:gd name="T3" fmla="*/ 2097 h 2097"/>
                  <a:gd name="T4" fmla="*/ 0 w 593"/>
                  <a:gd name="T5" fmla="*/ 2097 h 2097"/>
                  <a:gd name="T6" fmla="*/ 0 w 593"/>
                  <a:gd name="T7" fmla="*/ 297 h 2097"/>
                  <a:gd name="T8" fmla="*/ 296 w 593"/>
                  <a:gd name="T9" fmla="*/ 0 h 2097"/>
                  <a:gd name="T10" fmla="*/ 593 w 593"/>
                  <a:gd name="T11" fmla="*/ 297 h 2097"/>
                  <a:gd name="T12" fmla="*/ 593 w 593"/>
                  <a:gd name="T13" fmla="*/ 2097 h 2097"/>
                </a:gdLst>
                <a:ahLst/>
                <a:cxnLst>
                  <a:cxn ang="0">
                    <a:pos x="T0" y="T1"/>
                  </a:cxn>
                  <a:cxn ang="0">
                    <a:pos x="T2" y="T3"/>
                  </a:cxn>
                  <a:cxn ang="0">
                    <a:pos x="T4" y="T5"/>
                  </a:cxn>
                  <a:cxn ang="0">
                    <a:pos x="T6" y="T7"/>
                  </a:cxn>
                  <a:cxn ang="0">
                    <a:pos x="T8" y="T9"/>
                  </a:cxn>
                  <a:cxn ang="0">
                    <a:pos x="T10" y="T11"/>
                  </a:cxn>
                  <a:cxn ang="0">
                    <a:pos x="T12" y="T13"/>
                  </a:cxn>
                </a:cxnLst>
                <a:rect l="0" t="0" r="r" b="b"/>
                <a:pathLst>
                  <a:path w="593" h="2097">
                    <a:moveTo>
                      <a:pt x="593" y="2097"/>
                    </a:moveTo>
                    <a:lnTo>
                      <a:pt x="593" y="2097"/>
                    </a:lnTo>
                    <a:lnTo>
                      <a:pt x="0" y="2097"/>
                    </a:lnTo>
                    <a:lnTo>
                      <a:pt x="0" y="297"/>
                    </a:lnTo>
                    <a:cubicBezTo>
                      <a:pt x="0" y="133"/>
                      <a:pt x="133" y="0"/>
                      <a:pt x="296" y="0"/>
                    </a:cubicBezTo>
                    <a:cubicBezTo>
                      <a:pt x="460" y="0"/>
                      <a:pt x="593" y="133"/>
                      <a:pt x="593" y="297"/>
                    </a:cubicBezTo>
                    <a:lnTo>
                      <a:pt x="593" y="2097"/>
                    </a:lnTo>
                    <a:close/>
                  </a:path>
                </a:pathLst>
              </a:custGeom>
              <a:solidFill>
                <a:schemeClr val="accent3">
                  <a:lumMod val="75000"/>
                  <a:lumOff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8" name="Freeform 10"/>
              <p:cNvSpPr>
                <a:spLocks/>
              </p:cNvSpPr>
              <p:nvPr/>
            </p:nvSpPr>
            <p:spPr bwMode="auto">
              <a:xfrm>
                <a:off x="3797300" y="398463"/>
                <a:ext cx="498475" cy="496888"/>
              </a:xfrm>
              <a:custGeom>
                <a:avLst/>
                <a:gdLst>
                  <a:gd name="T0" fmla="*/ 523 w 523"/>
                  <a:gd name="T1" fmla="*/ 260 h 521"/>
                  <a:gd name="T2" fmla="*/ 523 w 523"/>
                  <a:gd name="T3" fmla="*/ 260 h 521"/>
                  <a:gd name="T4" fmla="*/ 261 w 523"/>
                  <a:gd name="T5" fmla="*/ 521 h 521"/>
                  <a:gd name="T6" fmla="*/ 0 w 523"/>
                  <a:gd name="T7" fmla="*/ 260 h 521"/>
                  <a:gd name="T8" fmla="*/ 261 w 523"/>
                  <a:gd name="T9" fmla="*/ 0 h 521"/>
                  <a:gd name="T10" fmla="*/ 523 w 523"/>
                  <a:gd name="T11" fmla="*/ 260 h 521"/>
                </a:gdLst>
                <a:ahLst/>
                <a:cxnLst>
                  <a:cxn ang="0">
                    <a:pos x="T0" y="T1"/>
                  </a:cxn>
                  <a:cxn ang="0">
                    <a:pos x="T2" y="T3"/>
                  </a:cxn>
                  <a:cxn ang="0">
                    <a:pos x="T4" y="T5"/>
                  </a:cxn>
                  <a:cxn ang="0">
                    <a:pos x="T6" y="T7"/>
                  </a:cxn>
                  <a:cxn ang="0">
                    <a:pos x="T8" y="T9"/>
                  </a:cxn>
                  <a:cxn ang="0">
                    <a:pos x="T10" y="T11"/>
                  </a:cxn>
                </a:cxnLst>
                <a:rect l="0" t="0" r="r" b="b"/>
                <a:pathLst>
                  <a:path w="523" h="521">
                    <a:moveTo>
                      <a:pt x="523" y="260"/>
                    </a:moveTo>
                    <a:lnTo>
                      <a:pt x="523" y="260"/>
                    </a:lnTo>
                    <a:cubicBezTo>
                      <a:pt x="523" y="404"/>
                      <a:pt x="406" y="521"/>
                      <a:pt x="261" y="521"/>
                    </a:cubicBezTo>
                    <a:cubicBezTo>
                      <a:pt x="117" y="521"/>
                      <a:pt x="0" y="404"/>
                      <a:pt x="0" y="260"/>
                    </a:cubicBezTo>
                    <a:cubicBezTo>
                      <a:pt x="0" y="116"/>
                      <a:pt x="117" y="0"/>
                      <a:pt x="261" y="0"/>
                    </a:cubicBezTo>
                    <a:cubicBezTo>
                      <a:pt x="406" y="0"/>
                      <a:pt x="523" y="116"/>
                      <a:pt x="523" y="260"/>
                    </a:cubicBezTo>
                    <a:close/>
                  </a:path>
                </a:pathLst>
              </a:custGeom>
              <a:solidFill>
                <a:schemeClr val="accent3">
                  <a:lumMod val="75000"/>
                  <a:lumOff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92" name="Content Placeholder 2"/>
            <p:cNvSpPr txBox="1">
              <a:spLocks/>
            </p:cNvSpPr>
            <p:nvPr/>
          </p:nvSpPr>
          <p:spPr>
            <a:xfrm>
              <a:off x="1135548" y="1879537"/>
              <a:ext cx="1522140" cy="301975"/>
            </a:xfrm>
            <a:prstGeom prst="rect">
              <a:avLst/>
            </a:prstGeom>
          </p:spPr>
          <p:txBody>
            <a:bodyPr vert="horz" wrap="none" lIns="45720" tIns="46800" rIns="91440" bIns="45720" rtlCol="0">
              <a:noAutofit/>
            </a:bodyPr>
            <a:lstStyle>
              <a:lvl1pPr marL="0" indent="0" algn="l" defTabSz="457200" rtl="0" eaLnBrk="1" latinLnBrk="0" hangingPunct="1">
                <a:spcBef>
                  <a:spcPct val="20000"/>
                </a:spcBef>
                <a:buFont typeface="Arial"/>
                <a:buNone/>
                <a:defRPr sz="800" kern="1200">
                  <a:solidFill>
                    <a:schemeClr val="tx1"/>
                  </a:solidFill>
                  <a:latin typeface="+mn-lt"/>
                  <a:ea typeface="+mn-ea"/>
                  <a:cs typeface="+mn-cs"/>
                </a:defRPr>
              </a:lvl1pPr>
              <a:lvl2pPr marL="349200" indent="0" algn="l" defTabSz="457200" rtl="0" eaLnBrk="1" latinLnBrk="0" hangingPunct="1">
                <a:spcBef>
                  <a:spcPct val="20000"/>
                </a:spcBef>
                <a:buFont typeface="Arial"/>
                <a:buNone/>
                <a:defRPr sz="800" kern="1200">
                  <a:solidFill>
                    <a:schemeClr val="tx1"/>
                  </a:solidFill>
                  <a:latin typeface="+mn-lt"/>
                  <a:ea typeface="+mn-ea"/>
                  <a:cs typeface="+mn-cs"/>
                </a:defRPr>
              </a:lvl2pPr>
              <a:lvl3pPr marL="662400" indent="0" algn="l" defTabSz="457200" rtl="0" eaLnBrk="1" latinLnBrk="0" hangingPunct="1">
                <a:spcBef>
                  <a:spcPct val="20000"/>
                </a:spcBef>
                <a:buFont typeface="Arial"/>
                <a:buNone/>
                <a:defRPr sz="800" kern="1200">
                  <a:solidFill>
                    <a:schemeClr val="tx1"/>
                  </a:solidFill>
                  <a:latin typeface="+mn-lt"/>
                  <a:ea typeface="+mn-ea"/>
                  <a:cs typeface="+mn-cs"/>
                </a:defRPr>
              </a:lvl3pPr>
              <a:lvl4pPr marL="975600" indent="0" algn="l" defTabSz="457200" rtl="0" eaLnBrk="1" latinLnBrk="0" hangingPunct="1">
                <a:spcBef>
                  <a:spcPct val="20000"/>
                </a:spcBef>
                <a:buFont typeface="Arial"/>
                <a:buNone/>
                <a:defRPr sz="800" kern="1200">
                  <a:solidFill>
                    <a:schemeClr val="tx1"/>
                  </a:solidFill>
                  <a:latin typeface="+mn-lt"/>
                  <a:ea typeface="+mn-ea"/>
                  <a:cs typeface="+mn-cs"/>
                </a:defRPr>
              </a:lvl4pPr>
              <a:lvl5pPr marL="1252800" indent="0" algn="l" defTabSz="457200" rtl="0" eaLnBrk="1" latinLnBrk="0" hangingPunct="1">
                <a:spcBef>
                  <a:spcPct val="20000"/>
                </a:spcBef>
                <a:buFont typeface="Arial"/>
                <a:buNone/>
                <a:defRPr sz="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20000"/>
                </a:lnSpc>
                <a:spcBef>
                  <a:spcPts val="1200"/>
                </a:spcBef>
              </a:pPr>
              <a:r>
                <a:rPr lang="en-US" sz="1400" dirty="0" smtClean="0">
                  <a:solidFill>
                    <a:schemeClr val="accent3">
                      <a:lumMod val="75000"/>
                      <a:lumOff val="25000"/>
                    </a:schemeClr>
                  </a:solidFill>
                  <a:latin typeface="+mj-lt"/>
                  <a:cs typeface="Calibri Light"/>
                </a:rPr>
                <a:t>Pros</a:t>
              </a:r>
              <a:endParaRPr lang="en-US" sz="1000" dirty="0" smtClean="0">
                <a:solidFill>
                  <a:schemeClr val="accent3">
                    <a:lumMod val="75000"/>
                    <a:lumOff val="25000"/>
                  </a:schemeClr>
                </a:solidFill>
                <a:latin typeface="Franklin Gothic Book" panose="020B0503020102020204" pitchFamily="34" charset="0"/>
                <a:cs typeface="Calibri Light"/>
              </a:endParaRPr>
            </a:p>
          </p:txBody>
        </p:sp>
      </p:grpSp>
      <p:grpSp>
        <p:nvGrpSpPr>
          <p:cNvPr id="99" name="Group 98"/>
          <p:cNvGrpSpPr/>
          <p:nvPr/>
        </p:nvGrpSpPr>
        <p:grpSpPr>
          <a:xfrm>
            <a:off x="6300216" y="2105834"/>
            <a:ext cx="1876362" cy="289206"/>
            <a:chOff x="4086938" y="1887890"/>
            <a:chExt cx="1876362" cy="289206"/>
          </a:xfrm>
        </p:grpSpPr>
        <p:grpSp>
          <p:nvGrpSpPr>
            <p:cNvPr id="100" name="SKEPTIC"/>
            <p:cNvGrpSpPr>
              <a:grpSpLocks noChangeAspect="1"/>
            </p:cNvGrpSpPr>
            <p:nvPr/>
          </p:nvGrpSpPr>
          <p:grpSpPr>
            <a:xfrm>
              <a:off x="4086938" y="1892418"/>
              <a:ext cx="182880" cy="233125"/>
              <a:chOff x="4826000" y="398463"/>
              <a:chExt cx="2005013" cy="2555876"/>
            </a:xfrm>
            <a:solidFill>
              <a:schemeClr val="accent4"/>
            </a:solidFill>
            <a:effectLst/>
          </p:grpSpPr>
          <p:sp>
            <p:nvSpPr>
              <p:cNvPr id="102" name="Freeform 11"/>
              <p:cNvSpPr>
                <a:spLocks/>
              </p:cNvSpPr>
              <p:nvPr/>
            </p:nvSpPr>
            <p:spPr bwMode="auto">
              <a:xfrm>
                <a:off x="6265863" y="1717676"/>
                <a:ext cx="565150" cy="1236663"/>
              </a:xfrm>
              <a:custGeom>
                <a:avLst/>
                <a:gdLst>
                  <a:gd name="T0" fmla="*/ 0 w 593"/>
                  <a:gd name="T1" fmla="*/ 1297 h 1297"/>
                  <a:gd name="T2" fmla="*/ 0 w 593"/>
                  <a:gd name="T3" fmla="*/ 1297 h 1297"/>
                  <a:gd name="T4" fmla="*/ 593 w 593"/>
                  <a:gd name="T5" fmla="*/ 1297 h 1297"/>
                  <a:gd name="T6" fmla="*/ 593 w 593"/>
                  <a:gd name="T7" fmla="*/ 297 h 1297"/>
                  <a:gd name="T8" fmla="*/ 296 w 593"/>
                  <a:gd name="T9" fmla="*/ 0 h 1297"/>
                  <a:gd name="T10" fmla="*/ 296 w 593"/>
                  <a:gd name="T11" fmla="*/ 0 h 1297"/>
                  <a:gd name="T12" fmla="*/ 0 w 593"/>
                  <a:gd name="T13" fmla="*/ 297 h 1297"/>
                  <a:gd name="T14" fmla="*/ 0 w 593"/>
                  <a:gd name="T15" fmla="*/ 1297 h 129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3" h="1297">
                    <a:moveTo>
                      <a:pt x="0" y="1297"/>
                    </a:moveTo>
                    <a:lnTo>
                      <a:pt x="0" y="1297"/>
                    </a:lnTo>
                    <a:lnTo>
                      <a:pt x="593" y="1297"/>
                    </a:lnTo>
                    <a:lnTo>
                      <a:pt x="593" y="297"/>
                    </a:lnTo>
                    <a:cubicBezTo>
                      <a:pt x="593" y="133"/>
                      <a:pt x="460" y="0"/>
                      <a:pt x="296" y="0"/>
                    </a:cubicBezTo>
                    <a:lnTo>
                      <a:pt x="296" y="0"/>
                    </a:lnTo>
                    <a:cubicBezTo>
                      <a:pt x="133" y="0"/>
                      <a:pt x="0" y="133"/>
                      <a:pt x="0" y="297"/>
                    </a:cubicBezTo>
                    <a:lnTo>
                      <a:pt x="0" y="129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3" name="Freeform 12"/>
              <p:cNvSpPr>
                <a:spLocks/>
              </p:cNvSpPr>
              <p:nvPr/>
            </p:nvSpPr>
            <p:spPr bwMode="auto">
              <a:xfrm>
                <a:off x="6299200" y="1160463"/>
                <a:ext cx="498475" cy="498475"/>
              </a:xfrm>
              <a:custGeom>
                <a:avLst/>
                <a:gdLst>
                  <a:gd name="T0" fmla="*/ 0 w 523"/>
                  <a:gd name="T1" fmla="*/ 261 h 522"/>
                  <a:gd name="T2" fmla="*/ 0 w 523"/>
                  <a:gd name="T3" fmla="*/ 261 h 522"/>
                  <a:gd name="T4" fmla="*/ 261 w 523"/>
                  <a:gd name="T5" fmla="*/ 522 h 522"/>
                  <a:gd name="T6" fmla="*/ 523 w 523"/>
                  <a:gd name="T7" fmla="*/ 261 h 522"/>
                  <a:gd name="T8" fmla="*/ 261 w 523"/>
                  <a:gd name="T9" fmla="*/ 0 h 522"/>
                  <a:gd name="T10" fmla="*/ 0 w 523"/>
                  <a:gd name="T11" fmla="*/ 261 h 522"/>
                </a:gdLst>
                <a:ahLst/>
                <a:cxnLst>
                  <a:cxn ang="0">
                    <a:pos x="T0" y="T1"/>
                  </a:cxn>
                  <a:cxn ang="0">
                    <a:pos x="T2" y="T3"/>
                  </a:cxn>
                  <a:cxn ang="0">
                    <a:pos x="T4" y="T5"/>
                  </a:cxn>
                  <a:cxn ang="0">
                    <a:pos x="T6" y="T7"/>
                  </a:cxn>
                  <a:cxn ang="0">
                    <a:pos x="T8" y="T9"/>
                  </a:cxn>
                  <a:cxn ang="0">
                    <a:pos x="T10" y="T11"/>
                  </a:cxn>
                </a:cxnLst>
                <a:rect l="0" t="0" r="r" b="b"/>
                <a:pathLst>
                  <a:path w="523" h="522">
                    <a:moveTo>
                      <a:pt x="0" y="261"/>
                    </a:moveTo>
                    <a:lnTo>
                      <a:pt x="0" y="261"/>
                    </a:lnTo>
                    <a:cubicBezTo>
                      <a:pt x="0" y="405"/>
                      <a:pt x="117" y="522"/>
                      <a:pt x="261" y="522"/>
                    </a:cubicBezTo>
                    <a:cubicBezTo>
                      <a:pt x="406" y="522"/>
                      <a:pt x="523" y="405"/>
                      <a:pt x="523" y="261"/>
                    </a:cubicBezTo>
                    <a:cubicBezTo>
                      <a:pt x="523" y="117"/>
                      <a:pt x="406" y="0"/>
                      <a:pt x="261" y="0"/>
                    </a:cubicBezTo>
                    <a:cubicBezTo>
                      <a:pt x="117" y="0"/>
                      <a:pt x="0" y="117"/>
                      <a:pt x="0" y="2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4" name="Freeform 13"/>
              <p:cNvSpPr>
                <a:spLocks/>
              </p:cNvSpPr>
              <p:nvPr/>
            </p:nvSpPr>
            <p:spPr bwMode="auto">
              <a:xfrm>
                <a:off x="5545138" y="1335088"/>
                <a:ext cx="565150" cy="1619250"/>
              </a:xfrm>
              <a:custGeom>
                <a:avLst/>
                <a:gdLst>
                  <a:gd name="T0" fmla="*/ 0 w 593"/>
                  <a:gd name="T1" fmla="*/ 1697 h 1697"/>
                  <a:gd name="T2" fmla="*/ 0 w 593"/>
                  <a:gd name="T3" fmla="*/ 1697 h 1697"/>
                  <a:gd name="T4" fmla="*/ 593 w 593"/>
                  <a:gd name="T5" fmla="*/ 1697 h 1697"/>
                  <a:gd name="T6" fmla="*/ 593 w 593"/>
                  <a:gd name="T7" fmla="*/ 297 h 1697"/>
                  <a:gd name="T8" fmla="*/ 297 w 593"/>
                  <a:gd name="T9" fmla="*/ 0 h 1697"/>
                  <a:gd name="T10" fmla="*/ 0 w 593"/>
                  <a:gd name="T11" fmla="*/ 297 h 1697"/>
                  <a:gd name="T12" fmla="*/ 0 w 593"/>
                  <a:gd name="T13" fmla="*/ 1697 h 1697"/>
                </a:gdLst>
                <a:ahLst/>
                <a:cxnLst>
                  <a:cxn ang="0">
                    <a:pos x="T0" y="T1"/>
                  </a:cxn>
                  <a:cxn ang="0">
                    <a:pos x="T2" y="T3"/>
                  </a:cxn>
                  <a:cxn ang="0">
                    <a:pos x="T4" y="T5"/>
                  </a:cxn>
                  <a:cxn ang="0">
                    <a:pos x="T6" y="T7"/>
                  </a:cxn>
                  <a:cxn ang="0">
                    <a:pos x="T8" y="T9"/>
                  </a:cxn>
                  <a:cxn ang="0">
                    <a:pos x="T10" y="T11"/>
                  </a:cxn>
                  <a:cxn ang="0">
                    <a:pos x="T12" y="T13"/>
                  </a:cxn>
                </a:cxnLst>
                <a:rect l="0" t="0" r="r" b="b"/>
                <a:pathLst>
                  <a:path w="593" h="1697">
                    <a:moveTo>
                      <a:pt x="0" y="1697"/>
                    </a:moveTo>
                    <a:lnTo>
                      <a:pt x="0" y="1697"/>
                    </a:lnTo>
                    <a:lnTo>
                      <a:pt x="593" y="1697"/>
                    </a:lnTo>
                    <a:lnTo>
                      <a:pt x="593" y="297"/>
                    </a:lnTo>
                    <a:cubicBezTo>
                      <a:pt x="593" y="133"/>
                      <a:pt x="460" y="0"/>
                      <a:pt x="297" y="0"/>
                    </a:cubicBezTo>
                    <a:cubicBezTo>
                      <a:pt x="133" y="0"/>
                      <a:pt x="0" y="133"/>
                      <a:pt x="0" y="297"/>
                    </a:cubicBezTo>
                    <a:lnTo>
                      <a:pt x="0" y="169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5" name="Freeform 14"/>
              <p:cNvSpPr>
                <a:spLocks/>
              </p:cNvSpPr>
              <p:nvPr/>
            </p:nvSpPr>
            <p:spPr bwMode="auto">
              <a:xfrm>
                <a:off x="5578475" y="779463"/>
                <a:ext cx="498475" cy="498475"/>
              </a:xfrm>
              <a:custGeom>
                <a:avLst/>
                <a:gdLst>
                  <a:gd name="T0" fmla="*/ 0 w 523"/>
                  <a:gd name="T1" fmla="*/ 261 h 522"/>
                  <a:gd name="T2" fmla="*/ 0 w 523"/>
                  <a:gd name="T3" fmla="*/ 261 h 522"/>
                  <a:gd name="T4" fmla="*/ 262 w 523"/>
                  <a:gd name="T5" fmla="*/ 522 h 522"/>
                  <a:gd name="T6" fmla="*/ 523 w 523"/>
                  <a:gd name="T7" fmla="*/ 261 h 522"/>
                  <a:gd name="T8" fmla="*/ 262 w 523"/>
                  <a:gd name="T9" fmla="*/ 0 h 522"/>
                  <a:gd name="T10" fmla="*/ 0 w 523"/>
                  <a:gd name="T11" fmla="*/ 261 h 522"/>
                </a:gdLst>
                <a:ahLst/>
                <a:cxnLst>
                  <a:cxn ang="0">
                    <a:pos x="T0" y="T1"/>
                  </a:cxn>
                  <a:cxn ang="0">
                    <a:pos x="T2" y="T3"/>
                  </a:cxn>
                  <a:cxn ang="0">
                    <a:pos x="T4" y="T5"/>
                  </a:cxn>
                  <a:cxn ang="0">
                    <a:pos x="T6" y="T7"/>
                  </a:cxn>
                  <a:cxn ang="0">
                    <a:pos x="T8" y="T9"/>
                  </a:cxn>
                  <a:cxn ang="0">
                    <a:pos x="T10" y="T11"/>
                  </a:cxn>
                </a:cxnLst>
                <a:rect l="0" t="0" r="r" b="b"/>
                <a:pathLst>
                  <a:path w="523" h="522">
                    <a:moveTo>
                      <a:pt x="0" y="261"/>
                    </a:moveTo>
                    <a:lnTo>
                      <a:pt x="0" y="261"/>
                    </a:lnTo>
                    <a:cubicBezTo>
                      <a:pt x="0" y="405"/>
                      <a:pt x="117" y="522"/>
                      <a:pt x="262" y="522"/>
                    </a:cubicBezTo>
                    <a:cubicBezTo>
                      <a:pt x="406" y="522"/>
                      <a:pt x="523" y="405"/>
                      <a:pt x="523" y="261"/>
                    </a:cubicBezTo>
                    <a:cubicBezTo>
                      <a:pt x="523" y="117"/>
                      <a:pt x="406" y="0"/>
                      <a:pt x="262" y="0"/>
                    </a:cubicBezTo>
                    <a:cubicBezTo>
                      <a:pt x="117" y="0"/>
                      <a:pt x="0" y="117"/>
                      <a:pt x="0" y="2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6" name="Freeform 15"/>
              <p:cNvSpPr>
                <a:spLocks/>
              </p:cNvSpPr>
              <p:nvPr/>
            </p:nvSpPr>
            <p:spPr bwMode="auto">
              <a:xfrm>
                <a:off x="4826000" y="954088"/>
                <a:ext cx="565150" cy="2000250"/>
              </a:xfrm>
              <a:custGeom>
                <a:avLst/>
                <a:gdLst>
                  <a:gd name="T0" fmla="*/ 0 w 592"/>
                  <a:gd name="T1" fmla="*/ 2097 h 2097"/>
                  <a:gd name="T2" fmla="*/ 0 w 592"/>
                  <a:gd name="T3" fmla="*/ 2097 h 2097"/>
                  <a:gd name="T4" fmla="*/ 592 w 592"/>
                  <a:gd name="T5" fmla="*/ 2097 h 2097"/>
                  <a:gd name="T6" fmla="*/ 592 w 592"/>
                  <a:gd name="T7" fmla="*/ 297 h 2097"/>
                  <a:gd name="T8" fmla="*/ 296 w 592"/>
                  <a:gd name="T9" fmla="*/ 0 h 2097"/>
                  <a:gd name="T10" fmla="*/ 0 w 592"/>
                  <a:gd name="T11" fmla="*/ 297 h 2097"/>
                  <a:gd name="T12" fmla="*/ 0 w 592"/>
                  <a:gd name="T13" fmla="*/ 2097 h 2097"/>
                </a:gdLst>
                <a:ahLst/>
                <a:cxnLst>
                  <a:cxn ang="0">
                    <a:pos x="T0" y="T1"/>
                  </a:cxn>
                  <a:cxn ang="0">
                    <a:pos x="T2" y="T3"/>
                  </a:cxn>
                  <a:cxn ang="0">
                    <a:pos x="T4" y="T5"/>
                  </a:cxn>
                  <a:cxn ang="0">
                    <a:pos x="T6" y="T7"/>
                  </a:cxn>
                  <a:cxn ang="0">
                    <a:pos x="T8" y="T9"/>
                  </a:cxn>
                  <a:cxn ang="0">
                    <a:pos x="T10" y="T11"/>
                  </a:cxn>
                  <a:cxn ang="0">
                    <a:pos x="T12" y="T13"/>
                  </a:cxn>
                </a:cxnLst>
                <a:rect l="0" t="0" r="r" b="b"/>
                <a:pathLst>
                  <a:path w="592" h="2097">
                    <a:moveTo>
                      <a:pt x="0" y="2097"/>
                    </a:moveTo>
                    <a:lnTo>
                      <a:pt x="0" y="2097"/>
                    </a:lnTo>
                    <a:lnTo>
                      <a:pt x="592" y="2097"/>
                    </a:lnTo>
                    <a:lnTo>
                      <a:pt x="592" y="297"/>
                    </a:lnTo>
                    <a:cubicBezTo>
                      <a:pt x="592" y="133"/>
                      <a:pt x="460" y="0"/>
                      <a:pt x="296" y="0"/>
                    </a:cubicBezTo>
                    <a:cubicBezTo>
                      <a:pt x="132" y="0"/>
                      <a:pt x="0" y="133"/>
                      <a:pt x="0" y="297"/>
                    </a:cubicBezTo>
                    <a:lnTo>
                      <a:pt x="0" y="209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7" name="Freeform 16"/>
              <p:cNvSpPr>
                <a:spLocks/>
              </p:cNvSpPr>
              <p:nvPr/>
            </p:nvSpPr>
            <p:spPr bwMode="auto">
              <a:xfrm>
                <a:off x="4859338" y="398463"/>
                <a:ext cx="498475" cy="496888"/>
              </a:xfrm>
              <a:custGeom>
                <a:avLst/>
                <a:gdLst>
                  <a:gd name="T0" fmla="*/ 0 w 522"/>
                  <a:gd name="T1" fmla="*/ 260 h 521"/>
                  <a:gd name="T2" fmla="*/ 0 w 522"/>
                  <a:gd name="T3" fmla="*/ 260 h 521"/>
                  <a:gd name="T4" fmla="*/ 261 w 522"/>
                  <a:gd name="T5" fmla="*/ 521 h 521"/>
                  <a:gd name="T6" fmla="*/ 522 w 522"/>
                  <a:gd name="T7" fmla="*/ 260 h 521"/>
                  <a:gd name="T8" fmla="*/ 261 w 522"/>
                  <a:gd name="T9" fmla="*/ 0 h 521"/>
                  <a:gd name="T10" fmla="*/ 0 w 522"/>
                  <a:gd name="T11" fmla="*/ 260 h 521"/>
                </a:gdLst>
                <a:ahLst/>
                <a:cxnLst>
                  <a:cxn ang="0">
                    <a:pos x="T0" y="T1"/>
                  </a:cxn>
                  <a:cxn ang="0">
                    <a:pos x="T2" y="T3"/>
                  </a:cxn>
                  <a:cxn ang="0">
                    <a:pos x="T4" y="T5"/>
                  </a:cxn>
                  <a:cxn ang="0">
                    <a:pos x="T6" y="T7"/>
                  </a:cxn>
                  <a:cxn ang="0">
                    <a:pos x="T8" y="T9"/>
                  </a:cxn>
                  <a:cxn ang="0">
                    <a:pos x="T10" y="T11"/>
                  </a:cxn>
                </a:cxnLst>
                <a:rect l="0" t="0" r="r" b="b"/>
                <a:pathLst>
                  <a:path w="522" h="521">
                    <a:moveTo>
                      <a:pt x="0" y="260"/>
                    </a:moveTo>
                    <a:lnTo>
                      <a:pt x="0" y="260"/>
                    </a:lnTo>
                    <a:cubicBezTo>
                      <a:pt x="0" y="404"/>
                      <a:pt x="117" y="521"/>
                      <a:pt x="261" y="521"/>
                    </a:cubicBezTo>
                    <a:cubicBezTo>
                      <a:pt x="405" y="521"/>
                      <a:pt x="522" y="404"/>
                      <a:pt x="522" y="260"/>
                    </a:cubicBezTo>
                    <a:cubicBezTo>
                      <a:pt x="522" y="116"/>
                      <a:pt x="405" y="0"/>
                      <a:pt x="261" y="0"/>
                    </a:cubicBezTo>
                    <a:cubicBezTo>
                      <a:pt x="117" y="0"/>
                      <a:pt x="0" y="116"/>
                      <a:pt x="0" y="26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01" name="Content Placeholder 2"/>
            <p:cNvSpPr txBox="1">
              <a:spLocks/>
            </p:cNvSpPr>
            <p:nvPr/>
          </p:nvSpPr>
          <p:spPr>
            <a:xfrm>
              <a:off x="4271660" y="1887890"/>
              <a:ext cx="1691640" cy="289206"/>
            </a:xfrm>
            <a:prstGeom prst="rect">
              <a:avLst/>
            </a:prstGeom>
          </p:spPr>
          <p:txBody>
            <a:bodyPr vert="horz" wrap="none" lIns="45720" tIns="46800" rIns="91440" bIns="45720" rtlCol="0">
              <a:noAutofit/>
            </a:bodyPr>
            <a:lstStyle>
              <a:lvl1pPr marL="0" indent="0" algn="l" defTabSz="457200" rtl="0" eaLnBrk="1" latinLnBrk="0" hangingPunct="1">
                <a:spcBef>
                  <a:spcPct val="20000"/>
                </a:spcBef>
                <a:buFont typeface="Arial"/>
                <a:buNone/>
                <a:defRPr sz="800" kern="1200">
                  <a:solidFill>
                    <a:schemeClr val="tx1"/>
                  </a:solidFill>
                  <a:latin typeface="+mn-lt"/>
                  <a:ea typeface="+mn-ea"/>
                  <a:cs typeface="+mn-cs"/>
                </a:defRPr>
              </a:lvl1pPr>
              <a:lvl2pPr marL="349200" indent="0" algn="l" defTabSz="457200" rtl="0" eaLnBrk="1" latinLnBrk="0" hangingPunct="1">
                <a:spcBef>
                  <a:spcPct val="20000"/>
                </a:spcBef>
                <a:buFont typeface="Arial"/>
                <a:buNone/>
                <a:defRPr sz="800" kern="1200">
                  <a:solidFill>
                    <a:schemeClr val="tx1"/>
                  </a:solidFill>
                  <a:latin typeface="+mn-lt"/>
                  <a:ea typeface="+mn-ea"/>
                  <a:cs typeface="+mn-cs"/>
                </a:defRPr>
              </a:lvl2pPr>
              <a:lvl3pPr marL="662400" indent="0" algn="l" defTabSz="457200" rtl="0" eaLnBrk="1" latinLnBrk="0" hangingPunct="1">
                <a:spcBef>
                  <a:spcPct val="20000"/>
                </a:spcBef>
                <a:buFont typeface="Arial"/>
                <a:buNone/>
                <a:defRPr sz="800" kern="1200">
                  <a:solidFill>
                    <a:schemeClr val="tx1"/>
                  </a:solidFill>
                  <a:latin typeface="+mn-lt"/>
                  <a:ea typeface="+mn-ea"/>
                  <a:cs typeface="+mn-cs"/>
                </a:defRPr>
              </a:lvl3pPr>
              <a:lvl4pPr marL="975600" indent="0" algn="l" defTabSz="457200" rtl="0" eaLnBrk="1" latinLnBrk="0" hangingPunct="1">
                <a:spcBef>
                  <a:spcPct val="20000"/>
                </a:spcBef>
                <a:buFont typeface="Arial"/>
                <a:buNone/>
                <a:defRPr sz="800" kern="1200">
                  <a:solidFill>
                    <a:schemeClr val="tx1"/>
                  </a:solidFill>
                  <a:latin typeface="+mn-lt"/>
                  <a:ea typeface="+mn-ea"/>
                  <a:cs typeface="+mn-cs"/>
                </a:defRPr>
              </a:lvl4pPr>
              <a:lvl5pPr marL="1252800" indent="0" algn="l" defTabSz="457200" rtl="0" eaLnBrk="1" latinLnBrk="0" hangingPunct="1">
                <a:spcBef>
                  <a:spcPct val="20000"/>
                </a:spcBef>
                <a:buFont typeface="Arial"/>
                <a:buNone/>
                <a:defRPr sz="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20000"/>
                </a:lnSpc>
                <a:spcBef>
                  <a:spcPts val="1200"/>
                </a:spcBef>
              </a:pPr>
              <a:r>
                <a:rPr lang="en-US" sz="1400" dirty="0" smtClean="0">
                  <a:solidFill>
                    <a:schemeClr val="accent1"/>
                  </a:solidFill>
                  <a:latin typeface="+mj-lt"/>
                  <a:cs typeface="Calibri Light"/>
                </a:rPr>
                <a:t>Skeptics</a:t>
              </a:r>
              <a:endParaRPr lang="en-US" sz="1000" dirty="0" smtClean="0">
                <a:solidFill>
                  <a:schemeClr val="accent1"/>
                </a:solidFill>
                <a:latin typeface="Franklin Gothic Book" panose="020B0503020102020204" pitchFamily="34" charset="0"/>
                <a:cs typeface="Calibri Light"/>
              </a:endParaRPr>
            </a:p>
          </p:txBody>
        </p:sp>
      </p:grpSp>
      <p:grpSp>
        <p:nvGrpSpPr>
          <p:cNvPr id="108" name="Group 107"/>
          <p:cNvGrpSpPr/>
          <p:nvPr/>
        </p:nvGrpSpPr>
        <p:grpSpPr>
          <a:xfrm>
            <a:off x="3346704" y="2105834"/>
            <a:ext cx="1513502" cy="332173"/>
            <a:chOff x="2431672" y="1879537"/>
            <a:chExt cx="1513502" cy="332173"/>
          </a:xfrm>
        </p:grpSpPr>
        <p:grpSp>
          <p:nvGrpSpPr>
            <p:cNvPr id="109" name="Group 108"/>
            <p:cNvGrpSpPr>
              <a:grpSpLocks noChangeAspect="1"/>
            </p:cNvGrpSpPr>
            <p:nvPr/>
          </p:nvGrpSpPr>
          <p:grpSpPr>
            <a:xfrm>
              <a:off x="2431672" y="1903858"/>
              <a:ext cx="182880" cy="221685"/>
              <a:chOff x="3969534" y="2897821"/>
              <a:chExt cx="1097280" cy="1330113"/>
            </a:xfrm>
            <a:solidFill>
              <a:schemeClr val="accent3"/>
            </a:solidFill>
            <a:effectLst/>
          </p:grpSpPr>
          <p:sp>
            <p:nvSpPr>
              <p:cNvPr id="111" name="Freeform 17"/>
              <p:cNvSpPr>
                <a:spLocks/>
              </p:cNvSpPr>
              <p:nvPr/>
            </p:nvSpPr>
            <p:spPr bwMode="auto">
              <a:xfrm>
                <a:off x="4757525" y="3411274"/>
                <a:ext cx="309289" cy="816660"/>
              </a:xfrm>
              <a:custGeom>
                <a:avLst/>
                <a:gdLst>
                  <a:gd name="T0" fmla="*/ 0 w 593"/>
                  <a:gd name="T1" fmla="*/ 1564 h 1564"/>
                  <a:gd name="T2" fmla="*/ 0 w 593"/>
                  <a:gd name="T3" fmla="*/ 1564 h 1564"/>
                  <a:gd name="T4" fmla="*/ 593 w 593"/>
                  <a:gd name="T5" fmla="*/ 1564 h 1564"/>
                  <a:gd name="T6" fmla="*/ 593 w 593"/>
                  <a:gd name="T7" fmla="*/ 296 h 1564"/>
                  <a:gd name="T8" fmla="*/ 297 w 593"/>
                  <a:gd name="T9" fmla="*/ 0 h 1564"/>
                  <a:gd name="T10" fmla="*/ 0 w 593"/>
                  <a:gd name="T11" fmla="*/ 296 h 1564"/>
                  <a:gd name="T12" fmla="*/ 0 w 593"/>
                  <a:gd name="T13" fmla="*/ 1564 h 1564"/>
                </a:gdLst>
                <a:ahLst/>
                <a:cxnLst>
                  <a:cxn ang="0">
                    <a:pos x="T0" y="T1"/>
                  </a:cxn>
                  <a:cxn ang="0">
                    <a:pos x="T2" y="T3"/>
                  </a:cxn>
                  <a:cxn ang="0">
                    <a:pos x="T4" y="T5"/>
                  </a:cxn>
                  <a:cxn ang="0">
                    <a:pos x="T6" y="T7"/>
                  </a:cxn>
                  <a:cxn ang="0">
                    <a:pos x="T8" y="T9"/>
                  </a:cxn>
                  <a:cxn ang="0">
                    <a:pos x="T10" y="T11"/>
                  </a:cxn>
                  <a:cxn ang="0">
                    <a:pos x="T12" y="T13"/>
                  </a:cxn>
                </a:cxnLst>
                <a:rect l="0" t="0" r="r" b="b"/>
                <a:pathLst>
                  <a:path w="593" h="1564">
                    <a:moveTo>
                      <a:pt x="0" y="1564"/>
                    </a:moveTo>
                    <a:lnTo>
                      <a:pt x="0" y="1564"/>
                    </a:lnTo>
                    <a:lnTo>
                      <a:pt x="593" y="1564"/>
                    </a:lnTo>
                    <a:lnTo>
                      <a:pt x="593" y="296"/>
                    </a:lnTo>
                    <a:cubicBezTo>
                      <a:pt x="593" y="133"/>
                      <a:pt x="460" y="0"/>
                      <a:pt x="297" y="0"/>
                    </a:cubicBezTo>
                    <a:cubicBezTo>
                      <a:pt x="133" y="0"/>
                      <a:pt x="0" y="133"/>
                      <a:pt x="0" y="296"/>
                    </a:cubicBezTo>
                    <a:lnTo>
                      <a:pt x="0" y="156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2" name="Freeform 18"/>
              <p:cNvSpPr>
                <a:spLocks/>
              </p:cNvSpPr>
              <p:nvPr/>
            </p:nvSpPr>
            <p:spPr bwMode="auto">
              <a:xfrm>
                <a:off x="4775770" y="3107199"/>
                <a:ext cx="272800" cy="272799"/>
              </a:xfrm>
              <a:custGeom>
                <a:avLst/>
                <a:gdLst>
                  <a:gd name="T0" fmla="*/ 0 w 523"/>
                  <a:gd name="T1" fmla="*/ 262 h 523"/>
                  <a:gd name="T2" fmla="*/ 0 w 523"/>
                  <a:gd name="T3" fmla="*/ 262 h 523"/>
                  <a:gd name="T4" fmla="*/ 262 w 523"/>
                  <a:gd name="T5" fmla="*/ 523 h 523"/>
                  <a:gd name="T6" fmla="*/ 523 w 523"/>
                  <a:gd name="T7" fmla="*/ 262 h 523"/>
                  <a:gd name="T8" fmla="*/ 262 w 523"/>
                  <a:gd name="T9" fmla="*/ 0 h 523"/>
                  <a:gd name="T10" fmla="*/ 0 w 523"/>
                  <a:gd name="T11" fmla="*/ 262 h 523"/>
                </a:gdLst>
                <a:ahLst/>
                <a:cxnLst>
                  <a:cxn ang="0">
                    <a:pos x="T0" y="T1"/>
                  </a:cxn>
                  <a:cxn ang="0">
                    <a:pos x="T2" y="T3"/>
                  </a:cxn>
                  <a:cxn ang="0">
                    <a:pos x="T4" y="T5"/>
                  </a:cxn>
                  <a:cxn ang="0">
                    <a:pos x="T6" y="T7"/>
                  </a:cxn>
                  <a:cxn ang="0">
                    <a:pos x="T8" y="T9"/>
                  </a:cxn>
                  <a:cxn ang="0">
                    <a:pos x="T10" y="T11"/>
                  </a:cxn>
                </a:cxnLst>
                <a:rect l="0" t="0" r="r" b="b"/>
                <a:pathLst>
                  <a:path w="523" h="523">
                    <a:moveTo>
                      <a:pt x="0" y="262"/>
                    </a:moveTo>
                    <a:lnTo>
                      <a:pt x="0" y="262"/>
                    </a:lnTo>
                    <a:cubicBezTo>
                      <a:pt x="0" y="406"/>
                      <a:pt x="117" y="523"/>
                      <a:pt x="262" y="523"/>
                    </a:cubicBezTo>
                    <a:cubicBezTo>
                      <a:pt x="406" y="523"/>
                      <a:pt x="523" y="406"/>
                      <a:pt x="523" y="262"/>
                    </a:cubicBezTo>
                    <a:cubicBezTo>
                      <a:pt x="523" y="117"/>
                      <a:pt x="406" y="0"/>
                      <a:pt x="262" y="0"/>
                    </a:cubicBezTo>
                    <a:cubicBezTo>
                      <a:pt x="117" y="0"/>
                      <a:pt x="0" y="117"/>
                      <a:pt x="0" y="26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3" name="Freeform 19"/>
              <p:cNvSpPr>
                <a:spLocks/>
              </p:cNvSpPr>
              <p:nvPr/>
            </p:nvSpPr>
            <p:spPr bwMode="auto">
              <a:xfrm>
                <a:off x="3969534" y="3411274"/>
                <a:ext cx="309289" cy="816660"/>
              </a:xfrm>
              <a:custGeom>
                <a:avLst/>
                <a:gdLst>
                  <a:gd name="T0" fmla="*/ 593 w 593"/>
                  <a:gd name="T1" fmla="*/ 1564 h 1564"/>
                  <a:gd name="T2" fmla="*/ 593 w 593"/>
                  <a:gd name="T3" fmla="*/ 1564 h 1564"/>
                  <a:gd name="T4" fmla="*/ 0 w 593"/>
                  <a:gd name="T5" fmla="*/ 1564 h 1564"/>
                  <a:gd name="T6" fmla="*/ 0 w 593"/>
                  <a:gd name="T7" fmla="*/ 296 h 1564"/>
                  <a:gd name="T8" fmla="*/ 296 w 593"/>
                  <a:gd name="T9" fmla="*/ 0 h 1564"/>
                  <a:gd name="T10" fmla="*/ 593 w 593"/>
                  <a:gd name="T11" fmla="*/ 296 h 1564"/>
                  <a:gd name="T12" fmla="*/ 593 w 593"/>
                  <a:gd name="T13" fmla="*/ 1564 h 1564"/>
                </a:gdLst>
                <a:ahLst/>
                <a:cxnLst>
                  <a:cxn ang="0">
                    <a:pos x="T0" y="T1"/>
                  </a:cxn>
                  <a:cxn ang="0">
                    <a:pos x="T2" y="T3"/>
                  </a:cxn>
                  <a:cxn ang="0">
                    <a:pos x="T4" y="T5"/>
                  </a:cxn>
                  <a:cxn ang="0">
                    <a:pos x="T6" y="T7"/>
                  </a:cxn>
                  <a:cxn ang="0">
                    <a:pos x="T8" y="T9"/>
                  </a:cxn>
                  <a:cxn ang="0">
                    <a:pos x="T10" y="T11"/>
                  </a:cxn>
                  <a:cxn ang="0">
                    <a:pos x="T12" y="T13"/>
                  </a:cxn>
                </a:cxnLst>
                <a:rect l="0" t="0" r="r" b="b"/>
                <a:pathLst>
                  <a:path w="593" h="1564">
                    <a:moveTo>
                      <a:pt x="593" y="1564"/>
                    </a:moveTo>
                    <a:lnTo>
                      <a:pt x="593" y="1564"/>
                    </a:lnTo>
                    <a:lnTo>
                      <a:pt x="0" y="1564"/>
                    </a:lnTo>
                    <a:lnTo>
                      <a:pt x="0" y="296"/>
                    </a:lnTo>
                    <a:cubicBezTo>
                      <a:pt x="0" y="133"/>
                      <a:pt x="133" y="0"/>
                      <a:pt x="296" y="0"/>
                    </a:cubicBezTo>
                    <a:cubicBezTo>
                      <a:pt x="460" y="0"/>
                      <a:pt x="593" y="133"/>
                      <a:pt x="593" y="296"/>
                    </a:cubicBezTo>
                    <a:lnTo>
                      <a:pt x="593" y="1564"/>
                    </a:lnTo>
                    <a:close/>
                  </a:path>
                </a:pathLst>
              </a:custGeom>
              <a:solidFill>
                <a:schemeClr val="accent3">
                  <a:lumMod val="75000"/>
                  <a:lumOff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4" name="Freeform 20"/>
              <p:cNvSpPr>
                <a:spLocks/>
              </p:cNvSpPr>
              <p:nvPr/>
            </p:nvSpPr>
            <p:spPr bwMode="auto">
              <a:xfrm>
                <a:off x="3987779" y="3107199"/>
                <a:ext cx="272800" cy="272799"/>
              </a:xfrm>
              <a:custGeom>
                <a:avLst/>
                <a:gdLst>
                  <a:gd name="T0" fmla="*/ 523 w 523"/>
                  <a:gd name="T1" fmla="*/ 262 h 523"/>
                  <a:gd name="T2" fmla="*/ 523 w 523"/>
                  <a:gd name="T3" fmla="*/ 262 h 523"/>
                  <a:gd name="T4" fmla="*/ 261 w 523"/>
                  <a:gd name="T5" fmla="*/ 523 h 523"/>
                  <a:gd name="T6" fmla="*/ 0 w 523"/>
                  <a:gd name="T7" fmla="*/ 262 h 523"/>
                  <a:gd name="T8" fmla="*/ 261 w 523"/>
                  <a:gd name="T9" fmla="*/ 0 h 523"/>
                  <a:gd name="T10" fmla="*/ 523 w 523"/>
                  <a:gd name="T11" fmla="*/ 262 h 523"/>
                </a:gdLst>
                <a:ahLst/>
                <a:cxnLst>
                  <a:cxn ang="0">
                    <a:pos x="T0" y="T1"/>
                  </a:cxn>
                  <a:cxn ang="0">
                    <a:pos x="T2" y="T3"/>
                  </a:cxn>
                  <a:cxn ang="0">
                    <a:pos x="T4" y="T5"/>
                  </a:cxn>
                  <a:cxn ang="0">
                    <a:pos x="T6" y="T7"/>
                  </a:cxn>
                  <a:cxn ang="0">
                    <a:pos x="T8" y="T9"/>
                  </a:cxn>
                  <a:cxn ang="0">
                    <a:pos x="T10" y="T11"/>
                  </a:cxn>
                </a:cxnLst>
                <a:rect l="0" t="0" r="r" b="b"/>
                <a:pathLst>
                  <a:path w="523" h="523">
                    <a:moveTo>
                      <a:pt x="523" y="262"/>
                    </a:moveTo>
                    <a:lnTo>
                      <a:pt x="523" y="262"/>
                    </a:lnTo>
                    <a:cubicBezTo>
                      <a:pt x="523" y="406"/>
                      <a:pt x="406" y="523"/>
                      <a:pt x="261" y="523"/>
                    </a:cubicBezTo>
                    <a:cubicBezTo>
                      <a:pt x="117" y="523"/>
                      <a:pt x="0" y="406"/>
                      <a:pt x="0" y="262"/>
                    </a:cubicBezTo>
                    <a:cubicBezTo>
                      <a:pt x="0" y="117"/>
                      <a:pt x="117" y="0"/>
                      <a:pt x="261" y="0"/>
                    </a:cubicBezTo>
                    <a:cubicBezTo>
                      <a:pt x="406" y="0"/>
                      <a:pt x="523" y="117"/>
                      <a:pt x="523" y="262"/>
                    </a:cubicBezTo>
                    <a:close/>
                  </a:path>
                </a:pathLst>
              </a:custGeom>
              <a:solidFill>
                <a:schemeClr val="accent3">
                  <a:lumMod val="75000"/>
                  <a:lumOff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5" name="Freeform 21"/>
              <p:cNvSpPr>
                <a:spLocks/>
              </p:cNvSpPr>
              <p:nvPr/>
            </p:nvSpPr>
            <p:spPr bwMode="auto">
              <a:xfrm>
                <a:off x="4518608" y="3202765"/>
                <a:ext cx="154644" cy="1025169"/>
              </a:xfrm>
              <a:custGeom>
                <a:avLst/>
                <a:gdLst>
                  <a:gd name="T0" fmla="*/ 296 w 296"/>
                  <a:gd name="T1" fmla="*/ 296 h 1964"/>
                  <a:gd name="T2" fmla="*/ 296 w 296"/>
                  <a:gd name="T3" fmla="*/ 296 h 1964"/>
                  <a:gd name="T4" fmla="*/ 0 w 296"/>
                  <a:gd name="T5" fmla="*/ 0 h 1964"/>
                  <a:gd name="T6" fmla="*/ 0 w 296"/>
                  <a:gd name="T7" fmla="*/ 1964 h 1964"/>
                  <a:gd name="T8" fmla="*/ 296 w 296"/>
                  <a:gd name="T9" fmla="*/ 1964 h 1964"/>
                  <a:gd name="T10" fmla="*/ 296 w 296"/>
                  <a:gd name="T11" fmla="*/ 296 h 1964"/>
                </a:gdLst>
                <a:ahLst/>
                <a:cxnLst>
                  <a:cxn ang="0">
                    <a:pos x="T0" y="T1"/>
                  </a:cxn>
                  <a:cxn ang="0">
                    <a:pos x="T2" y="T3"/>
                  </a:cxn>
                  <a:cxn ang="0">
                    <a:pos x="T4" y="T5"/>
                  </a:cxn>
                  <a:cxn ang="0">
                    <a:pos x="T6" y="T7"/>
                  </a:cxn>
                  <a:cxn ang="0">
                    <a:pos x="T8" y="T9"/>
                  </a:cxn>
                  <a:cxn ang="0">
                    <a:pos x="T10" y="T11"/>
                  </a:cxn>
                </a:cxnLst>
                <a:rect l="0" t="0" r="r" b="b"/>
                <a:pathLst>
                  <a:path w="296" h="1964">
                    <a:moveTo>
                      <a:pt x="296" y="296"/>
                    </a:moveTo>
                    <a:lnTo>
                      <a:pt x="296" y="296"/>
                    </a:lnTo>
                    <a:cubicBezTo>
                      <a:pt x="296" y="133"/>
                      <a:pt x="164" y="0"/>
                      <a:pt x="0" y="0"/>
                    </a:cubicBezTo>
                    <a:lnTo>
                      <a:pt x="0" y="1964"/>
                    </a:lnTo>
                    <a:lnTo>
                      <a:pt x="296" y="1964"/>
                    </a:lnTo>
                    <a:lnTo>
                      <a:pt x="296" y="29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6" name="Freeform 22"/>
              <p:cNvSpPr>
                <a:spLocks/>
              </p:cNvSpPr>
              <p:nvPr/>
            </p:nvSpPr>
            <p:spPr bwMode="auto">
              <a:xfrm>
                <a:off x="4518608" y="2897821"/>
                <a:ext cx="136400" cy="272799"/>
              </a:xfrm>
              <a:custGeom>
                <a:avLst/>
                <a:gdLst>
                  <a:gd name="T0" fmla="*/ 261 w 261"/>
                  <a:gd name="T1" fmla="*/ 262 h 523"/>
                  <a:gd name="T2" fmla="*/ 261 w 261"/>
                  <a:gd name="T3" fmla="*/ 262 h 523"/>
                  <a:gd name="T4" fmla="*/ 0 w 261"/>
                  <a:gd name="T5" fmla="*/ 0 h 523"/>
                  <a:gd name="T6" fmla="*/ 0 w 261"/>
                  <a:gd name="T7" fmla="*/ 523 h 523"/>
                  <a:gd name="T8" fmla="*/ 261 w 261"/>
                  <a:gd name="T9" fmla="*/ 262 h 523"/>
                </a:gdLst>
                <a:ahLst/>
                <a:cxnLst>
                  <a:cxn ang="0">
                    <a:pos x="T0" y="T1"/>
                  </a:cxn>
                  <a:cxn ang="0">
                    <a:pos x="T2" y="T3"/>
                  </a:cxn>
                  <a:cxn ang="0">
                    <a:pos x="T4" y="T5"/>
                  </a:cxn>
                  <a:cxn ang="0">
                    <a:pos x="T6" y="T7"/>
                  </a:cxn>
                  <a:cxn ang="0">
                    <a:pos x="T8" y="T9"/>
                  </a:cxn>
                </a:cxnLst>
                <a:rect l="0" t="0" r="r" b="b"/>
                <a:pathLst>
                  <a:path w="261" h="523">
                    <a:moveTo>
                      <a:pt x="261" y="262"/>
                    </a:moveTo>
                    <a:lnTo>
                      <a:pt x="261" y="262"/>
                    </a:lnTo>
                    <a:cubicBezTo>
                      <a:pt x="261" y="117"/>
                      <a:pt x="144" y="0"/>
                      <a:pt x="0" y="0"/>
                    </a:cubicBezTo>
                    <a:lnTo>
                      <a:pt x="0" y="523"/>
                    </a:lnTo>
                    <a:cubicBezTo>
                      <a:pt x="144" y="523"/>
                      <a:pt x="261" y="406"/>
                      <a:pt x="261" y="26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7" name="Freeform 23"/>
              <p:cNvSpPr>
                <a:spLocks/>
              </p:cNvSpPr>
              <p:nvPr/>
            </p:nvSpPr>
            <p:spPr bwMode="auto">
              <a:xfrm>
                <a:off x="4363964" y="3202765"/>
                <a:ext cx="154644" cy="1025169"/>
              </a:xfrm>
              <a:custGeom>
                <a:avLst/>
                <a:gdLst>
                  <a:gd name="T0" fmla="*/ 0 w 296"/>
                  <a:gd name="T1" fmla="*/ 296 h 1964"/>
                  <a:gd name="T2" fmla="*/ 0 w 296"/>
                  <a:gd name="T3" fmla="*/ 296 h 1964"/>
                  <a:gd name="T4" fmla="*/ 0 w 296"/>
                  <a:gd name="T5" fmla="*/ 1964 h 1964"/>
                  <a:gd name="T6" fmla="*/ 296 w 296"/>
                  <a:gd name="T7" fmla="*/ 1964 h 1964"/>
                  <a:gd name="T8" fmla="*/ 296 w 296"/>
                  <a:gd name="T9" fmla="*/ 0 h 1964"/>
                  <a:gd name="T10" fmla="*/ 0 w 296"/>
                  <a:gd name="T11" fmla="*/ 296 h 1964"/>
                </a:gdLst>
                <a:ahLst/>
                <a:cxnLst>
                  <a:cxn ang="0">
                    <a:pos x="T0" y="T1"/>
                  </a:cxn>
                  <a:cxn ang="0">
                    <a:pos x="T2" y="T3"/>
                  </a:cxn>
                  <a:cxn ang="0">
                    <a:pos x="T4" y="T5"/>
                  </a:cxn>
                  <a:cxn ang="0">
                    <a:pos x="T6" y="T7"/>
                  </a:cxn>
                  <a:cxn ang="0">
                    <a:pos x="T8" y="T9"/>
                  </a:cxn>
                  <a:cxn ang="0">
                    <a:pos x="T10" y="T11"/>
                  </a:cxn>
                </a:cxnLst>
                <a:rect l="0" t="0" r="r" b="b"/>
                <a:pathLst>
                  <a:path w="296" h="1964">
                    <a:moveTo>
                      <a:pt x="0" y="296"/>
                    </a:moveTo>
                    <a:lnTo>
                      <a:pt x="0" y="296"/>
                    </a:lnTo>
                    <a:lnTo>
                      <a:pt x="0" y="1964"/>
                    </a:lnTo>
                    <a:lnTo>
                      <a:pt x="296" y="1964"/>
                    </a:lnTo>
                    <a:lnTo>
                      <a:pt x="296" y="0"/>
                    </a:lnTo>
                    <a:cubicBezTo>
                      <a:pt x="132" y="0"/>
                      <a:pt x="0" y="133"/>
                      <a:pt x="0" y="296"/>
                    </a:cubicBezTo>
                    <a:close/>
                  </a:path>
                </a:pathLst>
              </a:custGeom>
              <a:solidFill>
                <a:schemeClr val="accent3">
                  <a:lumMod val="75000"/>
                  <a:lumOff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8" name="Freeform 24"/>
              <p:cNvSpPr>
                <a:spLocks/>
              </p:cNvSpPr>
              <p:nvPr/>
            </p:nvSpPr>
            <p:spPr bwMode="auto">
              <a:xfrm>
                <a:off x="4382209" y="2897821"/>
                <a:ext cx="136400" cy="272799"/>
              </a:xfrm>
              <a:custGeom>
                <a:avLst/>
                <a:gdLst>
                  <a:gd name="T0" fmla="*/ 0 w 261"/>
                  <a:gd name="T1" fmla="*/ 262 h 523"/>
                  <a:gd name="T2" fmla="*/ 0 w 261"/>
                  <a:gd name="T3" fmla="*/ 262 h 523"/>
                  <a:gd name="T4" fmla="*/ 261 w 261"/>
                  <a:gd name="T5" fmla="*/ 523 h 523"/>
                  <a:gd name="T6" fmla="*/ 261 w 261"/>
                  <a:gd name="T7" fmla="*/ 0 h 523"/>
                  <a:gd name="T8" fmla="*/ 0 w 261"/>
                  <a:gd name="T9" fmla="*/ 262 h 523"/>
                </a:gdLst>
                <a:ahLst/>
                <a:cxnLst>
                  <a:cxn ang="0">
                    <a:pos x="T0" y="T1"/>
                  </a:cxn>
                  <a:cxn ang="0">
                    <a:pos x="T2" y="T3"/>
                  </a:cxn>
                  <a:cxn ang="0">
                    <a:pos x="T4" y="T5"/>
                  </a:cxn>
                  <a:cxn ang="0">
                    <a:pos x="T6" y="T7"/>
                  </a:cxn>
                  <a:cxn ang="0">
                    <a:pos x="T8" y="T9"/>
                  </a:cxn>
                </a:cxnLst>
                <a:rect l="0" t="0" r="r" b="b"/>
                <a:pathLst>
                  <a:path w="261" h="523">
                    <a:moveTo>
                      <a:pt x="0" y="262"/>
                    </a:moveTo>
                    <a:lnTo>
                      <a:pt x="0" y="262"/>
                    </a:lnTo>
                    <a:cubicBezTo>
                      <a:pt x="0" y="406"/>
                      <a:pt x="117" y="523"/>
                      <a:pt x="261" y="523"/>
                    </a:cubicBezTo>
                    <a:lnTo>
                      <a:pt x="261" y="0"/>
                    </a:lnTo>
                    <a:cubicBezTo>
                      <a:pt x="117" y="0"/>
                      <a:pt x="0" y="117"/>
                      <a:pt x="0" y="262"/>
                    </a:cubicBezTo>
                    <a:close/>
                  </a:path>
                </a:pathLst>
              </a:custGeom>
              <a:solidFill>
                <a:schemeClr val="accent3">
                  <a:lumMod val="75000"/>
                  <a:lumOff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10" name="Content Placeholder 2"/>
            <p:cNvSpPr txBox="1">
              <a:spLocks/>
            </p:cNvSpPr>
            <p:nvPr/>
          </p:nvSpPr>
          <p:spPr>
            <a:xfrm>
              <a:off x="2614517" y="1879537"/>
              <a:ext cx="1330657" cy="332173"/>
            </a:xfrm>
            <a:prstGeom prst="rect">
              <a:avLst/>
            </a:prstGeom>
          </p:spPr>
          <p:txBody>
            <a:bodyPr vert="horz" wrap="none" lIns="45720" tIns="46800" rIns="91440" bIns="45720" rtlCol="0">
              <a:noAutofit/>
            </a:bodyPr>
            <a:lstStyle>
              <a:lvl1pPr marL="0" indent="0" algn="l" defTabSz="457200" rtl="0" eaLnBrk="1" latinLnBrk="0" hangingPunct="1">
                <a:spcBef>
                  <a:spcPct val="20000"/>
                </a:spcBef>
                <a:buFont typeface="Arial"/>
                <a:buNone/>
                <a:defRPr sz="800" kern="1200">
                  <a:solidFill>
                    <a:schemeClr val="tx1"/>
                  </a:solidFill>
                  <a:latin typeface="+mn-lt"/>
                  <a:ea typeface="+mn-ea"/>
                  <a:cs typeface="+mn-cs"/>
                </a:defRPr>
              </a:lvl1pPr>
              <a:lvl2pPr marL="349200" indent="0" algn="l" defTabSz="457200" rtl="0" eaLnBrk="1" latinLnBrk="0" hangingPunct="1">
                <a:spcBef>
                  <a:spcPct val="20000"/>
                </a:spcBef>
                <a:buFont typeface="Arial"/>
                <a:buNone/>
                <a:defRPr sz="800" kern="1200">
                  <a:solidFill>
                    <a:schemeClr val="tx1"/>
                  </a:solidFill>
                  <a:latin typeface="+mn-lt"/>
                  <a:ea typeface="+mn-ea"/>
                  <a:cs typeface="+mn-cs"/>
                </a:defRPr>
              </a:lvl2pPr>
              <a:lvl3pPr marL="662400" indent="0" algn="l" defTabSz="457200" rtl="0" eaLnBrk="1" latinLnBrk="0" hangingPunct="1">
                <a:spcBef>
                  <a:spcPct val="20000"/>
                </a:spcBef>
                <a:buFont typeface="Arial"/>
                <a:buNone/>
                <a:defRPr sz="800" kern="1200">
                  <a:solidFill>
                    <a:schemeClr val="tx1"/>
                  </a:solidFill>
                  <a:latin typeface="+mn-lt"/>
                  <a:ea typeface="+mn-ea"/>
                  <a:cs typeface="+mn-cs"/>
                </a:defRPr>
              </a:lvl3pPr>
              <a:lvl4pPr marL="975600" indent="0" algn="l" defTabSz="457200" rtl="0" eaLnBrk="1" latinLnBrk="0" hangingPunct="1">
                <a:spcBef>
                  <a:spcPct val="20000"/>
                </a:spcBef>
                <a:buFont typeface="Arial"/>
                <a:buNone/>
                <a:defRPr sz="800" kern="1200">
                  <a:solidFill>
                    <a:schemeClr val="tx1"/>
                  </a:solidFill>
                  <a:latin typeface="+mn-lt"/>
                  <a:ea typeface="+mn-ea"/>
                  <a:cs typeface="+mn-cs"/>
                </a:defRPr>
              </a:lvl4pPr>
              <a:lvl5pPr marL="1252800" indent="0" algn="l" defTabSz="457200" rtl="0" eaLnBrk="1" latinLnBrk="0" hangingPunct="1">
                <a:spcBef>
                  <a:spcPct val="20000"/>
                </a:spcBef>
                <a:buFont typeface="Arial"/>
                <a:buNone/>
                <a:defRPr sz="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20000"/>
                </a:lnSpc>
                <a:spcBef>
                  <a:spcPts val="1200"/>
                </a:spcBef>
              </a:pPr>
              <a:r>
                <a:rPr lang="en-US" sz="1400" dirty="0" smtClean="0">
                  <a:solidFill>
                    <a:schemeClr val="accent2">
                      <a:lumMod val="50000"/>
                    </a:schemeClr>
                  </a:solidFill>
                  <a:latin typeface="+mj-lt"/>
                  <a:cs typeface="Calibri Light"/>
                </a:rPr>
                <a:t>Swings</a:t>
              </a:r>
              <a:endParaRPr lang="en-US" sz="1400" dirty="0">
                <a:solidFill>
                  <a:schemeClr val="accent2">
                    <a:lumMod val="50000"/>
                  </a:schemeClr>
                </a:solidFill>
                <a:latin typeface="+mj-lt"/>
                <a:cs typeface="Calibri Light"/>
              </a:endParaRPr>
            </a:p>
          </p:txBody>
        </p:sp>
      </p:grpSp>
      <p:sp>
        <p:nvSpPr>
          <p:cNvPr id="119" name="Rectangle 118"/>
          <p:cNvSpPr/>
          <p:nvPr/>
        </p:nvSpPr>
        <p:spPr bwMode="auto">
          <a:xfrm>
            <a:off x="443508" y="1444552"/>
            <a:ext cx="8088932" cy="699422"/>
          </a:xfrm>
          <a:prstGeom prst="rect">
            <a:avLst/>
          </a:prstGeom>
          <a:noFill/>
          <a:ln w="25400" cap="flat" cmpd="sng" algn="ctr">
            <a:noFill/>
            <a:prstDash val="solid"/>
            <a:round/>
            <a:headEnd type="none" w="med" len="med"/>
            <a:tailEnd type="none" w="med" len="med"/>
          </a:ln>
          <a:effectLs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00" fontAlgn="base">
              <a:spcBef>
                <a:spcPts val="300"/>
              </a:spcBef>
              <a:spcAft>
                <a:spcPct val="0"/>
              </a:spcAft>
            </a:pPr>
            <a:r>
              <a:rPr lang="en-US" sz="1400" kern="0" dirty="0">
                <a:solidFill>
                  <a:schemeClr val="accent3"/>
                </a:solidFill>
                <a:latin typeface="+mj-lt"/>
                <a:ea typeface="ヒラギノ角ゴ ProN W3" charset="0"/>
                <a:cs typeface="Segoe UI"/>
                <a:sym typeface="Gill Sans" charset="0"/>
              </a:rPr>
              <a:t>Personal impact on reducing poverty in poor countries</a:t>
            </a:r>
          </a:p>
          <a:p>
            <a:pPr defTabSz="914400" fontAlgn="base">
              <a:spcBef>
                <a:spcPts val="300"/>
              </a:spcBef>
              <a:spcAft>
                <a:spcPct val="0"/>
              </a:spcAft>
            </a:pPr>
            <a:r>
              <a:rPr lang="en-US" sz="1000" kern="0" dirty="0">
                <a:solidFill>
                  <a:schemeClr val="accent3"/>
                </a:solidFill>
                <a:ea typeface="ヒラギノ角ゴ ProN W3" charset="0"/>
                <a:cs typeface="Segoe UI"/>
                <a:sym typeface="Gill Sans" charset="0"/>
              </a:rPr>
              <a:t>Showing Top 3 (10 – You can make a great deal of difference + 9 + 8)</a:t>
            </a:r>
          </a:p>
        </p:txBody>
      </p:sp>
      <p:sp>
        <p:nvSpPr>
          <p:cNvPr id="120" name="Rounded Rectangle 119"/>
          <p:cNvSpPr/>
          <p:nvPr/>
        </p:nvSpPr>
        <p:spPr bwMode="auto">
          <a:xfrm>
            <a:off x="2624551" y="3291830"/>
            <a:ext cx="182880" cy="365760"/>
          </a:xfrm>
          <a:prstGeom prst="roundRect">
            <a:avLst>
              <a:gd name="adj" fmla="val 0"/>
            </a:avLst>
          </a:prstGeom>
          <a:noFill/>
          <a:ln w="25400" cap="flat" cmpd="sng" algn="ctr">
            <a:solidFill>
              <a:schemeClr val="accent1"/>
            </a:solidFill>
            <a:prstDash val="solid"/>
            <a:miter lim="800000"/>
            <a:headEnd type="none" w="med" len="med"/>
            <a:tailEnd type="none" w="med" len="med"/>
          </a:ln>
          <a:effectLst/>
        </p:spPr>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ctr" defTabSz="932472" eaLnBrk="1" fontAlgn="base" latinLnBrk="0" hangingPunct="1">
              <a:lnSpc>
                <a:spcPct val="90000"/>
              </a:lnSpc>
              <a:spcBef>
                <a:spcPct val="0"/>
              </a:spcBef>
              <a:spcAft>
                <a:spcPct val="0"/>
              </a:spcAft>
              <a:buClrTx/>
              <a:buSzTx/>
              <a:buFontTx/>
              <a:buNone/>
              <a:tabLst/>
              <a:defRPr/>
            </a:pPr>
            <a:endParaRPr kumimoji="0" lang="en-US" sz="2400" b="0" i="0" u="none" strike="noStrike" kern="0" cap="none" spc="0" normalizeH="0" baseline="0" noProof="0" dirty="0" smtClean="0">
              <a:ln>
                <a:noFill/>
              </a:ln>
              <a:gradFill>
                <a:gsLst>
                  <a:gs pos="0">
                    <a:srgbClr val="FFFFFF"/>
                  </a:gs>
                  <a:gs pos="100000">
                    <a:srgbClr val="FFFFFF"/>
                  </a:gs>
                </a:gsLst>
                <a:lin ang="5400000" scaled="0"/>
              </a:gradFill>
              <a:effectLst/>
              <a:uLnTx/>
              <a:uFillTx/>
              <a:latin typeface="Segoe UI Light"/>
              <a:ea typeface="Segoe UI" pitchFamily="34" charset="0"/>
              <a:cs typeface="Segoe UI" pitchFamily="34" charset="0"/>
            </a:endParaRPr>
          </a:p>
        </p:txBody>
      </p:sp>
      <p:grpSp>
        <p:nvGrpSpPr>
          <p:cNvPr id="121" name="Group 120"/>
          <p:cNvGrpSpPr/>
          <p:nvPr/>
        </p:nvGrpSpPr>
        <p:grpSpPr>
          <a:xfrm>
            <a:off x="323529" y="4340285"/>
            <a:ext cx="5184575" cy="230832"/>
            <a:chOff x="323529" y="4429150"/>
            <a:chExt cx="5184575" cy="230832"/>
          </a:xfrm>
        </p:grpSpPr>
        <p:sp>
          <p:nvSpPr>
            <p:cNvPr id="122" name="TextBox 121"/>
            <p:cNvSpPr txBox="1"/>
            <p:nvPr/>
          </p:nvSpPr>
          <p:spPr>
            <a:xfrm>
              <a:off x="398339" y="4429150"/>
              <a:ext cx="5109765" cy="230832"/>
            </a:xfrm>
            <a:prstGeom prst="rect">
              <a:avLst/>
            </a:prstGeom>
          </p:spPr>
          <p:txBody>
            <a:bodyPr wrap="square" rtlCol="0">
              <a:spAutoFit/>
            </a:bodyPr>
            <a:lstStyle/>
            <a:p>
              <a:pPr defTabSz="725759">
                <a:defRPr/>
              </a:pPr>
              <a:r>
                <a:rPr lang="en-US" sz="900" kern="0" dirty="0" smtClean="0">
                  <a:solidFill>
                    <a:schemeClr val="accent3"/>
                  </a:solidFill>
                  <a:ea typeface="Tahoma" pitchFamily="34" charset="0"/>
                  <a:cs typeface="Calibri" pitchFamily="34" charset="0"/>
                </a:rPr>
                <a:t>Indicates a </a:t>
              </a:r>
              <a:r>
                <a:rPr lang="en-US" sz="900" kern="0" dirty="0" smtClean="0">
                  <a:solidFill>
                    <a:schemeClr val="accent3"/>
                  </a:solidFill>
                  <a:latin typeface="+mj-lt"/>
                  <a:ea typeface="Tahoma" pitchFamily="34" charset="0"/>
                  <a:cs typeface="Arial" panose="020B0604020202020204" pitchFamily="34" charset="0"/>
                </a:rPr>
                <a:t>statistically</a:t>
              </a:r>
              <a:r>
                <a:rPr lang="en-US" sz="900" kern="0" dirty="0" smtClean="0">
                  <a:solidFill>
                    <a:schemeClr val="accent3"/>
                  </a:solidFill>
                  <a:latin typeface="+mj-lt"/>
                  <a:ea typeface="Tahoma" pitchFamily="34" charset="0"/>
                  <a:cs typeface="Calibri" pitchFamily="34" charset="0"/>
                </a:rPr>
                <a:t> </a:t>
              </a:r>
              <a:r>
                <a:rPr lang="en-US" sz="900" kern="0" dirty="0" smtClean="0">
                  <a:solidFill>
                    <a:schemeClr val="accent3"/>
                  </a:solidFill>
                  <a:ea typeface="Tahoma" pitchFamily="34" charset="0"/>
                  <a:cs typeface="Calibri" pitchFamily="34" charset="0"/>
                </a:rPr>
                <a:t>significant change from pre to post at the 90% confidence interval</a:t>
              </a:r>
            </a:p>
          </p:txBody>
        </p:sp>
        <p:sp>
          <p:nvSpPr>
            <p:cNvPr id="123" name="Rounded Rectangle 122"/>
            <p:cNvSpPr/>
            <p:nvPr/>
          </p:nvSpPr>
          <p:spPr bwMode="auto">
            <a:xfrm>
              <a:off x="323529" y="4499368"/>
              <a:ext cx="138850" cy="91440"/>
            </a:xfrm>
            <a:prstGeom prst="roundRect">
              <a:avLst>
                <a:gd name="adj" fmla="val 0"/>
              </a:avLst>
            </a:prstGeom>
            <a:noFill/>
            <a:ln w="25400" cap="flat" cmpd="sng" algn="ctr">
              <a:solidFill>
                <a:schemeClr val="accent1"/>
              </a:solidFill>
              <a:prstDash val="solid"/>
              <a:miter lim="800000"/>
              <a:headEnd type="none" w="med" len="med"/>
              <a:tailEnd type="none" w="med" len="med"/>
            </a:ln>
            <a:effectLst/>
          </p:spPr>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defRPr/>
              </a:pPr>
              <a:endParaRPr lang="en-US" sz="2400" kern="0" dirty="0" smtClean="0">
                <a:gradFill>
                  <a:gsLst>
                    <a:gs pos="0">
                      <a:srgbClr val="FFFFFF"/>
                    </a:gs>
                    <a:gs pos="100000">
                      <a:srgbClr val="FFFFFF"/>
                    </a:gs>
                  </a:gsLst>
                  <a:lin ang="5400000" scaled="0"/>
                </a:gradFill>
                <a:latin typeface="Segoe UI Light"/>
                <a:ea typeface="Segoe UI" pitchFamily="34" charset="0"/>
                <a:cs typeface="Segoe UI" pitchFamily="34" charset="0"/>
              </a:endParaRPr>
            </a:p>
          </p:txBody>
        </p:sp>
      </p:grpSp>
      <p:sp>
        <p:nvSpPr>
          <p:cNvPr id="124" name="TextBox 123"/>
          <p:cNvSpPr txBox="1"/>
          <p:nvPr/>
        </p:nvSpPr>
        <p:spPr>
          <a:xfrm>
            <a:off x="323528" y="4515966"/>
            <a:ext cx="5472608" cy="276999"/>
          </a:xfrm>
          <a:prstGeom prst="rect">
            <a:avLst/>
          </a:prstGeom>
          <a:noFill/>
        </p:spPr>
        <p:txBody>
          <a:bodyPr wrap="square" lIns="0" rIns="0" rtlCol="0">
            <a:spAutoFit/>
          </a:bodyPr>
          <a:lstStyle/>
          <a:p>
            <a:pPr marL="858838" indent="-858838" defTabSz="725759"/>
            <a:r>
              <a:rPr lang="en-US" sz="600" dirty="0">
                <a:solidFill>
                  <a:schemeClr val="accent3"/>
                </a:solidFill>
                <a:cs typeface="Arial" panose="020B0604020202020204" pitchFamily="34" charset="0"/>
              </a:rPr>
              <a:t>#. QBSR4 /QPS2 / QPST2. Thinking about you personally, how much of a difference do you think you can make to reducing poverty in poor countries?  Please use the following scale where 0 means that you ‘can’t make any difference at all’ and 10 means that you ‘can make a great deal of difference’.</a:t>
            </a:r>
          </a:p>
        </p:txBody>
      </p:sp>
      <p:sp>
        <p:nvSpPr>
          <p:cNvPr id="125" name="TextBox 124"/>
          <p:cNvSpPr txBox="1"/>
          <p:nvPr/>
        </p:nvSpPr>
        <p:spPr>
          <a:xfrm>
            <a:off x="323528" y="4751040"/>
            <a:ext cx="7992888" cy="215444"/>
          </a:xfrm>
          <a:prstGeom prst="rect">
            <a:avLst/>
          </a:prstGeom>
          <a:noFill/>
        </p:spPr>
        <p:txBody>
          <a:bodyPr wrap="square" lIns="0" rIns="0" rtlCol="0">
            <a:spAutoFit/>
          </a:bodyPr>
          <a:lstStyle/>
          <a:p>
            <a:r>
              <a:rPr lang="en-US" sz="800" dirty="0">
                <a:solidFill>
                  <a:srgbClr val="033359"/>
                </a:solidFill>
                <a:cs typeface="Arial" panose="020B0604020202020204" pitchFamily="34" charset="0"/>
              </a:rPr>
              <a:t>Base: Engaged Public in each country. Sample ~</a:t>
            </a:r>
            <a:r>
              <a:rPr lang="en-US" sz="800" dirty="0" smtClean="0">
                <a:solidFill>
                  <a:srgbClr val="033359"/>
                </a:solidFill>
                <a:cs typeface="Arial" panose="020B0604020202020204" pitchFamily="34" charset="0"/>
              </a:rPr>
              <a:t>1200 </a:t>
            </a:r>
            <a:r>
              <a:rPr lang="en-US" sz="800" dirty="0">
                <a:solidFill>
                  <a:srgbClr val="033359"/>
                </a:solidFill>
                <a:cs typeface="Arial" panose="020B0604020202020204" pitchFamily="34" charset="0"/>
              </a:rPr>
              <a:t>in each country. Fieldwork from May 14 – 29, 2014</a:t>
            </a:r>
          </a:p>
        </p:txBody>
      </p:sp>
    </p:spTree>
    <p:extLst>
      <p:ext uri="{BB962C8B-B14F-4D97-AF65-F5344CB8AC3E}">
        <p14:creationId xmlns:p14="http://schemas.microsoft.com/office/powerpoint/2010/main" val="2958592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graphicEl>
                                              <a:chart seriesIdx="-3" categoryIdx="-3" bldStep="gridLegend"/>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graphicEl>
                                              <a:chart seriesIdx="-4" categoryIdx="0" bldStep="category"/>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graphicEl>
                                              <a:chart seriesIdx="-4" categoryIdx="1" bldStep="category"/>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graphicEl>
                                              <a:chart seriesIdx="-4" categoryIdx="2" bldStep="category"/>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9" grpId="0">
        <p:bldSub>
          <a:bldChart bld="category"/>
        </p:bldSub>
      </p:bldGraphic>
      <p:bldP spid="25"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entagon 10"/>
          <p:cNvSpPr/>
          <p:nvPr/>
        </p:nvSpPr>
        <p:spPr>
          <a:xfrm>
            <a:off x="-36511" y="1200150"/>
            <a:ext cx="9289031" cy="2743200"/>
          </a:xfrm>
          <a:prstGeom prst="homePlate">
            <a:avLst>
              <a:gd name="adj" fmla="val 0"/>
            </a:avLst>
          </a:prstGeom>
          <a:solidFill>
            <a:schemeClr val="accent1">
              <a:lumMod val="75000"/>
            </a:schemeClr>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lIns="457200" tIns="0" rIns="457200" bIns="0" rtlCol="0" anchor="ctr"/>
          <a:lstStyle/>
          <a:p>
            <a:pPr marL="574675"/>
            <a:r>
              <a:rPr lang="en-US" sz="3800" dirty="0">
                <a:solidFill>
                  <a:schemeClr val="bg1"/>
                </a:solidFill>
                <a:latin typeface="+mj-lt"/>
              </a:rPr>
              <a:t>When we rebut the attacks </a:t>
            </a:r>
            <a:r>
              <a:rPr lang="en-US" sz="3800" dirty="0" smtClean="0">
                <a:solidFill>
                  <a:schemeClr val="bg1"/>
                </a:solidFill>
                <a:latin typeface="+mj-lt"/>
              </a:rPr>
              <a:t>from</a:t>
            </a:r>
            <a:br>
              <a:rPr lang="en-US" sz="3800" dirty="0" smtClean="0">
                <a:solidFill>
                  <a:schemeClr val="bg1"/>
                </a:solidFill>
                <a:latin typeface="+mj-lt"/>
              </a:rPr>
            </a:br>
            <a:r>
              <a:rPr lang="en-US" sz="3800" dirty="0" smtClean="0">
                <a:solidFill>
                  <a:schemeClr val="bg1"/>
                </a:solidFill>
                <a:latin typeface="+mj-lt"/>
              </a:rPr>
              <a:t>our </a:t>
            </a:r>
            <a:r>
              <a:rPr lang="en-US" sz="3800" dirty="0">
                <a:solidFill>
                  <a:schemeClr val="bg1"/>
                </a:solidFill>
                <a:latin typeface="+mj-lt"/>
              </a:rPr>
              <a:t>critics, we can be </a:t>
            </a:r>
            <a:r>
              <a:rPr lang="en-US" sz="3800" dirty="0" smtClean="0">
                <a:solidFill>
                  <a:schemeClr val="bg1"/>
                </a:solidFill>
                <a:latin typeface="+mj-lt"/>
              </a:rPr>
              <a:t>successful</a:t>
            </a:r>
            <a:br>
              <a:rPr lang="en-US" sz="3800" dirty="0" smtClean="0">
                <a:solidFill>
                  <a:schemeClr val="bg1"/>
                </a:solidFill>
                <a:latin typeface="+mj-lt"/>
              </a:rPr>
            </a:br>
            <a:r>
              <a:rPr lang="en-US" sz="3800" dirty="0" smtClean="0">
                <a:solidFill>
                  <a:schemeClr val="bg1"/>
                </a:solidFill>
                <a:latin typeface="+mj-lt"/>
              </a:rPr>
              <a:t>in </a:t>
            </a:r>
            <a:r>
              <a:rPr lang="en-US" sz="3800" dirty="0">
                <a:solidFill>
                  <a:schemeClr val="bg1"/>
                </a:solidFill>
                <a:latin typeface="+mj-lt"/>
              </a:rPr>
              <a:t>changing people’s minds.</a:t>
            </a:r>
          </a:p>
        </p:txBody>
      </p:sp>
      <p:sp>
        <p:nvSpPr>
          <p:cNvPr id="2" name="Title 1"/>
          <p:cNvSpPr>
            <a:spLocks noGrp="1"/>
          </p:cNvSpPr>
          <p:nvPr>
            <p:ph type="title"/>
          </p:nvPr>
        </p:nvSpPr>
        <p:spPr/>
        <p:txBody>
          <a:bodyPr/>
          <a:lstStyle/>
          <a:p>
            <a:r>
              <a:rPr lang="en-US" dirty="0" smtClean="0">
                <a:latin typeface="+mj-lt"/>
              </a:rPr>
              <a:t>Insight</a:t>
            </a:r>
            <a:endParaRPr lang="en-US" dirty="0">
              <a:latin typeface="+mj-lt"/>
            </a:endParaRPr>
          </a:p>
        </p:txBody>
      </p:sp>
      <p:sp>
        <p:nvSpPr>
          <p:cNvPr id="3" name="Slide Number Placeholder 2"/>
          <p:cNvSpPr>
            <a:spLocks noGrp="1"/>
          </p:cNvSpPr>
          <p:nvPr>
            <p:ph type="sldNum" sz="quarter" idx="10"/>
          </p:nvPr>
        </p:nvSpPr>
        <p:spPr>
          <a:xfrm>
            <a:off x="8017233" y="4725171"/>
            <a:ext cx="784577" cy="273844"/>
          </a:xfrm>
        </p:spPr>
        <p:txBody>
          <a:bodyPr/>
          <a:lstStyle/>
          <a:p>
            <a:fld id="{46903638-178D-3E4C-8874-E0FA73D16517}" type="slidenum">
              <a:rPr lang="en-US" smtClean="0"/>
              <a:pPr/>
              <a:t>49</a:t>
            </a:fld>
            <a:endParaRPr lang="en-US" dirty="0"/>
          </a:p>
        </p:txBody>
      </p:sp>
      <p:grpSp>
        <p:nvGrpSpPr>
          <p:cNvPr id="5" name="Group 4"/>
          <p:cNvGrpSpPr/>
          <p:nvPr/>
        </p:nvGrpSpPr>
        <p:grpSpPr>
          <a:xfrm>
            <a:off x="-180528" y="1500674"/>
            <a:ext cx="792088" cy="2174200"/>
            <a:chOff x="-180528" y="1189638"/>
            <a:chExt cx="792088" cy="2174200"/>
          </a:xfrm>
          <a:solidFill>
            <a:schemeClr val="accent1">
              <a:lumMod val="50000"/>
              <a:alpha val="25000"/>
            </a:schemeClr>
          </a:solidFill>
        </p:grpSpPr>
        <p:sp>
          <p:nvSpPr>
            <p:cNvPr id="12" name="Pentagon 11"/>
            <p:cNvSpPr/>
            <p:nvPr/>
          </p:nvSpPr>
          <p:spPr>
            <a:xfrm>
              <a:off x="-180528" y="1189638"/>
              <a:ext cx="648071" cy="288032"/>
            </a:xfrm>
            <a:prstGeom prst="homePlate">
              <a:avLst/>
            </a:prstGeom>
            <a:grp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1</a:t>
              </a:r>
            </a:p>
          </p:txBody>
        </p:sp>
        <p:sp>
          <p:nvSpPr>
            <p:cNvPr id="13" name="Pentagon 12"/>
            <p:cNvSpPr/>
            <p:nvPr/>
          </p:nvSpPr>
          <p:spPr>
            <a:xfrm>
              <a:off x="-180528" y="1503999"/>
              <a:ext cx="648071" cy="288032"/>
            </a:xfrm>
            <a:prstGeom prst="homePlate">
              <a:avLst/>
            </a:prstGeom>
            <a:grp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2</a:t>
              </a:r>
            </a:p>
          </p:txBody>
        </p:sp>
        <p:sp>
          <p:nvSpPr>
            <p:cNvPr id="14" name="Pentagon 13"/>
            <p:cNvSpPr/>
            <p:nvPr/>
          </p:nvSpPr>
          <p:spPr>
            <a:xfrm>
              <a:off x="-180528" y="1818360"/>
              <a:ext cx="648071" cy="288032"/>
            </a:xfrm>
            <a:prstGeom prst="homePlate">
              <a:avLst/>
            </a:prstGeom>
            <a:grp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smtClean="0">
                  <a:solidFill>
                    <a:schemeClr val="accent1">
                      <a:lumMod val="75000"/>
                    </a:schemeClr>
                  </a:solidFill>
                  <a:latin typeface="Arial" panose="020B0604020202020204" pitchFamily="34" charset="0"/>
                  <a:cs typeface="Arial" panose="020B0604020202020204" pitchFamily="34" charset="0"/>
                </a:rPr>
                <a:t>3</a:t>
              </a:r>
              <a:endParaRPr lang="en-US" dirty="0">
                <a:solidFill>
                  <a:schemeClr val="accent1">
                    <a:lumMod val="75000"/>
                  </a:schemeClr>
                </a:solidFill>
                <a:latin typeface="Arial" panose="020B0604020202020204" pitchFamily="34" charset="0"/>
                <a:cs typeface="Arial" panose="020B0604020202020204" pitchFamily="34" charset="0"/>
              </a:endParaRPr>
            </a:p>
          </p:txBody>
        </p:sp>
        <p:sp>
          <p:nvSpPr>
            <p:cNvPr id="15" name="Pentagon 14"/>
            <p:cNvSpPr/>
            <p:nvPr/>
          </p:nvSpPr>
          <p:spPr>
            <a:xfrm>
              <a:off x="-180528" y="2132721"/>
              <a:ext cx="648071" cy="288032"/>
            </a:xfrm>
            <a:prstGeom prst="homePlate">
              <a:avLst/>
            </a:prstGeom>
            <a:grp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4</a:t>
              </a:r>
            </a:p>
          </p:txBody>
        </p:sp>
        <p:sp>
          <p:nvSpPr>
            <p:cNvPr id="16" name="Pentagon 15"/>
            <p:cNvSpPr/>
            <p:nvPr/>
          </p:nvSpPr>
          <p:spPr>
            <a:xfrm>
              <a:off x="-180528" y="2447082"/>
              <a:ext cx="648071" cy="288032"/>
            </a:xfrm>
            <a:prstGeom prst="homePlate">
              <a:avLst/>
            </a:prstGeom>
            <a:grp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5</a:t>
              </a:r>
            </a:p>
          </p:txBody>
        </p:sp>
        <p:sp>
          <p:nvSpPr>
            <p:cNvPr id="17" name="Pentagon 16"/>
            <p:cNvSpPr/>
            <p:nvPr/>
          </p:nvSpPr>
          <p:spPr>
            <a:xfrm>
              <a:off x="-180528" y="2761443"/>
              <a:ext cx="648071" cy="288032"/>
            </a:xfrm>
            <a:prstGeom prst="homePlate">
              <a:avLst/>
            </a:prstGeom>
            <a:grp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6</a:t>
              </a:r>
            </a:p>
          </p:txBody>
        </p:sp>
        <p:sp>
          <p:nvSpPr>
            <p:cNvPr id="18" name="Pentagon 17"/>
            <p:cNvSpPr/>
            <p:nvPr/>
          </p:nvSpPr>
          <p:spPr>
            <a:xfrm>
              <a:off x="-36511" y="3075806"/>
              <a:ext cx="648071" cy="288032"/>
            </a:xfrm>
            <a:prstGeom prst="homePlate">
              <a:avLst/>
            </a:prstGeom>
            <a:solidFill>
              <a:schemeClr val="bg1"/>
            </a:solidFill>
            <a:ln w="12700">
              <a:noFill/>
              <a:miter lim="800000"/>
            </a:ln>
            <a:effectLst/>
          </p:spPr>
          <p:style>
            <a:lnRef idx="1">
              <a:schemeClr val="accent1"/>
            </a:lnRef>
            <a:fillRef idx="3">
              <a:schemeClr val="accent1"/>
            </a:fillRef>
            <a:effectRef idx="2">
              <a:schemeClr val="accent1"/>
            </a:effectRef>
            <a:fontRef idx="minor">
              <a:schemeClr val="lt1"/>
            </a:fontRef>
          </p:style>
          <p:txBody>
            <a:bodyPr lIns="91440" tIns="0" bIns="0" rtlCol="0" anchor="ctr"/>
            <a:lstStyle/>
            <a:p>
              <a:pPr algn="r"/>
              <a:r>
                <a:rPr lang="en-US" dirty="0">
                  <a:solidFill>
                    <a:schemeClr val="accent1">
                      <a:lumMod val="75000"/>
                    </a:schemeClr>
                  </a:solidFill>
                  <a:latin typeface="Arial" panose="020B0604020202020204" pitchFamily="34" charset="0"/>
                  <a:cs typeface="Arial" panose="020B0604020202020204" pitchFamily="34" charset="0"/>
                </a:rPr>
                <a:t>7</a:t>
              </a:r>
            </a:p>
          </p:txBody>
        </p:sp>
      </p:grpSp>
    </p:spTree>
    <p:extLst>
      <p:ext uri="{BB962C8B-B14F-4D97-AF65-F5344CB8AC3E}">
        <p14:creationId xmlns:p14="http://schemas.microsoft.com/office/powerpoint/2010/main" val="2792227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9"/>
          <p:cNvSpPr>
            <a:spLocks noEditPoints="1"/>
          </p:cNvSpPr>
          <p:nvPr/>
        </p:nvSpPr>
        <p:spPr bwMode="auto">
          <a:xfrm>
            <a:off x="2666280" y="1405293"/>
            <a:ext cx="1371600" cy="2743200"/>
          </a:xfrm>
          <a:custGeom>
            <a:avLst/>
            <a:gdLst>
              <a:gd name="T0" fmla="*/ 1846 w 1846"/>
              <a:gd name="T1" fmla="*/ 2640 h 3803"/>
              <a:gd name="T2" fmla="*/ 1846 w 1846"/>
              <a:gd name="T3" fmla="*/ 2640 h 3803"/>
              <a:gd name="T4" fmla="*/ 914 w 1846"/>
              <a:gd name="T5" fmla="*/ 2640 h 3803"/>
              <a:gd name="T6" fmla="*/ 914 w 1846"/>
              <a:gd name="T7" fmla="*/ 0 h 3803"/>
              <a:gd name="T8" fmla="*/ 1846 w 1846"/>
              <a:gd name="T9" fmla="*/ 0 h 3803"/>
              <a:gd name="T10" fmla="*/ 1846 w 1846"/>
              <a:gd name="T11" fmla="*/ 3803 h 3803"/>
              <a:gd name="T12" fmla="*/ 1846 w 1846"/>
              <a:gd name="T13" fmla="*/ 3803 h 3803"/>
              <a:gd name="T14" fmla="*/ 914 w 1846"/>
              <a:gd name="T15" fmla="*/ 3803 h 3803"/>
              <a:gd name="T16" fmla="*/ 914 w 1846"/>
              <a:gd name="T17" fmla="*/ 1162 h 3803"/>
              <a:gd name="T18" fmla="*/ 1846 w 1846"/>
              <a:gd name="T19" fmla="*/ 1162 h 3803"/>
              <a:gd name="T20" fmla="*/ 914 w 1846"/>
              <a:gd name="T21" fmla="*/ 1871 h 3803"/>
              <a:gd name="T22" fmla="*/ 914 w 1846"/>
              <a:gd name="T23" fmla="*/ 1871 h 3803"/>
              <a:gd name="T24" fmla="*/ 0 w 1846"/>
              <a:gd name="T25" fmla="*/ 1871 h 38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46" h="3803">
                <a:moveTo>
                  <a:pt x="1846" y="2640"/>
                </a:moveTo>
                <a:lnTo>
                  <a:pt x="1846" y="2640"/>
                </a:lnTo>
                <a:lnTo>
                  <a:pt x="914" y="2640"/>
                </a:lnTo>
                <a:lnTo>
                  <a:pt x="914" y="0"/>
                </a:lnTo>
                <a:lnTo>
                  <a:pt x="1846" y="0"/>
                </a:lnTo>
                <a:moveTo>
                  <a:pt x="1846" y="3803"/>
                </a:moveTo>
                <a:lnTo>
                  <a:pt x="1846" y="3803"/>
                </a:lnTo>
                <a:lnTo>
                  <a:pt x="914" y="3803"/>
                </a:lnTo>
                <a:lnTo>
                  <a:pt x="914" y="1162"/>
                </a:lnTo>
                <a:lnTo>
                  <a:pt x="1846" y="1162"/>
                </a:lnTo>
                <a:moveTo>
                  <a:pt x="914" y="1871"/>
                </a:moveTo>
                <a:lnTo>
                  <a:pt x="914" y="1871"/>
                </a:lnTo>
                <a:lnTo>
                  <a:pt x="0" y="1871"/>
                </a:lnTo>
              </a:path>
            </a:pathLst>
          </a:custGeom>
          <a:noFill/>
          <a:ln w="6350" cap="flat">
            <a:solidFill>
              <a:schemeClr val="accent3"/>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 name="Slide Number Placeholder 23"/>
          <p:cNvSpPr>
            <a:spLocks noGrp="1"/>
          </p:cNvSpPr>
          <p:nvPr>
            <p:ph type="sldNum" sz="quarter" idx="10"/>
          </p:nvPr>
        </p:nvSpPr>
        <p:spPr/>
        <p:txBody>
          <a:bodyPr/>
          <a:lstStyle/>
          <a:p>
            <a:fld id="{46903638-178D-3E4C-8874-E0FA73D16517}" type="slidenum">
              <a:rPr lang="en-US" smtClean="0"/>
              <a:pPr/>
              <a:t>5</a:t>
            </a:fld>
            <a:endParaRPr lang="en-US" dirty="0"/>
          </a:p>
        </p:txBody>
      </p:sp>
      <p:sp>
        <p:nvSpPr>
          <p:cNvPr id="7" name="Slide Number Placeholder 3"/>
          <p:cNvSpPr txBox="1">
            <a:spLocks/>
          </p:cNvSpPr>
          <p:nvPr/>
        </p:nvSpPr>
        <p:spPr>
          <a:xfrm>
            <a:off x="8198341" y="5203829"/>
            <a:ext cx="190083" cy="155598"/>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rgbClr val="000000"/>
              </a:solidFill>
            </a:endParaRPr>
          </a:p>
        </p:txBody>
      </p:sp>
      <p:sp>
        <p:nvSpPr>
          <p:cNvPr id="3" name="Rectangle 2"/>
          <p:cNvSpPr/>
          <p:nvPr/>
        </p:nvSpPr>
        <p:spPr>
          <a:xfrm>
            <a:off x="4249674" y="1119287"/>
            <a:ext cx="3017520" cy="590931"/>
          </a:xfrm>
          <a:prstGeom prst="rect">
            <a:avLst/>
          </a:prstGeom>
          <a:solidFill>
            <a:schemeClr val="bg1"/>
          </a:solidFill>
          <a:ln>
            <a:solidFill>
              <a:schemeClr val="accent3"/>
            </a:solidFill>
          </a:ln>
          <a:effectLst>
            <a:outerShdw blurRad="50800" dist="38100" dir="2700000" algn="tl" rotWithShape="0">
              <a:prstClr val="black">
                <a:alpha val="40000"/>
              </a:prstClr>
            </a:outerShdw>
          </a:effectLst>
        </p:spPr>
        <p:txBody>
          <a:bodyPr wrap="square">
            <a:spAutoFit/>
          </a:bodyPr>
          <a:lstStyle/>
          <a:p>
            <a:pPr lvl="0" defTabSz="800100">
              <a:lnSpc>
                <a:spcPct val="90000"/>
              </a:lnSpc>
              <a:spcBef>
                <a:spcPct val="0"/>
              </a:spcBef>
              <a:spcAft>
                <a:spcPct val="35000"/>
              </a:spcAft>
            </a:pPr>
            <a:r>
              <a:rPr lang="en-US" b="1" dirty="0">
                <a:solidFill>
                  <a:schemeClr val="accent1">
                    <a:lumMod val="75000"/>
                  </a:schemeClr>
                </a:solidFill>
                <a:latin typeface="Franklin Gothic Book" panose="020B0503020102020204" pitchFamily="34" charset="0"/>
              </a:rPr>
              <a:t>Transform the way the sector talks about itself.</a:t>
            </a:r>
          </a:p>
        </p:txBody>
      </p:sp>
      <p:sp>
        <p:nvSpPr>
          <p:cNvPr id="14" name="Oval 13"/>
          <p:cNvSpPr/>
          <p:nvPr/>
        </p:nvSpPr>
        <p:spPr>
          <a:xfrm>
            <a:off x="3993521" y="2195357"/>
            <a:ext cx="91440" cy="91440"/>
          </a:xfrm>
          <a:prstGeom prst="ellipse">
            <a:avLst/>
          </a:prstGeom>
          <a:solidFill>
            <a:schemeClr val="accent1">
              <a:lumMod val="75000"/>
            </a:schemeClr>
          </a:solidFill>
          <a:ln w="635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4000721" y="1362052"/>
            <a:ext cx="91440" cy="91440"/>
          </a:xfrm>
          <a:prstGeom prst="ellipse">
            <a:avLst/>
          </a:prstGeom>
          <a:solidFill>
            <a:schemeClr val="accent1">
              <a:lumMod val="75000"/>
            </a:schemeClr>
          </a:solidFill>
          <a:ln w="635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3993521" y="3262096"/>
            <a:ext cx="91440" cy="91440"/>
          </a:xfrm>
          <a:prstGeom prst="ellipse">
            <a:avLst/>
          </a:prstGeom>
          <a:solidFill>
            <a:schemeClr val="accent1">
              <a:lumMod val="75000"/>
            </a:schemeClr>
          </a:solidFill>
          <a:ln w="635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p:nvPr/>
        </p:nvSpPr>
        <p:spPr>
          <a:xfrm>
            <a:off x="3993521" y="4102772"/>
            <a:ext cx="91440" cy="91440"/>
          </a:xfrm>
          <a:prstGeom prst="ellipse">
            <a:avLst/>
          </a:prstGeom>
          <a:solidFill>
            <a:schemeClr val="accent1">
              <a:lumMod val="75000"/>
            </a:schemeClr>
          </a:solidFill>
          <a:ln w="635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a:off x="4249674" y="1970040"/>
            <a:ext cx="3017520" cy="590931"/>
          </a:xfrm>
          <a:prstGeom prst="rect">
            <a:avLst/>
          </a:prstGeom>
          <a:solidFill>
            <a:schemeClr val="bg1"/>
          </a:solidFill>
          <a:ln>
            <a:solidFill>
              <a:schemeClr val="accent3"/>
            </a:solidFill>
          </a:ln>
          <a:effectLst>
            <a:outerShdw blurRad="50800" dist="38100" dir="2700000" algn="tl" rotWithShape="0">
              <a:prstClr val="black">
                <a:alpha val="40000"/>
              </a:prstClr>
            </a:outerShdw>
          </a:effectLst>
        </p:spPr>
        <p:txBody>
          <a:bodyPr wrap="square">
            <a:spAutoFit/>
          </a:bodyPr>
          <a:lstStyle/>
          <a:p>
            <a:pPr lvl="0" defTabSz="800100">
              <a:lnSpc>
                <a:spcPct val="90000"/>
              </a:lnSpc>
              <a:spcBef>
                <a:spcPct val="0"/>
              </a:spcBef>
              <a:spcAft>
                <a:spcPct val="35000"/>
              </a:spcAft>
            </a:pPr>
            <a:r>
              <a:rPr lang="en-US" b="1" dirty="0">
                <a:solidFill>
                  <a:schemeClr val="accent1">
                    <a:lumMod val="75000"/>
                  </a:schemeClr>
                </a:solidFill>
                <a:latin typeface="Franklin Gothic Book" panose="020B0503020102020204" pitchFamily="34" charset="0"/>
              </a:rPr>
              <a:t>Reverse the decline of public support for our work.</a:t>
            </a:r>
          </a:p>
        </p:txBody>
      </p:sp>
      <p:sp>
        <p:nvSpPr>
          <p:cNvPr id="20" name="Rectangle 19"/>
          <p:cNvSpPr/>
          <p:nvPr/>
        </p:nvSpPr>
        <p:spPr>
          <a:xfrm>
            <a:off x="4249674" y="3009253"/>
            <a:ext cx="3017520" cy="590931"/>
          </a:xfrm>
          <a:prstGeom prst="rect">
            <a:avLst/>
          </a:prstGeom>
          <a:solidFill>
            <a:schemeClr val="bg1"/>
          </a:solidFill>
          <a:ln>
            <a:solidFill>
              <a:schemeClr val="accent3"/>
            </a:solidFill>
          </a:ln>
          <a:effectLst>
            <a:outerShdw blurRad="50800" dist="38100" dir="2700000" algn="tl" rotWithShape="0">
              <a:prstClr val="black">
                <a:alpha val="40000"/>
              </a:prstClr>
            </a:outerShdw>
          </a:effectLst>
        </p:spPr>
        <p:txBody>
          <a:bodyPr wrap="square">
            <a:spAutoFit/>
          </a:bodyPr>
          <a:lstStyle/>
          <a:p>
            <a:pPr lvl="0" defTabSz="800100">
              <a:lnSpc>
                <a:spcPct val="90000"/>
              </a:lnSpc>
              <a:spcBef>
                <a:spcPct val="0"/>
              </a:spcBef>
              <a:spcAft>
                <a:spcPct val="35000"/>
              </a:spcAft>
            </a:pPr>
            <a:r>
              <a:rPr lang="en-US" b="1" dirty="0">
                <a:solidFill>
                  <a:schemeClr val="accent1">
                    <a:lumMod val="75000"/>
                  </a:schemeClr>
                </a:solidFill>
              </a:rPr>
              <a:t>Create a climate that helps us all be more effective.</a:t>
            </a:r>
          </a:p>
        </p:txBody>
      </p:sp>
      <p:sp>
        <p:nvSpPr>
          <p:cNvPr id="21" name="Rectangle 20"/>
          <p:cNvSpPr/>
          <p:nvPr/>
        </p:nvSpPr>
        <p:spPr>
          <a:xfrm>
            <a:off x="4249674" y="3860007"/>
            <a:ext cx="3017520" cy="590931"/>
          </a:xfrm>
          <a:prstGeom prst="rect">
            <a:avLst/>
          </a:prstGeom>
          <a:solidFill>
            <a:schemeClr val="bg1"/>
          </a:solidFill>
          <a:ln>
            <a:solidFill>
              <a:schemeClr val="accent3"/>
            </a:solidFill>
          </a:ln>
          <a:effectLst>
            <a:outerShdw blurRad="50800" dist="38100" dir="2700000" algn="tl" rotWithShape="0">
              <a:prstClr val="black">
                <a:alpha val="40000"/>
              </a:prstClr>
            </a:outerShdw>
          </a:effectLst>
        </p:spPr>
        <p:txBody>
          <a:bodyPr wrap="square">
            <a:spAutoFit/>
          </a:bodyPr>
          <a:lstStyle/>
          <a:p>
            <a:pPr lvl="0" defTabSz="800100">
              <a:lnSpc>
                <a:spcPct val="90000"/>
              </a:lnSpc>
              <a:spcBef>
                <a:spcPct val="0"/>
              </a:spcBef>
              <a:spcAft>
                <a:spcPct val="35000"/>
              </a:spcAft>
            </a:pPr>
            <a:r>
              <a:rPr lang="en-US" b="1" dirty="0">
                <a:solidFill>
                  <a:schemeClr val="accent1">
                    <a:lumMod val="75000"/>
                  </a:schemeClr>
                </a:solidFill>
                <a:latin typeface="Franklin Gothic Book" panose="020B0503020102020204" pitchFamily="34" charset="0"/>
              </a:rPr>
              <a:t>Bring </a:t>
            </a:r>
            <a:r>
              <a:rPr lang="en-US" b="1" dirty="0">
                <a:solidFill>
                  <a:schemeClr val="accent1">
                    <a:lumMod val="75000"/>
                  </a:schemeClr>
                </a:solidFill>
              </a:rPr>
              <a:t>coordination</a:t>
            </a:r>
            <a:r>
              <a:rPr lang="en-US" b="1" dirty="0">
                <a:solidFill>
                  <a:schemeClr val="accent1">
                    <a:lumMod val="75000"/>
                  </a:schemeClr>
                </a:solidFill>
                <a:latin typeface="Franklin Gothic Book" panose="020B0503020102020204" pitchFamily="34" charset="0"/>
              </a:rPr>
              <a:t> and consistency to our approach.</a:t>
            </a:r>
          </a:p>
        </p:txBody>
      </p:sp>
      <p:sp>
        <p:nvSpPr>
          <p:cNvPr id="22" name="Rectangle 21"/>
          <p:cNvSpPr/>
          <p:nvPr/>
        </p:nvSpPr>
        <p:spPr>
          <a:xfrm>
            <a:off x="2442161" y="2562225"/>
            <a:ext cx="576040" cy="38002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Oval 3"/>
          <p:cNvSpPr/>
          <p:nvPr/>
        </p:nvSpPr>
        <p:spPr>
          <a:xfrm>
            <a:off x="2934102" y="2708333"/>
            <a:ext cx="91440" cy="91440"/>
          </a:xfrm>
          <a:prstGeom prst="ellipse">
            <a:avLst/>
          </a:prstGeom>
          <a:solidFill>
            <a:schemeClr val="accent3"/>
          </a:solidFill>
          <a:ln>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Title 1"/>
          <p:cNvSpPr>
            <a:spLocks noGrp="1"/>
          </p:cNvSpPr>
          <p:nvPr>
            <p:ph type="title"/>
          </p:nvPr>
        </p:nvSpPr>
        <p:spPr>
          <a:xfrm>
            <a:off x="280988" y="2463451"/>
            <a:ext cx="2922860" cy="553304"/>
          </a:xfrm>
        </p:spPr>
        <p:txBody>
          <a:bodyPr>
            <a:noAutofit/>
          </a:bodyPr>
          <a:lstStyle/>
          <a:p>
            <a:r>
              <a:rPr lang="en-US" dirty="0" smtClean="0">
                <a:cs typeface="Calibri"/>
              </a:rPr>
              <a:t>Our Ambition</a:t>
            </a:r>
            <a:endParaRPr lang="en-US" dirty="0"/>
          </a:p>
        </p:txBody>
      </p:sp>
    </p:spTree>
    <p:extLst>
      <p:ext uri="{BB962C8B-B14F-4D97-AF65-F5344CB8AC3E}">
        <p14:creationId xmlns:p14="http://schemas.microsoft.com/office/powerpoint/2010/main" val="3443557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1" name="Chart 70"/>
          <p:cNvGraphicFramePr/>
          <p:nvPr>
            <p:extLst/>
          </p:nvPr>
        </p:nvGraphicFramePr>
        <p:xfrm>
          <a:off x="6280782" y="2274051"/>
          <a:ext cx="2762969" cy="1991750"/>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280988" y="301242"/>
            <a:ext cx="7315200" cy="586201"/>
          </a:xfrm>
        </p:spPr>
        <p:txBody>
          <a:bodyPr>
            <a:noAutofit/>
          </a:bodyPr>
          <a:lstStyle/>
          <a:p>
            <a:r>
              <a:rPr lang="en-US" dirty="0" smtClean="0"/>
              <a:t>Even the Most Powerful Attacks</a:t>
            </a:r>
            <a:br>
              <a:rPr lang="en-US" dirty="0" smtClean="0"/>
            </a:br>
            <a:r>
              <a:rPr lang="en-US" dirty="0" smtClean="0"/>
              <a:t>Fail to Stand Up Against an</a:t>
            </a:r>
            <a:br>
              <a:rPr lang="en-US" dirty="0" smtClean="0"/>
            </a:br>
            <a:r>
              <a:rPr lang="en-US" dirty="0" smtClean="0"/>
              <a:t>Effective Rebuttal</a:t>
            </a:r>
            <a:endParaRPr lang="en-US" dirty="0"/>
          </a:p>
        </p:txBody>
      </p:sp>
      <p:sp>
        <p:nvSpPr>
          <p:cNvPr id="59" name="Slide Number Placeholder 23"/>
          <p:cNvSpPr>
            <a:spLocks noGrp="1"/>
          </p:cNvSpPr>
          <p:nvPr>
            <p:ph type="sldNum" sz="quarter" idx="10"/>
          </p:nvPr>
        </p:nvSpPr>
        <p:spPr>
          <a:xfrm>
            <a:off x="8017233" y="4725171"/>
            <a:ext cx="784577" cy="273844"/>
          </a:xfrm>
        </p:spPr>
        <p:txBody>
          <a:bodyPr/>
          <a:lstStyle/>
          <a:p>
            <a:fld id="{46903638-178D-3E4C-8874-E0FA73D16517}" type="slidenum">
              <a:rPr lang="en-US" smtClean="0"/>
              <a:pPr/>
              <a:t>50</a:t>
            </a:fld>
            <a:endParaRPr lang="en-US" dirty="0"/>
          </a:p>
        </p:txBody>
      </p:sp>
      <p:sp>
        <p:nvSpPr>
          <p:cNvPr id="61" name="TextBox 60"/>
          <p:cNvSpPr txBox="1"/>
          <p:nvPr/>
        </p:nvSpPr>
        <p:spPr>
          <a:xfrm>
            <a:off x="5131896" y="2151098"/>
            <a:ext cx="1077770" cy="504359"/>
          </a:xfrm>
          <a:prstGeom prst="leftArrow">
            <a:avLst/>
          </a:prstGeom>
          <a:solidFill>
            <a:schemeClr val="bg1">
              <a:lumMod val="75000"/>
            </a:schemeClr>
          </a:solidFill>
          <a:ln>
            <a:noFill/>
          </a:ln>
          <a:effectLst/>
        </p:spPr>
        <p:txBody>
          <a:bodyPr wrap="square" lIns="51426" tIns="25713" rIns="51426" bIns="25713" rtlCol="0" anchor="ctr">
            <a:noAutofit/>
          </a:bodyPr>
          <a:lstStyle/>
          <a:p>
            <a:pPr marL="0" lvl="1" algn="r"/>
            <a:r>
              <a:rPr lang="en-US" sz="1000" dirty="0" smtClean="0">
                <a:solidFill>
                  <a:prstClr val="white"/>
                </a:solidFill>
                <a:latin typeface="+mj-lt"/>
                <a:cs typeface="Calibri" pitchFamily="34" charset="0"/>
              </a:rPr>
              <a:t>OPPONENTS</a:t>
            </a:r>
            <a:endParaRPr lang="en-US" sz="1000" dirty="0">
              <a:solidFill>
                <a:prstClr val="white"/>
              </a:solidFill>
              <a:latin typeface="+mj-lt"/>
              <a:cs typeface="Calibri" pitchFamily="34" charset="0"/>
            </a:endParaRPr>
          </a:p>
        </p:txBody>
      </p:sp>
      <p:sp>
        <p:nvSpPr>
          <p:cNvPr id="62" name="TextBox 61"/>
          <p:cNvSpPr txBox="1"/>
          <p:nvPr/>
        </p:nvSpPr>
        <p:spPr>
          <a:xfrm>
            <a:off x="6424482" y="2151098"/>
            <a:ext cx="2235806" cy="504359"/>
          </a:xfrm>
          <a:prstGeom prst="rightArrow">
            <a:avLst/>
          </a:prstGeom>
          <a:solidFill>
            <a:schemeClr val="bg1">
              <a:lumMod val="75000"/>
            </a:schemeClr>
          </a:solidFill>
          <a:ln>
            <a:noFill/>
          </a:ln>
          <a:effectLst/>
        </p:spPr>
        <p:txBody>
          <a:bodyPr wrap="square" lIns="51426" tIns="25713" rIns="51426" bIns="25713" rtlCol="0" anchor="ctr">
            <a:noAutofit/>
          </a:bodyPr>
          <a:lstStyle/>
          <a:p>
            <a:pPr marL="0" lvl="1"/>
            <a:r>
              <a:rPr lang="en-US" sz="1000" dirty="0" smtClean="0">
                <a:solidFill>
                  <a:prstClr val="white"/>
                </a:solidFill>
                <a:latin typeface="+mj-lt"/>
                <a:cs typeface="Calibri" pitchFamily="34" charset="0"/>
              </a:rPr>
              <a:t>SUPPORTERS</a:t>
            </a:r>
            <a:endParaRPr lang="en-US" sz="1000" dirty="0">
              <a:solidFill>
                <a:prstClr val="white"/>
              </a:solidFill>
              <a:latin typeface="+mj-lt"/>
              <a:cs typeface="Calibri" pitchFamily="34" charset="0"/>
            </a:endParaRPr>
          </a:p>
        </p:txBody>
      </p:sp>
      <p:graphicFrame>
        <p:nvGraphicFramePr>
          <p:cNvPr id="70" name="Chart 69"/>
          <p:cNvGraphicFramePr/>
          <p:nvPr>
            <p:extLst/>
          </p:nvPr>
        </p:nvGraphicFramePr>
        <p:xfrm>
          <a:off x="3518340" y="2274051"/>
          <a:ext cx="2762969" cy="199175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2" name="Table 71"/>
          <p:cNvGraphicFramePr>
            <a:graphicFrameLocks noGrp="1"/>
          </p:cNvGraphicFramePr>
          <p:nvPr>
            <p:extLst/>
          </p:nvPr>
        </p:nvGraphicFramePr>
        <p:xfrm>
          <a:off x="554360" y="1923678"/>
          <a:ext cx="4206240" cy="2114552"/>
        </p:xfrm>
        <a:graphic>
          <a:graphicData uri="http://schemas.openxmlformats.org/drawingml/2006/table">
            <a:tbl>
              <a:tblPr firstRow="1" bandRow="1"/>
              <a:tblGrid>
                <a:gridCol w="4206240"/>
              </a:tblGrid>
              <a:tr h="274320">
                <a:tc>
                  <a:txBody>
                    <a:bodyPr/>
                    <a:lstStyle/>
                    <a:p>
                      <a:pPr marL="0" marR="0" lvl="0" indent="0" algn="l" defTabSz="914400" rtl="0" eaLnBrk="1" fontAlgn="base" latinLnBrk="0" hangingPunct="1">
                        <a:lnSpc>
                          <a:spcPct val="100000"/>
                        </a:lnSpc>
                        <a:spcBef>
                          <a:spcPct val="35000"/>
                        </a:spcBef>
                        <a:spcAft>
                          <a:spcPct val="0"/>
                        </a:spcAft>
                        <a:buClr>
                          <a:srgbClr val="E7612C"/>
                        </a:buClr>
                        <a:buSzPct val="90000"/>
                        <a:buFontTx/>
                        <a:buNone/>
                        <a:tabLst/>
                        <a:defRPr/>
                      </a:pPr>
                      <a:r>
                        <a:rPr kumimoji="0" lang="en-US" sz="1000" b="0" i="0" u="none" strike="noStrike" cap="none" normalizeH="0" baseline="0" dirty="0" smtClean="0">
                          <a:ln>
                            <a:noFill/>
                          </a:ln>
                          <a:solidFill>
                            <a:schemeClr val="bg1"/>
                          </a:solidFill>
                          <a:effectLst/>
                          <a:latin typeface="+mj-lt"/>
                          <a:cs typeface="Arial" panose="020B0604020202020204" pitchFamily="34" charset="0"/>
                        </a:rPr>
                        <a:t>THE ATTACK &amp; THE REBUTTAL</a:t>
                      </a:r>
                    </a:p>
                  </a:txBody>
                  <a:tcPr marL="137160" marR="51430" marT="25718" marB="25718" anchor="ctr">
                    <a:lnL w="12700" cap="flat" cmpd="sng" algn="ctr">
                      <a:no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75000"/>
                      </a:schemeClr>
                    </a:solidFill>
                  </a:tcPr>
                </a:tc>
              </a:tr>
              <a:tr h="73152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dirty="0" smtClean="0">
                          <a:solidFill>
                            <a:schemeClr val="accent6">
                              <a:lumMod val="75000"/>
                            </a:schemeClr>
                          </a:solidFill>
                          <a:latin typeface="+mj-lt"/>
                          <a:ea typeface="ヒラギノ角ゴ ProN W3" charset="0"/>
                          <a:cs typeface="Arial" panose="020B0604020202020204" pitchFamily="34" charset="0"/>
                          <a:sym typeface="Gill Sans" charset="0"/>
                        </a:rPr>
                        <a:t>Attack:</a:t>
                      </a:r>
                      <a:r>
                        <a:rPr lang="en-US" sz="900" dirty="0" smtClean="0">
                          <a:solidFill>
                            <a:schemeClr val="accent3"/>
                          </a:solidFill>
                          <a:latin typeface="+mn-lt"/>
                          <a:ea typeface="ヒラギノ角ゴ ProN W3" charset="0"/>
                          <a:cs typeface="Arial" panose="020B0604020202020204" pitchFamily="34" charset="0"/>
                          <a:sym typeface="Gill Sans" charset="0"/>
                        </a:rPr>
                        <a:t/>
                      </a:r>
                      <a:br>
                        <a:rPr lang="en-US" sz="900" dirty="0" smtClean="0">
                          <a:solidFill>
                            <a:schemeClr val="accent3"/>
                          </a:solidFill>
                          <a:latin typeface="+mn-lt"/>
                          <a:ea typeface="ヒラギノ角ゴ ProN W3" charset="0"/>
                          <a:cs typeface="Arial" panose="020B0604020202020204" pitchFamily="34" charset="0"/>
                          <a:sym typeface="Gill Sans" charset="0"/>
                        </a:rPr>
                      </a:br>
                      <a:r>
                        <a:rPr lang="en-US" sz="900" dirty="0" smtClean="0">
                          <a:solidFill>
                            <a:schemeClr val="accent3"/>
                          </a:solidFill>
                          <a:latin typeface="+mn-lt"/>
                          <a:ea typeface="ヒラギノ角ゴ ProN W3" charset="0"/>
                          <a:cs typeface="Arial" panose="020B0604020202020204" pitchFamily="34" charset="0"/>
                          <a:sym typeface="Gill Sans" charset="0"/>
                        </a:rPr>
                        <a:t>It’s a hopeless and bottomless pit. Year after year, money pours into places in need but things never get any better. In the last 50 years almost one trillion dollars in aid has gone to Africa and yet still all we see is the same images of suffering. Corruption means hardly any money reaches people in need anyway.</a:t>
                      </a:r>
                      <a:endParaRPr lang="en-US" sz="700" dirty="0">
                        <a:solidFill>
                          <a:schemeClr val="accent3"/>
                        </a:solidFill>
                        <a:latin typeface="+mn-lt"/>
                        <a:cs typeface="Arial" panose="020B0604020202020204" pitchFamily="34" charset="0"/>
                      </a:endParaRPr>
                    </a:p>
                  </a:txBody>
                  <a:tcPr marL="51430" marR="51430" marT="25718" marB="2571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r>
              <a:tr h="91440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kern="1200" dirty="0" smtClean="0">
                          <a:solidFill>
                            <a:schemeClr val="accent3"/>
                          </a:solidFill>
                          <a:latin typeface="+mj-lt"/>
                          <a:ea typeface="ヒラギノ角ゴ ProN W3" charset="0"/>
                          <a:cs typeface="Arial" panose="020B0604020202020204" pitchFamily="34" charset="0"/>
                          <a:sym typeface="Gill Sans" charset="0"/>
                        </a:rPr>
                        <a:t>Rebuttal:</a:t>
                      </a:r>
                      <a:r>
                        <a:rPr lang="en-US" sz="800" kern="1200" dirty="0" smtClean="0">
                          <a:solidFill>
                            <a:schemeClr val="accent3"/>
                          </a:solidFill>
                          <a:latin typeface="+mn-lt"/>
                          <a:ea typeface="ヒラギノ角ゴ ProN W3" charset="0"/>
                          <a:cs typeface="Arial" panose="020B0604020202020204" pitchFamily="34" charset="0"/>
                          <a:sym typeface="Gill Sans" charset="0"/>
                        </a:rPr>
                        <a:t/>
                      </a:r>
                      <a:br>
                        <a:rPr lang="en-US" sz="800" kern="1200" dirty="0" smtClean="0">
                          <a:solidFill>
                            <a:schemeClr val="accent3"/>
                          </a:solidFill>
                          <a:latin typeface="+mn-lt"/>
                          <a:ea typeface="ヒラギノ角ゴ ProN W3" charset="0"/>
                          <a:cs typeface="Arial" panose="020B0604020202020204" pitchFamily="34" charset="0"/>
                          <a:sym typeface="Gill Sans" charset="0"/>
                        </a:rPr>
                      </a:br>
                      <a:r>
                        <a:rPr lang="en-US" sz="900" kern="1200" dirty="0" smtClean="0">
                          <a:solidFill>
                            <a:schemeClr val="accent3"/>
                          </a:solidFill>
                          <a:latin typeface="+mn-lt"/>
                          <a:ea typeface="ヒラギノ角ゴ ProN W3" charset="0"/>
                          <a:cs typeface="Arial" panose="020B0604020202020204" pitchFamily="34" charset="0"/>
                          <a:sym typeface="Gill Sans" charset="0"/>
                        </a:rPr>
                        <a:t>When the number of children dying from preventable causes has declined from 17 million in 1990 to nearly 7 million in 2013, how can anyone say that it isn’t working? If you only see suffering, you’re missing the bigger picture. We have cut extreme poverty in half across the globe. AIDS is no longer a death sentence. We have defeated smallpox. Many countries who received Aid no longer need it. There is still much to do, but what we have achieved should fill us with hope.</a:t>
                      </a:r>
                      <a:endParaRPr lang="en-US" sz="900" dirty="0">
                        <a:solidFill>
                          <a:schemeClr val="accent3"/>
                        </a:solidFill>
                        <a:latin typeface="+mn-lt"/>
                        <a:cs typeface="Arial" panose="020B0604020202020204" pitchFamily="34" charset="0"/>
                      </a:endParaRPr>
                    </a:p>
                  </a:txBody>
                  <a:tcPr marL="51430" marR="51430" marT="25718" marB="2571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3">
                        <a:lumMod val="10000"/>
                        <a:lumOff val="90000"/>
                      </a:schemeClr>
                    </a:solidFill>
                  </a:tcPr>
                </a:tc>
              </a:tr>
            </a:tbl>
          </a:graphicData>
        </a:graphic>
      </p:graphicFrame>
      <p:sp>
        <p:nvSpPr>
          <p:cNvPr id="73" name="TextBox 72"/>
          <p:cNvSpPr txBox="1"/>
          <p:nvPr/>
        </p:nvSpPr>
        <p:spPr>
          <a:xfrm>
            <a:off x="323528" y="4073589"/>
            <a:ext cx="5112568" cy="698259"/>
          </a:xfrm>
          <a:prstGeom prst="rect">
            <a:avLst/>
          </a:prstGeom>
          <a:noFill/>
        </p:spPr>
        <p:txBody>
          <a:bodyPr wrap="square" lIns="0" tIns="25713" rIns="51426" bIns="25713" rtlCol="0">
            <a:spAutoFit/>
          </a:bodyPr>
          <a:lstStyle/>
          <a:p>
            <a:pPr marL="285750" indent="-285750"/>
            <a:r>
              <a:rPr lang="en-US" sz="600" dirty="0">
                <a:solidFill>
                  <a:schemeClr val="accent3"/>
                </a:solidFill>
                <a:latin typeface="Franklin Gothic Book" panose="020B0503020102020204" pitchFamily="34" charset="0"/>
                <a:cs typeface="Avenir Next Regular"/>
              </a:rPr>
              <a:t>QAR1/4. How convincing do you find the content of this statement</a:t>
            </a:r>
            <a:r>
              <a:rPr lang="en-US" sz="600" dirty="0" smtClean="0">
                <a:solidFill>
                  <a:schemeClr val="accent3"/>
                </a:solidFill>
                <a:latin typeface="Franklin Gothic Book" panose="020B0503020102020204" pitchFamily="34" charset="0"/>
                <a:cs typeface="Avenir Next Regular"/>
              </a:rPr>
              <a:t>?</a:t>
            </a:r>
            <a:br>
              <a:rPr lang="en-US" sz="600" dirty="0" smtClean="0">
                <a:solidFill>
                  <a:schemeClr val="accent3"/>
                </a:solidFill>
                <a:latin typeface="Franklin Gothic Book" panose="020B0503020102020204" pitchFamily="34" charset="0"/>
                <a:cs typeface="Avenir Next Regular"/>
              </a:rPr>
            </a:br>
            <a:r>
              <a:rPr lang="en-US" sz="600" dirty="0" smtClean="0">
                <a:solidFill>
                  <a:schemeClr val="accent3"/>
                </a:solidFill>
                <a:latin typeface="Franklin Gothic Book" panose="020B0503020102020204" pitchFamily="34" charset="0"/>
                <a:cs typeface="Avenir Next Regular"/>
              </a:rPr>
              <a:t>[% </a:t>
            </a:r>
            <a:r>
              <a:rPr lang="en-US" sz="600" dirty="0">
                <a:solidFill>
                  <a:schemeClr val="accent3"/>
                </a:solidFill>
                <a:latin typeface="Franklin Gothic Book" panose="020B0503020102020204" pitchFamily="34" charset="0"/>
                <a:cs typeface="Avenir Next Regular"/>
              </a:rPr>
              <a:t>Top 2 (Very convincing + Somewhat convincing) - </a:t>
            </a:r>
            <a:r>
              <a:rPr lang="en-US" sz="600" dirty="0" smtClean="0">
                <a:solidFill>
                  <a:schemeClr val="accent3"/>
                </a:solidFill>
                <a:latin typeface="Franklin Gothic Book" panose="020B0503020102020204" pitchFamily="34" charset="0"/>
                <a:cs typeface="Avenir Next Regular"/>
              </a:rPr>
              <a:t>% Bottom </a:t>
            </a:r>
            <a:r>
              <a:rPr lang="en-US" sz="600" dirty="0">
                <a:solidFill>
                  <a:schemeClr val="accent3"/>
                </a:solidFill>
                <a:latin typeface="Franklin Gothic Book" panose="020B0503020102020204" pitchFamily="34" charset="0"/>
                <a:cs typeface="Avenir Next Regular"/>
              </a:rPr>
              <a:t>2 Box (Not very convincing + Not at all convincing)]</a:t>
            </a:r>
          </a:p>
          <a:p>
            <a:pPr marL="285750" indent="-285750"/>
            <a:r>
              <a:rPr lang="en-US" sz="600" dirty="0">
                <a:solidFill>
                  <a:schemeClr val="accent3"/>
                </a:solidFill>
                <a:latin typeface="Franklin Gothic Book" panose="020B0503020102020204" pitchFamily="34" charset="0"/>
                <a:cs typeface="Avenir Next Regular"/>
              </a:rPr>
              <a:t>QAR2/5. How much more or less likely would you be to support government funding for global development programs based on this statement</a:t>
            </a:r>
            <a:r>
              <a:rPr lang="en-US" sz="600" dirty="0" smtClean="0">
                <a:solidFill>
                  <a:schemeClr val="accent3"/>
                </a:solidFill>
                <a:latin typeface="Franklin Gothic Book" panose="020B0503020102020204" pitchFamily="34" charset="0"/>
                <a:cs typeface="Avenir Next Regular"/>
              </a:rPr>
              <a:t>?</a:t>
            </a:r>
            <a:br>
              <a:rPr lang="en-US" sz="600" dirty="0" smtClean="0">
                <a:solidFill>
                  <a:schemeClr val="accent3"/>
                </a:solidFill>
                <a:latin typeface="Franklin Gothic Book" panose="020B0503020102020204" pitchFamily="34" charset="0"/>
                <a:cs typeface="Avenir Next Regular"/>
              </a:rPr>
            </a:br>
            <a:r>
              <a:rPr lang="en-US" sz="600" dirty="0" smtClean="0">
                <a:solidFill>
                  <a:schemeClr val="accent3"/>
                </a:solidFill>
                <a:latin typeface="Franklin Gothic Book" panose="020B0503020102020204" pitchFamily="34" charset="0"/>
                <a:cs typeface="Avenir Next Regular"/>
              </a:rPr>
              <a:t>[% </a:t>
            </a:r>
            <a:r>
              <a:rPr lang="en-US" sz="600" dirty="0">
                <a:solidFill>
                  <a:schemeClr val="accent3"/>
                </a:solidFill>
                <a:latin typeface="Franklin Gothic Book" panose="020B0503020102020204" pitchFamily="34" charset="0"/>
                <a:cs typeface="Avenir Next Regular"/>
              </a:rPr>
              <a:t>Top 2 (Much more likely + Somewhat more likely) / % Bottom 2 Box (Somewhat less likely + Much less likely)]</a:t>
            </a:r>
          </a:p>
          <a:p>
            <a:pPr marL="285750" indent="-285750"/>
            <a:r>
              <a:rPr lang="en-US" sz="600" dirty="0">
                <a:solidFill>
                  <a:schemeClr val="accent3"/>
                </a:solidFill>
                <a:latin typeface="Franklin Gothic Book" panose="020B0503020102020204" pitchFamily="34" charset="0"/>
                <a:cs typeface="Avenir Next Regular"/>
              </a:rPr>
              <a:t>QAR3/6. How much more or less likely would you be to donate to a charity or non-profit that works on global development programs based on this statement</a:t>
            </a:r>
            <a:r>
              <a:rPr lang="en-US" sz="600" dirty="0" smtClean="0">
                <a:solidFill>
                  <a:schemeClr val="accent3"/>
                </a:solidFill>
                <a:latin typeface="Franklin Gothic Book" panose="020B0503020102020204" pitchFamily="34" charset="0"/>
                <a:cs typeface="Avenir Next Regular"/>
              </a:rPr>
              <a:t>?</a:t>
            </a:r>
            <a:br>
              <a:rPr lang="en-US" sz="600" dirty="0" smtClean="0">
                <a:solidFill>
                  <a:schemeClr val="accent3"/>
                </a:solidFill>
                <a:latin typeface="Franklin Gothic Book" panose="020B0503020102020204" pitchFamily="34" charset="0"/>
                <a:cs typeface="Avenir Next Regular"/>
              </a:rPr>
            </a:br>
            <a:r>
              <a:rPr lang="en-US" sz="600" dirty="0" smtClean="0">
                <a:solidFill>
                  <a:schemeClr val="accent3"/>
                </a:solidFill>
                <a:latin typeface="Franklin Gothic Book" panose="020B0503020102020204" pitchFamily="34" charset="0"/>
                <a:cs typeface="Avenir Next Regular"/>
              </a:rPr>
              <a:t>[% </a:t>
            </a:r>
            <a:r>
              <a:rPr lang="en-US" sz="600" dirty="0">
                <a:solidFill>
                  <a:schemeClr val="accent3"/>
                </a:solidFill>
                <a:latin typeface="Franklin Gothic Book" panose="020B0503020102020204" pitchFamily="34" charset="0"/>
                <a:cs typeface="Avenir Next Regular"/>
              </a:rPr>
              <a:t>Top 2 (Much more likely + Somewhat more likely) / % Bottom 2 Box (Somewhat less likely + Much less likely)]</a:t>
            </a:r>
          </a:p>
          <a:p>
            <a:pPr marL="285750" indent="-285750"/>
            <a:r>
              <a:rPr lang="en-US" sz="600" dirty="0">
                <a:solidFill>
                  <a:schemeClr val="accent3"/>
                </a:solidFill>
                <a:latin typeface="Franklin Gothic Book" panose="020B0503020102020204" pitchFamily="34" charset="0"/>
                <a:cs typeface="Avenir Next Regular"/>
              </a:rPr>
              <a:t>QAR7. Who do you agree with more? </a:t>
            </a:r>
          </a:p>
        </p:txBody>
      </p:sp>
      <p:graphicFrame>
        <p:nvGraphicFramePr>
          <p:cNvPr id="21" name="Table 20"/>
          <p:cNvGraphicFramePr>
            <a:graphicFrameLocks noGrp="1"/>
          </p:cNvGraphicFramePr>
          <p:nvPr>
            <p:extLst/>
          </p:nvPr>
        </p:nvGraphicFramePr>
        <p:xfrm>
          <a:off x="5434863" y="1923678"/>
          <a:ext cx="2089465" cy="274320"/>
        </p:xfrm>
        <a:graphic>
          <a:graphicData uri="http://schemas.openxmlformats.org/drawingml/2006/table">
            <a:tbl>
              <a:tblPr firstRow="1" bandRow="1"/>
              <a:tblGrid>
                <a:gridCol w="2089465"/>
              </a:tblGrid>
              <a:tr h="274320">
                <a:tc>
                  <a:txBody>
                    <a:bodyPr/>
                    <a:lstStyle/>
                    <a:p>
                      <a:pPr marL="0" marR="0" lvl="0" indent="0" algn="ctr" defTabSz="914400" rtl="0" eaLnBrk="1" fontAlgn="base" latinLnBrk="0" hangingPunct="1">
                        <a:lnSpc>
                          <a:spcPct val="100000"/>
                        </a:lnSpc>
                        <a:spcBef>
                          <a:spcPct val="35000"/>
                        </a:spcBef>
                        <a:spcAft>
                          <a:spcPct val="0"/>
                        </a:spcAft>
                        <a:buClr>
                          <a:srgbClr val="E7612C"/>
                        </a:buClr>
                        <a:buSzPct val="90000"/>
                        <a:buFontTx/>
                        <a:buNone/>
                        <a:tabLst/>
                        <a:defRPr/>
                      </a:pPr>
                      <a:r>
                        <a:rPr kumimoji="0" lang="en-US" sz="1000" b="0" i="0" u="none" strike="noStrike" cap="none" normalizeH="0" baseline="0" dirty="0" smtClean="0">
                          <a:ln>
                            <a:noFill/>
                          </a:ln>
                          <a:solidFill>
                            <a:schemeClr val="accent3"/>
                          </a:solidFill>
                          <a:effectLst/>
                          <a:latin typeface="+mj-lt"/>
                          <a:cs typeface="Arial" panose="020B0604020202020204" pitchFamily="34" charset="0"/>
                        </a:rPr>
                        <a:t>THE SCORES AFTER SEEING BOTH</a:t>
                      </a:r>
                    </a:p>
                  </a:txBody>
                  <a:tcPr marL="51430" marR="51430" marT="25718" marB="25718" anchor="ctr">
                    <a:lnL w="12700" cap="flat" cmpd="sng" algn="ctr">
                      <a:no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24" name="TextBox 23"/>
          <p:cNvSpPr txBox="1"/>
          <p:nvPr/>
        </p:nvSpPr>
        <p:spPr>
          <a:xfrm>
            <a:off x="323528" y="4751040"/>
            <a:ext cx="7992888" cy="215444"/>
          </a:xfrm>
          <a:prstGeom prst="rect">
            <a:avLst/>
          </a:prstGeom>
          <a:noFill/>
        </p:spPr>
        <p:txBody>
          <a:bodyPr wrap="square" lIns="0" rIns="0" rtlCol="0">
            <a:spAutoFit/>
          </a:bodyPr>
          <a:lstStyle/>
          <a:p>
            <a:r>
              <a:rPr lang="en-US" sz="800" dirty="0">
                <a:solidFill>
                  <a:srgbClr val="033359"/>
                </a:solidFill>
                <a:cs typeface="Arial" panose="020B0604020202020204" pitchFamily="34" charset="0"/>
              </a:rPr>
              <a:t>Base: Engaged Public in each country. Sample </a:t>
            </a:r>
            <a:r>
              <a:rPr lang="en-US" sz="800" dirty="0" smtClean="0">
                <a:solidFill>
                  <a:srgbClr val="033359"/>
                </a:solidFill>
                <a:cs typeface="Arial" panose="020B0604020202020204" pitchFamily="34" charset="0"/>
              </a:rPr>
              <a:t>~1200 </a:t>
            </a:r>
            <a:r>
              <a:rPr lang="en-US" sz="800" dirty="0">
                <a:solidFill>
                  <a:srgbClr val="033359"/>
                </a:solidFill>
                <a:cs typeface="Arial" panose="020B0604020202020204" pitchFamily="34" charset="0"/>
              </a:rPr>
              <a:t>in each country. Fieldwork from May 14 – 29, 2014</a:t>
            </a:r>
          </a:p>
        </p:txBody>
      </p:sp>
      <p:grpSp>
        <p:nvGrpSpPr>
          <p:cNvPr id="55" name="Group 54"/>
          <p:cNvGrpSpPr/>
          <p:nvPr/>
        </p:nvGrpSpPr>
        <p:grpSpPr>
          <a:xfrm>
            <a:off x="6494911" y="2736350"/>
            <a:ext cx="1701804" cy="301975"/>
            <a:chOff x="955884" y="1858597"/>
            <a:chExt cx="1701804" cy="301975"/>
          </a:xfrm>
          <a:solidFill>
            <a:schemeClr val="bg1"/>
          </a:solidFill>
        </p:grpSpPr>
        <p:grpSp>
          <p:nvGrpSpPr>
            <p:cNvPr id="83" name="PRO"/>
            <p:cNvGrpSpPr>
              <a:grpSpLocks noChangeAspect="1"/>
            </p:cNvGrpSpPr>
            <p:nvPr/>
          </p:nvGrpSpPr>
          <p:grpSpPr>
            <a:xfrm>
              <a:off x="955884" y="1892418"/>
              <a:ext cx="182880" cy="233125"/>
              <a:chOff x="2324100" y="398463"/>
              <a:chExt cx="2005013" cy="2555876"/>
            </a:xfrm>
            <a:grpFill/>
            <a:effectLst/>
          </p:grpSpPr>
          <p:sp>
            <p:nvSpPr>
              <p:cNvPr id="85" name="Freeform 5"/>
              <p:cNvSpPr>
                <a:spLocks/>
              </p:cNvSpPr>
              <p:nvPr/>
            </p:nvSpPr>
            <p:spPr bwMode="auto">
              <a:xfrm>
                <a:off x="2324100" y="1717676"/>
                <a:ext cx="565150" cy="1236663"/>
              </a:xfrm>
              <a:custGeom>
                <a:avLst/>
                <a:gdLst>
                  <a:gd name="T0" fmla="*/ 592 w 592"/>
                  <a:gd name="T1" fmla="*/ 1297 h 1297"/>
                  <a:gd name="T2" fmla="*/ 592 w 592"/>
                  <a:gd name="T3" fmla="*/ 1297 h 1297"/>
                  <a:gd name="T4" fmla="*/ 0 w 592"/>
                  <a:gd name="T5" fmla="*/ 1297 h 1297"/>
                  <a:gd name="T6" fmla="*/ 0 w 592"/>
                  <a:gd name="T7" fmla="*/ 297 h 1297"/>
                  <a:gd name="T8" fmla="*/ 296 w 592"/>
                  <a:gd name="T9" fmla="*/ 0 h 1297"/>
                  <a:gd name="T10" fmla="*/ 592 w 592"/>
                  <a:gd name="T11" fmla="*/ 297 h 1297"/>
                  <a:gd name="T12" fmla="*/ 592 w 592"/>
                  <a:gd name="T13" fmla="*/ 1297 h 1297"/>
                </a:gdLst>
                <a:ahLst/>
                <a:cxnLst>
                  <a:cxn ang="0">
                    <a:pos x="T0" y="T1"/>
                  </a:cxn>
                  <a:cxn ang="0">
                    <a:pos x="T2" y="T3"/>
                  </a:cxn>
                  <a:cxn ang="0">
                    <a:pos x="T4" y="T5"/>
                  </a:cxn>
                  <a:cxn ang="0">
                    <a:pos x="T6" y="T7"/>
                  </a:cxn>
                  <a:cxn ang="0">
                    <a:pos x="T8" y="T9"/>
                  </a:cxn>
                  <a:cxn ang="0">
                    <a:pos x="T10" y="T11"/>
                  </a:cxn>
                  <a:cxn ang="0">
                    <a:pos x="T12" y="T13"/>
                  </a:cxn>
                </a:cxnLst>
                <a:rect l="0" t="0" r="r" b="b"/>
                <a:pathLst>
                  <a:path w="592" h="1297">
                    <a:moveTo>
                      <a:pt x="592" y="1297"/>
                    </a:moveTo>
                    <a:lnTo>
                      <a:pt x="592" y="1297"/>
                    </a:lnTo>
                    <a:lnTo>
                      <a:pt x="0" y="1297"/>
                    </a:lnTo>
                    <a:lnTo>
                      <a:pt x="0" y="297"/>
                    </a:lnTo>
                    <a:cubicBezTo>
                      <a:pt x="0" y="133"/>
                      <a:pt x="132" y="0"/>
                      <a:pt x="296" y="0"/>
                    </a:cubicBezTo>
                    <a:cubicBezTo>
                      <a:pt x="459" y="0"/>
                      <a:pt x="592" y="133"/>
                      <a:pt x="592" y="297"/>
                    </a:cubicBezTo>
                    <a:lnTo>
                      <a:pt x="592" y="129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6" name="Freeform 6"/>
              <p:cNvSpPr>
                <a:spLocks/>
              </p:cNvSpPr>
              <p:nvPr/>
            </p:nvSpPr>
            <p:spPr bwMode="auto">
              <a:xfrm>
                <a:off x="2355850" y="1160463"/>
                <a:ext cx="500063" cy="498475"/>
              </a:xfrm>
              <a:custGeom>
                <a:avLst/>
                <a:gdLst>
                  <a:gd name="T0" fmla="*/ 523 w 523"/>
                  <a:gd name="T1" fmla="*/ 261 h 522"/>
                  <a:gd name="T2" fmla="*/ 523 w 523"/>
                  <a:gd name="T3" fmla="*/ 261 h 522"/>
                  <a:gd name="T4" fmla="*/ 262 w 523"/>
                  <a:gd name="T5" fmla="*/ 522 h 522"/>
                  <a:gd name="T6" fmla="*/ 0 w 523"/>
                  <a:gd name="T7" fmla="*/ 261 h 522"/>
                  <a:gd name="T8" fmla="*/ 262 w 523"/>
                  <a:gd name="T9" fmla="*/ 0 h 522"/>
                  <a:gd name="T10" fmla="*/ 523 w 523"/>
                  <a:gd name="T11" fmla="*/ 261 h 522"/>
                </a:gdLst>
                <a:ahLst/>
                <a:cxnLst>
                  <a:cxn ang="0">
                    <a:pos x="T0" y="T1"/>
                  </a:cxn>
                  <a:cxn ang="0">
                    <a:pos x="T2" y="T3"/>
                  </a:cxn>
                  <a:cxn ang="0">
                    <a:pos x="T4" y="T5"/>
                  </a:cxn>
                  <a:cxn ang="0">
                    <a:pos x="T6" y="T7"/>
                  </a:cxn>
                  <a:cxn ang="0">
                    <a:pos x="T8" y="T9"/>
                  </a:cxn>
                  <a:cxn ang="0">
                    <a:pos x="T10" y="T11"/>
                  </a:cxn>
                </a:cxnLst>
                <a:rect l="0" t="0" r="r" b="b"/>
                <a:pathLst>
                  <a:path w="523" h="522">
                    <a:moveTo>
                      <a:pt x="523" y="261"/>
                    </a:moveTo>
                    <a:lnTo>
                      <a:pt x="523" y="261"/>
                    </a:lnTo>
                    <a:cubicBezTo>
                      <a:pt x="523" y="405"/>
                      <a:pt x="406" y="522"/>
                      <a:pt x="262" y="522"/>
                    </a:cubicBezTo>
                    <a:cubicBezTo>
                      <a:pt x="117" y="522"/>
                      <a:pt x="0" y="405"/>
                      <a:pt x="0" y="261"/>
                    </a:cubicBezTo>
                    <a:cubicBezTo>
                      <a:pt x="0" y="117"/>
                      <a:pt x="117" y="0"/>
                      <a:pt x="262" y="0"/>
                    </a:cubicBezTo>
                    <a:cubicBezTo>
                      <a:pt x="406" y="0"/>
                      <a:pt x="523" y="117"/>
                      <a:pt x="523" y="2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7" name="Freeform 7"/>
              <p:cNvSpPr>
                <a:spLocks/>
              </p:cNvSpPr>
              <p:nvPr/>
            </p:nvSpPr>
            <p:spPr bwMode="auto">
              <a:xfrm>
                <a:off x="3043238" y="1335088"/>
                <a:ext cx="566738" cy="1619250"/>
              </a:xfrm>
              <a:custGeom>
                <a:avLst/>
                <a:gdLst>
                  <a:gd name="T0" fmla="*/ 593 w 593"/>
                  <a:gd name="T1" fmla="*/ 1697 h 1697"/>
                  <a:gd name="T2" fmla="*/ 593 w 593"/>
                  <a:gd name="T3" fmla="*/ 1697 h 1697"/>
                  <a:gd name="T4" fmla="*/ 0 w 593"/>
                  <a:gd name="T5" fmla="*/ 1697 h 1697"/>
                  <a:gd name="T6" fmla="*/ 0 w 593"/>
                  <a:gd name="T7" fmla="*/ 297 h 1697"/>
                  <a:gd name="T8" fmla="*/ 297 w 593"/>
                  <a:gd name="T9" fmla="*/ 0 h 1697"/>
                  <a:gd name="T10" fmla="*/ 593 w 593"/>
                  <a:gd name="T11" fmla="*/ 297 h 1697"/>
                  <a:gd name="T12" fmla="*/ 593 w 593"/>
                  <a:gd name="T13" fmla="*/ 1697 h 1697"/>
                </a:gdLst>
                <a:ahLst/>
                <a:cxnLst>
                  <a:cxn ang="0">
                    <a:pos x="T0" y="T1"/>
                  </a:cxn>
                  <a:cxn ang="0">
                    <a:pos x="T2" y="T3"/>
                  </a:cxn>
                  <a:cxn ang="0">
                    <a:pos x="T4" y="T5"/>
                  </a:cxn>
                  <a:cxn ang="0">
                    <a:pos x="T6" y="T7"/>
                  </a:cxn>
                  <a:cxn ang="0">
                    <a:pos x="T8" y="T9"/>
                  </a:cxn>
                  <a:cxn ang="0">
                    <a:pos x="T10" y="T11"/>
                  </a:cxn>
                  <a:cxn ang="0">
                    <a:pos x="T12" y="T13"/>
                  </a:cxn>
                </a:cxnLst>
                <a:rect l="0" t="0" r="r" b="b"/>
                <a:pathLst>
                  <a:path w="593" h="1697">
                    <a:moveTo>
                      <a:pt x="593" y="1697"/>
                    </a:moveTo>
                    <a:lnTo>
                      <a:pt x="593" y="1697"/>
                    </a:lnTo>
                    <a:lnTo>
                      <a:pt x="0" y="1697"/>
                    </a:lnTo>
                    <a:lnTo>
                      <a:pt x="0" y="297"/>
                    </a:lnTo>
                    <a:cubicBezTo>
                      <a:pt x="0" y="133"/>
                      <a:pt x="133" y="0"/>
                      <a:pt x="297" y="0"/>
                    </a:cubicBezTo>
                    <a:cubicBezTo>
                      <a:pt x="460" y="0"/>
                      <a:pt x="593" y="133"/>
                      <a:pt x="593" y="297"/>
                    </a:cubicBezTo>
                    <a:lnTo>
                      <a:pt x="593" y="169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8" name="Freeform 8"/>
              <p:cNvSpPr>
                <a:spLocks/>
              </p:cNvSpPr>
              <p:nvPr/>
            </p:nvSpPr>
            <p:spPr bwMode="auto">
              <a:xfrm>
                <a:off x="3076575" y="779463"/>
                <a:ext cx="500063" cy="498475"/>
              </a:xfrm>
              <a:custGeom>
                <a:avLst/>
                <a:gdLst>
                  <a:gd name="T0" fmla="*/ 523 w 523"/>
                  <a:gd name="T1" fmla="*/ 261 h 522"/>
                  <a:gd name="T2" fmla="*/ 523 w 523"/>
                  <a:gd name="T3" fmla="*/ 261 h 522"/>
                  <a:gd name="T4" fmla="*/ 262 w 523"/>
                  <a:gd name="T5" fmla="*/ 522 h 522"/>
                  <a:gd name="T6" fmla="*/ 0 w 523"/>
                  <a:gd name="T7" fmla="*/ 261 h 522"/>
                  <a:gd name="T8" fmla="*/ 262 w 523"/>
                  <a:gd name="T9" fmla="*/ 0 h 522"/>
                  <a:gd name="T10" fmla="*/ 523 w 523"/>
                  <a:gd name="T11" fmla="*/ 261 h 522"/>
                </a:gdLst>
                <a:ahLst/>
                <a:cxnLst>
                  <a:cxn ang="0">
                    <a:pos x="T0" y="T1"/>
                  </a:cxn>
                  <a:cxn ang="0">
                    <a:pos x="T2" y="T3"/>
                  </a:cxn>
                  <a:cxn ang="0">
                    <a:pos x="T4" y="T5"/>
                  </a:cxn>
                  <a:cxn ang="0">
                    <a:pos x="T6" y="T7"/>
                  </a:cxn>
                  <a:cxn ang="0">
                    <a:pos x="T8" y="T9"/>
                  </a:cxn>
                  <a:cxn ang="0">
                    <a:pos x="T10" y="T11"/>
                  </a:cxn>
                </a:cxnLst>
                <a:rect l="0" t="0" r="r" b="b"/>
                <a:pathLst>
                  <a:path w="523" h="522">
                    <a:moveTo>
                      <a:pt x="523" y="261"/>
                    </a:moveTo>
                    <a:lnTo>
                      <a:pt x="523" y="261"/>
                    </a:lnTo>
                    <a:cubicBezTo>
                      <a:pt x="523" y="405"/>
                      <a:pt x="406" y="522"/>
                      <a:pt x="262" y="522"/>
                    </a:cubicBezTo>
                    <a:cubicBezTo>
                      <a:pt x="117" y="522"/>
                      <a:pt x="0" y="405"/>
                      <a:pt x="0" y="261"/>
                    </a:cubicBezTo>
                    <a:cubicBezTo>
                      <a:pt x="0" y="117"/>
                      <a:pt x="117" y="0"/>
                      <a:pt x="262" y="0"/>
                    </a:cubicBezTo>
                    <a:cubicBezTo>
                      <a:pt x="406" y="0"/>
                      <a:pt x="523" y="117"/>
                      <a:pt x="523" y="2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9" name="Freeform 9"/>
              <p:cNvSpPr>
                <a:spLocks/>
              </p:cNvSpPr>
              <p:nvPr/>
            </p:nvSpPr>
            <p:spPr bwMode="auto">
              <a:xfrm>
                <a:off x="3763963" y="954088"/>
                <a:ext cx="565150" cy="2000250"/>
              </a:xfrm>
              <a:custGeom>
                <a:avLst/>
                <a:gdLst>
                  <a:gd name="T0" fmla="*/ 593 w 593"/>
                  <a:gd name="T1" fmla="*/ 2097 h 2097"/>
                  <a:gd name="T2" fmla="*/ 593 w 593"/>
                  <a:gd name="T3" fmla="*/ 2097 h 2097"/>
                  <a:gd name="T4" fmla="*/ 0 w 593"/>
                  <a:gd name="T5" fmla="*/ 2097 h 2097"/>
                  <a:gd name="T6" fmla="*/ 0 w 593"/>
                  <a:gd name="T7" fmla="*/ 297 h 2097"/>
                  <a:gd name="T8" fmla="*/ 296 w 593"/>
                  <a:gd name="T9" fmla="*/ 0 h 2097"/>
                  <a:gd name="T10" fmla="*/ 593 w 593"/>
                  <a:gd name="T11" fmla="*/ 297 h 2097"/>
                  <a:gd name="T12" fmla="*/ 593 w 593"/>
                  <a:gd name="T13" fmla="*/ 2097 h 2097"/>
                </a:gdLst>
                <a:ahLst/>
                <a:cxnLst>
                  <a:cxn ang="0">
                    <a:pos x="T0" y="T1"/>
                  </a:cxn>
                  <a:cxn ang="0">
                    <a:pos x="T2" y="T3"/>
                  </a:cxn>
                  <a:cxn ang="0">
                    <a:pos x="T4" y="T5"/>
                  </a:cxn>
                  <a:cxn ang="0">
                    <a:pos x="T6" y="T7"/>
                  </a:cxn>
                  <a:cxn ang="0">
                    <a:pos x="T8" y="T9"/>
                  </a:cxn>
                  <a:cxn ang="0">
                    <a:pos x="T10" y="T11"/>
                  </a:cxn>
                  <a:cxn ang="0">
                    <a:pos x="T12" y="T13"/>
                  </a:cxn>
                </a:cxnLst>
                <a:rect l="0" t="0" r="r" b="b"/>
                <a:pathLst>
                  <a:path w="593" h="2097">
                    <a:moveTo>
                      <a:pt x="593" y="2097"/>
                    </a:moveTo>
                    <a:lnTo>
                      <a:pt x="593" y="2097"/>
                    </a:lnTo>
                    <a:lnTo>
                      <a:pt x="0" y="2097"/>
                    </a:lnTo>
                    <a:lnTo>
                      <a:pt x="0" y="297"/>
                    </a:lnTo>
                    <a:cubicBezTo>
                      <a:pt x="0" y="133"/>
                      <a:pt x="133" y="0"/>
                      <a:pt x="296" y="0"/>
                    </a:cubicBezTo>
                    <a:cubicBezTo>
                      <a:pt x="460" y="0"/>
                      <a:pt x="593" y="133"/>
                      <a:pt x="593" y="297"/>
                    </a:cubicBezTo>
                    <a:lnTo>
                      <a:pt x="593" y="209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0" name="Freeform 10"/>
              <p:cNvSpPr>
                <a:spLocks/>
              </p:cNvSpPr>
              <p:nvPr/>
            </p:nvSpPr>
            <p:spPr bwMode="auto">
              <a:xfrm>
                <a:off x="3797300" y="398463"/>
                <a:ext cx="498475" cy="496888"/>
              </a:xfrm>
              <a:custGeom>
                <a:avLst/>
                <a:gdLst>
                  <a:gd name="T0" fmla="*/ 523 w 523"/>
                  <a:gd name="T1" fmla="*/ 260 h 521"/>
                  <a:gd name="T2" fmla="*/ 523 w 523"/>
                  <a:gd name="T3" fmla="*/ 260 h 521"/>
                  <a:gd name="T4" fmla="*/ 261 w 523"/>
                  <a:gd name="T5" fmla="*/ 521 h 521"/>
                  <a:gd name="T6" fmla="*/ 0 w 523"/>
                  <a:gd name="T7" fmla="*/ 260 h 521"/>
                  <a:gd name="T8" fmla="*/ 261 w 523"/>
                  <a:gd name="T9" fmla="*/ 0 h 521"/>
                  <a:gd name="T10" fmla="*/ 523 w 523"/>
                  <a:gd name="T11" fmla="*/ 260 h 521"/>
                </a:gdLst>
                <a:ahLst/>
                <a:cxnLst>
                  <a:cxn ang="0">
                    <a:pos x="T0" y="T1"/>
                  </a:cxn>
                  <a:cxn ang="0">
                    <a:pos x="T2" y="T3"/>
                  </a:cxn>
                  <a:cxn ang="0">
                    <a:pos x="T4" y="T5"/>
                  </a:cxn>
                  <a:cxn ang="0">
                    <a:pos x="T6" y="T7"/>
                  </a:cxn>
                  <a:cxn ang="0">
                    <a:pos x="T8" y="T9"/>
                  </a:cxn>
                  <a:cxn ang="0">
                    <a:pos x="T10" y="T11"/>
                  </a:cxn>
                </a:cxnLst>
                <a:rect l="0" t="0" r="r" b="b"/>
                <a:pathLst>
                  <a:path w="523" h="521">
                    <a:moveTo>
                      <a:pt x="523" y="260"/>
                    </a:moveTo>
                    <a:lnTo>
                      <a:pt x="523" y="260"/>
                    </a:lnTo>
                    <a:cubicBezTo>
                      <a:pt x="523" y="404"/>
                      <a:pt x="406" y="521"/>
                      <a:pt x="261" y="521"/>
                    </a:cubicBezTo>
                    <a:cubicBezTo>
                      <a:pt x="117" y="521"/>
                      <a:pt x="0" y="404"/>
                      <a:pt x="0" y="260"/>
                    </a:cubicBezTo>
                    <a:cubicBezTo>
                      <a:pt x="0" y="116"/>
                      <a:pt x="117" y="0"/>
                      <a:pt x="261" y="0"/>
                    </a:cubicBezTo>
                    <a:cubicBezTo>
                      <a:pt x="406" y="0"/>
                      <a:pt x="523" y="116"/>
                      <a:pt x="523" y="26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84" name="Content Placeholder 2"/>
            <p:cNvSpPr txBox="1">
              <a:spLocks/>
            </p:cNvSpPr>
            <p:nvPr/>
          </p:nvSpPr>
          <p:spPr>
            <a:xfrm>
              <a:off x="1135548" y="1858597"/>
              <a:ext cx="1522140" cy="301975"/>
            </a:xfrm>
            <a:prstGeom prst="rect">
              <a:avLst/>
            </a:prstGeom>
            <a:noFill/>
          </p:spPr>
          <p:txBody>
            <a:bodyPr vert="horz" wrap="none" lIns="45720" tIns="46800" rIns="91440" bIns="45720" rtlCol="0">
              <a:noAutofit/>
            </a:bodyPr>
            <a:lstStyle>
              <a:lvl1pPr marL="0" indent="0" algn="l" defTabSz="457200" rtl="0" eaLnBrk="1" latinLnBrk="0" hangingPunct="1">
                <a:spcBef>
                  <a:spcPct val="20000"/>
                </a:spcBef>
                <a:buFont typeface="Arial"/>
                <a:buNone/>
                <a:defRPr sz="800" kern="1200">
                  <a:solidFill>
                    <a:schemeClr val="tx1"/>
                  </a:solidFill>
                  <a:latin typeface="+mn-lt"/>
                  <a:ea typeface="+mn-ea"/>
                  <a:cs typeface="+mn-cs"/>
                </a:defRPr>
              </a:lvl1pPr>
              <a:lvl2pPr marL="349200" indent="0" algn="l" defTabSz="457200" rtl="0" eaLnBrk="1" latinLnBrk="0" hangingPunct="1">
                <a:spcBef>
                  <a:spcPct val="20000"/>
                </a:spcBef>
                <a:buFont typeface="Arial"/>
                <a:buNone/>
                <a:defRPr sz="800" kern="1200">
                  <a:solidFill>
                    <a:schemeClr val="tx1"/>
                  </a:solidFill>
                  <a:latin typeface="+mn-lt"/>
                  <a:ea typeface="+mn-ea"/>
                  <a:cs typeface="+mn-cs"/>
                </a:defRPr>
              </a:lvl2pPr>
              <a:lvl3pPr marL="662400" indent="0" algn="l" defTabSz="457200" rtl="0" eaLnBrk="1" latinLnBrk="0" hangingPunct="1">
                <a:spcBef>
                  <a:spcPct val="20000"/>
                </a:spcBef>
                <a:buFont typeface="Arial"/>
                <a:buNone/>
                <a:defRPr sz="800" kern="1200">
                  <a:solidFill>
                    <a:schemeClr val="tx1"/>
                  </a:solidFill>
                  <a:latin typeface="+mn-lt"/>
                  <a:ea typeface="+mn-ea"/>
                  <a:cs typeface="+mn-cs"/>
                </a:defRPr>
              </a:lvl3pPr>
              <a:lvl4pPr marL="975600" indent="0" algn="l" defTabSz="457200" rtl="0" eaLnBrk="1" latinLnBrk="0" hangingPunct="1">
                <a:spcBef>
                  <a:spcPct val="20000"/>
                </a:spcBef>
                <a:buFont typeface="Arial"/>
                <a:buNone/>
                <a:defRPr sz="800" kern="1200">
                  <a:solidFill>
                    <a:schemeClr val="tx1"/>
                  </a:solidFill>
                  <a:latin typeface="+mn-lt"/>
                  <a:ea typeface="+mn-ea"/>
                  <a:cs typeface="+mn-cs"/>
                </a:defRPr>
              </a:lvl4pPr>
              <a:lvl5pPr marL="1252800" indent="0" algn="l" defTabSz="457200" rtl="0" eaLnBrk="1" latinLnBrk="0" hangingPunct="1">
                <a:spcBef>
                  <a:spcPct val="20000"/>
                </a:spcBef>
                <a:buFont typeface="Arial"/>
                <a:buNone/>
                <a:defRPr sz="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20000"/>
                </a:lnSpc>
                <a:spcBef>
                  <a:spcPts val="1200"/>
                </a:spcBef>
              </a:pPr>
              <a:r>
                <a:rPr lang="en-US" sz="1400" dirty="0" smtClean="0">
                  <a:solidFill>
                    <a:schemeClr val="bg1"/>
                  </a:solidFill>
                  <a:latin typeface="+mj-lt"/>
                  <a:cs typeface="Calibri Light"/>
                </a:rPr>
                <a:t>Pros</a:t>
              </a:r>
              <a:endParaRPr lang="en-US" sz="1000" dirty="0" smtClean="0">
                <a:solidFill>
                  <a:schemeClr val="bg1"/>
                </a:solidFill>
                <a:latin typeface="Franklin Gothic Book" panose="020B0503020102020204" pitchFamily="34" charset="0"/>
                <a:cs typeface="Calibri Light"/>
              </a:endParaRPr>
            </a:p>
          </p:txBody>
        </p:sp>
      </p:grpSp>
      <p:grpSp>
        <p:nvGrpSpPr>
          <p:cNvPr id="56" name="Group 55"/>
          <p:cNvGrpSpPr/>
          <p:nvPr/>
        </p:nvGrpSpPr>
        <p:grpSpPr>
          <a:xfrm>
            <a:off x="6494911" y="3542450"/>
            <a:ext cx="1030542" cy="289206"/>
            <a:chOff x="4086938" y="1887890"/>
            <a:chExt cx="1030542" cy="289206"/>
          </a:xfrm>
          <a:solidFill>
            <a:schemeClr val="bg1"/>
          </a:solidFill>
        </p:grpSpPr>
        <p:grpSp>
          <p:nvGrpSpPr>
            <p:cNvPr id="75" name="SKEPTIC"/>
            <p:cNvGrpSpPr>
              <a:grpSpLocks noChangeAspect="1"/>
            </p:cNvGrpSpPr>
            <p:nvPr/>
          </p:nvGrpSpPr>
          <p:grpSpPr>
            <a:xfrm>
              <a:off x="4086938" y="1892418"/>
              <a:ext cx="182880" cy="233125"/>
              <a:chOff x="4826000" y="398463"/>
              <a:chExt cx="2005013" cy="2555876"/>
            </a:xfrm>
            <a:grpFill/>
            <a:effectLst/>
          </p:grpSpPr>
          <p:sp>
            <p:nvSpPr>
              <p:cNvPr id="77" name="Freeform 11"/>
              <p:cNvSpPr>
                <a:spLocks/>
              </p:cNvSpPr>
              <p:nvPr/>
            </p:nvSpPr>
            <p:spPr bwMode="auto">
              <a:xfrm>
                <a:off x="6265863" y="1717676"/>
                <a:ext cx="565150" cy="1236663"/>
              </a:xfrm>
              <a:custGeom>
                <a:avLst/>
                <a:gdLst>
                  <a:gd name="T0" fmla="*/ 0 w 593"/>
                  <a:gd name="T1" fmla="*/ 1297 h 1297"/>
                  <a:gd name="T2" fmla="*/ 0 w 593"/>
                  <a:gd name="T3" fmla="*/ 1297 h 1297"/>
                  <a:gd name="T4" fmla="*/ 593 w 593"/>
                  <a:gd name="T5" fmla="*/ 1297 h 1297"/>
                  <a:gd name="T6" fmla="*/ 593 w 593"/>
                  <a:gd name="T7" fmla="*/ 297 h 1297"/>
                  <a:gd name="T8" fmla="*/ 296 w 593"/>
                  <a:gd name="T9" fmla="*/ 0 h 1297"/>
                  <a:gd name="T10" fmla="*/ 296 w 593"/>
                  <a:gd name="T11" fmla="*/ 0 h 1297"/>
                  <a:gd name="T12" fmla="*/ 0 w 593"/>
                  <a:gd name="T13" fmla="*/ 297 h 1297"/>
                  <a:gd name="T14" fmla="*/ 0 w 593"/>
                  <a:gd name="T15" fmla="*/ 1297 h 129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3" h="1297">
                    <a:moveTo>
                      <a:pt x="0" y="1297"/>
                    </a:moveTo>
                    <a:lnTo>
                      <a:pt x="0" y="1297"/>
                    </a:lnTo>
                    <a:lnTo>
                      <a:pt x="593" y="1297"/>
                    </a:lnTo>
                    <a:lnTo>
                      <a:pt x="593" y="297"/>
                    </a:lnTo>
                    <a:cubicBezTo>
                      <a:pt x="593" y="133"/>
                      <a:pt x="460" y="0"/>
                      <a:pt x="296" y="0"/>
                    </a:cubicBezTo>
                    <a:lnTo>
                      <a:pt x="296" y="0"/>
                    </a:lnTo>
                    <a:cubicBezTo>
                      <a:pt x="133" y="0"/>
                      <a:pt x="0" y="133"/>
                      <a:pt x="0" y="297"/>
                    </a:cubicBezTo>
                    <a:lnTo>
                      <a:pt x="0" y="129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8" name="Freeform 12"/>
              <p:cNvSpPr>
                <a:spLocks/>
              </p:cNvSpPr>
              <p:nvPr/>
            </p:nvSpPr>
            <p:spPr bwMode="auto">
              <a:xfrm>
                <a:off x="6299200" y="1160463"/>
                <a:ext cx="498475" cy="498475"/>
              </a:xfrm>
              <a:custGeom>
                <a:avLst/>
                <a:gdLst>
                  <a:gd name="T0" fmla="*/ 0 w 523"/>
                  <a:gd name="T1" fmla="*/ 261 h 522"/>
                  <a:gd name="T2" fmla="*/ 0 w 523"/>
                  <a:gd name="T3" fmla="*/ 261 h 522"/>
                  <a:gd name="T4" fmla="*/ 261 w 523"/>
                  <a:gd name="T5" fmla="*/ 522 h 522"/>
                  <a:gd name="T6" fmla="*/ 523 w 523"/>
                  <a:gd name="T7" fmla="*/ 261 h 522"/>
                  <a:gd name="T8" fmla="*/ 261 w 523"/>
                  <a:gd name="T9" fmla="*/ 0 h 522"/>
                  <a:gd name="T10" fmla="*/ 0 w 523"/>
                  <a:gd name="T11" fmla="*/ 261 h 522"/>
                </a:gdLst>
                <a:ahLst/>
                <a:cxnLst>
                  <a:cxn ang="0">
                    <a:pos x="T0" y="T1"/>
                  </a:cxn>
                  <a:cxn ang="0">
                    <a:pos x="T2" y="T3"/>
                  </a:cxn>
                  <a:cxn ang="0">
                    <a:pos x="T4" y="T5"/>
                  </a:cxn>
                  <a:cxn ang="0">
                    <a:pos x="T6" y="T7"/>
                  </a:cxn>
                  <a:cxn ang="0">
                    <a:pos x="T8" y="T9"/>
                  </a:cxn>
                  <a:cxn ang="0">
                    <a:pos x="T10" y="T11"/>
                  </a:cxn>
                </a:cxnLst>
                <a:rect l="0" t="0" r="r" b="b"/>
                <a:pathLst>
                  <a:path w="523" h="522">
                    <a:moveTo>
                      <a:pt x="0" y="261"/>
                    </a:moveTo>
                    <a:lnTo>
                      <a:pt x="0" y="261"/>
                    </a:lnTo>
                    <a:cubicBezTo>
                      <a:pt x="0" y="405"/>
                      <a:pt x="117" y="522"/>
                      <a:pt x="261" y="522"/>
                    </a:cubicBezTo>
                    <a:cubicBezTo>
                      <a:pt x="406" y="522"/>
                      <a:pt x="523" y="405"/>
                      <a:pt x="523" y="261"/>
                    </a:cubicBezTo>
                    <a:cubicBezTo>
                      <a:pt x="523" y="117"/>
                      <a:pt x="406" y="0"/>
                      <a:pt x="261" y="0"/>
                    </a:cubicBezTo>
                    <a:cubicBezTo>
                      <a:pt x="117" y="0"/>
                      <a:pt x="0" y="117"/>
                      <a:pt x="0" y="2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9" name="Freeform 13"/>
              <p:cNvSpPr>
                <a:spLocks/>
              </p:cNvSpPr>
              <p:nvPr/>
            </p:nvSpPr>
            <p:spPr bwMode="auto">
              <a:xfrm>
                <a:off x="5545138" y="1335088"/>
                <a:ext cx="565150" cy="1619250"/>
              </a:xfrm>
              <a:custGeom>
                <a:avLst/>
                <a:gdLst>
                  <a:gd name="T0" fmla="*/ 0 w 593"/>
                  <a:gd name="T1" fmla="*/ 1697 h 1697"/>
                  <a:gd name="T2" fmla="*/ 0 w 593"/>
                  <a:gd name="T3" fmla="*/ 1697 h 1697"/>
                  <a:gd name="T4" fmla="*/ 593 w 593"/>
                  <a:gd name="T5" fmla="*/ 1697 h 1697"/>
                  <a:gd name="T6" fmla="*/ 593 w 593"/>
                  <a:gd name="T7" fmla="*/ 297 h 1697"/>
                  <a:gd name="T8" fmla="*/ 297 w 593"/>
                  <a:gd name="T9" fmla="*/ 0 h 1697"/>
                  <a:gd name="T10" fmla="*/ 0 w 593"/>
                  <a:gd name="T11" fmla="*/ 297 h 1697"/>
                  <a:gd name="T12" fmla="*/ 0 w 593"/>
                  <a:gd name="T13" fmla="*/ 1697 h 1697"/>
                </a:gdLst>
                <a:ahLst/>
                <a:cxnLst>
                  <a:cxn ang="0">
                    <a:pos x="T0" y="T1"/>
                  </a:cxn>
                  <a:cxn ang="0">
                    <a:pos x="T2" y="T3"/>
                  </a:cxn>
                  <a:cxn ang="0">
                    <a:pos x="T4" y="T5"/>
                  </a:cxn>
                  <a:cxn ang="0">
                    <a:pos x="T6" y="T7"/>
                  </a:cxn>
                  <a:cxn ang="0">
                    <a:pos x="T8" y="T9"/>
                  </a:cxn>
                  <a:cxn ang="0">
                    <a:pos x="T10" y="T11"/>
                  </a:cxn>
                  <a:cxn ang="0">
                    <a:pos x="T12" y="T13"/>
                  </a:cxn>
                </a:cxnLst>
                <a:rect l="0" t="0" r="r" b="b"/>
                <a:pathLst>
                  <a:path w="593" h="1697">
                    <a:moveTo>
                      <a:pt x="0" y="1697"/>
                    </a:moveTo>
                    <a:lnTo>
                      <a:pt x="0" y="1697"/>
                    </a:lnTo>
                    <a:lnTo>
                      <a:pt x="593" y="1697"/>
                    </a:lnTo>
                    <a:lnTo>
                      <a:pt x="593" y="297"/>
                    </a:lnTo>
                    <a:cubicBezTo>
                      <a:pt x="593" y="133"/>
                      <a:pt x="460" y="0"/>
                      <a:pt x="297" y="0"/>
                    </a:cubicBezTo>
                    <a:cubicBezTo>
                      <a:pt x="133" y="0"/>
                      <a:pt x="0" y="133"/>
                      <a:pt x="0" y="297"/>
                    </a:cubicBezTo>
                    <a:lnTo>
                      <a:pt x="0" y="169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0" name="Freeform 14"/>
              <p:cNvSpPr>
                <a:spLocks/>
              </p:cNvSpPr>
              <p:nvPr/>
            </p:nvSpPr>
            <p:spPr bwMode="auto">
              <a:xfrm>
                <a:off x="5578475" y="779463"/>
                <a:ext cx="498475" cy="498475"/>
              </a:xfrm>
              <a:custGeom>
                <a:avLst/>
                <a:gdLst>
                  <a:gd name="T0" fmla="*/ 0 w 523"/>
                  <a:gd name="T1" fmla="*/ 261 h 522"/>
                  <a:gd name="T2" fmla="*/ 0 w 523"/>
                  <a:gd name="T3" fmla="*/ 261 h 522"/>
                  <a:gd name="T4" fmla="*/ 262 w 523"/>
                  <a:gd name="T5" fmla="*/ 522 h 522"/>
                  <a:gd name="T6" fmla="*/ 523 w 523"/>
                  <a:gd name="T7" fmla="*/ 261 h 522"/>
                  <a:gd name="T8" fmla="*/ 262 w 523"/>
                  <a:gd name="T9" fmla="*/ 0 h 522"/>
                  <a:gd name="T10" fmla="*/ 0 w 523"/>
                  <a:gd name="T11" fmla="*/ 261 h 522"/>
                </a:gdLst>
                <a:ahLst/>
                <a:cxnLst>
                  <a:cxn ang="0">
                    <a:pos x="T0" y="T1"/>
                  </a:cxn>
                  <a:cxn ang="0">
                    <a:pos x="T2" y="T3"/>
                  </a:cxn>
                  <a:cxn ang="0">
                    <a:pos x="T4" y="T5"/>
                  </a:cxn>
                  <a:cxn ang="0">
                    <a:pos x="T6" y="T7"/>
                  </a:cxn>
                  <a:cxn ang="0">
                    <a:pos x="T8" y="T9"/>
                  </a:cxn>
                  <a:cxn ang="0">
                    <a:pos x="T10" y="T11"/>
                  </a:cxn>
                </a:cxnLst>
                <a:rect l="0" t="0" r="r" b="b"/>
                <a:pathLst>
                  <a:path w="523" h="522">
                    <a:moveTo>
                      <a:pt x="0" y="261"/>
                    </a:moveTo>
                    <a:lnTo>
                      <a:pt x="0" y="261"/>
                    </a:lnTo>
                    <a:cubicBezTo>
                      <a:pt x="0" y="405"/>
                      <a:pt x="117" y="522"/>
                      <a:pt x="262" y="522"/>
                    </a:cubicBezTo>
                    <a:cubicBezTo>
                      <a:pt x="406" y="522"/>
                      <a:pt x="523" y="405"/>
                      <a:pt x="523" y="261"/>
                    </a:cubicBezTo>
                    <a:cubicBezTo>
                      <a:pt x="523" y="117"/>
                      <a:pt x="406" y="0"/>
                      <a:pt x="262" y="0"/>
                    </a:cubicBezTo>
                    <a:cubicBezTo>
                      <a:pt x="117" y="0"/>
                      <a:pt x="0" y="117"/>
                      <a:pt x="0" y="2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1" name="Freeform 15"/>
              <p:cNvSpPr>
                <a:spLocks/>
              </p:cNvSpPr>
              <p:nvPr/>
            </p:nvSpPr>
            <p:spPr bwMode="auto">
              <a:xfrm>
                <a:off x="4826000" y="954088"/>
                <a:ext cx="565150" cy="2000250"/>
              </a:xfrm>
              <a:custGeom>
                <a:avLst/>
                <a:gdLst>
                  <a:gd name="T0" fmla="*/ 0 w 592"/>
                  <a:gd name="T1" fmla="*/ 2097 h 2097"/>
                  <a:gd name="T2" fmla="*/ 0 w 592"/>
                  <a:gd name="T3" fmla="*/ 2097 h 2097"/>
                  <a:gd name="T4" fmla="*/ 592 w 592"/>
                  <a:gd name="T5" fmla="*/ 2097 h 2097"/>
                  <a:gd name="T6" fmla="*/ 592 w 592"/>
                  <a:gd name="T7" fmla="*/ 297 h 2097"/>
                  <a:gd name="T8" fmla="*/ 296 w 592"/>
                  <a:gd name="T9" fmla="*/ 0 h 2097"/>
                  <a:gd name="T10" fmla="*/ 0 w 592"/>
                  <a:gd name="T11" fmla="*/ 297 h 2097"/>
                  <a:gd name="T12" fmla="*/ 0 w 592"/>
                  <a:gd name="T13" fmla="*/ 2097 h 2097"/>
                </a:gdLst>
                <a:ahLst/>
                <a:cxnLst>
                  <a:cxn ang="0">
                    <a:pos x="T0" y="T1"/>
                  </a:cxn>
                  <a:cxn ang="0">
                    <a:pos x="T2" y="T3"/>
                  </a:cxn>
                  <a:cxn ang="0">
                    <a:pos x="T4" y="T5"/>
                  </a:cxn>
                  <a:cxn ang="0">
                    <a:pos x="T6" y="T7"/>
                  </a:cxn>
                  <a:cxn ang="0">
                    <a:pos x="T8" y="T9"/>
                  </a:cxn>
                  <a:cxn ang="0">
                    <a:pos x="T10" y="T11"/>
                  </a:cxn>
                  <a:cxn ang="0">
                    <a:pos x="T12" y="T13"/>
                  </a:cxn>
                </a:cxnLst>
                <a:rect l="0" t="0" r="r" b="b"/>
                <a:pathLst>
                  <a:path w="592" h="2097">
                    <a:moveTo>
                      <a:pt x="0" y="2097"/>
                    </a:moveTo>
                    <a:lnTo>
                      <a:pt x="0" y="2097"/>
                    </a:lnTo>
                    <a:lnTo>
                      <a:pt x="592" y="2097"/>
                    </a:lnTo>
                    <a:lnTo>
                      <a:pt x="592" y="297"/>
                    </a:lnTo>
                    <a:cubicBezTo>
                      <a:pt x="592" y="133"/>
                      <a:pt x="460" y="0"/>
                      <a:pt x="296" y="0"/>
                    </a:cubicBezTo>
                    <a:cubicBezTo>
                      <a:pt x="132" y="0"/>
                      <a:pt x="0" y="133"/>
                      <a:pt x="0" y="297"/>
                    </a:cubicBezTo>
                    <a:lnTo>
                      <a:pt x="0" y="209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2" name="Freeform 16"/>
              <p:cNvSpPr>
                <a:spLocks/>
              </p:cNvSpPr>
              <p:nvPr/>
            </p:nvSpPr>
            <p:spPr bwMode="auto">
              <a:xfrm>
                <a:off x="4859338" y="398463"/>
                <a:ext cx="498475" cy="496888"/>
              </a:xfrm>
              <a:custGeom>
                <a:avLst/>
                <a:gdLst>
                  <a:gd name="T0" fmla="*/ 0 w 522"/>
                  <a:gd name="T1" fmla="*/ 260 h 521"/>
                  <a:gd name="T2" fmla="*/ 0 w 522"/>
                  <a:gd name="T3" fmla="*/ 260 h 521"/>
                  <a:gd name="T4" fmla="*/ 261 w 522"/>
                  <a:gd name="T5" fmla="*/ 521 h 521"/>
                  <a:gd name="T6" fmla="*/ 522 w 522"/>
                  <a:gd name="T7" fmla="*/ 260 h 521"/>
                  <a:gd name="T8" fmla="*/ 261 w 522"/>
                  <a:gd name="T9" fmla="*/ 0 h 521"/>
                  <a:gd name="T10" fmla="*/ 0 w 522"/>
                  <a:gd name="T11" fmla="*/ 260 h 521"/>
                </a:gdLst>
                <a:ahLst/>
                <a:cxnLst>
                  <a:cxn ang="0">
                    <a:pos x="T0" y="T1"/>
                  </a:cxn>
                  <a:cxn ang="0">
                    <a:pos x="T2" y="T3"/>
                  </a:cxn>
                  <a:cxn ang="0">
                    <a:pos x="T4" y="T5"/>
                  </a:cxn>
                  <a:cxn ang="0">
                    <a:pos x="T6" y="T7"/>
                  </a:cxn>
                  <a:cxn ang="0">
                    <a:pos x="T8" y="T9"/>
                  </a:cxn>
                  <a:cxn ang="0">
                    <a:pos x="T10" y="T11"/>
                  </a:cxn>
                </a:cxnLst>
                <a:rect l="0" t="0" r="r" b="b"/>
                <a:pathLst>
                  <a:path w="522" h="521">
                    <a:moveTo>
                      <a:pt x="0" y="260"/>
                    </a:moveTo>
                    <a:lnTo>
                      <a:pt x="0" y="260"/>
                    </a:lnTo>
                    <a:cubicBezTo>
                      <a:pt x="0" y="404"/>
                      <a:pt x="117" y="521"/>
                      <a:pt x="261" y="521"/>
                    </a:cubicBezTo>
                    <a:cubicBezTo>
                      <a:pt x="405" y="521"/>
                      <a:pt x="522" y="404"/>
                      <a:pt x="522" y="260"/>
                    </a:cubicBezTo>
                    <a:cubicBezTo>
                      <a:pt x="522" y="116"/>
                      <a:pt x="405" y="0"/>
                      <a:pt x="261" y="0"/>
                    </a:cubicBezTo>
                    <a:cubicBezTo>
                      <a:pt x="117" y="0"/>
                      <a:pt x="0" y="116"/>
                      <a:pt x="0" y="26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76" name="Content Placeholder 2"/>
            <p:cNvSpPr txBox="1">
              <a:spLocks/>
            </p:cNvSpPr>
            <p:nvPr/>
          </p:nvSpPr>
          <p:spPr>
            <a:xfrm>
              <a:off x="4271660" y="1887890"/>
              <a:ext cx="845820" cy="289206"/>
            </a:xfrm>
            <a:prstGeom prst="rect">
              <a:avLst/>
            </a:prstGeom>
            <a:noFill/>
          </p:spPr>
          <p:txBody>
            <a:bodyPr vert="horz" wrap="none" lIns="45720" tIns="46800" rIns="91440" bIns="45720" rtlCol="0">
              <a:noAutofit/>
            </a:bodyPr>
            <a:lstStyle>
              <a:lvl1pPr marL="0" indent="0" algn="l" defTabSz="457200" rtl="0" eaLnBrk="1" latinLnBrk="0" hangingPunct="1">
                <a:spcBef>
                  <a:spcPct val="20000"/>
                </a:spcBef>
                <a:buFont typeface="Arial"/>
                <a:buNone/>
                <a:defRPr sz="800" kern="1200">
                  <a:solidFill>
                    <a:schemeClr val="tx1"/>
                  </a:solidFill>
                  <a:latin typeface="+mn-lt"/>
                  <a:ea typeface="+mn-ea"/>
                  <a:cs typeface="+mn-cs"/>
                </a:defRPr>
              </a:lvl1pPr>
              <a:lvl2pPr marL="349200" indent="0" algn="l" defTabSz="457200" rtl="0" eaLnBrk="1" latinLnBrk="0" hangingPunct="1">
                <a:spcBef>
                  <a:spcPct val="20000"/>
                </a:spcBef>
                <a:buFont typeface="Arial"/>
                <a:buNone/>
                <a:defRPr sz="800" kern="1200">
                  <a:solidFill>
                    <a:schemeClr val="tx1"/>
                  </a:solidFill>
                  <a:latin typeface="+mn-lt"/>
                  <a:ea typeface="+mn-ea"/>
                  <a:cs typeface="+mn-cs"/>
                </a:defRPr>
              </a:lvl2pPr>
              <a:lvl3pPr marL="662400" indent="0" algn="l" defTabSz="457200" rtl="0" eaLnBrk="1" latinLnBrk="0" hangingPunct="1">
                <a:spcBef>
                  <a:spcPct val="20000"/>
                </a:spcBef>
                <a:buFont typeface="Arial"/>
                <a:buNone/>
                <a:defRPr sz="800" kern="1200">
                  <a:solidFill>
                    <a:schemeClr val="tx1"/>
                  </a:solidFill>
                  <a:latin typeface="+mn-lt"/>
                  <a:ea typeface="+mn-ea"/>
                  <a:cs typeface="+mn-cs"/>
                </a:defRPr>
              </a:lvl3pPr>
              <a:lvl4pPr marL="975600" indent="0" algn="l" defTabSz="457200" rtl="0" eaLnBrk="1" latinLnBrk="0" hangingPunct="1">
                <a:spcBef>
                  <a:spcPct val="20000"/>
                </a:spcBef>
                <a:buFont typeface="Arial"/>
                <a:buNone/>
                <a:defRPr sz="800" kern="1200">
                  <a:solidFill>
                    <a:schemeClr val="tx1"/>
                  </a:solidFill>
                  <a:latin typeface="+mn-lt"/>
                  <a:ea typeface="+mn-ea"/>
                  <a:cs typeface="+mn-cs"/>
                </a:defRPr>
              </a:lvl4pPr>
              <a:lvl5pPr marL="1252800" indent="0" algn="l" defTabSz="457200" rtl="0" eaLnBrk="1" latinLnBrk="0" hangingPunct="1">
                <a:spcBef>
                  <a:spcPct val="20000"/>
                </a:spcBef>
                <a:buFont typeface="Arial"/>
                <a:buNone/>
                <a:defRPr sz="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20000"/>
                </a:lnSpc>
                <a:spcBef>
                  <a:spcPts val="1200"/>
                </a:spcBef>
              </a:pPr>
              <a:r>
                <a:rPr lang="en-US" sz="1400" dirty="0" smtClean="0">
                  <a:solidFill>
                    <a:schemeClr val="bg1"/>
                  </a:solidFill>
                  <a:latin typeface="+mj-lt"/>
                  <a:cs typeface="Calibri Light"/>
                </a:rPr>
                <a:t>Skeptics</a:t>
              </a:r>
              <a:endParaRPr lang="en-US" sz="1000" dirty="0" smtClean="0">
                <a:solidFill>
                  <a:schemeClr val="bg1"/>
                </a:solidFill>
                <a:latin typeface="Franklin Gothic Book" panose="020B0503020102020204" pitchFamily="34" charset="0"/>
                <a:cs typeface="Calibri Light"/>
              </a:endParaRPr>
            </a:p>
          </p:txBody>
        </p:sp>
      </p:grpSp>
      <p:grpSp>
        <p:nvGrpSpPr>
          <p:cNvPr id="57" name="Group 56"/>
          <p:cNvGrpSpPr/>
          <p:nvPr/>
        </p:nvGrpSpPr>
        <p:grpSpPr>
          <a:xfrm>
            <a:off x="6494911" y="3126440"/>
            <a:ext cx="1513502" cy="332173"/>
            <a:chOff x="2431672" y="1879537"/>
            <a:chExt cx="1513502" cy="332173"/>
          </a:xfrm>
        </p:grpSpPr>
        <p:grpSp>
          <p:nvGrpSpPr>
            <p:cNvPr id="58" name="Group 57"/>
            <p:cNvGrpSpPr>
              <a:grpSpLocks noChangeAspect="1"/>
            </p:cNvGrpSpPr>
            <p:nvPr/>
          </p:nvGrpSpPr>
          <p:grpSpPr>
            <a:xfrm>
              <a:off x="2431672" y="1903858"/>
              <a:ext cx="182880" cy="221685"/>
              <a:chOff x="3969534" y="2897821"/>
              <a:chExt cx="1097280" cy="1330113"/>
            </a:xfrm>
            <a:solidFill>
              <a:schemeClr val="accent3"/>
            </a:solidFill>
            <a:effectLst/>
          </p:grpSpPr>
          <p:sp>
            <p:nvSpPr>
              <p:cNvPr id="63" name="Freeform 17"/>
              <p:cNvSpPr>
                <a:spLocks/>
              </p:cNvSpPr>
              <p:nvPr/>
            </p:nvSpPr>
            <p:spPr bwMode="auto">
              <a:xfrm>
                <a:off x="4757525" y="3411274"/>
                <a:ext cx="309289" cy="816660"/>
              </a:xfrm>
              <a:custGeom>
                <a:avLst/>
                <a:gdLst>
                  <a:gd name="T0" fmla="*/ 0 w 593"/>
                  <a:gd name="T1" fmla="*/ 1564 h 1564"/>
                  <a:gd name="T2" fmla="*/ 0 w 593"/>
                  <a:gd name="T3" fmla="*/ 1564 h 1564"/>
                  <a:gd name="T4" fmla="*/ 593 w 593"/>
                  <a:gd name="T5" fmla="*/ 1564 h 1564"/>
                  <a:gd name="T6" fmla="*/ 593 w 593"/>
                  <a:gd name="T7" fmla="*/ 296 h 1564"/>
                  <a:gd name="T8" fmla="*/ 297 w 593"/>
                  <a:gd name="T9" fmla="*/ 0 h 1564"/>
                  <a:gd name="T10" fmla="*/ 0 w 593"/>
                  <a:gd name="T11" fmla="*/ 296 h 1564"/>
                  <a:gd name="T12" fmla="*/ 0 w 593"/>
                  <a:gd name="T13" fmla="*/ 1564 h 1564"/>
                </a:gdLst>
                <a:ahLst/>
                <a:cxnLst>
                  <a:cxn ang="0">
                    <a:pos x="T0" y="T1"/>
                  </a:cxn>
                  <a:cxn ang="0">
                    <a:pos x="T2" y="T3"/>
                  </a:cxn>
                  <a:cxn ang="0">
                    <a:pos x="T4" y="T5"/>
                  </a:cxn>
                  <a:cxn ang="0">
                    <a:pos x="T6" y="T7"/>
                  </a:cxn>
                  <a:cxn ang="0">
                    <a:pos x="T8" y="T9"/>
                  </a:cxn>
                  <a:cxn ang="0">
                    <a:pos x="T10" y="T11"/>
                  </a:cxn>
                  <a:cxn ang="0">
                    <a:pos x="T12" y="T13"/>
                  </a:cxn>
                </a:cxnLst>
                <a:rect l="0" t="0" r="r" b="b"/>
                <a:pathLst>
                  <a:path w="593" h="1564">
                    <a:moveTo>
                      <a:pt x="0" y="1564"/>
                    </a:moveTo>
                    <a:lnTo>
                      <a:pt x="0" y="1564"/>
                    </a:lnTo>
                    <a:lnTo>
                      <a:pt x="593" y="1564"/>
                    </a:lnTo>
                    <a:lnTo>
                      <a:pt x="593" y="296"/>
                    </a:lnTo>
                    <a:cubicBezTo>
                      <a:pt x="593" y="133"/>
                      <a:pt x="460" y="0"/>
                      <a:pt x="297" y="0"/>
                    </a:cubicBezTo>
                    <a:cubicBezTo>
                      <a:pt x="133" y="0"/>
                      <a:pt x="0" y="133"/>
                      <a:pt x="0" y="296"/>
                    </a:cubicBezTo>
                    <a:lnTo>
                      <a:pt x="0" y="156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4" name="Freeform 18"/>
              <p:cNvSpPr>
                <a:spLocks/>
              </p:cNvSpPr>
              <p:nvPr/>
            </p:nvSpPr>
            <p:spPr bwMode="auto">
              <a:xfrm>
                <a:off x="4775770" y="3107199"/>
                <a:ext cx="272800" cy="272799"/>
              </a:xfrm>
              <a:custGeom>
                <a:avLst/>
                <a:gdLst>
                  <a:gd name="T0" fmla="*/ 0 w 523"/>
                  <a:gd name="T1" fmla="*/ 262 h 523"/>
                  <a:gd name="T2" fmla="*/ 0 w 523"/>
                  <a:gd name="T3" fmla="*/ 262 h 523"/>
                  <a:gd name="T4" fmla="*/ 262 w 523"/>
                  <a:gd name="T5" fmla="*/ 523 h 523"/>
                  <a:gd name="T6" fmla="*/ 523 w 523"/>
                  <a:gd name="T7" fmla="*/ 262 h 523"/>
                  <a:gd name="T8" fmla="*/ 262 w 523"/>
                  <a:gd name="T9" fmla="*/ 0 h 523"/>
                  <a:gd name="T10" fmla="*/ 0 w 523"/>
                  <a:gd name="T11" fmla="*/ 262 h 523"/>
                </a:gdLst>
                <a:ahLst/>
                <a:cxnLst>
                  <a:cxn ang="0">
                    <a:pos x="T0" y="T1"/>
                  </a:cxn>
                  <a:cxn ang="0">
                    <a:pos x="T2" y="T3"/>
                  </a:cxn>
                  <a:cxn ang="0">
                    <a:pos x="T4" y="T5"/>
                  </a:cxn>
                  <a:cxn ang="0">
                    <a:pos x="T6" y="T7"/>
                  </a:cxn>
                  <a:cxn ang="0">
                    <a:pos x="T8" y="T9"/>
                  </a:cxn>
                  <a:cxn ang="0">
                    <a:pos x="T10" y="T11"/>
                  </a:cxn>
                </a:cxnLst>
                <a:rect l="0" t="0" r="r" b="b"/>
                <a:pathLst>
                  <a:path w="523" h="523">
                    <a:moveTo>
                      <a:pt x="0" y="262"/>
                    </a:moveTo>
                    <a:lnTo>
                      <a:pt x="0" y="262"/>
                    </a:lnTo>
                    <a:cubicBezTo>
                      <a:pt x="0" y="406"/>
                      <a:pt x="117" y="523"/>
                      <a:pt x="262" y="523"/>
                    </a:cubicBezTo>
                    <a:cubicBezTo>
                      <a:pt x="406" y="523"/>
                      <a:pt x="523" y="406"/>
                      <a:pt x="523" y="262"/>
                    </a:cubicBezTo>
                    <a:cubicBezTo>
                      <a:pt x="523" y="117"/>
                      <a:pt x="406" y="0"/>
                      <a:pt x="262" y="0"/>
                    </a:cubicBezTo>
                    <a:cubicBezTo>
                      <a:pt x="117" y="0"/>
                      <a:pt x="0" y="117"/>
                      <a:pt x="0" y="26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5" name="Freeform 19"/>
              <p:cNvSpPr>
                <a:spLocks/>
              </p:cNvSpPr>
              <p:nvPr/>
            </p:nvSpPr>
            <p:spPr bwMode="auto">
              <a:xfrm>
                <a:off x="3969534" y="3411274"/>
                <a:ext cx="309289" cy="816660"/>
              </a:xfrm>
              <a:custGeom>
                <a:avLst/>
                <a:gdLst>
                  <a:gd name="T0" fmla="*/ 593 w 593"/>
                  <a:gd name="T1" fmla="*/ 1564 h 1564"/>
                  <a:gd name="T2" fmla="*/ 593 w 593"/>
                  <a:gd name="T3" fmla="*/ 1564 h 1564"/>
                  <a:gd name="T4" fmla="*/ 0 w 593"/>
                  <a:gd name="T5" fmla="*/ 1564 h 1564"/>
                  <a:gd name="T6" fmla="*/ 0 w 593"/>
                  <a:gd name="T7" fmla="*/ 296 h 1564"/>
                  <a:gd name="T8" fmla="*/ 296 w 593"/>
                  <a:gd name="T9" fmla="*/ 0 h 1564"/>
                  <a:gd name="T10" fmla="*/ 593 w 593"/>
                  <a:gd name="T11" fmla="*/ 296 h 1564"/>
                  <a:gd name="T12" fmla="*/ 593 w 593"/>
                  <a:gd name="T13" fmla="*/ 1564 h 1564"/>
                </a:gdLst>
                <a:ahLst/>
                <a:cxnLst>
                  <a:cxn ang="0">
                    <a:pos x="T0" y="T1"/>
                  </a:cxn>
                  <a:cxn ang="0">
                    <a:pos x="T2" y="T3"/>
                  </a:cxn>
                  <a:cxn ang="0">
                    <a:pos x="T4" y="T5"/>
                  </a:cxn>
                  <a:cxn ang="0">
                    <a:pos x="T6" y="T7"/>
                  </a:cxn>
                  <a:cxn ang="0">
                    <a:pos x="T8" y="T9"/>
                  </a:cxn>
                  <a:cxn ang="0">
                    <a:pos x="T10" y="T11"/>
                  </a:cxn>
                  <a:cxn ang="0">
                    <a:pos x="T12" y="T13"/>
                  </a:cxn>
                </a:cxnLst>
                <a:rect l="0" t="0" r="r" b="b"/>
                <a:pathLst>
                  <a:path w="593" h="1564">
                    <a:moveTo>
                      <a:pt x="593" y="1564"/>
                    </a:moveTo>
                    <a:lnTo>
                      <a:pt x="593" y="1564"/>
                    </a:lnTo>
                    <a:lnTo>
                      <a:pt x="0" y="1564"/>
                    </a:lnTo>
                    <a:lnTo>
                      <a:pt x="0" y="296"/>
                    </a:lnTo>
                    <a:cubicBezTo>
                      <a:pt x="0" y="133"/>
                      <a:pt x="133" y="0"/>
                      <a:pt x="296" y="0"/>
                    </a:cubicBezTo>
                    <a:cubicBezTo>
                      <a:pt x="460" y="0"/>
                      <a:pt x="593" y="133"/>
                      <a:pt x="593" y="296"/>
                    </a:cubicBezTo>
                    <a:lnTo>
                      <a:pt x="593" y="1564"/>
                    </a:lnTo>
                    <a:close/>
                  </a:path>
                </a:pathLst>
              </a:custGeom>
              <a:solidFill>
                <a:schemeClr val="accent3">
                  <a:lumMod val="75000"/>
                  <a:lumOff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6" name="Freeform 20"/>
              <p:cNvSpPr>
                <a:spLocks/>
              </p:cNvSpPr>
              <p:nvPr/>
            </p:nvSpPr>
            <p:spPr bwMode="auto">
              <a:xfrm>
                <a:off x="3987779" y="3107199"/>
                <a:ext cx="272800" cy="272799"/>
              </a:xfrm>
              <a:custGeom>
                <a:avLst/>
                <a:gdLst>
                  <a:gd name="T0" fmla="*/ 523 w 523"/>
                  <a:gd name="T1" fmla="*/ 262 h 523"/>
                  <a:gd name="T2" fmla="*/ 523 w 523"/>
                  <a:gd name="T3" fmla="*/ 262 h 523"/>
                  <a:gd name="T4" fmla="*/ 261 w 523"/>
                  <a:gd name="T5" fmla="*/ 523 h 523"/>
                  <a:gd name="T6" fmla="*/ 0 w 523"/>
                  <a:gd name="T7" fmla="*/ 262 h 523"/>
                  <a:gd name="T8" fmla="*/ 261 w 523"/>
                  <a:gd name="T9" fmla="*/ 0 h 523"/>
                  <a:gd name="T10" fmla="*/ 523 w 523"/>
                  <a:gd name="T11" fmla="*/ 262 h 523"/>
                </a:gdLst>
                <a:ahLst/>
                <a:cxnLst>
                  <a:cxn ang="0">
                    <a:pos x="T0" y="T1"/>
                  </a:cxn>
                  <a:cxn ang="0">
                    <a:pos x="T2" y="T3"/>
                  </a:cxn>
                  <a:cxn ang="0">
                    <a:pos x="T4" y="T5"/>
                  </a:cxn>
                  <a:cxn ang="0">
                    <a:pos x="T6" y="T7"/>
                  </a:cxn>
                  <a:cxn ang="0">
                    <a:pos x="T8" y="T9"/>
                  </a:cxn>
                  <a:cxn ang="0">
                    <a:pos x="T10" y="T11"/>
                  </a:cxn>
                </a:cxnLst>
                <a:rect l="0" t="0" r="r" b="b"/>
                <a:pathLst>
                  <a:path w="523" h="523">
                    <a:moveTo>
                      <a:pt x="523" y="262"/>
                    </a:moveTo>
                    <a:lnTo>
                      <a:pt x="523" y="262"/>
                    </a:lnTo>
                    <a:cubicBezTo>
                      <a:pt x="523" y="406"/>
                      <a:pt x="406" y="523"/>
                      <a:pt x="261" y="523"/>
                    </a:cubicBezTo>
                    <a:cubicBezTo>
                      <a:pt x="117" y="523"/>
                      <a:pt x="0" y="406"/>
                      <a:pt x="0" y="262"/>
                    </a:cubicBezTo>
                    <a:cubicBezTo>
                      <a:pt x="0" y="117"/>
                      <a:pt x="117" y="0"/>
                      <a:pt x="261" y="0"/>
                    </a:cubicBezTo>
                    <a:cubicBezTo>
                      <a:pt x="406" y="0"/>
                      <a:pt x="523" y="117"/>
                      <a:pt x="523" y="262"/>
                    </a:cubicBezTo>
                    <a:close/>
                  </a:path>
                </a:pathLst>
              </a:custGeom>
              <a:solidFill>
                <a:schemeClr val="accent3">
                  <a:lumMod val="75000"/>
                  <a:lumOff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7" name="Freeform 21"/>
              <p:cNvSpPr>
                <a:spLocks/>
              </p:cNvSpPr>
              <p:nvPr/>
            </p:nvSpPr>
            <p:spPr bwMode="auto">
              <a:xfrm>
                <a:off x="4518608" y="3202765"/>
                <a:ext cx="154644" cy="1025169"/>
              </a:xfrm>
              <a:custGeom>
                <a:avLst/>
                <a:gdLst>
                  <a:gd name="T0" fmla="*/ 296 w 296"/>
                  <a:gd name="T1" fmla="*/ 296 h 1964"/>
                  <a:gd name="T2" fmla="*/ 296 w 296"/>
                  <a:gd name="T3" fmla="*/ 296 h 1964"/>
                  <a:gd name="T4" fmla="*/ 0 w 296"/>
                  <a:gd name="T5" fmla="*/ 0 h 1964"/>
                  <a:gd name="T6" fmla="*/ 0 w 296"/>
                  <a:gd name="T7" fmla="*/ 1964 h 1964"/>
                  <a:gd name="T8" fmla="*/ 296 w 296"/>
                  <a:gd name="T9" fmla="*/ 1964 h 1964"/>
                  <a:gd name="T10" fmla="*/ 296 w 296"/>
                  <a:gd name="T11" fmla="*/ 296 h 1964"/>
                </a:gdLst>
                <a:ahLst/>
                <a:cxnLst>
                  <a:cxn ang="0">
                    <a:pos x="T0" y="T1"/>
                  </a:cxn>
                  <a:cxn ang="0">
                    <a:pos x="T2" y="T3"/>
                  </a:cxn>
                  <a:cxn ang="0">
                    <a:pos x="T4" y="T5"/>
                  </a:cxn>
                  <a:cxn ang="0">
                    <a:pos x="T6" y="T7"/>
                  </a:cxn>
                  <a:cxn ang="0">
                    <a:pos x="T8" y="T9"/>
                  </a:cxn>
                  <a:cxn ang="0">
                    <a:pos x="T10" y="T11"/>
                  </a:cxn>
                </a:cxnLst>
                <a:rect l="0" t="0" r="r" b="b"/>
                <a:pathLst>
                  <a:path w="296" h="1964">
                    <a:moveTo>
                      <a:pt x="296" y="296"/>
                    </a:moveTo>
                    <a:lnTo>
                      <a:pt x="296" y="296"/>
                    </a:lnTo>
                    <a:cubicBezTo>
                      <a:pt x="296" y="133"/>
                      <a:pt x="164" y="0"/>
                      <a:pt x="0" y="0"/>
                    </a:cubicBezTo>
                    <a:lnTo>
                      <a:pt x="0" y="1964"/>
                    </a:lnTo>
                    <a:lnTo>
                      <a:pt x="296" y="1964"/>
                    </a:lnTo>
                    <a:lnTo>
                      <a:pt x="296" y="29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8" name="Freeform 22"/>
              <p:cNvSpPr>
                <a:spLocks/>
              </p:cNvSpPr>
              <p:nvPr/>
            </p:nvSpPr>
            <p:spPr bwMode="auto">
              <a:xfrm>
                <a:off x="4518608" y="2897821"/>
                <a:ext cx="136400" cy="272799"/>
              </a:xfrm>
              <a:custGeom>
                <a:avLst/>
                <a:gdLst>
                  <a:gd name="T0" fmla="*/ 261 w 261"/>
                  <a:gd name="T1" fmla="*/ 262 h 523"/>
                  <a:gd name="T2" fmla="*/ 261 w 261"/>
                  <a:gd name="T3" fmla="*/ 262 h 523"/>
                  <a:gd name="T4" fmla="*/ 0 w 261"/>
                  <a:gd name="T5" fmla="*/ 0 h 523"/>
                  <a:gd name="T6" fmla="*/ 0 w 261"/>
                  <a:gd name="T7" fmla="*/ 523 h 523"/>
                  <a:gd name="T8" fmla="*/ 261 w 261"/>
                  <a:gd name="T9" fmla="*/ 262 h 523"/>
                </a:gdLst>
                <a:ahLst/>
                <a:cxnLst>
                  <a:cxn ang="0">
                    <a:pos x="T0" y="T1"/>
                  </a:cxn>
                  <a:cxn ang="0">
                    <a:pos x="T2" y="T3"/>
                  </a:cxn>
                  <a:cxn ang="0">
                    <a:pos x="T4" y="T5"/>
                  </a:cxn>
                  <a:cxn ang="0">
                    <a:pos x="T6" y="T7"/>
                  </a:cxn>
                  <a:cxn ang="0">
                    <a:pos x="T8" y="T9"/>
                  </a:cxn>
                </a:cxnLst>
                <a:rect l="0" t="0" r="r" b="b"/>
                <a:pathLst>
                  <a:path w="261" h="523">
                    <a:moveTo>
                      <a:pt x="261" y="262"/>
                    </a:moveTo>
                    <a:lnTo>
                      <a:pt x="261" y="262"/>
                    </a:lnTo>
                    <a:cubicBezTo>
                      <a:pt x="261" y="117"/>
                      <a:pt x="144" y="0"/>
                      <a:pt x="0" y="0"/>
                    </a:cubicBezTo>
                    <a:lnTo>
                      <a:pt x="0" y="523"/>
                    </a:lnTo>
                    <a:cubicBezTo>
                      <a:pt x="144" y="523"/>
                      <a:pt x="261" y="406"/>
                      <a:pt x="261" y="26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9" name="Freeform 23"/>
              <p:cNvSpPr>
                <a:spLocks/>
              </p:cNvSpPr>
              <p:nvPr/>
            </p:nvSpPr>
            <p:spPr bwMode="auto">
              <a:xfrm>
                <a:off x="4363964" y="3202765"/>
                <a:ext cx="154644" cy="1025169"/>
              </a:xfrm>
              <a:custGeom>
                <a:avLst/>
                <a:gdLst>
                  <a:gd name="T0" fmla="*/ 0 w 296"/>
                  <a:gd name="T1" fmla="*/ 296 h 1964"/>
                  <a:gd name="T2" fmla="*/ 0 w 296"/>
                  <a:gd name="T3" fmla="*/ 296 h 1964"/>
                  <a:gd name="T4" fmla="*/ 0 w 296"/>
                  <a:gd name="T5" fmla="*/ 1964 h 1964"/>
                  <a:gd name="T6" fmla="*/ 296 w 296"/>
                  <a:gd name="T7" fmla="*/ 1964 h 1964"/>
                  <a:gd name="T8" fmla="*/ 296 w 296"/>
                  <a:gd name="T9" fmla="*/ 0 h 1964"/>
                  <a:gd name="T10" fmla="*/ 0 w 296"/>
                  <a:gd name="T11" fmla="*/ 296 h 1964"/>
                </a:gdLst>
                <a:ahLst/>
                <a:cxnLst>
                  <a:cxn ang="0">
                    <a:pos x="T0" y="T1"/>
                  </a:cxn>
                  <a:cxn ang="0">
                    <a:pos x="T2" y="T3"/>
                  </a:cxn>
                  <a:cxn ang="0">
                    <a:pos x="T4" y="T5"/>
                  </a:cxn>
                  <a:cxn ang="0">
                    <a:pos x="T6" y="T7"/>
                  </a:cxn>
                  <a:cxn ang="0">
                    <a:pos x="T8" y="T9"/>
                  </a:cxn>
                  <a:cxn ang="0">
                    <a:pos x="T10" y="T11"/>
                  </a:cxn>
                </a:cxnLst>
                <a:rect l="0" t="0" r="r" b="b"/>
                <a:pathLst>
                  <a:path w="296" h="1964">
                    <a:moveTo>
                      <a:pt x="0" y="296"/>
                    </a:moveTo>
                    <a:lnTo>
                      <a:pt x="0" y="296"/>
                    </a:lnTo>
                    <a:lnTo>
                      <a:pt x="0" y="1964"/>
                    </a:lnTo>
                    <a:lnTo>
                      <a:pt x="296" y="1964"/>
                    </a:lnTo>
                    <a:lnTo>
                      <a:pt x="296" y="0"/>
                    </a:lnTo>
                    <a:cubicBezTo>
                      <a:pt x="132" y="0"/>
                      <a:pt x="0" y="133"/>
                      <a:pt x="0" y="296"/>
                    </a:cubicBezTo>
                    <a:close/>
                  </a:path>
                </a:pathLst>
              </a:custGeom>
              <a:solidFill>
                <a:schemeClr val="accent3">
                  <a:lumMod val="75000"/>
                  <a:lumOff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4" name="Freeform 24"/>
              <p:cNvSpPr>
                <a:spLocks/>
              </p:cNvSpPr>
              <p:nvPr/>
            </p:nvSpPr>
            <p:spPr bwMode="auto">
              <a:xfrm>
                <a:off x="4382209" y="2897821"/>
                <a:ext cx="136400" cy="272799"/>
              </a:xfrm>
              <a:custGeom>
                <a:avLst/>
                <a:gdLst>
                  <a:gd name="T0" fmla="*/ 0 w 261"/>
                  <a:gd name="T1" fmla="*/ 262 h 523"/>
                  <a:gd name="T2" fmla="*/ 0 w 261"/>
                  <a:gd name="T3" fmla="*/ 262 h 523"/>
                  <a:gd name="T4" fmla="*/ 261 w 261"/>
                  <a:gd name="T5" fmla="*/ 523 h 523"/>
                  <a:gd name="T6" fmla="*/ 261 w 261"/>
                  <a:gd name="T7" fmla="*/ 0 h 523"/>
                  <a:gd name="T8" fmla="*/ 0 w 261"/>
                  <a:gd name="T9" fmla="*/ 262 h 523"/>
                </a:gdLst>
                <a:ahLst/>
                <a:cxnLst>
                  <a:cxn ang="0">
                    <a:pos x="T0" y="T1"/>
                  </a:cxn>
                  <a:cxn ang="0">
                    <a:pos x="T2" y="T3"/>
                  </a:cxn>
                  <a:cxn ang="0">
                    <a:pos x="T4" y="T5"/>
                  </a:cxn>
                  <a:cxn ang="0">
                    <a:pos x="T6" y="T7"/>
                  </a:cxn>
                  <a:cxn ang="0">
                    <a:pos x="T8" y="T9"/>
                  </a:cxn>
                </a:cxnLst>
                <a:rect l="0" t="0" r="r" b="b"/>
                <a:pathLst>
                  <a:path w="261" h="523">
                    <a:moveTo>
                      <a:pt x="0" y="262"/>
                    </a:moveTo>
                    <a:lnTo>
                      <a:pt x="0" y="262"/>
                    </a:lnTo>
                    <a:cubicBezTo>
                      <a:pt x="0" y="406"/>
                      <a:pt x="117" y="523"/>
                      <a:pt x="261" y="523"/>
                    </a:cubicBezTo>
                    <a:lnTo>
                      <a:pt x="261" y="0"/>
                    </a:lnTo>
                    <a:cubicBezTo>
                      <a:pt x="117" y="0"/>
                      <a:pt x="0" y="117"/>
                      <a:pt x="0" y="262"/>
                    </a:cubicBezTo>
                    <a:close/>
                  </a:path>
                </a:pathLst>
              </a:custGeom>
              <a:solidFill>
                <a:schemeClr val="accent3">
                  <a:lumMod val="75000"/>
                  <a:lumOff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60" name="Content Placeholder 2"/>
            <p:cNvSpPr txBox="1">
              <a:spLocks/>
            </p:cNvSpPr>
            <p:nvPr/>
          </p:nvSpPr>
          <p:spPr>
            <a:xfrm>
              <a:off x="2614517" y="1879537"/>
              <a:ext cx="1330657" cy="332173"/>
            </a:xfrm>
            <a:prstGeom prst="rect">
              <a:avLst/>
            </a:prstGeom>
          </p:spPr>
          <p:txBody>
            <a:bodyPr vert="horz" wrap="none" lIns="45720" tIns="46800" rIns="91440" bIns="45720" rtlCol="0">
              <a:noAutofit/>
            </a:bodyPr>
            <a:lstStyle>
              <a:lvl1pPr marL="0" indent="0" algn="l" defTabSz="457200" rtl="0" eaLnBrk="1" latinLnBrk="0" hangingPunct="1">
                <a:spcBef>
                  <a:spcPct val="20000"/>
                </a:spcBef>
                <a:buFont typeface="Arial"/>
                <a:buNone/>
                <a:defRPr sz="800" kern="1200">
                  <a:solidFill>
                    <a:schemeClr val="tx1"/>
                  </a:solidFill>
                  <a:latin typeface="+mn-lt"/>
                  <a:ea typeface="+mn-ea"/>
                  <a:cs typeface="+mn-cs"/>
                </a:defRPr>
              </a:lvl1pPr>
              <a:lvl2pPr marL="349200" indent="0" algn="l" defTabSz="457200" rtl="0" eaLnBrk="1" latinLnBrk="0" hangingPunct="1">
                <a:spcBef>
                  <a:spcPct val="20000"/>
                </a:spcBef>
                <a:buFont typeface="Arial"/>
                <a:buNone/>
                <a:defRPr sz="800" kern="1200">
                  <a:solidFill>
                    <a:schemeClr val="tx1"/>
                  </a:solidFill>
                  <a:latin typeface="+mn-lt"/>
                  <a:ea typeface="+mn-ea"/>
                  <a:cs typeface="+mn-cs"/>
                </a:defRPr>
              </a:lvl2pPr>
              <a:lvl3pPr marL="662400" indent="0" algn="l" defTabSz="457200" rtl="0" eaLnBrk="1" latinLnBrk="0" hangingPunct="1">
                <a:spcBef>
                  <a:spcPct val="20000"/>
                </a:spcBef>
                <a:buFont typeface="Arial"/>
                <a:buNone/>
                <a:defRPr sz="800" kern="1200">
                  <a:solidFill>
                    <a:schemeClr val="tx1"/>
                  </a:solidFill>
                  <a:latin typeface="+mn-lt"/>
                  <a:ea typeface="+mn-ea"/>
                  <a:cs typeface="+mn-cs"/>
                </a:defRPr>
              </a:lvl3pPr>
              <a:lvl4pPr marL="975600" indent="0" algn="l" defTabSz="457200" rtl="0" eaLnBrk="1" latinLnBrk="0" hangingPunct="1">
                <a:spcBef>
                  <a:spcPct val="20000"/>
                </a:spcBef>
                <a:buFont typeface="Arial"/>
                <a:buNone/>
                <a:defRPr sz="800" kern="1200">
                  <a:solidFill>
                    <a:schemeClr val="tx1"/>
                  </a:solidFill>
                  <a:latin typeface="+mn-lt"/>
                  <a:ea typeface="+mn-ea"/>
                  <a:cs typeface="+mn-cs"/>
                </a:defRPr>
              </a:lvl4pPr>
              <a:lvl5pPr marL="1252800" indent="0" algn="l" defTabSz="457200" rtl="0" eaLnBrk="1" latinLnBrk="0" hangingPunct="1">
                <a:spcBef>
                  <a:spcPct val="20000"/>
                </a:spcBef>
                <a:buFont typeface="Arial"/>
                <a:buNone/>
                <a:defRPr sz="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20000"/>
                </a:lnSpc>
                <a:spcBef>
                  <a:spcPts val="1200"/>
                </a:spcBef>
              </a:pPr>
              <a:r>
                <a:rPr lang="en-US" sz="1400" dirty="0" smtClean="0">
                  <a:solidFill>
                    <a:schemeClr val="bg1"/>
                  </a:solidFill>
                  <a:latin typeface="+mj-lt"/>
                  <a:cs typeface="Calibri Light"/>
                </a:rPr>
                <a:t>Swings</a:t>
              </a:r>
              <a:endParaRPr lang="en-US" sz="1400" dirty="0">
                <a:solidFill>
                  <a:schemeClr val="bg1"/>
                </a:solidFill>
                <a:latin typeface="+mj-lt"/>
                <a:cs typeface="Calibri Light"/>
              </a:endParaRPr>
            </a:p>
          </p:txBody>
        </p:sp>
      </p:grpSp>
      <p:grpSp>
        <p:nvGrpSpPr>
          <p:cNvPr id="43" name="Group 42"/>
          <p:cNvGrpSpPr/>
          <p:nvPr/>
        </p:nvGrpSpPr>
        <p:grpSpPr>
          <a:xfrm>
            <a:off x="275977" y="1881000"/>
            <a:ext cx="365760" cy="365760"/>
            <a:chOff x="5580063" y="333375"/>
            <a:chExt cx="430213" cy="420688"/>
          </a:xfrm>
        </p:grpSpPr>
        <p:sp>
          <p:nvSpPr>
            <p:cNvPr id="44" name="Freeform 11"/>
            <p:cNvSpPr>
              <a:spLocks/>
            </p:cNvSpPr>
            <p:nvPr/>
          </p:nvSpPr>
          <p:spPr bwMode="auto">
            <a:xfrm>
              <a:off x="5580063" y="333375"/>
              <a:ext cx="430213" cy="420688"/>
            </a:xfrm>
            <a:custGeom>
              <a:avLst/>
              <a:gdLst>
                <a:gd name="T0" fmla="*/ 0 w 433"/>
                <a:gd name="T1" fmla="*/ 216 h 433"/>
                <a:gd name="T2" fmla="*/ 0 w 433"/>
                <a:gd name="T3" fmla="*/ 216 h 433"/>
                <a:gd name="T4" fmla="*/ 216 w 433"/>
                <a:gd name="T5" fmla="*/ 0 h 433"/>
                <a:gd name="T6" fmla="*/ 433 w 433"/>
                <a:gd name="T7" fmla="*/ 216 h 433"/>
                <a:gd name="T8" fmla="*/ 216 w 433"/>
                <a:gd name="T9" fmla="*/ 433 h 433"/>
                <a:gd name="T10" fmla="*/ 0 w 433"/>
                <a:gd name="T11" fmla="*/ 216 h 433"/>
              </a:gdLst>
              <a:ahLst/>
              <a:cxnLst>
                <a:cxn ang="0">
                  <a:pos x="T0" y="T1"/>
                </a:cxn>
                <a:cxn ang="0">
                  <a:pos x="T2" y="T3"/>
                </a:cxn>
                <a:cxn ang="0">
                  <a:pos x="T4" y="T5"/>
                </a:cxn>
                <a:cxn ang="0">
                  <a:pos x="T6" y="T7"/>
                </a:cxn>
                <a:cxn ang="0">
                  <a:pos x="T8" y="T9"/>
                </a:cxn>
                <a:cxn ang="0">
                  <a:pos x="T10" y="T11"/>
                </a:cxn>
              </a:cxnLst>
              <a:rect l="0" t="0" r="r" b="b"/>
              <a:pathLst>
                <a:path w="433" h="433">
                  <a:moveTo>
                    <a:pt x="0" y="216"/>
                  </a:moveTo>
                  <a:lnTo>
                    <a:pt x="0" y="216"/>
                  </a:lnTo>
                  <a:cubicBezTo>
                    <a:pt x="0" y="97"/>
                    <a:pt x="97" y="0"/>
                    <a:pt x="216" y="0"/>
                  </a:cubicBezTo>
                  <a:cubicBezTo>
                    <a:pt x="336" y="0"/>
                    <a:pt x="433" y="97"/>
                    <a:pt x="433" y="216"/>
                  </a:cubicBezTo>
                  <a:cubicBezTo>
                    <a:pt x="433" y="336"/>
                    <a:pt x="336" y="433"/>
                    <a:pt x="216" y="433"/>
                  </a:cubicBezTo>
                  <a:cubicBezTo>
                    <a:pt x="97" y="433"/>
                    <a:pt x="0" y="336"/>
                    <a:pt x="0" y="216"/>
                  </a:cubicBezTo>
                  <a:close/>
                </a:path>
              </a:pathLst>
            </a:custGeom>
            <a:solidFill>
              <a:schemeClr val="accent6">
                <a:lumMod val="7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5" name="Freeform 12"/>
            <p:cNvSpPr>
              <a:spLocks noEditPoints="1"/>
            </p:cNvSpPr>
            <p:nvPr/>
          </p:nvSpPr>
          <p:spPr bwMode="auto">
            <a:xfrm>
              <a:off x="5611813" y="385763"/>
              <a:ext cx="361950" cy="333375"/>
            </a:xfrm>
            <a:custGeom>
              <a:avLst/>
              <a:gdLst>
                <a:gd name="T0" fmla="*/ 171 w 364"/>
                <a:gd name="T1" fmla="*/ 343 h 343"/>
                <a:gd name="T2" fmla="*/ 171 w 364"/>
                <a:gd name="T3" fmla="*/ 343 h 343"/>
                <a:gd name="T4" fmla="*/ 142 w 364"/>
                <a:gd name="T5" fmla="*/ 234 h 343"/>
                <a:gd name="T6" fmla="*/ 105 w 364"/>
                <a:gd name="T7" fmla="*/ 279 h 343"/>
                <a:gd name="T8" fmla="*/ 105 w 364"/>
                <a:gd name="T9" fmla="*/ 211 h 343"/>
                <a:gd name="T10" fmla="*/ 30 w 364"/>
                <a:gd name="T11" fmla="*/ 266 h 343"/>
                <a:gd name="T12" fmla="*/ 66 w 364"/>
                <a:gd name="T13" fmla="*/ 185 h 343"/>
                <a:gd name="T14" fmla="*/ 0 w 364"/>
                <a:gd name="T15" fmla="*/ 162 h 343"/>
                <a:gd name="T16" fmla="*/ 66 w 364"/>
                <a:gd name="T17" fmla="*/ 132 h 343"/>
                <a:gd name="T18" fmla="*/ 30 w 364"/>
                <a:gd name="T19" fmla="*/ 58 h 343"/>
                <a:gd name="T20" fmla="*/ 89 w 364"/>
                <a:gd name="T21" fmla="*/ 94 h 343"/>
                <a:gd name="T22" fmla="*/ 100 w 364"/>
                <a:gd name="T23" fmla="*/ 0 h 343"/>
                <a:gd name="T24" fmla="*/ 154 w 364"/>
                <a:gd name="T25" fmla="*/ 91 h 343"/>
                <a:gd name="T26" fmla="*/ 171 w 364"/>
                <a:gd name="T27" fmla="*/ 53 h 343"/>
                <a:gd name="T28" fmla="*/ 187 w 364"/>
                <a:gd name="T29" fmla="*/ 85 h 343"/>
                <a:gd name="T30" fmla="*/ 241 w 364"/>
                <a:gd name="T31" fmla="*/ 9 h 343"/>
                <a:gd name="T32" fmla="*/ 243 w 364"/>
                <a:gd name="T33" fmla="*/ 80 h 343"/>
                <a:gd name="T34" fmla="*/ 312 w 364"/>
                <a:gd name="T35" fmla="*/ 59 h 343"/>
                <a:gd name="T36" fmla="*/ 301 w 364"/>
                <a:gd name="T37" fmla="*/ 118 h 343"/>
                <a:gd name="T38" fmla="*/ 364 w 364"/>
                <a:gd name="T39" fmla="*/ 135 h 343"/>
                <a:gd name="T40" fmla="*/ 303 w 364"/>
                <a:gd name="T41" fmla="*/ 201 h 343"/>
                <a:gd name="T42" fmla="*/ 350 w 364"/>
                <a:gd name="T43" fmla="*/ 257 h 343"/>
                <a:gd name="T44" fmla="*/ 260 w 364"/>
                <a:gd name="T45" fmla="*/ 236 h 343"/>
                <a:gd name="T46" fmla="*/ 240 w 364"/>
                <a:gd name="T47" fmla="*/ 285 h 343"/>
                <a:gd name="T48" fmla="*/ 220 w 364"/>
                <a:gd name="T49" fmla="*/ 236 h 343"/>
                <a:gd name="T50" fmla="*/ 171 w 364"/>
                <a:gd name="T51" fmla="*/ 343 h 343"/>
                <a:gd name="T52" fmla="*/ 148 w 364"/>
                <a:gd name="T53" fmla="*/ 206 h 343"/>
                <a:gd name="T54" fmla="*/ 148 w 364"/>
                <a:gd name="T55" fmla="*/ 206 h 343"/>
                <a:gd name="T56" fmla="*/ 174 w 364"/>
                <a:gd name="T57" fmla="*/ 304 h 343"/>
                <a:gd name="T58" fmla="*/ 220 w 364"/>
                <a:gd name="T59" fmla="*/ 203 h 343"/>
                <a:gd name="T60" fmla="*/ 240 w 364"/>
                <a:gd name="T61" fmla="*/ 250 h 343"/>
                <a:gd name="T62" fmla="*/ 252 w 364"/>
                <a:gd name="T63" fmla="*/ 220 h 343"/>
                <a:gd name="T64" fmla="*/ 314 w 364"/>
                <a:gd name="T65" fmla="*/ 235 h 343"/>
                <a:gd name="T66" fmla="*/ 285 w 364"/>
                <a:gd name="T67" fmla="*/ 200 h 343"/>
                <a:gd name="T68" fmla="*/ 339 w 364"/>
                <a:gd name="T69" fmla="*/ 142 h 343"/>
                <a:gd name="T70" fmla="*/ 286 w 364"/>
                <a:gd name="T71" fmla="*/ 128 h 343"/>
                <a:gd name="T72" fmla="*/ 295 w 364"/>
                <a:gd name="T73" fmla="*/ 78 h 343"/>
                <a:gd name="T74" fmla="*/ 230 w 364"/>
                <a:gd name="T75" fmla="*/ 97 h 343"/>
                <a:gd name="T76" fmla="*/ 229 w 364"/>
                <a:gd name="T77" fmla="*/ 49 h 343"/>
                <a:gd name="T78" fmla="*/ 186 w 364"/>
                <a:gd name="T79" fmla="*/ 110 h 343"/>
                <a:gd name="T80" fmla="*/ 172 w 364"/>
                <a:gd name="T81" fmla="*/ 84 h 343"/>
                <a:gd name="T82" fmla="*/ 156 w 364"/>
                <a:gd name="T83" fmla="*/ 119 h 343"/>
                <a:gd name="T84" fmla="*/ 109 w 364"/>
                <a:gd name="T85" fmla="*/ 41 h 343"/>
                <a:gd name="T86" fmla="*/ 100 w 364"/>
                <a:gd name="T87" fmla="*/ 116 h 343"/>
                <a:gd name="T88" fmla="*/ 62 w 364"/>
                <a:gd name="T89" fmla="*/ 92 h 343"/>
                <a:gd name="T90" fmla="*/ 83 w 364"/>
                <a:gd name="T91" fmla="*/ 138 h 343"/>
                <a:gd name="T92" fmla="*/ 35 w 364"/>
                <a:gd name="T93" fmla="*/ 160 h 343"/>
                <a:gd name="T94" fmla="*/ 84 w 364"/>
                <a:gd name="T95" fmla="*/ 177 h 343"/>
                <a:gd name="T96" fmla="*/ 62 w 364"/>
                <a:gd name="T97" fmla="*/ 226 h 343"/>
                <a:gd name="T98" fmla="*/ 118 w 364"/>
                <a:gd name="T99" fmla="*/ 184 h 343"/>
                <a:gd name="T100" fmla="*/ 118 w 364"/>
                <a:gd name="T101" fmla="*/ 242 h 343"/>
                <a:gd name="T102" fmla="*/ 148 w 364"/>
                <a:gd name="T103" fmla="*/ 206 h 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64" h="343">
                  <a:moveTo>
                    <a:pt x="171" y="343"/>
                  </a:moveTo>
                  <a:lnTo>
                    <a:pt x="171" y="343"/>
                  </a:lnTo>
                  <a:lnTo>
                    <a:pt x="142" y="234"/>
                  </a:lnTo>
                  <a:lnTo>
                    <a:pt x="105" y="279"/>
                  </a:lnTo>
                  <a:lnTo>
                    <a:pt x="105" y="211"/>
                  </a:lnTo>
                  <a:lnTo>
                    <a:pt x="30" y="266"/>
                  </a:lnTo>
                  <a:lnTo>
                    <a:pt x="66" y="185"/>
                  </a:lnTo>
                  <a:lnTo>
                    <a:pt x="0" y="162"/>
                  </a:lnTo>
                  <a:lnTo>
                    <a:pt x="66" y="132"/>
                  </a:lnTo>
                  <a:lnTo>
                    <a:pt x="30" y="58"/>
                  </a:lnTo>
                  <a:lnTo>
                    <a:pt x="89" y="94"/>
                  </a:lnTo>
                  <a:lnTo>
                    <a:pt x="100" y="0"/>
                  </a:lnTo>
                  <a:lnTo>
                    <a:pt x="154" y="91"/>
                  </a:lnTo>
                  <a:lnTo>
                    <a:pt x="171" y="53"/>
                  </a:lnTo>
                  <a:lnTo>
                    <a:pt x="187" y="85"/>
                  </a:lnTo>
                  <a:lnTo>
                    <a:pt x="241" y="9"/>
                  </a:lnTo>
                  <a:lnTo>
                    <a:pt x="243" y="80"/>
                  </a:lnTo>
                  <a:lnTo>
                    <a:pt x="312" y="59"/>
                  </a:lnTo>
                  <a:lnTo>
                    <a:pt x="301" y="118"/>
                  </a:lnTo>
                  <a:lnTo>
                    <a:pt x="364" y="135"/>
                  </a:lnTo>
                  <a:lnTo>
                    <a:pt x="303" y="201"/>
                  </a:lnTo>
                  <a:lnTo>
                    <a:pt x="350" y="257"/>
                  </a:lnTo>
                  <a:lnTo>
                    <a:pt x="260" y="236"/>
                  </a:lnTo>
                  <a:lnTo>
                    <a:pt x="240" y="285"/>
                  </a:lnTo>
                  <a:lnTo>
                    <a:pt x="220" y="236"/>
                  </a:lnTo>
                  <a:lnTo>
                    <a:pt x="171" y="343"/>
                  </a:lnTo>
                  <a:close/>
                  <a:moveTo>
                    <a:pt x="148" y="206"/>
                  </a:moveTo>
                  <a:lnTo>
                    <a:pt x="148" y="206"/>
                  </a:lnTo>
                  <a:lnTo>
                    <a:pt x="174" y="304"/>
                  </a:lnTo>
                  <a:lnTo>
                    <a:pt x="220" y="203"/>
                  </a:lnTo>
                  <a:lnTo>
                    <a:pt x="240" y="250"/>
                  </a:lnTo>
                  <a:lnTo>
                    <a:pt x="252" y="220"/>
                  </a:lnTo>
                  <a:lnTo>
                    <a:pt x="314" y="235"/>
                  </a:lnTo>
                  <a:lnTo>
                    <a:pt x="285" y="200"/>
                  </a:lnTo>
                  <a:lnTo>
                    <a:pt x="339" y="142"/>
                  </a:lnTo>
                  <a:lnTo>
                    <a:pt x="286" y="128"/>
                  </a:lnTo>
                  <a:lnTo>
                    <a:pt x="295" y="78"/>
                  </a:lnTo>
                  <a:lnTo>
                    <a:pt x="230" y="97"/>
                  </a:lnTo>
                  <a:lnTo>
                    <a:pt x="229" y="49"/>
                  </a:lnTo>
                  <a:lnTo>
                    <a:pt x="186" y="110"/>
                  </a:lnTo>
                  <a:lnTo>
                    <a:pt x="172" y="84"/>
                  </a:lnTo>
                  <a:lnTo>
                    <a:pt x="156" y="119"/>
                  </a:lnTo>
                  <a:lnTo>
                    <a:pt x="109" y="41"/>
                  </a:lnTo>
                  <a:lnTo>
                    <a:pt x="100" y="116"/>
                  </a:lnTo>
                  <a:lnTo>
                    <a:pt x="62" y="92"/>
                  </a:lnTo>
                  <a:lnTo>
                    <a:pt x="83" y="138"/>
                  </a:lnTo>
                  <a:lnTo>
                    <a:pt x="35" y="160"/>
                  </a:lnTo>
                  <a:lnTo>
                    <a:pt x="84" y="177"/>
                  </a:lnTo>
                  <a:lnTo>
                    <a:pt x="62" y="226"/>
                  </a:lnTo>
                  <a:lnTo>
                    <a:pt x="118" y="184"/>
                  </a:lnTo>
                  <a:lnTo>
                    <a:pt x="118" y="242"/>
                  </a:lnTo>
                  <a:lnTo>
                    <a:pt x="148" y="206"/>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991197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0">
                                            <p:graphicEl>
                                              <a:chart seriesIdx="-3" categoryIdx="-3" bldStep="gridLegend"/>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0">
                                            <p:graphicEl>
                                              <a:chart seriesIdx="-4" categoryIdx="0" bldStep="category"/>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1">
                                            <p:graphicEl>
                                              <a:chart seriesIdx="-3" categoryIdx="-3" bldStep="gridLegend"/>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1">
                                            <p:graphicEl>
                                              <a:chart seriesIdx="-4" categoryIdx="0" bldStep="category"/>
                                            </p:graphic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1" grpId="0">
        <p:bldSub>
          <a:bldChart bld="category"/>
        </p:bldSub>
      </p:bldGraphic>
      <p:bldGraphic spid="70" grpId="0">
        <p:bldSub>
          <a:bldChart bld="category"/>
        </p:bldSub>
      </p:bldGraphic>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THE NARRATIVE</a:t>
            </a:r>
            <a:endParaRPr lang="en-US" dirty="0"/>
          </a:p>
        </p:txBody>
      </p:sp>
    </p:spTree>
    <p:extLst>
      <p:ext uri="{BB962C8B-B14F-4D97-AF65-F5344CB8AC3E}">
        <p14:creationId xmlns:p14="http://schemas.microsoft.com/office/powerpoint/2010/main" val="1874500214"/>
      </p:ext>
    </p:extLst>
  </p:cSld>
  <p:clrMapOvr>
    <a:masterClrMapping/>
  </p:clrMapOvr>
  <p:transition spd="slow">
    <p:push/>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narrative in long-form</a:t>
            </a:r>
            <a:endParaRPr lang="en-US" dirty="0"/>
          </a:p>
        </p:txBody>
      </p:sp>
      <p:sp>
        <p:nvSpPr>
          <p:cNvPr id="3" name="Slide Number Placeholder 2"/>
          <p:cNvSpPr>
            <a:spLocks noGrp="1"/>
          </p:cNvSpPr>
          <p:nvPr>
            <p:ph type="sldNum" sz="quarter" idx="10"/>
          </p:nvPr>
        </p:nvSpPr>
        <p:spPr/>
        <p:txBody>
          <a:bodyPr/>
          <a:lstStyle/>
          <a:p>
            <a:fld id="{46903638-178D-3E4C-8874-E0FA73D16517}" type="slidenum">
              <a:rPr lang="en-US" smtClean="0"/>
              <a:pPr/>
              <a:t>52</a:t>
            </a:fld>
            <a:endParaRPr lang="en-US" dirty="0"/>
          </a:p>
        </p:txBody>
      </p:sp>
      <p:pic>
        <p:nvPicPr>
          <p:cNvPr id="5" name="Picture 4"/>
          <p:cNvPicPr>
            <a:picLocks noChangeAspect="1"/>
          </p:cNvPicPr>
          <p:nvPr/>
        </p:nvPicPr>
        <p:blipFill>
          <a:blip r:embed="rId2"/>
          <a:stretch>
            <a:fillRect/>
          </a:stretch>
        </p:blipFill>
        <p:spPr>
          <a:xfrm>
            <a:off x="866274" y="893726"/>
            <a:ext cx="6774832" cy="3834693"/>
          </a:xfrm>
          <a:prstGeom prst="rect">
            <a:avLst/>
          </a:prstGeom>
        </p:spPr>
      </p:pic>
    </p:spTree>
    <p:extLst>
      <p:ext uri="{BB962C8B-B14F-4D97-AF65-F5344CB8AC3E}">
        <p14:creationId xmlns:p14="http://schemas.microsoft.com/office/powerpoint/2010/main" val="3658083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examples</a:t>
            </a:r>
            <a:endParaRPr lang="en-US" dirty="0"/>
          </a:p>
        </p:txBody>
      </p:sp>
    </p:spTree>
    <p:extLst>
      <p:ext uri="{BB962C8B-B14F-4D97-AF65-F5344CB8AC3E}">
        <p14:creationId xmlns:p14="http://schemas.microsoft.com/office/powerpoint/2010/main" val="2949545099"/>
      </p:ext>
    </p:extLst>
  </p:cSld>
  <p:clrMapOvr>
    <a:masterClrMapping/>
  </p:clrMapOvr>
  <p:transition spd="slow">
    <p:push/>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46903638-178D-3E4C-8874-E0FA73D16517}" type="slidenum">
              <a:rPr lang="en-US" smtClean="0"/>
              <a:pPr/>
              <a:t>54</a:t>
            </a:fld>
            <a:endParaRPr lang="en-US" dirty="0"/>
          </a:p>
        </p:txBody>
      </p:sp>
      <p:pic>
        <p:nvPicPr>
          <p:cNvPr id="4" name="Picture 3"/>
          <p:cNvPicPr>
            <a:picLocks noChangeAspect="1"/>
          </p:cNvPicPr>
          <p:nvPr/>
        </p:nvPicPr>
        <p:blipFill>
          <a:blip r:embed="rId2"/>
          <a:stretch>
            <a:fillRect/>
          </a:stretch>
        </p:blipFill>
        <p:spPr>
          <a:xfrm>
            <a:off x="911730" y="264565"/>
            <a:ext cx="4625615" cy="3115895"/>
          </a:xfrm>
          <a:prstGeom prst="rect">
            <a:avLst/>
          </a:prstGeom>
        </p:spPr>
      </p:pic>
      <p:pic>
        <p:nvPicPr>
          <p:cNvPr id="5" name="Picture 4"/>
          <p:cNvPicPr>
            <a:picLocks noChangeAspect="1"/>
          </p:cNvPicPr>
          <p:nvPr/>
        </p:nvPicPr>
        <p:blipFill>
          <a:blip r:embed="rId3"/>
          <a:stretch>
            <a:fillRect/>
          </a:stretch>
        </p:blipFill>
        <p:spPr>
          <a:xfrm>
            <a:off x="911730" y="3314700"/>
            <a:ext cx="4625615" cy="1480862"/>
          </a:xfrm>
          <a:prstGeom prst="rect">
            <a:avLst/>
          </a:prstGeom>
        </p:spPr>
      </p:pic>
    </p:spTree>
    <p:extLst>
      <p:ext uri="{BB962C8B-B14F-4D97-AF65-F5344CB8AC3E}">
        <p14:creationId xmlns:p14="http://schemas.microsoft.com/office/powerpoint/2010/main" val="2612951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46903638-178D-3E4C-8874-E0FA73D16517}" type="slidenum">
              <a:rPr lang="en-US" smtClean="0"/>
              <a:pPr/>
              <a:t>55</a:t>
            </a:fld>
            <a:endParaRPr lang="en-US" dirty="0"/>
          </a:p>
        </p:txBody>
      </p:sp>
      <p:grpSp>
        <p:nvGrpSpPr>
          <p:cNvPr id="4" name="Group 3"/>
          <p:cNvGrpSpPr/>
          <p:nvPr/>
        </p:nvGrpSpPr>
        <p:grpSpPr>
          <a:xfrm>
            <a:off x="1379949" y="175192"/>
            <a:ext cx="4387805" cy="4642993"/>
            <a:chOff x="950479" y="309838"/>
            <a:chExt cx="4243615" cy="4531381"/>
          </a:xfrm>
        </p:grpSpPr>
        <p:pic>
          <p:nvPicPr>
            <p:cNvPr id="5" name="Picture 4"/>
            <p:cNvPicPr>
              <a:picLocks noChangeAspect="1"/>
            </p:cNvPicPr>
            <p:nvPr/>
          </p:nvPicPr>
          <p:blipFill>
            <a:blip r:embed="rId2"/>
            <a:stretch>
              <a:fillRect/>
            </a:stretch>
          </p:blipFill>
          <p:spPr>
            <a:xfrm>
              <a:off x="950479" y="309838"/>
              <a:ext cx="4189901" cy="2666646"/>
            </a:xfrm>
            <a:prstGeom prst="rect">
              <a:avLst/>
            </a:prstGeom>
          </p:spPr>
        </p:pic>
        <p:pic>
          <p:nvPicPr>
            <p:cNvPr id="6" name="Picture 5"/>
            <p:cNvPicPr>
              <a:picLocks noChangeAspect="1"/>
            </p:cNvPicPr>
            <p:nvPr/>
          </p:nvPicPr>
          <p:blipFill>
            <a:blip r:embed="rId3"/>
            <a:stretch>
              <a:fillRect/>
            </a:stretch>
          </p:blipFill>
          <p:spPr>
            <a:xfrm>
              <a:off x="950479" y="2976484"/>
              <a:ext cx="4243615" cy="1864735"/>
            </a:xfrm>
            <a:prstGeom prst="rect">
              <a:avLst/>
            </a:prstGeom>
          </p:spPr>
        </p:pic>
      </p:grpSp>
    </p:spTree>
    <p:extLst>
      <p:ext uri="{BB962C8B-B14F-4D97-AF65-F5344CB8AC3E}">
        <p14:creationId xmlns:p14="http://schemas.microsoft.com/office/powerpoint/2010/main" val="146019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Don’t do these things</a:t>
            </a:r>
            <a:endParaRPr lang="en-US" dirty="0"/>
          </a:p>
        </p:txBody>
      </p:sp>
      <p:sp>
        <p:nvSpPr>
          <p:cNvPr id="3" name="Slide Number Placeholder 2"/>
          <p:cNvSpPr>
            <a:spLocks noGrp="1"/>
          </p:cNvSpPr>
          <p:nvPr>
            <p:ph type="sldNum" sz="quarter" idx="10"/>
          </p:nvPr>
        </p:nvSpPr>
        <p:spPr/>
        <p:txBody>
          <a:bodyPr/>
          <a:lstStyle/>
          <a:p>
            <a:fld id="{46903638-178D-3E4C-8874-E0FA73D16517}" type="slidenum">
              <a:rPr lang="en-US" smtClean="0"/>
              <a:pPr/>
              <a:t>56</a:t>
            </a:fld>
            <a:endParaRPr lang="en-US" dirty="0"/>
          </a:p>
        </p:txBody>
      </p:sp>
      <p:pic>
        <p:nvPicPr>
          <p:cNvPr id="5" name="Picture 4"/>
          <p:cNvPicPr>
            <a:picLocks noChangeAspect="1"/>
          </p:cNvPicPr>
          <p:nvPr/>
        </p:nvPicPr>
        <p:blipFill>
          <a:blip r:embed="rId2"/>
          <a:stretch>
            <a:fillRect/>
          </a:stretch>
        </p:blipFill>
        <p:spPr>
          <a:xfrm>
            <a:off x="640080" y="1172855"/>
            <a:ext cx="6565582" cy="3181022"/>
          </a:xfrm>
          <a:prstGeom prst="rect">
            <a:avLst/>
          </a:prstGeom>
        </p:spPr>
      </p:pic>
    </p:spTree>
    <p:extLst>
      <p:ext uri="{BB962C8B-B14F-4D97-AF65-F5344CB8AC3E}">
        <p14:creationId xmlns:p14="http://schemas.microsoft.com/office/powerpoint/2010/main" val="2565922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 these…</a:t>
            </a:r>
            <a:endParaRPr lang="en-US" dirty="0"/>
          </a:p>
        </p:txBody>
      </p:sp>
      <p:sp>
        <p:nvSpPr>
          <p:cNvPr id="3" name="Slide Number Placeholder 2"/>
          <p:cNvSpPr>
            <a:spLocks noGrp="1"/>
          </p:cNvSpPr>
          <p:nvPr>
            <p:ph type="sldNum" sz="quarter" idx="10"/>
          </p:nvPr>
        </p:nvSpPr>
        <p:spPr/>
        <p:txBody>
          <a:bodyPr/>
          <a:lstStyle/>
          <a:p>
            <a:fld id="{46903638-178D-3E4C-8874-E0FA73D16517}" type="slidenum">
              <a:rPr lang="en-US" smtClean="0"/>
              <a:pPr/>
              <a:t>57</a:t>
            </a:fld>
            <a:endParaRPr lang="en-US" dirty="0"/>
          </a:p>
        </p:txBody>
      </p:sp>
      <p:pic>
        <p:nvPicPr>
          <p:cNvPr id="4" name="Picture 3"/>
          <p:cNvPicPr>
            <a:picLocks noChangeAspect="1"/>
          </p:cNvPicPr>
          <p:nvPr/>
        </p:nvPicPr>
        <p:blipFill>
          <a:blip r:embed="rId2"/>
          <a:stretch>
            <a:fillRect/>
          </a:stretch>
        </p:blipFill>
        <p:spPr>
          <a:xfrm>
            <a:off x="864522" y="1239353"/>
            <a:ext cx="6392103" cy="2691110"/>
          </a:xfrm>
          <a:prstGeom prst="rect">
            <a:avLst/>
          </a:prstGeom>
        </p:spPr>
      </p:pic>
    </p:spTree>
    <p:extLst>
      <p:ext uri="{BB962C8B-B14F-4D97-AF65-F5344CB8AC3E}">
        <p14:creationId xmlns:p14="http://schemas.microsoft.com/office/powerpoint/2010/main" val="4237558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Slide Number Placeholder 23"/>
          <p:cNvSpPr>
            <a:spLocks noGrp="1"/>
          </p:cNvSpPr>
          <p:nvPr>
            <p:ph type="sldNum" sz="quarter" idx="10"/>
          </p:nvPr>
        </p:nvSpPr>
        <p:spPr>
          <a:xfrm>
            <a:off x="6668211" y="4725171"/>
            <a:ext cx="2133600" cy="273844"/>
          </a:xfrm>
        </p:spPr>
        <p:txBody>
          <a:bodyPr/>
          <a:lstStyle/>
          <a:p>
            <a:fld id="{46903638-178D-3E4C-8874-E0FA73D16517}" type="slidenum">
              <a:rPr lang="en-US" smtClean="0"/>
              <a:t>6</a:t>
            </a:fld>
            <a:endParaRPr lang="en-US" dirty="0"/>
          </a:p>
        </p:txBody>
      </p:sp>
      <p:sp>
        <p:nvSpPr>
          <p:cNvPr id="8" name="Title 1"/>
          <p:cNvSpPr>
            <a:spLocks noGrp="1"/>
          </p:cNvSpPr>
          <p:nvPr>
            <p:ph type="title"/>
          </p:nvPr>
        </p:nvSpPr>
        <p:spPr>
          <a:xfrm>
            <a:off x="280988" y="301242"/>
            <a:ext cx="8572500" cy="586201"/>
          </a:xfrm>
        </p:spPr>
        <p:txBody>
          <a:bodyPr>
            <a:normAutofit/>
          </a:bodyPr>
          <a:lstStyle/>
          <a:p>
            <a:r>
              <a:rPr lang="en-US" dirty="0" smtClean="0">
                <a:latin typeface="Franklin Gothic Book" panose="020B0503020102020204" pitchFamily="34" charset="0"/>
                <a:cs typeface="Calibri"/>
              </a:rPr>
              <a:t>The Narrative Project</a:t>
            </a:r>
            <a:endParaRPr lang="en-US" dirty="0">
              <a:latin typeface="Franklin Gothic Book" panose="020B0503020102020204" pitchFamily="34" charset="0"/>
              <a:cs typeface="Calibri"/>
            </a:endParaRPr>
          </a:p>
        </p:txBody>
      </p:sp>
      <p:grpSp>
        <p:nvGrpSpPr>
          <p:cNvPr id="27" name="Group 26"/>
          <p:cNvGrpSpPr/>
          <p:nvPr/>
        </p:nvGrpSpPr>
        <p:grpSpPr>
          <a:xfrm>
            <a:off x="7497203" y="1870388"/>
            <a:ext cx="1393564" cy="1393299"/>
            <a:chOff x="7455258" y="1870388"/>
            <a:chExt cx="1393564" cy="1393299"/>
          </a:xfrm>
        </p:grpSpPr>
        <p:sp>
          <p:nvSpPr>
            <p:cNvPr id="7" name="Oval 6"/>
            <p:cNvSpPr/>
            <p:nvPr/>
          </p:nvSpPr>
          <p:spPr>
            <a:xfrm>
              <a:off x="7455258" y="1870388"/>
              <a:ext cx="1393564" cy="1393299"/>
            </a:xfrm>
            <a:prstGeom prst="ellipse">
              <a:avLst/>
            </a:prstGeom>
            <a:solidFill>
              <a:schemeClr val="accent3">
                <a:lumMod val="50000"/>
                <a:lumOff val="50000"/>
              </a:schemeClr>
            </a:solidFill>
            <a:ln>
              <a:solidFill>
                <a:schemeClr val="bg1"/>
              </a:solidFill>
            </a:ln>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sp>
        <p:sp>
          <p:nvSpPr>
            <p:cNvPr id="9" name="Freeform 8"/>
            <p:cNvSpPr/>
            <p:nvPr/>
          </p:nvSpPr>
          <p:spPr>
            <a:xfrm>
              <a:off x="7502182" y="1916840"/>
              <a:ext cx="1300601" cy="1300397"/>
            </a:xfrm>
            <a:custGeom>
              <a:avLst/>
              <a:gdLst>
                <a:gd name="connsiteX0" fmla="*/ 0 w 1300601"/>
                <a:gd name="connsiteY0" fmla="*/ 650199 h 1300397"/>
                <a:gd name="connsiteX1" fmla="*/ 650301 w 1300601"/>
                <a:gd name="connsiteY1" fmla="*/ 0 h 1300397"/>
                <a:gd name="connsiteX2" fmla="*/ 1300602 w 1300601"/>
                <a:gd name="connsiteY2" fmla="*/ 650199 h 1300397"/>
                <a:gd name="connsiteX3" fmla="*/ 650301 w 1300601"/>
                <a:gd name="connsiteY3" fmla="*/ 1300398 h 1300397"/>
                <a:gd name="connsiteX4" fmla="*/ 0 w 1300601"/>
                <a:gd name="connsiteY4" fmla="*/ 650199 h 13003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0601" h="1300397">
                  <a:moveTo>
                    <a:pt x="0" y="650199"/>
                  </a:moveTo>
                  <a:cubicBezTo>
                    <a:pt x="0" y="291104"/>
                    <a:pt x="291150" y="0"/>
                    <a:pt x="650301" y="0"/>
                  </a:cubicBezTo>
                  <a:cubicBezTo>
                    <a:pt x="1009452" y="0"/>
                    <a:pt x="1300602" y="291104"/>
                    <a:pt x="1300602" y="650199"/>
                  </a:cubicBezTo>
                  <a:cubicBezTo>
                    <a:pt x="1300602" y="1009294"/>
                    <a:pt x="1009452" y="1300398"/>
                    <a:pt x="650301" y="1300398"/>
                  </a:cubicBezTo>
                  <a:cubicBezTo>
                    <a:pt x="291150" y="1300398"/>
                    <a:pt x="0" y="1009294"/>
                    <a:pt x="0" y="650199"/>
                  </a:cubicBezTo>
                  <a:close/>
                </a:path>
              </a:pathLst>
            </a:custGeom>
            <a:solidFill>
              <a:schemeClr val="bg1"/>
            </a:solidFill>
            <a:ln>
              <a:solidFill>
                <a:schemeClr val="accent3">
                  <a:lumMod val="50000"/>
                  <a:lumOff val="50000"/>
                </a:schemeClr>
              </a:solidFill>
            </a:ln>
          </p:spPr>
          <p:style>
            <a:lnRef idx="2">
              <a:schemeClr val="dk2">
                <a:hueOff val="0"/>
                <a:satOff val="0"/>
                <a:lumOff val="0"/>
                <a:alphaOff val="0"/>
              </a:schemeClr>
            </a:lnRef>
            <a:fillRef idx="1">
              <a:schemeClr val="lt2">
                <a:alpha val="90000"/>
                <a:hueOff val="0"/>
                <a:satOff val="0"/>
                <a:lumOff val="0"/>
                <a:alphaOff val="0"/>
              </a:schemeClr>
            </a:fillRef>
            <a:effectRef idx="0">
              <a:schemeClr val="lt2">
                <a:alpha val="90000"/>
                <a:hueOff val="0"/>
                <a:satOff val="0"/>
                <a:lumOff val="0"/>
                <a:alphaOff val="0"/>
              </a:schemeClr>
            </a:effectRef>
            <a:fontRef idx="minor">
              <a:schemeClr val="dk1">
                <a:hueOff val="0"/>
                <a:satOff val="0"/>
                <a:lumOff val="0"/>
                <a:alphaOff val="0"/>
              </a:schemeClr>
            </a:fontRef>
          </p:style>
          <p:txBody>
            <a:bodyPr spcFirstLastPara="0" vert="horz" wrap="square" lIns="91440" tIns="91440" rIns="91440" bIns="91440" numCol="1" spcCol="1270" anchor="ctr" anchorCtr="0">
              <a:noAutofit/>
            </a:bodyPr>
            <a:lstStyle/>
            <a:p>
              <a:pPr lvl="0" algn="ctr" defTabSz="533400">
                <a:lnSpc>
                  <a:spcPts val="1200"/>
                </a:lnSpc>
                <a:spcBef>
                  <a:spcPct val="0"/>
                </a:spcBef>
                <a:spcAft>
                  <a:spcPts val="300"/>
                </a:spcAft>
              </a:pPr>
              <a:r>
                <a:rPr lang="en-US" sz="1200" kern="1200" smtClean="0">
                  <a:solidFill>
                    <a:schemeClr val="tx2"/>
                  </a:solidFill>
                  <a:latin typeface="+mj-lt"/>
                  <a:cs typeface="Calibri" panose="020F0502020204030204" pitchFamily="34" charset="0"/>
                </a:rPr>
                <a:t>Nov </a:t>
              </a:r>
              <a:r>
                <a:rPr lang="en-US" sz="1200" kern="1200" dirty="0" smtClean="0">
                  <a:solidFill>
                    <a:schemeClr val="tx2"/>
                  </a:solidFill>
                  <a:latin typeface="+mj-lt"/>
                  <a:cs typeface="Calibri" panose="020F0502020204030204" pitchFamily="34" charset="0"/>
                </a:rPr>
                <a:t>2014</a:t>
              </a:r>
            </a:p>
            <a:p>
              <a:pPr lvl="0" algn="ctr" defTabSz="533400">
                <a:lnSpc>
                  <a:spcPts val="1200"/>
                </a:lnSpc>
                <a:spcBef>
                  <a:spcPct val="0"/>
                </a:spcBef>
                <a:spcAft>
                  <a:spcPts val="300"/>
                </a:spcAft>
              </a:pPr>
              <a:r>
                <a:rPr lang="en-US" sz="1100" b="0" kern="1200" dirty="0" smtClean="0">
                  <a:solidFill>
                    <a:schemeClr val="tx2"/>
                  </a:solidFill>
                  <a:latin typeface="Franklin Gothic Book" panose="020B0503020102020204" pitchFamily="34" charset="0"/>
                  <a:cs typeface="Calibri" panose="020F0502020204030204" pitchFamily="34" charset="0"/>
                </a:rPr>
                <a:t>User guide released by </a:t>
              </a:r>
              <a:r>
                <a:rPr lang="en-US" sz="1100" dirty="0">
                  <a:solidFill>
                    <a:schemeClr val="tx2"/>
                  </a:solidFill>
                  <a:latin typeface="Franklin Gothic Book" panose="020B0503020102020204" pitchFamily="34" charset="0"/>
                  <a:cs typeface="Calibri" panose="020F0502020204030204" pitchFamily="34" charset="0"/>
                </a:rPr>
                <a:t>W</a:t>
              </a:r>
              <a:r>
                <a:rPr lang="en-US" sz="1100" b="0" kern="1200" dirty="0" smtClean="0">
                  <a:solidFill>
                    <a:schemeClr val="tx2"/>
                  </a:solidFill>
                  <a:latin typeface="Franklin Gothic Book" panose="020B0503020102020204" pitchFamily="34" charset="0"/>
                  <a:cs typeface="Calibri" panose="020F0502020204030204" pitchFamily="34" charset="0"/>
                </a:rPr>
                <a:t>orking Group</a:t>
              </a:r>
            </a:p>
          </p:txBody>
        </p:sp>
      </p:grpSp>
      <p:grpSp>
        <p:nvGrpSpPr>
          <p:cNvPr id="26" name="Group 25"/>
          <p:cNvGrpSpPr/>
          <p:nvPr/>
        </p:nvGrpSpPr>
        <p:grpSpPr>
          <a:xfrm>
            <a:off x="6079648" y="1870232"/>
            <a:ext cx="1393368" cy="1393368"/>
            <a:chOff x="6015752" y="1870232"/>
            <a:chExt cx="1393368" cy="1393368"/>
          </a:xfrm>
        </p:grpSpPr>
        <p:sp>
          <p:nvSpPr>
            <p:cNvPr id="11" name="Teardrop 10"/>
            <p:cNvSpPr/>
            <p:nvPr/>
          </p:nvSpPr>
          <p:spPr>
            <a:xfrm rot="2700000">
              <a:off x="6015752" y="1870232"/>
              <a:ext cx="1393368" cy="1393368"/>
            </a:xfrm>
            <a:prstGeom prst="teardrop">
              <a:avLst>
                <a:gd name="adj" fmla="val 100000"/>
              </a:avLst>
            </a:prstGeom>
            <a:solidFill>
              <a:schemeClr val="accent3">
                <a:lumMod val="75000"/>
                <a:lumOff val="25000"/>
              </a:schemeClr>
            </a:solidFill>
            <a:ln w="38100">
              <a:solidFill>
                <a:schemeClr val="bg1"/>
              </a:solidFill>
            </a:ln>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sp>
        <p:sp>
          <p:nvSpPr>
            <p:cNvPr id="12" name="Freeform 11"/>
            <p:cNvSpPr/>
            <p:nvPr/>
          </p:nvSpPr>
          <p:spPr>
            <a:xfrm>
              <a:off x="6062578" y="1916840"/>
              <a:ext cx="1300601" cy="1300397"/>
            </a:xfrm>
            <a:custGeom>
              <a:avLst/>
              <a:gdLst>
                <a:gd name="connsiteX0" fmla="*/ 0 w 1300601"/>
                <a:gd name="connsiteY0" fmla="*/ 650199 h 1300397"/>
                <a:gd name="connsiteX1" fmla="*/ 650301 w 1300601"/>
                <a:gd name="connsiteY1" fmla="*/ 0 h 1300397"/>
                <a:gd name="connsiteX2" fmla="*/ 1300602 w 1300601"/>
                <a:gd name="connsiteY2" fmla="*/ 650199 h 1300397"/>
                <a:gd name="connsiteX3" fmla="*/ 650301 w 1300601"/>
                <a:gd name="connsiteY3" fmla="*/ 1300398 h 1300397"/>
                <a:gd name="connsiteX4" fmla="*/ 0 w 1300601"/>
                <a:gd name="connsiteY4" fmla="*/ 650199 h 13003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0601" h="1300397">
                  <a:moveTo>
                    <a:pt x="0" y="650199"/>
                  </a:moveTo>
                  <a:cubicBezTo>
                    <a:pt x="0" y="291104"/>
                    <a:pt x="291150" y="0"/>
                    <a:pt x="650301" y="0"/>
                  </a:cubicBezTo>
                  <a:cubicBezTo>
                    <a:pt x="1009452" y="0"/>
                    <a:pt x="1300602" y="291104"/>
                    <a:pt x="1300602" y="650199"/>
                  </a:cubicBezTo>
                  <a:cubicBezTo>
                    <a:pt x="1300602" y="1009294"/>
                    <a:pt x="1009452" y="1300398"/>
                    <a:pt x="650301" y="1300398"/>
                  </a:cubicBezTo>
                  <a:cubicBezTo>
                    <a:pt x="291150" y="1300398"/>
                    <a:pt x="0" y="1009294"/>
                    <a:pt x="0" y="650199"/>
                  </a:cubicBezTo>
                  <a:close/>
                </a:path>
              </a:pathLst>
            </a:custGeom>
            <a:solidFill>
              <a:schemeClr val="bg1"/>
            </a:solidFill>
            <a:ln>
              <a:solidFill>
                <a:schemeClr val="accent3">
                  <a:lumMod val="75000"/>
                  <a:lumOff val="25000"/>
                </a:schemeClr>
              </a:solidFill>
            </a:ln>
          </p:spPr>
          <p:style>
            <a:lnRef idx="2">
              <a:schemeClr val="dk2">
                <a:hueOff val="0"/>
                <a:satOff val="0"/>
                <a:lumOff val="0"/>
                <a:alphaOff val="0"/>
              </a:schemeClr>
            </a:lnRef>
            <a:fillRef idx="1">
              <a:schemeClr val="lt2">
                <a:alpha val="90000"/>
                <a:hueOff val="0"/>
                <a:satOff val="0"/>
                <a:lumOff val="0"/>
                <a:alphaOff val="0"/>
              </a:schemeClr>
            </a:fillRef>
            <a:effectRef idx="0">
              <a:schemeClr val="lt2">
                <a:alpha val="90000"/>
                <a:hueOff val="0"/>
                <a:satOff val="0"/>
                <a:lumOff val="0"/>
                <a:alphaOff val="0"/>
              </a:schemeClr>
            </a:effectRef>
            <a:fontRef idx="minor">
              <a:schemeClr val="dk1">
                <a:hueOff val="0"/>
                <a:satOff val="0"/>
                <a:lumOff val="0"/>
                <a:alphaOff val="0"/>
              </a:schemeClr>
            </a:fontRef>
          </p:style>
          <p:txBody>
            <a:bodyPr spcFirstLastPara="0" vert="horz" wrap="square" lIns="91440" tIns="91440" rIns="91440" bIns="91440" numCol="1" spcCol="1270" anchor="ctr" anchorCtr="0">
              <a:noAutofit/>
            </a:bodyPr>
            <a:lstStyle/>
            <a:p>
              <a:pPr lvl="0" algn="ctr" defTabSz="533400">
                <a:lnSpc>
                  <a:spcPts val="1200"/>
                </a:lnSpc>
                <a:spcBef>
                  <a:spcPct val="0"/>
                </a:spcBef>
                <a:spcAft>
                  <a:spcPts val="300"/>
                </a:spcAft>
              </a:pPr>
              <a:r>
                <a:rPr lang="en-US" sz="1200" kern="1200" dirty="0" smtClean="0">
                  <a:solidFill>
                    <a:schemeClr val="tx2"/>
                  </a:solidFill>
                  <a:latin typeface="+mj-lt"/>
                  <a:cs typeface="Calibri" panose="020F0502020204030204" pitchFamily="34" charset="0"/>
                </a:rPr>
                <a:t>July 2014</a:t>
              </a:r>
            </a:p>
            <a:p>
              <a:pPr lvl="0" algn="ctr" defTabSz="533400">
                <a:lnSpc>
                  <a:spcPts val="1200"/>
                </a:lnSpc>
                <a:spcBef>
                  <a:spcPct val="0"/>
                </a:spcBef>
                <a:spcAft>
                  <a:spcPts val="300"/>
                </a:spcAft>
              </a:pPr>
              <a:r>
                <a:rPr lang="en-US" sz="1100" b="0" kern="1200" dirty="0" smtClean="0">
                  <a:solidFill>
                    <a:schemeClr val="tx2"/>
                  </a:solidFill>
                  <a:latin typeface="Franklin Gothic Book" panose="020B0503020102020204" pitchFamily="34" charset="0"/>
                  <a:cs typeface="Calibri" panose="020F0502020204030204" pitchFamily="34" charset="0"/>
                </a:rPr>
                <a:t>Research, narrative and recommendations shared with partner orgs</a:t>
              </a:r>
            </a:p>
          </p:txBody>
        </p:sp>
      </p:grpSp>
      <p:grpSp>
        <p:nvGrpSpPr>
          <p:cNvPr id="6" name="Group 5"/>
          <p:cNvGrpSpPr/>
          <p:nvPr/>
        </p:nvGrpSpPr>
        <p:grpSpPr>
          <a:xfrm>
            <a:off x="4631675" y="1870232"/>
            <a:ext cx="1393368" cy="1393368"/>
            <a:chOff x="4576148" y="1870232"/>
            <a:chExt cx="1393368" cy="1393368"/>
          </a:xfrm>
        </p:grpSpPr>
        <p:sp>
          <p:nvSpPr>
            <p:cNvPr id="14" name="Teardrop 13"/>
            <p:cNvSpPr/>
            <p:nvPr/>
          </p:nvSpPr>
          <p:spPr>
            <a:xfrm rot="2700000">
              <a:off x="4576148" y="1870232"/>
              <a:ext cx="1393368" cy="1393368"/>
            </a:xfrm>
            <a:prstGeom prst="teardrop">
              <a:avLst>
                <a:gd name="adj" fmla="val 100000"/>
              </a:avLst>
            </a:prstGeom>
            <a:solidFill>
              <a:schemeClr val="accent3">
                <a:lumMod val="75000"/>
                <a:lumOff val="25000"/>
              </a:schemeClr>
            </a:solidFill>
            <a:ln w="38100">
              <a:solidFill>
                <a:schemeClr val="bg1"/>
              </a:solidFill>
            </a:ln>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sp>
        <p:sp>
          <p:nvSpPr>
            <p:cNvPr id="15" name="Freeform 14"/>
            <p:cNvSpPr/>
            <p:nvPr/>
          </p:nvSpPr>
          <p:spPr>
            <a:xfrm>
              <a:off x="4622974" y="1916840"/>
              <a:ext cx="1300601" cy="1300397"/>
            </a:xfrm>
            <a:custGeom>
              <a:avLst/>
              <a:gdLst>
                <a:gd name="connsiteX0" fmla="*/ 0 w 1300601"/>
                <a:gd name="connsiteY0" fmla="*/ 650199 h 1300397"/>
                <a:gd name="connsiteX1" fmla="*/ 650301 w 1300601"/>
                <a:gd name="connsiteY1" fmla="*/ 0 h 1300397"/>
                <a:gd name="connsiteX2" fmla="*/ 1300602 w 1300601"/>
                <a:gd name="connsiteY2" fmla="*/ 650199 h 1300397"/>
                <a:gd name="connsiteX3" fmla="*/ 650301 w 1300601"/>
                <a:gd name="connsiteY3" fmla="*/ 1300398 h 1300397"/>
                <a:gd name="connsiteX4" fmla="*/ 0 w 1300601"/>
                <a:gd name="connsiteY4" fmla="*/ 650199 h 13003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0601" h="1300397">
                  <a:moveTo>
                    <a:pt x="0" y="650199"/>
                  </a:moveTo>
                  <a:cubicBezTo>
                    <a:pt x="0" y="291104"/>
                    <a:pt x="291150" y="0"/>
                    <a:pt x="650301" y="0"/>
                  </a:cubicBezTo>
                  <a:cubicBezTo>
                    <a:pt x="1009452" y="0"/>
                    <a:pt x="1300602" y="291104"/>
                    <a:pt x="1300602" y="650199"/>
                  </a:cubicBezTo>
                  <a:cubicBezTo>
                    <a:pt x="1300602" y="1009294"/>
                    <a:pt x="1009452" y="1300398"/>
                    <a:pt x="650301" y="1300398"/>
                  </a:cubicBezTo>
                  <a:cubicBezTo>
                    <a:pt x="291150" y="1300398"/>
                    <a:pt x="0" y="1009294"/>
                    <a:pt x="0" y="650199"/>
                  </a:cubicBezTo>
                  <a:close/>
                </a:path>
              </a:pathLst>
            </a:custGeom>
            <a:solidFill>
              <a:schemeClr val="bg1"/>
            </a:solidFill>
            <a:ln>
              <a:solidFill>
                <a:schemeClr val="accent3">
                  <a:lumMod val="75000"/>
                  <a:lumOff val="25000"/>
                </a:schemeClr>
              </a:solidFill>
            </a:ln>
          </p:spPr>
          <p:style>
            <a:lnRef idx="2">
              <a:schemeClr val="dk2">
                <a:hueOff val="0"/>
                <a:satOff val="0"/>
                <a:lumOff val="0"/>
                <a:alphaOff val="0"/>
              </a:schemeClr>
            </a:lnRef>
            <a:fillRef idx="1">
              <a:schemeClr val="lt2">
                <a:alpha val="90000"/>
                <a:hueOff val="0"/>
                <a:satOff val="0"/>
                <a:lumOff val="0"/>
                <a:alphaOff val="0"/>
              </a:schemeClr>
            </a:fillRef>
            <a:effectRef idx="0">
              <a:schemeClr val="lt2">
                <a:alpha val="90000"/>
                <a:hueOff val="0"/>
                <a:satOff val="0"/>
                <a:lumOff val="0"/>
                <a:alphaOff val="0"/>
              </a:schemeClr>
            </a:effectRef>
            <a:fontRef idx="minor">
              <a:schemeClr val="dk1">
                <a:hueOff val="0"/>
                <a:satOff val="0"/>
                <a:lumOff val="0"/>
                <a:alphaOff val="0"/>
              </a:schemeClr>
            </a:fontRef>
          </p:style>
          <p:txBody>
            <a:bodyPr spcFirstLastPara="0" vert="horz" wrap="square" lIns="91440" tIns="274320" rIns="91440" bIns="91440" numCol="1" spcCol="1270" anchor="ctr" anchorCtr="0">
              <a:noAutofit/>
            </a:bodyPr>
            <a:lstStyle/>
            <a:p>
              <a:pPr lvl="0" algn="ctr" defTabSz="533400">
                <a:lnSpc>
                  <a:spcPts val="1200"/>
                </a:lnSpc>
                <a:spcBef>
                  <a:spcPct val="0"/>
                </a:spcBef>
                <a:spcAft>
                  <a:spcPts val="300"/>
                </a:spcAft>
              </a:pPr>
              <a:r>
                <a:rPr lang="en-US" sz="1200" b="1" dirty="0">
                  <a:solidFill>
                    <a:schemeClr val="tx2"/>
                  </a:solidFill>
                  <a:cs typeface="Calibri" panose="020F0502020204030204" pitchFamily="34" charset="0"/>
                </a:rPr>
                <a:t>June 2014</a:t>
              </a:r>
            </a:p>
            <a:p>
              <a:pPr lvl="0" algn="ctr" defTabSz="533400">
                <a:lnSpc>
                  <a:spcPts val="1200"/>
                </a:lnSpc>
                <a:spcBef>
                  <a:spcPct val="0"/>
                </a:spcBef>
                <a:spcAft>
                  <a:spcPts val="300"/>
                </a:spcAft>
              </a:pPr>
              <a:r>
                <a:rPr lang="en-US" sz="1100" dirty="0">
                  <a:solidFill>
                    <a:schemeClr val="tx2"/>
                  </a:solidFill>
                  <a:latin typeface="Franklin Gothic Book" panose="020B0503020102020204" pitchFamily="34" charset="0"/>
                  <a:cs typeface="Calibri" panose="020F0502020204030204" pitchFamily="34" charset="0"/>
                </a:rPr>
                <a:t>Working Group reviewed</a:t>
              </a:r>
              <a:br>
                <a:rPr lang="en-US" sz="1100" dirty="0">
                  <a:solidFill>
                    <a:schemeClr val="tx2"/>
                  </a:solidFill>
                  <a:latin typeface="Franklin Gothic Book" panose="020B0503020102020204" pitchFamily="34" charset="0"/>
                  <a:cs typeface="Calibri" panose="020F0502020204030204" pitchFamily="34" charset="0"/>
                </a:rPr>
              </a:br>
              <a:r>
                <a:rPr lang="en-US" sz="1100" dirty="0">
                  <a:solidFill>
                    <a:schemeClr val="tx2"/>
                  </a:solidFill>
                  <a:latin typeface="Franklin Gothic Book" panose="020B0503020102020204" pitchFamily="34" charset="0"/>
                  <a:cs typeface="Calibri" panose="020F0502020204030204" pitchFamily="34" charset="0"/>
                </a:rPr>
                <a:t>research and narrative </a:t>
              </a:r>
              <a:br>
                <a:rPr lang="en-US" sz="1100" dirty="0">
                  <a:solidFill>
                    <a:schemeClr val="tx2"/>
                  </a:solidFill>
                  <a:latin typeface="Franklin Gothic Book" panose="020B0503020102020204" pitchFamily="34" charset="0"/>
                  <a:cs typeface="Calibri" panose="020F0502020204030204" pitchFamily="34" charset="0"/>
                </a:rPr>
              </a:br>
              <a:r>
                <a:rPr lang="en-US" sz="1100" dirty="0">
                  <a:solidFill>
                    <a:schemeClr val="tx2"/>
                  </a:solidFill>
                  <a:latin typeface="Franklin Gothic Book" panose="020B0503020102020204" pitchFamily="34" charset="0"/>
                  <a:cs typeface="Calibri" panose="020F0502020204030204" pitchFamily="34" charset="0"/>
                </a:rPr>
                <a:t>structure</a:t>
              </a:r>
            </a:p>
          </p:txBody>
        </p:sp>
      </p:grpSp>
      <p:grpSp>
        <p:nvGrpSpPr>
          <p:cNvPr id="4" name="Group 3"/>
          <p:cNvGrpSpPr/>
          <p:nvPr/>
        </p:nvGrpSpPr>
        <p:grpSpPr>
          <a:xfrm>
            <a:off x="3183702" y="1870232"/>
            <a:ext cx="1393368" cy="1393368"/>
            <a:chOff x="3136544" y="1870232"/>
            <a:chExt cx="1393368" cy="1393368"/>
          </a:xfrm>
        </p:grpSpPr>
        <p:sp>
          <p:nvSpPr>
            <p:cNvPr id="17" name="Teardrop 16"/>
            <p:cNvSpPr/>
            <p:nvPr/>
          </p:nvSpPr>
          <p:spPr>
            <a:xfrm rot="2700000">
              <a:off x="3136544" y="1870232"/>
              <a:ext cx="1393368" cy="1393368"/>
            </a:xfrm>
            <a:prstGeom prst="teardrop">
              <a:avLst>
                <a:gd name="adj" fmla="val 100000"/>
              </a:avLst>
            </a:prstGeom>
            <a:solidFill>
              <a:schemeClr val="accent3">
                <a:lumMod val="75000"/>
                <a:lumOff val="25000"/>
              </a:schemeClr>
            </a:solidFill>
            <a:ln w="38100">
              <a:solidFill>
                <a:schemeClr val="bg1"/>
              </a:solidFill>
            </a:ln>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sp>
        <p:sp>
          <p:nvSpPr>
            <p:cNvPr id="18" name="Freeform 17"/>
            <p:cNvSpPr/>
            <p:nvPr/>
          </p:nvSpPr>
          <p:spPr>
            <a:xfrm>
              <a:off x="3183371" y="1916840"/>
              <a:ext cx="1300601" cy="1300397"/>
            </a:xfrm>
            <a:custGeom>
              <a:avLst/>
              <a:gdLst>
                <a:gd name="connsiteX0" fmla="*/ 0 w 1300601"/>
                <a:gd name="connsiteY0" fmla="*/ 650199 h 1300397"/>
                <a:gd name="connsiteX1" fmla="*/ 650301 w 1300601"/>
                <a:gd name="connsiteY1" fmla="*/ 0 h 1300397"/>
                <a:gd name="connsiteX2" fmla="*/ 1300602 w 1300601"/>
                <a:gd name="connsiteY2" fmla="*/ 650199 h 1300397"/>
                <a:gd name="connsiteX3" fmla="*/ 650301 w 1300601"/>
                <a:gd name="connsiteY3" fmla="*/ 1300398 h 1300397"/>
                <a:gd name="connsiteX4" fmla="*/ 0 w 1300601"/>
                <a:gd name="connsiteY4" fmla="*/ 650199 h 13003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0601" h="1300397">
                  <a:moveTo>
                    <a:pt x="0" y="650199"/>
                  </a:moveTo>
                  <a:cubicBezTo>
                    <a:pt x="0" y="291104"/>
                    <a:pt x="291150" y="0"/>
                    <a:pt x="650301" y="0"/>
                  </a:cubicBezTo>
                  <a:cubicBezTo>
                    <a:pt x="1009452" y="0"/>
                    <a:pt x="1300602" y="291104"/>
                    <a:pt x="1300602" y="650199"/>
                  </a:cubicBezTo>
                  <a:cubicBezTo>
                    <a:pt x="1300602" y="1009294"/>
                    <a:pt x="1009452" y="1300398"/>
                    <a:pt x="650301" y="1300398"/>
                  </a:cubicBezTo>
                  <a:cubicBezTo>
                    <a:pt x="291150" y="1300398"/>
                    <a:pt x="0" y="1009294"/>
                    <a:pt x="0" y="650199"/>
                  </a:cubicBezTo>
                  <a:close/>
                </a:path>
              </a:pathLst>
            </a:custGeom>
            <a:solidFill>
              <a:schemeClr val="bg1"/>
            </a:solidFill>
            <a:ln>
              <a:solidFill>
                <a:schemeClr val="accent3">
                  <a:lumMod val="75000"/>
                  <a:lumOff val="25000"/>
                </a:schemeClr>
              </a:solidFill>
            </a:ln>
          </p:spPr>
          <p:style>
            <a:lnRef idx="2">
              <a:schemeClr val="dk2">
                <a:hueOff val="0"/>
                <a:satOff val="0"/>
                <a:lumOff val="0"/>
                <a:alphaOff val="0"/>
              </a:schemeClr>
            </a:lnRef>
            <a:fillRef idx="1">
              <a:schemeClr val="lt2">
                <a:alpha val="90000"/>
                <a:hueOff val="0"/>
                <a:satOff val="0"/>
                <a:lumOff val="0"/>
                <a:alphaOff val="0"/>
              </a:schemeClr>
            </a:fillRef>
            <a:effectRef idx="0">
              <a:schemeClr val="lt2">
                <a:alpha val="90000"/>
                <a:hueOff val="0"/>
                <a:satOff val="0"/>
                <a:lumOff val="0"/>
                <a:alphaOff val="0"/>
              </a:schemeClr>
            </a:effectRef>
            <a:fontRef idx="minor">
              <a:schemeClr val="dk1">
                <a:hueOff val="0"/>
                <a:satOff val="0"/>
                <a:lumOff val="0"/>
                <a:alphaOff val="0"/>
              </a:schemeClr>
            </a:fontRef>
          </p:style>
          <p:txBody>
            <a:bodyPr spcFirstLastPara="0" vert="horz" wrap="square" lIns="91440" tIns="91440" rIns="91440" bIns="91440" numCol="1" spcCol="1270" anchor="ctr" anchorCtr="0">
              <a:noAutofit/>
            </a:bodyPr>
            <a:lstStyle/>
            <a:p>
              <a:pPr lvl="0" algn="ctr" defTabSz="533400">
                <a:lnSpc>
                  <a:spcPts val="1200"/>
                </a:lnSpc>
                <a:spcBef>
                  <a:spcPct val="0"/>
                </a:spcBef>
                <a:spcAft>
                  <a:spcPts val="300"/>
                </a:spcAft>
              </a:pPr>
              <a:r>
                <a:rPr lang="en-US" sz="1200" kern="1200" dirty="0" smtClean="0">
                  <a:solidFill>
                    <a:schemeClr val="tx2"/>
                  </a:solidFill>
                  <a:latin typeface="+mj-lt"/>
                  <a:cs typeface="Calibri" panose="020F0502020204030204" pitchFamily="34" charset="0"/>
                </a:rPr>
                <a:t>Feb - May 2014</a:t>
              </a:r>
            </a:p>
            <a:p>
              <a:pPr lvl="0" algn="ctr" defTabSz="533400">
                <a:lnSpc>
                  <a:spcPts val="1200"/>
                </a:lnSpc>
                <a:spcBef>
                  <a:spcPct val="0"/>
                </a:spcBef>
                <a:spcAft>
                  <a:spcPts val="300"/>
                </a:spcAft>
              </a:pPr>
              <a:r>
                <a:rPr lang="en-US" sz="1100" kern="1200" dirty="0" smtClean="0">
                  <a:solidFill>
                    <a:schemeClr val="tx2"/>
                  </a:solidFill>
                  <a:latin typeface="Franklin Gothic Book" panose="020B0503020102020204" pitchFamily="34" charset="0"/>
                  <a:cs typeface="Calibri" panose="020F0502020204030204" pitchFamily="34" charset="0"/>
                </a:rPr>
                <a:t>Research fieldwork and analysis</a:t>
              </a:r>
            </a:p>
          </p:txBody>
        </p:sp>
      </p:grpSp>
      <p:grpSp>
        <p:nvGrpSpPr>
          <p:cNvPr id="3" name="Group 2"/>
          <p:cNvGrpSpPr/>
          <p:nvPr/>
        </p:nvGrpSpPr>
        <p:grpSpPr>
          <a:xfrm>
            <a:off x="1735729" y="1870232"/>
            <a:ext cx="1393368" cy="1393368"/>
            <a:chOff x="1696940" y="1870232"/>
            <a:chExt cx="1393368" cy="1393368"/>
          </a:xfrm>
        </p:grpSpPr>
        <p:sp>
          <p:nvSpPr>
            <p:cNvPr id="20" name="Teardrop 19"/>
            <p:cNvSpPr/>
            <p:nvPr/>
          </p:nvSpPr>
          <p:spPr>
            <a:xfrm rot="2700000">
              <a:off x="1696940" y="1870232"/>
              <a:ext cx="1393368" cy="1393368"/>
            </a:xfrm>
            <a:prstGeom prst="teardrop">
              <a:avLst>
                <a:gd name="adj" fmla="val 100000"/>
              </a:avLst>
            </a:prstGeom>
            <a:solidFill>
              <a:schemeClr val="accent3">
                <a:lumMod val="75000"/>
                <a:lumOff val="25000"/>
              </a:schemeClr>
            </a:solidFill>
            <a:ln w="38100">
              <a:solidFill>
                <a:schemeClr val="bg1"/>
              </a:solidFill>
            </a:ln>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sp>
        <p:sp>
          <p:nvSpPr>
            <p:cNvPr id="21" name="Freeform 20"/>
            <p:cNvSpPr/>
            <p:nvPr/>
          </p:nvSpPr>
          <p:spPr>
            <a:xfrm>
              <a:off x="1743767" y="1916840"/>
              <a:ext cx="1300601" cy="1300397"/>
            </a:xfrm>
            <a:custGeom>
              <a:avLst/>
              <a:gdLst>
                <a:gd name="connsiteX0" fmla="*/ 0 w 1300601"/>
                <a:gd name="connsiteY0" fmla="*/ 650199 h 1300397"/>
                <a:gd name="connsiteX1" fmla="*/ 650301 w 1300601"/>
                <a:gd name="connsiteY1" fmla="*/ 0 h 1300397"/>
                <a:gd name="connsiteX2" fmla="*/ 1300602 w 1300601"/>
                <a:gd name="connsiteY2" fmla="*/ 650199 h 1300397"/>
                <a:gd name="connsiteX3" fmla="*/ 650301 w 1300601"/>
                <a:gd name="connsiteY3" fmla="*/ 1300398 h 1300397"/>
                <a:gd name="connsiteX4" fmla="*/ 0 w 1300601"/>
                <a:gd name="connsiteY4" fmla="*/ 650199 h 13003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0601" h="1300397">
                  <a:moveTo>
                    <a:pt x="0" y="650199"/>
                  </a:moveTo>
                  <a:cubicBezTo>
                    <a:pt x="0" y="291104"/>
                    <a:pt x="291150" y="0"/>
                    <a:pt x="650301" y="0"/>
                  </a:cubicBezTo>
                  <a:cubicBezTo>
                    <a:pt x="1009452" y="0"/>
                    <a:pt x="1300602" y="291104"/>
                    <a:pt x="1300602" y="650199"/>
                  </a:cubicBezTo>
                  <a:cubicBezTo>
                    <a:pt x="1300602" y="1009294"/>
                    <a:pt x="1009452" y="1300398"/>
                    <a:pt x="650301" y="1300398"/>
                  </a:cubicBezTo>
                  <a:cubicBezTo>
                    <a:pt x="291150" y="1300398"/>
                    <a:pt x="0" y="1009294"/>
                    <a:pt x="0" y="650199"/>
                  </a:cubicBezTo>
                  <a:close/>
                </a:path>
              </a:pathLst>
            </a:custGeom>
            <a:solidFill>
              <a:schemeClr val="bg1"/>
            </a:solidFill>
            <a:ln>
              <a:solidFill>
                <a:schemeClr val="accent3">
                  <a:lumMod val="75000"/>
                  <a:lumOff val="25000"/>
                </a:schemeClr>
              </a:solidFill>
            </a:ln>
          </p:spPr>
          <p:style>
            <a:lnRef idx="2">
              <a:schemeClr val="dk2">
                <a:hueOff val="0"/>
                <a:satOff val="0"/>
                <a:lumOff val="0"/>
                <a:alphaOff val="0"/>
              </a:schemeClr>
            </a:lnRef>
            <a:fillRef idx="1">
              <a:schemeClr val="lt2">
                <a:alpha val="90000"/>
                <a:hueOff val="0"/>
                <a:satOff val="0"/>
                <a:lumOff val="0"/>
                <a:alphaOff val="0"/>
              </a:schemeClr>
            </a:fillRef>
            <a:effectRef idx="0">
              <a:schemeClr val="lt2">
                <a:alpha val="90000"/>
                <a:hueOff val="0"/>
                <a:satOff val="0"/>
                <a:lumOff val="0"/>
                <a:alphaOff val="0"/>
              </a:schemeClr>
            </a:effectRef>
            <a:fontRef idx="minor">
              <a:schemeClr val="dk1">
                <a:hueOff val="0"/>
                <a:satOff val="0"/>
                <a:lumOff val="0"/>
                <a:alphaOff val="0"/>
              </a:schemeClr>
            </a:fontRef>
          </p:style>
          <p:txBody>
            <a:bodyPr spcFirstLastPara="0" vert="horz" wrap="square" lIns="91440" tIns="91440" rIns="91440" bIns="91440" numCol="1" spcCol="1270" anchor="ctr" anchorCtr="0">
              <a:noAutofit/>
            </a:bodyPr>
            <a:lstStyle/>
            <a:p>
              <a:pPr lvl="0" algn="ctr" defTabSz="533400">
                <a:lnSpc>
                  <a:spcPts val="1200"/>
                </a:lnSpc>
                <a:spcBef>
                  <a:spcPct val="0"/>
                </a:spcBef>
                <a:spcAft>
                  <a:spcPts val="300"/>
                </a:spcAft>
              </a:pPr>
              <a:r>
                <a:rPr lang="en-US" sz="1200" kern="1200" dirty="0" smtClean="0">
                  <a:solidFill>
                    <a:schemeClr val="tx2"/>
                  </a:solidFill>
                  <a:latin typeface="+mj-lt"/>
                  <a:cs typeface="Calibri" panose="020F0502020204030204" pitchFamily="34" charset="0"/>
                </a:rPr>
                <a:t>Dec. 2013</a:t>
              </a:r>
            </a:p>
            <a:p>
              <a:pPr lvl="0" algn="ctr" defTabSz="533400">
                <a:lnSpc>
                  <a:spcPts val="1200"/>
                </a:lnSpc>
                <a:spcBef>
                  <a:spcPct val="0"/>
                </a:spcBef>
                <a:spcAft>
                  <a:spcPts val="300"/>
                </a:spcAft>
              </a:pPr>
              <a:r>
                <a:rPr lang="en-US" sz="1100" kern="1200" dirty="0" smtClean="0">
                  <a:solidFill>
                    <a:schemeClr val="tx2"/>
                  </a:solidFill>
                  <a:latin typeface="Franklin Gothic Book" panose="020B0503020102020204" pitchFamily="34" charset="0"/>
                  <a:cs typeface="Calibri" panose="020F0502020204030204" pitchFamily="34" charset="0"/>
                </a:rPr>
                <a:t>Narrative</a:t>
              </a:r>
              <a:br>
                <a:rPr lang="en-US" sz="1100" kern="1200" dirty="0" smtClean="0">
                  <a:solidFill>
                    <a:schemeClr val="tx2"/>
                  </a:solidFill>
                  <a:latin typeface="Franklin Gothic Book" panose="020B0503020102020204" pitchFamily="34" charset="0"/>
                  <a:cs typeface="Calibri" panose="020F0502020204030204" pitchFamily="34" charset="0"/>
                </a:rPr>
              </a:br>
              <a:r>
                <a:rPr lang="en-US" sz="1100" kern="1200" dirty="0" smtClean="0">
                  <a:solidFill>
                    <a:schemeClr val="tx2"/>
                  </a:solidFill>
                  <a:latin typeface="Franklin Gothic Book" panose="020B0503020102020204" pitchFamily="34" charset="0"/>
                  <a:cs typeface="Calibri" panose="020F0502020204030204" pitchFamily="34" charset="0"/>
                </a:rPr>
                <a:t>Working Group launched</a:t>
              </a:r>
              <a:endParaRPr lang="en-US" sz="1100" kern="1200" dirty="0">
                <a:solidFill>
                  <a:schemeClr val="tx2"/>
                </a:solidFill>
                <a:latin typeface="Franklin Gothic Book" panose="020B0503020102020204" pitchFamily="34" charset="0"/>
                <a:cs typeface="Calibri" panose="020F0502020204030204" pitchFamily="34" charset="0"/>
              </a:endParaRPr>
            </a:p>
          </p:txBody>
        </p:sp>
      </p:grpSp>
      <p:grpSp>
        <p:nvGrpSpPr>
          <p:cNvPr id="2" name="Group 1"/>
          <p:cNvGrpSpPr/>
          <p:nvPr/>
        </p:nvGrpSpPr>
        <p:grpSpPr>
          <a:xfrm>
            <a:off x="287756" y="1870232"/>
            <a:ext cx="1393368" cy="1393368"/>
            <a:chOff x="257337" y="1870232"/>
            <a:chExt cx="1393368" cy="1393368"/>
          </a:xfrm>
        </p:grpSpPr>
        <p:sp>
          <p:nvSpPr>
            <p:cNvPr id="23" name="Teardrop 22"/>
            <p:cNvSpPr/>
            <p:nvPr/>
          </p:nvSpPr>
          <p:spPr>
            <a:xfrm rot="2700000">
              <a:off x="257337" y="1870232"/>
              <a:ext cx="1393368" cy="1393368"/>
            </a:xfrm>
            <a:prstGeom prst="teardrop">
              <a:avLst>
                <a:gd name="adj" fmla="val 100000"/>
              </a:avLst>
            </a:prstGeom>
            <a:solidFill>
              <a:schemeClr val="accent3">
                <a:lumMod val="75000"/>
                <a:lumOff val="25000"/>
              </a:schemeClr>
            </a:solidFill>
            <a:ln w="38100">
              <a:solidFill>
                <a:schemeClr val="bg1"/>
              </a:solidFill>
            </a:ln>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sp>
        <p:sp>
          <p:nvSpPr>
            <p:cNvPr id="25" name="Freeform 24"/>
            <p:cNvSpPr/>
            <p:nvPr/>
          </p:nvSpPr>
          <p:spPr>
            <a:xfrm>
              <a:off x="303277" y="1916840"/>
              <a:ext cx="1300601" cy="1300397"/>
            </a:xfrm>
            <a:custGeom>
              <a:avLst/>
              <a:gdLst>
                <a:gd name="connsiteX0" fmla="*/ 0 w 1300601"/>
                <a:gd name="connsiteY0" fmla="*/ 650199 h 1300397"/>
                <a:gd name="connsiteX1" fmla="*/ 650301 w 1300601"/>
                <a:gd name="connsiteY1" fmla="*/ 0 h 1300397"/>
                <a:gd name="connsiteX2" fmla="*/ 1300602 w 1300601"/>
                <a:gd name="connsiteY2" fmla="*/ 650199 h 1300397"/>
                <a:gd name="connsiteX3" fmla="*/ 650301 w 1300601"/>
                <a:gd name="connsiteY3" fmla="*/ 1300398 h 1300397"/>
                <a:gd name="connsiteX4" fmla="*/ 0 w 1300601"/>
                <a:gd name="connsiteY4" fmla="*/ 650199 h 13003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0601" h="1300397">
                  <a:moveTo>
                    <a:pt x="0" y="650199"/>
                  </a:moveTo>
                  <a:cubicBezTo>
                    <a:pt x="0" y="291104"/>
                    <a:pt x="291150" y="0"/>
                    <a:pt x="650301" y="0"/>
                  </a:cubicBezTo>
                  <a:cubicBezTo>
                    <a:pt x="1009452" y="0"/>
                    <a:pt x="1300602" y="291104"/>
                    <a:pt x="1300602" y="650199"/>
                  </a:cubicBezTo>
                  <a:cubicBezTo>
                    <a:pt x="1300602" y="1009294"/>
                    <a:pt x="1009452" y="1300398"/>
                    <a:pt x="650301" y="1300398"/>
                  </a:cubicBezTo>
                  <a:cubicBezTo>
                    <a:pt x="291150" y="1300398"/>
                    <a:pt x="0" y="1009294"/>
                    <a:pt x="0" y="650199"/>
                  </a:cubicBezTo>
                  <a:close/>
                </a:path>
              </a:pathLst>
            </a:custGeom>
            <a:solidFill>
              <a:schemeClr val="bg1"/>
            </a:solidFill>
            <a:ln>
              <a:solidFill>
                <a:schemeClr val="accent3">
                  <a:lumMod val="75000"/>
                  <a:lumOff val="25000"/>
                </a:schemeClr>
              </a:solidFill>
            </a:ln>
          </p:spPr>
          <p:style>
            <a:lnRef idx="2">
              <a:schemeClr val="dk2">
                <a:hueOff val="0"/>
                <a:satOff val="0"/>
                <a:lumOff val="0"/>
                <a:alphaOff val="0"/>
              </a:schemeClr>
            </a:lnRef>
            <a:fillRef idx="1">
              <a:schemeClr val="lt2">
                <a:alpha val="90000"/>
                <a:hueOff val="0"/>
                <a:satOff val="0"/>
                <a:lumOff val="0"/>
                <a:alphaOff val="0"/>
              </a:schemeClr>
            </a:fillRef>
            <a:effectRef idx="0">
              <a:schemeClr val="lt2">
                <a:alpha val="90000"/>
                <a:hueOff val="0"/>
                <a:satOff val="0"/>
                <a:lumOff val="0"/>
                <a:alphaOff val="0"/>
              </a:schemeClr>
            </a:effectRef>
            <a:fontRef idx="minor">
              <a:schemeClr val="dk1">
                <a:hueOff val="0"/>
                <a:satOff val="0"/>
                <a:lumOff val="0"/>
                <a:alphaOff val="0"/>
              </a:schemeClr>
            </a:fontRef>
          </p:style>
          <p:txBody>
            <a:bodyPr spcFirstLastPara="0" vert="horz" wrap="square" lIns="91440" tIns="91440" rIns="91440" bIns="91440" numCol="1" spcCol="1270" anchor="ctr" anchorCtr="0">
              <a:noAutofit/>
            </a:bodyPr>
            <a:lstStyle/>
            <a:p>
              <a:pPr lvl="0" algn="ctr" defTabSz="533400">
                <a:lnSpc>
                  <a:spcPts val="1200"/>
                </a:lnSpc>
                <a:spcBef>
                  <a:spcPct val="0"/>
                </a:spcBef>
                <a:spcAft>
                  <a:spcPts val="300"/>
                </a:spcAft>
              </a:pPr>
              <a:r>
                <a:rPr lang="en-US" sz="1200" kern="1200" dirty="0" smtClean="0">
                  <a:solidFill>
                    <a:schemeClr val="tx2"/>
                  </a:solidFill>
                  <a:latin typeface="+mj-lt"/>
                  <a:cs typeface="Calibri" panose="020F0502020204030204" pitchFamily="34" charset="0"/>
                </a:rPr>
                <a:t>Oct. 2013</a:t>
              </a:r>
            </a:p>
            <a:p>
              <a:pPr lvl="0" algn="ctr" defTabSz="533400">
                <a:lnSpc>
                  <a:spcPts val="1200"/>
                </a:lnSpc>
                <a:spcBef>
                  <a:spcPct val="0"/>
                </a:spcBef>
                <a:spcAft>
                  <a:spcPts val="300"/>
                </a:spcAft>
              </a:pPr>
              <a:r>
                <a:rPr lang="en-US" sz="1100" kern="1200" dirty="0" smtClean="0">
                  <a:solidFill>
                    <a:schemeClr val="tx2"/>
                  </a:solidFill>
                  <a:latin typeface="Franklin Gothic Book" panose="020B0503020102020204" pitchFamily="34" charset="0"/>
                  <a:cs typeface="Calibri" panose="020F0502020204030204" pitchFamily="34" charset="0"/>
                </a:rPr>
                <a:t>We identified a new narrative as</a:t>
              </a:r>
              <a:br>
                <a:rPr lang="en-US" sz="1100" kern="1200" dirty="0" smtClean="0">
                  <a:solidFill>
                    <a:schemeClr val="tx2"/>
                  </a:solidFill>
                  <a:latin typeface="Franklin Gothic Book" panose="020B0503020102020204" pitchFamily="34" charset="0"/>
                  <a:cs typeface="Calibri" panose="020F0502020204030204" pitchFamily="34" charset="0"/>
                </a:rPr>
              </a:br>
              <a:r>
                <a:rPr lang="en-US" sz="1100" kern="1200" dirty="0" smtClean="0">
                  <a:solidFill>
                    <a:schemeClr val="tx2"/>
                  </a:solidFill>
                  <a:latin typeface="Franklin Gothic Book" panose="020B0503020102020204" pitchFamily="34" charset="0"/>
                  <a:cs typeface="Calibri" panose="020F0502020204030204" pitchFamily="34" charset="0"/>
                </a:rPr>
                <a:t>a top priority</a:t>
              </a:r>
              <a:endParaRPr lang="en-US" sz="1100" kern="1200" dirty="0">
                <a:solidFill>
                  <a:schemeClr val="tx2"/>
                </a:solidFill>
                <a:latin typeface="Franklin Gothic Book" panose="020B0503020102020204" pitchFamily="34" charset="0"/>
                <a:cs typeface="Calibri" panose="020F0502020204030204" pitchFamily="34" charset="0"/>
              </a:endParaRPr>
            </a:p>
          </p:txBody>
        </p:sp>
      </p:grpSp>
    </p:spTree>
    <p:extLst>
      <p:ext uri="{BB962C8B-B14F-4D97-AF65-F5344CB8AC3E}">
        <p14:creationId xmlns:p14="http://schemas.microsoft.com/office/powerpoint/2010/main" val="1264407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OUR AUDIENCE</a:t>
            </a:r>
            <a:endParaRPr lang="en-US" dirty="0"/>
          </a:p>
        </p:txBody>
      </p:sp>
    </p:spTree>
    <p:extLst>
      <p:ext uri="{BB962C8B-B14F-4D97-AF65-F5344CB8AC3E}">
        <p14:creationId xmlns:p14="http://schemas.microsoft.com/office/powerpoint/2010/main" val="1787054451"/>
      </p:ext>
    </p:extLst>
  </p:cSld>
  <p:clrMapOvr>
    <a:masterClrMapping/>
  </p:clrMapOvr>
  <p:transition spd="slow">
    <p:push/>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8" y="301242"/>
            <a:ext cx="7315200" cy="728744"/>
          </a:xfrm>
        </p:spPr>
        <p:txBody>
          <a:bodyPr/>
          <a:lstStyle/>
          <a:p>
            <a:r>
              <a:rPr lang="en-US" dirty="0" smtClean="0"/>
              <a:t>The Engaged Public is Quite Small</a:t>
            </a:r>
            <a:endParaRPr lang="en-US" dirty="0"/>
          </a:p>
        </p:txBody>
      </p:sp>
      <p:sp>
        <p:nvSpPr>
          <p:cNvPr id="4" name="Content Placeholder 3"/>
          <p:cNvSpPr>
            <a:spLocks noGrp="1"/>
          </p:cNvSpPr>
          <p:nvPr>
            <p:ph idx="1"/>
          </p:nvPr>
        </p:nvSpPr>
        <p:spPr>
          <a:xfrm>
            <a:off x="280988" y="1097280"/>
            <a:ext cx="3138884" cy="3586158"/>
          </a:xfrm>
        </p:spPr>
        <p:txBody>
          <a:bodyPr/>
          <a:lstStyle/>
          <a:p>
            <a:r>
              <a:rPr lang="en-US" dirty="0">
                <a:solidFill>
                  <a:srgbClr val="033359"/>
                </a:solidFill>
              </a:rPr>
              <a:t>To qualify, people must</a:t>
            </a:r>
            <a:r>
              <a:rPr lang="en-US" dirty="0" smtClean="0">
                <a:solidFill>
                  <a:srgbClr val="033359"/>
                </a:solidFill>
              </a:rPr>
              <a:t>:</a:t>
            </a:r>
            <a:endParaRPr lang="en-US" dirty="0">
              <a:solidFill>
                <a:srgbClr val="033359"/>
              </a:solidFill>
            </a:endParaRPr>
          </a:p>
          <a:p>
            <a:pPr lvl="1"/>
            <a:r>
              <a:rPr lang="en-US" dirty="0">
                <a:solidFill>
                  <a:srgbClr val="033359"/>
                </a:solidFill>
                <a:latin typeface="+mn-lt"/>
              </a:rPr>
              <a:t>Have some self-declared </a:t>
            </a:r>
            <a:r>
              <a:rPr lang="en-US" i="1" dirty="0">
                <a:solidFill>
                  <a:srgbClr val="033359"/>
                </a:solidFill>
                <a:latin typeface="+mn-lt"/>
              </a:rPr>
              <a:t>knowledge</a:t>
            </a:r>
            <a:r>
              <a:rPr lang="en-US" dirty="0">
                <a:solidFill>
                  <a:srgbClr val="033359"/>
                </a:solidFill>
                <a:latin typeface="+mn-lt"/>
              </a:rPr>
              <a:t> about development</a:t>
            </a:r>
          </a:p>
          <a:p>
            <a:pPr lvl="1"/>
            <a:r>
              <a:rPr lang="en-US" dirty="0">
                <a:solidFill>
                  <a:srgbClr val="033359"/>
                </a:solidFill>
                <a:latin typeface="+mn-lt"/>
              </a:rPr>
              <a:t>Pay some attention to related </a:t>
            </a:r>
            <a:r>
              <a:rPr lang="en-US" i="1" dirty="0">
                <a:solidFill>
                  <a:srgbClr val="033359"/>
                </a:solidFill>
                <a:latin typeface="+mn-lt"/>
              </a:rPr>
              <a:t>media coverage</a:t>
            </a:r>
          </a:p>
          <a:p>
            <a:pPr lvl="1"/>
            <a:r>
              <a:rPr lang="en-US" dirty="0">
                <a:solidFill>
                  <a:srgbClr val="033359"/>
                </a:solidFill>
                <a:latin typeface="+mn-lt"/>
              </a:rPr>
              <a:t>Believe that development-related issues are at least somewhat </a:t>
            </a:r>
            <a:r>
              <a:rPr lang="en-US" i="1" dirty="0">
                <a:solidFill>
                  <a:srgbClr val="033359"/>
                </a:solidFill>
                <a:latin typeface="+mn-lt"/>
              </a:rPr>
              <a:t>important</a:t>
            </a:r>
          </a:p>
          <a:p>
            <a:endParaRPr lang="en-US" dirty="0"/>
          </a:p>
        </p:txBody>
      </p:sp>
      <p:sp>
        <p:nvSpPr>
          <p:cNvPr id="17" name="Slide Number Placeholder 23"/>
          <p:cNvSpPr txBox="1">
            <a:spLocks/>
          </p:cNvSpPr>
          <p:nvPr/>
        </p:nvSpPr>
        <p:spPr>
          <a:xfrm>
            <a:off x="6668211" y="4725171"/>
            <a:ext cx="2133600" cy="273844"/>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3"/>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6903638-178D-3E4C-8874-E0FA73D16517}" type="slidenum">
              <a:rPr lang="en-US" smtClean="0">
                <a:solidFill>
                  <a:srgbClr val="033359"/>
                </a:solidFill>
              </a:rPr>
              <a:pPr/>
              <a:t>8</a:t>
            </a:fld>
            <a:endParaRPr lang="en-US" dirty="0">
              <a:solidFill>
                <a:srgbClr val="033359"/>
              </a:solidFill>
            </a:endParaRPr>
          </a:p>
        </p:txBody>
      </p:sp>
      <p:graphicFrame>
        <p:nvGraphicFramePr>
          <p:cNvPr id="22" name="Chart 21"/>
          <p:cNvGraphicFramePr>
            <a:graphicFrameLocks/>
          </p:cNvGraphicFramePr>
          <p:nvPr>
            <p:extLst>
              <p:ext uri="{D42A27DB-BD31-4B8C-83A1-F6EECF244321}">
                <p14:modId xmlns:p14="http://schemas.microsoft.com/office/powerpoint/2010/main" val="1127795510"/>
              </p:ext>
            </p:extLst>
          </p:nvPr>
        </p:nvGraphicFramePr>
        <p:xfrm>
          <a:off x="3491880" y="1029986"/>
          <a:ext cx="4896544" cy="3528392"/>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p:cNvSpPr txBox="1"/>
          <p:nvPr/>
        </p:nvSpPr>
        <p:spPr>
          <a:xfrm>
            <a:off x="323528" y="4751040"/>
            <a:ext cx="7594948" cy="246221"/>
          </a:xfrm>
          <a:prstGeom prst="rect">
            <a:avLst/>
          </a:prstGeom>
          <a:noFill/>
        </p:spPr>
        <p:txBody>
          <a:bodyPr wrap="square" lIns="0" rIns="0" rtlCol="0">
            <a:spAutoFit/>
          </a:bodyPr>
          <a:lstStyle/>
          <a:p>
            <a:r>
              <a:rPr lang="en-US" sz="1000" dirty="0">
                <a:solidFill>
                  <a:srgbClr val="033359"/>
                </a:solidFill>
                <a:cs typeface="Arial" panose="020B0604020202020204" pitchFamily="34" charset="0"/>
              </a:rPr>
              <a:t>Base is adult population in each country. </a:t>
            </a:r>
          </a:p>
        </p:txBody>
      </p:sp>
      <p:pic>
        <p:nvPicPr>
          <p:cNvPr id="9" name="France fla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57899" y="4287682"/>
            <a:ext cx="420624" cy="260211"/>
          </a:xfrm>
          <a:prstGeom prst="rect">
            <a:avLst/>
          </a:prstGeom>
        </p:spPr>
      </p:pic>
      <p:pic>
        <p:nvPicPr>
          <p:cNvPr id="10" name="Germany fla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97852" y="4287682"/>
            <a:ext cx="420624" cy="260211"/>
          </a:xfrm>
          <a:prstGeom prst="rect">
            <a:avLst/>
          </a:prstGeom>
        </p:spPr>
      </p:pic>
      <p:pic>
        <p:nvPicPr>
          <p:cNvPr id="11" name="UK fla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94536" y="4287682"/>
            <a:ext cx="420624" cy="259167"/>
          </a:xfrm>
          <a:prstGeom prst="rect">
            <a:avLst/>
          </a:prstGeom>
        </p:spPr>
      </p:pic>
      <p:pic>
        <p:nvPicPr>
          <p:cNvPr id="12" name="USA fla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33265" y="4287682"/>
            <a:ext cx="420624" cy="258645"/>
          </a:xfrm>
          <a:prstGeom prst="rect">
            <a:avLst/>
          </a:prstGeom>
        </p:spPr>
      </p:pic>
    </p:spTree>
    <p:extLst>
      <p:ext uri="{BB962C8B-B14F-4D97-AF65-F5344CB8AC3E}">
        <p14:creationId xmlns:p14="http://schemas.microsoft.com/office/powerpoint/2010/main" val="1870400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graphicEl>
                                              <a:chart seriesIdx="-3" categoryIdx="-3" bldStep="gridLegend"/>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
                                            <p:graphicEl>
                                              <a:chart seriesIdx="-4" categoryIdx="0" bldStep="category"/>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graphicEl>
                                              <a:chart seriesIdx="-4" categoryIdx="1" bldStep="category"/>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
                                            <p:graphicEl>
                                              <a:chart seriesIdx="-4" categoryIdx="2" bldStep="category"/>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2">
                                            <p:graphicEl>
                                              <a:chart seriesIdx="-4" categoryIdx="3" bldStep="category"/>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2" grpId="0">
        <p:bldSub>
          <a:bldChart bld="category"/>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p:nvPr>
            <p:extLst/>
          </p:nvPr>
        </p:nvGraphicFramePr>
        <p:xfrm>
          <a:off x="3489528" y="1043946"/>
          <a:ext cx="4901184" cy="3529584"/>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p:txBody>
          <a:bodyPr/>
          <a:lstStyle/>
          <a:p>
            <a:r>
              <a:rPr lang="en-US" dirty="0" smtClean="0"/>
              <a:t>Three Segments within the Engaged</a:t>
            </a:r>
            <a:endParaRPr lang="en-US" dirty="0"/>
          </a:p>
        </p:txBody>
      </p:sp>
      <p:sp>
        <p:nvSpPr>
          <p:cNvPr id="17" name="Slide Number Placeholder 23"/>
          <p:cNvSpPr txBox="1">
            <a:spLocks/>
          </p:cNvSpPr>
          <p:nvPr/>
        </p:nvSpPr>
        <p:spPr>
          <a:xfrm>
            <a:off x="6668211" y="4725171"/>
            <a:ext cx="2133600" cy="273844"/>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3"/>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6903638-178D-3E4C-8874-E0FA73D16517}" type="slidenum">
              <a:rPr lang="en-US" smtClean="0">
                <a:solidFill>
                  <a:srgbClr val="033359"/>
                </a:solidFill>
              </a:rPr>
              <a:pPr/>
              <a:t>9</a:t>
            </a:fld>
            <a:endParaRPr lang="en-US" dirty="0">
              <a:solidFill>
                <a:srgbClr val="033359"/>
              </a:solidFill>
            </a:endParaRPr>
          </a:p>
        </p:txBody>
      </p:sp>
      <p:sp>
        <p:nvSpPr>
          <p:cNvPr id="8" name="TextBox 7"/>
          <p:cNvSpPr txBox="1"/>
          <p:nvPr/>
        </p:nvSpPr>
        <p:spPr>
          <a:xfrm>
            <a:off x="298808" y="4751040"/>
            <a:ext cx="7594948" cy="246221"/>
          </a:xfrm>
          <a:prstGeom prst="rect">
            <a:avLst/>
          </a:prstGeom>
          <a:noFill/>
        </p:spPr>
        <p:txBody>
          <a:bodyPr wrap="square" lIns="0" rIns="0" rtlCol="0">
            <a:spAutoFit/>
          </a:bodyPr>
          <a:lstStyle/>
          <a:p>
            <a:r>
              <a:rPr lang="en-US" sz="1000" dirty="0">
                <a:solidFill>
                  <a:srgbClr val="033359"/>
                </a:solidFill>
                <a:cs typeface="Arial" panose="020B0604020202020204" pitchFamily="34" charset="0"/>
              </a:rPr>
              <a:t>Base is adult population in each </a:t>
            </a:r>
            <a:r>
              <a:rPr lang="en-US" sz="1000" dirty="0" smtClean="0">
                <a:solidFill>
                  <a:srgbClr val="033359"/>
                </a:solidFill>
                <a:cs typeface="Arial" panose="020B0604020202020204" pitchFamily="34" charset="0"/>
              </a:rPr>
              <a:t>country, and then Engaged Public in each country. </a:t>
            </a:r>
            <a:endParaRPr lang="en-US" sz="1000" dirty="0">
              <a:solidFill>
                <a:srgbClr val="033359"/>
              </a:solidFill>
              <a:cs typeface="Arial" panose="020B0604020202020204" pitchFamily="34" charset="0"/>
            </a:endParaRPr>
          </a:p>
        </p:txBody>
      </p:sp>
      <p:pic>
        <p:nvPicPr>
          <p:cNvPr id="9" name="France fla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3939" y="4301642"/>
            <a:ext cx="420624" cy="260211"/>
          </a:xfrm>
          <a:prstGeom prst="rect">
            <a:avLst/>
          </a:prstGeom>
        </p:spPr>
      </p:pic>
      <p:pic>
        <p:nvPicPr>
          <p:cNvPr id="10" name="Germany fla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11812" y="4301642"/>
            <a:ext cx="420624" cy="260211"/>
          </a:xfrm>
          <a:prstGeom prst="rect">
            <a:avLst/>
          </a:prstGeom>
        </p:spPr>
      </p:pic>
      <p:pic>
        <p:nvPicPr>
          <p:cNvPr id="11" name="UK fla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80576" y="4301642"/>
            <a:ext cx="420624" cy="259167"/>
          </a:xfrm>
          <a:prstGeom prst="rect">
            <a:avLst/>
          </a:prstGeom>
        </p:spPr>
      </p:pic>
      <p:pic>
        <p:nvPicPr>
          <p:cNvPr id="12" name="USA fla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19305" y="4301642"/>
            <a:ext cx="420624" cy="258645"/>
          </a:xfrm>
          <a:prstGeom prst="rect">
            <a:avLst/>
          </a:prstGeom>
        </p:spPr>
      </p:pic>
      <p:graphicFrame>
        <p:nvGraphicFramePr>
          <p:cNvPr id="13" name="Chart 12"/>
          <p:cNvGraphicFramePr>
            <a:graphicFrameLocks/>
          </p:cNvGraphicFramePr>
          <p:nvPr>
            <p:extLst/>
          </p:nvPr>
        </p:nvGraphicFramePr>
        <p:xfrm>
          <a:off x="327944" y="1021846"/>
          <a:ext cx="2808312" cy="2037436"/>
        </p:xfrm>
        <a:graphic>
          <a:graphicData uri="http://schemas.openxmlformats.org/drawingml/2006/chart">
            <c:chart xmlns:c="http://schemas.openxmlformats.org/drawingml/2006/chart" xmlns:r="http://schemas.openxmlformats.org/officeDocument/2006/relationships" r:id="rId7"/>
          </a:graphicData>
        </a:graphic>
      </p:graphicFrame>
      <p:pic>
        <p:nvPicPr>
          <p:cNvPr id="14" name="France fla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15873" y="2766478"/>
            <a:ext cx="276035" cy="170765"/>
          </a:xfrm>
          <a:prstGeom prst="rect">
            <a:avLst/>
          </a:prstGeom>
        </p:spPr>
      </p:pic>
      <p:pic>
        <p:nvPicPr>
          <p:cNvPr id="15" name="Germany fla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74753" y="2766478"/>
            <a:ext cx="276035" cy="170765"/>
          </a:xfrm>
          <a:prstGeom prst="rect">
            <a:avLst/>
          </a:prstGeom>
        </p:spPr>
      </p:pic>
      <p:pic>
        <p:nvPicPr>
          <p:cNvPr id="16" name="UK fla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48394" y="2766479"/>
            <a:ext cx="276035" cy="170079"/>
          </a:xfrm>
          <a:prstGeom prst="rect">
            <a:avLst/>
          </a:prstGeom>
        </p:spPr>
      </p:pic>
      <p:pic>
        <p:nvPicPr>
          <p:cNvPr id="18" name="USA fla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7767" y="2766478"/>
            <a:ext cx="276035" cy="169736"/>
          </a:xfrm>
          <a:prstGeom prst="rect">
            <a:avLst/>
          </a:prstGeom>
        </p:spPr>
      </p:pic>
      <p:sp>
        <p:nvSpPr>
          <p:cNvPr id="5" name="Right Arrow 4"/>
          <p:cNvSpPr/>
          <p:nvPr/>
        </p:nvSpPr>
        <p:spPr>
          <a:xfrm>
            <a:off x="3455876" y="3116519"/>
            <a:ext cx="504056" cy="432048"/>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ight Arrow 18"/>
          <p:cNvSpPr/>
          <p:nvPr/>
        </p:nvSpPr>
        <p:spPr>
          <a:xfrm rot="10800000">
            <a:off x="8244408" y="3109086"/>
            <a:ext cx="504056" cy="432048"/>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53985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graphicEl>
                                              <a:chart seriesIdx="-3" categoryIdx="-3" bldStep="gridLegend"/>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graphicEl>
                                              <a:chart seriesIdx="0" categoryIdx="-4" bldStep="series"/>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graphicEl>
                                              <a:chart seriesIdx="1" categoryIdx="-4" bldStep="series"/>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graphicEl>
                                              <a:chart seriesIdx="2" categoryIdx="-4" bldStep="series"/>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Chart bld="series"/>
        </p:bldSub>
      </p:bldGraphic>
      <p:bldP spid="5" grpId="0" animBg="1"/>
      <p:bldP spid="19" grpId="0" animBg="1"/>
    </p:bldLst>
  </p:timing>
</p:sld>
</file>

<file path=ppt/theme/theme1.xml><?xml version="1.0" encoding="utf-8"?>
<a:theme xmlns:a="http://schemas.openxmlformats.org/drawingml/2006/main" name="1_Office Theme">
  <a:themeElements>
    <a:clrScheme name="The Narrative">
      <a:dk1>
        <a:sysClr val="windowText" lastClr="000000"/>
      </a:dk1>
      <a:lt1>
        <a:sysClr val="window" lastClr="FFFFFF"/>
      </a:lt1>
      <a:dk2>
        <a:srgbClr val="1F497D"/>
      </a:dk2>
      <a:lt2>
        <a:srgbClr val="EEECE1"/>
      </a:lt2>
      <a:accent1>
        <a:srgbClr val="EC4638"/>
      </a:accent1>
      <a:accent2>
        <a:srgbClr val="7C0D59"/>
      </a:accent2>
      <a:accent3>
        <a:srgbClr val="033359"/>
      </a:accent3>
      <a:accent4>
        <a:srgbClr val="EFAB2C"/>
      </a:accent4>
      <a:accent5>
        <a:srgbClr val="1CACAC"/>
      </a:accent5>
      <a:accent6>
        <a:srgbClr val="F79646"/>
      </a:accent6>
      <a:hlink>
        <a:srgbClr val="0000FF"/>
      </a:hlink>
      <a:folHlink>
        <a:srgbClr val="800080"/>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PSB New Brand Colours 1">
    <a:dk1>
      <a:srgbClr val="676767"/>
    </a:dk1>
    <a:lt1>
      <a:srgbClr val="FFFFFF"/>
    </a:lt1>
    <a:dk2>
      <a:srgbClr val="676767"/>
    </a:dk2>
    <a:lt2>
      <a:srgbClr val="FFFFFF"/>
    </a:lt2>
    <a:accent1>
      <a:srgbClr val="005288"/>
    </a:accent1>
    <a:accent2>
      <a:srgbClr val="F16F24"/>
    </a:accent2>
    <a:accent3>
      <a:srgbClr val="29ABE2"/>
    </a:accent3>
    <a:accent4>
      <a:srgbClr val="676767"/>
    </a:accent4>
    <a:accent5>
      <a:srgbClr val="80A3E3"/>
    </a:accent5>
    <a:accent6>
      <a:srgbClr val="AAAAAA"/>
    </a:accent6>
    <a:hlink>
      <a:srgbClr val="F16F24"/>
    </a:hlink>
    <a:folHlink>
      <a:srgbClr val="29ABE2"/>
    </a:folHlink>
  </a:clrScheme>
  <a:fontScheme name="Custom 4">
    <a:majorFont>
      <a:latin typeface="Segoe UI Light"/>
      <a:ea typeface=""/>
      <a:cs typeface=""/>
    </a:majorFont>
    <a:minorFont>
      <a:latin typeface="Segoe UI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xml><?xml version="1.0" encoding="utf-8"?>
<a:themeOverride xmlns:a="http://schemas.openxmlformats.org/drawingml/2006/main">
  <a:clrScheme name="PSB New Brand Colours 1">
    <a:dk1>
      <a:srgbClr val="676767"/>
    </a:dk1>
    <a:lt1>
      <a:srgbClr val="FFFFFF"/>
    </a:lt1>
    <a:dk2>
      <a:srgbClr val="676767"/>
    </a:dk2>
    <a:lt2>
      <a:srgbClr val="FFFFFF"/>
    </a:lt2>
    <a:accent1>
      <a:srgbClr val="005288"/>
    </a:accent1>
    <a:accent2>
      <a:srgbClr val="F16F24"/>
    </a:accent2>
    <a:accent3>
      <a:srgbClr val="29ABE2"/>
    </a:accent3>
    <a:accent4>
      <a:srgbClr val="676767"/>
    </a:accent4>
    <a:accent5>
      <a:srgbClr val="80A3E3"/>
    </a:accent5>
    <a:accent6>
      <a:srgbClr val="AAAAAA"/>
    </a:accent6>
    <a:hlink>
      <a:srgbClr val="F16F24"/>
    </a:hlink>
    <a:folHlink>
      <a:srgbClr val="29ABE2"/>
    </a:folHlink>
  </a:clrScheme>
  <a:fontScheme name="Custom 4">
    <a:majorFont>
      <a:latin typeface="Segoe UI Light"/>
      <a:ea typeface=""/>
      <a:cs typeface=""/>
    </a:majorFont>
    <a:minorFont>
      <a:latin typeface="Segoe UI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xml><?xml version="1.0" encoding="utf-8"?>
<a:themeOverride xmlns:a="http://schemas.openxmlformats.org/drawingml/2006/main">
  <a:clrScheme name="PSB New Brand Colours 1">
    <a:dk1>
      <a:srgbClr val="676767"/>
    </a:dk1>
    <a:lt1>
      <a:srgbClr val="FFFFFF"/>
    </a:lt1>
    <a:dk2>
      <a:srgbClr val="676767"/>
    </a:dk2>
    <a:lt2>
      <a:srgbClr val="FFFFFF"/>
    </a:lt2>
    <a:accent1>
      <a:srgbClr val="005288"/>
    </a:accent1>
    <a:accent2>
      <a:srgbClr val="F16F24"/>
    </a:accent2>
    <a:accent3>
      <a:srgbClr val="29ABE2"/>
    </a:accent3>
    <a:accent4>
      <a:srgbClr val="676767"/>
    </a:accent4>
    <a:accent5>
      <a:srgbClr val="80A3E3"/>
    </a:accent5>
    <a:accent6>
      <a:srgbClr val="AAAAAA"/>
    </a:accent6>
    <a:hlink>
      <a:srgbClr val="F16F24"/>
    </a:hlink>
    <a:folHlink>
      <a:srgbClr val="29ABE2"/>
    </a:folHlink>
  </a:clrScheme>
  <a:fontScheme name="Custom 4">
    <a:majorFont>
      <a:latin typeface="Segoe UI Light"/>
      <a:ea typeface=""/>
      <a:cs typeface=""/>
    </a:majorFont>
    <a:minorFont>
      <a:latin typeface="Segoe UI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2.xml><?xml version="1.0" encoding="utf-8"?>
<a:themeOverride xmlns:a="http://schemas.openxmlformats.org/drawingml/2006/main">
  <a:clrScheme name="CMRI Standard">
    <a:dk1>
      <a:sysClr val="windowText" lastClr="000000"/>
    </a:dk1>
    <a:lt1>
      <a:sysClr val="window" lastClr="FFFFFF"/>
    </a:lt1>
    <a:dk2>
      <a:srgbClr val="4F271C"/>
    </a:dk2>
    <a:lt2>
      <a:srgbClr val="E7DEC9"/>
    </a:lt2>
    <a:accent1>
      <a:srgbClr val="387EB9"/>
    </a:accent1>
    <a:accent2>
      <a:srgbClr val="FEB80A"/>
    </a:accent2>
    <a:accent3>
      <a:srgbClr val="C32D2E"/>
    </a:accent3>
    <a:accent4>
      <a:srgbClr val="84AA33"/>
    </a:accent4>
    <a:accent5>
      <a:srgbClr val="E7DEC9"/>
    </a:accent5>
    <a:accent6>
      <a:srgbClr val="002060"/>
    </a:accent6>
    <a:hlink>
      <a:srgbClr val="377EB9"/>
    </a:hlink>
    <a:folHlink>
      <a:srgbClr val="AA8A14"/>
    </a:folHlink>
  </a:clrScheme>
  <a:fontScheme name="CMRI Standard">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3.xml><?xml version="1.0" encoding="utf-8"?>
<a:themeOverride xmlns:a="http://schemas.openxmlformats.org/drawingml/2006/main">
  <a:clrScheme name="CMRI Standard">
    <a:dk1>
      <a:sysClr val="windowText" lastClr="000000"/>
    </a:dk1>
    <a:lt1>
      <a:sysClr val="window" lastClr="FFFFFF"/>
    </a:lt1>
    <a:dk2>
      <a:srgbClr val="4F271C"/>
    </a:dk2>
    <a:lt2>
      <a:srgbClr val="E7DEC9"/>
    </a:lt2>
    <a:accent1>
      <a:srgbClr val="387EB9"/>
    </a:accent1>
    <a:accent2>
      <a:srgbClr val="FEB80A"/>
    </a:accent2>
    <a:accent3>
      <a:srgbClr val="C32D2E"/>
    </a:accent3>
    <a:accent4>
      <a:srgbClr val="84AA33"/>
    </a:accent4>
    <a:accent5>
      <a:srgbClr val="E7DEC9"/>
    </a:accent5>
    <a:accent6>
      <a:srgbClr val="002060"/>
    </a:accent6>
    <a:hlink>
      <a:srgbClr val="377EB9"/>
    </a:hlink>
    <a:folHlink>
      <a:srgbClr val="AA8A14"/>
    </a:folHlink>
  </a:clrScheme>
  <a:fontScheme name="CMRI Standard">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PSB New Brand Colours 1">
    <a:dk1>
      <a:srgbClr val="676767"/>
    </a:dk1>
    <a:lt1>
      <a:srgbClr val="FFFFFF"/>
    </a:lt1>
    <a:dk2>
      <a:srgbClr val="676767"/>
    </a:dk2>
    <a:lt2>
      <a:srgbClr val="FFFFFF"/>
    </a:lt2>
    <a:accent1>
      <a:srgbClr val="005288"/>
    </a:accent1>
    <a:accent2>
      <a:srgbClr val="F16F24"/>
    </a:accent2>
    <a:accent3>
      <a:srgbClr val="29ABE2"/>
    </a:accent3>
    <a:accent4>
      <a:srgbClr val="676767"/>
    </a:accent4>
    <a:accent5>
      <a:srgbClr val="80A3E3"/>
    </a:accent5>
    <a:accent6>
      <a:srgbClr val="AAAAAA"/>
    </a:accent6>
    <a:hlink>
      <a:srgbClr val="F16F24"/>
    </a:hlink>
    <a:folHlink>
      <a:srgbClr val="29ABE2"/>
    </a:folHlink>
  </a:clrScheme>
  <a:fontScheme name="Custom 4">
    <a:majorFont>
      <a:latin typeface="Segoe UI Light"/>
      <a:ea typeface=""/>
      <a:cs typeface=""/>
    </a:majorFont>
    <a:minorFont>
      <a:latin typeface="Segoe UI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PSB New Brand Colours 1">
    <a:dk1>
      <a:srgbClr val="676767"/>
    </a:dk1>
    <a:lt1>
      <a:srgbClr val="FFFFFF"/>
    </a:lt1>
    <a:dk2>
      <a:srgbClr val="676767"/>
    </a:dk2>
    <a:lt2>
      <a:srgbClr val="FFFFFF"/>
    </a:lt2>
    <a:accent1>
      <a:srgbClr val="005288"/>
    </a:accent1>
    <a:accent2>
      <a:srgbClr val="F16F24"/>
    </a:accent2>
    <a:accent3>
      <a:srgbClr val="29ABE2"/>
    </a:accent3>
    <a:accent4>
      <a:srgbClr val="676767"/>
    </a:accent4>
    <a:accent5>
      <a:srgbClr val="80A3E3"/>
    </a:accent5>
    <a:accent6>
      <a:srgbClr val="AAAAAA"/>
    </a:accent6>
    <a:hlink>
      <a:srgbClr val="F16F24"/>
    </a:hlink>
    <a:folHlink>
      <a:srgbClr val="29ABE2"/>
    </a:folHlink>
  </a:clrScheme>
  <a:fontScheme name="Custom 4">
    <a:majorFont>
      <a:latin typeface="Segoe UI Light"/>
      <a:ea typeface=""/>
      <a:cs typeface=""/>
    </a:majorFont>
    <a:minorFont>
      <a:latin typeface="Segoe UI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PSB New Brand Colours 1">
    <a:dk1>
      <a:srgbClr val="676767"/>
    </a:dk1>
    <a:lt1>
      <a:srgbClr val="FFFFFF"/>
    </a:lt1>
    <a:dk2>
      <a:srgbClr val="676767"/>
    </a:dk2>
    <a:lt2>
      <a:srgbClr val="FFFFFF"/>
    </a:lt2>
    <a:accent1>
      <a:srgbClr val="005288"/>
    </a:accent1>
    <a:accent2>
      <a:srgbClr val="F16F24"/>
    </a:accent2>
    <a:accent3>
      <a:srgbClr val="29ABE2"/>
    </a:accent3>
    <a:accent4>
      <a:srgbClr val="676767"/>
    </a:accent4>
    <a:accent5>
      <a:srgbClr val="80A3E3"/>
    </a:accent5>
    <a:accent6>
      <a:srgbClr val="AAAAAA"/>
    </a:accent6>
    <a:hlink>
      <a:srgbClr val="F16F24"/>
    </a:hlink>
    <a:folHlink>
      <a:srgbClr val="29ABE2"/>
    </a:folHlink>
  </a:clrScheme>
  <a:fontScheme name="Custom 4">
    <a:majorFont>
      <a:latin typeface="Segoe UI Light"/>
      <a:ea typeface=""/>
      <a:cs typeface=""/>
    </a:majorFont>
    <a:minorFont>
      <a:latin typeface="Segoe UI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PSB New Brand Colours 1">
    <a:dk1>
      <a:srgbClr val="676767"/>
    </a:dk1>
    <a:lt1>
      <a:srgbClr val="FFFFFF"/>
    </a:lt1>
    <a:dk2>
      <a:srgbClr val="676767"/>
    </a:dk2>
    <a:lt2>
      <a:srgbClr val="FFFFFF"/>
    </a:lt2>
    <a:accent1>
      <a:srgbClr val="005288"/>
    </a:accent1>
    <a:accent2>
      <a:srgbClr val="F16F24"/>
    </a:accent2>
    <a:accent3>
      <a:srgbClr val="29ABE2"/>
    </a:accent3>
    <a:accent4>
      <a:srgbClr val="676767"/>
    </a:accent4>
    <a:accent5>
      <a:srgbClr val="80A3E3"/>
    </a:accent5>
    <a:accent6>
      <a:srgbClr val="AAAAAA"/>
    </a:accent6>
    <a:hlink>
      <a:srgbClr val="F16F24"/>
    </a:hlink>
    <a:folHlink>
      <a:srgbClr val="29ABE2"/>
    </a:folHlink>
  </a:clrScheme>
  <a:fontScheme name="Custom 4">
    <a:majorFont>
      <a:latin typeface="Segoe UI Light"/>
      <a:ea typeface=""/>
      <a:cs typeface=""/>
    </a:majorFont>
    <a:minorFont>
      <a:latin typeface="Segoe UI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PSB New Brand Colours 1">
    <a:dk1>
      <a:srgbClr val="676767"/>
    </a:dk1>
    <a:lt1>
      <a:srgbClr val="FFFFFF"/>
    </a:lt1>
    <a:dk2>
      <a:srgbClr val="676767"/>
    </a:dk2>
    <a:lt2>
      <a:srgbClr val="FFFFFF"/>
    </a:lt2>
    <a:accent1>
      <a:srgbClr val="005288"/>
    </a:accent1>
    <a:accent2>
      <a:srgbClr val="F16F24"/>
    </a:accent2>
    <a:accent3>
      <a:srgbClr val="29ABE2"/>
    </a:accent3>
    <a:accent4>
      <a:srgbClr val="676767"/>
    </a:accent4>
    <a:accent5>
      <a:srgbClr val="80A3E3"/>
    </a:accent5>
    <a:accent6>
      <a:srgbClr val="AAAAAA"/>
    </a:accent6>
    <a:hlink>
      <a:srgbClr val="F16F24"/>
    </a:hlink>
    <a:folHlink>
      <a:srgbClr val="29ABE2"/>
    </a:folHlink>
  </a:clrScheme>
  <a:fontScheme name="Custom 4">
    <a:majorFont>
      <a:latin typeface="Segoe UI Light"/>
      <a:ea typeface=""/>
      <a:cs typeface=""/>
    </a:majorFont>
    <a:minorFont>
      <a:latin typeface="Segoe UI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PSB New Brand Colours 1">
    <a:dk1>
      <a:srgbClr val="676767"/>
    </a:dk1>
    <a:lt1>
      <a:srgbClr val="FFFFFF"/>
    </a:lt1>
    <a:dk2>
      <a:srgbClr val="676767"/>
    </a:dk2>
    <a:lt2>
      <a:srgbClr val="FFFFFF"/>
    </a:lt2>
    <a:accent1>
      <a:srgbClr val="005288"/>
    </a:accent1>
    <a:accent2>
      <a:srgbClr val="F16F24"/>
    </a:accent2>
    <a:accent3>
      <a:srgbClr val="29ABE2"/>
    </a:accent3>
    <a:accent4>
      <a:srgbClr val="676767"/>
    </a:accent4>
    <a:accent5>
      <a:srgbClr val="80A3E3"/>
    </a:accent5>
    <a:accent6>
      <a:srgbClr val="AAAAAA"/>
    </a:accent6>
    <a:hlink>
      <a:srgbClr val="F16F24"/>
    </a:hlink>
    <a:folHlink>
      <a:srgbClr val="29ABE2"/>
    </a:folHlink>
  </a:clrScheme>
  <a:fontScheme name="Custom 4">
    <a:majorFont>
      <a:latin typeface="Segoe UI Light"/>
      <a:ea typeface=""/>
      <a:cs typeface=""/>
    </a:majorFont>
    <a:minorFont>
      <a:latin typeface="Segoe UI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PSB New Brand Colours 1">
    <a:dk1>
      <a:srgbClr val="676767"/>
    </a:dk1>
    <a:lt1>
      <a:srgbClr val="FFFFFF"/>
    </a:lt1>
    <a:dk2>
      <a:srgbClr val="676767"/>
    </a:dk2>
    <a:lt2>
      <a:srgbClr val="FFFFFF"/>
    </a:lt2>
    <a:accent1>
      <a:srgbClr val="005288"/>
    </a:accent1>
    <a:accent2>
      <a:srgbClr val="F16F24"/>
    </a:accent2>
    <a:accent3>
      <a:srgbClr val="29ABE2"/>
    </a:accent3>
    <a:accent4>
      <a:srgbClr val="676767"/>
    </a:accent4>
    <a:accent5>
      <a:srgbClr val="80A3E3"/>
    </a:accent5>
    <a:accent6>
      <a:srgbClr val="AAAAAA"/>
    </a:accent6>
    <a:hlink>
      <a:srgbClr val="F16F24"/>
    </a:hlink>
    <a:folHlink>
      <a:srgbClr val="29ABE2"/>
    </a:folHlink>
  </a:clrScheme>
  <a:fontScheme name="Custom 4">
    <a:majorFont>
      <a:latin typeface="Segoe UI Light"/>
      <a:ea typeface=""/>
      <a:cs typeface=""/>
    </a:majorFont>
    <a:minorFont>
      <a:latin typeface="Segoe UI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PSB New Brand Colours 1">
    <a:dk1>
      <a:srgbClr val="676767"/>
    </a:dk1>
    <a:lt1>
      <a:srgbClr val="FFFFFF"/>
    </a:lt1>
    <a:dk2>
      <a:srgbClr val="676767"/>
    </a:dk2>
    <a:lt2>
      <a:srgbClr val="FFFFFF"/>
    </a:lt2>
    <a:accent1>
      <a:srgbClr val="005288"/>
    </a:accent1>
    <a:accent2>
      <a:srgbClr val="F16F24"/>
    </a:accent2>
    <a:accent3>
      <a:srgbClr val="29ABE2"/>
    </a:accent3>
    <a:accent4>
      <a:srgbClr val="676767"/>
    </a:accent4>
    <a:accent5>
      <a:srgbClr val="80A3E3"/>
    </a:accent5>
    <a:accent6>
      <a:srgbClr val="AAAAAA"/>
    </a:accent6>
    <a:hlink>
      <a:srgbClr val="F16F24"/>
    </a:hlink>
    <a:folHlink>
      <a:srgbClr val="29ABE2"/>
    </a:folHlink>
  </a:clrScheme>
  <a:fontScheme name="Custom 4">
    <a:majorFont>
      <a:latin typeface="Segoe UI Light"/>
      <a:ea typeface=""/>
      <a:cs typeface=""/>
    </a:majorFont>
    <a:minorFont>
      <a:latin typeface="Segoe UI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0</TotalTime>
  <Words>2586</Words>
  <Application>Microsoft Office PowerPoint</Application>
  <PresentationFormat>On-screen Show (16:9)</PresentationFormat>
  <Paragraphs>516</Paragraphs>
  <Slides>57</Slides>
  <Notes>9</Notes>
  <HiddenSlides>0</HiddenSlides>
  <MMClips>0</MMClips>
  <ScaleCrop>false</ScaleCrop>
  <HeadingPairs>
    <vt:vector size="4" baseType="variant">
      <vt:variant>
        <vt:lpstr>Theme</vt:lpstr>
      </vt:variant>
      <vt:variant>
        <vt:i4>1</vt:i4>
      </vt:variant>
      <vt:variant>
        <vt:lpstr>Slide Titles</vt:lpstr>
      </vt:variant>
      <vt:variant>
        <vt:i4>57</vt:i4>
      </vt:variant>
    </vt:vector>
  </HeadingPairs>
  <TitlesOfParts>
    <vt:vector size="58" baseType="lpstr">
      <vt:lpstr>1_Office Theme</vt:lpstr>
      <vt:lpstr>PowerPoint Presentation</vt:lpstr>
      <vt:lpstr>The Narrative Partners</vt:lpstr>
      <vt:lpstr>The Debate is negative and broken</vt:lpstr>
      <vt:lpstr>Our arguments are diffuse</vt:lpstr>
      <vt:lpstr>Our Ambition</vt:lpstr>
      <vt:lpstr>The Narrative Project</vt:lpstr>
      <vt:lpstr>OUR AUDIENCE</vt:lpstr>
      <vt:lpstr>The Engaged Public is Quite Small</vt:lpstr>
      <vt:lpstr>Three Segments within the Engaged</vt:lpstr>
      <vt:lpstr>Audiences for this Research </vt:lpstr>
      <vt:lpstr>Insights &amp; Implications</vt:lpstr>
      <vt:lpstr>Key Insights</vt:lpstr>
      <vt:lpstr>Insight</vt:lpstr>
      <vt:lpstr>Insight</vt:lpstr>
      <vt:lpstr>Insight</vt:lpstr>
      <vt:lpstr>Insight</vt:lpstr>
      <vt:lpstr>Insight</vt:lpstr>
      <vt:lpstr>Insight</vt:lpstr>
      <vt:lpstr>Insight</vt:lpstr>
      <vt:lpstr>THE NARRATIVE</vt:lpstr>
      <vt:lpstr>Narrative Themes</vt:lpstr>
      <vt:lpstr>Narrative Messages</vt:lpstr>
      <vt:lpstr>Always Emphasize our Goal: Self-reliance</vt:lpstr>
      <vt:lpstr>Reframe the Moral Wrong as Wasted Potential, Not Helpless Suffering </vt:lpstr>
      <vt:lpstr>Reframe the World’s Poorest People as those who Share Values</vt:lpstr>
      <vt:lpstr>Show that Development Works Through Partnerships</vt:lpstr>
      <vt:lpstr>Use Progress as a Tool— Not a Story Itself</vt:lpstr>
      <vt:lpstr>DISCUSSION</vt:lpstr>
      <vt:lpstr>Discussion points</vt:lpstr>
      <vt:lpstr>appendix</vt:lpstr>
      <vt:lpstr>A Comprehensive Approach</vt:lpstr>
      <vt:lpstr>The Final Four Frames</vt:lpstr>
      <vt:lpstr>The Narrative Formula</vt:lpstr>
      <vt:lpstr>Insight</vt:lpstr>
      <vt:lpstr>Public Attitudes are Negative</vt:lpstr>
      <vt:lpstr>Changing These Opinions is Hard</vt:lpstr>
      <vt:lpstr>Insight</vt:lpstr>
      <vt:lpstr>Three Segments within the Engaged</vt:lpstr>
      <vt:lpstr>Likelihood to Donate to Charity Increases Among Swing Audience</vt:lpstr>
      <vt:lpstr>Insight</vt:lpstr>
      <vt:lpstr>Autonomy &amp; Partnership Were the Strongest Frames Tested</vt:lpstr>
      <vt:lpstr>Insight</vt:lpstr>
      <vt:lpstr>Our Audiences Don’t See Evidence of Positive Change</vt:lpstr>
      <vt:lpstr>Insight</vt:lpstr>
      <vt:lpstr>Women &amp; Girls (in a Values Framing) is the Best-performing Message Among Swings</vt:lpstr>
      <vt:lpstr>Insight</vt:lpstr>
      <vt:lpstr>There is Deep Skepticism that Individuals or Their Governments Can Make a Difference</vt:lpstr>
      <vt:lpstr> Our Frames and Messages Were Effective at Changing People’s Views of Their Own Impact</vt:lpstr>
      <vt:lpstr>Insight</vt:lpstr>
      <vt:lpstr>Even the Most Powerful Attacks Fail to Stand Up Against an Effective Rebuttal</vt:lpstr>
      <vt:lpstr>THE NARRATIVE</vt:lpstr>
      <vt:lpstr>The narrative in long-form</vt:lpstr>
      <vt:lpstr>examples</vt:lpstr>
      <vt:lpstr>PowerPoint Presentation</vt:lpstr>
      <vt:lpstr>PowerPoint Presentation</vt:lpstr>
      <vt:lpstr>Don’t do these things</vt:lpstr>
      <vt:lpstr>Or these…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Freelance New</dc:creator>
  <cp:lastModifiedBy>Julian</cp:lastModifiedBy>
  <cp:revision>518</cp:revision>
  <cp:lastPrinted>2014-05-30T20:03:10Z</cp:lastPrinted>
  <dcterms:created xsi:type="dcterms:W3CDTF">2014-05-29T13:22:00Z</dcterms:created>
  <dcterms:modified xsi:type="dcterms:W3CDTF">2014-12-09T07:27:08Z</dcterms:modified>
</cp:coreProperties>
</file>