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charts/chart20.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9"/>
  </p:notesMasterIdLst>
  <p:handoutMasterIdLst>
    <p:handoutMasterId r:id="rId60"/>
  </p:handoutMasterIdLst>
  <p:sldIdLst>
    <p:sldId id="390" r:id="rId2"/>
    <p:sldId id="530" r:id="rId3"/>
    <p:sldId id="533" r:id="rId4"/>
    <p:sldId id="537" r:id="rId5"/>
    <p:sldId id="511" r:id="rId6"/>
    <p:sldId id="501" r:id="rId7"/>
    <p:sldId id="438" r:id="rId8"/>
    <p:sldId id="517" r:id="rId9"/>
    <p:sldId id="538" r:id="rId10"/>
    <p:sldId id="472" r:id="rId11"/>
    <p:sldId id="440" r:id="rId12"/>
    <p:sldId id="444" r:id="rId13"/>
    <p:sldId id="576" r:id="rId14"/>
    <p:sldId id="577" r:id="rId15"/>
    <p:sldId id="578" r:id="rId16"/>
    <p:sldId id="579" r:id="rId17"/>
    <p:sldId id="580" r:id="rId18"/>
    <p:sldId id="581" r:id="rId19"/>
    <p:sldId id="582" r:id="rId20"/>
    <p:sldId id="583" r:id="rId21"/>
    <p:sldId id="584" r:id="rId22"/>
    <p:sldId id="585" r:id="rId23"/>
    <p:sldId id="428" r:id="rId24"/>
    <p:sldId id="474" r:id="rId25"/>
    <p:sldId id="475" r:id="rId26"/>
    <p:sldId id="477" r:id="rId27"/>
    <p:sldId id="479" r:id="rId28"/>
    <p:sldId id="564" r:id="rId29"/>
    <p:sldId id="565" r:id="rId30"/>
    <p:sldId id="531" r:id="rId31"/>
    <p:sldId id="569" r:id="rId32"/>
    <p:sldId id="570" r:id="rId33"/>
    <p:sldId id="435"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551" r:id="rId47"/>
    <p:sldId id="552" r:id="rId48"/>
    <p:sldId id="553" r:id="rId49"/>
    <p:sldId id="554" r:id="rId50"/>
    <p:sldId id="555" r:id="rId51"/>
    <p:sldId id="586" r:id="rId52"/>
    <p:sldId id="587" r:id="rId53"/>
    <p:sldId id="571" r:id="rId54"/>
    <p:sldId id="572" r:id="rId55"/>
    <p:sldId id="573" r:id="rId56"/>
    <p:sldId id="574" r:id="rId57"/>
    <p:sldId id="575" r:id="rId5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86">
          <p15:clr>
            <a:srgbClr val="A4A3A4"/>
          </p15:clr>
        </p15:guide>
        <p15:guide id="2" orient="horz" pos="3157">
          <p15:clr>
            <a:srgbClr val="A4A3A4"/>
          </p15:clr>
        </p15:guide>
        <p15:guide id="3" orient="horz" pos="259">
          <p15:clr>
            <a:srgbClr val="A4A3A4"/>
          </p15:clr>
        </p15:guide>
        <p15:guide id="4" orient="horz" pos="2773">
          <p15:clr>
            <a:srgbClr val="A4A3A4"/>
          </p15:clr>
        </p15:guide>
        <p15:guide id="5" orient="horz" pos="3205">
          <p15:clr>
            <a:srgbClr val="A4A3A4"/>
          </p15:clr>
        </p15:guide>
        <p15:guide id="6" orient="horz" pos="1131">
          <p15:clr>
            <a:srgbClr val="A4A3A4"/>
          </p15:clr>
        </p15:guide>
        <p15:guide id="7" orient="horz" pos="1053">
          <p15:clr>
            <a:srgbClr val="A4A3A4"/>
          </p15:clr>
        </p15:guide>
        <p15:guide id="8" orient="horz" pos="1720">
          <p15:clr>
            <a:srgbClr val="A4A3A4"/>
          </p15:clr>
        </p15:guide>
        <p15:guide id="9" pos="5392">
          <p15:clr>
            <a:srgbClr val="A4A3A4"/>
          </p15:clr>
        </p15:guide>
        <p15:guide id="10" pos="5544">
          <p15:clr>
            <a:srgbClr val="A4A3A4"/>
          </p15:clr>
        </p15:guide>
        <p15:guide id="11" pos="147">
          <p15:clr>
            <a:srgbClr val="A4A3A4"/>
          </p15:clr>
        </p15:guide>
        <p15:guide id="12" pos="2895">
          <p15:clr>
            <a:srgbClr val="A4A3A4"/>
          </p15:clr>
        </p15:guide>
        <p15:guide id="13" pos="3542">
          <p15:clr>
            <a:srgbClr val="A4A3A4"/>
          </p15:clr>
        </p15:guide>
        <p15:guide id="14" pos="832">
          <p15:clr>
            <a:srgbClr val="A4A3A4"/>
          </p15:clr>
        </p15:guide>
        <p15:guide id="15"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F5F5F5"/>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7203" autoAdjust="0"/>
  </p:normalViewPr>
  <p:slideViewPr>
    <p:cSldViewPr snapToObjects="1">
      <p:cViewPr>
        <p:scale>
          <a:sx n="100" d="100"/>
          <a:sy n="100" d="100"/>
        </p:scale>
        <p:origin x="-450" y="-18"/>
      </p:cViewPr>
      <p:guideLst>
        <p:guide orient="horz" pos="486"/>
        <p:guide orient="horz" pos="3157"/>
        <p:guide orient="horz" pos="259"/>
        <p:guide orient="horz" pos="2773"/>
        <p:guide orient="horz" pos="3205"/>
        <p:guide orient="horz" pos="1131"/>
        <p:guide orient="horz" pos="1053"/>
        <p:guide orient="horz" pos="1720"/>
        <p:guide pos="5392"/>
        <p:guide pos="5544"/>
        <p:guide pos="147"/>
        <p:guide pos="2895"/>
        <p:guide pos="3542"/>
        <p:guide pos="832"/>
        <p:guide pos="5602"/>
      </p:guideLst>
    </p:cSldViewPr>
  </p:slideViewPr>
  <p:outlineViewPr>
    <p:cViewPr>
      <p:scale>
        <a:sx n="33" d="100"/>
        <a:sy n="33" d="100"/>
      </p:scale>
      <p:origin x="0" y="64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mb\Desktop\Why%20the%20urgency%20charts.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omb\Desktop\Why%20the%20urgency%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rflsv02\home-t\tomb\MyDocs\Project%20docs\+New%20narrative\Copy%20of%20Why%20the%20urgency%20charts.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tomb\Desktop\Why%20the%20urgency%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'Audience size NN'!$B$65</c:f>
              <c:strCache>
                <c:ptCount val="1"/>
                <c:pt idx="0">
                  <c:v>TOTAL DISENGAGED</c:v>
                </c:pt>
              </c:strCache>
            </c:strRef>
          </c:tx>
          <c:spPr>
            <a:solidFill>
              <a:schemeClr val="bg1">
                <a:lumMod val="85000"/>
              </a:schemeClr>
            </a:solidFill>
          </c:spPr>
          <c:invertIfNegative val="0"/>
          <c:dLbls>
            <c:spPr>
              <a:noFill/>
              <a:ln>
                <a:noFill/>
              </a:ln>
              <a:effectLst/>
            </c:spPr>
            <c:txPr>
              <a:bodyPr/>
              <a:lstStyle/>
              <a:p>
                <a:pPr>
                  <a:defRPr sz="1600">
                    <a:solidFill>
                      <a:schemeClr val="tx1">
                        <a:lumMod val="50000"/>
                        <a:lumOff val="50000"/>
                      </a:schemeClr>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NN'!$C$65:$F$65</c:f>
              <c:numCache>
                <c:formatCode>0%</c:formatCode>
                <c:ptCount val="4"/>
                <c:pt idx="0">
                  <c:v>0.74</c:v>
                </c:pt>
                <c:pt idx="1">
                  <c:v>0.68</c:v>
                </c:pt>
                <c:pt idx="2">
                  <c:v>0.7</c:v>
                </c:pt>
                <c:pt idx="3">
                  <c:v>0.67</c:v>
                </c:pt>
              </c:numCache>
            </c:numRef>
          </c:val>
        </c:ser>
        <c:ser>
          <c:idx val="1"/>
          <c:order val="1"/>
          <c:tx>
            <c:strRef>
              <c:f>'Audience size NN'!$B$66</c:f>
              <c:strCache>
                <c:ptCount val="1"/>
                <c:pt idx="0">
                  <c:v>TOTAL ENGAGED</c:v>
                </c:pt>
              </c:strCache>
            </c:strRef>
          </c:tx>
          <c:spPr>
            <a:solidFill>
              <a:schemeClr val="accent3"/>
            </a:solidFill>
          </c:spPr>
          <c:invertIfNegative val="0"/>
          <c:dLbls>
            <c:spPr>
              <a:noFill/>
              <a:ln>
                <a:noFill/>
              </a:ln>
              <a:effectLst/>
            </c:spPr>
            <c:txPr>
              <a:bodyPr/>
              <a:lstStyle/>
              <a:p>
                <a:pPr>
                  <a:defRPr sz="16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NN'!$C$66:$F$66</c:f>
              <c:numCache>
                <c:formatCode>0%</c:formatCode>
                <c:ptCount val="4"/>
                <c:pt idx="0">
                  <c:v>0.26</c:v>
                </c:pt>
                <c:pt idx="1">
                  <c:v>0.32</c:v>
                </c:pt>
                <c:pt idx="2">
                  <c:v>0.3</c:v>
                </c:pt>
                <c:pt idx="3">
                  <c:v>0.33</c:v>
                </c:pt>
              </c:numCache>
            </c:numRef>
          </c:val>
        </c:ser>
        <c:dLbls>
          <c:showLegendKey val="0"/>
          <c:showVal val="0"/>
          <c:showCatName val="0"/>
          <c:showSerName val="0"/>
          <c:showPercent val="0"/>
          <c:showBubbleSize val="0"/>
        </c:dLbls>
        <c:gapWidth val="25"/>
        <c:overlap val="100"/>
        <c:axId val="89066112"/>
        <c:axId val="89080192"/>
      </c:barChart>
      <c:catAx>
        <c:axId val="89066112"/>
        <c:scaling>
          <c:orientation val="minMax"/>
        </c:scaling>
        <c:delete val="0"/>
        <c:axPos val="b"/>
        <c:numFmt formatCode="General" sourceLinked="0"/>
        <c:majorTickMark val="out"/>
        <c:minorTickMark val="none"/>
        <c:tickLblPos val="nextTo"/>
        <c:spPr>
          <a:ln w="6350">
            <a:solidFill>
              <a:schemeClr val="bg1">
                <a:lumMod val="65000"/>
              </a:schemeClr>
            </a:solidFill>
          </a:ln>
        </c:spPr>
        <c:txPr>
          <a:bodyPr/>
          <a:lstStyle/>
          <a:p>
            <a:pPr>
              <a:defRPr>
                <a:solidFill>
                  <a:schemeClr val="accent3"/>
                </a:solidFill>
                <a:latin typeface="+mj-lt"/>
              </a:defRPr>
            </a:pPr>
            <a:endParaRPr lang="de-DE"/>
          </a:p>
        </c:txPr>
        <c:crossAx val="89080192"/>
        <c:crosses val="autoZero"/>
        <c:auto val="1"/>
        <c:lblAlgn val="ctr"/>
        <c:lblOffset val="100"/>
        <c:noMultiLvlLbl val="0"/>
      </c:catAx>
      <c:valAx>
        <c:axId val="89080192"/>
        <c:scaling>
          <c:orientation val="minMax"/>
        </c:scaling>
        <c:delete val="0"/>
        <c:axPos val="l"/>
        <c:majorGridlines>
          <c:spPr>
            <a:ln>
              <a:noFill/>
            </a:ln>
          </c:spPr>
        </c:majorGridlines>
        <c:numFmt formatCode="0%" sourceLinked="1"/>
        <c:majorTickMark val="out"/>
        <c:minorTickMark val="none"/>
        <c:tickLblPos val="nextTo"/>
        <c:spPr>
          <a:ln w="6350">
            <a:solidFill>
              <a:schemeClr val="bg1">
                <a:lumMod val="65000"/>
              </a:schemeClr>
            </a:solidFill>
          </a:ln>
        </c:spPr>
        <c:txPr>
          <a:bodyPr/>
          <a:lstStyle/>
          <a:p>
            <a:pPr>
              <a:defRPr sz="1000">
                <a:solidFill>
                  <a:schemeClr val="bg1">
                    <a:lumMod val="50000"/>
                  </a:schemeClr>
                </a:solidFill>
              </a:defRPr>
            </a:pPr>
            <a:endParaRPr lang="de-DE"/>
          </a:p>
        </c:txPr>
        <c:crossAx val="89066112"/>
        <c:crosses val="autoZero"/>
        <c:crossBetween val="between"/>
        <c:majorUnit val="1"/>
      </c:valAx>
      <c:spPr>
        <a:ln>
          <a:noFill/>
        </a:ln>
      </c:spPr>
    </c:plotArea>
    <c:legend>
      <c:legendPos val="t"/>
      <c:layout/>
      <c:overlay val="0"/>
      <c:txPr>
        <a:bodyPr/>
        <a:lstStyle/>
        <a:p>
          <a:pPr>
            <a:defRPr sz="1200">
              <a:solidFill>
                <a:schemeClr val="accent3"/>
              </a:solidFill>
            </a:defRPr>
          </a:pPr>
          <a:endParaRPr lang="de-DE"/>
        </a:p>
      </c:txPr>
    </c:legend>
    <c:plotVisOnly val="1"/>
    <c:dispBlanksAs val="gap"/>
    <c:showDLblsOverMax val="0"/>
  </c:chart>
  <c:txPr>
    <a:bodyPr/>
    <a:lstStyle/>
    <a:p>
      <a:pPr>
        <a:defRPr sz="105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ln>
            </c:spPr>
          </c:marker>
          <c:dLbls>
            <c:dLbl>
              <c:idx val="0"/>
              <c:layout>
                <c:manualLayout>
                  <c:x val="-9.1279476012711941E-2"/>
                  <c:y val="-4.13938519085466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030303030303032E-2"/>
                  <c:y val="-3.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52525252526178E-3"/>
                  <c:y val="-1.736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19</c:v>
                </c:pt>
                <c:pt idx="1">
                  <c:v>27</c:v>
                </c:pt>
                <c:pt idx="2">
                  <c:v>26</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ln>
            </c:spPr>
          </c:marker>
          <c:dLbls>
            <c:dLbl>
              <c:idx val="0"/>
              <c:layout>
                <c:manualLayout>
                  <c:x val="-0.14467957720479246"/>
                  <c:y val="-3.91239306482770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28282828282832E-2"/>
                  <c:y val="2.77775043744532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52525252526178E-3"/>
                  <c:y val="1.38888888888889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16</c:v>
                </c:pt>
                <c:pt idx="1">
                  <c:v>23</c:v>
                </c:pt>
                <c:pt idx="2">
                  <c:v>24</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0.11899635788532559"/>
                  <c:y val="-1.06646967794775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505050505050509E-3"/>
                  <c:y val="-3.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52525252526178E-3"/>
                  <c:y val="-1.041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15</c:v>
                </c:pt>
                <c:pt idx="1">
                  <c:v>15</c:v>
                </c:pt>
                <c:pt idx="2">
                  <c:v>16</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5"/>
            <c:spPr>
              <a:solidFill>
                <a:srgbClr val="EEECE1">
                  <a:lumMod val="50000"/>
                </a:srgbClr>
              </a:solidFill>
              <a:ln>
                <a:noFill/>
              </a:ln>
            </c:spPr>
          </c:marker>
          <c:dLbls>
            <c:dLbl>
              <c:idx val="0"/>
              <c:layout>
                <c:manualLayout>
                  <c:x val="-0.11899635788532559"/>
                  <c:y val="2.41689425403859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505050505050509E-3"/>
                  <c:y val="3.819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Sheet1!$E$2:$E$4</c:f>
              <c:numCache>
                <c:formatCode>0</c:formatCode>
                <c:ptCount val="3"/>
                <c:pt idx="0">
                  <c:v>12</c:v>
                </c:pt>
                <c:pt idx="1">
                  <c:v>14</c:v>
                </c:pt>
                <c:pt idx="2">
                  <c:v>14</c:v>
                </c:pt>
              </c:numCache>
            </c:numRef>
          </c:val>
          <c:smooth val="0"/>
        </c:ser>
        <c:dLbls>
          <c:showLegendKey val="0"/>
          <c:showVal val="1"/>
          <c:showCatName val="0"/>
          <c:showSerName val="0"/>
          <c:showPercent val="0"/>
          <c:showBubbleSize val="0"/>
        </c:dLbls>
        <c:marker val="1"/>
        <c:smooth val="0"/>
        <c:axId val="111488000"/>
        <c:axId val="32333824"/>
      </c:lineChart>
      <c:catAx>
        <c:axId val="111488000"/>
        <c:scaling>
          <c:orientation val="minMax"/>
        </c:scaling>
        <c:delete val="0"/>
        <c:axPos val="b"/>
        <c:numFmt formatCode="General" sourceLinked="0"/>
        <c:majorTickMark val="none"/>
        <c:minorTickMark val="none"/>
        <c:tickLblPos val="nextTo"/>
        <c:crossAx val="32333824"/>
        <c:crosses val="autoZero"/>
        <c:auto val="1"/>
        <c:lblAlgn val="ctr"/>
        <c:lblOffset val="100"/>
        <c:noMultiLvlLbl val="0"/>
      </c:catAx>
      <c:valAx>
        <c:axId val="32333824"/>
        <c:scaling>
          <c:orientation val="minMax"/>
          <c:max val="50"/>
          <c:min val="0"/>
        </c:scaling>
        <c:delete val="1"/>
        <c:axPos val="l"/>
        <c:numFmt formatCode="0" sourceLinked="1"/>
        <c:majorTickMark val="out"/>
        <c:minorTickMark val="none"/>
        <c:tickLblPos val="nextTo"/>
        <c:crossAx val="111488000"/>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ln>
            </c:spPr>
          </c:marker>
          <c:dLbls>
            <c:dLbl>
              <c:idx val="0"/>
              <c:layout>
                <c:manualLayout>
                  <c:x val="-0.13913729204609149"/>
                  <c:y val="-2.41689425403859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151515151515152E-2"/>
                  <c:y val="-6.25000000000000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Sheet1!$B$2:$B$4</c:f>
              <c:numCache>
                <c:formatCode>0</c:formatCode>
                <c:ptCount val="3"/>
                <c:pt idx="0">
                  <c:v>81</c:v>
                </c:pt>
                <c:pt idx="1">
                  <c:v>80</c:v>
                </c:pt>
                <c:pt idx="2">
                  <c:v>83</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ln>
            </c:spPr>
          </c:marker>
          <c:dLbls>
            <c:dLbl>
              <c:idx val="0"/>
              <c:layout>
                <c:manualLayout>
                  <c:x val="-0.13119178590927558"/>
                  <c:y val="2.53719420372147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252525252525255E-3"/>
                  <c:y val="3.47222222222222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Sheet1!$C$2:$C$4</c:f>
              <c:numCache>
                <c:formatCode>0</c:formatCode>
                <c:ptCount val="3"/>
                <c:pt idx="0">
                  <c:v>73</c:v>
                </c:pt>
                <c:pt idx="1">
                  <c:v>77</c:v>
                </c:pt>
                <c:pt idx="2">
                  <c:v>78</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0.13581126622137787"/>
                  <c:y val="-4.50023983135402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151515151515152E-2"/>
                  <c:y val="-2.77777777777778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Sheet1!$D$2:$D$4</c:f>
              <c:numCache>
                <c:formatCode>0</c:formatCode>
                <c:ptCount val="3"/>
                <c:pt idx="0">
                  <c:v>74</c:v>
                </c:pt>
                <c:pt idx="1">
                  <c:v>63</c:v>
                </c:pt>
                <c:pt idx="2">
                  <c:v>64</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5"/>
            <c:spPr>
              <a:solidFill>
                <a:srgbClr val="EEECE1">
                  <a:lumMod val="50000"/>
                </a:srgbClr>
              </a:solidFill>
              <a:ln>
                <a:noFill/>
              </a:ln>
            </c:spPr>
          </c:marker>
          <c:dLbls>
            <c:dLbl>
              <c:idx val="0"/>
              <c:layout>
                <c:manualLayout>
                  <c:x val="-0.11271386466086651"/>
                  <c:y val="-8.01095493566597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01010101010102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Sheet1!$E$2:$E$4</c:f>
              <c:numCache>
                <c:formatCode>0</c:formatCode>
                <c:ptCount val="3"/>
                <c:pt idx="0">
                  <c:v>60</c:v>
                </c:pt>
                <c:pt idx="1">
                  <c:v>61</c:v>
                </c:pt>
                <c:pt idx="2">
                  <c:v>59</c:v>
                </c:pt>
              </c:numCache>
            </c:numRef>
          </c:val>
          <c:smooth val="0"/>
        </c:ser>
        <c:dLbls>
          <c:showLegendKey val="0"/>
          <c:showVal val="1"/>
          <c:showCatName val="0"/>
          <c:showSerName val="0"/>
          <c:showPercent val="0"/>
          <c:showBubbleSize val="0"/>
        </c:dLbls>
        <c:marker val="1"/>
        <c:smooth val="0"/>
        <c:axId val="32409472"/>
        <c:axId val="32411008"/>
      </c:lineChart>
      <c:catAx>
        <c:axId val="32409472"/>
        <c:scaling>
          <c:orientation val="minMax"/>
        </c:scaling>
        <c:delete val="0"/>
        <c:axPos val="b"/>
        <c:numFmt formatCode="General" sourceLinked="0"/>
        <c:majorTickMark val="none"/>
        <c:minorTickMark val="none"/>
        <c:tickLblPos val="nextTo"/>
        <c:crossAx val="32411008"/>
        <c:crosses val="autoZero"/>
        <c:auto val="1"/>
        <c:lblAlgn val="ctr"/>
        <c:lblOffset val="100"/>
        <c:noMultiLvlLbl val="0"/>
      </c:catAx>
      <c:valAx>
        <c:axId val="32411008"/>
        <c:scaling>
          <c:orientation val="minMax"/>
          <c:max val="90"/>
          <c:min val="40"/>
        </c:scaling>
        <c:delete val="1"/>
        <c:axPos val="l"/>
        <c:numFmt formatCode="0" sourceLinked="1"/>
        <c:majorTickMark val="out"/>
        <c:minorTickMark val="none"/>
        <c:tickLblPos val="nextTo"/>
        <c:crossAx val="32409472"/>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ln>
            </c:spPr>
          </c:marker>
          <c:dLbls>
            <c:dLbl>
              <c:idx val="0"/>
              <c:layout>
                <c:manualLayout>
                  <c:x val="-7.8282828282828287E-2"/>
                  <c:y val="-5.902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353535353535352E-2"/>
                  <c:y val="-9.72222222222222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52525252525346E-2"/>
                  <c:y val="-3.819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2</c:v>
                </c:pt>
                <c:pt idx="1">
                  <c:v>5</c:v>
                </c:pt>
                <c:pt idx="2">
                  <c:v>6</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ln>
            </c:spPr>
          </c:marker>
          <c:dLbls>
            <c:dLbl>
              <c:idx val="0"/>
              <c:layout>
                <c:manualLayout>
                  <c:x val="-7.575757575757576E-2"/>
                  <c:y val="-1.0416666666666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28282828282832E-2"/>
                  <c:y val="-8.33336067366577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828282828282832E-2"/>
                  <c:y val="-1.2731334408019992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1</c:v>
                </c:pt>
                <c:pt idx="1">
                  <c:v>2</c:v>
                </c:pt>
                <c:pt idx="2">
                  <c:v>3</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4.5454545454545456E-2"/>
                  <c:y val="-1.0416666666666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9.3750000000000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52525252524327E-3"/>
                  <c:y val="-1.04166666666667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1</c:v>
                </c:pt>
                <c:pt idx="1">
                  <c:v>1</c:v>
                </c:pt>
                <c:pt idx="2">
                  <c:v>1</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circle"/>
            <c:size val="4"/>
            <c:spPr>
              <a:solidFill>
                <a:srgbClr val="EEECE1">
                  <a:lumMod val="50000"/>
                </a:srgbClr>
              </a:solidFill>
              <a:ln>
                <a:noFill/>
              </a:ln>
            </c:spPr>
          </c:marker>
          <c:dLbls>
            <c:dLbl>
              <c:idx val="0"/>
              <c:layout>
                <c:manualLayout>
                  <c:x val="-0.11265275657484815"/>
                  <c:y val="-4.18034413651896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9.37502734033245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958837156771706E-2"/>
                  <c:y val="-2.77779410308724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2</c:v>
                </c:pt>
                <c:pt idx="1">
                  <c:v>4</c:v>
                </c:pt>
                <c:pt idx="2">
                  <c:v>4</c:v>
                </c:pt>
              </c:numCache>
            </c:numRef>
          </c:val>
          <c:smooth val="0"/>
        </c:ser>
        <c:dLbls>
          <c:showLegendKey val="0"/>
          <c:showVal val="1"/>
          <c:showCatName val="0"/>
          <c:showSerName val="0"/>
          <c:showPercent val="0"/>
          <c:showBubbleSize val="0"/>
        </c:dLbls>
        <c:marker val="1"/>
        <c:smooth val="0"/>
        <c:axId val="111882624"/>
        <c:axId val="111884160"/>
      </c:lineChart>
      <c:catAx>
        <c:axId val="111882624"/>
        <c:scaling>
          <c:orientation val="minMax"/>
        </c:scaling>
        <c:delete val="0"/>
        <c:axPos val="b"/>
        <c:numFmt formatCode="General" sourceLinked="0"/>
        <c:majorTickMark val="none"/>
        <c:minorTickMark val="none"/>
        <c:tickLblPos val="nextTo"/>
        <c:crossAx val="111884160"/>
        <c:crosses val="autoZero"/>
        <c:auto val="1"/>
        <c:lblAlgn val="ctr"/>
        <c:lblOffset val="100"/>
        <c:noMultiLvlLbl val="0"/>
      </c:catAx>
      <c:valAx>
        <c:axId val="111884160"/>
        <c:scaling>
          <c:orientation val="minMax"/>
          <c:max val="50"/>
          <c:min val="0"/>
        </c:scaling>
        <c:delete val="1"/>
        <c:axPos val="l"/>
        <c:numFmt formatCode="0" sourceLinked="1"/>
        <c:majorTickMark val="out"/>
        <c:minorTickMark val="none"/>
        <c:tickLblPos val="nextTo"/>
        <c:crossAx val="111882624"/>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35067937694458E-2"/>
          <c:y val="0.21011392790981881"/>
          <c:w val="0.94078753917509006"/>
          <c:h val="0.60520859439390462"/>
        </c:manualLayout>
      </c:layout>
      <c:barChart>
        <c:barDir val="col"/>
        <c:grouping val="clustered"/>
        <c:varyColors val="0"/>
        <c:ser>
          <c:idx val="0"/>
          <c:order val="0"/>
          <c:tx>
            <c:strRef>
              <c:f>Sheet1!$C$3</c:f>
              <c:strCache>
                <c:ptCount val="1"/>
                <c:pt idx="0">
                  <c:v>INDEX SCORE</c:v>
                </c:pt>
              </c:strCache>
            </c:strRef>
          </c:tx>
          <c:spPr>
            <a:solidFill>
              <a:schemeClr val="accent3"/>
            </a:solidFill>
            <a:ln>
              <a:noFill/>
            </a:ln>
            <a:effectLst/>
          </c:spPr>
          <c:invertIfNegative val="0"/>
          <c:dPt>
            <c:idx val="0"/>
            <c:invertIfNegative val="0"/>
            <c:bubble3D val="0"/>
          </c:dPt>
          <c:dPt>
            <c:idx val="1"/>
            <c:invertIfNegative val="0"/>
            <c:bubble3D val="0"/>
            <c:spPr>
              <a:solidFill>
                <a:schemeClr val="tx2">
                  <a:lumMod val="60000"/>
                  <a:lumOff val="40000"/>
                </a:schemeClr>
              </a:solidFill>
              <a:ln>
                <a:noFill/>
              </a:ln>
              <a:effectLst/>
            </c:spPr>
          </c:dPt>
          <c:dPt>
            <c:idx val="2"/>
            <c:invertIfNegative val="0"/>
            <c:bubble3D val="0"/>
            <c:spPr>
              <a:solidFill>
                <a:schemeClr val="tx2">
                  <a:lumMod val="60000"/>
                  <a:lumOff val="40000"/>
                </a:schemeClr>
              </a:solidFill>
              <a:ln>
                <a:noFill/>
              </a:ln>
              <a:effectLst/>
            </c:spPr>
          </c:dPt>
          <c:dPt>
            <c:idx val="3"/>
            <c:invertIfNegative val="0"/>
            <c:bubble3D val="0"/>
            <c:spPr>
              <a:solidFill>
                <a:schemeClr val="tx2">
                  <a:lumMod val="60000"/>
                  <a:lumOff val="40000"/>
                </a:schemeClr>
              </a:solidFill>
              <a:ln>
                <a:noFill/>
              </a:ln>
              <a:effectLst/>
            </c:spPr>
          </c:dPt>
          <c:dPt>
            <c:idx val="4"/>
            <c:invertIfNegative val="0"/>
            <c:bubble3D val="0"/>
            <c:spPr>
              <a:solidFill>
                <a:schemeClr val="tx2">
                  <a:lumMod val="60000"/>
                  <a:lumOff val="40000"/>
                </a:schemeClr>
              </a:solidFill>
              <a:ln>
                <a:noFill/>
              </a:ln>
              <a:effectLst/>
            </c:spPr>
          </c:dPt>
          <c:dPt>
            <c:idx val="5"/>
            <c:invertIfNegative val="0"/>
            <c:bubble3D val="0"/>
            <c:spPr>
              <a:solidFill>
                <a:schemeClr val="tx2">
                  <a:lumMod val="60000"/>
                  <a:lumOff val="40000"/>
                </a:schemeClr>
              </a:solidFill>
              <a:ln>
                <a:noFill/>
              </a:ln>
              <a:effectLst/>
            </c:spPr>
          </c:dPt>
          <c:dPt>
            <c:idx val="6"/>
            <c:invertIfNegative val="0"/>
            <c:bubble3D val="0"/>
            <c:spPr>
              <a:solidFill>
                <a:schemeClr val="tx2">
                  <a:lumMod val="60000"/>
                  <a:lumOff val="40000"/>
                </a:schemeClr>
              </a:solidFill>
              <a:ln>
                <a:noFill/>
              </a:ln>
              <a:effectLst/>
            </c:spPr>
          </c:dPt>
          <c:dPt>
            <c:idx val="7"/>
            <c:invertIfNegative val="0"/>
            <c:bubble3D val="0"/>
            <c:spPr>
              <a:solidFill>
                <a:schemeClr val="tx2">
                  <a:lumMod val="60000"/>
                  <a:lumOff val="40000"/>
                </a:schemeClr>
              </a:solidFill>
              <a:ln>
                <a:noFill/>
              </a:ln>
              <a:effectLst/>
            </c:spPr>
          </c:dPt>
          <c:cat>
            <c:strRef>
              <c:f>Sheet1!$B$4:$B$11</c:f>
              <c:strCache>
                <c:ptCount val="8"/>
                <c:pt idx="0">
                  <c:v>WOMEN &amp; GIRLS (VALUE VARIATION)</c:v>
                </c:pt>
                <c:pt idx="1">
                  <c:v>WOMEN &amp; GIRLS (RETURN ON INVESTMENT)</c:v>
                </c:pt>
                <c:pt idx="2">
                  <c:v>CONVERGENCE (LOOKING BACK WITH ALTERNATIVE TIME-BOUND MESSAGE)  </c:v>
                </c:pt>
                <c:pt idx="3">
                  <c:v>HUMAN POTENTIAL (IMBALANCE)</c:v>
                </c:pt>
                <c:pt idx="4">
                  <c:v>MORAL SUPPORT</c:v>
                </c:pt>
                <c:pt idx="5">
                  <c:v>SUPPORT WITH STIPULATIONS</c:v>
                </c:pt>
                <c:pt idx="6">
                  <c:v>CONTINUE V. STOP (AS LOSS AVERSION)</c:v>
                </c:pt>
                <c:pt idx="7">
                  <c:v>CONTINUE V. STOP (PERSEVERANCE)</c:v>
                </c:pt>
              </c:strCache>
            </c:strRef>
          </c:cat>
          <c:val>
            <c:numRef>
              <c:f>Sheet1!$C$4:$C$11</c:f>
              <c:numCache>
                <c:formatCode>General</c:formatCode>
                <c:ptCount val="8"/>
                <c:pt idx="0">
                  <c:v>193</c:v>
                </c:pt>
                <c:pt idx="1">
                  <c:v>160</c:v>
                </c:pt>
                <c:pt idx="2">
                  <c:v>160</c:v>
                </c:pt>
                <c:pt idx="3">
                  <c:v>159</c:v>
                </c:pt>
                <c:pt idx="4">
                  <c:v>159</c:v>
                </c:pt>
                <c:pt idx="5">
                  <c:v>155</c:v>
                </c:pt>
                <c:pt idx="6">
                  <c:v>153</c:v>
                </c:pt>
                <c:pt idx="7">
                  <c:v>153</c:v>
                </c:pt>
              </c:numCache>
            </c:numRef>
          </c:val>
        </c:ser>
        <c:dLbls>
          <c:showLegendKey val="0"/>
          <c:showVal val="0"/>
          <c:showCatName val="0"/>
          <c:showSerName val="0"/>
          <c:showPercent val="0"/>
          <c:showBubbleSize val="0"/>
        </c:dLbls>
        <c:gapWidth val="25"/>
        <c:overlap val="-27"/>
        <c:axId val="107142144"/>
        <c:axId val="107148032"/>
      </c:barChart>
      <c:catAx>
        <c:axId val="10714214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accent3"/>
                </a:solidFill>
                <a:latin typeface="+mn-lt"/>
                <a:ea typeface="+mn-ea"/>
                <a:cs typeface="+mn-cs"/>
              </a:defRPr>
            </a:pPr>
            <a:endParaRPr lang="de-DE"/>
          </a:p>
        </c:txPr>
        <c:crossAx val="107148032"/>
        <c:crosses val="autoZero"/>
        <c:auto val="1"/>
        <c:lblAlgn val="ctr"/>
        <c:lblOffset val="100"/>
        <c:noMultiLvlLbl val="0"/>
      </c:catAx>
      <c:valAx>
        <c:axId val="107148032"/>
        <c:scaling>
          <c:orientation val="minMax"/>
          <c:max val="200"/>
          <c:min val="140"/>
        </c:scaling>
        <c:delete val="0"/>
        <c:axPos val="l"/>
        <c:majorGridlines>
          <c:spPr>
            <a:ln w="6350" cap="flat" cmpd="sng" algn="ctr">
              <a:solidFill>
                <a:schemeClr val="bg1">
                  <a:lumMod val="65000"/>
                </a:schemeClr>
              </a:solidFill>
              <a:round/>
            </a:ln>
            <a:effectLst/>
          </c:spPr>
        </c:majorGridlines>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de-DE"/>
          </a:p>
        </c:txPr>
        <c:crossAx val="107142144"/>
        <c:crosses val="autoZero"/>
        <c:crossBetween val="between"/>
      </c:valAx>
      <c:spPr>
        <a:noFill/>
        <a:ln w="6350">
          <a:solidFill>
            <a:schemeClr val="bg1">
              <a:lumMod val="65000"/>
            </a:schemeClr>
          </a:solid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dirty="0"/>
              <a:t>Government impact on reducing poverty in poor countries</a:t>
            </a:r>
          </a:p>
        </c:rich>
      </c:tx>
      <c:layout>
        <c:manualLayout>
          <c:xMode val="edge"/>
          <c:yMode val="edge"/>
          <c:x val="0.17092659103451166"/>
          <c:y val="0"/>
        </c:manualLayout>
      </c:layout>
      <c:overlay val="0"/>
    </c:title>
    <c:autoTitleDeleted val="0"/>
    <c:plotArea>
      <c:layout>
        <c:manualLayout>
          <c:layoutTarget val="inner"/>
          <c:xMode val="edge"/>
          <c:yMode val="edge"/>
          <c:x val="1.5626387722782287E-2"/>
          <c:y val="0.127570654142415"/>
          <c:w val="0.9687472245544354"/>
          <c:h val="0.76761055358295838"/>
        </c:manualLayout>
      </c:layout>
      <c:barChart>
        <c:barDir val="col"/>
        <c:grouping val="stacked"/>
        <c:varyColors val="0"/>
        <c:ser>
          <c:idx val="0"/>
          <c:order val="0"/>
          <c:tx>
            <c:strRef>
              <c:f>Sheet1!$B$1</c:f>
              <c:strCache>
                <c:ptCount val="1"/>
                <c:pt idx="0">
                  <c:v>Can't make a difference</c:v>
                </c:pt>
              </c:strCache>
            </c:strRef>
          </c:tx>
          <c:spPr>
            <a:solidFill>
              <a:srgbClr val="EFAB2C"/>
            </a:solidFill>
            <a:ln w="6350">
              <a:solidFill>
                <a:srgbClr val="033359"/>
              </a:solidFill>
            </a:ln>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Sheet1!$B$2:$B$8</c:f>
              <c:numCache>
                <c:formatCode>0</c:formatCode>
                <c:ptCount val="7"/>
                <c:pt idx="0">
                  <c:v>0</c:v>
                </c:pt>
                <c:pt idx="1">
                  <c:v>3</c:v>
                </c:pt>
                <c:pt idx="2">
                  <c:v>18</c:v>
                </c:pt>
                <c:pt idx="3">
                  <c:v>4</c:v>
                </c:pt>
                <c:pt idx="4">
                  <c:v>3</c:v>
                </c:pt>
                <c:pt idx="5">
                  <c:v>6</c:v>
                </c:pt>
                <c:pt idx="6">
                  <c:v>2</c:v>
                </c:pt>
              </c:numCache>
            </c:numRef>
          </c:val>
        </c:ser>
        <c:ser>
          <c:idx val="1"/>
          <c:order val="1"/>
          <c:tx>
            <c:strRef>
              <c:f>Sheet1!$C$1</c:f>
              <c:strCache>
                <c:ptCount val="1"/>
                <c:pt idx="0">
                  <c:v>Neutral</c:v>
                </c:pt>
              </c:strCache>
            </c:strRef>
          </c:tx>
          <c:spPr>
            <a:solidFill>
              <a:sysClr val="window" lastClr="FFFFFF">
                <a:lumMod val="85000"/>
              </a:sysClr>
            </a:solidFill>
            <a:ln w="6350">
              <a:solidFill>
                <a:srgbClr val="033359"/>
              </a:solidFill>
            </a:ln>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Sheet1!$C$2:$C$8</c:f>
              <c:numCache>
                <c:formatCode>0</c:formatCode>
                <c:ptCount val="7"/>
                <c:pt idx="0">
                  <c:v>23</c:v>
                </c:pt>
                <c:pt idx="1">
                  <c:v>78</c:v>
                </c:pt>
                <c:pt idx="2">
                  <c:v>79</c:v>
                </c:pt>
                <c:pt idx="3">
                  <c:v>46</c:v>
                </c:pt>
                <c:pt idx="4">
                  <c:v>54</c:v>
                </c:pt>
                <c:pt idx="5">
                  <c:v>69</c:v>
                </c:pt>
                <c:pt idx="6">
                  <c:v>52</c:v>
                </c:pt>
              </c:numCache>
            </c:numRef>
          </c:val>
        </c:ser>
        <c:ser>
          <c:idx val="2"/>
          <c:order val="2"/>
          <c:tx>
            <c:strRef>
              <c:f>Sheet1!$D$1</c:f>
              <c:strCache>
                <c:ptCount val="1"/>
                <c:pt idx="0">
                  <c:v>Can make a difference</c:v>
                </c:pt>
              </c:strCache>
            </c:strRef>
          </c:tx>
          <c:spPr>
            <a:solidFill>
              <a:srgbClr val="1CACAC"/>
            </a:solidFill>
            <a:ln w="6350">
              <a:solidFill>
                <a:srgbClr val="033359"/>
              </a:solidFill>
            </a:ln>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Sheet1!$D$2:$D$8</c:f>
              <c:numCache>
                <c:formatCode>0</c:formatCode>
                <c:ptCount val="7"/>
                <c:pt idx="0">
                  <c:v>77</c:v>
                </c:pt>
                <c:pt idx="1">
                  <c:v>20</c:v>
                </c:pt>
                <c:pt idx="2">
                  <c:v>2</c:v>
                </c:pt>
                <c:pt idx="3">
                  <c:v>50</c:v>
                </c:pt>
                <c:pt idx="4">
                  <c:v>43</c:v>
                </c:pt>
                <c:pt idx="5">
                  <c:v>24</c:v>
                </c:pt>
                <c:pt idx="6">
                  <c:v>45</c:v>
                </c:pt>
              </c:numCache>
            </c:numRef>
          </c:val>
        </c:ser>
        <c:dLbls>
          <c:showLegendKey val="0"/>
          <c:showVal val="1"/>
          <c:showCatName val="0"/>
          <c:showSerName val="0"/>
          <c:showPercent val="0"/>
          <c:showBubbleSize val="0"/>
        </c:dLbls>
        <c:gapWidth val="50"/>
        <c:overlap val="100"/>
        <c:axId val="122838016"/>
        <c:axId val="122855808"/>
      </c:barChart>
      <c:catAx>
        <c:axId val="122838016"/>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de-DE"/>
          </a:p>
        </c:txPr>
        <c:crossAx val="122855808"/>
        <c:crosses val="autoZero"/>
        <c:auto val="1"/>
        <c:lblAlgn val="ctr"/>
        <c:lblOffset val="100"/>
        <c:noMultiLvlLbl val="0"/>
      </c:catAx>
      <c:valAx>
        <c:axId val="122855808"/>
        <c:scaling>
          <c:orientation val="minMax"/>
        </c:scaling>
        <c:delete val="1"/>
        <c:axPos val="l"/>
        <c:numFmt formatCode="0" sourceLinked="1"/>
        <c:majorTickMark val="out"/>
        <c:minorTickMark val="none"/>
        <c:tickLblPos val="nextTo"/>
        <c:crossAx val="122838016"/>
        <c:crosses val="autoZero"/>
        <c:crossBetween val="between"/>
      </c:valAx>
    </c:plotArea>
    <c:legend>
      <c:legendPos val="t"/>
      <c:layout>
        <c:manualLayout>
          <c:xMode val="edge"/>
          <c:yMode val="edge"/>
          <c:x val="7.122232773458366E-2"/>
          <c:y val="0.15314854195311486"/>
          <c:w val="0.86551016189457997"/>
          <c:h val="6.5426496177026922E-2"/>
        </c:manualLayout>
      </c:layout>
      <c:overlay val="0"/>
      <c:txPr>
        <a:bodyPr/>
        <a:lstStyle/>
        <a:p>
          <a:pPr>
            <a:defRPr sz="1000" i="1"/>
          </a:pPr>
          <a:endParaRPr lang="de-DE"/>
        </a:p>
      </c:txPr>
    </c:legend>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pPr>
            <a:r>
              <a:rPr lang="en-US" sz="1000" b="1" dirty="0"/>
              <a:t>Personal impact on reducing poverty in poor countries</a:t>
            </a:r>
          </a:p>
        </c:rich>
      </c:tx>
      <c:layout>
        <c:manualLayout>
          <c:xMode val="edge"/>
          <c:yMode val="edge"/>
          <c:x val="9.9345658496053174E-2"/>
          <c:y val="3.5122403681021354E-2"/>
        </c:manualLayout>
      </c:layout>
      <c:overlay val="0"/>
    </c:title>
    <c:autoTitleDeleted val="0"/>
    <c:plotArea>
      <c:layout>
        <c:manualLayout>
          <c:layoutTarget val="inner"/>
          <c:xMode val="edge"/>
          <c:yMode val="edge"/>
          <c:x val="1.5626387722782287E-2"/>
          <c:y val="0.127570654142415"/>
          <c:w val="0.9687472245544354"/>
          <c:h val="0.76761055358295838"/>
        </c:manualLayout>
      </c:layout>
      <c:barChart>
        <c:barDir val="col"/>
        <c:grouping val="stacked"/>
        <c:varyColors val="0"/>
        <c:ser>
          <c:idx val="0"/>
          <c:order val="0"/>
          <c:tx>
            <c:strRef>
              <c:f>Sheet1!$B$1</c:f>
              <c:strCache>
                <c:ptCount val="1"/>
                <c:pt idx="0">
                  <c:v>Can't make a difference</c:v>
                </c:pt>
              </c:strCache>
            </c:strRef>
          </c:tx>
          <c:spPr>
            <a:solidFill>
              <a:srgbClr val="EFAB2C"/>
            </a:solidFill>
            <a:ln w="6350">
              <a:solidFill>
                <a:srgbClr val="033359"/>
              </a:solidFill>
            </a:ln>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Sheet1!$B$2:$B$8</c:f>
              <c:numCache>
                <c:formatCode>0</c:formatCode>
                <c:ptCount val="7"/>
                <c:pt idx="0">
                  <c:v>1</c:v>
                </c:pt>
                <c:pt idx="1">
                  <c:v>13</c:v>
                </c:pt>
                <c:pt idx="2">
                  <c:v>59</c:v>
                </c:pt>
                <c:pt idx="3">
                  <c:v>13</c:v>
                </c:pt>
                <c:pt idx="4">
                  <c:v>15</c:v>
                </c:pt>
                <c:pt idx="5">
                  <c:v>16</c:v>
                </c:pt>
                <c:pt idx="6">
                  <c:v>17</c:v>
                </c:pt>
              </c:numCache>
            </c:numRef>
          </c:val>
        </c:ser>
        <c:ser>
          <c:idx val="1"/>
          <c:order val="1"/>
          <c:tx>
            <c:strRef>
              <c:f>Sheet1!$C$1</c:f>
              <c:strCache>
                <c:ptCount val="1"/>
                <c:pt idx="0">
                  <c:v>Neutral</c:v>
                </c:pt>
              </c:strCache>
            </c:strRef>
          </c:tx>
          <c:spPr>
            <a:solidFill>
              <a:sysClr val="window" lastClr="FFFFFF">
                <a:lumMod val="85000"/>
              </a:sysClr>
            </a:solidFill>
            <a:ln w="6350">
              <a:solidFill>
                <a:srgbClr val="033359"/>
              </a:solidFill>
            </a:ln>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Sheet1!$C$2:$C$8</c:f>
              <c:numCache>
                <c:formatCode>0</c:formatCode>
                <c:ptCount val="7"/>
                <c:pt idx="0">
                  <c:v>46</c:v>
                </c:pt>
                <c:pt idx="1">
                  <c:v>78</c:v>
                </c:pt>
                <c:pt idx="2">
                  <c:v>40</c:v>
                </c:pt>
                <c:pt idx="3">
                  <c:v>51</c:v>
                </c:pt>
                <c:pt idx="4">
                  <c:v>60</c:v>
                </c:pt>
                <c:pt idx="5">
                  <c:v>66</c:v>
                </c:pt>
                <c:pt idx="6">
                  <c:v>61</c:v>
                </c:pt>
              </c:numCache>
            </c:numRef>
          </c:val>
        </c:ser>
        <c:ser>
          <c:idx val="2"/>
          <c:order val="2"/>
          <c:tx>
            <c:strRef>
              <c:f>Sheet1!$D$1</c:f>
              <c:strCache>
                <c:ptCount val="1"/>
                <c:pt idx="0">
                  <c:v>Can make a difference</c:v>
                </c:pt>
              </c:strCache>
            </c:strRef>
          </c:tx>
          <c:spPr>
            <a:solidFill>
              <a:srgbClr val="1CACAC"/>
            </a:solidFill>
            <a:ln w="6350">
              <a:solidFill>
                <a:srgbClr val="033359"/>
              </a:solidFill>
            </a:ln>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Pro</c:v>
                </c:pt>
                <c:pt idx="1">
                  <c:v>Swing</c:v>
                </c:pt>
                <c:pt idx="2">
                  <c:v>Skeptic</c:v>
                </c:pt>
                <c:pt idx="3">
                  <c:v>US</c:v>
                </c:pt>
                <c:pt idx="4">
                  <c:v>UK</c:v>
                </c:pt>
                <c:pt idx="5">
                  <c:v>FR</c:v>
                </c:pt>
                <c:pt idx="6">
                  <c:v>DE</c:v>
                </c:pt>
              </c:strCache>
            </c:strRef>
          </c:cat>
          <c:val>
            <c:numRef>
              <c:f>Sheet1!$D$2:$D$8</c:f>
              <c:numCache>
                <c:formatCode>0</c:formatCode>
                <c:ptCount val="7"/>
                <c:pt idx="0">
                  <c:v>52</c:v>
                </c:pt>
                <c:pt idx="1">
                  <c:v>8</c:v>
                </c:pt>
                <c:pt idx="2">
                  <c:v>0</c:v>
                </c:pt>
                <c:pt idx="3">
                  <c:v>35</c:v>
                </c:pt>
                <c:pt idx="4">
                  <c:v>24</c:v>
                </c:pt>
                <c:pt idx="5">
                  <c:v>17</c:v>
                </c:pt>
                <c:pt idx="6">
                  <c:v>21</c:v>
                </c:pt>
              </c:numCache>
            </c:numRef>
          </c:val>
        </c:ser>
        <c:dLbls>
          <c:showLegendKey val="0"/>
          <c:showVal val="1"/>
          <c:showCatName val="0"/>
          <c:showSerName val="0"/>
          <c:showPercent val="0"/>
          <c:showBubbleSize val="0"/>
        </c:dLbls>
        <c:gapWidth val="50"/>
        <c:overlap val="100"/>
        <c:axId val="123093376"/>
        <c:axId val="123094912"/>
      </c:barChart>
      <c:catAx>
        <c:axId val="123093376"/>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de-DE"/>
          </a:p>
        </c:txPr>
        <c:crossAx val="123094912"/>
        <c:crosses val="autoZero"/>
        <c:auto val="1"/>
        <c:lblAlgn val="ctr"/>
        <c:lblOffset val="100"/>
        <c:noMultiLvlLbl val="0"/>
      </c:catAx>
      <c:valAx>
        <c:axId val="123094912"/>
        <c:scaling>
          <c:orientation val="minMax"/>
        </c:scaling>
        <c:delete val="1"/>
        <c:axPos val="l"/>
        <c:numFmt formatCode="0" sourceLinked="1"/>
        <c:majorTickMark val="out"/>
        <c:minorTickMark val="none"/>
        <c:tickLblPos val="nextTo"/>
        <c:crossAx val="123093376"/>
        <c:crosses val="autoZero"/>
        <c:crossBetween val="between"/>
      </c:valAx>
    </c:plotArea>
    <c:legend>
      <c:legendPos val="t"/>
      <c:layout>
        <c:manualLayout>
          <c:xMode val="edge"/>
          <c:yMode val="edge"/>
          <c:x val="4.208484183037569E-2"/>
          <c:y val="0.15221778277850201"/>
          <c:w val="0.9"/>
          <c:h val="5.9838928688672417E-2"/>
        </c:manualLayout>
      </c:layout>
      <c:overlay val="0"/>
      <c:txPr>
        <a:bodyPr/>
        <a:lstStyle/>
        <a:p>
          <a:pPr>
            <a:defRPr sz="1000" i="1"/>
          </a:pPr>
          <a:endParaRPr lang="de-DE"/>
        </a:p>
      </c:txPr>
    </c:legend>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693947573644686E-2"/>
          <c:y val="0.22913992649281356"/>
          <c:w val="0.89261210485271059"/>
          <c:h val="0.63191374952360513"/>
        </c:manualLayout>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ln>
            </c:spPr>
          </c:marker>
          <c:dLbls>
            <c:dLbl>
              <c:idx val="0"/>
              <c:layout>
                <c:manualLayout>
                  <c:x val="-0.12187565219697415"/>
                  <c:y val="-5.2152100299197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131313131313135E-2"/>
                  <c:y val="-5.55555555555556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1547827354913971E-3"/>
                  <c:y val="-5.90570885371719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11</c:v>
                </c:pt>
                <c:pt idx="1">
                  <c:v>19</c:v>
                </c:pt>
                <c:pt idx="2">
                  <c:v>20</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ln>
            </c:spPr>
          </c:marker>
          <c:dLbls>
            <c:dLbl>
              <c:idx val="0"/>
              <c:layout>
                <c:manualLayout>
                  <c:x val="-0.14089299530360527"/>
                  <c:y val="-2.0882524301616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021615176976707"/>
                  <c:y val="-1.38691151539576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8811606882473027E-3"/>
                  <c:y val="-2.086281140894608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7</c:v>
                </c:pt>
                <c:pt idx="1">
                  <c:v>15</c:v>
                </c:pt>
                <c:pt idx="2">
                  <c:v>18</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0.1116053875361627"/>
                  <c:y val="-3.9425785339740751E-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1291867922882E-2"/>
                  <c:y val="3.47220701165689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201915378799847E-2"/>
                  <c:y val="0.1007728549087293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5</c:v>
                </c:pt>
                <c:pt idx="1">
                  <c:v>7</c:v>
                </c:pt>
                <c:pt idx="2">
                  <c:v>13</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4"/>
            <c:spPr>
              <a:solidFill>
                <a:srgbClr val="EEECE1">
                  <a:lumMod val="50000"/>
                </a:srgbClr>
              </a:solidFill>
              <a:ln>
                <a:noFill/>
              </a:ln>
            </c:spPr>
          </c:marker>
          <c:dLbls>
            <c:dLbl>
              <c:idx val="0"/>
              <c:layout>
                <c:manualLayout>
                  <c:x val="-0.1048761560821944"/>
                  <c:y val="-3.82632722525703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557991961666288E-2"/>
                  <c:y val="-2.77579432005852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643803883721279E-2"/>
                  <c:y val="2.78170818785948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8</c:v>
                </c:pt>
                <c:pt idx="1">
                  <c:v>10</c:v>
                </c:pt>
                <c:pt idx="2">
                  <c:v>14</c:v>
                </c:pt>
              </c:numCache>
            </c:numRef>
          </c:val>
          <c:smooth val="0"/>
        </c:ser>
        <c:dLbls>
          <c:showLegendKey val="0"/>
          <c:showVal val="1"/>
          <c:showCatName val="0"/>
          <c:showSerName val="0"/>
          <c:showPercent val="0"/>
          <c:showBubbleSize val="0"/>
        </c:dLbls>
        <c:marker val="1"/>
        <c:smooth val="0"/>
        <c:axId val="124139392"/>
        <c:axId val="124140928"/>
      </c:lineChart>
      <c:catAx>
        <c:axId val="124139392"/>
        <c:scaling>
          <c:orientation val="minMax"/>
        </c:scaling>
        <c:delete val="0"/>
        <c:axPos val="b"/>
        <c:numFmt formatCode="General" sourceLinked="0"/>
        <c:majorTickMark val="none"/>
        <c:minorTickMark val="none"/>
        <c:tickLblPos val="nextTo"/>
        <c:crossAx val="124140928"/>
        <c:crosses val="autoZero"/>
        <c:auto val="1"/>
        <c:lblAlgn val="ctr"/>
        <c:lblOffset val="100"/>
        <c:noMultiLvlLbl val="0"/>
      </c:catAx>
      <c:valAx>
        <c:axId val="124140928"/>
        <c:scaling>
          <c:orientation val="minMax"/>
          <c:max val="50"/>
          <c:min val="0"/>
        </c:scaling>
        <c:delete val="1"/>
        <c:axPos val="l"/>
        <c:numFmt formatCode="0" sourceLinked="1"/>
        <c:majorTickMark val="out"/>
        <c:minorTickMark val="none"/>
        <c:tickLblPos val="nextTo"/>
        <c:crossAx val="124139392"/>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ln>
            </c:spPr>
          </c:marker>
          <c:dLbls>
            <c:dLbl>
              <c:idx val="0"/>
              <c:layout>
                <c:manualLayout>
                  <c:x val="-0.13938326140189247"/>
                  <c:y val="-6.944398583078527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929286954369367E-2"/>
                  <c:y val="-4.71325018681803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Sheet1!$B$2:$B$4</c:f>
              <c:numCache>
                <c:formatCode>0</c:formatCode>
                <c:ptCount val="3"/>
                <c:pt idx="0">
                  <c:v>65</c:v>
                </c:pt>
                <c:pt idx="1">
                  <c:v>66</c:v>
                </c:pt>
                <c:pt idx="2">
                  <c:v>71</c:v>
                </c:pt>
              </c:numCache>
            </c:numRef>
          </c:val>
          <c:smooth val="0"/>
        </c:ser>
        <c:ser>
          <c:idx val="1"/>
          <c:order val="1"/>
          <c:tx>
            <c:strRef>
              <c:f>Sheet1!$C$1</c:f>
              <c:strCache>
                <c:ptCount val="1"/>
                <c:pt idx="0">
                  <c:v>UK</c:v>
                </c:pt>
              </c:strCache>
            </c:strRef>
          </c:tx>
          <c:spPr>
            <a:ln cap="flat">
              <a:solidFill>
                <a:srgbClr val="1CACAC">
                  <a:lumMod val="75000"/>
                </a:srgbClr>
              </a:solidFill>
              <a:miter lim="800000"/>
            </a:ln>
          </c:spPr>
          <c:marker>
            <c:symbol val="circle"/>
            <c:size val="4"/>
            <c:spPr>
              <a:solidFill>
                <a:srgbClr val="1CACAC">
                  <a:lumMod val="75000"/>
                </a:srgbClr>
              </a:solidFill>
              <a:ln>
                <a:noFill/>
              </a:ln>
            </c:spPr>
          </c:marker>
          <c:dLbls>
            <c:dLbl>
              <c:idx val="0"/>
              <c:layout>
                <c:manualLayout>
                  <c:x val="-0.13921414660638493"/>
                  <c:y val="-1.04171058774402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08080808080808E-2"/>
                  <c:y val="-4.513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Sheet1!$C$2:$C$4</c:f>
              <c:numCache>
                <c:formatCode>0</c:formatCode>
                <c:ptCount val="3"/>
                <c:pt idx="0">
                  <c:v>51</c:v>
                </c:pt>
                <c:pt idx="1">
                  <c:v>58</c:v>
                </c:pt>
                <c:pt idx="2">
                  <c:v>64</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0.14897668252886578"/>
                  <c:y val="9.8552547557954223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878639379225705E-2"/>
                  <c:y val="3.62007891315844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87098150717325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47</c:v>
                </c:pt>
                <c:pt idx="1">
                  <c:v>47</c:v>
                </c:pt>
                <c:pt idx="2">
                  <c:v>51</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4"/>
            <c:spPr>
              <a:solidFill>
                <a:srgbClr val="EEECE1">
                  <a:lumMod val="50000"/>
                </a:srgbClr>
              </a:solidFill>
              <a:ln>
                <a:noFill/>
              </a:ln>
            </c:spPr>
          </c:marker>
          <c:dLbls>
            <c:dLbl>
              <c:idx val="0"/>
              <c:layout>
                <c:manualLayout>
                  <c:x val="-0.13921414660638493"/>
                  <c:y val="1.93549075358662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048138526541223E-2"/>
                  <c:y val="-4.068086602289162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c:v>
                </c:pt>
                <c:pt idx="1">
                  <c:v>Mid</c:v>
                </c:pt>
                <c:pt idx="2">
                  <c:v>Post</c:v>
                </c:pt>
              </c:strCache>
            </c:strRef>
          </c:cat>
          <c:val>
            <c:numRef>
              <c:f>Sheet1!$E$2:$E$4</c:f>
              <c:numCache>
                <c:formatCode>0</c:formatCode>
                <c:ptCount val="3"/>
                <c:pt idx="0">
                  <c:v>42</c:v>
                </c:pt>
                <c:pt idx="1">
                  <c:v>50</c:v>
                </c:pt>
                <c:pt idx="2">
                  <c:v>55</c:v>
                </c:pt>
              </c:numCache>
            </c:numRef>
          </c:val>
          <c:smooth val="0"/>
        </c:ser>
        <c:dLbls>
          <c:showLegendKey val="0"/>
          <c:showVal val="1"/>
          <c:showCatName val="0"/>
          <c:showSerName val="0"/>
          <c:showPercent val="0"/>
          <c:showBubbleSize val="0"/>
        </c:dLbls>
        <c:marker val="1"/>
        <c:smooth val="0"/>
        <c:axId val="124254080"/>
        <c:axId val="124255616"/>
      </c:lineChart>
      <c:catAx>
        <c:axId val="124254080"/>
        <c:scaling>
          <c:orientation val="minMax"/>
        </c:scaling>
        <c:delete val="0"/>
        <c:axPos val="b"/>
        <c:numFmt formatCode="General" sourceLinked="0"/>
        <c:majorTickMark val="none"/>
        <c:minorTickMark val="none"/>
        <c:tickLblPos val="nextTo"/>
        <c:crossAx val="124255616"/>
        <c:crosses val="autoZero"/>
        <c:auto val="1"/>
        <c:lblAlgn val="ctr"/>
        <c:lblOffset val="100"/>
        <c:noMultiLvlLbl val="0"/>
      </c:catAx>
      <c:valAx>
        <c:axId val="124255616"/>
        <c:scaling>
          <c:orientation val="minMax"/>
          <c:max val="75"/>
          <c:min val="25"/>
        </c:scaling>
        <c:delete val="1"/>
        <c:axPos val="l"/>
        <c:numFmt formatCode="0" sourceLinked="1"/>
        <c:majorTickMark val="out"/>
        <c:minorTickMark val="none"/>
        <c:tickLblPos val="nextTo"/>
        <c:crossAx val="124254080"/>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de-D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693947573644686E-2"/>
          <c:y val="0.2719405658081937"/>
          <c:w val="0.89261210485271059"/>
          <c:h val="0.5886376509380995"/>
        </c:manualLayout>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5"/>
            <c:spPr>
              <a:solidFill>
                <a:srgbClr val="F79646">
                  <a:lumMod val="75000"/>
                </a:srgbClr>
              </a:solidFill>
              <a:ln>
                <a:noFill/>
              </a:ln>
            </c:spPr>
          </c:marker>
          <c:dLbls>
            <c:dLbl>
              <c:idx val="0"/>
              <c:layout>
                <c:manualLayout>
                  <c:x val="-0.17084437864341492"/>
                  <c:y val="-4.73581527510663E-2"/>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795336505773155E-2"/>
                  <c:y val="-4.55359202187832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626221710265615E-2"/>
                  <c:y val="-8.34222238771317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0</c:v>
                </c:pt>
                <c:pt idx="1">
                  <c:v>2</c:v>
                </c:pt>
                <c:pt idx="2">
                  <c:v>2</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ln>
            </c:spPr>
          </c:marker>
          <c:dLbls>
            <c:dLbl>
              <c:idx val="0"/>
              <c:layout>
                <c:manualLayout>
                  <c:x val="-0.17084437864341492"/>
                  <c:y val="-4.1725740263820497E-2"/>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303030303030304E-2"/>
                  <c:y val="-5.2083333333333336E-2"/>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525071844961793E-2"/>
                  <c:y val="-6.9542704696487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0</c:v>
                </c:pt>
                <c:pt idx="1">
                  <c:v>1</c:v>
                </c:pt>
                <c:pt idx="2">
                  <c:v>1</c:v>
                </c:pt>
              </c:numCache>
            </c:numRef>
          </c:val>
          <c:smooth val="0"/>
        </c:ser>
        <c:ser>
          <c:idx val="2"/>
          <c:order val="2"/>
          <c:tx>
            <c:strRef>
              <c:f>Sheet1!$D$1</c:f>
              <c:strCache>
                <c:ptCount val="1"/>
                <c:pt idx="0">
                  <c:v>FR</c:v>
                </c:pt>
              </c:strCache>
            </c:strRef>
          </c:tx>
          <c:spPr>
            <a:ln>
              <a:solidFill>
                <a:srgbClr val="EFAB2C"/>
              </a:solidFill>
            </a:ln>
          </c:spPr>
          <c:marker>
            <c:symbol val="diamond"/>
            <c:size val="4"/>
            <c:spPr>
              <a:solidFill>
                <a:srgbClr val="EFAB2C"/>
              </a:solidFill>
              <a:ln>
                <a:noFill/>
              </a:ln>
            </c:spPr>
          </c:marker>
          <c:dLbls>
            <c:dLbl>
              <c:idx val="0"/>
              <c:layout>
                <c:manualLayout>
                  <c:x val="-9.7625359224808528E-2"/>
                  <c:y val="7.61510493502606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153298718609504E-2"/>
                  <c:y val="3.204405262406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405955454394161E-2"/>
                  <c:y val="-6.954270469648716E-3"/>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0</c:v>
                </c:pt>
                <c:pt idx="1">
                  <c:v>0</c:v>
                </c:pt>
                <c:pt idx="2">
                  <c:v>1</c:v>
                </c:pt>
              </c:numCache>
            </c:numRef>
          </c:val>
          <c:smooth val="0"/>
        </c:ser>
        <c:ser>
          <c:idx val="3"/>
          <c:order val="3"/>
          <c:tx>
            <c:strRef>
              <c:f>Sheet1!$E$1</c:f>
              <c:strCache>
                <c:ptCount val="1"/>
                <c:pt idx="0">
                  <c:v>DE</c:v>
                </c:pt>
              </c:strCache>
            </c:strRef>
          </c:tx>
          <c:spPr>
            <a:ln cap="flat">
              <a:solidFill>
                <a:srgbClr val="EEECE1">
                  <a:lumMod val="50000"/>
                </a:srgbClr>
              </a:solidFill>
              <a:bevel/>
            </a:ln>
          </c:spPr>
          <c:marker>
            <c:symbol val="triangle"/>
            <c:size val="4"/>
            <c:spPr>
              <a:solidFill>
                <a:srgbClr val="EEECE1">
                  <a:lumMod val="50000"/>
                </a:srgbClr>
              </a:solidFill>
              <a:ln>
                <a:noFill/>
              </a:ln>
            </c:spPr>
          </c:marker>
          <c:dLbls>
            <c:dLbl>
              <c:idx val="0"/>
              <c:layout>
                <c:manualLayout>
                  <c:x val="-0.17084437864341492"/>
                  <c:y val="-6.954270469648716E-3"/>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656565656565663E-2"/>
                  <c:y val="-3.1250000000000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8575215534885115E-2"/>
                  <c:y val="0"/>
                </c:manualLayout>
              </c:layout>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0</c:v>
                </c:pt>
                <c:pt idx="1">
                  <c:v>1</c:v>
                </c:pt>
                <c:pt idx="2">
                  <c:v>1</c:v>
                </c:pt>
              </c:numCache>
            </c:numRef>
          </c:val>
          <c:smooth val="0"/>
        </c:ser>
        <c:dLbls>
          <c:showLegendKey val="0"/>
          <c:showVal val="1"/>
          <c:showCatName val="0"/>
          <c:showSerName val="0"/>
          <c:showPercent val="0"/>
          <c:showBubbleSize val="0"/>
        </c:dLbls>
        <c:marker val="1"/>
        <c:smooth val="0"/>
        <c:axId val="125225216"/>
        <c:axId val="124853248"/>
      </c:lineChart>
      <c:catAx>
        <c:axId val="125225216"/>
        <c:scaling>
          <c:orientation val="minMax"/>
        </c:scaling>
        <c:delete val="0"/>
        <c:axPos val="b"/>
        <c:numFmt formatCode="General" sourceLinked="0"/>
        <c:majorTickMark val="none"/>
        <c:minorTickMark val="none"/>
        <c:tickLblPos val="nextTo"/>
        <c:crossAx val="124853248"/>
        <c:crosses val="autoZero"/>
        <c:auto val="1"/>
        <c:lblAlgn val="ctr"/>
        <c:lblOffset val="100"/>
        <c:noMultiLvlLbl val="0"/>
      </c:catAx>
      <c:valAx>
        <c:axId val="124853248"/>
        <c:scaling>
          <c:orientation val="minMax"/>
          <c:max val="50"/>
          <c:min val="0"/>
        </c:scaling>
        <c:delete val="1"/>
        <c:axPos val="l"/>
        <c:numFmt formatCode="0" sourceLinked="1"/>
        <c:majorTickMark val="out"/>
        <c:minorTickMark val="none"/>
        <c:tickLblPos val="nextTo"/>
        <c:crossAx val="125225216"/>
        <c:crosses val="autoZero"/>
        <c:crossBetween val="between"/>
      </c:valAx>
      <c:spPr>
        <a:noFill/>
        <a:ln w="25400">
          <a:noFill/>
        </a:ln>
      </c:spPr>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07183061556894E-2"/>
          <c:y val="5.0320310206522188E-2"/>
          <c:w val="0.92715623016226356"/>
          <c:h val="0.89935937958695489"/>
        </c:manualLayout>
      </c:layout>
      <c:barChart>
        <c:barDir val="bar"/>
        <c:grouping val="clustered"/>
        <c:varyColors val="0"/>
        <c:ser>
          <c:idx val="0"/>
          <c:order val="0"/>
          <c:tx>
            <c:strRef>
              <c:f>Sheet1!$B$1</c:f>
              <c:strCache>
                <c:ptCount val="1"/>
                <c:pt idx="0">
                  <c:v>Pro</c:v>
                </c:pt>
              </c:strCache>
            </c:strRef>
          </c:tx>
          <c:spPr>
            <a:solidFill>
              <a:srgbClr val="033359">
                <a:lumMod val="75000"/>
                <a:lumOff val="25000"/>
              </a:srgbClr>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positive</c:v>
                </c:pt>
              </c:strCache>
            </c:strRef>
          </c:cat>
          <c:val>
            <c:numRef>
              <c:f>Sheet1!$B$2</c:f>
              <c:numCache>
                <c:formatCode>0</c:formatCode>
                <c:ptCount val="1"/>
                <c:pt idx="0">
                  <c:v>90</c:v>
                </c:pt>
              </c:numCache>
            </c:numRef>
          </c:val>
        </c:ser>
        <c:ser>
          <c:idx val="1"/>
          <c:order val="1"/>
          <c:tx>
            <c:strRef>
              <c:f>Sheet1!$C$1</c:f>
              <c:strCache>
                <c:ptCount val="1"/>
                <c:pt idx="0">
                  <c:v>Swing</c:v>
                </c:pt>
              </c:strCache>
            </c:strRef>
          </c:tx>
          <c:spPr>
            <a:solidFill>
              <a:srgbClr val="7C0D59">
                <a:lumMod val="50000"/>
              </a:srgbClr>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positive</c:v>
                </c:pt>
              </c:strCache>
            </c:strRef>
          </c:cat>
          <c:val>
            <c:numRef>
              <c:f>Sheet1!$C$2</c:f>
              <c:numCache>
                <c:formatCode>0</c:formatCode>
                <c:ptCount val="1"/>
                <c:pt idx="0">
                  <c:v>86</c:v>
                </c:pt>
              </c:numCache>
            </c:numRef>
          </c:val>
        </c:ser>
        <c:ser>
          <c:idx val="2"/>
          <c:order val="2"/>
          <c:tx>
            <c:strRef>
              <c:f>Sheet1!$D$1</c:f>
              <c:strCache>
                <c:ptCount val="1"/>
                <c:pt idx="0">
                  <c:v>Skeptic</c:v>
                </c:pt>
              </c:strCache>
            </c:strRef>
          </c:tx>
          <c:spPr>
            <a:solidFill>
              <a:srgbClr val="EC4638"/>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positive</c:v>
                </c:pt>
              </c:strCache>
            </c:strRef>
          </c:cat>
          <c:val>
            <c:numRef>
              <c:f>Sheet1!$D$2</c:f>
              <c:numCache>
                <c:formatCode>0</c:formatCode>
                <c:ptCount val="1"/>
                <c:pt idx="0">
                  <c:v>70</c:v>
                </c:pt>
              </c:numCache>
            </c:numRef>
          </c:val>
        </c:ser>
        <c:dLbls>
          <c:showLegendKey val="0"/>
          <c:showVal val="0"/>
          <c:showCatName val="0"/>
          <c:showSerName val="0"/>
          <c:showPercent val="0"/>
          <c:showBubbleSize val="0"/>
        </c:dLbls>
        <c:gapWidth val="150"/>
        <c:axId val="125079936"/>
        <c:axId val="125081472"/>
      </c:barChart>
      <c:catAx>
        <c:axId val="125079936"/>
        <c:scaling>
          <c:orientation val="maxMin"/>
        </c:scaling>
        <c:delete val="0"/>
        <c:axPos val="l"/>
        <c:numFmt formatCode="General" sourceLinked="0"/>
        <c:majorTickMark val="none"/>
        <c:minorTickMark val="none"/>
        <c:tickLblPos val="none"/>
        <c:crossAx val="125081472"/>
        <c:crosses val="autoZero"/>
        <c:auto val="1"/>
        <c:lblAlgn val="ctr"/>
        <c:lblOffset val="100"/>
        <c:noMultiLvlLbl val="0"/>
      </c:catAx>
      <c:valAx>
        <c:axId val="125081472"/>
        <c:scaling>
          <c:orientation val="minMax"/>
          <c:max val="100"/>
          <c:min val="0"/>
        </c:scaling>
        <c:delete val="1"/>
        <c:axPos val="t"/>
        <c:numFmt formatCode="0" sourceLinked="1"/>
        <c:majorTickMark val="out"/>
        <c:minorTickMark val="none"/>
        <c:tickLblPos val="none"/>
        <c:crossAx val="125079936"/>
        <c:crosses val="autoZero"/>
        <c:crossBetween val="between"/>
      </c:valAx>
    </c:plotArea>
    <c:plotVisOnly val="1"/>
    <c:dispBlanksAs val="gap"/>
    <c:showDLblsOverMax val="0"/>
  </c:chart>
  <c:spPr>
    <a:effectLst/>
  </c:spPr>
  <c:txPr>
    <a:bodyPr/>
    <a:lstStyle/>
    <a:p>
      <a:pPr>
        <a:defRPr sz="1100">
          <a:latin typeface="+mj-lt"/>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600" b="0" dirty="0" smtClean="0">
                <a:solidFill>
                  <a:schemeClr val="accent3"/>
                </a:solidFill>
              </a:rPr>
              <a:t>WITHIN</a:t>
            </a:r>
            <a:r>
              <a:rPr lang="en-US" sz="1600" b="0" baseline="0" dirty="0" smtClean="0">
                <a:solidFill>
                  <a:schemeClr val="accent3"/>
                </a:solidFill>
              </a:rPr>
              <a:t> THE</a:t>
            </a:r>
            <a:r>
              <a:rPr lang="en-US" sz="1600" b="0" dirty="0" smtClean="0">
                <a:solidFill>
                  <a:schemeClr val="accent3"/>
                </a:solidFill>
              </a:rPr>
              <a:t> ENGAGED</a:t>
            </a:r>
            <a:endParaRPr lang="en-US" sz="1600" b="0" dirty="0">
              <a:solidFill>
                <a:schemeClr val="accent3"/>
              </a:solidFill>
            </a:endParaRPr>
          </a:p>
        </c:rich>
      </c:tx>
      <c:layout>
        <c:manualLayout>
          <c:xMode val="edge"/>
          <c:yMode val="edge"/>
          <c:x val="0.1010894510387694"/>
          <c:y val="2.5187104202648244E-2"/>
        </c:manualLayout>
      </c:layout>
      <c:overlay val="1"/>
    </c:title>
    <c:autoTitleDeleted val="0"/>
    <c:plotArea>
      <c:layout/>
      <c:barChart>
        <c:barDir val="col"/>
        <c:grouping val="stacked"/>
        <c:varyColors val="0"/>
        <c:ser>
          <c:idx val="0"/>
          <c:order val="0"/>
          <c:tx>
            <c:strRef>
              <c:f>Sheet1!$B$1</c:f>
              <c:strCache>
                <c:ptCount val="1"/>
                <c:pt idx="0">
                  <c:v>Skeptics</c:v>
                </c:pt>
              </c:strCache>
            </c:strRef>
          </c:tx>
          <c:spPr>
            <a:solidFill>
              <a:schemeClr val="accent1"/>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Sheet1!$B$2:$B$5</c:f>
              <c:numCache>
                <c:formatCode>0%</c:formatCode>
                <c:ptCount val="4"/>
                <c:pt idx="0">
                  <c:v>0.14000000000000001</c:v>
                </c:pt>
                <c:pt idx="1">
                  <c:v>0.12</c:v>
                </c:pt>
                <c:pt idx="2">
                  <c:v>0.18</c:v>
                </c:pt>
                <c:pt idx="3">
                  <c:v>0.11</c:v>
                </c:pt>
              </c:numCache>
            </c:numRef>
          </c:val>
        </c:ser>
        <c:ser>
          <c:idx val="1"/>
          <c:order val="1"/>
          <c:tx>
            <c:strRef>
              <c:f>Sheet1!$C$1</c:f>
              <c:strCache>
                <c:ptCount val="1"/>
                <c:pt idx="0">
                  <c:v>Swings</c:v>
                </c:pt>
              </c:strCache>
            </c:strRef>
          </c:tx>
          <c:spPr>
            <a:solidFill>
              <a:schemeClr val="accent2">
                <a:lumMod val="50000"/>
              </a:schemeClr>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Sheet1!$C$2:$C$5</c:f>
              <c:numCache>
                <c:formatCode>0%</c:formatCode>
                <c:ptCount val="4"/>
                <c:pt idx="0">
                  <c:v>0.39</c:v>
                </c:pt>
                <c:pt idx="1">
                  <c:v>0.47</c:v>
                </c:pt>
                <c:pt idx="2">
                  <c:v>0.5</c:v>
                </c:pt>
                <c:pt idx="3">
                  <c:v>0.47</c:v>
                </c:pt>
              </c:numCache>
            </c:numRef>
          </c:val>
        </c:ser>
        <c:ser>
          <c:idx val="2"/>
          <c:order val="2"/>
          <c:tx>
            <c:strRef>
              <c:f>Sheet1!$D$1</c:f>
              <c:strCache>
                <c:ptCount val="1"/>
                <c:pt idx="0">
                  <c:v>Pros</c:v>
                </c:pt>
              </c:strCache>
            </c:strRef>
          </c:tx>
          <c:spPr>
            <a:solidFill>
              <a:schemeClr val="accent3">
                <a:lumMod val="75000"/>
                <a:lumOff val="25000"/>
              </a:schemeClr>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Sheet1!$D$2:$D$5</c:f>
              <c:numCache>
                <c:formatCode>0%</c:formatCode>
                <c:ptCount val="4"/>
                <c:pt idx="0">
                  <c:v>0.47</c:v>
                </c:pt>
                <c:pt idx="1">
                  <c:v>0.41</c:v>
                </c:pt>
                <c:pt idx="2">
                  <c:v>0.32</c:v>
                </c:pt>
                <c:pt idx="3">
                  <c:v>0.42</c:v>
                </c:pt>
              </c:numCache>
            </c:numRef>
          </c:val>
        </c:ser>
        <c:dLbls>
          <c:showLegendKey val="0"/>
          <c:showVal val="0"/>
          <c:showCatName val="0"/>
          <c:showSerName val="0"/>
          <c:showPercent val="0"/>
          <c:showBubbleSize val="0"/>
        </c:dLbls>
        <c:gapWidth val="25"/>
        <c:overlap val="100"/>
        <c:axId val="86148992"/>
        <c:axId val="86150528"/>
      </c:barChart>
      <c:catAx>
        <c:axId val="86148992"/>
        <c:scaling>
          <c:orientation val="minMax"/>
        </c:scaling>
        <c:delete val="0"/>
        <c:axPos val="b"/>
        <c:numFmt formatCode="General" sourceLinked="0"/>
        <c:majorTickMark val="out"/>
        <c:minorTickMark val="none"/>
        <c:tickLblPos val="nextTo"/>
        <c:spPr>
          <a:ln w="6350">
            <a:solidFill>
              <a:schemeClr val="bg1">
                <a:lumMod val="65000"/>
              </a:schemeClr>
            </a:solidFill>
          </a:ln>
        </c:spPr>
        <c:txPr>
          <a:bodyPr/>
          <a:lstStyle/>
          <a:p>
            <a:pPr>
              <a:defRPr sz="1100">
                <a:solidFill>
                  <a:schemeClr val="bg1">
                    <a:lumMod val="65000"/>
                  </a:schemeClr>
                </a:solidFill>
              </a:defRPr>
            </a:pPr>
            <a:endParaRPr lang="de-DE"/>
          </a:p>
        </c:txPr>
        <c:crossAx val="86150528"/>
        <c:crosses val="autoZero"/>
        <c:auto val="1"/>
        <c:lblAlgn val="ctr"/>
        <c:lblOffset val="100"/>
        <c:noMultiLvlLbl val="0"/>
      </c:catAx>
      <c:valAx>
        <c:axId val="86150528"/>
        <c:scaling>
          <c:orientation val="minMax"/>
          <c:max val="1"/>
        </c:scaling>
        <c:delete val="0"/>
        <c:axPos val="l"/>
        <c:majorGridlines>
          <c:spPr>
            <a:ln>
              <a:solidFill>
                <a:schemeClr val="bg1">
                  <a:lumMod val="65000"/>
                </a:schemeClr>
              </a:solidFill>
            </a:ln>
          </c:spPr>
        </c:majorGridlines>
        <c:numFmt formatCode="0%" sourceLinked="1"/>
        <c:majorTickMark val="out"/>
        <c:minorTickMark val="none"/>
        <c:tickLblPos val="nextTo"/>
        <c:spPr>
          <a:ln w="6350">
            <a:solidFill>
              <a:schemeClr val="bg1">
                <a:lumMod val="65000"/>
              </a:schemeClr>
            </a:solidFill>
          </a:ln>
        </c:spPr>
        <c:txPr>
          <a:bodyPr/>
          <a:lstStyle/>
          <a:p>
            <a:pPr>
              <a:defRPr sz="1000">
                <a:solidFill>
                  <a:schemeClr val="bg1">
                    <a:lumMod val="50000"/>
                  </a:schemeClr>
                </a:solidFill>
              </a:defRPr>
            </a:pPr>
            <a:endParaRPr lang="de-DE"/>
          </a:p>
        </c:txPr>
        <c:crossAx val="86148992"/>
        <c:crosses val="autoZero"/>
        <c:crossBetween val="between"/>
        <c:majorUnit val="1"/>
      </c:valAx>
      <c:spPr>
        <a:ln w="0">
          <a:noFill/>
        </a:ln>
      </c:spPr>
    </c:plotArea>
    <c:legend>
      <c:legendPos val="t"/>
      <c:legendEntry>
        <c:idx val="0"/>
        <c:txPr>
          <a:bodyPr/>
          <a:lstStyle/>
          <a:p>
            <a:pPr>
              <a:defRPr sz="1000">
                <a:solidFill>
                  <a:schemeClr val="accent1"/>
                </a:solidFill>
              </a:defRPr>
            </a:pPr>
            <a:endParaRPr lang="de-DE"/>
          </a:p>
        </c:txPr>
      </c:legendEntry>
      <c:legendEntry>
        <c:idx val="1"/>
        <c:txPr>
          <a:bodyPr/>
          <a:lstStyle/>
          <a:p>
            <a:pPr>
              <a:defRPr sz="1000">
                <a:solidFill>
                  <a:schemeClr val="accent2">
                    <a:lumMod val="50000"/>
                  </a:schemeClr>
                </a:solidFill>
              </a:defRPr>
            </a:pPr>
            <a:endParaRPr lang="de-DE"/>
          </a:p>
        </c:txPr>
      </c:legendEntry>
      <c:legendEntry>
        <c:idx val="2"/>
        <c:txPr>
          <a:bodyPr/>
          <a:lstStyle/>
          <a:p>
            <a:pPr>
              <a:defRPr sz="1000">
                <a:solidFill>
                  <a:schemeClr val="accent3">
                    <a:lumMod val="75000"/>
                    <a:lumOff val="25000"/>
                  </a:schemeClr>
                </a:solidFill>
              </a:defRPr>
            </a:pPr>
            <a:endParaRPr lang="de-DE"/>
          </a:p>
        </c:txPr>
      </c:legendEntry>
      <c:layout>
        <c:manualLayout>
          <c:xMode val="edge"/>
          <c:yMode val="edge"/>
          <c:x val="0.54749362602995522"/>
          <c:y val="4.317789291882556E-2"/>
          <c:w val="0.40989401744558046"/>
          <c:h val="6.1984075177131351E-2"/>
        </c:manualLayout>
      </c:layout>
      <c:overlay val="0"/>
      <c:txPr>
        <a:bodyPr/>
        <a:lstStyle/>
        <a:p>
          <a:pPr>
            <a:defRPr sz="1000">
              <a:solidFill>
                <a:schemeClr val="accent3"/>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07183061556894E-2"/>
          <c:y val="5.0320310206522188E-2"/>
          <c:w val="0.92715623016226356"/>
          <c:h val="0.89935937958695489"/>
        </c:manualLayout>
      </c:layout>
      <c:barChart>
        <c:barDir val="bar"/>
        <c:grouping val="clustered"/>
        <c:varyColors val="0"/>
        <c:ser>
          <c:idx val="0"/>
          <c:order val="0"/>
          <c:tx>
            <c:strRef>
              <c:f>Sheet1!$B$1</c:f>
              <c:strCache>
                <c:ptCount val="1"/>
                <c:pt idx="0">
                  <c:v>Pro</c:v>
                </c:pt>
              </c:strCache>
            </c:strRef>
          </c:tx>
          <c:spPr>
            <a:solidFill>
              <a:srgbClr val="033359">
                <a:lumMod val="75000"/>
                <a:lumOff val="25000"/>
              </a:srgbClr>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negative</c:v>
                </c:pt>
              </c:strCache>
            </c:strRef>
          </c:cat>
          <c:val>
            <c:numRef>
              <c:f>Sheet1!$B$2</c:f>
              <c:numCache>
                <c:formatCode>0_);\(0\)</c:formatCode>
                <c:ptCount val="1"/>
                <c:pt idx="0">
                  <c:v>-10</c:v>
                </c:pt>
              </c:numCache>
            </c:numRef>
          </c:val>
        </c:ser>
        <c:ser>
          <c:idx val="1"/>
          <c:order val="1"/>
          <c:tx>
            <c:strRef>
              <c:f>Sheet1!$C$1</c:f>
              <c:strCache>
                <c:ptCount val="1"/>
                <c:pt idx="0">
                  <c:v>Swing</c:v>
                </c:pt>
              </c:strCache>
            </c:strRef>
          </c:tx>
          <c:spPr>
            <a:solidFill>
              <a:srgbClr val="033359"/>
            </a:solidFill>
            <a:effectLst/>
          </c:spPr>
          <c:invertIfNegative val="0"/>
          <c:dPt>
            <c:idx val="0"/>
            <c:invertIfNegative val="0"/>
            <c:bubble3D val="0"/>
            <c:spPr>
              <a:solidFill>
                <a:srgbClr val="7C0D59">
                  <a:lumMod val="50000"/>
                </a:srgbClr>
              </a:solidFill>
              <a:effectLst/>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negative</c:v>
                </c:pt>
              </c:strCache>
            </c:strRef>
          </c:cat>
          <c:val>
            <c:numRef>
              <c:f>Sheet1!$C$2</c:f>
              <c:numCache>
                <c:formatCode>0_);\(0\)</c:formatCode>
                <c:ptCount val="1"/>
                <c:pt idx="0">
                  <c:v>-14</c:v>
                </c:pt>
              </c:numCache>
            </c:numRef>
          </c:val>
        </c:ser>
        <c:ser>
          <c:idx val="2"/>
          <c:order val="2"/>
          <c:tx>
            <c:strRef>
              <c:f>Sheet1!$D$1</c:f>
              <c:strCache>
                <c:ptCount val="1"/>
                <c:pt idx="0">
                  <c:v>Skeptic</c:v>
                </c:pt>
              </c:strCache>
            </c:strRef>
          </c:tx>
          <c:spPr>
            <a:solidFill>
              <a:srgbClr val="EC4638"/>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negative</c:v>
                </c:pt>
              </c:strCache>
            </c:strRef>
          </c:cat>
          <c:val>
            <c:numRef>
              <c:f>Sheet1!$D$2</c:f>
              <c:numCache>
                <c:formatCode>0_);\(0\)</c:formatCode>
                <c:ptCount val="1"/>
                <c:pt idx="0">
                  <c:v>-30</c:v>
                </c:pt>
              </c:numCache>
            </c:numRef>
          </c:val>
        </c:ser>
        <c:dLbls>
          <c:showLegendKey val="0"/>
          <c:showVal val="0"/>
          <c:showCatName val="0"/>
          <c:showSerName val="0"/>
          <c:showPercent val="0"/>
          <c:showBubbleSize val="0"/>
        </c:dLbls>
        <c:gapWidth val="150"/>
        <c:axId val="124822656"/>
        <c:axId val="124824192"/>
      </c:barChart>
      <c:catAx>
        <c:axId val="124822656"/>
        <c:scaling>
          <c:orientation val="maxMin"/>
        </c:scaling>
        <c:delete val="0"/>
        <c:axPos val="l"/>
        <c:numFmt formatCode="General" sourceLinked="0"/>
        <c:majorTickMark val="none"/>
        <c:minorTickMark val="none"/>
        <c:tickLblPos val="none"/>
        <c:crossAx val="124824192"/>
        <c:crosses val="autoZero"/>
        <c:auto val="1"/>
        <c:lblAlgn val="ctr"/>
        <c:lblOffset val="100"/>
        <c:noMultiLvlLbl val="0"/>
      </c:catAx>
      <c:valAx>
        <c:axId val="124824192"/>
        <c:scaling>
          <c:orientation val="minMax"/>
          <c:max val="0"/>
          <c:min val="-100"/>
        </c:scaling>
        <c:delete val="1"/>
        <c:axPos val="t"/>
        <c:numFmt formatCode="0_);\(0\)" sourceLinked="1"/>
        <c:majorTickMark val="out"/>
        <c:minorTickMark val="none"/>
        <c:tickLblPos val="none"/>
        <c:crossAx val="124822656"/>
        <c:crosses val="autoZero"/>
        <c:crossBetween val="between"/>
      </c:valAx>
    </c:plotArea>
    <c:plotVisOnly val="1"/>
    <c:dispBlanksAs val="gap"/>
    <c:showDLblsOverMax val="0"/>
  </c:chart>
  <c:txPr>
    <a:bodyPr/>
    <a:lstStyle/>
    <a:p>
      <a:pPr>
        <a:defRPr sz="1100">
          <a:latin typeface="+mj-lt"/>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'Audience size NN'!$B$65</c:f>
              <c:strCache>
                <c:ptCount val="1"/>
                <c:pt idx="0">
                  <c:v>TOTAL DISENGAGED</c:v>
                </c:pt>
              </c:strCache>
            </c:strRef>
          </c:tx>
          <c:spPr>
            <a:solidFill>
              <a:schemeClr val="bg1">
                <a:lumMod val="85000"/>
              </a:schemeClr>
            </a:solidFill>
          </c:spPr>
          <c:invertIfNegative val="0"/>
          <c:dLbls>
            <c:spPr>
              <a:noFill/>
              <a:ln>
                <a:noFill/>
              </a:ln>
              <a:effectLst/>
            </c:spPr>
            <c:txPr>
              <a:bodyPr/>
              <a:lstStyle/>
              <a:p>
                <a:pPr>
                  <a:defRPr sz="1100">
                    <a:solidFill>
                      <a:schemeClr val="tx1">
                        <a:lumMod val="50000"/>
                        <a:lumOff val="50000"/>
                      </a:schemeClr>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NN'!$C$65:$F$65</c:f>
              <c:numCache>
                <c:formatCode>0%</c:formatCode>
                <c:ptCount val="4"/>
                <c:pt idx="0">
                  <c:v>0.74</c:v>
                </c:pt>
                <c:pt idx="1">
                  <c:v>0.68</c:v>
                </c:pt>
                <c:pt idx="2">
                  <c:v>0.7</c:v>
                </c:pt>
                <c:pt idx="3">
                  <c:v>0.67</c:v>
                </c:pt>
              </c:numCache>
            </c:numRef>
          </c:val>
        </c:ser>
        <c:ser>
          <c:idx val="1"/>
          <c:order val="1"/>
          <c:tx>
            <c:strRef>
              <c:f>'Audience size NN'!$B$66</c:f>
              <c:strCache>
                <c:ptCount val="1"/>
                <c:pt idx="0">
                  <c:v>TOTAL ENGAGED</c:v>
                </c:pt>
              </c:strCache>
            </c:strRef>
          </c:tx>
          <c:spPr>
            <a:solidFill>
              <a:schemeClr val="accent3"/>
            </a:solidFill>
          </c:spPr>
          <c:invertIfNegative val="0"/>
          <c:dLbls>
            <c:spPr>
              <a:noFill/>
              <a:ln>
                <a:noFill/>
              </a:ln>
              <a:effectLst/>
            </c:spPr>
            <c:txPr>
              <a:bodyPr/>
              <a:lstStyle/>
              <a:p>
                <a:pPr>
                  <a:defRPr sz="11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NN'!$C$66:$F$66</c:f>
              <c:numCache>
                <c:formatCode>0%</c:formatCode>
                <c:ptCount val="4"/>
                <c:pt idx="0">
                  <c:v>0.26</c:v>
                </c:pt>
                <c:pt idx="1">
                  <c:v>0.32</c:v>
                </c:pt>
                <c:pt idx="2">
                  <c:v>0.3</c:v>
                </c:pt>
                <c:pt idx="3">
                  <c:v>0.33</c:v>
                </c:pt>
              </c:numCache>
            </c:numRef>
          </c:val>
        </c:ser>
        <c:dLbls>
          <c:showLegendKey val="0"/>
          <c:showVal val="0"/>
          <c:showCatName val="0"/>
          <c:showSerName val="0"/>
          <c:showPercent val="0"/>
          <c:showBubbleSize val="0"/>
        </c:dLbls>
        <c:gapWidth val="25"/>
        <c:overlap val="100"/>
        <c:axId val="86240256"/>
        <c:axId val="86266624"/>
      </c:barChart>
      <c:catAx>
        <c:axId val="86240256"/>
        <c:scaling>
          <c:orientation val="minMax"/>
        </c:scaling>
        <c:delete val="0"/>
        <c:axPos val="b"/>
        <c:numFmt formatCode="General" sourceLinked="0"/>
        <c:majorTickMark val="out"/>
        <c:minorTickMark val="none"/>
        <c:tickLblPos val="nextTo"/>
        <c:spPr>
          <a:ln w="6350">
            <a:solidFill>
              <a:schemeClr val="bg1">
                <a:lumMod val="65000"/>
              </a:schemeClr>
            </a:solidFill>
          </a:ln>
        </c:spPr>
        <c:txPr>
          <a:bodyPr anchor="t"/>
          <a:lstStyle/>
          <a:p>
            <a:pPr>
              <a:defRPr>
                <a:solidFill>
                  <a:schemeClr val="bg1"/>
                </a:solidFill>
                <a:latin typeface="+mj-lt"/>
              </a:defRPr>
            </a:pPr>
            <a:endParaRPr lang="de-DE"/>
          </a:p>
        </c:txPr>
        <c:crossAx val="86266624"/>
        <c:crosses val="autoZero"/>
        <c:auto val="1"/>
        <c:lblAlgn val="ctr"/>
        <c:lblOffset val="100"/>
        <c:noMultiLvlLbl val="0"/>
      </c:catAx>
      <c:valAx>
        <c:axId val="86266624"/>
        <c:scaling>
          <c:orientation val="minMax"/>
        </c:scaling>
        <c:delete val="0"/>
        <c:axPos val="l"/>
        <c:majorGridlines>
          <c:spPr>
            <a:ln>
              <a:noFill/>
            </a:ln>
          </c:spPr>
        </c:majorGridlines>
        <c:numFmt formatCode="0%" sourceLinked="1"/>
        <c:majorTickMark val="out"/>
        <c:minorTickMark val="none"/>
        <c:tickLblPos val="nextTo"/>
        <c:spPr>
          <a:ln w="6350">
            <a:solidFill>
              <a:schemeClr val="bg1">
                <a:lumMod val="65000"/>
              </a:schemeClr>
            </a:solidFill>
          </a:ln>
        </c:spPr>
        <c:txPr>
          <a:bodyPr/>
          <a:lstStyle/>
          <a:p>
            <a:pPr>
              <a:defRPr sz="800">
                <a:solidFill>
                  <a:schemeClr val="bg1">
                    <a:lumMod val="50000"/>
                  </a:schemeClr>
                </a:solidFill>
              </a:defRPr>
            </a:pPr>
            <a:endParaRPr lang="de-DE"/>
          </a:p>
        </c:txPr>
        <c:crossAx val="86240256"/>
        <c:crosses val="autoZero"/>
        <c:crossBetween val="between"/>
        <c:majorUnit val="1"/>
      </c:valAx>
      <c:spPr>
        <a:ln>
          <a:noFill/>
        </a:ln>
      </c:spPr>
    </c:plotArea>
    <c:legend>
      <c:legendPos val="t"/>
      <c:layout>
        <c:manualLayout>
          <c:xMode val="edge"/>
          <c:yMode val="edge"/>
          <c:x val="9.9745327442250009E-2"/>
          <c:y val="4.9866597036667654E-2"/>
          <c:w val="0.89547742558519139"/>
          <c:h val="0.10737907841031571"/>
        </c:manualLayout>
      </c:layout>
      <c:overlay val="0"/>
      <c:txPr>
        <a:bodyPr/>
        <a:lstStyle/>
        <a:p>
          <a:pPr>
            <a:defRPr sz="1000">
              <a:solidFill>
                <a:schemeClr val="accent3"/>
              </a:solidFill>
            </a:defRPr>
          </a:pPr>
          <a:endParaRPr lang="de-DE"/>
        </a:p>
      </c:txPr>
    </c:legend>
    <c:plotVisOnly val="1"/>
    <c:dispBlanksAs val="gap"/>
    <c:showDLblsOverMax val="0"/>
  </c:chart>
  <c:txPr>
    <a:bodyPr/>
    <a:lstStyle/>
    <a:p>
      <a:pPr>
        <a:defRPr sz="105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'Annual Letter polling'!$G$2</c:f>
              <c:strCache>
                <c:ptCount val="1"/>
                <c:pt idx="0">
                  <c:v>Germany</c:v>
                </c:pt>
              </c:strCache>
            </c:strRef>
          </c:tx>
          <c:spPr>
            <a:solidFill>
              <a:schemeClr val="accent4"/>
            </a:solidFill>
          </c:spPr>
          <c:invertIfNegative val="0"/>
          <c:cat>
            <c:strRef>
              <c:f>'Annual Letter polling'!$C$3:$C$5</c:f>
              <c:strCache>
                <c:ptCount val="3"/>
                <c:pt idx="0">
                  <c:v>Most of the countries that were poor 30 years ago are still poor today.</c:v>
                </c:pt>
                <c:pt idx="1">
                  <c:v>Despite billions in aid, the poorest people around the world are not much better off than they were 20 years ago.</c:v>
                </c:pt>
                <c:pt idx="2">
                  <c:v>Poor countries tend to stay poor.</c:v>
                </c:pt>
              </c:strCache>
            </c:strRef>
          </c:cat>
          <c:val>
            <c:numRef>
              <c:f>'Annual Letter polling'!$G$3:$G$5</c:f>
              <c:numCache>
                <c:formatCode>0%</c:formatCode>
                <c:ptCount val="3"/>
                <c:pt idx="0">
                  <c:v>0.8</c:v>
                </c:pt>
                <c:pt idx="1">
                  <c:v>0.74</c:v>
                </c:pt>
                <c:pt idx="2">
                  <c:v>0.71</c:v>
                </c:pt>
              </c:numCache>
            </c:numRef>
          </c:val>
        </c:ser>
        <c:ser>
          <c:idx val="2"/>
          <c:order val="1"/>
          <c:tx>
            <c:strRef>
              <c:f>'Annual Letter polling'!$F$2</c:f>
              <c:strCache>
                <c:ptCount val="1"/>
                <c:pt idx="0">
                  <c:v>France</c:v>
                </c:pt>
              </c:strCache>
            </c:strRef>
          </c:tx>
          <c:spPr>
            <a:solidFill>
              <a:schemeClr val="accent5"/>
            </a:solidFill>
          </c:spPr>
          <c:invertIfNegative val="0"/>
          <c:cat>
            <c:strRef>
              <c:f>'Annual Letter polling'!$C$3:$C$5</c:f>
              <c:strCache>
                <c:ptCount val="3"/>
                <c:pt idx="0">
                  <c:v>Most of the countries that were poor 30 years ago are still poor today.</c:v>
                </c:pt>
                <c:pt idx="1">
                  <c:v>Despite billions in aid, the poorest people around the world are not much better off than they were 20 years ago.</c:v>
                </c:pt>
                <c:pt idx="2">
                  <c:v>Poor countries tend to stay poor.</c:v>
                </c:pt>
              </c:strCache>
            </c:strRef>
          </c:cat>
          <c:val>
            <c:numRef>
              <c:f>'Annual Letter polling'!$F$3:$F$5</c:f>
              <c:numCache>
                <c:formatCode>0%</c:formatCode>
                <c:ptCount val="3"/>
                <c:pt idx="0">
                  <c:v>0.72</c:v>
                </c:pt>
                <c:pt idx="1">
                  <c:v>0.71</c:v>
                </c:pt>
                <c:pt idx="2">
                  <c:v>0.71</c:v>
                </c:pt>
              </c:numCache>
            </c:numRef>
          </c:val>
        </c:ser>
        <c:ser>
          <c:idx val="1"/>
          <c:order val="2"/>
          <c:tx>
            <c:strRef>
              <c:f>'Annual Letter polling'!$E$2</c:f>
              <c:strCache>
                <c:ptCount val="1"/>
                <c:pt idx="0">
                  <c:v>UK</c:v>
                </c:pt>
              </c:strCache>
            </c:strRef>
          </c:tx>
          <c:spPr>
            <a:solidFill>
              <a:schemeClr val="accent3"/>
            </a:solidFill>
          </c:spPr>
          <c:invertIfNegative val="0"/>
          <c:cat>
            <c:strRef>
              <c:f>'Annual Letter polling'!$C$3:$C$5</c:f>
              <c:strCache>
                <c:ptCount val="3"/>
                <c:pt idx="0">
                  <c:v>Most of the countries that were poor 30 years ago are still poor today.</c:v>
                </c:pt>
                <c:pt idx="1">
                  <c:v>Despite billions in aid, the poorest people around the world are not much better off than they were 20 years ago.</c:v>
                </c:pt>
                <c:pt idx="2">
                  <c:v>Poor countries tend to stay poor.</c:v>
                </c:pt>
              </c:strCache>
            </c:strRef>
          </c:cat>
          <c:val>
            <c:numRef>
              <c:f>'Annual Letter polling'!$E$3:$E$5</c:f>
              <c:numCache>
                <c:formatCode>0%</c:formatCode>
                <c:ptCount val="3"/>
                <c:pt idx="0">
                  <c:v>0.83</c:v>
                </c:pt>
                <c:pt idx="1">
                  <c:v>0.83</c:v>
                </c:pt>
                <c:pt idx="2">
                  <c:v>0.8</c:v>
                </c:pt>
              </c:numCache>
            </c:numRef>
          </c:val>
        </c:ser>
        <c:ser>
          <c:idx val="0"/>
          <c:order val="3"/>
          <c:tx>
            <c:strRef>
              <c:f>'Annual Letter polling'!$D$2</c:f>
              <c:strCache>
                <c:ptCount val="1"/>
                <c:pt idx="0">
                  <c:v>US</c:v>
                </c:pt>
              </c:strCache>
            </c:strRef>
          </c:tx>
          <c:spPr>
            <a:solidFill>
              <a:schemeClr val="accent1"/>
            </a:solidFill>
          </c:spPr>
          <c:invertIfNegative val="0"/>
          <c:cat>
            <c:strRef>
              <c:f>'Annual Letter polling'!$C$3:$C$5</c:f>
              <c:strCache>
                <c:ptCount val="3"/>
                <c:pt idx="0">
                  <c:v>Most of the countries that were poor 30 years ago are still poor today.</c:v>
                </c:pt>
                <c:pt idx="1">
                  <c:v>Despite billions in aid, the poorest people around the world are not much better off than they were 20 years ago.</c:v>
                </c:pt>
                <c:pt idx="2">
                  <c:v>Poor countries tend to stay poor.</c:v>
                </c:pt>
              </c:strCache>
            </c:strRef>
          </c:cat>
          <c:val>
            <c:numRef>
              <c:f>'Annual Letter polling'!$D$3:$D$5</c:f>
              <c:numCache>
                <c:formatCode>0%</c:formatCode>
                <c:ptCount val="3"/>
                <c:pt idx="0">
                  <c:v>0.8</c:v>
                </c:pt>
                <c:pt idx="1">
                  <c:v>0.65</c:v>
                </c:pt>
                <c:pt idx="2">
                  <c:v>0.76</c:v>
                </c:pt>
              </c:numCache>
            </c:numRef>
          </c:val>
        </c:ser>
        <c:dLbls>
          <c:showLegendKey val="0"/>
          <c:showVal val="0"/>
          <c:showCatName val="0"/>
          <c:showSerName val="0"/>
          <c:showPercent val="0"/>
          <c:showBubbleSize val="0"/>
        </c:dLbls>
        <c:gapWidth val="150"/>
        <c:axId val="89282432"/>
        <c:axId val="89283968"/>
      </c:barChart>
      <c:catAx>
        <c:axId val="89282432"/>
        <c:scaling>
          <c:orientation val="minMax"/>
        </c:scaling>
        <c:delete val="1"/>
        <c:axPos val="l"/>
        <c:numFmt formatCode="General" sourceLinked="0"/>
        <c:majorTickMark val="out"/>
        <c:minorTickMark val="none"/>
        <c:tickLblPos val="nextTo"/>
        <c:crossAx val="89283968"/>
        <c:crosses val="autoZero"/>
        <c:auto val="1"/>
        <c:lblAlgn val="ctr"/>
        <c:lblOffset val="100"/>
        <c:noMultiLvlLbl val="0"/>
      </c:catAx>
      <c:valAx>
        <c:axId val="89283968"/>
        <c:scaling>
          <c:orientation val="minMax"/>
        </c:scaling>
        <c:delete val="0"/>
        <c:axPos val="b"/>
        <c:majorGridlines/>
        <c:numFmt formatCode="0%" sourceLinked="1"/>
        <c:majorTickMark val="out"/>
        <c:minorTickMark val="none"/>
        <c:tickLblPos val="nextTo"/>
        <c:crossAx val="89282432"/>
        <c:crosses val="autoZero"/>
        <c:crossBetween val="between"/>
      </c:valAx>
    </c:plotArea>
    <c:legend>
      <c:legendPos val="r"/>
      <c:overlay val="0"/>
    </c:legend>
    <c:plotVisOnly val="1"/>
    <c:dispBlanksAs val="gap"/>
    <c:showDLblsOverMax val="0"/>
  </c:chart>
  <c:txPr>
    <a:bodyPr/>
    <a:lstStyle/>
    <a:p>
      <a:pPr>
        <a:defRPr>
          <a:solidFill>
            <a:schemeClr val="accent3"/>
          </a:solidFil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prstDash val="sysDash"/>
              </a:ln>
            </c:spPr>
          </c:marker>
          <c:dLbls>
            <c:dLbl>
              <c:idx val="0"/>
              <c:layout>
                <c:manualLayout>
                  <c:x val="-0.12651966060280637"/>
                  <c:y val="-5.38035833059379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198403851977566E-2"/>
                  <c:y val="3.38782769244883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1.21367573642403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47</c:v>
                </c:pt>
                <c:pt idx="1">
                  <c:v>44</c:v>
                </c:pt>
                <c:pt idx="2">
                  <c:v>43</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prstDash val="sysDot"/>
              </a:ln>
            </c:spPr>
          </c:marker>
          <c:dLbls>
            <c:dLbl>
              <c:idx val="0"/>
              <c:layout>
                <c:manualLayout>
                  <c:x val="-0.12399471679479158"/>
                  <c:y val="2.33976613328644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197557676188741E-2"/>
                  <c:y val="-3.55984472595775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40</c:v>
                </c:pt>
                <c:pt idx="1">
                  <c:v>35</c:v>
                </c:pt>
                <c:pt idx="2">
                  <c:v>37</c:v>
                </c:pt>
              </c:numCache>
            </c:numRef>
          </c:val>
          <c:smooth val="0"/>
        </c:ser>
        <c:ser>
          <c:idx val="2"/>
          <c:order val="2"/>
          <c:tx>
            <c:strRef>
              <c:f>Sheet1!$D$1</c:f>
              <c:strCache>
                <c:ptCount val="1"/>
                <c:pt idx="0">
                  <c:v>FR</c:v>
                </c:pt>
              </c:strCache>
            </c:strRef>
          </c:tx>
          <c:spPr>
            <a:ln w="28575" cap="flat">
              <a:solidFill>
                <a:srgbClr val="EFAB2C"/>
              </a:solidFill>
              <a:miter lim="800000"/>
            </a:ln>
          </c:spPr>
          <c:marker>
            <c:symbol val="diamond"/>
            <c:size val="5"/>
            <c:spPr>
              <a:solidFill>
                <a:srgbClr val="EFAB2C"/>
              </a:solidFill>
              <a:ln>
                <a:noFill/>
              </a:ln>
            </c:spPr>
          </c:marker>
          <c:dLbls>
            <c:dLbl>
              <c:idx val="0"/>
              <c:layout>
                <c:manualLayout>
                  <c:x val="-0.12399471679479158"/>
                  <c:y val="1.4764795376182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28282828282832E-2"/>
                  <c:y val="-4.1666666666666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5.5626161987931483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46</c:v>
                </c:pt>
                <c:pt idx="1">
                  <c:v>47</c:v>
                </c:pt>
                <c:pt idx="2">
                  <c:v>48</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5"/>
            <c:spPr>
              <a:solidFill>
                <a:srgbClr val="EEECE1">
                  <a:lumMod val="50000"/>
                </a:srgbClr>
              </a:solidFill>
              <a:ln>
                <a:noFill/>
              </a:ln>
            </c:spPr>
          </c:marker>
          <c:dLbls>
            <c:dLbl>
              <c:idx val="0"/>
              <c:layout>
                <c:manualLayout>
                  <c:x val="-0.12399471679479158"/>
                  <c:y val="5.16003318017446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606060606060608E-2"/>
                  <c:y val="-3.819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26</c:v>
                </c:pt>
                <c:pt idx="1">
                  <c:v>27</c:v>
                </c:pt>
                <c:pt idx="2">
                  <c:v>29</c:v>
                </c:pt>
              </c:numCache>
            </c:numRef>
          </c:val>
          <c:smooth val="0"/>
        </c:ser>
        <c:dLbls>
          <c:showLegendKey val="0"/>
          <c:showVal val="1"/>
          <c:showCatName val="0"/>
          <c:showSerName val="0"/>
          <c:showPercent val="0"/>
          <c:showBubbleSize val="0"/>
        </c:dLbls>
        <c:marker val="1"/>
        <c:smooth val="0"/>
        <c:axId val="32468992"/>
        <c:axId val="32470528"/>
      </c:lineChart>
      <c:catAx>
        <c:axId val="32468992"/>
        <c:scaling>
          <c:orientation val="minMax"/>
        </c:scaling>
        <c:delete val="0"/>
        <c:axPos val="b"/>
        <c:numFmt formatCode="General" sourceLinked="0"/>
        <c:majorTickMark val="none"/>
        <c:minorTickMark val="none"/>
        <c:tickLblPos val="nextTo"/>
        <c:crossAx val="32470528"/>
        <c:crosses val="autoZero"/>
        <c:auto val="1"/>
        <c:lblAlgn val="ctr"/>
        <c:lblOffset val="100"/>
        <c:noMultiLvlLbl val="0"/>
      </c:catAx>
      <c:valAx>
        <c:axId val="32470528"/>
        <c:scaling>
          <c:orientation val="minMax"/>
          <c:max val="70"/>
          <c:min val="20"/>
        </c:scaling>
        <c:delete val="1"/>
        <c:axPos val="l"/>
        <c:numFmt formatCode="0" sourceLinked="1"/>
        <c:majorTickMark val="out"/>
        <c:minorTickMark val="none"/>
        <c:tickLblPos val="nextTo"/>
        <c:crossAx val="32468992"/>
        <c:crosses val="autoZero"/>
        <c:crossBetween val="between"/>
      </c:valAx>
      <c:spPr>
        <a:noFill/>
        <a:ln w="25400">
          <a:noFill/>
        </a:ln>
      </c:spPr>
    </c:plotArea>
    <c:legend>
      <c:legendPos val="t"/>
      <c:overlay val="0"/>
      <c:spPr>
        <a:ln cap="flat">
          <a:miter lim="800000"/>
        </a:ln>
      </c:spPr>
      <c:txPr>
        <a:bodyPr/>
        <a:lstStyle/>
        <a:p>
          <a:pPr>
            <a:defRPr sz="1000"/>
          </a:pPr>
          <a:endParaRPr lang="de-DE"/>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prstDash val="sysDash"/>
              </a:ln>
            </c:spPr>
          </c:marker>
          <c:dLbls>
            <c:dLbl>
              <c:idx val="0"/>
              <c:layout>
                <c:manualLayout>
                  <c:x val="-0.14148434734597246"/>
                  <c:y val="6.0683786821201669E-3"/>
                </c:manualLayout>
              </c:layout>
              <c:spPr>
                <a:noFill/>
                <a:ln>
                  <a:noFill/>
                </a:ln>
                <a:effectLst/>
              </c:spPr>
              <c:txPr>
                <a:bodyPr/>
                <a:lstStyle/>
                <a:p>
                  <a:pPr>
                    <a:defRPr sz="1000">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100527121971566E-2"/>
                  <c:y val="-2.43055290097170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42</c:v>
                </c:pt>
                <c:pt idx="1">
                  <c:v>39</c:v>
                </c:pt>
                <c:pt idx="2">
                  <c:v>42</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prstDash val="sysDot"/>
              </a:ln>
            </c:spPr>
          </c:marker>
          <c:dLbls>
            <c:dLbl>
              <c:idx val="0"/>
              <c:layout>
                <c:manualLayout>
                  <c:x val="-0.12139905857949537"/>
                  <c:y val="-2.08011597770659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87878787878788E-2"/>
                  <c:y val="-4.86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2.427351472848066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30</c:v>
                </c:pt>
                <c:pt idx="1">
                  <c:v>29</c:v>
                </c:pt>
                <c:pt idx="2">
                  <c:v>29</c:v>
                </c:pt>
              </c:numCache>
            </c:numRef>
          </c:val>
          <c:smooth val="0"/>
        </c:ser>
        <c:ser>
          <c:idx val="2"/>
          <c:order val="2"/>
          <c:tx>
            <c:strRef>
              <c:f>Sheet1!$D$1</c:f>
              <c:strCache>
                <c:ptCount val="1"/>
                <c:pt idx="0">
                  <c:v>FR</c:v>
                </c:pt>
              </c:strCache>
            </c:strRef>
          </c:tx>
          <c:spPr>
            <a:ln cap="flat">
              <a:solidFill>
                <a:srgbClr val="EFAB2C"/>
              </a:solidFill>
              <a:miter lim="800000"/>
            </a:ln>
          </c:spPr>
          <c:marker>
            <c:symbol val="diamond"/>
            <c:size val="5"/>
            <c:spPr>
              <a:solidFill>
                <a:srgbClr val="EFAB2C"/>
              </a:solidFill>
              <a:ln>
                <a:noFill/>
              </a:ln>
            </c:spPr>
          </c:marker>
          <c:dLbls>
            <c:dLbl>
              <c:idx val="0"/>
              <c:layout>
                <c:manualLayout>
                  <c:x val="-0.12647291718104406"/>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929292929292928E-2"/>
                  <c:y val="-4.51391622922135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42</c:v>
                </c:pt>
                <c:pt idx="1">
                  <c:v>47</c:v>
                </c:pt>
                <c:pt idx="2">
                  <c:v>47</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5"/>
            <c:spPr>
              <a:solidFill>
                <a:srgbClr val="EEECE1">
                  <a:lumMod val="50000"/>
                </a:srgbClr>
              </a:solidFill>
              <a:ln>
                <a:noFill/>
              </a:ln>
            </c:spPr>
          </c:marker>
          <c:dLbls>
            <c:dLbl>
              <c:idx val="0"/>
              <c:layout>
                <c:manualLayout>
                  <c:x val="-0.13657389096237915"/>
                  <c:y val="8.4383911437985952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02666852042288E-2"/>
                  <c:y val="-5.12070817501395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22</c:v>
                </c:pt>
                <c:pt idx="1">
                  <c:v>20</c:v>
                </c:pt>
                <c:pt idx="2">
                  <c:v>24</c:v>
                </c:pt>
              </c:numCache>
            </c:numRef>
          </c:val>
          <c:smooth val="0"/>
        </c:ser>
        <c:dLbls>
          <c:showLegendKey val="0"/>
          <c:showVal val="1"/>
          <c:showCatName val="0"/>
          <c:showSerName val="0"/>
          <c:showPercent val="0"/>
          <c:showBubbleSize val="0"/>
        </c:dLbls>
        <c:marker val="1"/>
        <c:smooth val="0"/>
        <c:axId val="32537216"/>
        <c:axId val="32551296"/>
      </c:lineChart>
      <c:catAx>
        <c:axId val="32537216"/>
        <c:scaling>
          <c:orientation val="minMax"/>
        </c:scaling>
        <c:delete val="0"/>
        <c:axPos val="b"/>
        <c:numFmt formatCode="General" sourceLinked="0"/>
        <c:majorTickMark val="none"/>
        <c:minorTickMark val="none"/>
        <c:tickLblPos val="nextTo"/>
        <c:crossAx val="32551296"/>
        <c:crosses val="autoZero"/>
        <c:auto val="1"/>
        <c:lblAlgn val="ctr"/>
        <c:lblOffset val="100"/>
        <c:noMultiLvlLbl val="0"/>
      </c:catAx>
      <c:valAx>
        <c:axId val="32551296"/>
        <c:scaling>
          <c:orientation val="minMax"/>
          <c:max val="70"/>
          <c:min val="20"/>
        </c:scaling>
        <c:delete val="1"/>
        <c:axPos val="l"/>
        <c:numFmt formatCode="0" sourceLinked="1"/>
        <c:majorTickMark val="out"/>
        <c:minorTickMark val="none"/>
        <c:tickLblPos val="nextTo"/>
        <c:crossAx val="32537216"/>
        <c:crosses val="autoZero"/>
        <c:crossBetween val="between"/>
      </c:valAx>
      <c:spPr>
        <a:noFill/>
        <a:ln w="25400">
          <a:noFill/>
        </a:ln>
      </c:spPr>
    </c:plotArea>
    <c:legend>
      <c:legendPos val="t"/>
      <c:overlay val="0"/>
      <c:spPr>
        <a:ln cap="sq">
          <a:miter lim="800000"/>
        </a:ln>
      </c:spPr>
      <c:txPr>
        <a:bodyPr/>
        <a:lstStyle/>
        <a:p>
          <a:pPr>
            <a:defRPr sz="1000"/>
          </a:pPr>
          <a:endParaRPr lang="de-DE"/>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US</c:v>
                </c:pt>
              </c:strCache>
            </c:strRef>
          </c:tx>
          <c:spPr>
            <a:ln cap="flat">
              <a:solidFill>
                <a:srgbClr val="F79646">
                  <a:lumMod val="75000"/>
                </a:srgbClr>
              </a:solidFill>
              <a:prstDash val="sysDash"/>
              <a:miter lim="800000"/>
            </a:ln>
          </c:spPr>
          <c:marker>
            <c:symbol val="square"/>
            <c:size val="4"/>
            <c:spPr>
              <a:solidFill>
                <a:srgbClr val="F79646">
                  <a:lumMod val="75000"/>
                </a:srgbClr>
              </a:solidFill>
              <a:ln>
                <a:noFill/>
                <a:prstDash val="sysDash"/>
              </a:ln>
            </c:spPr>
          </c:marker>
          <c:dLbls>
            <c:dLbl>
              <c:idx val="0"/>
              <c:layout>
                <c:manualLayout>
                  <c:x val="-0.12649608913371255"/>
                  <c:y val="-6.76605110052675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0917361625488506E-2"/>
                  <c:y val="-2.85576945130388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844349199728647E-2"/>
                  <c:y val="-5.81197773717326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Sheet1!$B$2:$B$4</c:f>
              <c:numCache>
                <c:formatCode>0</c:formatCode>
                <c:ptCount val="3"/>
                <c:pt idx="0">
                  <c:v>67</c:v>
                </c:pt>
                <c:pt idx="1">
                  <c:v>61</c:v>
                </c:pt>
                <c:pt idx="2">
                  <c:v>62</c:v>
                </c:pt>
              </c:numCache>
            </c:numRef>
          </c:val>
          <c:smooth val="0"/>
        </c:ser>
        <c:ser>
          <c:idx val="1"/>
          <c:order val="1"/>
          <c:tx>
            <c:strRef>
              <c:f>Sheet1!$C$1</c:f>
              <c:strCache>
                <c:ptCount val="1"/>
                <c:pt idx="0">
                  <c:v>UK</c:v>
                </c:pt>
              </c:strCache>
            </c:strRef>
          </c:tx>
          <c:spPr>
            <a:ln cap="flat">
              <a:solidFill>
                <a:srgbClr val="1CACAC">
                  <a:lumMod val="75000"/>
                </a:srgbClr>
              </a:solidFill>
              <a:prstDash val="sysDot"/>
              <a:miter lim="800000"/>
            </a:ln>
          </c:spPr>
          <c:marker>
            <c:symbol val="circle"/>
            <c:size val="4"/>
            <c:spPr>
              <a:solidFill>
                <a:srgbClr val="1CACAC">
                  <a:lumMod val="75000"/>
                </a:srgbClr>
              </a:solidFill>
              <a:ln>
                <a:noFill/>
                <a:prstDash val="sysDot"/>
              </a:ln>
            </c:spPr>
          </c:marker>
          <c:dLbls>
            <c:dLbl>
              <c:idx val="0"/>
              <c:layout>
                <c:manualLayout>
                  <c:x val="-0.12649608913371255"/>
                  <c:y val="-7.78902684230242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6030165088177272E-2"/>
                  <c:y val="3.03734298667441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844349199728647E-2"/>
                  <c:y val="2.596023730705422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Sheet1!$C$2:$C$4</c:f>
              <c:numCache>
                <c:formatCode>0</c:formatCode>
                <c:ptCount val="3"/>
                <c:pt idx="0">
                  <c:v>66</c:v>
                </c:pt>
                <c:pt idx="1">
                  <c:v>60</c:v>
                </c:pt>
                <c:pt idx="2">
                  <c:v>61</c:v>
                </c:pt>
              </c:numCache>
            </c:numRef>
          </c:val>
          <c:smooth val="0"/>
        </c:ser>
        <c:ser>
          <c:idx val="2"/>
          <c:order val="2"/>
          <c:tx>
            <c:strRef>
              <c:f>Sheet1!$D$1</c:f>
              <c:strCache>
                <c:ptCount val="1"/>
                <c:pt idx="0">
                  <c:v>FR</c:v>
                </c:pt>
              </c:strCache>
            </c:strRef>
          </c:tx>
          <c:spPr>
            <a:ln cap="flat">
              <a:solidFill>
                <a:srgbClr val="EFAB2C"/>
              </a:solidFill>
            </a:ln>
          </c:spPr>
          <c:marker>
            <c:symbol val="diamond"/>
            <c:size val="5"/>
            <c:spPr>
              <a:solidFill>
                <a:srgbClr val="EFAB2C"/>
              </a:solidFill>
              <a:ln>
                <a:noFill/>
              </a:ln>
            </c:spPr>
          </c:marker>
          <c:dLbls>
            <c:dLbl>
              <c:idx val="0"/>
              <c:layout>
                <c:manualLayout>
                  <c:x val="-0.12649608913371255"/>
                  <c:y val="3.1536456143301656E-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104070832664147E-2"/>
                  <c:y val="-5.12070817501395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844349199728647E-2"/>
                  <c:y val="6.33438391143798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Sheet1!$D$2:$D$4</c:f>
              <c:numCache>
                <c:formatCode>0</c:formatCode>
                <c:ptCount val="3"/>
                <c:pt idx="0">
                  <c:v>60</c:v>
                </c:pt>
                <c:pt idx="1">
                  <c:v>62</c:v>
                </c:pt>
                <c:pt idx="2">
                  <c:v>60</c:v>
                </c:pt>
              </c:numCache>
            </c:numRef>
          </c:val>
          <c:smooth val="0"/>
        </c:ser>
        <c:ser>
          <c:idx val="3"/>
          <c:order val="3"/>
          <c:tx>
            <c:strRef>
              <c:f>Sheet1!$E$1</c:f>
              <c:strCache>
                <c:ptCount val="1"/>
                <c:pt idx="0">
                  <c:v>DE</c:v>
                </c:pt>
              </c:strCache>
            </c:strRef>
          </c:tx>
          <c:spPr>
            <a:ln cap="flat">
              <a:solidFill>
                <a:srgbClr val="EEECE1">
                  <a:lumMod val="50000"/>
                </a:srgbClr>
              </a:solidFill>
              <a:miter lim="800000"/>
            </a:ln>
          </c:spPr>
          <c:marker>
            <c:symbol val="triangle"/>
            <c:size val="4"/>
            <c:spPr>
              <a:solidFill>
                <a:srgbClr val="EEECE1">
                  <a:lumMod val="50000"/>
                </a:srgbClr>
              </a:solidFill>
              <a:ln>
                <a:noFill/>
              </a:ln>
            </c:spPr>
          </c:marker>
          <c:dLbls>
            <c:dLbl>
              <c:idx val="0"/>
              <c:layout>
                <c:manualLayout>
                  <c:x val="-0.12142223053216387"/>
                  <c:y val="1.736129693198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695785820842454E-2"/>
                  <c:y val="-4.76066696737791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9293007743429E-2"/>
                  <c:y val="-6.06837868212016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c:v>
                </c:pt>
                <c:pt idx="1">
                  <c:v>Mid</c:v>
                </c:pt>
                <c:pt idx="2">
                  <c:v>Post</c:v>
                </c:pt>
              </c:strCache>
            </c:strRef>
          </c:cat>
          <c:val>
            <c:numRef>
              <c:f>Sheet1!$E$2:$E$4</c:f>
              <c:numCache>
                <c:formatCode>0</c:formatCode>
                <c:ptCount val="3"/>
                <c:pt idx="0">
                  <c:v>49</c:v>
                </c:pt>
                <c:pt idx="1">
                  <c:v>47</c:v>
                </c:pt>
                <c:pt idx="2">
                  <c:v>45</c:v>
                </c:pt>
              </c:numCache>
            </c:numRef>
          </c:val>
          <c:smooth val="0"/>
        </c:ser>
        <c:dLbls>
          <c:showLegendKey val="0"/>
          <c:showVal val="1"/>
          <c:showCatName val="0"/>
          <c:showSerName val="0"/>
          <c:showPercent val="0"/>
          <c:showBubbleSize val="0"/>
        </c:dLbls>
        <c:marker val="1"/>
        <c:smooth val="0"/>
        <c:axId val="111550464"/>
        <c:axId val="111552000"/>
      </c:lineChart>
      <c:catAx>
        <c:axId val="111550464"/>
        <c:scaling>
          <c:orientation val="minMax"/>
        </c:scaling>
        <c:delete val="0"/>
        <c:axPos val="b"/>
        <c:numFmt formatCode="General" sourceLinked="0"/>
        <c:majorTickMark val="none"/>
        <c:minorTickMark val="none"/>
        <c:tickLblPos val="nextTo"/>
        <c:crossAx val="111552000"/>
        <c:crosses val="autoZero"/>
        <c:auto val="1"/>
        <c:lblAlgn val="ctr"/>
        <c:lblOffset val="100"/>
        <c:noMultiLvlLbl val="0"/>
      </c:catAx>
      <c:valAx>
        <c:axId val="111552000"/>
        <c:scaling>
          <c:orientation val="minMax"/>
          <c:max val="70"/>
          <c:min val="20"/>
        </c:scaling>
        <c:delete val="1"/>
        <c:axPos val="l"/>
        <c:numFmt formatCode="0" sourceLinked="1"/>
        <c:majorTickMark val="out"/>
        <c:minorTickMark val="none"/>
        <c:tickLblPos val="nextTo"/>
        <c:crossAx val="111550464"/>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600" b="0" dirty="0" smtClean="0">
                <a:solidFill>
                  <a:schemeClr val="accent3"/>
                </a:solidFill>
              </a:rPr>
              <a:t>WITHIN</a:t>
            </a:r>
            <a:r>
              <a:rPr lang="en-US" sz="1600" b="0" baseline="0" dirty="0" smtClean="0">
                <a:solidFill>
                  <a:schemeClr val="accent3"/>
                </a:solidFill>
              </a:rPr>
              <a:t> THE</a:t>
            </a:r>
            <a:r>
              <a:rPr lang="en-US" sz="1600" b="0" dirty="0" smtClean="0">
                <a:solidFill>
                  <a:schemeClr val="accent3"/>
                </a:solidFill>
              </a:rPr>
              <a:t> ENGAGED</a:t>
            </a:r>
            <a:endParaRPr lang="en-US" sz="1600" b="0" dirty="0">
              <a:solidFill>
                <a:schemeClr val="accent3"/>
              </a:solidFill>
            </a:endParaRPr>
          </a:p>
        </c:rich>
      </c:tx>
      <c:layout>
        <c:manualLayout>
          <c:xMode val="edge"/>
          <c:yMode val="edge"/>
          <c:x val="0.1010894510387694"/>
          <c:y val="2.5187104202648244E-2"/>
        </c:manualLayout>
      </c:layout>
      <c:overlay val="1"/>
    </c:title>
    <c:autoTitleDeleted val="0"/>
    <c:plotArea>
      <c:layout/>
      <c:barChart>
        <c:barDir val="col"/>
        <c:grouping val="stacked"/>
        <c:varyColors val="0"/>
        <c:ser>
          <c:idx val="0"/>
          <c:order val="0"/>
          <c:tx>
            <c:strRef>
              <c:f>Sheet1!$B$1</c:f>
              <c:strCache>
                <c:ptCount val="1"/>
                <c:pt idx="0">
                  <c:v>Skeptics</c:v>
                </c:pt>
              </c:strCache>
            </c:strRef>
          </c:tx>
          <c:spPr>
            <a:solidFill>
              <a:schemeClr val="accent1"/>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Sheet1!$B$2:$B$5</c:f>
              <c:numCache>
                <c:formatCode>0%</c:formatCode>
                <c:ptCount val="4"/>
                <c:pt idx="0">
                  <c:v>0.14000000000000001</c:v>
                </c:pt>
                <c:pt idx="1">
                  <c:v>0.12</c:v>
                </c:pt>
                <c:pt idx="2">
                  <c:v>0.18</c:v>
                </c:pt>
                <c:pt idx="3">
                  <c:v>0.11</c:v>
                </c:pt>
              </c:numCache>
            </c:numRef>
          </c:val>
        </c:ser>
        <c:ser>
          <c:idx val="1"/>
          <c:order val="1"/>
          <c:tx>
            <c:strRef>
              <c:f>Sheet1!$C$1</c:f>
              <c:strCache>
                <c:ptCount val="1"/>
                <c:pt idx="0">
                  <c:v>Swings</c:v>
                </c:pt>
              </c:strCache>
            </c:strRef>
          </c:tx>
          <c:spPr>
            <a:solidFill>
              <a:schemeClr val="accent2">
                <a:lumMod val="50000"/>
              </a:schemeClr>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Sheet1!$C$2:$C$5</c:f>
              <c:numCache>
                <c:formatCode>0%</c:formatCode>
                <c:ptCount val="4"/>
                <c:pt idx="0">
                  <c:v>0.39</c:v>
                </c:pt>
                <c:pt idx="1">
                  <c:v>0.47</c:v>
                </c:pt>
                <c:pt idx="2">
                  <c:v>0.5</c:v>
                </c:pt>
                <c:pt idx="3">
                  <c:v>0.47</c:v>
                </c:pt>
              </c:numCache>
            </c:numRef>
          </c:val>
        </c:ser>
        <c:ser>
          <c:idx val="2"/>
          <c:order val="2"/>
          <c:tx>
            <c:strRef>
              <c:f>Sheet1!$D$1</c:f>
              <c:strCache>
                <c:ptCount val="1"/>
                <c:pt idx="0">
                  <c:v>Pros</c:v>
                </c:pt>
              </c:strCache>
            </c:strRef>
          </c:tx>
          <c:spPr>
            <a:solidFill>
              <a:schemeClr val="accent3">
                <a:lumMod val="75000"/>
                <a:lumOff val="25000"/>
              </a:schemeClr>
            </a:solidFill>
          </c:spPr>
          <c:invertIfNegative val="0"/>
          <c:dLbls>
            <c:spPr>
              <a:noFill/>
              <a:ln>
                <a:noFill/>
              </a:ln>
              <a:effectLst/>
            </c:spPr>
            <c:txPr>
              <a:bodyPr/>
              <a:lstStyle/>
              <a:p>
                <a:pPr>
                  <a:defRPr sz="1600">
                    <a:solidFill>
                      <a:schemeClr val="bg1"/>
                    </a:solidFill>
                    <a:latin typeface="+mj-lt"/>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US</c:v>
                </c:pt>
                <c:pt idx="1">
                  <c:v>UK</c:v>
                </c:pt>
                <c:pt idx="2">
                  <c:v>FR</c:v>
                </c:pt>
                <c:pt idx="3">
                  <c:v>DE</c:v>
                </c:pt>
              </c:strCache>
            </c:strRef>
          </c:cat>
          <c:val>
            <c:numRef>
              <c:f>Sheet1!$D$2:$D$5</c:f>
              <c:numCache>
                <c:formatCode>0%</c:formatCode>
                <c:ptCount val="4"/>
                <c:pt idx="0">
                  <c:v>0.47</c:v>
                </c:pt>
                <c:pt idx="1">
                  <c:v>0.41</c:v>
                </c:pt>
                <c:pt idx="2">
                  <c:v>0.32</c:v>
                </c:pt>
                <c:pt idx="3">
                  <c:v>0.42</c:v>
                </c:pt>
              </c:numCache>
            </c:numRef>
          </c:val>
        </c:ser>
        <c:dLbls>
          <c:showLegendKey val="0"/>
          <c:showVal val="0"/>
          <c:showCatName val="0"/>
          <c:showSerName val="0"/>
          <c:showPercent val="0"/>
          <c:showBubbleSize val="0"/>
        </c:dLbls>
        <c:gapWidth val="25"/>
        <c:overlap val="100"/>
        <c:axId val="107383808"/>
        <c:axId val="107410176"/>
      </c:barChart>
      <c:catAx>
        <c:axId val="107383808"/>
        <c:scaling>
          <c:orientation val="minMax"/>
        </c:scaling>
        <c:delete val="0"/>
        <c:axPos val="b"/>
        <c:numFmt formatCode="General" sourceLinked="0"/>
        <c:majorTickMark val="out"/>
        <c:minorTickMark val="none"/>
        <c:tickLblPos val="nextTo"/>
        <c:spPr>
          <a:ln w="6350">
            <a:solidFill>
              <a:schemeClr val="bg1">
                <a:lumMod val="65000"/>
              </a:schemeClr>
            </a:solidFill>
          </a:ln>
        </c:spPr>
        <c:txPr>
          <a:bodyPr/>
          <a:lstStyle/>
          <a:p>
            <a:pPr>
              <a:defRPr sz="1100">
                <a:solidFill>
                  <a:schemeClr val="bg1">
                    <a:lumMod val="65000"/>
                  </a:schemeClr>
                </a:solidFill>
              </a:defRPr>
            </a:pPr>
            <a:endParaRPr lang="de-DE"/>
          </a:p>
        </c:txPr>
        <c:crossAx val="107410176"/>
        <c:crosses val="autoZero"/>
        <c:auto val="1"/>
        <c:lblAlgn val="ctr"/>
        <c:lblOffset val="100"/>
        <c:noMultiLvlLbl val="0"/>
      </c:catAx>
      <c:valAx>
        <c:axId val="107410176"/>
        <c:scaling>
          <c:orientation val="minMax"/>
          <c:max val="1"/>
        </c:scaling>
        <c:delete val="0"/>
        <c:axPos val="l"/>
        <c:majorGridlines>
          <c:spPr>
            <a:ln>
              <a:solidFill>
                <a:schemeClr val="bg1">
                  <a:lumMod val="65000"/>
                </a:schemeClr>
              </a:solidFill>
            </a:ln>
          </c:spPr>
        </c:majorGridlines>
        <c:numFmt formatCode="0%" sourceLinked="1"/>
        <c:majorTickMark val="out"/>
        <c:minorTickMark val="none"/>
        <c:tickLblPos val="nextTo"/>
        <c:spPr>
          <a:ln w="6350">
            <a:solidFill>
              <a:schemeClr val="bg1">
                <a:lumMod val="65000"/>
              </a:schemeClr>
            </a:solidFill>
          </a:ln>
        </c:spPr>
        <c:txPr>
          <a:bodyPr/>
          <a:lstStyle/>
          <a:p>
            <a:pPr>
              <a:defRPr sz="1000">
                <a:solidFill>
                  <a:schemeClr val="bg1">
                    <a:lumMod val="50000"/>
                  </a:schemeClr>
                </a:solidFill>
              </a:defRPr>
            </a:pPr>
            <a:endParaRPr lang="de-DE"/>
          </a:p>
        </c:txPr>
        <c:crossAx val="107383808"/>
        <c:crosses val="autoZero"/>
        <c:crossBetween val="between"/>
        <c:majorUnit val="1"/>
      </c:valAx>
      <c:spPr>
        <a:ln w="0">
          <a:noFill/>
        </a:ln>
      </c:spPr>
    </c:plotArea>
    <c:legend>
      <c:legendPos val="t"/>
      <c:legendEntry>
        <c:idx val="0"/>
        <c:txPr>
          <a:bodyPr/>
          <a:lstStyle/>
          <a:p>
            <a:pPr>
              <a:defRPr sz="1000">
                <a:solidFill>
                  <a:schemeClr val="accent1"/>
                </a:solidFill>
              </a:defRPr>
            </a:pPr>
            <a:endParaRPr lang="de-DE"/>
          </a:p>
        </c:txPr>
      </c:legendEntry>
      <c:legendEntry>
        <c:idx val="1"/>
        <c:txPr>
          <a:bodyPr/>
          <a:lstStyle/>
          <a:p>
            <a:pPr>
              <a:defRPr sz="1000">
                <a:solidFill>
                  <a:schemeClr val="accent2">
                    <a:lumMod val="50000"/>
                  </a:schemeClr>
                </a:solidFill>
              </a:defRPr>
            </a:pPr>
            <a:endParaRPr lang="de-DE"/>
          </a:p>
        </c:txPr>
      </c:legendEntry>
      <c:legendEntry>
        <c:idx val="2"/>
        <c:txPr>
          <a:bodyPr/>
          <a:lstStyle/>
          <a:p>
            <a:pPr>
              <a:defRPr sz="1000">
                <a:solidFill>
                  <a:schemeClr val="accent3">
                    <a:lumMod val="75000"/>
                    <a:lumOff val="25000"/>
                  </a:schemeClr>
                </a:solidFill>
              </a:defRPr>
            </a:pPr>
            <a:endParaRPr lang="de-DE"/>
          </a:p>
        </c:txPr>
      </c:legendEntry>
      <c:layout>
        <c:manualLayout>
          <c:xMode val="edge"/>
          <c:yMode val="edge"/>
          <c:x val="0.54749362602995522"/>
          <c:y val="4.317789291882556E-2"/>
          <c:w val="0.40989401744558046"/>
          <c:h val="6.1984075177131351E-2"/>
        </c:manualLayout>
      </c:layout>
      <c:overlay val="0"/>
      <c:txPr>
        <a:bodyPr/>
        <a:lstStyle/>
        <a:p>
          <a:pPr>
            <a:defRPr sz="1000">
              <a:solidFill>
                <a:schemeClr val="accent3"/>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'Audience size NN'!$B$65</c:f>
              <c:strCache>
                <c:ptCount val="1"/>
                <c:pt idx="0">
                  <c:v>TOTAL DISENGAGED</c:v>
                </c:pt>
              </c:strCache>
            </c:strRef>
          </c:tx>
          <c:spPr>
            <a:solidFill>
              <a:schemeClr val="bg1">
                <a:lumMod val="85000"/>
              </a:schemeClr>
            </a:solidFill>
          </c:spPr>
          <c:invertIfNegative val="0"/>
          <c:dLbls>
            <c:spPr>
              <a:noFill/>
              <a:ln>
                <a:noFill/>
              </a:ln>
              <a:effectLst/>
            </c:spPr>
            <c:txPr>
              <a:bodyPr/>
              <a:lstStyle/>
              <a:p>
                <a:pPr>
                  <a:defRPr sz="1100">
                    <a:solidFill>
                      <a:schemeClr val="tx1">
                        <a:lumMod val="50000"/>
                        <a:lumOff val="50000"/>
                      </a:schemeClr>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NN'!$C$65:$F$65</c:f>
              <c:numCache>
                <c:formatCode>0%</c:formatCode>
                <c:ptCount val="4"/>
                <c:pt idx="0">
                  <c:v>0.74</c:v>
                </c:pt>
                <c:pt idx="1">
                  <c:v>0.68</c:v>
                </c:pt>
                <c:pt idx="2">
                  <c:v>0.7</c:v>
                </c:pt>
                <c:pt idx="3">
                  <c:v>0.67</c:v>
                </c:pt>
              </c:numCache>
            </c:numRef>
          </c:val>
        </c:ser>
        <c:ser>
          <c:idx val="1"/>
          <c:order val="1"/>
          <c:tx>
            <c:strRef>
              <c:f>'Audience size NN'!$B$66</c:f>
              <c:strCache>
                <c:ptCount val="1"/>
                <c:pt idx="0">
                  <c:v>TOTAL ENGAGED</c:v>
                </c:pt>
              </c:strCache>
            </c:strRef>
          </c:tx>
          <c:spPr>
            <a:solidFill>
              <a:schemeClr val="accent3"/>
            </a:solidFill>
          </c:spPr>
          <c:invertIfNegative val="0"/>
          <c:dLbls>
            <c:spPr>
              <a:noFill/>
              <a:ln>
                <a:noFill/>
              </a:ln>
              <a:effectLst/>
            </c:spPr>
            <c:txPr>
              <a:bodyPr/>
              <a:lstStyle/>
              <a:p>
                <a:pPr>
                  <a:defRPr sz="11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'Audience size NN'!$C$64:$F$64</c:f>
              <c:strCache>
                <c:ptCount val="4"/>
                <c:pt idx="0">
                  <c:v>US</c:v>
                </c:pt>
                <c:pt idx="1">
                  <c:v>UK</c:v>
                </c:pt>
                <c:pt idx="2">
                  <c:v>FR</c:v>
                </c:pt>
                <c:pt idx="3">
                  <c:v>DE</c:v>
                </c:pt>
              </c:strCache>
            </c:strRef>
          </c:cat>
          <c:val>
            <c:numRef>
              <c:f>'Audience size NN'!$C$66:$F$66</c:f>
              <c:numCache>
                <c:formatCode>0%</c:formatCode>
                <c:ptCount val="4"/>
                <c:pt idx="0">
                  <c:v>0.26</c:v>
                </c:pt>
                <c:pt idx="1">
                  <c:v>0.32</c:v>
                </c:pt>
                <c:pt idx="2">
                  <c:v>0.3</c:v>
                </c:pt>
                <c:pt idx="3">
                  <c:v>0.33</c:v>
                </c:pt>
              </c:numCache>
            </c:numRef>
          </c:val>
        </c:ser>
        <c:dLbls>
          <c:showLegendKey val="0"/>
          <c:showVal val="0"/>
          <c:showCatName val="0"/>
          <c:showSerName val="0"/>
          <c:showPercent val="0"/>
          <c:showBubbleSize val="0"/>
        </c:dLbls>
        <c:gapWidth val="25"/>
        <c:overlap val="100"/>
        <c:axId val="86352256"/>
        <c:axId val="86353792"/>
      </c:barChart>
      <c:catAx>
        <c:axId val="86352256"/>
        <c:scaling>
          <c:orientation val="minMax"/>
        </c:scaling>
        <c:delete val="0"/>
        <c:axPos val="b"/>
        <c:numFmt formatCode="General" sourceLinked="0"/>
        <c:majorTickMark val="out"/>
        <c:minorTickMark val="none"/>
        <c:tickLblPos val="nextTo"/>
        <c:spPr>
          <a:ln w="6350">
            <a:solidFill>
              <a:schemeClr val="bg1">
                <a:lumMod val="65000"/>
              </a:schemeClr>
            </a:solidFill>
          </a:ln>
        </c:spPr>
        <c:txPr>
          <a:bodyPr anchor="t"/>
          <a:lstStyle/>
          <a:p>
            <a:pPr>
              <a:defRPr>
                <a:solidFill>
                  <a:schemeClr val="bg1"/>
                </a:solidFill>
                <a:latin typeface="+mj-lt"/>
              </a:defRPr>
            </a:pPr>
            <a:endParaRPr lang="de-DE"/>
          </a:p>
        </c:txPr>
        <c:crossAx val="86353792"/>
        <c:crosses val="autoZero"/>
        <c:auto val="1"/>
        <c:lblAlgn val="ctr"/>
        <c:lblOffset val="100"/>
        <c:noMultiLvlLbl val="0"/>
      </c:catAx>
      <c:valAx>
        <c:axId val="86353792"/>
        <c:scaling>
          <c:orientation val="minMax"/>
        </c:scaling>
        <c:delete val="0"/>
        <c:axPos val="l"/>
        <c:majorGridlines>
          <c:spPr>
            <a:ln>
              <a:noFill/>
            </a:ln>
          </c:spPr>
        </c:majorGridlines>
        <c:numFmt formatCode="0%" sourceLinked="1"/>
        <c:majorTickMark val="out"/>
        <c:minorTickMark val="none"/>
        <c:tickLblPos val="nextTo"/>
        <c:spPr>
          <a:ln w="6350">
            <a:solidFill>
              <a:schemeClr val="bg1">
                <a:lumMod val="65000"/>
              </a:schemeClr>
            </a:solidFill>
          </a:ln>
        </c:spPr>
        <c:txPr>
          <a:bodyPr/>
          <a:lstStyle/>
          <a:p>
            <a:pPr>
              <a:defRPr sz="800">
                <a:solidFill>
                  <a:schemeClr val="bg1">
                    <a:lumMod val="50000"/>
                  </a:schemeClr>
                </a:solidFill>
              </a:defRPr>
            </a:pPr>
            <a:endParaRPr lang="de-DE"/>
          </a:p>
        </c:txPr>
        <c:crossAx val="86352256"/>
        <c:crosses val="autoZero"/>
        <c:crossBetween val="between"/>
        <c:majorUnit val="1"/>
      </c:valAx>
      <c:spPr>
        <a:ln>
          <a:noFill/>
        </a:ln>
      </c:spPr>
    </c:plotArea>
    <c:legend>
      <c:legendPos val="t"/>
      <c:layout>
        <c:manualLayout>
          <c:xMode val="edge"/>
          <c:yMode val="edge"/>
          <c:x val="9.9745327442250009E-2"/>
          <c:y val="4.9866597036667654E-2"/>
          <c:w val="0.89547742558519139"/>
          <c:h val="0.10737907841031571"/>
        </c:manualLayout>
      </c:layout>
      <c:overlay val="0"/>
      <c:txPr>
        <a:bodyPr/>
        <a:lstStyle/>
        <a:p>
          <a:pPr>
            <a:defRPr sz="1000">
              <a:solidFill>
                <a:schemeClr val="accent3"/>
              </a:solidFill>
            </a:defRPr>
          </a:pPr>
          <a:endParaRPr lang="de-DE"/>
        </a:p>
      </c:txPr>
    </c:legend>
    <c:plotVisOnly val="1"/>
    <c:dispBlanksAs val="gap"/>
    <c:showDLblsOverMax val="0"/>
  </c:chart>
  <c:txPr>
    <a:bodyPr/>
    <a:lstStyle/>
    <a:p>
      <a:pPr>
        <a:defRPr sz="105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911D9AA-3F23-194C-BD61-9FE1A0BF51DD}" type="datetimeFigureOut">
              <a:rPr lang="en-US" smtClean="0"/>
              <a:t>12/9/2014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405E69D-AB86-9042-A11C-6C4ACD3CB57F}" type="slidenum">
              <a:rPr lang="en-US" smtClean="0"/>
              <a:t>‹#›</a:t>
            </a:fld>
            <a:endParaRPr lang="en-US"/>
          </a:p>
        </p:txBody>
      </p:sp>
    </p:spTree>
    <p:extLst>
      <p:ext uri="{BB962C8B-B14F-4D97-AF65-F5344CB8AC3E}">
        <p14:creationId xmlns:p14="http://schemas.microsoft.com/office/powerpoint/2010/main" val="297922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9CE13F2-6AF5-E54A-9B6B-D41ABF988BC4}" type="datetimeFigureOut">
              <a:rPr lang="en-US" smtClean="0"/>
              <a:t>12/9/2014</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AA94CFF-4DBC-9B4C-9CC5-F923B21DC8CC}" type="slidenum">
              <a:rPr lang="en-US" smtClean="0"/>
              <a:t>‹#›</a:t>
            </a:fld>
            <a:endParaRPr lang="en-US"/>
          </a:p>
        </p:txBody>
      </p:sp>
    </p:spTree>
    <p:extLst>
      <p:ext uri="{BB962C8B-B14F-4D97-AF65-F5344CB8AC3E}">
        <p14:creationId xmlns:p14="http://schemas.microsoft.com/office/powerpoint/2010/main" val="1958533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2</a:t>
            </a:fld>
            <a:endParaRPr lang="en-US"/>
          </a:p>
        </p:txBody>
      </p:sp>
    </p:spTree>
    <p:extLst>
      <p:ext uri="{BB962C8B-B14F-4D97-AF65-F5344CB8AC3E}">
        <p14:creationId xmlns:p14="http://schemas.microsoft.com/office/powerpoint/2010/main" val="138759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t>10</a:t>
            </a:fld>
            <a:endParaRPr lang="en-US"/>
          </a:p>
        </p:txBody>
      </p:sp>
    </p:spTree>
    <p:extLst>
      <p:ext uri="{BB962C8B-B14F-4D97-AF65-F5344CB8AC3E}">
        <p14:creationId xmlns:p14="http://schemas.microsoft.com/office/powerpoint/2010/main" val="29539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this quickly.</a:t>
            </a:r>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t>12</a:t>
            </a:fld>
            <a:endParaRPr lang="en-US"/>
          </a:p>
        </p:txBody>
      </p:sp>
    </p:spTree>
    <p:extLst>
      <p:ext uri="{BB962C8B-B14F-4D97-AF65-F5344CB8AC3E}">
        <p14:creationId xmlns:p14="http://schemas.microsoft.com/office/powerpoint/2010/main" val="156173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A94CFF-4DBC-9B4C-9CC5-F923B21DC8CC}" type="slidenum">
              <a:rPr lang="en-US" smtClean="0"/>
              <a:t>31</a:t>
            </a:fld>
            <a:endParaRPr lang="en-US"/>
          </a:p>
        </p:txBody>
      </p:sp>
    </p:spTree>
    <p:extLst>
      <p:ext uri="{BB962C8B-B14F-4D97-AF65-F5344CB8AC3E}">
        <p14:creationId xmlns:p14="http://schemas.microsoft.com/office/powerpoint/2010/main" val="308846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t>35</a:t>
            </a:fld>
            <a:endParaRPr lang="en-US"/>
          </a:p>
        </p:txBody>
      </p:sp>
    </p:spTree>
    <p:extLst>
      <p:ext uri="{BB962C8B-B14F-4D97-AF65-F5344CB8AC3E}">
        <p14:creationId xmlns:p14="http://schemas.microsoft.com/office/powerpoint/2010/main" val="247296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t>41</a:t>
            </a:fld>
            <a:endParaRPr lang="en-US"/>
          </a:p>
        </p:txBody>
      </p:sp>
    </p:spTree>
    <p:extLst>
      <p:ext uri="{BB962C8B-B14F-4D97-AF65-F5344CB8AC3E}">
        <p14:creationId xmlns:p14="http://schemas.microsoft.com/office/powerpoint/2010/main" val="415231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850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693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94CFF-4DBC-9B4C-9CC5-F923B21DC8CC}" type="slidenum">
              <a:rPr lang="en-US" smtClean="0"/>
              <a:t>50</a:t>
            </a:fld>
            <a:endParaRPr lang="en-US"/>
          </a:p>
        </p:txBody>
      </p:sp>
    </p:spTree>
    <p:extLst>
      <p:ext uri="{BB962C8B-B14F-4D97-AF65-F5344CB8AC3E}">
        <p14:creationId xmlns:p14="http://schemas.microsoft.com/office/powerpoint/2010/main" val="156713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505000" y="1855190"/>
            <a:ext cx="2319338" cy="1117600"/>
            <a:chOff x="2152" y="1806"/>
            <a:chExt cx="1461" cy="704"/>
          </a:xfrm>
          <a:solidFill>
            <a:schemeClr val="bg1"/>
          </a:solidFill>
        </p:grpSpPr>
        <p:sp>
          <p:nvSpPr>
            <p:cNvPr id="1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29" name="Text Placeholder 28"/>
          <p:cNvSpPr>
            <a:spLocks noGrp="1"/>
          </p:cNvSpPr>
          <p:nvPr>
            <p:ph type="body" sz="quarter" idx="13" hasCustomPrompt="1"/>
          </p:nvPr>
        </p:nvSpPr>
        <p:spPr>
          <a:xfrm>
            <a:off x="3013920" y="1962150"/>
            <a:ext cx="5720680" cy="1066800"/>
          </a:xfrm>
        </p:spPr>
        <p:txBody>
          <a:bodyPr lIns="0" tIns="0" rIns="0" bIns="0">
            <a:noAutofit/>
          </a:bodyPr>
          <a:lstStyle>
            <a:lvl1pPr marL="0" indent="0">
              <a:lnSpc>
                <a:spcPts val="3800"/>
              </a:lnSpc>
              <a:spcBef>
                <a:spcPts val="0"/>
              </a:spcBef>
              <a:buNone/>
              <a:defRPr sz="4600" b="1" cap="all"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Text Placeholder 30"/>
          <p:cNvSpPr>
            <a:spLocks noGrp="1"/>
          </p:cNvSpPr>
          <p:nvPr>
            <p:ph type="body" sz="quarter" idx="14" hasCustomPrompt="1"/>
          </p:nvPr>
        </p:nvSpPr>
        <p:spPr>
          <a:xfrm>
            <a:off x="3036640" y="2934545"/>
            <a:ext cx="5667200" cy="517525"/>
          </a:xfrm>
        </p:spPr>
        <p:txBody>
          <a:bodyPr lIns="0" tIns="0" rIns="0" bIns="0">
            <a:noAutofit/>
          </a:bodyPr>
          <a:lstStyle>
            <a:lvl1pPr marL="0" indent="0">
              <a:lnSpc>
                <a:spcPts val="1800"/>
              </a:lnSpc>
              <a:spcBef>
                <a:spcPts val="0"/>
              </a:spcBef>
              <a:buNone/>
              <a:defRPr sz="1400" b="0" i="1" baseline="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subtitle</a:t>
            </a:r>
          </a:p>
        </p:txBody>
      </p:sp>
      <p:sp>
        <p:nvSpPr>
          <p:cNvPr id="33" name="Text Placeholder 32"/>
          <p:cNvSpPr>
            <a:spLocks noGrp="1"/>
          </p:cNvSpPr>
          <p:nvPr>
            <p:ph type="body" sz="quarter" idx="15" hasCustomPrompt="1"/>
          </p:nvPr>
        </p:nvSpPr>
        <p:spPr>
          <a:xfrm>
            <a:off x="3036640" y="3778621"/>
            <a:ext cx="5257800" cy="207818"/>
          </a:xfrm>
        </p:spPr>
        <p:txBody>
          <a:bodyPr lIns="0" tIns="0" rIns="0" bIns="0">
            <a:noAutofit/>
          </a:bodyPr>
          <a:lstStyle>
            <a:lvl1pPr marL="0" indent="0">
              <a:buNone/>
              <a:defRPr sz="11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location</a:t>
            </a:r>
            <a:endParaRPr lang="en-US" dirty="0"/>
          </a:p>
        </p:txBody>
      </p:sp>
      <p:sp>
        <p:nvSpPr>
          <p:cNvPr id="35" name="Text Placeholder 34"/>
          <p:cNvSpPr>
            <a:spLocks noGrp="1"/>
          </p:cNvSpPr>
          <p:nvPr>
            <p:ph type="body" sz="quarter" idx="16" hasCustomPrompt="1"/>
          </p:nvPr>
        </p:nvSpPr>
        <p:spPr>
          <a:xfrm>
            <a:off x="3036640" y="3960390"/>
            <a:ext cx="2362200" cy="195514"/>
          </a:xfrm>
        </p:spPr>
        <p:txBody>
          <a:bodyPr lIns="0" tIns="0" rIns="0" bIns="0">
            <a:noAutofit/>
          </a:bodyPr>
          <a:lstStyle>
            <a:lvl1pPr marL="0" indent="0">
              <a:buNone/>
              <a:defRPr sz="1100" cap="all"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Date</a:t>
            </a:r>
          </a:p>
        </p:txBody>
      </p:sp>
    </p:spTree>
    <p:extLst>
      <p:ext uri="{BB962C8B-B14F-4D97-AF65-F5344CB8AC3E}">
        <p14:creationId xmlns:p14="http://schemas.microsoft.com/office/powerpoint/2010/main" val="18153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642793" y="2240108"/>
            <a:ext cx="6672407" cy="844261"/>
          </a:xfrm>
        </p:spPr>
        <p:txBody>
          <a:bodyPr anchor="ctr">
            <a:noAutofit/>
          </a:bodyPr>
          <a:lstStyle>
            <a:lvl1pPr algn="l">
              <a:lnSpc>
                <a:spcPts val="3800"/>
              </a:lnSpc>
              <a:defRPr sz="4600" b="1" cap="all">
                <a:solidFill>
                  <a:schemeClr val="bg1"/>
                </a:solidFill>
                <a:latin typeface="+mj-lt"/>
              </a:defRPr>
            </a:lvl1pPr>
          </a:lstStyle>
          <a:p>
            <a:r>
              <a:rPr lang="en-US" dirty="0" smtClean="0"/>
              <a:t>Click to edit Section</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341634691"/>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1043608" y="2240108"/>
            <a:ext cx="6271592" cy="844261"/>
          </a:xfrm>
        </p:spPr>
        <p:txBody>
          <a:bodyPr anchor="ctr">
            <a:noAutofit/>
          </a:bodyPr>
          <a:lstStyle>
            <a:lvl1pPr algn="l">
              <a:lnSpc>
                <a:spcPts val="3800"/>
              </a:lnSpc>
              <a:defRPr sz="4600" b="1" cap="all">
                <a:solidFill>
                  <a:schemeClr val="bg1"/>
                </a:solidFill>
                <a:latin typeface="+mj-lt"/>
              </a:defRPr>
            </a:lvl1pPr>
          </a:lstStyle>
          <a:p>
            <a:r>
              <a:rPr lang="en-US" dirty="0" smtClean="0"/>
              <a:t>Click to edit Section</a:t>
            </a:r>
            <a:endParaRPr lang="en-US" dirty="0"/>
          </a:p>
        </p:txBody>
      </p:sp>
      <p:grpSp>
        <p:nvGrpSpPr>
          <p:cNvPr id="5" name="Implication icon"/>
          <p:cNvGrpSpPr>
            <a:grpSpLocks noChangeAspect="1"/>
          </p:cNvGrpSpPr>
          <p:nvPr userDrawn="1"/>
        </p:nvGrpSpPr>
        <p:grpSpPr>
          <a:xfrm>
            <a:off x="217612" y="2164122"/>
            <a:ext cx="640080" cy="807776"/>
            <a:chOff x="5292725" y="1870075"/>
            <a:chExt cx="430213" cy="542925"/>
          </a:xfrm>
        </p:grpSpPr>
        <p:sp>
          <p:nvSpPr>
            <p:cNvPr id="7" name="Freeform 5"/>
            <p:cNvSpPr>
              <a:spLocks/>
            </p:cNvSpPr>
            <p:nvPr userDrawn="1"/>
          </p:nvSpPr>
          <p:spPr bwMode="auto">
            <a:xfrm>
              <a:off x="5292725" y="1870075"/>
              <a:ext cx="430213" cy="542925"/>
            </a:xfrm>
            <a:custGeom>
              <a:avLst/>
              <a:gdLst>
                <a:gd name="T0" fmla="*/ 433 w 433"/>
                <a:gd name="T1" fmla="*/ 216 h 556"/>
                <a:gd name="T2" fmla="*/ 433 w 433"/>
                <a:gd name="T3" fmla="*/ 216 h 556"/>
                <a:gd name="T4" fmla="*/ 216 w 433"/>
                <a:gd name="T5" fmla="*/ 0 h 556"/>
                <a:gd name="T6" fmla="*/ 0 w 433"/>
                <a:gd name="T7" fmla="*/ 216 h 556"/>
                <a:gd name="T8" fmla="*/ 123 w 433"/>
                <a:gd name="T9" fmla="*/ 411 h 556"/>
                <a:gd name="T10" fmla="*/ 123 w 433"/>
                <a:gd name="T11" fmla="*/ 442 h 556"/>
                <a:gd name="T12" fmla="*/ 103 w 433"/>
                <a:gd name="T13" fmla="*/ 442 h 556"/>
                <a:gd name="T14" fmla="*/ 216 w 433"/>
                <a:gd name="T15" fmla="*/ 556 h 556"/>
                <a:gd name="T16" fmla="*/ 330 w 433"/>
                <a:gd name="T17" fmla="*/ 442 h 556"/>
                <a:gd name="T18" fmla="*/ 310 w 433"/>
                <a:gd name="T19" fmla="*/ 442 h 556"/>
                <a:gd name="T20" fmla="*/ 310 w 433"/>
                <a:gd name="T21" fmla="*/ 411 h 556"/>
                <a:gd name="T22" fmla="*/ 433 w 433"/>
                <a:gd name="T23" fmla="*/ 21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556">
                  <a:moveTo>
                    <a:pt x="433" y="216"/>
                  </a:moveTo>
                  <a:lnTo>
                    <a:pt x="433" y="216"/>
                  </a:lnTo>
                  <a:cubicBezTo>
                    <a:pt x="433" y="96"/>
                    <a:pt x="336" y="0"/>
                    <a:pt x="216" y="0"/>
                  </a:cubicBezTo>
                  <a:cubicBezTo>
                    <a:pt x="97" y="0"/>
                    <a:pt x="0" y="96"/>
                    <a:pt x="0" y="216"/>
                  </a:cubicBezTo>
                  <a:cubicBezTo>
                    <a:pt x="0" y="302"/>
                    <a:pt x="50" y="376"/>
                    <a:pt x="123" y="411"/>
                  </a:cubicBezTo>
                  <a:lnTo>
                    <a:pt x="123" y="442"/>
                  </a:lnTo>
                  <a:lnTo>
                    <a:pt x="103" y="442"/>
                  </a:lnTo>
                  <a:lnTo>
                    <a:pt x="216" y="556"/>
                  </a:lnTo>
                  <a:lnTo>
                    <a:pt x="330" y="442"/>
                  </a:lnTo>
                  <a:lnTo>
                    <a:pt x="310" y="442"/>
                  </a:lnTo>
                  <a:lnTo>
                    <a:pt x="310" y="411"/>
                  </a:lnTo>
                  <a:cubicBezTo>
                    <a:pt x="383" y="376"/>
                    <a:pt x="433" y="302"/>
                    <a:pt x="433" y="2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9" name="Freeform 6"/>
            <p:cNvSpPr>
              <a:spLocks/>
            </p:cNvSpPr>
            <p:nvPr userDrawn="1"/>
          </p:nvSpPr>
          <p:spPr bwMode="auto">
            <a:xfrm>
              <a:off x="5478463" y="2155825"/>
              <a:ext cx="58738" cy="58738"/>
            </a:xfrm>
            <a:custGeom>
              <a:avLst/>
              <a:gdLst>
                <a:gd name="T0" fmla="*/ 30 w 59"/>
                <a:gd name="T1" fmla="*/ 59 h 59"/>
                <a:gd name="T2" fmla="*/ 30 w 59"/>
                <a:gd name="T3" fmla="*/ 59 h 59"/>
                <a:gd name="T4" fmla="*/ 0 w 59"/>
                <a:gd name="T5" fmla="*/ 29 h 59"/>
                <a:gd name="T6" fmla="*/ 30 w 59"/>
                <a:gd name="T7" fmla="*/ 0 h 59"/>
                <a:gd name="T8" fmla="*/ 59 w 59"/>
                <a:gd name="T9" fmla="*/ 29 h 59"/>
                <a:gd name="T10" fmla="*/ 30 w 59"/>
                <a:gd name="T11" fmla="*/ 59 h 59"/>
              </a:gdLst>
              <a:ahLst/>
              <a:cxnLst>
                <a:cxn ang="0">
                  <a:pos x="T0" y="T1"/>
                </a:cxn>
                <a:cxn ang="0">
                  <a:pos x="T2" y="T3"/>
                </a:cxn>
                <a:cxn ang="0">
                  <a:pos x="T4" y="T5"/>
                </a:cxn>
                <a:cxn ang="0">
                  <a:pos x="T6" y="T7"/>
                </a:cxn>
                <a:cxn ang="0">
                  <a:pos x="T8" y="T9"/>
                </a:cxn>
                <a:cxn ang="0">
                  <a:pos x="T10" y="T11"/>
                </a:cxn>
              </a:cxnLst>
              <a:rect l="0" t="0" r="r" b="b"/>
              <a:pathLst>
                <a:path w="59" h="59">
                  <a:moveTo>
                    <a:pt x="30" y="59"/>
                  </a:moveTo>
                  <a:lnTo>
                    <a:pt x="30" y="59"/>
                  </a:lnTo>
                  <a:cubicBezTo>
                    <a:pt x="14" y="59"/>
                    <a:pt x="0" y="45"/>
                    <a:pt x="0" y="29"/>
                  </a:cubicBezTo>
                  <a:cubicBezTo>
                    <a:pt x="0" y="13"/>
                    <a:pt x="14" y="0"/>
                    <a:pt x="30" y="0"/>
                  </a:cubicBezTo>
                  <a:cubicBezTo>
                    <a:pt x="46" y="0"/>
                    <a:pt x="59" y="13"/>
                    <a:pt x="59" y="29"/>
                  </a:cubicBezTo>
                  <a:cubicBezTo>
                    <a:pt x="59" y="45"/>
                    <a:pt x="46" y="59"/>
                    <a:pt x="30" y="5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0" name="Freeform 7"/>
            <p:cNvSpPr>
              <a:spLocks/>
            </p:cNvSpPr>
            <p:nvPr userDrawn="1"/>
          </p:nvSpPr>
          <p:spPr bwMode="auto">
            <a:xfrm>
              <a:off x="5462588" y="1963738"/>
              <a:ext cx="90488" cy="176213"/>
            </a:xfrm>
            <a:custGeom>
              <a:avLst/>
              <a:gdLst>
                <a:gd name="T0" fmla="*/ 69 w 91"/>
                <a:gd name="T1" fmla="*/ 162 h 181"/>
                <a:gd name="T2" fmla="*/ 69 w 91"/>
                <a:gd name="T3" fmla="*/ 162 h 181"/>
                <a:gd name="T4" fmla="*/ 45 w 91"/>
                <a:gd name="T5" fmla="*/ 181 h 181"/>
                <a:gd name="T6" fmla="*/ 45 w 91"/>
                <a:gd name="T7" fmla="*/ 181 h 181"/>
                <a:gd name="T8" fmla="*/ 21 w 91"/>
                <a:gd name="T9" fmla="*/ 162 h 181"/>
                <a:gd name="T10" fmla="*/ 4 w 91"/>
                <a:gd name="T11" fmla="*/ 48 h 181"/>
                <a:gd name="T12" fmla="*/ 45 w 91"/>
                <a:gd name="T13" fmla="*/ 0 h 181"/>
                <a:gd name="T14" fmla="*/ 46 w 91"/>
                <a:gd name="T15" fmla="*/ 0 h 181"/>
                <a:gd name="T16" fmla="*/ 87 w 91"/>
                <a:gd name="T17" fmla="*/ 48 h 181"/>
                <a:gd name="T18" fmla="*/ 69 w 91"/>
                <a:gd name="T19"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81">
                  <a:moveTo>
                    <a:pt x="69" y="162"/>
                  </a:moveTo>
                  <a:lnTo>
                    <a:pt x="69" y="162"/>
                  </a:lnTo>
                  <a:cubicBezTo>
                    <a:pt x="67" y="173"/>
                    <a:pt x="57" y="181"/>
                    <a:pt x="45" y="181"/>
                  </a:cubicBezTo>
                  <a:lnTo>
                    <a:pt x="45" y="181"/>
                  </a:lnTo>
                  <a:cubicBezTo>
                    <a:pt x="33" y="181"/>
                    <a:pt x="23" y="173"/>
                    <a:pt x="21" y="162"/>
                  </a:cubicBezTo>
                  <a:lnTo>
                    <a:pt x="4" y="48"/>
                  </a:lnTo>
                  <a:cubicBezTo>
                    <a:pt x="0" y="23"/>
                    <a:pt x="20" y="0"/>
                    <a:pt x="45" y="0"/>
                  </a:cubicBezTo>
                  <a:lnTo>
                    <a:pt x="46" y="0"/>
                  </a:lnTo>
                  <a:cubicBezTo>
                    <a:pt x="71" y="0"/>
                    <a:pt x="91" y="23"/>
                    <a:pt x="87" y="48"/>
                  </a:cubicBezTo>
                  <a:lnTo>
                    <a:pt x="69" y="162"/>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012005843"/>
      </p:ext>
    </p:extLst>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301242"/>
            <a:ext cx="6624588" cy="586201"/>
          </a:xfrm>
        </p:spPr>
        <p:txBody>
          <a:bodyPr lIns="0" anchor="t"/>
          <a:lstStyle>
            <a:lvl1pPr>
              <a:defRPr>
                <a:solidFill>
                  <a:schemeClr val="accent3"/>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0" name="Text Placeholder 11"/>
          <p:cNvSpPr>
            <a:spLocks noGrp="1"/>
          </p:cNvSpPr>
          <p:nvPr>
            <p:ph type="body" sz="quarter" idx="18" hasCustomPrompt="1"/>
          </p:nvPr>
        </p:nvSpPr>
        <p:spPr>
          <a:xfrm>
            <a:off x="533400" y="1831062"/>
            <a:ext cx="3657600" cy="2468880"/>
          </a:xfrm>
        </p:spPr>
        <p:txBody>
          <a:bodyPr/>
          <a:lstStyle>
            <a:lvl1pPr marL="0" indent="0">
              <a:buNone/>
              <a:defRPr cap="all" baseline="0">
                <a:solidFill>
                  <a:schemeClr val="accent3"/>
                </a:solidFill>
              </a:defRPr>
            </a:lvl1pPr>
            <a:lvl2pPr marL="173038" indent="-173038">
              <a:buClr>
                <a:schemeClr val="accent3"/>
              </a:buClr>
              <a:buFont typeface="Wingdings" panose="05000000000000000000" pitchFamily="2" charset="2"/>
              <a:buChar char="§"/>
              <a:defRPr sz="1400">
                <a:solidFill>
                  <a:schemeClr val="accent3"/>
                </a:solidFill>
              </a:defRPr>
            </a:lvl2pPr>
          </a:lstStyle>
          <a:p>
            <a:pPr lvl="0"/>
            <a:r>
              <a:rPr lang="en-US" dirty="0" smtClean="0"/>
              <a:t>Click to edit do text</a:t>
            </a:r>
          </a:p>
          <a:p>
            <a:pPr lvl="1"/>
            <a:r>
              <a:rPr lang="en-US" dirty="0" smtClean="0"/>
              <a:t>Second level</a:t>
            </a:r>
          </a:p>
        </p:txBody>
      </p:sp>
      <p:sp>
        <p:nvSpPr>
          <p:cNvPr id="31" name="Text Placeholder 11"/>
          <p:cNvSpPr>
            <a:spLocks noGrp="1"/>
          </p:cNvSpPr>
          <p:nvPr>
            <p:ph type="body" sz="quarter" idx="19" hasCustomPrompt="1"/>
          </p:nvPr>
        </p:nvSpPr>
        <p:spPr>
          <a:xfrm>
            <a:off x="4872749" y="1831062"/>
            <a:ext cx="3657600" cy="2468880"/>
          </a:xfrm>
        </p:spPr>
        <p:txBody>
          <a:bodyPr/>
          <a:lstStyle>
            <a:lvl1pPr marL="0" indent="0">
              <a:buNone/>
              <a:defRPr cap="all" baseline="0">
                <a:solidFill>
                  <a:schemeClr val="accent1">
                    <a:lumMod val="75000"/>
                  </a:schemeClr>
                </a:solidFill>
              </a:defRPr>
            </a:lvl1pPr>
            <a:lvl2pPr marL="173038" indent="-173038">
              <a:buClr>
                <a:schemeClr val="accent1">
                  <a:lumMod val="75000"/>
                </a:schemeClr>
              </a:buClr>
              <a:buFont typeface="Wingdings" panose="05000000000000000000" pitchFamily="2" charset="2"/>
              <a:buChar char="§"/>
              <a:defRPr sz="1400">
                <a:solidFill>
                  <a:schemeClr val="accent1">
                    <a:lumMod val="75000"/>
                  </a:schemeClr>
                </a:solidFill>
              </a:defRPr>
            </a:lvl2pPr>
          </a:lstStyle>
          <a:p>
            <a:pPr lvl="0"/>
            <a:r>
              <a:rPr lang="en-US" dirty="0" smtClean="0"/>
              <a:t>Click to edit don’t text</a:t>
            </a:r>
          </a:p>
          <a:p>
            <a:pPr lvl="1"/>
            <a:r>
              <a:rPr lang="en-US" dirty="0" smtClean="0"/>
              <a:t>Second level</a:t>
            </a:r>
          </a:p>
        </p:txBody>
      </p:sp>
      <p:grpSp>
        <p:nvGrpSpPr>
          <p:cNvPr id="34" name="Implication icon"/>
          <p:cNvGrpSpPr>
            <a:grpSpLocks noChangeAspect="1"/>
          </p:cNvGrpSpPr>
          <p:nvPr/>
        </p:nvGrpSpPr>
        <p:grpSpPr>
          <a:xfrm>
            <a:off x="179898" y="256078"/>
            <a:ext cx="640080" cy="807776"/>
            <a:chOff x="5292725" y="1870075"/>
            <a:chExt cx="430213" cy="542925"/>
          </a:xfrm>
        </p:grpSpPr>
        <p:sp>
          <p:nvSpPr>
            <p:cNvPr id="35" name="Freeform 5"/>
            <p:cNvSpPr>
              <a:spLocks/>
            </p:cNvSpPr>
            <p:nvPr userDrawn="1"/>
          </p:nvSpPr>
          <p:spPr bwMode="auto">
            <a:xfrm>
              <a:off x="5292725" y="1870075"/>
              <a:ext cx="430213" cy="542925"/>
            </a:xfrm>
            <a:custGeom>
              <a:avLst/>
              <a:gdLst>
                <a:gd name="T0" fmla="*/ 433 w 433"/>
                <a:gd name="T1" fmla="*/ 216 h 556"/>
                <a:gd name="T2" fmla="*/ 433 w 433"/>
                <a:gd name="T3" fmla="*/ 216 h 556"/>
                <a:gd name="T4" fmla="*/ 216 w 433"/>
                <a:gd name="T5" fmla="*/ 0 h 556"/>
                <a:gd name="T6" fmla="*/ 0 w 433"/>
                <a:gd name="T7" fmla="*/ 216 h 556"/>
                <a:gd name="T8" fmla="*/ 123 w 433"/>
                <a:gd name="T9" fmla="*/ 411 h 556"/>
                <a:gd name="T10" fmla="*/ 123 w 433"/>
                <a:gd name="T11" fmla="*/ 442 h 556"/>
                <a:gd name="T12" fmla="*/ 103 w 433"/>
                <a:gd name="T13" fmla="*/ 442 h 556"/>
                <a:gd name="T14" fmla="*/ 216 w 433"/>
                <a:gd name="T15" fmla="*/ 556 h 556"/>
                <a:gd name="T16" fmla="*/ 330 w 433"/>
                <a:gd name="T17" fmla="*/ 442 h 556"/>
                <a:gd name="T18" fmla="*/ 310 w 433"/>
                <a:gd name="T19" fmla="*/ 442 h 556"/>
                <a:gd name="T20" fmla="*/ 310 w 433"/>
                <a:gd name="T21" fmla="*/ 411 h 556"/>
                <a:gd name="T22" fmla="*/ 433 w 433"/>
                <a:gd name="T23" fmla="*/ 21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556">
                  <a:moveTo>
                    <a:pt x="433" y="216"/>
                  </a:moveTo>
                  <a:lnTo>
                    <a:pt x="433" y="216"/>
                  </a:lnTo>
                  <a:cubicBezTo>
                    <a:pt x="433" y="96"/>
                    <a:pt x="336" y="0"/>
                    <a:pt x="216" y="0"/>
                  </a:cubicBezTo>
                  <a:cubicBezTo>
                    <a:pt x="97" y="0"/>
                    <a:pt x="0" y="96"/>
                    <a:pt x="0" y="216"/>
                  </a:cubicBezTo>
                  <a:cubicBezTo>
                    <a:pt x="0" y="302"/>
                    <a:pt x="50" y="376"/>
                    <a:pt x="123" y="411"/>
                  </a:cubicBezTo>
                  <a:lnTo>
                    <a:pt x="123" y="442"/>
                  </a:lnTo>
                  <a:lnTo>
                    <a:pt x="103" y="442"/>
                  </a:lnTo>
                  <a:lnTo>
                    <a:pt x="216" y="556"/>
                  </a:lnTo>
                  <a:lnTo>
                    <a:pt x="330" y="442"/>
                  </a:lnTo>
                  <a:lnTo>
                    <a:pt x="310" y="442"/>
                  </a:lnTo>
                  <a:lnTo>
                    <a:pt x="310" y="411"/>
                  </a:lnTo>
                  <a:cubicBezTo>
                    <a:pt x="383" y="376"/>
                    <a:pt x="433" y="302"/>
                    <a:pt x="433" y="216"/>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6" name="Freeform 6"/>
            <p:cNvSpPr>
              <a:spLocks/>
            </p:cNvSpPr>
            <p:nvPr userDrawn="1"/>
          </p:nvSpPr>
          <p:spPr bwMode="auto">
            <a:xfrm>
              <a:off x="5478463" y="2155825"/>
              <a:ext cx="58738" cy="58738"/>
            </a:xfrm>
            <a:custGeom>
              <a:avLst/>
              <a:gdLst>
                <a:gd name="T0" fmla="*/ 30 w 59"/>
                <a:gd name="T1" fmla="*/ 59 h 59"/>
                <a:gd name="T2" fmla="*/ 30 w 59"/>
                <a:gd name="T3" fmla="*/ 59 h 59"/>
                <a:gd name="T4" fmla="*/ 0 w 59"/>
                <a:gd name="T5" fmla="*/ 29 h 59"/>
                <a:gd name="T6" fmla="*/ 30 w 59"/>
                <a:gd name="T7" fmla="*/ 0 h 59"/>
                <a:gd name="T8" fmla="*/ 59 w 59"/>
                <a:gd name="T9" fmla="*/ 29 h 59"/>
                <a:gd name="T10" fmla="*/ 30 w 59"/>
                <a:gd name="T11" fmla="*/ 59 h 59"/>
              </a:gdLst>
              <a:ahLst/>
              <a:cxnLst>
                <a:cxn ang="0">
                  <a:pos x="T0" y="T1"/>
                </a:cxn>
                <a:cxn ang="0">
                  <a:pos x="T2" y="T3"/>
                </a:cxn>
                <a:cxn ang="0">
                  <a:pos x="T4" y="T5"/>
                </a:cxn>
                <a:cxn ang="0">
                  <a:pos x="T6" y="T7"/>
                </a:cxn>
                <a:cxn ang="0">
                  <a:pos x="T8" y="T9"/>
                </a:cxn>
                <a:cxn ang="0">
                  <a:pos x="T10" y="T11"/>
                </a:cxn>
              </a:cxnLst>
              <a:rect l="0" t="0" r="r" b="b"/>
              <a:pathLst>
                <a:path w="59" h="59">
                  <a:moveTo>
                    <a:pt x="30" y="59"/>
                  </a:moveTo>
                  <a:lnTo>
                    <a:pt x="30" y="59"/>
                  </a:lnTo>
                  <a:cubicBezTo>
                    <a:pt x="14" y="59"/>
                    <a:pt x="0" y="45"/>
                    <a:pt x="0" y="29"/>
                  </a:cubicBezTo>
                  <a:cubicBezTo>
                    <a:pt x="0" y="13"/>
                    <a:pt x="14" y="0"/>
                    <a:pt x="30" y="0"/>
                  </a:cubicBezTo>
                  <a:cubicBezTo>
                    <a:pt x="46" y="0"/>
                    <a:pt x="59" y="13"/>
                    <a:pt x="59" y="29"/>
                  </a:cubicBezTo>
                  <a:cubicBezTo>
                    <a:pt x="59" y="45"/>
                    <a:pt x="46" y="59"/>
                    <a:pt x="30" y="5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7" name="Freeform 7"/>
            <p:cNvSpPr>
              <a:spLocks/>
            </p:cNvSpPr>
            <p:nvPr userDrawn="1"/>
          </p:nvSpPr>
          <p:spPr bwMode="auto">
            <a:xfrm>
              <a:off x="5462588" y="1963738"/>
              <a:ext cx="90488" cy="176213"/>
            </a:xfrm>
            <a:custGeom>
              <a:avLst/>
              <a:gdLst>
                <a:gd name="T0" fmla="*/ 69 w 91"/>
                <a:gd name="T1" fmla="*/ 162 h 181"/>
                <a:gd name="T2" fmla="*/ 69 w 91"/>
                <a:gd name="T3" fmla="*/ 162 h 181"/>
                <a:gd name="T4" fmla="*/ 45 w 91"/>
                <a:gd name="T5" fmla="*/ 181 h 181"/>
                <a:gd name="T6" fmla="*/ 45 w 91"/>
                <a:gd name="T7" fmla="*/ 181 h 181"/>
                <a:gd name="T8" fmla="*/ 21 w 91"/>
                <a:gd name="T9" fmla="*/ 162 h 181"/>
                <a:gd name="T10" fmla="*/ 4 w 91"/>
                <a:gd name="T11" fmla="*/ 48 h 181"/>
                <a:gd name="T12" fmla="*/ 45 w 91"/>
                <a:gd name="T13" fmla="*/ 0 h 181"/>
                <a:gd name="T14" fmla="*/ 46 w 91"/>
                <a:gd name="T15" fmla="*/ 0 h 181"/>
                <a:gd name="T16" fmla="*/ 87 w 91"/>
                <a:gd name="T17" fmla="*/ 48 h 181"/>
                <a:gd name="T18" fmla="*/ 69 w 91"/>
                <a:gd name="T19"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81">
                  <a:moveTo>
                    <a:pt x="69" y="162"/>
                  </a:moveTo>
                  <a:lnTo>
                    <a:pt x="69" y="162"/>
                  </a:lnTo>
                  <a:cubicBezTo>
                    <a:pt x="67" y="173"/>
                    <a:pt x="57" y="181"/>
                    <a:pt x="45" y="181"/>
                  </a:cubicBezTo>
                  <a:lnTo>
                    <a:pt x="45" y="181"/>
                  </a:lnTo>
                  <a:cubicBezTo>
                    <a:pt x="33" y="181"/>
                    <a:pt x="23" y="173"/>
                    <a:pt x="21" y="162"/>
                  </a:cubicBezTo>
                  <a:lnTo>
                    <a:pt x="4" y="48"/>
                  </a:lnTo>
                  <a:cubicBezTo>
                    <a:pt x="0" y="23"/>
                    <a:pt x="20" y="0"/>
                    <a:pt x="45" y="0"/>
                  </a:cubicBezTo>
                  <a:lnTo>
                    <a:pt x="46" y="0"/>
                  </a:lnTo>
                  <a:cubicBezTo>
                    <a:pt x="71" y="0"/>
                    <a:pt x="91" y="23"/>
                    <a:pt x="87" y="48"/>
                  </a:cubicBezTo>
                  <a:lnTo>
                    <a:pt x="69" y="1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2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8548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1043608" y="2240108"/>
            <a:ext cx="6271592" cy="844261"/>
          </a:xfrm>
        </p:spPr>
        <p:txBody>
          <a:bodyPr anchor="ctr">
            <a:noAutofit/>
          </a:bodyPr>
          <a:lstStyle>
            <a:lvl1pPr algn="l">
              <a:lnSpc>
                <a:spcPts val="3800"/>
              </a:lnSpc>
              <a:defRPr sz="4600" b="1" cap="all">
                <a:solidFill>
                  <a:schemeClr val="bg1"/>
                </a:solidFill>
                <a:latin typeface="+mj-lt"/>
              </a:defRPr>
            </a:lvl1pPr>
          </a:lstStyle>
          <a:p>
            <a:r>
              <a:rPr lang="en-US" dirty="0" smtClean="0"/>
              <a:t>Click to edit Section</a:t>
            </a:r>
            <a:endParaRPr lang="en-US" dirty="0"/>
          </a:p>
        </p:txBody>
      </p:sp>
      <p:grpSp>
        <p:nvGrpSpPr>
          <p:cNvPr id="10" name="Insight icon"/>
          <p:cNvGrpSpPr>
            <a:grpSpLocks noChangeAspect="1"/>
          </p:cNvGrpSpPr>
          <p:nvPr/>
        </p:nvGrpSpPr>
        <p:grpSpPr>
          <a:xfrm>
            <a:off x="219456" y="2247970"/>
            <a:ext cx="640080" cy="640080"/>
            <a:chOff x="2286000" y="895350"/>
            <a:chExt cx="415925" cy="415925"/>
          </a:xfrm>
          <a:solidFill>
            <a:schemeClr val="accent1">
              <a:lumMod val="75000"/>
            </a:schemeClr>
          </a:solidFill>
        </p:grpSpPr>
        <p:sp>
          <p:nvSpPr>
            <p:cNvPr id="11" name="Freeform 10"/>
            <p:cNvSpPr>
              <a:spLocks/>
            </p:cNvSpPr>
            <p:nvPr userDrawn="1"/>
          </p:nvSpPr>
          <p:spPr bwMode="auto">
            <a:xfrm>
              <a:off x="2286000" y="895350"/>
              <a:ext cx="415925" cy="415925"/>
            </a:xfrm>
            <a:custGeom>
              <a:avLst/>
              <a:gdLst>
                <a:gd name="T0" fmla="*/ 0 w 434"/>
                <a:gd name="T1" fmla="*/ 217 h 434"/>
                <a:gd name="T2" fmla="*/ 0 w 434"/>
                <a:gd name="T3" fmla="*/ 217 h 434"/>
                <a:gd name="T4" fmla="*/ 217 w 434"/>
                <a:gd name="T5" fmla="*/ 0 h 434"/>
                <a:gd name="T6" fmla="*/ 434 w 434"/>
                <a:gd name="T7" fmla="*/ 217 h 434"/>
                <a:gd name="T8" fmla="*/ 217 w 434"/>
                <a:gd name="T9" fmla="*/ 434 h 434"/>
                <a:gd name="T10" fmla="*/ 0 w 434"/>
                <a:gd name="T11" fmla="*/ 217 h 434"/>
              </a:gdLst>
              <a:ahLst/>
              <a:cxnLst>
                <a:cxn ang="0">
                  <a:pos x="T0" y="T1"/>
                </a:cxn>
                <a:cxn ang="0">
                  <a:pos x="T2" y="T3"/>
                </a:cxn>
                <a:cxn ang="0">
                  <a:pos x="T4" y="T5"/>
                </a:cxn>
                <a:cxn ang="0">
                  <a:pos x="T6" y="T7"/>
                </a:cxn>
                <a:cxn ang="0">
                  <a:pos x="T8" y="T9"/>
                </a:cxn>
                <a:cxn ang="0">
                  <a:pos x="T10" y="T11"/>
                </a:cxn>
              </a:cxnLst>
              <a:rect l="0" t="0" r="r" b="b"/>
              <a:pathLst>
                <a:path w="434" h="434">
                  <a:moveTo>
                    <a:pt x="0" y="217"/>
                  </a:moveTo>
                  <a:lnTo>
                    <a:pt x="0" y="217"/>
                  </a:lnTo>
                  <a:cubicBezTo>
                    <a:pt x="0" y="97"/>
                    <a:pt x="97" y="0"/>
                    <a:pt x="217" y="0"/>
                  </a:cubicBezTo>
                  <a:cubicBezTo>
                    <a:pt x="337" y="0"/>
                    <a:pt x="434" y="97"/>
                    <a:pt x="434" y="217"/>
                  </a:cubicBezTo>
                  <a:cubicBezTo>
                    <a:pt x="434" y="337"/>
                    <a:pt x="337" y="434"/>
                    <a:pt x="217" y="434"/>
                  </a:cubicBezTo>
                  <a:cubicBezTo>
                    <a:pt x="97" y="434"/>
                    <a:pt x="0" y="337"/>
                    <a:pt x="0" y="2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11"/>
            <p:cNvSpPr>
              <a:spLocks/>
            </p:cNvSpPr>
            <p:nvPr userDrawn="1"/>
          </p:nvSpPr>
          <p:spPr bwMode="auto">
            <a:xfrm>
              <a:off x="2562225" y="974725"/>
              <a:ext cx="39688" cy="39688"/>
            </a:xfrm>
            <a:custGeom>
              <a:avLst/>
              <a:gdLst>
                <a:gd name="T0" fmla="*/ 3 w 42"/>
                <a:gd name="T1" fmla="*/ 30 h 41"/>
                <a:gd name="T2" fmla="*/ 3 w 42"/>
                <a:gd name="T3" fmla="*/ 30 h 41"/>
                <a:gd name="T4" fmla="*/ 30 w 42"/>
                <a:gd name="T5" fmla="*/ 2 h 41"/>
                <a:gd name="T6" fmla="*/ 40 w 42"/>
                <a:gd name="T7" fmla="*/ 2 h 41"/>
                <a:gd name="T8" fmla="*/ 40 w 42"/>
                <a:gd name="T9" fmla="*/ 12 h 41"/>
                <a:gd name="T10" fmla="*/ 12 w 42"/>
                <a:gd name="T11" fmla="*/ 39 h 41"/>
                <a:gd name="T12" fmla="*/ 7 w 42"/>
                <a:gd name="T13" fmla="*/ 41 h 41"/>
                <a:gd name="T14" fmla="*/ 3 w 42"/>
                <a:gd name="T15" fmla="*/ 39 h 41"/>
                <a:gd name="T16" fmla="*/ 3 w 42"/>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3" y="30"/>
                  </a:moveTo>
                  <a:lnTo>
                    <a:pt x="3" y="30"/>
                  </a:lnTo>
                  <a:lnTo>
                    <a:pt x="30" y="2"/>
                  </a:lnTo>
                  <a:cubicBezTo>
                    <a:pt x="33" y="0"/>
                    <a:pt x="37" y="0"/>
                    <a:pt x="40" y="2"/>
                  </a:cubicBezTo>
                  <a:cubicBezTo>
                    <a:pt x="42" y="5"/>
                    <a:pt x="42" y="9"/>
                    <a:pt x="40" y="12"/>
                  </a:cubicBezTo>
                  <a:lnTo>
                    <a:pt x="12" y="39"/>
                  </a:lnTo>
                  <a:cubicBezTo>
                    <a:pt x="11" y="41"/>
                    <a:pt x="9" y="41"/>
                    <a:pt x="7" y="41"/>
                  </a:cubicBezTo>
                  <a:cubicBezTo>
                    <a:pt x="6" y="41"/>
                    <a:pt x="4" y="41"/>
                    <a:pt x="3" y="39"/>
                  </a:cubicBezTo>
                  <a:cubicBezTo>
                    <a:pt x="0" y="37"/>
                    <a:pt x="0" y="32"/>
                    <a:pt x="3"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12"/>
            <p:cNvSpPr>
              <a:spLocks/>
            </p:cNvSpPr>
            <p:nvPr userDrawn="1"/>
          </p:nvSpPr>
          <p:spPr bwMode="auto">
            <a:xfrm>
              <a:off x="2487613" y="928688"/>
              <a:ext cx="12700" cy="49213"/>
            </a:xfrm>
            <a:custGeom>
              <a:avLst/>
              <a:gdLst>
                <a:gd name="T0" fmla="*/ 0 w 14"/>
                <a:gd name="T1" fmla="*/ 7 h 52"/>
                <a:gd name="T2" fmla="*/ 0 w 14"/>
                <a:gd name="T3" fmla="*/ 7 h 52"/>
                <a:gd name="T4" fmla="*/ 7 w 14"/>
                <a:gd name="T5" fmla="*/ 0 h 52"/>
                <a:gd name="T6" fmla="*/ 14 w 14"/>
                <a:gd name="T7" fmla="*/ 7 h 52"/>
                <a:gd name="T8" fmla="*/ 14 w 14"/>
                <a:gd name="T9" fmla="*/ 45 h 52"/>
                <a:gd name="T10" fmla="*/ 7 w 14"/>
                <a:gd name="T11" fmla="*/ 52 h 52"/>
                <a:gd name="T12" fmla="*/ 0 w 14"/>
                <a:gd name="T13" fmla="*/ 45 h 52"/>
                <a:gd name="T14" fmla="*/ 0 w 14"/>
                <a:gd name="T15" fmla="*/ 7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0" y="7"/>
                  </a:moveTo>
                  <a:lnTo>
                    <a:pt x="0" y="7"/>
                  </a:lnTo>
                  <a:cubicBezTo>
                    <a:pt x="0" y="3"/>
                    <a:pt x="3" y="0"/>
                    <a:pt x="7" y="0"/>
                  </a:cubicBezTo>
                  <a:cubicBezTo>
                    <a:pt x="11" y="0"/>
                    <a:pt x="14" y="3"/>
                    <a:pt x="14" y="7"/>
                  </a:cubicBezTo>
                  <a:lnTo>
                    <a:pt x="14" y="45"/>
                  </a:lnTo>
                  <a:cubicBezTo>
                    <a:pt x="14" y="49"/>
                    <a:pt x="11" y="52"/>
                    <a:pt x="7" y="52"/>
                  </a:cubicBezTo>
                  <a:cubicBezTo>
                    <a:pt x="3" y="52"/>
                    <a:pt x="0" y="49"/>
                    <a:pt x="0" y="45"/>
                  </a:cubicBez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13"/>
            <p:cNvSpPr>
              <a:spLocks/>
            </p:cNvSpPr>
            <p:nvPr userDrawn="1"/>
          </p:nvSpPr>
          <p:spPr bwMode="auto">
            <a:xfrm>
              <a:off x="2386013" y="973138"/>
              <a:ext cx="39688" cy="39688"/>
            </a:xfrm>
            <a:custGeom>
              <a:avLst/>
              <a:gdLst>
                <a:gd name="T0" fmla="*/ 2 w 42"/>
                <a:gd name="T1" fmla="*/ 3 h 42"/>
                <a:gd name="T2" fmla="*/ 2 w 42"/>
                <a:gd name="T3" fmla="*/ 3 h 42"/>
                <a:gd name="T4" fmla="*/ 12 w 42"/>
                <a:gd name="T5" fmla="*/ 3 h 42"/>
                <a:gd name="T6" fmla="*/ 39 w 42"/>
                <a:gd name="T7" fmla="*/ 30 h 42"/>
                <a:gd name="T8" fmla="*/ 39 w 42"/>
                <a:gd name="T9" fmla="*/ 40 h 42"/>
                <a:gd name="T10" fmla="*/ 34 w 42"/>
                <a:gd name="T11" fmla="*/ 42 h 42"/>
                <a:gd name="T12" fmla="*/ 30 w 42"/>
                <a:gd name="T13" fmla="*/ 40 h 42"/>
                <a:gd name="T14" fmla="*/ 2 w 42"/>
                <a:gd name="T15" fmla="*/ 13 h 42"/>
                <a:gd name="T16" fmla="*/ 2 w 4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3"/>
                  </a:moveTo>
                  <a:lnTo>
                    <a:pt x="2" y="3"/>
                  </a:lnTo>
                  <a:cubicBezTo>
                    <a:pt x="5" y="0"/>
                    <a:pt x="9" y="0"/>
                    <a:pt x="12" y="3"/>
                  </a:cubicBezTo>
                  <a:lnTo>
                    <a:pt x="39" y="30"/>
                  </a:lnTo>
                  <a:cubicBezTo>
                    <a:pt x="42" y="33"/>
                    <a:pt x="42" y="37"/>
                    <a:pt x="39" y="40"/>
                  </a:cubicBezTo>
                  <a:cubicBezTo>
                    <a:pt x="38" y="41"/>
                    <a:pt x="36" y="42"/>
                    <a:pt x="34" y="42"/>
                  </a:cubicBezTo>
                  <a:cubicBezTo>
                    <a:pt x="33" y="42"/>
                    <a:pt x="31" y="41"/>
                    <a:pt x="30" y="40"/>
                  </a:cubicBezTo>
                  <a:lnTo>
                    <a:pt x="2" y="13"/>
                  </a:lnTo>
                  <a:cubicBezTo>
                    <a:pt x="0" y="10"/>
                    <a:pt x="0" y="6"/>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4"/>
            <p:cNvSpPr>
              <a:spLocks/>
            </p:cNvSpPr>
            <p:nvPr userDrawn="1"/>
          </p:nvSpPr>
          <p:spPr bwMode="auto">
            <a:xfrm>
              <a:off x="2344738" y="1073150"/>
              <a:ext cx="50800" cy="12700"/>
            </a:xfrm>
            <a:custGeom>
              <a:avLst/>
              <a:gdLst>
                <a:gd name="T0" fmla="*/ 0 w 53"/>
                <a:gd name="T1" fmla="*/ 6 h 13"/>
                <a:gd name="T2" fmla="*/ 0 w 53"/>
                <a:gd name="T3" fmla="*/ 6 h 13"/>
                <a:gd name="T4" fmla="*/ 7 w 53"/>
                <a:gd name="T5" fmla="*/ 0 h 13"/>
                <a:gd name="T6" fmla="*/ 46 w 53"/>
                <a:gd name="T7" fmla="*/ 0 h 13"/>
                <a:gd name="T8" fmla="*/ 53 w 53"/>
                <a:gd name="T9" fmla="*/ 6 h 13"/>
                <a:gd name="T10" fmla="*/ 46 w 53"/>
                <a:gd name="T11" fmla="*/ 13 h 13"/>
                <a:gd name="T12" fmla="*/ 7 w 53"/>
                <a:gd name="T13" fmla="*/ 13 h 13"/>
                <a:gd name="T14" fmla="*/ 0 w 5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0" y="6"/>
                  </a:moveTo>
                  <a:lnTo>
                    <a:pt x="0" y="6"/>
                  </a:lnTo>
                  <a:cubicBezTo>
                    <a:pt x="0" y="3"/>
                    <a:pt x="3" y="0"/>
                    <a:pt x="7" y="0"/>
                  </a:cubicBezTo>
                  <a:lnTo>
                    <a:pt x="46" y="0"/>
                  </a:lnTo>
                  <a:cubicBezTo>
                    <a:pt x="50" y="0"/>
                    <a:pt x="53" y="3"/>
                    <a:pt x="53" y="6"/>
                  </a:cubicBezTo>
                  <a:cubicBezTo>
                    <a:pt x="53" y="10"/>
                    <a:pt x="50" y="13"/>
                    <a:pt x="46" y="13"/>
                  </a:cubicBezTo>
                  <a:lnTo>
                    <a:pt x="7" y="13"/>
                  </a:lnTo>
                  <a:cubicBezTo>
                    <a:pt x="3" y="13"/>
                    <a:pt x="0" y="10"/>
                    <a:pt x="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5"/>
            <p:cNvSpPr>
              <a:spLocks/>
            </p:cNvSpPr>
            <p:nvPr userDrawn="1"/>
          </p:nvSpPr>
          <p:spPr bwMode="auto">
            <a:xfrm>
              <a:off x="2386013" y="1152525"/>
              <a:ext cx="39688" cy="39688"/>
            </a:xfrm>
            <a:custGeom>
              <a:avLst/>
              <a:gdLst>
                <a:gd name="T0" fmla="*/ 39 w 42"/>
                <a:gd name="T1" fmla="*/ 13 h 42"/>
                <a:gd name="T2" fmla="*/ 39 w 42"/>
                <a:gd name="T3" fmla="*/ 13 h 42"/>
                <a:gd name="T4" fmla="*/ 12 w 42"/>
                <a:gd name="T5" fmla="*/ 40 h 42"/>
                <a:gd name="T6" fmla="*/ 7 w 42"/>
                <a:gd name="T7" fmla="*/ 42 h 42"/>
                <a:gd name="T8" fmla="*/ 2 w 42"/>
                <a:gd name="T9" fmla="*/ 40 h 42"/>
                <a:gd name="T10" fmla="*/ 2 w 42"/>
                <a:gd name="T11" fmla="*/ 30 h 42"/>
                <a:gd name="T12" fmla="*/ 30 w 42"/>
                <a:gd name="T13" fmla="*/ 3 h 42"/>
                <a:gd name="T14" fmla="*/ 39 w 42"/>
                <a:gd name="T15" fmla="*/ 3 h 42"/>
                <a:gd name="T16" fmla="*/ 39 w 42"/>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9" y="13"/>
                  </a:moveTo>
                  <a:lnTo>
                    <a:pt x="39" y="13"/>
                  </a:lnTo>
                  <a:lnTo>
                    <a:pt x="12" y="40"/>
                  </a:lnTo>
                  <a:cubicBezTo>
                    <a:pt x="11" y="41"/>
                    <a:pt x="9" y="42"/>
                    <a:pt x="7" y="42"/>
                  </a:cubicBezTo>
                  <a:cubicBezTo>
                    <a:pt x="5" y="42"/>
                    <a:pt x="4" y="41"/>
                    <a:pt x="2" y="40"/>
                  </a:cubicBezTo>
                  <a:cubicBezTo>
                    <a:pt x="0" y="37"/>
                    <a:pt x="0" y="33"/>
                    <a:pt x="2" y="30"/>
                  </a:cubicBezTo>
                  <a:lnTo>
                    <a:pt x="30" y="3"/>
                  </a:lnTo>
                  <a:cubicBezTo>
                    <a:pt x="32" y="0"/>
                    <a:pt x="37" y="0"/>
                    <a:pt x="39" y="3"/>
                  </a:cubicBezTo>
                  <a:cubicBezTo>
                    <a:pt x="42" y="6"/>
                    <a:pt x="42" y="10"/>
                    <a:pt x="39"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6"/>
            <p:cNvSpPr>
              <a:spLocks/>
            </p:cNvSpPr>
            <p:nvPr userDrawn="1"/>
          </p:nvSpPr>
          <p:spPr bwMode="auto">
            <a:xfrm>
              <a:off x="2457450" y="1220788"/>
              <a:ext cx="73025" cy="12700"/>
            </a:xfrm>
            <a:custGeom>
              <a:avLst/>
              <a:gdLst>
                <a:gd name="T0" fmla="*/ 70 w 76"/>
                <a:gd name="T1" fmla="*/ 13 h 13"/>
                <a:gd name="T2" fmla="*/ 70 w 76"/>
                <a:gd name="T3" fmla="*/ 13 h 13"/>
                <a:gd name="T4" fmla="*/ 6 w 76"/>
                <a:gd name="T5" fmla="*/ 13 h 13"/>
                <a:gd name="T6" fmla="*/ 0 w 76"/>
                <a:gd name="T7" fmla="*/ 6 h 13"/>
                <a:gd name="T8" fmla="*/ 6 w 76"/>
                <a:gd name="T9" fmla="*/ 0 h 13"/>
                <a:gd name="T10" fmla="*/ 70 w 76"/>
                <a:gd name="T11" fmla="*/ 0 h 13"/>
                <a:gd name="T12" fmla="*/ 76 w 76"/>
                <a:gd name="T13" fmla="*/ 6 h 13"/>
                <a:gd name="T14" fmla="*/ 70 w 7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3">
                  <a:moveTo>
                    <a:pt x="70" y="13"/>
                  </a:moveTo>
                  <a:lnTo>
                    <a:pt x="70" y="13"/>
                  </a:lnTo>
                  <a:lnTo>
                    <a:pt x="6" y="13"/>
                  </a:lnTo>
                  <a:cubicBezTo>
                    <a:pt x="3" y="13"/>
                    <a:pt x="0" y="10"/>
                    <a:pt x="0" y="6"/>
                  </a:cubicBezTo>
                  <a:cubicBezTo>
                    <a:pt x="0" y="3"/>
                    <a:pt x="3" y="0"/>
                    <a:pt x="6" y="0"/>
                  </a:cubicBezTo>
                  <a:lnTo>
                    <a:pt x="70" y="0"/>
                  </a:lnTo>
                  <a:cubicBezTo>
                    <a:pt x="73" y="0"/>
                    <a:pt x="76" y="3"/>
                    <a:pt x="76" y="6"/>
                  </a:cubicBezTo>
                  <a:cubicBezTo>
                    <a:pt x="76" y="10"/>
                    <a:pt x="73" y="13"/>
                    <a:pt x="70"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7"/>
            <p:cNvSpPr>
              <a:spLocks/>
            </p:cNvSpPr>
            <p:nvPr userDrawn="1"/>
          </p:nvSpPr>
          <p:spPr bwMode="auto">
            <a:xfrm>
              <a:off x="2451100" y="1204913"/>
              <a:ext cx="84138" cy="12700"/>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8"/>
            <p:cNvSpPr>
              <a:spLocks/>
            </p:cNvSpPr>
            <p:nvPr userDrawn="1"/>
          </p:nvSpPr>
          <p:spPr bwMode="auto">
            <a:xfrm>
              <a:off x="2451100" y="1190625"/>
              <a:ext cx="84138" cy="11113"/>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9"/>
            <p:cNvSpPr>
              <a:spLocks/>
            </p:cNvSpPr>
            <p:nvPr userDrawn="1"/>
          </p:nvSpPr>
          <p:spPr bwMode="auto">
            <a:xfrm>
              <a:off x="2417763" y="1001713"/>
              <a:ext cx="150813" cy="185738"/>
            </a:xfrm>
            <a:custGeom>
              <a:avLst/>
              <a:gdLst>
                <a:gd name="T0" fmla="*/ 129 w 158"/>
                <a:gd name="T1" fmla="*/ 183 h 193"/>
                <a:gd name="T2" fmla="*/ 129 w 158"/>
                <a:gd name="T3" fmla="*/ 183 h 193"/>
                <a:gd name="T4" fmla="*/ 122 w 158"/>
                <a:gd name="T5" fmla="*/ 193 h 193"/>
                <a:gd name="T6" fmla="*/ 36 w 158"/>
                <a:gd name="T7" fmla="*/ 193 h 193"/>
                <a:gd name="T8" fmla="*/ 29 w 158"/>
                <a:gd name="T9" fmla="*/ 184 h 193"/>
                <a:gd name="T10" fmla="*/ 0 w 158"/>
                <a:gd name="T11" fmla="*/ 82 h 193"/>
                <a:gd name="T12" fmla="*/ 79 w 158"/>
                <a:gd name="T13" fmla="*/ 0 h 193"/>
                <a:gd name="T14" fmla="*/ 158 w 158"/>
                <a:gd name="T15" fmla="*/ 82 h 193"/>
                <a:gd name="T16" fmla="*/ 129 w 158"/>
                <a:gd name="T17" fmla="*/ 1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93">
                  <a:moveTo>
                    <a:pt x="129" y="183"/>
                  </a:moveTo>
                  <a:lnTo>
                    <a:pt x="129" y="183"/>
                  </a:lnTo>
                  <a:cubicBezTo>
                    <a:pt x="128" y="188"/>
                    <a:pt x="127" y="193"/>
                    <a:pt x="122" y="193"/>
                  </a:cubicBezTo>
                  <a:lnTo>
                    <a:pt x="36" y="193"/>
                  </a:lnTo>
                  <a:cubicBezTo>
                    <a:pt x="31" y="193"/>
                    <a:pt x="30" y="188"/>
                    <a:pt x="29" y="184"/>
                  </a:cubicBezTo>
                  <a:cubicBezTo>
                    <a:pt x="28" y="145"/>
                    <a:pt x="0" y="117"/>
                    <a:pt x="0" y="82"/>
                  </a:cubicBezTo>
                  <a:cubicBezTo>
                    <a:pt x="0" y="37"/>
                    <a:pt x="36" y="0"/>
                    <a:pt x="79" y="0"/>
                  </a:cubicBezTo>
                  <a:cubicBezTo>
                    <a:pt x="122" y="0"/>
                    <a:pt x="158" y="37"/>
                    <a:pt x="158" y="82"/>
                  </a:cubicBezTo>
                  <a:cubicBezTo>
                    <a:pt x="158" y="124"/>
                    <a:pt x="131" y="137"/>
                    <a:pt x="129"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20"/>
            <p:cNvSpPr>
              <a:spLocks/>
            </p:cNvSpPr>
            <p:nvPr userDrawn="1"/>
          </p:nvSpPr>
          <p:spPr bwMode="auto">
            <a:xfrm>
              <a:off x="2562225" y="1154113"/>
              <a:ext cx="39688" cy="39688"/>
            </a:xfrm>
            <a:custGeom>
              <a:avLst/>
              <a:gdLst>
                <a:gd name="T0" fmla="*/ 40 w 42"/>
                <a:gd name="T1" fmla="*/ 39 h 41"/>
                <a:gd name="T2" fmla="*/ 40 w 42"/>
                <a:gd name="T3" fmla="*/ 39 h 41"/>
                <a:gd name="T4" fmla="*/ 35 w 42"/>
                <a:gd name="T5" fmla="*/ 41 h 41"/>
                <a:gd name="T6" fmla="*/ 30 w 42"/>
                <a:gd name="T7" fmla="*/ 39 h 41"/>
                <a:gd name="T8" fmla="*/ 3 w 42"/>
                <a:gd name="T9" fmla="*/ 12 h 41"/>
                <a:gd name="T10" fmla="*/ 3 w 42"/>
                <a:gd name="T11" fmla="*/ 2 h 41"/>
                <a:gd name="T12" fmla="*/ 12 w 42"/>
                <a:gd name="T13" fmla="*/ 2 h 41"/>
                <a:gd name="T14" fmla="*/ 40 w 42"/>
                <a:gd name="T15" fmla="*/ 30 h 41"/>
                <a:gd name="T16" fmla="*/ 40 w 42"/>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40" y="39"/>
                  </a:moveTo>
                  <a:lnTo>
                    <a:pt x="40" y="39"/>
                  </a:lnTo>
                  <a:cubicBezTo>
                    <a:pt x="38" y="41"/>
                    <a:pt x="37" y="41"/>
                    <a:pt x="35" y="41"/>
                  </a:cubicBezTo>
                  <a:cubicBezTo>
                    <a:pt x="33" y="41"/>
                    <a:pt x="31" y="41"/>
                    <a:pt x="30" y="39"/>
                  </a:cubicBezTo>
                  <a:lnTo>
                    <a:pt x="3" y="12"/>
                  </a:lnTo>
                  <a:cubicBezTo>
                    <a:pt x="0" y="9"/>
                    <a:pt x="0" y="5"/>
                    <a:pt x="3" y="2"/>
                  </a:cubicBezTo>
                  <a:cubicBezTo>
                    <a:pt x="5" y="0"/>
                    <a:pt x="10" y="0"/>
                    <a:pt x="12" y="2"/>
                  </a:cubicBezTo>
                  <a:lnTo>
                    <a:pt x="40" y="30"/>
                  </a:lnTo>
                  <a:cubicBezTo>
                    <a:pt x="42" y="32"/>
                    <a:pt x="42" y="37"/>
                    <a:pt x="40"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21"/>
            <p:cNvSpPr>
              <a:spLocks/>
            </p:cNvSpPr>
            <p:nvPr userDrawn="1"/>
          </p:nvSpPr>
          <p:spPr bwMode="auto">
            <a:xfrm>
              <a:off x="2592388" y="1073150"/>
              <a:ext cx="50800" cy="12700"/>
            </a:xfrm>
            <a:custGeom>
              <a:avLst/>
              <a:gdLst>
                <a:gd name="T0" fmla="*/ 46 w 53"/>
                <a:gd name="T1" fmla="*/ 13 h 13"/>
                <a:gd name="T2" fmla="*/ 46 w 53"/>
                <a:gd name="T3" fmla="*/ 13 h 13"/>
                <a:gd name="T4" fmla="*/ 7 w 53"/>
                <a:gd name="T5" fmla="*/ 13 h 13"/>
                <a:gd name="T6" fmla="*/ 0 w 53"/>
                <a:gd name="T7" fmla="*/ 6 h 13"/>
                <a:gd name="T8" fmla="*/ 7 w 53"/>
                <a:gd name="T9" fmla="*/ 0 h 13"/>
                <a:gd name="T10" fmla="*/ 46 w 53"/>
                <a:gd name="T11" fmla="*/ 0 h 13"/>
                <a:gd name="T12" fmla="*/ 53 w 53"/>
                <a:gd name="T13" fmla="*/ 6 h 13"/>
                <a:gd name="T14" fmla="*/ 46 w 5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46" y="13"/>
                  </a:moveTo>
                  <a:lnTo>
                    <a:pt x="46" y="13"/>
                  </a:lnTo>
                  <a:lnTo>
                    <a:pt x="7" y="13"/>
                  </a:lnTo>
                  <a:cubicBezTo>
                    <a:pt x="3" y="13"/>
                    <a:pt x="0" y="10"/>
                    <a:pt x="0" y="6"/>
                  </a:cubicBezTo>
                  <a:cubicBezTo>
                    <a:pt x="0" y="3"/>
                    <a:pt x="3" y="0"/>
                    <a:pt x="7" y="0"/>
                  </a:cubicBezTo>
                  <a:lnTo>
                    <a:pt x="46" y="0"/>
                  </a:lnTo>
                  <a:cubicBezTo>
                    <a:pt x="50" y="0"/>
                    <a:pt x="53" y="3"/>
                    <a:pt x="53" y="6"/>
                  </a:cubicBezTo>
                  <a:cubicBezTo>
                    <a:pt x="53" y="10"/>
                    <a:pt x="50" y="13"/>
                    <a:pt x="46"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714391243"/>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301242"/>
            <a:ext cx="6624588" cy="586201"/>
          </a:xfrm>
        </p:spPr>
        <p:txBody>
          <a:bodyPr lIns="0" anchor="t"/>
          <a:lstStyle>
            <a:lvl1pPr>
              <a:defRPr>
                <a:solidFill>
                  <a:schemeClr val="accent1">
                    <a:lumMod val="75000"/>
                  </a:schemeClr>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grpSp>
        <p:nvGrpSpPr>
          <p:cNvPr id="38" name="Insight icon"/>
          <p:cNvGrpSpPr>
            <a:grpSpLocks noChangeAspect="1"/>
          </p:cNvGrpSpPr>
          <p:nvPr userDrawn="1"/>
        </p:nvGrpSpPr>
        <p:grpSpPr>
          <a:xfrm>
            <a:off x="175952" y="256078"/>
            <a:ext cx="640080" cy="640080"/>
            <a:chOff x="2286000" y="895350"/>
            <a:chExt cx="415925" cy="415925"/>
          </a:xfrm>
          <a:solidFill>
            <a:schemeClr val="bg1"/>
          </a:solidFill>
        </p:grpSpPr>
        <p:sp>
          <p:nvSpPr>
            <p:cNvPr id="58" name="Freeform 57"/>
            <p:cNvSpPr>
              <a:spLocks/>
            </p:cNvSpPr>
            <p:nvPr userDrawn="1"/>
          </p:nvSpPr>
          <p:spPr bwMode="auto">
            <a:xfrm>
              <a:off x="2286000" y="895350"/>
              <a:ext cx="415925" cy="415925"/>
            </a:xfrm>
            <a:custGeom>
              <a:avLst/>
              <a:gdLst>
                <a:gd name="T0" fmla="*/ 0 w 434"/>
                <a:gd name="T1" fmla="*/ 217 h 434"/>
                <a:gd name="T2" fmla="*/ 0 w 434"/>
                <a:gd name="T3" fmla="*/ 217 h 434"/>
                <a:gd name="T4" fmla="*/ 217 w 434"/>
                <a:gd name="T5" fmla="*/ 0 h 434"/>
                <a:gd name="T6" fmla="*/ 434 w 434"/>
                <a:gd name="T7" fmla="*/ 217 h 434"/>
                <a:gd name="T8" fmla="*/ 217 w 434"/>
                <a:gd name="T9" fmla="*/ 434 h 434"/>
                <a:gd name="T10" fmla="*/ 0 w 434"/>
                <a:gd name="T11" fmla="*/ 217 h 434"/>
              </a:gdLst>
              <a:ahLst/>
              <a:cxnLst>
                <a:cxn ang="0">
                  <a:pos x="T0" y="T1"/>
                </a:cxn>
                <a:cxn ang="0">
                  <a:pos x="T2" y="T3"/>
                </a:cxn>
                <a:cxn ang="0">
                  <a:pos x="T4" y="T5"/>
                </a:cxn>
                <a:cxn ang="0">
                  <a:pos x="T6" y="T7"/>
                </a:cxn>
                <a:cxn ang="0">
                  <a:pos x="T8" y="T9"/>
                </a:cxn>
                <a:cxn ang="0">
                  <a:pos x="T10" y="T11"/>
                </a:cxn>
              </a:cxnLst>
              <a:rect l="0" t="0" r="r" b="b"/>
              <a:pathLst>
                <a:path w="434" h="434">
                  <a:moveTo>
                    <a:pt x="0" y="217"/>
                  </a:moveTo>
                  <a:lnTo>
                    <a:pt x="0" y="217"/>
                  </a:lnTo>
                  <a:cubicBezTo>
                    <a:pt x="0" y="97"/>
                    <a:pt x="97" y="0"/>
                    <a:pt x="217" y="0"/>
                  </a:cubicBezTo>
                  <a:cubicBezTo>
                    <a:pt x="337" y="0"/>
                    <a:pt x="434" y="97"/>
                    <a:pt x="434" y="217"/>
                  </a:cubicBezTo>
                  <a:cubicBezTo>
                    <a:pt x="434" y="337"/>
                    <a:pt x="337" y="434"/>
                    <a:pt x="217" y="434"/>
                  </a:cubicBezTo>
                  <a:cubicBezTo>
                    <a:pt x="97" y="434"/>
                    <a:pt x="0" y="337"/>
                    <a:pt x="0" y="217"/>
                  </a:cubicBez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9" name="Freeform 58"/>
            <p:cNvSpPr>
              <a:spLocks/>
            </p:cNvSpPr>
            <p:nvPr userDrawn="1"/>
          </p:nvSpPr>
          <p:spPr bwMode="auto">
            <a:xfrm>
              <a:off x="2562225" y="974725"/>
              <a:ext cx="39688" cy="39688"/>
            </a:xfrm>
            <a:custGeom>
              <a:avLst/>
              <a:gdLst>
                <a:gd name="T0" fmla="*/ 3 w 42"/>
                <a:gd name="T1" fmla="*/ 30 h 41"/>
                <a:gd name="T2" fmla="*/ 3 w 42"/>
                <a:gd name="T3" fmla="*/ 30 h 41"/>
                <a:gd name="T4" fmla="*/ 30 w 42"/>
                <a:gd name="T5" fmla="*/ 2 h 41"/>
                <a:gd name="T6" fmla="*/ 40 w 42"/>
                <a:gd name="T7" fmla="*/ 2 h 41"/>
                <a:gd name="T8" fmla="*/ 40 w 42"/>
                <a:gd name="T9" fmla="*/ 12 h 41"/>
                <a:gd name="T10" fmla="*/ 12 w 42"/>
                <a:gd name="T11" fmla="*/ 39 h 41"/>
                <a:gd name="T12" fmla="*/ 7 w 42"/>
                <a:gd name="T13" fmla="*/ 41 h 41"/>
                <a:gd name="T14" fmla="*/ 3 w 42"/>
                <a:gd name="T15" fmla="*/ 39 h 41"/>
                <a:gd name="T16" fmla="*/ 3 w 42"/>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3" y="30"/>
                  </a:moveTo>
                  <a:lnTo>
                    <a:pt x="3" y="30"/>
                  </a:lnTo>
                  <a:lnTo>
                    <a:pt x="30" y="2"/>
                  </a:lnTo>
                  <a:cubicBezTo>
                    <a:pt x="33" y="0"/>
                    <a:pt x="37" y="0"/>
                    <a:pt x="40" y="2"/>
                  </a:cubicBezTo>
                  <a:cubicBezTo>
                    <a:pt x="42" y="5"/>
                    <a:pt x="42" y="9"/>
                    <a:pt x="40" y="12"/>
                  </a:cubicBezTo>
                  <a:lnTo>
                    <a:pt x="12" y="39"/>
                  </a:lnTo>
                  <a:cubicBezTo>
                    <a:pt x="11" y="41"/>
                    <a:pt x="9" y="41"/>
                    <a:pt x="7" y="41"/>
                  </a:cubicBezTo>
                  <a:cubicBezTo>
                    <a:pt x="6" y="41"/>
                    <a:pt x="4" y="41"/>
                    <a:pt x="3" y="39"/>
                  </a:cubicBezTo>
                  <a:cubicBezTo>
                    <a:pt x="0" y="37"/>
                    <a:pt x="0" y="32"/>
                    <a:pt x="3"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0" name="Freeform 59"/>
            <p:cNvSpPr>
              <a:spLocks/>
            </p:cNvSpPr>
            <p:nvPr userDrawn="1"/>
          </p:nvSpPr>
          <p:spPr bwMode="auto">
            <a:xfrm>
              <a:off x="2487613" y="928688"/>
              <a:ext cx="12700" cy="49213"/>
            </a:xfrm>
            <a:custGeom>
              <a:avLst/>
              <a:gdLst>
                <a:gd name="T0" fmla="*/ 0 w 14"/>
                <a:gd name="T1" fmla="*/ 7 h 52"/>
                <a:gd name="T2" fmla="*/ 0 w 14"/>
                <a:gd name="T3" fmla="*/ 7 h 52"/>
                <a:gd name="T4" fmla="*/ 7 w 14"/>
                <a:gd name="T5" fmla="*/ 0 h 52"/>
                <a:gd name="T6" fmla="*/ 14 w 14"/>
                <a:gd name="T7" fmla="*/ 7 h 52"/>
                <a:gd name="T8" fmla="*/ 14 w 14"/>
                <a:gd name="T9" fmla="*/ 45 h 52"/>
                <a:gd name="T10" fmla="*/ 7 w 14"/>
                <a:gd name="T11" fmla="*/ 52 h 52"/>
                <a:gd name="T12" fmla="*/ 0 w 14"/>
                <a:gd name="T13" fmla="*/ 45 h 52"/>
                <a:gd name="T14" fmla="*/ 0 w 14"/>
                <a:gd name="T15" fmla="*/ 7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0" y="7"/>
                  </a:moveTo>
                  <a:lnTo>
                    <a:pt x="0" y="7"/>
                  </a:lnTo>
                  <a:cubicBezTo>
                    <a:pt x="0" y="3"/>
                    <a:pt x="3" y="0"/>
                    <a:pt x="7" y="0"/>
                  </a:cubicBezTo>
                  <a:cubicBezTo>
                    <a:pt x="11" y="0"/>
                    <a:pt x="14" y="3"/>
                    <a:pt x="14" y="7"/>
                  </a:cubicBezTo>
                  <a:lnTo>
                    <a:pt x="14" y="45"/>
                  </a:lnTo>
                  <a:cubicBezTo>
                    <a:pt x="14" y="49"/>
                    <a:pt x="11" y="52"/>
                    <a:pt x="7" y="52"/>
                  </a:cubicBezTo>
                  <a:cubicBezTo>
                    <a:pt x="3" y="52"/>
                    <a:pt x="0" y="49"/>
                    <a:pt x="0" y="45"/>
                  </a:cubicBez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1" name="Freeform 60"/>
            <p:cNvSpPr>
              <a:spLocks/>
            </p:cNvSpPr>
            <p:nvPr userDrawn="1"/>
          </p:nvSpPr>
          <p:spPr bwMode="auto">
            <a:xfrm>
              <a:off x="2386013" y="973138"/>
              <a:ext cx="39688" cy="39688"/>
            </a:xfrm>
            <a:custGeom>
              <a:avLst/>
              <a:gdLst>
                <a:gd name="T0" fmla="*/ 2 w 42"/>
                <a:gd name="T1" fmla="*/ 3 h 42"/>
                <a:gd name="T2" fmla="*/ 2 w 42"/>
                <a:gd name="T3" fmla="*/ 3 h 42"/>
                <a:gd name="T4" fmla="*/ 12 w 42"/>
                <a:gd name="T5" fmla="*/ 3 h 42"/>
                <a:gd name="T6" fmla="*/ 39 w 42"/>
                <a:gd name="T7" fmla="*/ 30 h 42"/>
                <a:gd name="T8" fmla="*/ 39 w 42"/>
                <a:gd name="T9" fmla="*/ 40 h 42"/>
                <a:gd name="T10" fmla="*/ 34 w 42"/>
                <a:gd name="T11" fmla="*/ 42 h 42"/>
                <a:gd name="T12" fmla="*/ 30 w 42"/>
                <a:gd name="T13" fmla="*/ 40 h 42"/>
                <a:gd name="T14" fmla="*/ 2 w 42"/>
                <a:gd name="T15" fmla="*/ 13 h 42"/>
                <a:gd name="T16" fmla="*/ 2 w 4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3"/>
                  </a:moveTo>
                  <a:lnTo>
                    <a:pt x="2" y="3"/>
                  </a:lnTo>
                  <a:cubicBezTo>
                    <a:pt x="5" y="0"/>
                    <a:pt x="9" y="0"/>
                    <a:pt x="12" y="3"/>
                  </a:cubicBezTo>
                  <a:lnTo>
                    <a:pt x="39" y="30"/>
                  </a:lnTo>
                  <a:cubicBezTo>
                    <a:pt x="42" y="33"/>
                    <a:pt x="42" y="37"/>
                    <a:pt x="39" y="40"/>
                  </a:cubicBezTo>
                  <a:cubicBezTo>
                    <a:pt x="38" y="41"/>
                    <a:pt x="36" y="42"/>
                    <a:pt x="34" y="42"/>
                  </a:cubicBezTo>
                  <a:cubicBezTo>
                    <a:pt x="33" y="42"/>
                    <a:pt x="31" y="41"/>
                    <a:pt x="30" y="40"/>
                  </a:cubicBezTo>
                  <a:lnTo>
                    <a:pt x="2" y="13"/>
                  </a:lnTo>
                  <a:cubicBezTo>
                    <a:pt x="0" y="10"/>
                    <a:pt x="0" y="6"/>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2" name="Freeform 61"/>
            <p:cNvSpPr>
              <a:spLocks/>
            </p:cNvSpPr>
            <p:nvPr userDrawn="1"/>
          </p:nvSpPr>
          <p:spPr bwMode="auto">
            <a:xfrm>
              <a:off x="2344738" y="1073150"/>
              <a:ext cx="50800" cy="12700"/>
            </a:xfrm>
            <a:custGeom>
              <a:avLst/>
              <a:gdLst>
                <a:gd name="T0" fmla="*/ 0 w 53"/>
                <a:gd name="T1" fmla="*/ 6 h 13"/>
                <a:gd name="T2" fmla="*/ 0 w 53"/>
                <a:gd name="T3" fmla="*/ 6 h 13"/>
                <a:gd name="T4" fmla="*/ 7 w 53"/>
                <a:gd name="T5" fmla="*/ 0 h 13"/>
                <a:gd name="T6" fmla="*/ 46 w 53"/>
                <a:gd name="T7" fmla="*/ 0 h 13"/>
                <a:gd name="T8" fmla="*/ 53 w 53"/>
                <a:gd name="T9" fmla="*/ 6 h 13"/>
                <a:gd name="T10" fmla="*/ 46 w 53"/>
                <a:gd name="T11" fmla="*/ 13 h 13"/>
                <a:gd name="T12" fmla="*/ 7 w 53"/>
                <a:gd name="T13" fmla="*/ 13 h 13"/>
                <a:gd name="T14" fmla="*/ 0 w 5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0" y="6"/>
                  </a:moveTo>
                  <a:lnTo>
                    <a:pt x="0" y="6"/>
                  </a:lnTo>
                  <a:cubicBezTo>
                    <a:pt x="0" y="3"/>
                    <a:pt x="3" y="0"/>
                    <a:pt x="7" y="0"/>
                  </a:cubicBezTo>
                  <a:lnTo>
                    <a:pt x="46" y="0"/>
                  </a:lnTo>
                  <a:cubicBezTo>
                    <a:pt x="50" y="0"/>
                    <a:pt x="53" y="3"/>
                    <a:pt x="53" y="6"/>
                  </a:cubicBezTo>
                  <a:cubicBezTo>
                    <a:pt x="53" y="10"/>
                    <a:pt x="50" y="13"/>
                    <a:pt x="46" y="13"/>
                  </a:cubicBezTo>
                  <a:lnTo>
                    <a:pt x="7" y="13"/>
                  </a:lnTo>
                  <a:cubicBezTo>
                    <a:pt x="3" y="13"/>
                    <a:pt x="0" y="10"/>
                    <a:pt x="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3" name="Freeform 62"/>
            <p:cNvSpPr>
              <a:spLocks/>
            </p:cNvSpPr>
            <p:nvPr userDrawn="1"/>
          </p:nvSpPr>
          <p:spPr bwMode="auto">
            <a:xfrm>
              <a:off x="2386013" y="1152525"/>
              <a:ext cx="39688" cy="39688"/>
            </a:xfrm>
            <a:custGeom>
              <a:avLst/>
              <a:gdLst>
                <a:gd name="T0" fmla="*/ 39 w 42"/>
                <a:gd name="T1" fmla="*/ 13 h 42"/>
                <a:gd name="T2" fmla="*/ 39 w 42"/>
                <a:gd name="T3" fmla="*/ 13 h 42"/>
                <a:gd name="T4" fmla="*/ 12 w 42"/>
                <a:gd name="T5" fmla="*/ 40 h 42"/>
                <a:gd name="T6" fmla="*/ 7 w 42"/>
                <a:gd name="T7" fmla="*/ 42 h 42"/>
                <a:gd name="T8" fmla="*/ 2 w 42"/>
                <a:gd name="T9" fmla="*/ 40 h 42"/>
                <a:gd name="T10" fmla="*/ 2 w 42"/>
                <a:gd name="T11" fmla="*/ 30 h 42"/>
                <a:gd name="T12" fmla="*/ 30 w 42"/>
                <a:gd name="T13" fmla="*/ 3 h 42"/>
                <a:gd name="T14" fmla="*/ 39 w 42"/>
                <a:gd name="T15" fmla="*/ 3 h 42"/>
                <a:gd name="T16" fmla="*/ 39 w 42"/>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9" y="13"/>
                  </a:moveTo>
                  <a:lnTo>
                    <a:pt x="39" y="13"/>
                  </a:lnTo>
                  <a:lnTo>
                    <a:pt x="12" y="40"/>
                  </a:lnTo>
                  <a:cubicBezTo>
                    <a:pt x="11" y="41"/>
                    <a:pt x="9" y="42"/>
                    <a:pt x="7" y="42"/>
                  </a:cubicBezTo>
                  <a:cubicBezTo>
                    <a:pt x="5" y="42"/>
                    <a:pt x="4" y="41"/>
                    <a:pt x="2" y="40"/>
                  </a:cubicBezTo>
                  <a:cubicBezTo>
                    <a:pt x="0" y="37"/>
                    <a:pt x="0" y="33"/>
                    <a:pt x="2" y="30"/>
                  </a:cubicBezTo>
                  <a:lnTo>
                    <a:pt x="30" y="3"/>
                  </a:lnTo>
                  <a:cubicBezTo>
                    <a:pt x="32" y="0"/>
                    <a:pt x="37" y="0"/>
                    <a:pt x="39" y="3"/>
                  </a:cubicBezTo>
                  <a:cubicBezTo>
                    <a:pt x="42" y="6"/>
                    <a:pt x="42" y="10"/>
                    <a:pt x="39"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4" name="Freeform 63"/>
            <p:cNvSpPr>
              <a:spLocks/>
            </p:cNvSpPr>
            <p:nvPr userDrawn="1"/>
          </p:nvSpPr>
          <p:spPr bwMode="auto">
            <a:xfrm>
              <a:off x="2457450" y="1220788"/>
              <a:ext cx="73025" cy="12700"/>
            </a:xfrm>
            <a:custGeom>
              <a:avLst/>
              <a:gdLst>
                <a:gd name="T0" fmla="*/ 70 w 76"/>
                <a:gd name="T1" fmla="*/ 13 h 13"/>
                <a:gd name="T2" fmla="*/ 70 w 76"/>
                <a:gd name="T3" fmla="*/ 13 h 13"/>
                <a:gd name="T4" fmla="*/ 6 w 76"/>
                <a:gd name="T5" fmla="*/ 13 h 13"/>
                <a:gd name="T6" fmla="*/ 0 w 76"/>
                <a:gd name="T7" fmla="*/ 6 h 13"/>
                <a:gd name="T8" fmla="*/ 6 w 76"/>
                <a:gd name="T9" fmla="*/ 0 h 13"/>
                <a:gd name="T10" fmla="*/ 70 w 76"/>
                <a:gd name="T11" fmla="*/ 0 h 13"/>
                <a:gd name="T12" fmla="*/ 76 w 76"/>
                <a:gd name="T13" fmla="*/ 6 h 13"/>
                <a:gd name="T14" fmla="*/ 70 w 7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3">
                  <a:moveTo>
                    <a:pt x="70" y="13"/>
                  </a:moveTo>
                  <a:lnTo>
                    <a:pt x="70" y="13"/>
                  </a:lnTo>
                  <a:lnTo>
                    <a:pt x="6" y="13"/>
                  </a:lnTo>
                  <a:cubicBezTo>
                    <a:pt x="3" y="13"/>
                    <a:pt x="0" y="10"/>
                    <a:pt x="0" y="6"/>
                  </a:cubicBezTo>
                  <a:cubicBezTo>
                    <a:pt x="0" y="3"/>
                    <a:pt x="3" y="0"/>
                    <a:pt x="6" y="0"/>
                  </a:cubicBezTo>
                  <a:lnTo>
                    <a:pt x="70" y="0"/>
                  </a:lnTo>
                  <a:cubicBezTo>
                    <a:pt x="73" y="0"/>
                    <a:pt x="76" y="3"/>
                    <a:pt x="76" y="6"/>
                  </a:cubicBezTo>
                  <a:cubicBezTo>
                    <a:pt x="76" y="10"/>
                    <a:pt x="73" y="13"/>
                    <a:pt x="70"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5" name="Freeform 64"/>
            <p:cNvSpPr>
              <a:spLocks/>
            </p:cNvSpPr>
            <p:nvPr userDrawn="1"/>
          </p:nvSpPr>
          <p:spPr bwMode="auto">
            <a:xfrm>
              <a:off x="2451100" y="1204913"/>
              <a:ext cx="84138" cy="12700"/>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6" name="Freeform 65"/>
            <p:cNvSpPr>
              <a:spLocks/>
            </p:cNvSpPr>
            <p:nvPr userDrawn="1"/>
          </p:nvSpPr>
          <p:spPr bwMode="auto">
            <a:xfrm>
              <a:off x="2451100" y="1190625"/>
              <a:ext cx="84138" cy="11113"/>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7" name="Freeform 66"/>
            <p:cNvSpPr>
              <a:spLocks/>
            </p:cNvSpPr>
            <p:nvPr userDrawn="1"/>
          </p:nvSpPr>
          <p:spPr bwMode="auto">
            <a:xfrm>
              <a:off x="2417763" y="1001713"/>
              <a:ext cx="150813" cy="185738"/>
            </a:xfrm>
            <a:custGeom>
              <a:avLst/>
              <a:gdLst>
                <a:gd name="T0" fmla="*/ 129 w 158"/>
                <a:gd name="T1" fmla="*/ 183 h 193"/>
                <a:gd name="T2" fmla="*/ 129 w 158"/>
                <a:gd name="T3" fmla="*/ 183 h 193"/>
                <a:gd name="T4" fmla="*/ 122 w 158"/>
                <a:gd name="T5" fmla="*/ 193 h 193"/>
                <a:gd name="T6" fmla="*/ 36 w 158"/>
                <a:gd name="T7" fmla="*/ 193 h 193"/>
                <a:gd name="T8" fmla="*/ 29 w 158"/>
                <a:gd name="T9" fmla="*/ 184 h 193"/>
                <a:gd name="T10" fmla="*/ 0 w 158"/>
                <a:gd name="T11" fmla="*/ 82 h 193"/>
                <a:gd name="T12" fmla="*/ 79 w 158"/>
                <a:gd name="T13" fmla="*/ 0 h 193"/>
                <a:gd name="T14" fmla="*/ 158 w 158"/>
                <a:gd name="T15" fmla="*/ 82 h 193"/>
                <a:gd name="T16" fmla="*/ 129 w 158"/>
                <a:gd name="T17" fmla="*/ 1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93">
                  <a:moveTo>
                    <a:pt x="129" y="183"/>
                  </a:moveTo>
                  <a:lnTo>
                    <a:pt x="129" y="183"/>
                  </a:lnTo>
                  <a:cubicBezTo>
                    <a:pt x="128" y="188"/>
                    <a:pt x="127" y="193"/>
                    <a:pt x="122" y="193"/>
                  </a:cubicBezTo>
                  <a:lnTo>
                    <a:pt x="36" y="193"/>
                  </a:lnTo>
                  <a:cubicBezTo>
                    <a:pt x="31" y="193"/>
                    <a:pt x="30" y="188"/>
                    <a:pt x="29" y="184"/>
                  </a:cubicBezTo>
                  <a:cubicBezTo>
                    <a:pt x="28" y="145"/>
                    <a:pt x="0" y="117"/>
                    <a:pt x="0" y="82"/>
                  </a:cubicBezTo>
                  <a:cubicBezTo>
                    <a:pt x="0" y="37"/>
                    <a:pt x="36" y="0"/>
                    <a:pt x="79" y="0"/>
                  </a:cubicBezTo>
                  <a:cubicBezTo>
                    <a:pt x="122" y="0"/>
                    <a:pt x="158" y="37"/>
                    <a:pt x="158" y="82"/>
                  </a:cubicBezTo>
                  <a:cubicBezTo>
                    <a:pt x="158" y="124"/>
                    <a:pt x="131" y="137"/>
                    <a:pt x="129"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8" name="Freeform 67"/>
            <p:cNvSpPr>
              <a:spLocks/>
            </p:cNvSpPr>
            <p:nvPr userDrawn="1"/>
          </p:nvSpPr>
          <p:spPr bwMode="auto">
            <a:xfrm>
              <a:off x="2562225" y="1154113"/>
              <a:ext cx="39688" cy="39688"/>
            </a:xfrm>
            <a:custGeom>
              <a:avLst/>
              <a:gdLst>
                <a:gd name="T0" fmla="*/ 40 w 42"/>
                <a:gd name="T1" fmla="*/ 39 h 41"/>
                <a:gd name="T2" fmla="*/ 40 w 42"/>
                <a:gd name="T3" fmla="*/ 39 h 41"/>
                <a:gd name="T4" fmla="*/ 35 w 42"/>
                <a:gd name="T5" fmla="*/ 41 h 41"/>
                <a:gd name="T6" fmla="*/ 30 w 42"/>
                <a:gd name="T7" fmla="*/ 39 h 41"/>
                <a:gd name="T8" fmla="*/ 3 w 42"/>
                <a:gd name="T9" fmla="*/ 12 h 41"/>
                <a:gd name="T10" fmla="*/ 3 w 42"/>
                <a:gd name="T11" fmla="*/ 2 h 41"/>
                <a:gd name="T12" fmla="*/ 12 w 42"/>
                <a:gd name="T13" fmla="*/ 2 h 41"/>
                <a:gd name="T14" fmla="*/ 40 w 42"/>
                <a:gd name="T15" fmla="*/ 30 h 41"/>
                <a:gd name="T16" fmla="*/ 40 w 42"/>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40" y="39"/>
                  </a:moveTo>
                  <a:lnTo>
                    <a:pt x="40" y="39"/>
                  </a:lnTo>
                  <a:cubicBezTo>
                    <a:pt x="38" y="41"/>
                    <a:pt x="37" y="41"/>
                    <a:pt x="35" y="41"/>
                  </a:cubicBezTo>
                  <a:cubicBezTo>
                    <a:pt x="33" y="41"/>
                    <a:pt x="31" y="41"/>
                    <a:pt x="30" y="39"/>
                  </a:cubicBezTo>
                  <a:lnTo>
                    <a:pt x="3" y="12"/>
                  </a:lnTo>
                  <a:cubicBezTo>
                    <a:pt x="0" y="9"/>
                    <a:pt x="0" y="5"/>
                    <a:pt x="3" y="2"/>
                  </a:cubicBezTo>
                  <a:cubicBezTo>
                    <a:pt x="5" y="0"/>
                    <a:pt x="10" y="0"/>
                    <a:pt x="12" y="2"/>
                  </a:cubicBezTo>
                  <a:lnTo>
                    <a:pt x="40" y="30"/>
                  </a:lnTo>
                  <a:cubicBezTo>
                    <a:pt x="42" y="32"/>
                    <a:pt x="42" y="37"/>
                    <a:pt x="40"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9" name="Freeform 68"/>
            <p:cNvSpPr>
              <a:spLocks/>
            </p:cNvSpPr>
            <p:nvPr userDrawn="1"/>
          </p:nvSpPr>
          <p:spPr bwMode="auto">
            <a:xfrm>
              <a:off x="2592388" y="1073150"/>
              <a:ext cx="50800" cy="12700"/>
            </a:xfrm>
            <a:custGeom>
              <a:avLst/>
              <a:gdLst>
                <a:gd name="T0" fmla="*/ 46 w 53"/>
                <a:gd name="T1" fmla="*/ 13 h 13"/>
                <a:gd name="T2" fmla="*/ 46 w 53"/>
                <a:gd name="T3" fmla="*/ 13 h 13"/>
                <a:gd name="T4" fmla="*/ 7 w 53"/>
                <a:gd name="T5" fmla="*/ 13 h 13"/>
                <a:gd name="T6" fmla="*/ 0 w 53"/>
                <a:gd name="T7" fmla="*/ 6 h 13"/>
                <a:gd name="T8" fmla="*/ 7 w 53"/>
                <a:gd name="T9" fmla="*/ 0 h 13"/>
                <a:gd name="T10" fmla="*/ 46 w 53"/>
                <a:gd name="T11" fmla="*/ 0 h 13"/>
                <a:gd name="T12" fmla="*/ 53 w 53"/>
                <a:gd name="T13" fmla="*/ 6 h 13"/>
                <a:gd name="T14" fmla="*/ 46 w 5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46" y="13"/>
                  </a:moveTo>
                  <a:lnTo>
                    <a:pt x="46" y="13"/>
                  </a:lnTo>
                  <a:lnTo>
                    <a:pt x="7" y="13"/>
                  </a:lnTo>
                  <a:cubicBezTo>
                    <a:pt x="3" y="13"/>
                    <a:pt x="0" y="10"/>
                    <a:pt x="0" y="6"/>
                  </a:cubicBezTo>
                  <a:cubicBezTo>
                    <a:pt x="0" y="3"/>
                    <a:pt x="3" y="0"/>
                    <a:pt x="7" y="0"/>
                  </a:cubicBezTo>
                  <a:lnTo>
                    <a:pt x="46" y="0"/>
                  </a:lnTo>
                  <a:cubicBezTo>
                    <a:pt x="50" y="0"/>
                    <a:pt x="53" y="3"/>
                    <a:pt x="53" y="6"/>
                  </a:cubicBezTo>
                  <a:cubicBezTo>
                    <a:pt x="53" y="10"/>
                    <a:pt x="50" y="13"/>
                    <a:pt x="46"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021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505000" y="1855190"/>
            <a:ext cx="2319338" cy="1117600"/>
            <a:chOff x="2152" y="1806"/>
            <a:chExt cx="1461" cy="704"/>
          </a:xfrm>
          <a:solidFill>
            <a:schemeClr val="accent3"/>
          </a:solidFill>
        </p:grpSpPr>
        <p:sp>
          <p:nvSpPr>
            <p:cNvPr id="1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Tree>
    <p:extLst>
      <p:ext uri="{BB962C8B-B14F-4D97-AF65-F5344CB8AC3E}">
        <p14:creationId xmlns:p14="http://schemas.microsoft.com/office/powerpoint/2010/main" val="10013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3"/>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453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45728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900" spc="-100">
                <a:solidFill>
                  <a:schemeClr val="accent3"/>
                </a:solidFill>
              </a:defRPr>
            </a:lvl1pPr>
          </a:lstStyle>
          <a:p>
            <a:r>
              <a:rPr lang="en-US" dirty="0" smtClean="0"/>
              <a:t>Click to edit master title style</a:t>
            </a:r>
            <a:endParaRPr lang="en-US" dirty="0"/>
          </a:p>
        </p:txBody>
      </p:sp>
      <p:grpSp>
        <p:nvGrpSpPr>
          <p:cNvPr id="27" name="Group 26"/>
          <p:cNvGrpSpPr/>
          <p:nvPr userDrawn="1"/>
        </p:nvGrpSpPr>
        <p:grpSpPr>
          <a:xfrm>
            <a:off x="269876" y="4738641"/>
            <a:ext cx="8600830"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684683" y="4235822"/>
              <a:ext cx="134978" cy="132978"/>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8684683" y="4098901"/>
              <a:ext cx="134978" cy="14009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8366044" y="4098901"/>
              <a:ext cx="321814"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grpSp>
      <p:sp>
        <p:nvSpPr>
          <p:cNvPr id="28"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1"/>
                </a:solidFill>
                <a:latin typeface="+mj-lt"/>
                <a:cs typeface="Arial"/>
              </a:defRPr>
            </a:lvl1pPr>
            <a:lvl2pPr>
              <a:defRPr b="0" i="0">
                <a:solidFill>
                  <a:schemeClr val="accent1"/>
                </a:solidFill>
                <a:latin typeface="+mn-lt"/>
                <a:cs typeface="Arial"/>
              </a:defRPr>
            </a:lvl2pPr>
            <a:lvl3pPr>
              <a:defRPr b="0" i="0">
                <a:solidFill>
                  <a:schemeClr val="accent1"/>
                </a:solidFill>
                <a:latin typeface="+mn-lt"/>
                <a:cs typeface="Arial"/>
              </a:defRPr>
            </a:lvl3pPr>
            <a:lvl4pPr>
              <a:defRPr b="0" i="0">
                <a:solidFill>
                  <a:schemeClr val="accent1"/>
                </a:solidFill>
                <a:latin typeface="+mn-lt"/>
                <a:cs typeface="Arial"/>
              </a:defRPr>
            </a:lvl4pPr>
            <a:lvl5pPr>
              <a:defRPr b="0" i="0">
                <a:solidFill>
                  <a:schemeClr val="accent1"/>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9" name="Group 4"/>
          <p:cNvGrpSpPr>
            <a:grpSpLocks noChangeAspect="1"/>
          </p:cNvGrpSpPr>
          <p:nvPr userDrawn="1"/>
        </p:nvGrpSpPr>
        <p:grpSpPr bwMode="auto">
          <a:xfrm>
            <a:off x="7746045" y="320356"/>
            <a:ext cx="1135739" cy="547268"/>
            <a:chOff x="2152" y="1806"/>
            <a:chExt cx="1461" cy="704"/>
          </a:xfrm>
          <a:solidFill>
            <a:schemeClr val="accent1"/>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0975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smtClean="0"/>
              <a:t>Click to edit master title style</a:t>
            </a:r>
            <a:endParaRPr lang="en-US" dirty="0"/>
          </a:p>
        </p:txBody>
      </p:sp>
      <p:grpSp>
        <p:nvGrpSpPr>
          <p:cNvPr id="12" name="Group 11"/>
          <p:cNvGrpSpPr/>
          <p:nvPr userDrawn="1"/>
        </p:nvGrpSpPr>
        <p:grpSpPr>
          <a:xfrm>
            <a:off x="269876" y="4738641"/>
            <a:ext cx="8600830" cy="269899"/>
            <a:chOff x="273050" y="4098901"/>
            <a:chExt cx="8546611" cy="269899"/>
          </a:xfrm>
        </p:grpSpPr>
        <p:cxnSp>
          <p:nvCxnSpPr>
            <p:cNvPr id="13" name="Straight Connector 12"/>
            <p:cNvCxnSpPr/>
            <p:nvPr userDrawn="1"/>
          </p:nvCxnSpPr>
          <p:spPr>
            <a:xfrm>
              <a:off x="273050" y="4365625"/>
              <a:ext cx="8414808"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4683" y="4235822"/>
              <a:ext cx="134978" cy="132978"/>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flipV="1">
              <a:off x="8684683" y="4098901"/>
              <a:ext cx="134978" cy="140096"/>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366044" y="4098901"/>
              <a:ext cx="321814"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8"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2"/>
                </a:solidFill>
                <a:latin typeface="+mj-lt"/>
                <a:cs typeface="Arial"/>
              </a:defRPr>
            </a:lvl1pPr>
            <a:lvl2pPr>
              <a:defRPr b="0" i="0">
                <a:solidFill>
                  <a:schemeClr val="accent2"/>
                </a:solidFill>
                <a:latin typeface="+mn-lt"/>
                <a:cs typeface="Arial"/>
              </a:defRPr>
            </a:lvl2pPr>
            <a:lvl3pPr>
              <a:defRPr b="0" i="0">
                <a:solidFill>
                  <a:schemeClr val="accent2"/>
                </a:solidFill>
                <a:latin typeface="+mn-lt"/>
                <a:cs typeface="Arial"/>
              </a:defRPr>
            </a:lvl3pPr>
            <a:lvl4pPr>
              <a:defRPr b="0" i="0">
                <a:solidFill>
                  <a:schemeClr val="accent2"/>
                </a:solidFill>
                <a:latin typeface="+mn-lt"/>
                <a:cs typeface="Arial"/>
              </a:defRPr>
            </a:lvl4pPr>
            <a:lvl5pPr>
              <a:defRPr b="0" i="0">
                <a:solidFill>
                  <a:schemeClr val="accent2"/>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accent2"/>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0108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4"/>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accent4"/>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5214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tx2"/>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tx2"/>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tx2"/>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5502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smtClean="0"/>
              <a:t>Click to edit master title style</a:t>
            </a:r>
            <a:endParaRPr lang="en-US" dirty="0"/>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5"/>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9" name="Group 4"/>
          <p:cNvGrpSpPr>
            <a:grpSpLocks noChangeAspect="1"/>
          </p:cNvGrpSpPr>
          <p:nvPr userDrawn="1"/>
        </p:nvGrpSpPr>
        <p:grpSpPr bwMode="auto">
          <a:xfrm>
            <a:off x="7746045" y="320356"/>
            <a:ext cx="1135739" cy="547268"/>
            <a:chOff x="2152" y="1806"/>
            <a:chExt cx="1461" cy="704"/>
          </a:xfrm>
          <a:solidFill>
            <a:schemeClr val="accent5"/>
          </a:solidFill>
        </p:grpSpPr>
        <p:sp>
          <p:nvSpPr>
            <p:cNvPr id="3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5808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642793" y="2240108"/>
            <a:ext cx="6672407" cy="844261"/>
          </a:xfrm>
        </p:spPr>
        <p:txBody>
          <a:bodyPr anchor="ctr">
            <a:noAutofit/>
          </a:bodyPr>
          <a:lstStyle>
            <a:lvl1pPr algn="l">
              <a:lnSpc>
                <a:spcPts val="3800"/>
              </a:lnSpc>
              <a:defRPr sz="4600" b="1" cap="all">
                <a:solidFill>
                  <a:schemeClr val="bg1"/>
                </a:solidFill>
                <a:latin typeface="+mj-lt"/>
              </a:defRPr>
            </a:lvl1pPr>
          </a:lstStyle>
          <a:p>
            <a:r>
              <a:rPr lang="en-US" dirty="0" smtClean="0"/>
              <a:t>Click to edit Section</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411791528"/>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988" y="301242"/>
            <a:ext cx="8572500" cy="586201"/>
          </a:xfrm>
          <a:prstGeom prst="rect">
            <a:avLst/>
          </a:prstGeom>
        </p:spPr>
        <p:txBody>
          <a:bodyPr vert="horz" lIns="0" tIns="0" rIns="9144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0988" y="1097280"/>
            <a:ext cx="8572500" cy="3586158"/>
          </a:xfrm>
          <a:prstGeom prst="rect">
            <a:avLst/>
          </a:prstGeom>
        </p:spPr>
        <p:txBody>
          <a:bodyPr vert="horz" lIns="0" tIns="4680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68211" y="4725171"/>
            <a:ext cx="2133600" cy="273844"/>
          </a:xfrm>
          <a:prstGeom prst="rect">
            <a:avLst/>
          </a:prstGeom>
        </p:spPr>
        <p:txBody>
          <a:bodyPr vert="horz" lIns="91440" tIns="45720" rIns="91440" bIns="45720" rtlCol="0" anchor="ctr"/>
          <a:lstStyle>
            <a:lvl1pPr algn="r">
              <a:defRPr sz="800">
                <a:solidFill>
                  <a:schemeClr val="accent3"/>
                </a:solidFill>
              </a:defRPr>
            </a:lvl1p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634788343"/>
      </p:ext>
    </p:extLst>
  </p:cSld>
  <p:clrMap bg1="lt1" tx1="dk1" bg2="lt2" tx2="dk2" accent1="accent1" accent2="accent2" accent3="accent3" accent4="accent4" accent5="accent5" accent6="accent6" hlink="hlink" folHlink="folHlink"/>
  <p:sldLayoutIdLst>
    <p:sldLayoutId id="2147483824" r:id="rId1"/>
    <p:sldLayoutId id="2147483676" r:id="rId2"/>
    <p:sldLayoutId id="2147484049" r:id="rId3"/>
    <p:sldLayoutId id="2147483674" r:id="rId4"/>
    <p:sldLayoutId id="2147483675" r:id="rId5"/>
    <p:sldLayoutId id="2147484046" r:id="rId6"/>
    <p:sldLayoutId id="2147484048" r:id="rId7"/>
    <p:sldLayoutId id="2147484047" r:id="rId8"/>
    <p:sldLayoutId id="2147483828" r:id="rId9"/>
    <p:sldLayoutId id="2147484054" r:id="rId10"/>
    <p:sldLayoutId id="2147484051" r:id="rId11"/>
    <p:sldLayoutId id="2147484050" r:id="rId12"/>
    <p:sldLayoutId id="2147484053" r:id="rId13"/>
    <p:sldLayoutId id="2147484052" r:id="rId14"/>
    <p:sldLayoutId id="2147483825" r:id="rId15"/>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800" kern="1200" spc="-100">
          <a:solidFill>
            <a:schemeClr val="tx1"/>
          </a:solidFill>
          <a:latin typeface="+mn-lt"/>
          <a:ea typeface="+mj-ea"/>
          <a:cs typeface="+mj-cs"/>
        </a:defRPr>
      </a:lvl1pPr>
    </p:titleStyle>
    <p:bodyStyle>
      <a:lvl1pPr marL="0" indent="0" algn="l" defTabSz="457200" rtl="0" eaLnBrk="1" latinLnBrk="0" hangingPunct="1">
        <a:spcBef>
          <a:spcPct val="20000"/>
        </a:spcBef>
        <a:buFont typeface="Wingdings" panose="05000000000000000000" pitchFamily="2" charset="2"/>
        <a:buNone/>
        <a:defRPr sz="1800" b="0" i="0" kern="1200">
          <a:solidFill>
            <a:schemeClr val="tx1"/>
          </a:solidFill>
          <a:latin typeface="+mj-lt"/>
          <a:ea typeface="+mn-ea"/>
          <a:cs typeface="Arial"/>
        </a:defRPr>
      </a:lvl1pPr>
      <a:lvl2pPr marL="346075"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2pPr>
      <a:lvl3pPr marL="457200"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3pPr>
      <a:lvl4pPr marL="630238" indent="-168275"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4pPr>
      <a:lvl5pPr marL="803275" indent="-173038"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hyperlink" Target="http://www.unfoundation.org/"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path.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9.png"/><Relationship Id="rId2" Type="http://schemas.openxmlformats.org/officeDocument/2006/relationships/chart" Target="../charts/chart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chart" Target="../charts/chart18.xml"/><Relationship Id="rId4" Type="http://schemas.openxmlformats.org/officeDocument/2006/relationships/chart" Target="../charts/char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3166320" y="1962150"/>
            <a:ext cx="5720680" cy="1066800"/>
          </a:xfrm>
        </p:spPr>
        <p:txBody>
          <a:bodyPr/>
          <a:lstStyle/>
          <a:p>
            <a:r>
              <a:rPr lang="en-US" sz="2400" dirty="0"/>
              <a:t>Building public </a:t>
            </a:r>
            <a:r>
              <a:rPr lang="en-US" sz="2400" dirty="0" smtClean="0"/>
              <a:t>support </a:t>
            </a:r>
            <a:r>
              <a:rPr lang="en-US" sz="2400" dirty="0"/>
              <a:t>for global development </a:t>
            </a:r>
            <a:r>
              <a:rPr lang="en-US" sz="2400" dirty="0" smtClean="0"/>
              <a:t>in </a:t>
            </a:r>
            <a:r>
              <a:rPr lang="en-US" sz="2400" dirty="0"/>
              <a:t>the US, UK, France and Germany</a:t>
            </a:r>
          </a:p>
          <a:p>
            <a:endParaRPr lang="en-US" sz="4000" dirty="0"/>
          </a:p>
        </p:txBody>
      </p:sp>
      <p:sp>
        <p:nvSpPr>
          <p:cNvPr id="6" name="Text Placeholder 4"/>
          <p:cNvSpPr>
            <a:spLocks noGrp="1"/>
          </p:cNvSpPr>
          <p:nvPr>
            <p:ph type="body" sz="quarter" idx="14"/>
          </p:nvPr>
        </p:nvSpPr>
        <p:spPr>
          <a:xfrm>
            <a:off x="3162508" y="3651870"/>
            <a:ext cx="5667200" cy="517525"/>
          </a:xfrm>
        </p:spPr>
        <p:txBody>
          <a:bodyPr/>
          <a:lstStyle/>
          <a:p>
            <a:endParaRPr lang="en-US" dirty="0"/>
          </a:p>
          <a:p>
            <a:r>
              <a:rPr lang="en-US" dirty="0" smtClean="0"/>
              <a:t>An overview for the EYD 2015 Enlarged Stakeholder Group</a:t>
            </a:r>
          </a:p>
          <a:p>
            <a:r>
              <a:rPr lang="en-US" dirty="0" smtClean="0"/>
              <a:t>Brussels, 9 December 2014</a:t>
            </a:r>
          </a:p>
        </p:txBody>
      </p:sp>
    </p:spTree>
    <p:extLst>
      <p:ext uri="{BB962C8B-B14F-4D97-AF65-F5344CB8AC3E}">
        <p14:creationId xmlns:p14="http://schemas.microsoft.com/office/powerpoint/2010/main" val="32516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ontent Placeholder 2"/>
          <p:cNvSpPr txBox="1">
            <a:spLocks/>
          </p:cNvSpPr>
          <p:nvPr/>
        </p:nvSpPr>
        <p:spPr>
          <a:xfrm>
            <a:off x="2843808" y="3538450"/>
            <a:ext cx="4633653" cy="1337556"/>
          </a:xfrm>
          <a:prstGeom prst="rect">
            <a:avLst/>
          </a:prstGeom>
        </p:spPr>
        <p:txBody>
          <a:bodyPr vert="horz"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2400" dirty="0" smtClean="0">
                <a:solidFill>
                  <a:schemeClr val="accent2">
                    <a:lumMod val="50000"/>
                  </a:schemeClr>
                </a:solidFill>
                <a:latin typeface="+mj-lt"/>
                <a:cs typeface="Calibri Light"/>
              </a:rPr>
              <a:t>Swings</a:t>
            </a:r>
            <a:endParaRPr lang="en-US" sz="1400" dirty="0" smtClean="0">
              <a:solidFill>
                <a:schemeClr val="accent2">
                  <a:lumMod val="50000"/>
                </a:schemeClr>
              </a:solidFill>
              <a:latin typeface="Franklin Gothic Book" panose="020B0503020102020204" pitchFamily="34" charset="0"/>
              <a:cs typeface="Calibri Light"/>
            </a:endParaRPr>
          </a:p>
          <a:p>
            <a:pPr marL="171450" indent="-171450">
              <a:spcBef>
                <a:spcPts val="0"/>
              </a:spcBef>
              <a:buFont typeface="Wingdings" panose="05000000000000000000" pitchFamily="2" charset="2"/>
              <a:buChar char="§"/>
            </a:pPr>
            <a:r>
              <a:rPr lang="en-US" sz="1400" dirty="0" smtClean="0">
                <a:solidFill>
                  <a:schemeClr val="accent2">
                    <a:lumMod val="50000"/>
                  </a:schemeClr>
                </a:solidFill>
                <a:cs typeface="Arial"/>
              </a:rPr>
              <a:t>Undecided about development</a:t>
            </a:r>
          </a:p>
          <a:p>
            <a:pPr marL="171450" indent="-171450">
              <a:spcBef>
                <a:spcPts val="0"/>
              </a:spcBef>
              <a:buFont typeface="Wingdings" panose="05000000000000000000" pitchFamily="2" charset="2"/>
              <a:buChar char="§"/>
            </a:pPr>
            <a:r>
              <a:rPr lang="en-US" sz="1400" dirty="0" smtClean="0">
                <a:solidFill>
                  <a:schemeClr val="accent2">
                    <a:lumMod val="50000"/>
                  </a:schemeClr>
                </a:solidFill>
                <a:cs typeface="Arial"/>
              </a:rPr>
              <a:t>Generally </a:t>
            </a:r>
            <a:r>
              <a:rPr lang="en-US" sz="1400" dirty="0">
                <a:solidFill>
                  <a:schemeClr val="accent2">
                    <a:lumMod val="50000"/>
                  </a:schemeClr>
                </a:solidFill>
                <a:cs typeface="Arial"/>
              </a:rPr>
              <a:t>younger than the Pros</a:t>
            </a:r>
          </a:p>
          <a:p>
            <a:pPr marL="171450" indent="-171450">
              <a:spcBef>
                <a:spcPts val="0"/>
              </a:spcBef>
              <a:buFont typeface="Wingdings" panose="05000000000000000000" pitchFamily="2" charset="2"/>
              <a:buChar char="§"/>
            </a:pPr>
            <a:r>
              <a:rPr lang="en-US" sz="1400" dirty="0">
                <a:solidFill>
                  <a:schemeClr val="accent2">
                    <a:lumMod val="50000"/>
                  </a:schemeClr>
                </a:solidFill>
                <a:cs typeface="Arial"/>
              </a:rPr>
              <a:t>Similar politically to the </a:t>
            </a:r>
            <a:r>
              <a:rPr lang="en-US" sz="1400" dirty="0" smtClean="0">
                <a:solidFill>
                  <a:schemeClr val="accent2">
                    <a:lumMod val="50000"/>
                  </a:schemeClr>
                </a:solidFill>
                <a:cs typeface="Arial"/>
              </a:rPr>
              <a:t>Pros</a:t>
            </a:r>
          </a:p>
          <a:p>
            <a:pPr marL="171450" indent="-171450">
              <a:spcBef>
                <a:spcPts val="0"/>
              </a:spcBef>
              <a:buFont typeface="Wingdings" panose="05000000000000000000" pitchFamily="2" charset="2"/>
              <a:buChar char="§"/>
            </a:pPr>
            <a:r>
              <a:rPr lang="en-US" sz="1400" dirty="0">
                <a:solidFill>
                  <a:schemeClr val="accent2">
                    <a:lumMod val="50000"/>
                  </a:schemeClr>
                </a:solidFill>
                <a:cs typeface="Arial"/>
              </a:rPr>
              <a:t>Care about other social causes, but a little less than </a:t>
            </a:r>
            <a:r>
              <a:rPr lang="en-US" sz="1400" dirty="0" smtClean="0">
                <a:solidFill>
                  <a:schemeClr val="accent2">
                    <a:lumMod val="50000"/>
                  </a:schemeClr>
                </a:solidFill>
                <a:cs typeface="Arial"/>
              </a:rPr>
              <a:t>Pros</a:t>
            </a:r>
            <a:endParaRPr lang="en-US" sz="1400" dirty="0">
              <a:solidFill>
                <a:schemeClr val="accent2">
                  <a:lumMod val="50000"/>
                </a:schemeClr>
              </a:solidFill>
              <a:cs typeface="Arial"/>
            </a:endParaRPr>
          </a:p>
        </p:txBody>
      </p:sp>
      <p:sp>
        <p:nvSpPr>
          <p:cNvPr id="2" name="Title 1"/>
          <p:cNvSpPr>
            <a:spLocks noGrp="1"/>
          </p:cNvSpPr>
          <p:nvPr>
            <p:ph type="title"/>
          </p:nvPr>
        </p:nvSpPr>
        <p:spPr>
          <a:xfrm>
            <a:off x="280988" y="301242"/>
            <a:ext cx="8572500" cy="586201"/>
          </a:xfrm>
        </p:spPr>
        <p:txBody>
          <a:bodyPr/>
          <a:lstStyle/>
          <a:p>
            <a:r>
              <a:rPr lang="en-US" dirty="0" smtClean="0"/>
              <a:t>Audiences for this Research </a:t>
            </a:r>
            <a:endParaRPr lang="en-US" dirty="0"/>
          </a:p>
        </p:txBody>
      </p:sp>
      <p:sp>
        <p:nvSpPr>
          <p:cNvPr id="24" name="Slide Number Placeholder 23"/>
          <p:cNvSpPr>
            <a:spLocks noGrp="1"/>
          </p:cNvSpPr>
          <p:nvPr>
            <p:ph type="sldNum" sz="quarter" idx="10"/>
          </p:nvPr>
        </p:nvSpPr>
        <p:spPr>
          <a:xfrm>
            <a:off x="6668211" y="4725171"/>
            <a:ext cx="2133600" cy="273844"/>
          </a:xfrm>
        </p:spPr>
        <p:txBody>
          <a:bodyPr/>
          <a:lstStyle/>
          <a:p>
            <a:fld id="{46903638-178D-3E4C-8874-E0FA73D16517}" type="slidenum">
              <a:rPr lang="en-US" smtClean="0"/>
              <a:pPr/>
              <a:t>10</a:t>
            </a:fld>
            <a:endParaRPr lang="en-US" dirty="0"/>
          </a:p>
        </p:txBody>
      </p:sp>
      <p:grpSp>
        <p:nvGrpSpPr>
          <p:cNvPr id="18" name="PRO" hidden="1"/>
          <p:cNvGrpSpPr>
            <a:grpSpLocks noChangeAspect="1"/>
          </p:cNvGrpSpPr>
          <p:nvPr/>
        </p:nvGrpSpPr>
        <p:grpSpPr>
          <a:xfrm>
            <a:off x="1103948" y="2899114"/>
            <a:ext cx="1097280" cy="1398748"/>
            <a:chOff x="2324100" y="398463"/>
            <a:chExt cx="2005013" cy="2555876"/>
          </a:xfrm>
          <a:solidFill>
            <a:schemeClr val="accent3"/>
          </a:solidFill>
          <a:effectLst>
            <a:reflection blurRad="6350" stA="52000" endA="300" endPos="35000" dir="5400000" sy="-100000" algn="bl" rotWithShape="0"/>
          </a:effectLst>
        </p:grpSpPr>
        <p:sp>
          <p:nvSpPr>
            <p:cNvPr id="23"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SKEPTIC" hidden="1"/>
          <p:cNvGrpSpPr>
            <a:grpSpLocks noChangeAspect="1"/>
          </p:cNvGrpSpPr>
          <p:nvPr/>
        </p:nvGrpSpPr>
        <p:grpSpPr>
          <a:xfrm>
            <a:off x="6835120" y="2787774"/>
            <a:ext cx="1097280" cy="1398748"/>
            <a:chOff x="4826000" y="398463"/>
            <a:chExt cx="2005013" cy="2555876"/>
          </a:xfrm>
          <a:solidFill>
            <a:schemeClr val="accent4"/>
          </a:solidFill>
          <a:effectLst>
            <a:reflection blurRad="6350" stA="52000" endA="300" endPos="35000" dir="5400000" sy="-100000" algn="bl" rotWithShape="0"/>
          </a:effectLst>
        </p:grpSpPr>
        <p:sp>
          <p:nvSpPr>
            <p:cNvPr id="31"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hidden="1"/>
          <p:cNvGrpSpPr/>
          <p:nvPr/>
        </p:nvGrpSpPr>
        <p:grpSpPr>
          <a:xfrm>
            <a:off x="3969534" y="2856409"/>
            <a:ext cx="1097280" cy="1330113"/>
            <a:chOff x="3969534" y="2897821"/>
            <a:chExt cx="1097280" cy="1330113"/>
          </a:xfrm>
          <a:effectLst>
            <a:reflection blurRad="6350" stA="52000" endA="300" endPos="35000" dir="5400000" sy="-100000" algn="bl" rotWithShape="0"/>
          </a:effectLst>
        </p:grpSpPr>
        <p:sp>
          <p:nvSpPr>
            <p:cNvPr id="38"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Content Placeholder 2"/>
          <p:cNvSpPr txBox="1">
            <a:spLocks/>
          </p:cNvSpPr>
          <p:nvPr/>
        </p:nvSpPr>
        <p:spPr>
          <a:xfrm>
            <a:off x="674464" y="1530963"/>
            <a:ext cx="2743200" cy="1828800"/>
          </a:xfrm>
          <a:prstGeom prst="rect">
            <a:avLst/>
          </a:prstGeom>
        </p:spPr>
        <p:txBody>
          <a:bodyPr vert="horz"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2400" dirty="0" smtClean="0">
                <a:solidFill>
                  <a:schemeClr val="accent3">
                    <a:lumMod val="75000"/>
                    <a:lumOff val="25000"/>
                  </a:schemeClr>
                </a:solidFill>
                <a:latin typeface="+mj-lt"/>
                <a:cs typeface="Calibri Light"/>
              </a:rPr>
              <a:t>Pros</a:t>
            </a:r>
            <a:endParaRPr lang="en-US" sz="1400" dirty="0" smtClean="0">
              <a:solidFill>
                <a:schemeClr val="accent3">
                  <a:lumMod val="75000"/>
                  <a:lumOff val="25000"/>
                </a:schemeClr>
              </a:solidFill>
              <a:latin typeface="Franklin Gothic Book" panose="020B0503020102020204" pitchFamily="34" charset="0"/>
              <a:cs typeface="Calibri Light"/>
            </a:endParaRPr>
          </a:p>
          <a:p>
            <a:pPr marL="171450" indent="-171450">
              <a:spcBef>
                <a:spcPts val="0"/>
              </a:spcBef>
              <a:buFont typeface="Wingdings" panose="05000000000000000000" pitchFamily="2" charset="2"/>
              <a:buChar char="§"/>
            </a:pPr>
            <a:r>
              <a:rPr lang="en-US" sz="1400" dirty="0" smtClean="0">
                <a:solidFill>
                  <a:schemeClr val="accent3">
                    <a:lumMod val="75000"/>
                    <a:lumOff val="25000"/>
                  </a:schemeClr>
                </a:solidFill>
                <a:cs typeface="Arial"/>
              </a:rPr>
              <a:t>Positive about development</a:t>
            </a:r>
          </a:p>
          <a:p>
            <a:pPr marL="171450" indent="-171450">
              <a:spcBef>
                <a:spcPts val="0"/>
              </a:spcBef>
              <a:buFont typeface="Wingdings" panose="05000000000000000000" pitchFamily="2" charset="2"/>
              <a:buChar char="§"/>
            </a:pPr>
            <a:r>
              <a:rPr lang="en-US" sz="1400" dirty="0" smtClean="0">
                <a:solidFill>
                  <a:schemeClr val="accent3">
                    <a:lumMod val="75000"/>
                    <a:lumOff val="25000"/>
                  </a:schemeClr>
                </a:solidFill>
                <a:cs typeface="Arial"/>
              </a:rPr>
              <a:t>Liberal </a:t>
            </a:r>
            <a:r>
              <a:rPr lang="en-US" sz="1400" dirty="0">
                <a:solidFill>
                  <a:schemeClr val="accent3">
                    <a:lumMod val="75000"/>
                    <a:lumOff val="25000"/>
                  </a:schemeClr>
                </a:solidFill>
                <a:cs typeface="Arial"/>
              </a:rPr>
              <a:t>and well-educated</a:t>
            </a:r>
          </a:p>
          <a:p>
            <a:pPr marL="171450" indent="-171450">
              <a:spcBef>
                <a:spcPts val="0"/>
              </a:spcBef>
              <a:buFont typeface="Wingdings" panose="05000000000000000000" pitchFamily="2" charset="2"/>
              <a:buChar char="§"/>
            </a:pPr>
            <a:r>
              <a:rPr lang="en-US" sz="1400" dirty="0">
                <a:solidFill>
                  <a:schemeClr val="accent3">
                    <a:lumMod val="75000"/>
                    <a:lumOff val="25000"/>
                  </a:schemeClr>
                </a:solidFill>
                <a:cs typeface="Arial"/>
              </a:rPr>
              <a:t>Consume a lot of news </a:t>
            </a:r>
            <a:r>
              <a:rPr lang="en-US" sz="1400" dirty="0" smtClean="0">
                <a:solidFill>
                  <a:schemeClr val="accent3">
                    <a:lumMod val="75000"/>
                    <a:lumOff val="25000"/>
                  </a:schemeClr>
                </a:solidFill>
                <a:cs typeface="Arial"/>
              </a:rPr>
              <a:t>media</a:t>
            </a:r>
            <a:endParaRPr lang="en-US" sz="1400" dirty="0">
              <a:solidFill>
                <a:schemeClr val="accent3">
                  <a:lumMod val="75000"/>
                  <a:lumOff val="25000"/>
                </a:schemeClr>
              </a:solidFill>
              <a:cs typeface="Arial"/>
            </a:endParaRPr>
          </a:p>
          <a:p>
            <a:pPr marL="171450" indent="-171450">
              <a:spcBef>
                <a:spcPts val="0"/>
              </a:spcBef>
              <a:buFont typeface="Wingdings" panose="05000000000000000000" pitchFamily="2" charset="2"/>
              <a:buChar char="§"/>
            </a:pPr>
            <a:r>
              <a:rPr lang="en-US" sz="1400" dirty="0">
                <a:solidFill>
                  <a:schemeClr val="accent3">
                    <a:lumMod val="75000"/>
                    <a:lumOff val="25000"/>
                  </a:schemeClr>
                </a:solidFill>
                <a:cs typeface="Arial"/>
              </a:rPr>
              <a:t>High perceived social capital</a:t>
            </a:r>
          </a:p>
        </p:txBody>
      </p:sp>
      <p:grpSp>
        <p:nvGrpSpPr>
          <p:cNvPr id="8" name="Group 7"/>
          <p:cNvGrpSpPr/>
          <p:nvPr/>
        </p:nvGrpSpPr>
        <p:grpSpPr>
          <a:xfrm>
            <a:off x="3352800" y="1452210"/>
            <a:ext cx="2438401" cy="2336800"/>
            <a:chOff x="567398" y="1485900"/>
            <a:chExt cx="2438401" cy="2336800"/>
          </a:xfrm>
        </p:grpSpPr>
        <p:sp>
          <p:nvSpPr>
            <p:cNvPr id="78" name="Freeform 5"/>
            <p:cNvSpPr>
              <a:spLocks/>
            </p:cNvSpPr>
            <p:nvPr/>
          </p:nvSpPr>
          <p:spPr bwMode="auto">
            <a:xfrm>
              <a:off x="1785011" y="1485900"/>
              <a:ext cx="1220788" cy="1752600"/>
            </a:xfrm>
            <a:custGeom>
              <a:avLst/>
              <a:gdLst>
                <a:gd name="T0" fmla="*/ 0 w 1272"/>
                <a:gd name="T1" fmla="*/ 0 h 1827"/>
                <a:gd name="T2" fmla="*/ 0 w 1272"/>
                <a:gd name="T3" fmla="*/ 0 h 1827"/>
                <a:gd name="T4" fmla="*/ 1055 w 1272"/>
                <a:gd name="T5" fmla="*/ 609 h 1827"/>
                <a:gd name="T6" fmla="*/ 1055 w 1272"/>
                <a:gd name="T7" fmla="*/ 1827 h 1827"/>
                <a:gd name="T8" fmla="*/ 879 w 1272"/>
                <a:gd name="T9" fmla="*/ 1725 h 1827"/>
                <a:gd name="T10" fmla="*/ 879 w 1272"/>
                <a:gd name="T11" fmla="*/ 711 h 1827"/>
                <a:gd name="T12" fmla="*/ 0 w 1272"/>
                <a:gd name="T13" fmla="*/ 203 h 1827"/>
                <a:gd name="T14" fmla="*/ 0 w 1272"/>
                <a:gd name="T15" fmla="*/ 0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1827">
                  <a:moveTo>
                    <a:pt x="0" y="0"/>
                  </a:moveTo>
                  <a:lnTo>
                    <a:pt x="0" y="0"/>
                  </a:lnTo>
                  <a:cubicBezTo>
                    <a:pt x="435" y="0"/>
                    <a:pt x="837" y="232"/>
                    <a:pt x="1055" y="609"/>
                  </a:cubicBezTo>
                  <a:cubicBezTo>
                    <a:pt x="1272" y="986"/>
                    <a:pt x="1272" y="1450"/>
                    <a:pt x="1055" y="1827"/>
                  </a:cubicBezTo>
                  <a:lnTo>
                    <a:pt x="879" y="1725"/>
                  </a:lnTo>
                  <a:cubicBezTo>
                    <a:pt x="1060" y="1411"/>
                    <a:pt x="1060" y="1025"/>
                    <a:pt x="879" y="711"/>
                  </a:cubicBezTo>
                  <a:cubicBezTo>
                    <a:pt x="698" y="397"/>
                    <a:pt x="363" y="203"/>
                    <a:pt x="0" y="203"/>
                  </a:cubicBezTo>
                  <a:lnTo>
                    <a:pt x="0" y="0"/>
                  </a:lnTo>
                  <a:close/>
                </a:path>
              </a:pathLst>
            </a:custGeom>
            <a:solidFill>
              <a:schemeClr val="accent1"/>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
            <p:cNvSpPr>
              <a:spLocks/>
            </p:cNvSpPr>
            <p:nvPr/>
          </p:nvSpPr>
          <p:spPr bwMode="auto">
            <a:xfrm>
              <a:off x="773773" y="3140075"/>
              <a:ext cx="2024063" cy="682625"/>
            </a:xfrm>
            <a:custGeom>
              <a:avLst/>
              <a:gdLst>
                <a:gd name="T0" fmla="*/ 2110 w 2110"/>
                <a:gd name="T1" fmla="*/ 102 h 711"/>
                <a:gd name="T2" fmla="*/ 2110 w 2110"/>
                <a:gd name="T3" fmla="*/ 102 h 711"/>
                <a:gd name="T4" fmla="*/ 1055 w 2110"/>
                <a:gd name="T5" fmla="*/ 711 h 711"/>
                <a:gd name="T6" fmla="*/ 0 w 2110"/>
                <a:gd name="T7" fmla="*/ 102 h 711"/>
                <a:gd name="T8" fmla="*/ 176 w 2110"/>
                <a:gd name="T9" fmla="*/ 0 h 711"/>
                <a:gd name="T10" fmla="*/ 1055 w 2110"/>
                <a:gd name="T11" fmla="*/ 508 h 711"/>
                <a:gd name="T12" fmla="*/ 1934 w 2110"/>
                <a:gd name="T13" fmla="*/ 0 h 711"/>
                <a:gd name="T14" fmla="*/ 2110 w 2110"/>
                <a:gd name="T15" fmla="*/ 102 h 7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0" h="711">
                  <a:moveTo>
                    <a:pt x="2110" y="102"/>
                  </a:moveTo>
                  <a:lnTo>
                    <a:pt x="2110" y="102"/>
                  </a:lnTo>
                  <a:cubicBezTo>
                    <a:pt x="1892" y="479"/>
                    <a:pt x="1490" y="711"/>
                    <a:pt x="1055" y="711"/>
                  </a:cubicBezTo>
                  <a:cubicBezTo>
                    <a:pt x="620" y="711"/>
                    <a:pt x="218" y="479"/>
                    <a:pt x="0" y="102"/>
                  </a:cubicBezTo>
                  <a:lnTo>
                    <a:pt x="176" y="0"/>
                  </a:lnTo>
                  <a:cubicBezTo>
                    <a:pt x="357" y="314"/>
                    <a:pt x="692" y="508"/>
                    <a:pt x="1055" y="508"/>
                  </a:cubicBezTo>
                  <a:cubicBezTo>
                    <a:pt x="1418" y="508"/>
                    <a:pt x="1753" y="314"/>
                    <a:pt x="1934" y="0"/>
                  </a:cubicBezTo>
                  <a:lnTo>
                    <a:pt x="2110" y="102"/>
                  </a:lnTo>
                  <a:close/>
                </a:path>
              </a:pathLst>
            </a:custGeom>
            <a:solidFill>
              <a:schemeClr val="accent2">
                <a:lumMod val="50000"/>
              </a:schemeClr>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
            <p:cNvSpPr>
              <a:spLocks/>
            </p:cNvSpPr>
            <p:nvPr/>
          </p:nvSpPr>
          <p:spPr bwMode="auto">
            <a:xfrm>
              <a:off x="567398" y="1485900"/>
              <a:ext cx="1217613" cy="1752600"/>
            </a:xfrm>
            <a:custGeom>
              <a:avLst/>
              <a:gdLst>
                <a:gd name="T0" fmla="*/ 216 w 1271"/>
                <a:gd name="T1" fmla="*/ 1827 h 1827"/>
                <a:gd name="T2" fmla="*/ 216 w 1271"/>
                <a:gd name="T3" fmla="*/ 1827 h 1827"/>
                <a:gd name="T4" fmla="*/ 216 w 1271"/>
                <a:gd name="T5" fmla="*/ 609 h 1827"/>
                <a:gd name="T6" fmla="*/ 1271 w 1271"/>
                <a:gd name="T7" fmla="*/ 0 h 1827"/>
                <a:gd name="T8" fmla="*/ 1271 w 1271"/>
                <a:gd name="T9" fmla="*/ 203 h 1827"/>
                <a:gd name="T10" fmla="*/ 392 w 1271"/>
                <a:gd name="T11" fmla="*/ 711 h 1827"/>
                <a:gd name="T12" fmla="*/ 392 w 1271"/>
                <a:gd name="T13" fmla="*/ 1725 h 1827"/>
                <a:gd name="T14" fmla="*/ 216 w 1271"/>
                <a:gd name="T15" fmla="*/ 1827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1" h="1827">
                  <a:moveTo>
                    <a:pt x="216" y="1827"/>
                  </a:moveTo>
                  <a:lnTo>
                    <a:pt x="216" y="1827"/>
                  </a:lnTo>
                  <a:cubicBezTo>
                    <a:pt x="0" y="1450"/>
                    <a:pt x="0" y="986"/>
                    <a:pt x="216" y="609"/>
                  </a:cubicBezTo>
                  <a:cubicBezTo>
                    <a:pt x="434" y="232"/>
                    <a:pt x="836" y="0"/>
                    <a:pt x="1271" y="0"/>
                  </a:cubicBezTo>
                  <a:lnTo>
                    <a:pt x="1271" y="203"/>
                  </a:lnTo>
                  <a:cubicBezTo>
                    <a:pt x="908" y="203"/>
                    <a:pt x="573" y="397"/>
                    <a:pt x="392" y="711"/>
                  </a:cubicBezTo>
                  <a:cubicBezTo>
                    <a:pt x="211" y="1025"/>
                    <a:pt x="211" y="1411"/>
                    <a:pt x="392" y="1725"/>
                  </a:cubicBezTo>
                  <a:lnTo>
                    <a:pt x="216" y="1827"/>
                  </a:lnTo>
                  <a:close/>
                </a:path>
              </a:pathLst>
            </a:custGeom>
            <a:solidFill>
              <a:schemeClr val="accent3">
                <a:lumMod val="75000"/>
                <a:lumOff val="25000"/>
              </a:schemeClr>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PRO"/>
          <p:cNvGrpSpPr>
            <a:grpSpLocks noChangeAspect="1"/>
          </p:cNvGrpSpPr>
          <p:nvPr/>
        </p:nvGrpSpPr>
        <p:grpSpPr>
          <a:xfrm>
            <a:off x="3857821" y="2085025"/>
            <a:ext cx="365760" cy="466250"/>
            <a:chOff x="2324100" y="398463"/>
            <a:chExt cx="2005013" cy="2555876"/>
          </a:xfrm>
          <a:solidFill>
            <a:schemeClr val="accent3">
              <a:lumMod val="75000"/>
              <a:lumOff val="25000"/>
            </a:schemeClr>
          </a:solidFill>
          <a:effectLst/>
        </p:grpSpPr>
        <p:sp>
          <p:nvSpPr>
            <p:cNvPr id="53"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SKEPTIC"/>
          <p:cNvGrpSpPr>
            <a:grpSpLocks noChangeAspect="1"/>
          </p:cNvGrpSpPr>
          <p:nvPr/>
        </p:nvGrpSpPr>
        <p:grpSpPr>
          <a:xfrm>
            <a:off x="4920420" y="2058311"/>
            <a:ext cx="365760" cy="466250"/>
            <a:chOff x="4826000" y="398463"/>
            <a:chExt cx="2005013" cy="2555876"/>
          </a:xfrm>
          <a:solidFill>
            <a:schemeClr val="accent1"/>
          </a:solidFill>
          <a:effectLst/>
        </p:grpSpPr>
        <p:sp>
          <p:nvSpPr>
            <p:cNvPr id="60"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a:grpSpLocks noChangeAspect="1"/>
          </p:cNvGrpSpPr>
          <p:nvPr/>
        </p:nvGrpSpPr>
        <p:grpSpPr>
          <a:xfrm>
            <a:off x="4389121" y="2829067"/>
            <a:ext cx="365760" cy="443370"/>
            <a:chOff x="3969534" y="2897821"/>
            <a:chExt cx="1097280" cy="1330113"/>
          </a:xfrm>
          <a:solidFill>
            <a:schemeClr val="accent3"/>
          </a:solidFill>
          <a:effectLst/>
        </p:grpSpPr>
        <p:sp>
          <p:nvSpPr>
            <p:cNvPr id="67"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Content Placeholder 2"/>
          <p:cNvSpPr txBox="1">
            <a:spLocks/>
          </p:cNvSpPr>
          <p:nvPr/>
        </p:nvSpPr>
        <p:spPr>
          <a:xfrm>
            <a:off x="5921420" y="1530965"/>
            <a:ext cx="2743200" cy="1828800"/>
          </a:xfrm>
          <a:prstGeom prst="rect">
            <a:avLst/>
          </a:prstGeom>
        </p:spPr>
        <p:txBody>
          <a:bodyPr vert="horz"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2400" dirty="0" smtClean="0">
                <a:solidFill>
                  <a:schemeClr val="accent1"/>
                </a:solidFill>
                <a:latin typeface="+mj-lt"/>
                <a:cs typeface="Calibri Light"/>
              </a:rPr>
              <a:t>Skeptics</a:t>
            </a:r>
            <a:endParaRPr lang="en-US" sz="1400" dirty="0" smtClean="0">
              <a:solidFill>
                <a:schemeClr val="accent1"/>
              </a:solidFill>
              <a:latin typeface="Franklin Gothic Book" panose="020B0503020102020204" pitchFamily="34" charset="0"/>
              <a:cs typeface="Calibri Light"/>
            </a:endParaRPr>
          </a:p>
          <a:p>
            <a:pPr marL="171450" indent="-171450">
              <a:spcBef>
                <a:spcPts val="0"/>
              </a:spcBef>
              <a:buFont typeface="Wingdings" panose="05000000000000000000" pitchFamily="2" charset="2"/>
              <a:buChar char="§"/>
            </a:pPr>
            <a:r>
              <a:rPr lang="en-US" sz="1400" dirty="0" smtClean="0">
                <a:solidFill>
                  <a:schemeClr val="accent1"/>
                </a:solidFill>
                <a:cs typeface="Arial"/>
              </a:rPr>
              <a:t>Skeptical about development</a:t>
            </a:r>
          </a:p>
          <a:p>
            <a:pPr marL="171450" indent="-171450">
              <a:spcBef>
                <a:spcPts val="0"/>
              </a:spcBef>
              <a:buFont typeface="Wingdings" panose="05000000000000000000" pitchFamily="2" charset="2"/>
              <a:buChar char="§"/>
            </a:pPr>
            <a:r>
              <a:rPr lang="en-US" sz="1400" dirty="0" smtClean="0">
                <a:solidFill>
                  <a:schemeClr val="accent1"/>
                </a:solidFill>
                <a:cs typeface="Arial"/>
              </a:rPr>
              <a:t>Older</a:t>
            </a:r>
            <a:endParaRPr lang="en-US" sz="1400" dirty="0">
              <a:solidFill>
                <a:schemeClr val="accent1"/>
              </a:solidFill>
              <a:cs typeface="Arial"/>
            </a:endParaRPr>
          </a:p>
          <a:p>
            <a:pPr marL="171450" indent="-171450">
              <a:spcBef>
                <a:spcPts val="0"/>
              </a:spcBef>
              <a:buFont typeface="Wingdings" panose="05000000000000000000" pitchFamily="2" charset="2"/>
              <a:buChar char="§"/>
            </a:pPr>
            <a:r>
              <a:rPr lang="en-US" sz="1400" dirty="0">
                <a:solidFill>
                  <a:schemeClr val="accent1"/>
                </a:solidFill>
                <a:cs typeface="Arial"/>
              </a:rPr>
              <a:t>More </a:t>
            </a:r>
            <a:r>
              <a:rPr lang="en-US" sz="1400" dirty="0" smtClean="0">
                <a:solidFill>
                  <a:schemeClr val="accent1"/>
                </a:solidFill>
                <a:cs typeface="Arial"/>
              </a:rPr>
              <a:t>conservative</a:t>
            </a:r>
            <a:endParaRPr lang="en-US" sz="1400" dirty="0">
              <a:solidFill>
                <a:schemeClr val="accent1"/>
              </a:solidFill>
              <a:cs typeface="Arial"/>
            </a:endParaRPr>
          </a:p>
          <a:p>
            <a:pPr marL="171450" indent="-171450">
              <a:spcBef>
                <a:spcPts val="0"/>
              </a:spcBef>
              <a:buFont typeface="Wingdings" panose="05000000000000000000" pitchFamily="2" charset="2"/>
              <a:buChar char="§"/>
            </a:pPr>
            <a:r>
              <a:rPr lang="en-US" sz="1400" dirty="0">
                <a:solidFill>
                  <a:schemeClr val="accent1"/>
                </a:solidFill>
                <a:cs typeface="Arial"/>
              </a:rPr>
              <a:t>Care considerably less about other social </a:t>
            </a:r>
            <a:r>
              <a:rPr lang="en-US" sz="1400" dirty="0" smtClean="0">
                <a:solidFill>
                  <a:schemeClr val="accent1"/>
                </a:solidFill>
                <a:cs typeface="Arial"/>
              </a:rPr>
              <a:t>causes</a:t>
            </a:r>
            <a:endParaRPr lang="en-US" sz="1400" dirty="0">
              <a:solidFill>
                <a:schemeClr val="accent1"/>
              </a:solidFill>
              <a:cs typeface="Arial"/>
            </a:endParaRPr>
          </a:p>
        </p:txBody>
      </p:sp>
      <p:sp>
        <p:nvSpPr>
          <p:cNvPr id="77" name="TextBox 76"/>
          <p:cNvSpPr txBox="1"/>
          <p:nvPr/>
        </p:nvSpPr>
        <p:spPr>
          <a:xfrm>
            <a:off x="311780" y="887443"/>
            <a:ext cx="7874908" cy="369332"/>
          </a:xfrm>
          <a:prstGeom prst="rect">
            <a:avLst/>
          </a:prstGeom>
          <a:noFill/>
        </p:spPr>
        <p:txBody>
          <a:bodyPr wrap="square" lIns="0" rIns="0" rtlCol="0">
            <a:spAutoFit/>
          </a:bodyPr>
          <a:lstStyle/>
          <a:p>
            <a:r>
              <a:rPr lang="en-US" dirty="0">
                <a:solidFill>
                  <a:srgbClr val="033359"/>
                </a:solidFill>
              </a:rPr>
              <a:t>MUST be engaged with these issues to qualify for the research.</a:t>
            </a:r>
          </a:p>
        </p:txBody>
      </p:sp>
    </p:spTree>
    <p:extLst>
      <p:ext uri="{BB962C8B-B14F-4D97-AF65-F5344CB8AC3E}">
        <p14:creationId xmlns:p14="http://schemas.microsoft.com/office/powerpoint/2010/main" val="11677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Insights &amp; Implications</a:t>
            </a:r>
            <a:endParaRPr lang="en-US" dirty="0"/>
          </a:p>
        </p:txBody>
      </p:sp>
    </p:spTree>
    <p:extLst>
      <p:ext uri="{BB962C8B-B14F-4D97-AF65-F5344CB8AC3E}">
        <p14:creationId xmlns:p14="http://schemas.microsoft.com/office/powerpoint/2010/main" val="143899761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01242"/>
            <a:ext cx="6624588" cy="586201"/>
          </a:xfrm>
        </p:spPr>
        <p:txBody>
          <a:bodyPr/>
          <a:lstStyle/>
          <a:p>
            <a:r>
              <a:rPr lang="en-US" dirty="0" smtClean="0">
                <a:latin typeface="+mj-lt"/>
              </a:rPr>
              <a:t>Key Insights</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12</a:t>
            </a:fld>
            <a:endParaRPr lang="en-US" dirty="0"/>
          </a:p>
        </p:txBody>
      </p:sp>
      <p:sp>
        <p:nvSpPr>
          <p:cNvPr id="5" name="Rectangle 4"/>
          <p:cNvSpPr/>
          <p:nvPr/>
        </p:nvSpPr>
        <p:spPr>
          <a:xfrm>
            <a:off x="971600" y="1439009"/>
            <a:ext cx="7560840" cy="400110"/>
          </a:xfrm>
          <a:prstGeom prst="rect">
            <a:avLst/>
          </a:prstGeom>
        </p:spPr>
        <p:txBody>
          <a:bodyPr wrap="square" lIns="0" rIns="0">
            <a:spAutoFit/>
          </a:bodyPr>
          <a:lstStyle/>
          <a:p>
            <a:pPr marL="3175">
              <a:lnSpc>
                <a:spcPts val="2400"/>
              </a:lnSpc>
            </a:pPr>
            <a:r>
              <a:rPr lang="en-US" sz="1700" b="1" dirty="0" smtClean="0">
                <a:solidFill>
                  <a:schemeClr val="accent3"/>
                </a:solidFill>
              </a:rPr>
              <a:t>Public attitudes are negative and entrenched</a:t>
            </a:r>
            <a:endParaRPr lang="en-US" sz="1700" b="1" dirty="0">
              <a:solidFill>
                <a:schemeClr val="accent3"/>
              </a:solidFill>
            </a:endParaRPr>
          </a:p>
        </p:txBody>
      </p:sp>
      <p:sp>
        <p:nvSpPr>
          <p:cNvPr id="35" name="Rectangle 34"/>
          <p:cNvSpPr/>
          <p:nvPr/>
        </p:nvSpPr>
        <p:spPr>
          <a:xfrm>
            <a:off x="959370" y="1760925"/>
            <a:ext cx="7992888" cy="400110"/>
          </a:xfrm>
          <a:prstGeom prst="rect">
            <a:avLst/>
          </a:prstGeom>
        </p:spPr>
        <p:txBody>
          <a:bodyPr wrap="square" lIns="0" rIns="0">
            <a:spAutoFit/>
          </a:bodyPr>
          <a:lstStyle/>
          <a:p>
            <a:pPr marL="3175">
              <a:lnSpc>
                <a:spcPts val="2400"/>
              </a:lnSpc>
            </a:pPr>
            <a:r>
              <a:rPr lang="en-US" sz="1700" b="1" dirty="0" smtClean="0">
                <a:solidFill>
                  <a:schemeClr val="accent3"/>
                </a:solidFill>
              </a:rPr>
              <a:t>Swings are a reachable audience</a:t>
            </a:r>
            <a:r>
              <a:rPr lang="en-US" sz="1700" dirty="0" smtClean="0">
                <a:solidFill>
                  <a:schemeClr val="accent3"/>
                </a:solidFill>
              </a:rPr>
              <a:t> </a:t>
            </a:r>
            <a:endParaRPr lang="en-US" sz="1700" dirty="0">
              <a:solidFill>
                <a:schemeClr val="accent3"/>
              </a:solidFill>
            </a:endParaRPr>
          </a:p>
        </p:txBody>
      </p:sp>
      <p:sp>
        <p:nvSpPr>
          <p:cNvPr id="36" name="Rectangle 35"/>
          <p:cNvSpPr/>
          <p:nvPr/>
        </p:nvSpPr>
        <p:spPr>
          <a:xfrm>
            <a:off x="966689" y="2075758"/>
            <a:ext cx="7992888" cy="400110"/>
          </a:xfrm>
          <a:prstGeom prst="rect">
            <a:avLst/>
          </a:prstGeom>
        </p:spPr>
        <p:txBody>
          <a:bodyPr wrap="square" lIns="0" rIns="0">
            <a:spAutoFit/>
          </a:bodyPr>
          <a:lstStyle/>
          <a:p>
            <a:pPr marL="3175">
              <a:lnSpc>
                <a:spcPts val="2400"/>
              </a:lnSpc>
            </a:pPr>
            <a:r>
              <a:rPr lang="en-US" sz="1700" b="1" dirty="0">
                <a:solidFill>
                  <a:schemeClr val="accent3"/>
                </a:solidFill>
              </a:rPr>
              <a:t>S</a:t>
            </a:r>
            <a:r>
              <a:rPr lang="en-US" sz="1700" b="1" dirty="0" smtClean="0">
                <a:solidFill>
                  <a:schemeClr val="accent3"/>
                </a:solidFill>
              </a:rPr>
              <a:t>elf-reliance </a:t>
            </a:r>
            <a:r>
              <a:rPr lang="en-US" sz="1700" b="1" dirty="0">
                <a:solidFill>
                  <a:schemeClr val="accent3"/>
                </a:solidFill>
              </a:rPr>
              <a:t>and </a:t>
            </a:r>
            <a:r>
              <a:rPr lang="en-US" sz="1700" b="1" dirty="0" smtClean="0">
                <a:solidFill>
                  <a:schemeClr val="accent3"/>
                </a:solidFill>
              </a:rPr>
              <a:t>independence</a:t>
            </a:r>
            <a:r>
              <a:rPr lang="en-US" sz="1700" b="1" dirty="0">
                <a:solidFill>
                  <a:schemeClr val="accent3"/>
                </a:solidFill>
              </a:rPr>
              <a:t> </a:t>
            </a:r>
            <a:r>
              <a:rPr lang="en-US" sz="1700" b="1" dirty="0" smtClean="0">
                <a:solidFill>
                  <a:schemeClr val="accent3"/>
                </a:solidFill>
              </a:rPr>
              <a:t>are most effective narratives</a:t>
            </a:r>
            <a:endParaRPr lang="en-US" sz="1700" b="1" dirty="0">
              <a:solidFill>
                <a:schemeClr val="accent3"/>
              </a:solidFill>
            </a:endParaRPr>
          </a:p>
        </p:txBody>
      </p:sp>
      <p:sp>
        <p:nvSpPr>
          <p:cNvPr id="37" name="Rectangle 36"/>
          <p:cNvSpPr/>
          <p:nvPr/>
        </p:nvSpPr>
        <p:spPr>
          <a:xfrm>
            <a:off x="971600" y="2390119"/>
            <a:ext cx="7992888" cy="400110"/>
          </a:xfrm>
          <a:prstGeom prst="rect">
            <a:avLst/>
          </a:prstGeom>
        </p:spPr>
        <p:txBody>
          <a:bodyPr wrap="square" lIns="0" rIns="0">
            <a:spAutoFit/>
          </a:bodyPr>
          <a:lstStyle/>
          <a:p>
            <a:pPr marL="3175">
              <a:lnSpc>
                <a:spcPts val="2400"/>
              </a:lnSpc>
            </a:pPr>
            <a:r>
              <a:rPr lang="en-US" sz="1700" b="1" dirty="0" smtClean="0">
                <a:solidFill>
                  <a:schemeClr val="accent3"/>
                </a:solidFill>
              </a:rPr>
              <a:t>Progress alone isn’t effective</a:t>
            </a:r>
            <a:endParaRPr lang="en-US" sz="1700" dirty="0">
              <a:solidFill>
                <a:schemeClr val="accent3"/>
              </a:solidFill>
            </a:endParaRPr>
          </a:p>
        </p:txBody>
      </p:sp>
      <p:sp>
        <p:nvSpPr>
          <p:cNvPr id="38" name="Rectangle 37"/>
          <p:cNvSpPr/>
          <p:nvPr/>
        </p:nvSpPr>
        <p:spPr>
          <a:xfrm>
            <a:off x="971600" y="2696222"/>
            <a:ext cx="7992888" cy="400110"/>
          </a:xfrm>
          <a:prstGeom prst="rect">
            <a:avLst/>
          </a:prstGeom>
        </p:spPr>
        <p:txBody>
          <a:bodyPr wrap="square" lIns="0" rIns="0">
            <a:spAutoFit/>
          </a:bodyPr>
          <a:lstStyle/>
          <a:p>
            <a:pPr marL="3175">
              <a:lnSpc>
                <a:spcPts val="2400"/>
              </a:lnSpc>
            </a:pPr>
            <a:r>
              <a:rPr lang="en-US" sz="1700" b="1" dirty="0">
                <a:solidFill>
                  <a:schemeClr val="accent3"/>
                </a:solidFill>
              </a:rPr>
              <a:t>Empowering women and </a:t>
            </a:r>
            <a:r>
              <a:rPr lang="en-US" sz="1700" b="1" dirty="0" smtClean="0">
                <a:solidFill>
                  <a:schemeClr val="accent3"/>
                </a:solidFill>
              </a:rPr>
              <a:t>girls resonates</a:t>
            </a:r>
            <a:endParaRPr lang="en-US" sz="1700" b="1" dirty="0">
              <a:solidFill>
                <a:schemeClr val="accent3"/>
              </a:solidFill>
            </a:endParaRPr>
          </a:p>
        </p:txBody>
      </p:sp>
      <p:sp>
        <p:nvSpPr>
          <p:cNvPr id="39" name="Rectangle 38"/>
          <p:cNvSpPr/>
          <p:nvPr/>
        </p:nvSpPr>
        <p:spPr>
          <a:xfrm>
            <a:off x="971600" y="3010585"/>
            <a:ext cx="7992888" cy="400110"/>
          </a:xfrm>
          <a:prstGeom prst="rect">
            <a:avLst/>
          </a:prstGeom>
        </p:spPr>
        <p:txBody>
          <a:bodyPr wrap="square" lIns="0" rIns="0">
            <a:spAutoFit/>
          </a:bodyPr>
          <a:lstStyle/>
          <a:p>
            <a:pPr marL="3175">
              <a:lnSpc>
                <a:spcPts val="2400"/>
              </a:lnSpc>
            </a:pPr>
            <a:r>
              <a:rPr lang="en-US" sz="1700" b="1" dirty="0" smtClean="0">
                <a:solidFill>
                  <a:schemeClr val="accent3"/>
                </a:solidFill>
              </a:rPr>
              <a:t>People need to believe that they can make a difference</a:t>
            </a:r>
            <a:endParaRPr lang="en-US" sz="1700" b="1" dirty="0">
              <a:solidFill>
                <a:schemeClr val="accent3"/>
              </a:solidFill>
            </a:endParaRPr>
          </a:p>
        </p:txBody>
      </p:sp>
      <p:sp>
        <p:nvSpPr>
          <p:cNvPr id="40" name="Rectangle 39"/>
          <p:cNvSpPr/>
          <p:nvPr/>
        </p:nvSpPr>
        <p:spPr>
          <a:xfrm>
            <a:off x="971600" y="3330803"/>
            <a:ext cx="7992888" cy="400110"/>
          </a:xfrm>
          <a:prstGeom prst="rect">
            <a:avLst/>
          </a:prstGeom>
        </p:spPr>
        <p:txBody>
          <a:bodyPr wrap="square" lIns="0" rIns="0">
            <a:spAutoFit/>
          </a:bodyPr>
          <a:lstStyle/>
          <a:p>
            <a:pPr marL="3175">
              <a:lnSpc>
                <a:spcPts val="2400"/>
              </a:lnSpc>
            </a:pPr>
            <a:r>
              <a:rPr lang="en-US" sz="1700" b="1" dirty="0">
                <a:solidFill>
                  <a:schemeClr val="accent3"/>
                </a:solidFill>
              </a:rPr>
              <a:t>We </a:t>
            </a:r>
            <a:r>
              <a:rPr lang="en-US" sz="1700" b="1" dirty="0" smtClean="0">
                <a:solidFill>
                  <a:schemeClr val="accent3"/>
                </a:solidFill>
              </a:rPr>
              <a:t>can successfully </a:t>
            </a:r>
            <a:r>
              <a:rPr lang="en-US" sz="1700" b="1" dirty="0">
                <a:solidFill>
                  <a:schemeClr val="accent3"/>
                </a:solidFill>
              </a:rPr>
              <a:t>rebut </a:t>
            </a:r>
            <a:r>
              <a:rPr lang="en-US" sz="1700" b="1" dirty="0" smtClean="0">
                <a:solidFill>
                  <a:schemeClr val="accent3"/>
                </a:solidFill>
              </a:rPr>
              <a:t>attacks</a:t>
            </a:r>
            <a:endParaRPr lang="en-US" sz="1700" b="1" dirty="0">
              <a:solidFill>
                <a:schemeClr val="accent3"/>
              </a:solidFill>
            </a:endParaRPr>
          </a:p>
        </p:txBody>
      </p:sp>
      <p:grpSp>
        <p:nvGrpSpPr>
          <p:cNvPr id="43" name="Group 42"/>
          <p:cNvGrpSpPr/>
          <p:nvPr/>
        </p:nvGrpSpPr>
        <p:grpSpPr>
          <a:xfrm>
            <a:off x="-36511" y="1500674"/>
            <a:ext cx="839712" cy="2174200"/>
            <a:chOff x="-36511" y="1189638"/>
            <a:chExt cx="648071" cy="2174200"/>
          </a:xfrm>
          <a:solidFill>
            <a:schemeClr val="accent1">
              <a:lumMod val="75000"/>
            </a:schemeClr>
          </a:solidFill>
        </p:grpSpPr>
        <p:sp>
          <p:nvSpPr>
            <p:cNvPr id="44" name="Pentagon 43"/>
            <p:cNvSpPr/>
            <p:nvPr/>
          </p:nvSpPr>
          <p:spPr>
            <a:xfrm>
              <a:off x="-36511"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1</a:t>
              </a:r>
            </a:p>
          </p:txBody>
        </p:sp>
        <p:sp>
          <p:nvSpPr>
            <p:cNvPr id="45" name="Pentagon 44"/>
            <p:cNvSpPr/>
            <p:nvPr/>
          </p:nvSpPr>
          <p:spPr>
            <a:xfrm>
              <a:off x="-36511"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2</a:t>
              </a:r>
            </a:p>
          </p:txBody>
        </p:sp>
        <p:sp>
          <p:nvSpPr>
            <p:cNvPr id="46" name="Pentagon 45"/>
            <p:cNvSpPr/>
            <p:nvPr/>
          </p:nvSpPr>
          <p:spPr>
            <a:xfrm>
              <a:off x="-36511"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bg1"/>
                  </a:solidFill>
                  <a:latin typeface="Arial" panose="020B0604020202020204" pitchFamily="34" charset="0"/>
                  <a:cs typeface="Arial" panose="020B0604020202020204" pitchFamily="34" charset="0"/>
                </a:rPr>
                <a:t>3</a:t>
              </a:r>
              <a:endParaRPr lang="en-US" dirty="0">
                <a:solidFill>
                  <a:schemeClr val="bg1"/>
                </a:solidFill>
                <a:latin typeface="Arial" panose="020B0604020202020204" pitchFamily="34" charset="0"/>
                <a:cs typeface="Arial" panose="020B0604020202020204" pitchFamily="34" charset="0"/>
              </a:endParaRPr>
            </a:p>
          </p:txBody>
        </p:sp>
        <p:sp>
          <p:nvSpPr>
            <p:cNvPr id="47" name="Pentagon 46"/>
            <p:cNvSpPr/>
            <p:nvPr/>
          </p:nvSpPr>
          <p:spPr>
            <a:xfrm>
              <a:off x="-36511"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4</a:t>
              </a:r>
            </a:p>
          </p:txBody>
        </p:sp>
        <p:sp>
          <p:nvSpPr>
            <p:cNvPr id="48" name="Pentagon 47"/>
            <p:cNvSpPr/>
            <p:nvPr/>
          </p:nvSpPr>
          <p:spPr>
            <a:xfrm>
              <a:off x="-36511"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5</a:t>
              </a:r>
            </a:p>
          </p:txBody>
        </p:sp>
        <p:sp>
          <p:nvSpPr>
            <p:cNvPr id="49" name="Pentagon 48"/>
            <p:cNvSpPr/>
            <p:nvPr/>
          </p:nvSpPr>
          <p:spPr>
            <a:xfrm>
              <a:off x="-36511"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6</a:t>
              </a:r>
            </a:p>
          </p:txBody>
        </p:sp>
        <p:sp>
          <p:nvSpPr>
            <p:cNvPr id="50" name="Pentagon 49"/>
            <p:cNvSpPr/>
            <p:nvPr/>
          </p:nvSpPr>
          <p:spPr>
            <a:xfrm>
              <a:off x="-36511"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bg1"/>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39799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smtClean="0">
                <a:solidFill>
                  <a:schemeClr val="bg1"/>
                </a:solidFill>
                <a:latin typeface="+mj-lt"/>
              </a:rPr>
              <a:t>Audiences don’t </a:t>
            </a:r>
            <a:r>
              <a:rPr lang="en-US" sz="3800" dirty="0">
                <a:solidFill>
                  <a:schemeClr val="bg1"/>
                </a:solidFill>
                <a:latin typeface="+mj-lt"/>
              </a:rPr>
              <a:t>believe </a:t>
            </a:r>
            <a:r>
              <a:rPr lang="en-US" sz="3800" dirty="0" smtClean="0">
                <a:solidFill>
                  <a:schemeClr val="bg1"/>
                </a:solidFill>
                <a:latin typeface="+mj-lt"/>
              </a:rPr>
              <a:t>that things </a:t>
            </a:r>
            <a:r>
              <a:rPr lang="en-US" sz="3800" dirty="0">
                <a:solidFill>
                  <a:schemeClr val="bg1"/>
                </a:solidFill>
                <a:latin typeface="+mj-lt"/>
              </a:rPr>
              <a:t>have improved in </a:t>
            </a:r>
            <a:r>
              <a:rPr lang="en-US" sz="3800" dirty="0" smtClean="0">
                <a:solidFill>
                  <a:schemeClr val="bg1"/>
                </a:solidFill>
                <a:latin typeface="+mj-lt"/>
              </a:rPr>
              <a:t>the developing</a:t>
            </a:r>
            <a:br>
              <a:rPr lang="en-US" sz="3800" dirty="0" smtClean="0">
                <a:solidFill>
                  <a:schemeClr val="bg1"/>
                </a:solidFill>
                <a:latin typeface="+mj-lt"/>
              </a:rPr>
            </a:br>
            <a:r>
              <a:rPr lang="en-US" sz="3800" dirty="0" smtClean="0">
                <a:solidFill>
                  <a:schemeClr val="bg1"/>
                </a:solidFill>
                <a:latin typeface="+mj-lt"/>
              </a:rPr>
              <a:t>world </a:t>
            </a:r>
            <a:r>
              <a:rPr lang="en-US" sz="3800" dirty="0">
                <a:solidFill>
                  <a:schemeClr val="bg1"/>
                </a:solidFill>
                <a:latin typeface="+mj-lt"/>
              </a:rPr>
              <a:t>– and this </a:t>
            </a:r>
            <a:r>
              <a:rPr lang="en-US" sz="3800" dirty="0" smtClean="0">
                <a:solidFill>
                  <a:schemeClr val="bg1"/>
                </a:solidFill>
                <a:latin typeface="+mj-lt"/>
              </a:rPr>
              <a:t>view is particularly</a:t>
            </a:r>
            <a:br>
              <a:rPr lang="en-US" sz="3800" dirty="0" smtClean="0">
                <a:solidFill>
                  <a:schemeClr val="bg1"/>
                </a:solidFill>
                <a:latin typeface="+mj-lt"/>
              </a:rPr>
            </a:br>
            <a:r>
              <a:rPr lang="en-US" sz="3800" dirty="0" smtClean="0">
                <a:solidFill>
                  <a:schemeClr val="bg1"/>
                </a:solidFill>
                <a:latin typeface="+mj-lt"/>
              </a:rPr>
              <a:t>hard </a:t>
            </a:r>
            <a:r>
              <a:rPr lang="en-US" sz="3800" dirty="0">
                <a:solidFill>
                  <a:schemeClr val="bg1"/>
                </a:solidFill>
                <a:latin typeface="+mj-lt"/>
              </a:rPr>
              <a:t>to change. </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13</a:t>
            </a:fld>
            <a:endParaRPr lang="en-US" dirty="0"/>
          </a:p>
        </p:txBody>
      </p:sp>
      <p:grpSp>
        <p:nvGrpSpPr>
          <p:cNvPr id="5" name="Group 4"/>
          <p:cNvGrpSpPr/>
          <p:nvPr/>
        </p:nvGrpSpPr>
        <p:grpSpPr>
          <a:xfrm>
            <a:off x="-180528" y="1500674"/>
            <a:ext cx="792088" cy="2174200"/>
            <a:chOff x="-180528" y="1189638"/>
            <a:chExt cx="792088" cy="2174200"/>
          </a:xfrm>
        </p:grpSpPr>
        <p:sp>
          <p:nvSpPr>
            <p:cNvPr id="12" name="Pentagon 11"/>
            <p:cNvSpPr/>
            <p:nvPr/>
          </p:nvSpPr>
          <p:spPr>
            <a:xfrm>
              <a:off x="-36511" y="1189638"/>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125326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a:solidFill>
                  <a:schemeClr val="bg1"/>
                </a:solidFill>
                <a:latin typeface="+mj-lt"/>
              </a:rPr>
              <a:t>We can double the number of</a:t>
            </a:r>
            <a:br>
              <a:rPr lang="en-US" sz="3800" dirty="0">
                <a:solidFill>
                  <a:schemeClr val="bg1"/>
                </a:solidFill>
                <a:latin typeface="+mj-lt"/>
              </a:rPr>
            </a:br>
            <a:r>
              <a:rPr lang="en-US" sz="3800" dirty="0">
                <a:solidFill>
                  <a:schemeClr val="bg1"/>
                </a:solidFill>
                <a:latin typeface="+mj-lt"/>
              </a:rPr>
              <a:t>our supporters </a:t>
            </a:r>
            <a:r>
              <a:rPr lang="en-US" sz="3800" i="1" dirty="0">
                <a:solidFill>
                  <a:schemeClr val="bg1"/>
                </a:solidFill>
                <a:latin typeface="+mj-lt"/>
              </a:rPr>
              <a:t>if</a:t>
            </a:r>
            <a:r>
              <a:rPr lang="en-US" sz="3800" dirty="0">
                <a:solidFill>
                  <a:schemeClr val="bg1"/>
                </a:solidFill>
                <a:latin typeface="+mj-lt"/>
              </a:rPr>
              <a:t> we can </a:t>
            </a:r>
            <a:r>
              <a:rPr lang="en-US" sz="3800" dirty="0" smtClean="0">
                <a:solidFill>
                  <a:schemeClr val="bg1"/>
                </a:solidFill>
                <a:latin typeface="+mj-lt"/>
              </a:rPr>
              <a:t>convince</a:t>
            </a:r>
            <a:br>
              <a:rPr lang="en-US" sz="3800" dirty="0" smtClean="0">
                <a:solidFill>
                  <a:schemeClr val="bg1"/>
                </a:solidFill>
                <a:latin typeface="+mj-lt"/>
              </a:rPr>
            </a:br>
            <a:r>
              <a:rPr lang="en-US" sz="3800" dirty="0" smtClean="0">
                <a:solidFill>
                  <a:schemeClr val="bg1"/>
                </a:solidFill>
                <a:latin typeface="+mj-lt"/>
              </a:rPr>
              <a:t>the </a:t>
            </a:r>
            <a:r>
              <a:rPr lang="en-US" sz="3800" dirty="0">
                <a:solidFill>
                  <a:schemeClr val="bg1"/>
                </a:solidFill>
                <a:latin typeface="+mj-lt"/>
              </a:rPr>
              <a:t>undecided ‘Swing’ audience</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14</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36511" y="1503999"/>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134501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a:solidFill>
                  <a:schemeClr val="bg1"/>
                </a:solidFill>
                <a:latin typeface="+mj-lt"/>
              </a:rPr>
              <a:t>The best arguments for development stated independence </a:t>
            </a:r>
            <a:r>
              <a:rPr lang="en-US" sz="3800" dirty="0" smtClean="0">
                <a:solidFill>
                  <a:schemeClr val="bg1"/>
                </a:solidFill>
                <a:latin typeface="+mj-lt"/>
              </a:rPr>
              <a:t>&amp; </a:t>
            </a:r>
            <a:r>
              <a:rPr lang="en-US" sz="3800" dirty="0">
                <a:solidFill>
                  <a:schemeClr val="bg1"/>
                </a:solidFill>
                <a:latin typeface="+mj-lt"/>
              </a:rPr>
              <a:t>self-reliance for people in the developing world as the end goal of this work.</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15</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schemeClr>
          </a:solidFill>
        </p:grpSpPr>
        <p:sp>
          <p:nvSpPr>
            <p:cNvPr id="12" name="Pentagon 11"/>
            <p:cNvSpPr/>
            <p:nvPr/>
          </p:nvSpPr>
          <p:spPr>
            <a:xfrm>
              <a:off x="-180528" y="1189638"/>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36511" y="1818360"/>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381643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The best messages about the progress were specific, </a:t>
            </a:r>
            <a:r>
              <a:rPr lang="en-US" sz="3800" dirty="0" smtClean="0">
                <a:solidFill>
                  <a:schemeClr val="bg1"/>
                </a:solidFill>
                <a:latin typeface="+mj-lt"/>
              </a:rPr>
              <a:t>relatable,</a:t>
            </a:r>
            <a:br>
              <a:rPr lang="en-US" sz="3800" dirty="0" smtClean="0">
                <a:solidFill>
                  <a:schemeClr val="bg1"/>
                </a:solidFill>
                <a:latin typeface="+mj-lt"/>
              </a:rPr>
            </a:br>
            <a:r>
              <a:rPr lang="en-US" sz="3800" dirty="0" smtClean="0">
                <a:solidFill>
                  <a:schemeClr val="bg1"/>
                </a:solidFill>
                <a:latin typeface="+mj-lt"/>
              </a:rPr>
              <a:t>and </a:t>
            </a:r>
            <a:r>
              <a:rPr lang="en-US" sz="3800" dirty="0">
                <a:solidFill>
                  <a:schemeClr val="bg1"/>
                </a:solidFill>
                <a:latin typeface="+mj-lt"/>
              </a:rPr>
              <a:t>emphasized loss aversion</a:t>
            </a:r>
            <a:br>
              <a:rPr lang="en-US" sz="3800" dirty="0">
                <a:solidFill>
                  <a:schemeClr val="bg1"/>
                </a:solidFill>
                <a:latin typeface="+mj-lt"/>
              </a:rPr>
            </a:br>
            <a:r>
              <a:rPr lang="en-US" sz="3800" dirty="0">
                <a:solidFill>
                  <a:schemeClr val="bg1"/>
                </a:solidFill>
                <a:latin typeface="+mj-lt"/>
              </a:rPr>
              <a:t>and choice.</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16</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36511" y="2132721"/>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34822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Gender equality is a </a:t>
            </a:r>
            <a:r>
              <a:rPr lang="en-US" sz="3800" dirty="0" smtClean="0">
                <a:solidFill>
                  <a:schemeClr val="bg1"/>
                </a:solidFill>
                <a:latin typeface="+mj-lt"/>
              </a:rPr>
              <a:t>compelling</a:t>
            </a:r>
            <a:br>
              <a:rPr lang="en-US" sz="3800" dirty="0" smtClean="0">
                <a:solidFill>
                  <a:schemeClr val="bg1"/>
                </a:solidFill>
                <a:latin typeface="+mj-lt"/>
              </a:rPr>
            </a:br>
            <a:r>
              <a:rPr lang="en-US" sz="3800" dirty="0" smtClean="0">
                <a:solidFill>
                  <a:schemeClr val="bg1"/>
                </a:solidFill>
                <a:latin typeface="+mj-lt"/>
              </a:rPr>
              <a:t>issue </a:t>
            </a:r>
            <a:r>
              <a:rPr lang="en-US" sz="3800" dirty="0">
                <a:solidFill>
                  <a:schemeClr val="bg1"/>
                </a:solidFill>
                <a:latin typeface="+mj-lt"/>
              </a:rPr>
              <a:t>for our public audiences across </a:t>
            </a:r>
            <a:r>
              <a:rPr lang="en-US" sz="3800" dirty="0" smtClean="0">
                <a:solidFill>
                  <a:schemeClr val="bg1"/>
                </a:solidFill>
                <a:latin typeface="+mj-lt"/>
              </a:rPr>
              <a:t>donor countries </a:t>
            </a:r>
            <a:r>
              <a:rPr lang="en-US" sz="3800" dirty="0">
                <a:solidFill>
                  <a:schemeClr val="bg1"/>
                </a:solidFill>
                <a:latin typeface="+mj-lt"/>
              </a:rPr>
              <a:t>because they can relate to it.</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17</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36511" y="2447082"/>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955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If we can convince people </a:t>
            </a:r>
            <a:r>
              <a:rPr lang="en-US" sz="3800" dirty="0" smtClean="0">
                <a:solidFill>
                  <a:schemeClr val="bg1"/>
                </a:solidFill>
                <a:latin typeface="+mj-lt"/>
              </a:rPr>
              <a:t>that</a:t>
            </a:r>
            <a:br>
              <a:rPr lang="en-US" sz="3800" dirty="0" smtClean="0">
                <a:solidFill>
                  <a:schemeClr val="bg1"/>
                </a:solidFill>
                <a:latin typeface="+mj-lt"/>
              </a:rPr>
            </a:br>
            <a:r>
              <a:rPr lang="en-US" sz="3800" i="1" dirty="0" smtClean="0">
                <a:solidFill>
                  <a:schemeClr val="bg1"/>
                </a:solidFill>
                <a:latin typeface="+mj-lt"/>
              </a:rPr>
              <a:t>they</a:t>
            </a:r>
            <a:r>
              <a:rPr lang="en-US" sz="3800" dirty="0" smtClean="0">
                <a:solidFill>
                  <a:schemeClr val="bg1"/>
                </a:solidFill>
                <a:latin typeface="+mj-lt"/>
              </a:rPr>
              <a:t> </a:t>
            </a:r>
            <a:r>
              <a:rPr lang="en-US" sz="3800" dirty="0">
                <a:solidFill>
                  <a:schemeClr val="bg1"/>
                </a:solidFill>
                <a:latin typeface="+mj-lt"/>
              </a:rPr>
              <a:t>can make a difference, this belief will drive them to take action.</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18</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36511" y="2761443"/>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3328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When we rebut the attacks </a:t>
            </a:r>
            <a:r>
              <a:rPr lang="en-US" sz="3800" dirty="0" smtClean="0">
                <a:solidFill>
                  <a:schemeClr val="bg1"/>
                </a:solidFill>
                <a:latin typeface="+mj-lt"/>
              </a:rPr>
              <a:t>from</a:t>
            </a:r>
            <a:br>
              <a:rPr lang="en-US" sz="3800" dirty="0" smtClean="0">
                <a:solidFill>
                  <a:schemeClr val="bg1"/>
                </a:solidFill>
                <a:latin typeface="+mj-lt"/>
              </a:rPr>
            </a:br>
            <a:r>
              <a:rPr lang="en-US" sz="3800" dirty="0" smtClean="0">
                <a:solidFill>
                  <a:schemeClr val="bg1"/>
                </a:solidFill>
                <a:latin typeface="+mj-lt"/>
              </a:rPr>
              <a:t>our </a:t>
            </a:r>
            <a:r>
              <a:rPr lang="en-US" sz="3800" dirty="0">
                <a:solidFill>
                  <a:schemeClr val="bg1"/>
                </a:solidFill>
                <a:latin typeface="+mj-lt"/>
              </a:rPr>
              <a:t>critics, we can be </a:t>
            </a:r>
            <a:r>
              <a:rPr lang="en-US" sz="3800" dirty="0" smtClean="0">
                <a:solidFill>
                  <a:schemeClr val="bg1"/>
                </a:solidFill>
                <a:latin typeface="+mj-lt"/>
              </a:rPr>
              <a:t>successful</a:t>
            </a:r>
            <a:br>
              <a:rPr lang="en-US" sz="3800" dirty="0" smtClean="0">
                <a:solidFill>
                  <a:schemeClr val="bg1"/>
                </a:solidFill>
                <a:latin typeface="+mj-lt"/>
              </a:rPr>
            </a:br>
            <a:r>
              <a:rPr lang="en-US" sz="3800" dirty="0" smtClean="0">
                <a:solidFill>
                  <a:schemeClr val="bg1"/>
                </a:solidFill>
                <a:latin typeface="+mj-lt"/>
              </a:rPr>
              <a:t>in </a:t>
            </a:r>
            <a:r>
              <a:rPr lang="en-US" sz="3800" dirty="0">
                <a:solidFill>
                  <a:schemeClr val="bg1"/>
                </a:solidFill>
                <a:latin typeface="+mj-lt"/>
              </a:rPr>
              <a:t>changing people’s minds.</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19</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36511" y="3075806"/>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45104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panose="020B0503020102020204" pitchFamily="34" charset="0"/>
                <a:cs typeface="Calibri"/>
              </a:rPr>
              <a:t>The Narrative </a:t>
            </a:r>
            <a:r>
              <a:rPr lang="en-US" dirty="0">
                <a:latin typeface="Franklin Gothic Book" panose="020B0503020102020204" pitchFamily="34" charset="0"/>
                <a:cs typeface="Calibri"/>
              </a:rPr>
              <a:t>P</a:t>
            </a:r>
            <a:r>
              <a:rPr lang="en-US" dirty="0" smtClean="0">
                <a:latin typeface="Franklin Gothic Book" panose="020B0503020102020204" pitchFamily="34" charset="0"/>
                <a:cs typeface="Calibri"/>
              </a:rPr>
              <a:t>artners</a:t>
            </a:r>
            <a:endParaRPr lang="en-US" dirty="0">
              <a:latin typeface="Franklin Gothic Book" panose="020B0503020102020204" pitchFamily="34" charset="0"/>
              <a:cs typeface="Calibri"/>
            </a:endParaRPr>
          </a:p>
        </p:txBody>
      </p:sp>
      <p:pic>
        <p:nvPicPr>
          <p:cNvPr id="6" name="Picture 2" descr="C:\Users\samanthad\Dropbox\A New Narrative - ODA Taskforce\Partner Logos\DS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71716"/>
            <a:ext cx="674076" cy="786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2615421"/>
            <a:ext cx="1062363" cy="557225"/>
          </a:xfrm>
          <a:prstGeom prst="rect">
            <a:avLst/>
          </a:prstGeom>
        </p:spPr>
      </p:pic>
      <p:pic>
        <p:nvPicPr>
          <p:cNvPr id="8" name="Picture 4" descr="C:\Users\samanthad\Dropbox\A New Narrative - ODA Taskforce\Partner Logos\inter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66" y="2564820"/>
            <a:ext cx="1917825" cy="574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amanthad\Dropbox\A New Narrative - ODA Taskforce\Partner Logos\ON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2513258"/>
            <a:ext cx="763908" cy="763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amanthad\Dropbox\A New Narrative - ODA Taskforce\Partner Logos\oxfam-international-logo-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1342" y="2524680"/>
            <a:ext cx="999285" cy="668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samanthad\Dropbox\A New Narrative - ODA Taskforce\Partner Logos\savethechildr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3649549"/>
            <a:ext cx="1902962" cy="4247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samanthad\Dropbox\A New Narrative - ODA Taskforce\Partner Logos\WH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3495927"/>
            <a:ext cx="1067514" cy="732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samanthad\Dropbox\A New Narrative - ODA Taskforce\Partner Logos\comicrelie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1920" y="1471716"/>
            <a:ext cx="855143" cy="4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llisond\AppData\Local\Microsoft\Windows\Temporary Internet Files\Content.Outlook\DFB3CU4C\untitl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3298" y="1556155"/>
            <a:ext cx="968462" cy="430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llisond\AppData\Local\Microsoft\Windows\Temporary Internet Files\Content.Outlook\DFB3CU4C\CARE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2436" y="1283638"/>
            <a:ext cx="659444" cy="825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lobalpovertyproject.com/wp-content/uploads/2013/12/GPP-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192" y="1503233"/>
            <a:ext cx="1238250" cy="682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TH">
            <a:hlinkClick r:id="rId14" tooltip="PATH 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632" y="2682477"/>
            <a:ext cx="1412694" cy="369474"/>
          </a:xfrm>
          <a:prstGeom prst="rect">
            <a:avLst/>
          </a:prstGeom>
          <a:solidFill>
            <a:schemeClr val="bg1">
              <a:lumMod val="75000"/>
            </a:schemeClr>
          </a:solidFill>
        </p:spPr>
      </p:pic>
      <p:pic>
        <p:nvPicPr>
          <p:cNvPr id="1032" name="Picture 8" descr="http://www.unfoundation.org/assets/images/wrapper/unf-logo.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960" y="3587043"/>
            <a:ext cx="1730241" cy="56773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3768" y="3587043"/>
            <a:ext cx="1389216" cy="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 descr="http://images.bidnessetc.com/content/uploads/images/source1/bill-and-melinda-gates-foundation-bc6d753857fe3dd4275dff707dedf329.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24328" y="3405681"/>
            <a:ext cx="1443298" cy="93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23"/>
          <p:cNvSpPr>
            <a:spLocks noGrp="1"/>
          </p:cNvSpPr>
          <p:nvPr>
            <p:ph type="sldNum" sz="quarter" idx="10"/>
          </p:nvPr>
        </p:nvSpPr>
        <p:spPr>
          <a:xfrm>
            <a:off x="6668211" y="4725171"/>
            <a:ext cx="2133600" cy="273844"/>
          </a:xfrm>
        </p:spPr>
        <p:txBody>
          <a:bodyPr/>
          <a:lstStyle/>
          <a:p>
            <a:r>
              <a:rPr lang="en-US" dirty="0"/>
              <a:t>3</a:t>
            </a:r>
          </a:p>
        </p:txBody>
      </p:sp>
    </p:spTree>
    <p:extLst>
      <p:ext uri="{BB962C8B-B14F-4D97-AF65-F5344CB8AC3E}">
        <p14:creationId xmlns:p14="http://schemas.microsoft.com/office/powerpoint/2010/main" val="24657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NARRATIVE</a:t>
            </a:r>
            <a:endParaRPr lang="en-US" dirty="0"/>
          </a:p>
        </p:txBody>
      </p:sp>
    </p:spTree>
    <p:extLst>
      <p:ext uri="{BB962C8B-B14F-4D97-AF65-F5344CB8AC3E}">
        <p14:creationId xmlns:p14="http://schemas.microsoft.com/office/powerpoint/2010/main" val="148040068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Themes</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1214729" y="987574"/>
            <a:ext cx="6819474" cy="3955530"/>
          </a:xfrm>
          <a:prstGeom prst="rect">
            <a:avLst/>
          </a:prstGeom>
        </p:spPr>
      </p:pic>
    </p:spTree>
    <p:extLst>
      <p:ext uri="{BB962C8B-B14F-4D97-AF65-F5344CB8AC3E}">
        <p14:creationId xmlns:p14="http://schemas.microsoft.com/office/powerpoint/2010/main" val="11240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Messages</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1026827" y="1007874"/>
            <a:ext cx="5605930" cy="3587593"/>
          </a:xfrm>
          <a:prstGeom prst="rect">
            <a:avLst/>
          </a:prstGeom>
        </p:spPr>
      </p:pic>
      <p:sp>
        <p:nvSpPr>
          <p:cNvPr id="6" name="TextBox 5"/>
          <p:cNvSpPr txBox="1"/>
          <p:nvPr/>
        </p:nvSpPr>
        <p:spPr>
          <a:xfrm>
            <a:off x="7189422" y="1447336"/>
            <a:ext cx="1425345" cy="2637322"/>
          </a:xfrm>
          <a:prstGeom prst="rect">
            <a:avLst/>
          </a:prstGeom>
          <a:noFill/>
        </p:spPr>
        <p:txBody>
          <a:bodyPr wrap="square" lIns="0" tIns="0" rIns="0" bIns="0" rtlCol="0">
            <a:noAutofit/>
          </a:bodyPr>
          <a:lstStyle/>
          <a:p>
            <a:r>
              <a:rPr lang="en-US" sz="1400" b="1" dirty="0" smtClean="0">
                <a:latin typeface="Franklin Gothic Book" panose="020B0503020102020204" pitchFamily="34" charset="0"/>
                <a:cs typeface="Arial" pitchFamily="34" charset="0"/>
              </a:rPr>
              <a:t>TAGLINE:</a:t>
            </a:r>
          </a:p>
          <a:p>
            <a:endParaRPr lang="en-US" sz="1400" dirty="0">
              <a:latin typeface="Franklin Gothic Book" panose="020B0503020102020204" pitchFamily="34" charset="0"/>
              <a:cs typeface="Arial" pitchFamily="34" charset="0"/>
            </a:endParaRPr>
          </a:p>
          <a:p>
            <a:r>
              <a:rPr lang="en-US" sz="1400" dirty="0" smtClean="0">
                <a:latin typeface="Franklin Gothic Book" panose="020B0503020102020204" pitchFamily="34" charset="0"/>
                <a:cs typeface="Arial" pitchFamily="34" charset="0"/>
              </a:rPr>
              <a:t>Building the foundations of independence.</a:t>
            </a:r>
          </a:p>
        </p:txBody>
      </p:sp>
      <p:cxnSp>
        <p:nvCxnSpPr>
          <p:cNvPr id="7" name="Straight Connector 6"/>
          <p:cNvCxnSpPr/>
          <p:nvPr/>
        </p:nvCxnSpPr>
        <p:spPr>
          <a:xfrm>
            <a:off x="6795436" y="1087655"/>
            <a:ext cx="0" cy="3359217"/>
          </a:xfrm>
          <a:prstGeom prst="line">
            <a:avLst/>
          </a:prstGeom>
          <a:ln>
            <a:solidFill>
              <a:schemeClr val="accent6">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US" dirty="0" smtClean="0"/>
              <a:t>Always Emphasize our Goal:</a:t>
            </a:r>
            <a:br>
              <a:rPr lang="en-US" dirty="0" smtClean="0"/>
            </a:br>
            <a:r>
              <a:rPr lang="en-US" dirty="0" smtClean="0"/>
              <a:t>Self-reliance</a:t>
            </a:r>
            <a:endParaRPr lang="en-US" dirty="0"/>
          </a:p>
        </p:txBody>
      </p:sp>
      <p:sp>
        <p:nvSpPr>
          <p:cNvPr id="18" name="Text Placeholder 17"/>
          <p:cNvSpPr>
            <a:spLocks noGrp="1"/>
          </p:cNvSpPr>
          <p:nvPr>
            <p:ph type="body" sz="quarter" idx="18"/>
          </p:nvPr>
        </p:nvSpPr>
        <p:spPr>
          <a:xfrm>
            <a:off x="533400" y="1975078"/>
            <a:ext cx="3657600" cy="2468880"/>
          </a:xfrm>
        </p:spPr>
        <p:txBody>
          <a:bodyPr/>
          <a:lstStyle/>
          <a:p>
            <a:pPr lvl="1"/>
            <a:r>
              <a:rPr lang="en-US" dirty="0" smtClean="0"/>
              <a:t>Position the end goal of development as the best way to give everyone a chance to become self-reliant. </a:t>
            </a:r>
          </a:p>
          <a:p>
            <a:pPr lvl="1"/>
            <a:r>
              <a:rPr lang="en-US" dirty="0" smtClean="0"/>
              <a:t>Relate practical development support goals to a broader story of growing self-reliance around the world.</a:t>
            </a:r>
            <a:endParaRPr lang="en-US" dirty="0"/>
          </a:p>
        </p:txBody>
      </p:sp>
      <p:sp>
        <p:nvSpPr>
          <p:cNvPr id="19" name="Text Placeholder 18"/>
          <p:cNvSpPr>
            <a:spLocks noGrp="1"/>
          </p:cNvSpPr>
          <p:nvPr>
            <p:ph type="body" sz="quarter" idx="19"/>
          </p:nvPr>
        </p:nvSpPr>
        <p:spPr>
          <a:xfrm>
            <a:off x="4872749" y="1975078"/>
            <a:ext cx="3657600" cy="2468880"/>
          </a:xfrm>
        </p:spPr>
        <p:txBody>
          <a:bodyPr/>
          <a:lstStyle/>
          <a:p>
            <a:pPr lvl="1"/>
            <a:r>
              <a:rPr lang="en-US" dirty="0" smtClean="0"/>
              <a:t>State abstract goals like ‘ending poverty’ as our ambition. These concepts act as triggers for Skeptics who, when provoked, are quick to point out unrealistic objectives as reasons not to support development programs.</a:t>
            </a:r>
            <a:endParaRPr lang="en-US" dirty="0"/>
          </a:p>
        </p:txBody>
      </p:sp>
      <p:sp>
        <p:nvSpPr>
          <p:cNvPr id="25" name="Pentagon 24"/>
          <p:cNvSpPr/>
          <p:nvPr/>
        </p:nvSpPr>
        <p:spPr>
          <a:xfrm>
            <a:off x="4872749" y="1666644"/>
            <a:ext cx="914400" cy="288032"/>
          </a:xfrm>
          <a:prstGeom prst="homePlate">
            <a:avLst/>
          </a:prstGeom>
          <a:solidFill>
            <a:schemeClr val="accent1">
              <a:lumMod val="7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solidFill>
                  <a:schemeClr val="bg1"/>
                </a:solidFill>
              </a:rPr>
              <a:t>Don’t</a:t>
            </a:r>
            <a:endParaRPr lang="en-US" dirty="0">
              <a:solidFill>
                <a:schemeClr val="bg1"/>
              </a:solidFill>
            </a:endParaRPr>
          </a:p>
        </p:txBody>
      </p:sp>
      <p:sp>
        <p:nvSpPr>
          <p:cNvPr id="30" name="Pentagon 29"/>
          <p:cNvSpPr/>
          <p:nvPr/>
        </p:nvSpPr>
        <p:spPr>
          <a:xfrm>
            <a:off x="533400" y="1666644"/>
            <a:ext cx="914400" cy="288032"/>
          </a:xfrm>
          <a:prstGeom prst="homePlate">
            <a:avLst/>
          </a:prstGeom>
          <a:solidFill>
            <a:schemeClr val="accent3"/>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t>Do</a:t>
            </a:r>
            <a:endParaRPr lang="en-US" dirty="0"/>
          </a:p>
        </p:txBody>
      </p:sp>
      <p:cxnSp>
        <p:nvCxnSpPr>
          <p:cNvPr id="9" name="Straight Connector 8"/>
          <p:cNvCxnSpPr/>
          <p:nvPr/>
        </p:nvCxnSpPr>
        <p:spPr>
          <a:xfrm rot="5400000">
            <a:off x="3200400" y="3183230"/>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0"/>
          </p:nvPr>
        </p:nvSpPr>
        <p:spPr/>
        <p:txBody>
          <a:bodyPr/>
          <a:lstStyle/>
          <a:p>
            <a:fld id="{46903638-178D-3E4C-8874-E0FA73D16517}" type="slidenum">
              <a:rPr lang="en-US" smtClean="0"/>
              <a:pPr/>
              <a:t>23</a:t>
            </a:fld>
            <a:endParaRPr lang="en-US" dirty="0"/>
          </a:p>
        </p:txBody>
      </p:sp>
    </p:spTree>
    <p:extLst>
      <p:ext uri="{BB962C8B-B14F-4D97-AF65-F5344CB8AC3E}">
        <p14:creationId xmlns:p14="http://schemas.microsoft.com/office/powerpoint/2010/main" val="316117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US" dirty="0" smtClean="0"/>
              <a:t>Reframe the Moral Wrong as Wasted Potential, Not Helpless Suffering </a:t>
            </a:r>
            <a:endParaRPr lang="en-US" dirty="0"/>
          </a:p>
        </p:txBody>
      </p:sp>
      <p:sp>
        <p:nvSpPr>
          <p:cNvPr id="18" name="Text Placeholder 17"/>
          <p:cNvSpPr>
            <a:spLocks noGrp="1"/>
          </p:cNvSpPr>
          <p:nvPr>
            <p:ph type="body" sz="quarter" idx="18"/>
          </p:nvPr>
        </p:nvSpPr>
        <p:spPr>
          <a:xfrm>
            <a:off x="533400" y="2551142"/>
            <a:ext cx="3657600" cy="2468880"/>
          </a:xfrm>
        </p:spPr>
        <p:txBody>
          <a:bodyPr/>
          <a:lstStyle/>
          <a:p>
            <a:pPr lvl="1"/>
            <a:r>
              <a:rPr lang="en-US" dirty="0" smtClean="0"/>
              <a:t>Harness the most resonant moral case for development support: opportunity is unfairly distributed around the world and, people do not choose where they are born. </a:t>
            </a:r>
          </a:p>
          <a:p>
            <a:pPr lvl="1"/>
            <a:r>
              <a:rPr lang="en-US" dirty="0" smtClean="0"/>
              <a:t>Provoke indignation about the immense waste of unrealized human potential caused by random circumstance around the world. </a:t>
            </a:r>
            <a:endParaRPr lang="en-US" dirty="0"/>
          </a:p>
        </p:txBody>
      </p:sp>
      <p:sp>
        <p:nvSpPr>
          <p:cNvPr id="19" name="Text Placeholder 18"/>
          <p:cNvSpPr>
            <a:spLocks noGrp="1"/>
          </p:cNvSpPr>
          <p:nvPr>
            <p:ph type="body" sz="quarter" idx="19"/>
          </p:nvPr>
        </p:nvSpPr>
        <p:spPr>
          <a:xfrm>
            <a:off x="4872749" y="2551142"/>
            <a:ext cx="3657600" cy="2468880"/>
          </a:xfrm>
        </p:spPr>
        <p:txBody>
          <a:bodyPr/>
          <a:lstStyle/>
          <a:p>
            <a:pPr lvl="1"/>
            <a:r>
              <a:rPr lang="en-US" dirty="0" smtClean="0"/>
              <a:t>Invoke pity for the poorest people, or for helpless human suffering. This sentiment deepens the hopelessness many people feel—especially Swings and Skeptics—about the potential impact of development support. </a:t>
            </a:r>
            <a:endParaRPr lang="en-US" dirty="0"/>
          </a:p>
        </p:txBody>
      </p:sp>
      <p:cxnSp>
        <p:nvCxnSpPr>
          <p:cNvPr id="11" name="Straight Connector 10"/>
          <p:cNvCxnSpPr/>
          <p:nvPr/>
        </p:nvCxnSpPr>
        <p:spPr>
          <a:xfrm rot="5400000">
            <a:off x="3200400" y="3183230"/>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Pentagon 11"/>
          <p:cNvSpPr/>
          <p:nvPr/>
        </p:nvSpPr>
        <p:spPr>
          <a:xfrm>
            <a:off x="4872749" y="2215108"/>
            <a:ext cx="914400" cy="288032"/>
          </a:xfrm>
          <a:prstGeom prst="homePlate">
            <a:avLst/>
          </a:prstGeom>
          <a:solidFill>
            <a:schemeClr val="accent1">
              <a:lumMod val="7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solidFill>
                  <a:schemeClr val="bg1"/>
                </a:solidFill>
              </a:rPr>
              <a:t>Don’t</a:t>
            </a:r>
            <a:endParaRPr lang="en-US" dirty="0">
              <a:solidFill>
                <a:schemeClr val="bg1"/>
              </a:solidFill>
            </a:endParaRPr>
          </a:p>
        </p:txBody>
      </p:sp>
      <p:sp>
        <p:nvSpPr>
          <p:cNvPr id="13" name="Pentagon 12"/>
          <p:cNvSpPr/>
          <p:nvPr/>
        </p:nvSpPr>
        <p:spPr>
          <a:xfrm>
            <a:off x="533400" y="2215108"/>
            <a:ext cx="914400" cy="288032"/>
          </a:xfrm>
          <a:prstGeom prst="homePlate">
            <a:avLst/>
          </a:prstGeom>
          <a:solidFill>
            <a:schemeClr val="accent3"/>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t>Do</a:t>
            </a:r>
            <a:endParaRPr lang="en-US" dirty="0"/>
          </a:p>
        </p:txBody>
      </p:sp>
      <p:sp>
        <p:nvSpPr>
          <p:cNvPr id="3" name="Slide Number Placeholder 2"/>
          <p:cNvSpPr>
            <a:spLocks noGrp="1"/>
          </p:cNvSpPr>
          <p:nvPr>
            <p:ph type="sldNum" sz="quarter" idx="20"/>
          </p:nvPr>
        </p:nvSpPr>
        <p:spPr/>
        <p:txBody>
          <a:bodyPr/>
          <a:lstStyle/>
          <a:p>
            <a:fld id="{46903638-178D-3E4C-8874-E0FA73D16517}" type="slidenum">
              <a:rPr lang="en-US" smtClean="0"/>
              <a:pPr/>
              <a:t>24</a:t>
            </a:fld>
            <a:endParaRPr lang="en-US" dirty="0"/>
          </a:p>
        </p:txBody>
      </p:sp>
    </p:spTree>
    <p:extLst>
      <p:ext uri="{BB962C8B-B14F-4D97-AF65-F5344CB8AC3E}">
        <p14:creationId xmlns:p14="http://schemas.microsoft.com/office/powerpoint/2010/main" val="164467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US" dirty="0" smtClean="0"/>
              <a:t>Reframe the World’s Poorest People as those who Share </a:t>
            </a:r>
            <a:r>
              <a:rPr lang="en-US" dirty="0"/>
              <a:t>V</a:t>
            </a:r>
            <a:r>
              <a:rPr lang="en-US" dirty="0" smtClean="0"/>
              <a:t>alues</a:t>
            </a:r>
            <a:endParaRPr lang="en-US" dirty="0"/>
          </a:p>
        </p:txBody>
      </p:sp>
      <p:sp>
        <p:nvSpPr>
          <p:cNvPr id="18" name="Text Placeholder 17"/>
          <p:cNvSpPr>
            <a:spLocks noGrp="1"/>
          </p:cNvSpPr>
          <p:nvPr>
            <p:ph type="body" sz="quarter" idx="18"/>
          </p:nvPr>
        </p:nvSpPr>
        <p:spPr>
          <a:xfrm>
            <a:off x="533400" y="2407126"/>
            <a:ext cx="3657600" cy="2468880"/>
          </a:xfrm>
        </p:spPr>
        <p:txBody>
          <a:bodyPr/>
          <a:lstStyle/>
          <a:p>
            <a:pPr lvl="1"/>
            <a:r>
              <a:rPr lang="en-US" dirty="0" smtClean="0"/>
              <a:t>Talk about people in developing countries as individuals who share our values—ingenuity, determination, pride and persistence—who were born into unlucky circumstances. </a:t>
            </a:r>
            <a:endParaRPr lang="en-US" dirty="0"/>
          </a:p>
        </p:txBody>
      </p:sp>
      <p:sp>
        <p:nvSpPr>
          <p:cNvPr id="19" name="Text Placeholder 18"/>
          <p:cNvSpPr>
            <a:spLocks noGrp="1"/>
          </p:cNvSpPr>
          <p:nvPr>
            <p:ph type="body" sz="quarter" idx="19"/>
          </p:nvPr>
        </p:nvSpPr>
        <p:spPr>
          <a:xfrm>
            <a:off x="4839411" y="2407126"/>
            <a:ext cx="3657600" cy="2468880"/>
          </a:xfrm>
        </p:spPr>
        <p:txBody>
          <a:bodyPr/>
          <a:lstStyle/>
          <a:p>
            <a:pPr lvl="1"/>
            <a:r>
              <a:rPr lang="en-US" dirty="0" smtClean="0"/>
              <a:t>Portray people in developing countries as helpless, voiceless “others” who need to be rescued. </a:t>
            </a:r>
          </a:p>
          <a:p>
            <a:pPr lvl="1"/>
            <a:r>
              <a:rPr lang="en-US" dirty="0" smtClean="0"/>
              <a:t>Using terms such as “the world’s poorest” is not forbidden, but they should only be used in combination with messaging that invokes shared values such as dignity and pride.</a:t>
            </a:r>
            <a:endParaRPr lang="en-US" dirty="0"/>
          </a:p>
        </p:txBody>
      </p:sp>
      <p:sp>
        <p:nvSpPr>
          <p:cNvPr id="10" name="Pentagon 9"/>
          <p:cNvSpPr/>
          <p:nvPr/>
        </p:nvSpPr>
        <p:spPr>
          <a:xfrm>
            <a:off x="4872749" y="1995686"/>
            <a:ext cx="914400" cy="288032"/>
          </a:xfrm>
          <a:prstGeom prst="homePlate">
            <a:avLst/>
          </a:prstGeom>
          <a:solidFill>
            <a:schemeClr val="accent1">
              <a:lumMod val="7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solidFill>
                  <a:schemeClr val="bg1"/>
                </a:solidFill>
              </a:rPr>
              <a:t>Don’t</a:t>
            </a:r>
            <a:endParaRPr lang="en-US" dirty="0">
              <a:solidFill>
                <a:schemeClr val="bg1"/>
              </a:solidFill>
            </a:endParaRPr>
          </a:p>
        </p:txBody>
      </p:sp>
      <p:sp>
        <p:nvSpPr>
          <p:cNvPr id="11" name="Pentagon 10"/>
          <p:cNvSpPr/>
          <p:nvPr/>
        </p:nvSpPr>
        <p:spPr>
          <a:xfrm>
            <a:off x="533400" y="1995686"/>
            <a:ext cx="914400" cy="288032"/>
          </a:xfrm>
          <a:prstGeom prst="homePlate">
            <a:avLst/>
          </a:prstGeom>
          <a:solidFill>
            <a:schemeClr val="accent3"/>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t>Do</a:t>
            </a:r>
            <a:endParaRPr lang="en-US" dirty="0"/>
          </a:p>
        </p:txBody>
      </p:sp>
      <p:cxnSp>
        <p:nvCxnSpPr>
          <p:cNvPr id="12" name="Straight Connector 11"/>
          <p:cNvCxnSpPr/>
          <p:nvPr/>
        </p:nvCxnSpPr>
        <p:spPr>
          <a:xfrm rot="5400000">
            <a:off x="3200400" y="3183230"/>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0"/>
          </p:nvPr>
        </p:nvSpPr>
        <p:spPr/>
        <p:txBody>
          <a:bodyPr/>
          <a:lstStyle/>
          <a:p>
            <a:fld id="{46903638-178D-3E4C-8874-E0FA73D16517}" type="slidenum">
              <a:rPr lang="en-US" smtClean="0"/>
              <a:pPr/>
              <a:t>25</a:t>
            </a:fld>
            <a:endParaRPr lang="en-US" dirty="0"/>
          </a:p>
        </p:txBody>
      </p:sp>
    </p:spTree>
    <p:extLst>
      <p:ext uri="{BB962C8B-B14F-4D97-AF65-F5344CB8AC3E}">
        <p14:creationId xmlns:p14="http://schemas.microsoft.com/office/powerpoint/2010/main" val="7632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US" dirty="0" smtClean="0"/>
              <a:t>Show that Development</a:t>
            </a:r>
            <a:br>
              <a:rPr lang="en-US" dirty="0" smtClean="0"/>
            </a:br>
            <a:r>
              <a:rPr lang="en-US" dirty="0" smtClean="0"/>
              <a:t>Works Through Partnerships</a:t>
            </a:r>
            <a:endParaRPr lang="en-US" dirty="0"/>
          </a:p>
        </p:txBody>
      </p:sp>
      <p:sp>
        <p:nvSpPr>
          <p:cNvPr id="18" name="Text Placeholder 17"/>
          <p:cNvSpPr>
            <a:spLocks noGrp="1"/>
          </p:cNvSpPr>
          <p:nvPr>
            <p:ph type="body" sz="quarter" idx="18"/>
          </p:nvPr>
        </p:nvSpPr>
        <p:spPr>
          <a:xfrm>
            <a:off x="533400" y="1975078"/>
            <a:ext cx="3657600" cy="2468880"/>
          </a:xfrm>
        </p:spPr>
        <p:txBody>
          <a:bodyPr/>
          <a:lstStyle/>
          <a:p>
            <a:pPr lvl="1"/>
            <a:r>
              <a:rPr lang="en-US" dirty="0" smtClean="0"/>
              <a:t>Highlight the active role poor people and developing countries take in achieving self-reliance and building their own futures. </a:t>
            </a:r>
          </a:p>
          <a:p>
            <a:pPr lvl="1"/>
            <a:r>
              <a:rPr lang="en-US" dirty="0" smtClean="0"/>
              <a:t>Show that expertise, effort, investment, risk and responsibility are all shared. </a:t>
            </a:r>
          </a:p>
          <a:p>
            <a:pPr lvl="1"/>
            <a:r>
              <a:rPr lang="en-US" dirty="0"/>
              <a:t>All our audiences believe change is more likely when the countries and people are visibly working together, and each are held accountable.</a:t>
            </a:r>
          </a:p>
          <a:p>
            <a:pPr lvl="1"/>
            <a:endParaRPr lang="en-US" dirty="0"/>
          </a:p>
        </p:txBody>
      </p:sp>
      <p:sp>
        <p:nvSpPr>
          <p:cNvPr id="19" name="Text Placeholder 18"/>
          <p:cNvSpPr>
            <a:spLocks noGrp="1"/>
          </p:cNvSpPr>
          <p:nvPr>
            <p:ph type="body" sz="quarter" idx="19"/>
          </p:nvPr>
        </p:nvSpPr>
        <p:spPr>
          <a:xfrm>
            <a:off x="4872749" y="1975078"/>
            <a:ext cx="3657600" cy="2468880"/>
          </a:xfrm>
        </p:spPr>
        <p:txBody>
          <a:bodyPr/>
          <a:lstStyle/>
          <a:p>
            <a:pPr lvl="1"/>
            <a:r>
              <a:rPr lang="en-US" dirty="0" smtClean="0"/>
              <a:t>Position donor countries, celebrities or NGOs as heroic providers of benefits and solutions for poor people. </a:t>
            </a:r>
          </a:p>
          <a:p>
            <a:pPr lvl="1"/>
            <a:r>
              <a:rPr lang="en-US" dirty="0" smtClean="0"/>
              <a:t>Development support is not a one-way street.  </a:t>
            </a:r>
            <a:endParaRPr lang="en-US" dirty="0"/>
          </a:p>
        </p:txBody>
      </p:sp>
      <p:cxnSp>
        <p:nvCxnSpPr>
          <p:cNvPr id="8" name="Straight Connector 7"/>
          <p:cNvCxnSpPr/>
          <p:nvPr/>
        </p:nvCxnSpPr>
        <p:spPr>
          <a:xfrm rot="5400000">
            <a:off x="3200400" y="3183230"/>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a:off x="4872749" y="1664208"/>
            <a:ext cx="914400" cy="288032"/>
          </a:xfrm>
          <a:prstGeom prst="homePlate">
            <a:avLst/>
          </a:prstGeom>
          <a:solidFill>
            <a:schemeClr val="accent1">
              <a:lumMod val="7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solidFill>
                  <a:schemeClr val="bg1"/>
                </a:solidFill>
              </a:rPr>
              <a:t>Don’t</a:t>
            </a:r>
            <a:endParaRPr lang="en-US" dirty="0">
              <a:solidFill>
                <a:schemeClr val="bg1"/>
              </a:solidFill>
            </a:endParaRPr>
          </a:p>
        </p:txBody>
      </p:sp>
      <p:sp>
        <p:nvSpPr>
          <p:cNvPr id="10" name="Pentagon 9"/>
          <p:cNvSpPr/>
          <p:nvPr/>
        </p:nvSpPr>
        <p:spPr>
          <a:xfrm>
            <a:off x="533400" y="1664208"/>
            <a:ext cx="914400" cy="288032"/>
          </a:xfrm>
          <a:prstGeom prst="homePlate">
            <a:avLst/>
          </a:prstGeom>
          <a:solidFill>
            <a:schemeClr val="accent3"/>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t>Do</a:t>
            </a:r>
            <a:endParaRPr lang="en-US" dirty="0"/>
          </a:p>
        </p:txBody>
      </p:sp>
      <p:sp>
        <p:nvSpPr>
          <p:cNvPr id="2" name="Slide Number Placeholder 1"/>
          <p:cNvSpPr>
            <a:spLocks noGrp="1"/>
          </p:cNvSpPr>
          <p:nvPr>
            <p:ph type="sldNum" sz="quarter" idx="20"/>
          </p:nvPr>
        </p:nvSpPr>
        <p:spPr/>
        <p:txBody>
          <a:bodyPr/>
          <a:lstStyle/>
          <a:p>
            <a:fld id="{46903638-178D-3E4C-8874-E0FA73D16517}" type="slidenum">
              <a:rPr lang="en-US" smtClean="0"/>
              <a:pPr/>
              <a:t>26</a:t>
            </a:fld>
            <a:endParaRPr lang="en-US" dirty="0"/>
          </a:p>
        </p:txBody>
      </p:sp>
    </p:spTree>
    <p:extLst>
      <p:ext uri="{BB962C8B-B14F-4D97-AF65-F5344CB8AC3E}">
        <p14:creationId xmlns:p14="http://schemas.microsoft.com/office/powerpoint/2010/main" val="34652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Autofit/>
          </a:bodyPr>
          <a:lstStyle/>
          <a:p>
            <a:r>
              <a:rPr lang="en-US" dirty="0" smtClean="0"/>
              <a:t>Use Progress as a Tool—</a:t>
            </a:r>
            <a:br>
              <a:rPr lang="en-US" dirty="0" smtClean="0"/>
            </a:br>
            <a:r>
              <a:rPr lang="en-US" dirty="0" smtClean="0"/>
              <a:t>Not a </a:t>
            </a:r>
            <a:r>
              <a:rPr lang="en-US" dirty="0"/>
              <a:t>S</a:t>
            </a:r>
            <a:r>
              <a:rPr lang="en-US" dirty="0" smtClean="0"/>
              <a:t>tory Itself</a:t>
            </a:r>
            <a:endParaRPr lang="en-US" dirty="0"/>
          </a:p>
        </p:txBody>
      </p:sp>
      <p:sp>
        <p:nvSpPr>
          <p:cNvPr id="18" name="Text Placeholder 17"/>
          <p:cNvSpPr>
            <a:spLocks noGrp="1"/>
          </p:cNvSpPr>
          <p:nvPr>
            <p:ph type="body" sz="quarter" idx="18"/>
          </p:nvPr>
        </p:nvSpPr>
        <p:spPr>
          <a:xfrm>
            <a:off x="533400" y="1975078"/>
            <a:ext cx="3657600" cy="2468880"/>
          </a:xfrm>
        </p:spPr>
        <p:txBody>
          <a:bodyPr/>
          <a:lstStyle/>
          <a:p>
            <a:pPr lvl="1"/>
            <a:r>
              <a:rPr lang="en-US" dirty="0"/>
              <a:t>Use progress stories when they have context and are shared in alignment with beliefs people already hold about the world. </a:t>
            </a:r>
            <a:endParaRPr lang="en-US" dirty="0" smtClean="0"/>
          </a:p>
          <a:p>
            <a:pPr lvl="1"/>
            <a:r>
              <a:rPr lang="en-US" dirty="0" smtClean="0"/>
              <a:t>Frame progress in terms of </a:t>
            </a:r>
            <a:r>
              <a:rPr lang="en-US" dirty="0"/>
              <a:t>risk of attrition: if we stop now, we will not only fail to make more progress, we will lose all the gains we’ve made over the last few decades.</a:t>
            </a:r>
          </a:p>
          <a:p>
            <a:pPr lvl="1"/>
            <a:endParaRPr lang="en-US" dirty="0"/>
          </a:p>
        </p:txBody>
      </p:sp>
      <p:sp>
        <p:nvSpPr>
          <p:cNvPr id="19" name="Text Placeholder 18"/>
          <p:cNvSpPr>
            <a:spLocks noGrp="1"/>
          </p:cNvSpPr>
          <p:nvPr>
            <p:ph type="body" sz="quarter" idx="19"/>
          </p:nvPr>
        </p:nvSpPr>
        <p:spPr>
          <a:xfrm>
            <a:off x="4872749" y="1975078"/>
            <a:ext cx="3657600" cy="2468880"/>
          </a:xfrm>
        </p:spPr>
        <p:txBody>
          <a:bodyPr/>
          <a:lstStyle/>
          <a:p>
            <a:pPr lvl="1"/>
            <a:r>
              <a:rPr lang="en-US" dirty="0" smtClean="0"/>
              <a:t>Try to persuade people with progress without framing your story through a shared value/theme first. </a:t>
            </a:r>
          </a:p>
          <a:p>
            <a:pPr lvl="1"/>
            <a:r>
              <a:rPr lang="en-US" dirty="0" smtClean="0"/>
              <a:t>Progress </a:t>
            </a:r>
            <a:r>
              <a:rPr lang="en-US" dirty="0"/>
              <a:t>stories are important because they show that development works, aid is effective, and things can change. Progress is not the story itself.</a:t>
            </a:r>
          </a:p>
        </p:txBody>
      </p:sp>
      <p:cxnSp>
        <p:nvCxnSpPr>
          <p:cNvPr id="8" name="Straight Connector 7"/>
          <p:cNvCxnSpPr/>
          <p:nvPr/>
        </p:nvCxnSpPr>
        <p:spPr>
          <a:xfrm rot="5400000">
            <a:off x="3200400" y="3183230"/>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a:off x="4872749" y="1664208"/>
            <a:ext cx="914400" cy="288032"/>
          </a:xfrm>
          <a:prstGeom prst="homePlate">
            <a:avLst/>
          </a:prstGeom>
          <a:solidFill>
            <a:schemeClr val="accent1">
              <a:lumMod val="7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solidFill>
                  <a:schemeClr val="bg1"/>
                </a:solidFill>
              </a:rPr>
              <a:t>Don’t</a:t>
            </a:r>
            <a:endParaRPr lang="en-US" dirty="0">
              <a:solidFill>
                <a:schemeClr val="bg1"/>
              </a:solidFill>
            </a:endParaRPr>
          </a:p>
        </p:txBody>
      </p:sp>
      <p:sp>
        <p:nvSpPr>
          <p:cNvPr id="10" name="Pentagon 9"/>
          <p:cNvSpPr/>
          <p:nvPr/>
        </p:nvSpPr>
        <p:spPr>
          <a:xfrm>
            <a:off x="533400" y="1664208"/>
            <a:ext cx="914400" cy="288032"/>
          </a:xfrm>
          <a:prstGeom prst="homePlate">
            <a:avLst/>
          </a:prstGeom>
          <a:solidFill>
            <a:schemeClr val="accent3"/>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r>
              <a:rPr lang="en-US" dirty="0" smtClean="0"/>
              <a:t>Do</a:t>
            </a:r>
            <a:endParaRPr lang="en-US" dirty="0"/>
          </a:p>
        </p:txBody>
      </p:sp>
      <p:sp>
        <p:nvSpPr>
          <p:cNvPr id="2" name="Slide Number Placeholder 1"/>
          <p:cNvSpPr>
            <a:spLocks noGrp="1"/>
          </p:cNvSpPr>
          <p:nvPr>
            <p:ph type="sldNum" sz="quarter" idx="20"/>
          </p:nvPr>
        </p:nvSpPr>
        <p:spPr/>
        <p:txBody>
          <a:bodyPr/>
          <a:lstStyle/>
          <a:p>
            <a:fld id="{46903638-178D-3E4C-8874-E0FA73D16517}" type="slidenum">
              <a:rPr lang="en-US" smtClean="0"/>
              <a:pPr/>
              <a:t>27</a:t>
            </a:fld>
            <a:endParaRPr lang="en-US" dirty="0"/>
          </a:p>
        </p:txBody>
      </p:sp>
    </p:spTree>
    <p:extLst>
      <p:ext uri="{BB962C8B-B14F-4D97-AF65-F5344CB8AC3E}">
        <p14:creationId xmlns:p14="http://schemas.microsoft.com/office/powerpoint/2010/main" val="33683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25215362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pPr marL="446087" indent="-171450">
              <a:buFont typeface="Arial" panose="020B0604020202020204" pitchFamily="34" charset="0"/>
              <a:buChar char="•"/>
            </a:pPr>
            <a:r>
              <a:rPr lang="en-US" dirty="0" smtClean="0">
                <a:solidFill>
                  <a:srgbClr val="000000"/>
                </a:solidFill>
              </a:rPr>
              <a:t>Which parts of the narrative theme </a:t>
            </a:r>
            <a:r>
              <a:rPr lang="en-US" dirty="0">
                <a:solidFill>
                  <a:srgbClr val="000000"/>
                </a:solidFill>
              </a:rPr>
              <a:t>are most interesting and/or helpful to you? </a:t>
            </a:r>
          </a:p>
          <a:p>
            <a:pPr marL="446087" indent="-171450">
              <a:buFont typeface="Arial" panose="020B0604020202020204" pitchFamily="34" charset="0"/>
              <a:buChar char="•"/>
            </a:pPr>
            <a:endParaRPr lang="en-US" dirty="0">
              <a:solidFill>
                <a:srgbClr val="000000"/>
              </a:solidFill>
            </a:endParaRPr>
          </a:p>
          <a:p>
            <a:pPr marL="446087" indent="-171450">
              <a:buFont typeface="Arial" panose="020B0604020202020204" pitchFamily="34" charset="0"/>
              <a:buChar char="•"/>
              <a:defRPr/>
            </a:pPr>
            <a:r>
              <a:rPr lang="en-US" dirty="0">
                <a:solidFill>
                  <a:srgbClr val="000000"/>
                </a:solidFill>
              </a:rPr>
              <a:t>How is this similar or different to our existing messaging and approach? </a:t>
            </a:r>
          </a:p>
          <a:p>
            <a:pPr marL="446087" indent="-171450">
              <a:buFont typeface="Arial" panose="020B0604020202020204" pitchFamily="34" charset="0"/>
              <a:buChar char="•"/>
              <a:defRPr/>
            </a:pPr>
            <a:endParaRPr lang="en-US" dirty="0">
              <a:solidFill>
                <a:srgbClr val="000000"/>
              </a:solidFill>
            </a:endParaRPr>
          </a:p>
          <a:p>
            <a:pPr marL="446087" indent="-171450">
              <a:buFont typeface="Arial" panose="020B0604020202020204" pitchFamily="34" charset="0"/>
              <a:buChar char="•"/>
            </a:pPr>
            <a:r>
              <a:rPr lang="en-US" dirty="0">
                <a:solidFill>
                  <a:srgbClr val="000000"/>
                </a:solidFill>
              </a:rPr>
              <a:t>What seems challenging for you to use in your work? </a:t>
            </a:r>
          </a:p>
          <a:p>
            <a:pPr marL="446087" indent="-171450">
              <a:buFont typeface="Arial" panose="020B0604020202020204" pitchFamily="34" charset="0"/>
              <a:buChar char="•"/>
            </a:pPr>
            <a:endParaRPr lang="en-US" dirty="0">
              <a:solidFill>
                <a:srgbClr val="000000"/>
              </a:solidFill>
            </a:endParaRPr>
          </a:p>
          <a:p>
            <a:pPr marL="446087" indent="-171450">
              <a:buFont typeface="Arial" panose="020B0604020202020204" pitchFamily="34" charset="0"/>
              <a:buChar char="•"/>
            </a:pPr>
            <a:r>
              <a:rPr lang="en-US" dirty="0">
                <a:solidFill>
                  <a:srgbClr val="000000"/>
                </a:solidFill>
              </a:rPr>
              <a:t>What would help you use these insights more easily and more often? </a:t>
            </a:r>
          </a:p>
          <a:p>
            <a:pPr marL="446087" indent="-171450">
              <a:buFont typeface="Arial" panose="020B0604020202020204" pitchFamily="34" charset="0"/>
              <a:buChar char="•"/>
            </a:pPr>
            <a:endParaRPr lang="en-US" dirty="0">
              <a:solidFill>
                <a:srgbClr val="000000"/>
              </a:solidFill>
            </a:endParaRPr>
          </a:p>
          <a:p>
            <a:pPr marL="446087" indent="-171450">
              <a:buFont typeface="Arial" panose="020B0604020202020204" pitchFamily="34" charset="0"/>
              <a:buChar char="•"/>
            </a:pPr>
            <a:r>
              <a:rPr lang="en-US" dirty="0">
                <a:solidFill>
                  <a:srgbClr val="000000"/>
                </a:solidFill>
              </a:rPr>
              <a:t>What can we do together to encourage use of the narrative approach?</a:t>
            </a:r>
          </a:p>
          <a:p>
            <a:pPr marL="446087" indent="-171450">
              <a:buFont typeface="Arial" panose="020B0604020202020204" pitchFamily="34" charset="0"/>
              <a:buChar char="•"/>
            </a:pPr>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46903638-178D-3E4C-8874-E0FA73D16517}" type="slidenum">
              <a:rPr lang="en-US" smtClean="0"/>
              <a:pPr/>
              <a:t>29</a:t>
            </a:fld>
            <a:endParaRPr lang="en-US" dirty="0"/>
          </a:p>
        </p:txBody>
      </p:sp>
    </p:spTree>
    <p:extLst>
      <p:ext uri="{BB962C8B-B14F-4D97-AF65-F5344CB8AC3E}">
        <p14:creationId xmlns:p14="http://schemas.microsoft.com/office/powerpoint/2010/main" val="422604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280988" y="1953625"/>
            <a:ext cx="2850852" cy="1596256"/>
          </a:xfrm>
        </p:spPr>
        <p:txBody>
          <a:bodyPr>
            <a:normAutofit/>
          </a:bodyPr>
          <a:lstStyle/>
          <a:p>
            <a:r>
              <a:rPr lang="en-US" dirty="0">
                <a:cs typeface="Calibri"/>
              </a:rPr>
              <a:t>The </a:t>
            </a:r>
            <a:r>
              <a:rPr lang="en-US" dirty="0" smtClean="0">
                <a:cs typeface="Calibri"/>
              </a:rPr>
              <a:t>Debate is negative and broken</a:t>
            </a:r>
            <a:endParaRPr lang="en-US" dirty="0"/>
          </a:p>
        </p:txBody>
      </p:sp>
      <p:sp>
        <p:nvSpPr>
          <p:cNvPr id="12" name="Freeform 9"/>
          <p:cNvSpPr>
            <a:spLocks noEditPoints="1"/>
          </p:cNvSpPr>
          <p:nvPr/>
        </p:nvSpPr>
        <p:spPr bwMode="auto">
          <a:xfrm>
            <a:off x="2666280" y="1405293"/>
            <a:ext cx="1371600" cy="2743200"/>
          </a:xfrm>
          <a:custGeom>
            <a:avLst/>
            <a:gdLst>
              <a:gd name="T0" fmla="*/ 1846 w 1846"/>
              <a:gd name="T1" fmla="*/ 2640 h 3803"/>
              <a:gd name="T2" fmla="*/ 1846 w 1846"/>
              <a:gd name="T3" fmla="*/ 2640 h 3803"/>
              <a:gd name="T4" fmla="*/ 914 w 1846"/>
              <a:gd name="T5" fmla="*/ 2640 h 3803"/>
              <a:gd name="T6" fmla="*/ 914 w 1846"/>
              <a:gd name="T7" fmla="*/ 0 h 3803"/>
              <a:gd name="T8" fmla="*/ 1846 w 1846"/>
              <a:gd name="T9" fmla="*/ 0 h 3803"/>
              <a:gd name="T10" fmla="*/ 1846 w 1846"/>
              <a:gd name="T11" fmla="*/ 3803 h 3803"/>
              <a:gd name="T12" fmla="*/ 1846 w 1846"/>
              <a:gd name="T13" fmla="*/ 3803 h 3803"/>
              <a:gd name="T14" fmla="*/ 914 w 1846"/>
              <a:gd name="T15" fmla="*/ 3803 h 3803"/>
              <a:gd name="T16" fmla="*/ 914 w 1846"/>
              <a:gd name="T17" fmla="*/ 1162 h 3803"/>
              <a:gd name="T18" fmla="*/ 1846 w 1846"/>
              <a:gd name="T19" fmla="*/ 1162 h 3803"/>
              <a:gd name="T20" fmla="*/ 914 w 1846"/>
              <a:gd name="T21" fmla="*/ 1871 h 3803"/>
              <a:gd name="T22" fmla="*/ 914 w 1846"/>
              <a:gd name="T23" fmla="*/ 1871 h 3803"/>
              <a:gd name="T24" fmla="*/ 0 w 1846"/>
              <a:gd name="T25" fmla="*/ 1871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6" h="3803">
                <a:moveTo>
                  <a:pt x="1846" y="2640"/>
                </a:moveTo>
                <a:lnTo>
                  <a:pt x="1846" y="2640"/>
                </a:lnTo>
                <a:lnTo>
                  <a:pt x="914" y="2640"/>
                </a:lnTo>
                <a:lnTo>
                  <a:pt x="914" y="0"/>
                </a:lnTo>
                <a:lnTo>
                  <a:pt x="1846" y="0"/>
                </a:lnTo>
                <a:moveTo>
                  <a:pt x="1846" y="3803"/>
                </a:moveTo>
                <a:lnTo>
                  <a:pt x="1846" y="3803"/>
                </a:lnTo>
                <a:lnTo>
                  <a:pt x="914" y="3803"/>
                </a:lnTo>
                <a:lnTo>
                  <a:pt x="914" y="1162"/>
                </a:lnTo>
                <a:lnTo>
                  <a:pt x="1846" y="1162"/>
                </a:lnTo>
                <a:moveTo>
                  <a:pt x="914" y="1871"/>
                </a:moveTo>
                <a:lnTo>
                  <a:pt x="914" y="1871"/>
                </a:lnTo>
                <a:lnTo>
                  <a:pt x="0" y="1871"/>
                </a:lnTo>
              </a:path>
            </a:pathLst>
          </a:custGeom>
          <a:noFill/>
          <a:ln w="63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Oval 22"/>
          <p:cNvSpPr/>
          <p:nvPr/>
        </p:nvSpPr>
        <p:spPr>
          <a:xfrm>
            <a:off x="3019664" y="2708333"/>
            <a:ext cx="91440" cy="9144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0"/>
          </p:nvPr>
        </p:nvSpPr>
        <p:spPr/>
        <p:txBody>
          <a:bodyPr/>
          <a:lstStyle/>
          <a:p>
            <a:fld id="{46903638-178D-3E4C-8874-E0FA73D16517}" type="slidenum">
              <a:rPr lang="en-US" smtClean="0"/>
              <a:pPr/>
              <a:t>3</a:t>
            </a:fld>
            <a:endParaRPr lang="en-US" dirty="0"/>
          </a:p>
        </p:txBody>
      </p:sp>
      <p:sp>
        <p:nvSpPr>
          <p:cNvPr id="7" name="Slide Number Placeholder 3"/>
          <p:cNvSpPr txBox="1">
            <a:spLocks/>
          </p:cNvSpPr>
          <p:nvPr/>
        </p:nvSpPr>
        <p:spPr>
          <a:xfrm>
            <a:off x="8198341" y="5203829"/>
            <a:ext cx="190083" cy="1555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 name="Rectangle 2"/>
          <p:cNvSpPr/>
          <p:nvPr/>
        </p:nvSpPr>
        <p:spPr>
          <a:xfrm>
            <a:off x="4249674" y="1112307"/>
            <a:ext cx="3418670" cy="6463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r>
              <a:rPr lang="en-US" dirty="0" smtClean="0">
                <a:solidFill>
                  <a:schemeClr val="accent1">
                    <a:lumMod val="75000"/>
                  </a:schemeClr>
                </a:solidFill>
              </a:rPr>
              <a:t>People </a:t>
            </a:r>
            <a:r>
              <a:rPr lang="en-US" b="1" dirty="0">
                <a:solidFill>
                  <a:schemeClr val="accent1">
                    <a:lumMod val="75000"/>
                  </a:schemeClr>
                </a:solidFill>
              </a:rPr>
              <a:t>know little or nothing </a:t>
            </a:r>
            <a:r>
              <a:rPr lang="en-US" dirty="0">
                <a:solidFill>
                  <a:schemeClr val="accent1">
                    <a:lumMod val="75000"/>
                  </a:schemeClr>
                </a:solidFill>
              </a:rPr>
              <a:t>about the progress we’ve made</a:t>
            </a:r>
          </a:p>
        </p:txBody>
      </p:sp>
      <p:sp>
        <p:nvSpPr>
          <p:cNvPr id="14" name="Oval 13"/>
          <p:cNvSpPr/>
          <p:nvPr/>
        </p:nvSpPr>
        <p:spPr>
          <a:xfrm>
            <a:off x="3993521" y="2195357"/>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00721" y="136205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993521" y="3262096"/>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993521" y="410277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49674" y="1980819"/>
            <a:ext cx="3418670" cy="840230"/>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defTabSz="800100">
              <a:lnSpc>
                <a:spcPct val="90000"/>
              </a:lnSpc>
              <a:spcBef>
                <a:spcPct val="0"/>
              </a:spcBef>
              <a:spcAft>
                <a:spcPct val="35000"/>
              </a:spcAft>
            </a:pPr>
            <a:r>
              <a:rPr lang="en-US" dirty="0" smtClean="0">
                <a:solidFill>
                  <a:schemeClr val="accent1">
                    <a:lumMod val="75000"/>
                  </a:schemeClr>
                </a:solidFill>
              </a:rPr>
              <a:t>The </a:t>
            </a:r>
            <a:r>
              <a:rPr lang="en-US" dirty="0">
                <a:solidFill>
                  <a:schemeClr val="accent1">
                    <a:lumMod val="75000"/>
                  </a:schemeClr>
                </a:solidFill>
              </a:rPr>
              <a:t>conversation </a:t>
            </a:r>
            <a:r>
              <a:rPr lang="en-US" dirty="0" smtClean="0">
                <a:solidFill>
                  <a:schemeClr val="accent1">
                    <a:lumMod val="75000"/>
                  </a:schemeClr>
                </a:solidFill>
              </a:rPr>
              <a:t>focuses </a:t>
            </a:r>
            <a:r>
              <a:rPr lang="en-US" dirty="0">
                <a:solidFill>
                  <a:schemeClr val="accent1">
                    <a:lumMod val="75000"/>
                  </a:schemeClr>
                </a:solidFill>
              </a:rPr>
              <a:t>on </a:t>
            </a:r>
            <a:r>
              <a:rPr lang="en-US" b="1" dirty="0">
                <a:solidFill>
                  <a:schemeClr val="accent1">
                    <a:lumMod val="75000"/>
                  </a:schemeClr>
                </a:solidFill>
              </a:rPr>
              <a:t>what doesn’t work </a:t>
            </a:r>
            <a:r>
              <a:rPr lang="en-US" dirty="0">
                <a:solidFill>
                  <a:schemeClr val="accent1">
                    <a:lumMod val="75000"/>
                  </a:schemeClr>
                </a:solidFill>
              </a:rPr>
              <a:t>and what is </a:t>
            </a:r>
            <a:r>
              <a:rPr lang="en-US" dirty="0" smtClean="0">
                <a:solidFill>
                  <a:schemeClr val="accent1">
                    <a:lumMod val="75000"/>
                  </a:schemeClr>
                </a:solidFill>
              </a:rPr>
              <a:t>wasted</a:t>
            </a:r>
            <a:endParaRPr lang="en-US" dirty="0">
              <a:solidFill>
                <a:schemeClr val="accent1">
                  <a:lumMod val="75000"/>
                </a:schemeClr>
              </a:solidFill>
            </a:endParaRPr>
          </a:p>
        </p:txBody>
      </p:sp>
      <p:sp>
        <p:nvSpPr>
          <p:cNvPr id="20" name="Rectangle 19"/>
          <p:cNvSpPr/>
          <p:nvPr/>
        </p:nvSpPr>
        <p:spPr>
          <a:xfrm>
            <a:off x="4249674" y="3005539"/>
            <a:ext cx="3418670" cy="6463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r>
              <a:rPr lang="en-US" dirty="0">
                <a:solidFill>
                  <a:schemeClr val="accent1">
                    <a:lumMod val="75000"/>
                  </a:schemeClr>
                </a:solidFill>
              </a:rPr>
              <a:t>Many supporters are </a:t>
            </a:r>
            <a:r>
              <a:rPr lang="en-US" b="1" dirty="0">
                <a:solidFill>
                  <a:schemeClr val="accent1">
                    <a:lumMod val="75000"/>
                  </a:schemeClr>
                </a:solidFill>
              </a:rPr>
              <a:t>fatigued</a:t>
            </a:r>
            <a:r>
              <a:rPr lang="en-US" dirty="0">
                <a:solidFill>
                  <a:schemeClr val="accent1">
                    <a:lumMod val="75000"/>
                  </a:schemeClr>
                </a:solidFill>
              </a:rPr>
              <a:t>, detractors are emboldened</a:t>
            </a:r>
          </a:p>
        </p:txBody>
      </p:sp>
      <p:sp>
        <p:nvSpPr>
          <p:cNvPr id="21" name="Rectangle 20"/>
          <p:cNvSpPr/>
          <p:nvPr/>
        </p:nvSpPr>
        <p:spPr>
          <a:xfrm>
            <a:off x="4249674" y="3853027"/>
            <a:ext cx="341867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dirty="0">
                <a:solidFill>
                  <a:schemeClr val="accent1">
                    <a:lumMod val="75000"/>
                  </a:schemeClr>
                </a:solidFill>
              </a:rPr>
              <a:t>Aid is seen as a </a:t>
            </a:r>
            <a:r>
              <a:rPr lang="en-US" b="1" dirty="0">
                <a:solidFill>
                  <a:schemeClr val="accent1">
                    <a:lumMod val="75000"/>
                  </a:schemeClr>
                </a:solidFill>
              </a:rPr>
              <a:t>good idea done badly</a:t>
            </a:r>
          </a:p>
        </p:txBody>
      </p:sp>
    </p:spTree>
    <p:extLst>
      <p:ext uri="{BB962C8B-B14F-4D97-AF65-F5344CB8AC3E}">
        <p14:creationId xmlns:p14="http://schemas.microsoft.com/office/powerpoint/2010/main" val="139410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27208806"/>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5944" y="1828800"/>
            <a:ext cx="8945144" cy="2103120"/>
            <a:chOff x="155944" y="1628750"/>
            <a:chExt cx="8945144" cy="2103120"/>
          </a:xfrm>
        </p:grpSpPr>
        <p:sp>
          <p:nvSpPr>
            <p:cNvPr id="24" name="Pentagon 23"/>
            <p:cNvSpPr/>
            <p:nvPr/>
          </p:nvSpPr>
          <p:spPr>
            <a:xfrm>
              <a:off x="5493202"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Analysis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Perception shifts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Advocacy actions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Propensity to donate</a:t>
              </a:r>
            </a:p>
          </p:txBody>
        </p:sp>
        <p:sp>
          <p:nvSpPr>
            <p:cNvPr id="25" name="Pentagon 24"/>
            <p:cNvSpPr/>
            <p:nvPr/>
          </p:nvSpPr>
          <p:spPr>
            <a:xfrm>
              <a:off x="7272288" y="1628750"/>
              <a:ext cx="1828800" cy="2103120"/>
            </a:xfrm>
            <a:prstGeom prst="homePlate">
              <a:avLst>
                <a:gd name="adj" fmla="val 49703"/>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Post-research</a:t>
              </a:r>
            </a:p>
            <a:p>
              <a:pPr marL="117475"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Create the narrative</a:t>
              </a:r>
            </a:p>
            <a:p>
              <a:pPr marL="117475"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Text analytics</a:t>
              </a:r>
            </a:p>
          </p:txBody>
        </p:sp>
        <p:sp>
          <p:nvSpPr>
            <p:cNvPr id="23" name="Pentagon 22"/>
            <p:cNvSpPr/>
            <p:nvPr/>
          </p:nvSpPr>
          <p:spPr>
            <a:xfrm>
              <a:off x="3714116"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smtClean="0">
                  <a:solidFill>
                    <a:schemeClr val="accent1">
                      <a:lumMod val="75000"/>
                    </a:schemeClr>
                  </a:solidFill>
                  <a:latin typeface="+mj-lt"/>
                </a:rPr>
                <a:t>Quantitative</a:t>
              </a:r>
              <a:endParaRPr lang="en-US" sz="2000" dirty="0">
                <a:solidFill>
                  <a:schemeClr val="accent1">
                    <a:lumMod val="75000"/>
                  </a:schemeClr>
                </a:solidFill>
                <a:latin typeface="+mj-lt"/>
              </a:endParaRPr>
            </a:p>
            <a:p>
              <a:pPr marL="117475" indent="-117475">
                <a:spcBef>
                  <a:spcPts val="600"/>
                </a:spcBef>
                <a:buFont typeface="Wingdings" panose="05000000000000000000" pitchFamily="2" charset="2"/>
                <a:buChar char="§"/>
              </a:pPr>
              <a:r>
                <a:rPr lang="en-US" sz="1400" dirty="0" smtClean="0">
                  <a:solidFill>
                    <a:schemeClr val="accent3"/>
                  </a:solidFill>
                  <a:latin typeface="Franklin Gothic Book" panose="020B0503020102020204" pitchFamily="34" charset="0"/>
                </a:rPr>
                <a:t>1200</a:t>
              </a:r>
              <a:br>
                <a:rPr lang="en-US" sz="1400" dirty="0" smtClean="0">
                  <a:solidFill>
                    <a:schemeClr val="accent3"/>
                  </a:solidFill>
                  <a:latin typeface="Franklin Gothic Book" panose="020B0503020102020204" pitchFamily="34" charset="0"/>
                </a:rPr>
              </a:br>
              <a:r>
                <a:rPr lang="en-US" sz="1400" dirty="0" smtClean="0">
                  <a:solidFill>
                    <a:schemeClr val="accent3"/>
                  </a:solidFill>
                  <a:latin typeface="Franklin Gothic Book" panose="020B0503020102020204" pitchFamily="34" charset="0"/>
                </a:rPr>
                <a:t>person online interviews</a:t>
              </a:r>
              <a:br>
                <a:rPr lang="en-US" sz="1400" dirty="0" smtClean="0">
                  <a:solidFill>
                    <a:schemeClr val="accent3"/>
                  </a:solidFill>
                  <a:latin typeface="Franklin Gothic Book" panose="020B0503020102020204" pitchFamily="34" charset="0"/>
                </a:rPr>
              </a:br>
              <a:r>
                <a:rPr lang="en-US" sz="1400" dirty="0" smtClean="0">
                  <a:solidFill>
                    <a:schemeClr val="accent3"/>
                  </a:solidFill>
                  <a:latin typeface="Franklin Gothic Book" panose="020B0503020102020204" pitchFamily="34" charset="0"/>
                </a:rPr>
                <a:t>per </a:t>
              </a:r>
              <a:r>
                <a:rPr lang="en-US" sz="1400" dirty="0">
                  <a:solidFill>
                    <a:schemeClr val="accent3"/>
                  </a:solidFill>
                  <a:latin typeface="Franklin Gothic Book" panose="020B0503020102020204" pitchFamily="34" charset="0"/>
                </a:rPr>
                <a:t>country</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Engaged Public sample</a:t>
              </a:r>
            </a:p>
          </p:txBody>
        </p:sp>
        <p:sp>
          <p:nvSpPr>
            <p:cNvPr id="22" name="Pentagon 21"/>
            <p:cNvSpPr/>
            <p:nvPr/>
          </p:nvSpPr>
          <p:spPr>
            <a:xfrm>
              <a:off x="1935030"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Qualitative</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Focus groups with stimulus</a:t>
              </a:r>
            </a:p>
          </p:txBody>
        </p:sp>
        <p:sp>
          <p:nvSpPr>
            <p:cNvPr id="21" name="Pentagon 20"/>
            <p:cNvSpPr/>
            <p:nvPr/>
          </p:nvSpPr>
          <p:spPr>
            <a:xfrm>
              <a:off x="155944"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a:spcBef>
                  <a:spcPts val="600"/>
                </a:spcBef>
              </a:pPr>
              <a:r>
                <a:rPr lang="en-US" sz="2000" dirty="0">
                  <a:solidFill>
                    <a:schemeClr val="accent1">
                      <a:lumMod val="75000"/>
                    </a:schemeClr>
                  </a:solidFill>
                  <a:latin typeface="+mj-lt"/>
                </a:rPr>
                <a:t>Pre-research</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Audit existing research</a:t>
              </a:r>
            </a:p>
            <a:p>
              <a:pPr marL="117475" indent="-117475">
                <a:spcBef>
                  <a:spcPts val="600"/>
                </a:spcBef>
                <a:buFont typeface="Wingdings" panose="05000000000000000000" pitchFamily="2" charset="2"/>
                <a:buChar char="§"/>
              </a:pPr>
              <a:r>
                <a:rPr lang="en-US" sz="1400" dirty="0" smtClean="0">
                  <a:solidFill>
                    <a:schemeClr val="accent3"/>
                  </a:solidFill>
                  <a:latin typeface="Franklin Gothic Book" panose="020B0503020102020204" pitchFamily="34" charset="0"/>
                </a:rPr>
                <a:t>Create arguments</a:t>
              </a:r>
              <a:br>
                <a:rPr lang="en-US" sz="1400" dirty="0" smtClean="0">
                  <a:solidFill>
                    <a:schemeClr val="accent3"/>
                  </a:solidFill>
                  <a:latin typeface="Franklin Gothic Book" panose="020B0503020102020204" pitchFamily="34" charset="0"/>
                </a:rPr>
              </a:br>
              <a:r>
                <a:rPr lang="en-US" sz="1400" dirty="0" smtClean="0">
                  <a:solidFill>
                    <a:schemeClr val="accent3"/>
                  </a:solidFill>
                  <a:latin typeface="Franklin Gothic Book" panose="020B0503020102020204" pitchFamily="34" charset="0"/>
                </a:rPr>
                <a:t>to </a:t>
              </a:r>
              <a:r>
                <a:rPr lang="en-US" sz="1400" dirty="0">
                  <a:solidFill>
                    <a:schemeClr val="accent3"/>
                  </a:solidFill>
                  <a:latin typeface="Franklin Gothic Book" panose="020B0503020102020204" pitchFamily="34" charset="0"/>
                </a:rPr>
                <a:t>test</a:t>
              </a:r>
            </a:p>
          </p:txBody>
        </p:sp>
      </p:grpSp>
      <p:sp>
        <p:nvSpPr>
          <p:cNvPr id="2" name="Title 1"/>
          <p:cNvSpPr>
            <a:spLocks noGrp="1"/>
          </p:cNvSpPr>
          <p:nvPr>
            <p:ph type="title"/>
          </p:nvPr>
        </p:nvSpPr>
        <p:spPr/>
        <p:txBody>
          <a:bodyPr/>
          <a:lstStyle/>
          <a:p>
            <a:r>
              <a:rPr lang="en-US" smtClean="0"/>
              <a:t>A Comprehensive Approach</a:t>
            </a:r>
            <a:endParaRPr lang="en-US" dirty="0"/>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31</a:t>
            </a:fld>
            <a:endParaRPr lang="en-US" dirty="0"/>
          </a:p>
        </p:txBody>
      </p:sp>
      <p:sp>
        <p:nvSpPr>
          <p:cNvPr id="8" name="TextBox 7"/>
          <p:cNvSpPr txBox="1"/>
          <p:nvPr/>
        </p:nvSpPr>
        <p:spPr>
          <a:xfrm>
            <a:off x="311780" y="887443"/>
            <a:ext cx="7874908" cy="646331"/>
          </a:xfrm>
          <a:prstGeom prst="rect">
            <a:avLst/>
          </a:prstGeom>
          <a:noFill/>
        </p:spPr>
        <p:txBody>
          <a:bodyPr wrap="square" lIns="0" rIns="0" rtlCol="0">
            <a:spAutoFit/>
          </a:bodyPr>
          <a:lstStyle/>
          <a:p>
            <a:r>
              <a:rPr lang="en-US" dirty="0" smtClean="0">
                <a:solidFill>
                  <a:schemeClr val="accent3"/>
                </a:solidFill>
                <a:latin typeface="Franklin Gothic Book" panose="020B0503020102020204" pitchFamily="34" charset="0"/>
              </a:rPr>
              <a:t>The primary objective was to learn something </a:t>
            </a:r>
            <a:r>
              <a:rPr lang="en-US" i="1" dirty="0" smtClean="0">
                <a:solidFill>
                  <a:schemeClr val="accent3"/>
                </a:solidFill>
                <a:latin typeface="Franklin Gothic Book" panose="020B0503020102020204" pitchFamily="34" charset="0"/>
              </a:rPr>
              <a:t>new</a:t>
            </a:r>
            <a:r>
              <a:rPr lang="en-US" dirty="0" smtClean="0">
                <a:solidFill>
                  <a:schemeClr val="accent3"/>
                </a:solidFill>
                <a:latin typeface="Franklin Gothic Book" panose="020B0503020102020204" pitchFamily="34" charset="0"/>
              </a:rPr>
              <a:t> about how to</a:t>
            </a:r>
            <a:br>
              <a:rPr lang="en-US" dirty="0" smtClean="0">
                <a:solidFill>
                  <a:schemeClr val="accent3"/>
                </a:solidFill>
                <a:latin typeface="Franklin Gothic Book" panose="020B0503020102020204" pitchFamily="34" charset="0"/>
              </a:rPr>
            </a:br>
            <a:r>
              <a:rPr lang="en-US" dirty="0" smtClean="0">
                <a:solidFill>
                  <a:schemeClr val="accent3"/>
                </a:solidFill>
                <a:latin typeface="+mj-lt"/>
              </a:rPr>
              <a:t>change</a:t>
            </a:r>
            <a:r>
              <a:rPr lang="en-US" dirty="0" smtClean="0">
                <a:solidFill>
                  <a:schemeClr val="accent3"/>
                </a:solidFill>
                <a:latin typeface="Franklin Gothic Book" panose="020B0503020102020204" pitchFamily="34" charset="0"/>
              </a:rPr>
              <a:t> public attitudes – rather than greater understanding of existing attitudes.</a:t>
            </a:r>
            <a:endParaRPr lang="en-US" dirty="0">
              <a:solidFill>
                <a:schemeClr val="accent3"/>
              </a:solidFill>
              <a:latin typeface="Franklin Gothic Book" panose="020B0503020102020204" pitchFamily="34" charset="0"/>
            </a:endParaRPr>
          </a:p>
        </p:txBody>
      </p:sp>
      <p:grpSp>
        <p:nvGrpSpPr>
          <p:cNvPr id="6" name="Group 5"/>
          <p:cNvGrpSpPr>
            <a:grpSpLocks noChangeAspect="1"/>
          </p:cNvGrpSpPr>
          <p:nvPr/>
        </p:nvGrpSpPr>
        <p:grpSpPr>
          <a:xfrm>
            <a:off x="2189921" y="3824264"/>
            <a:ext cx="3060279" cy="453923"/>
            <a:chOff x="1969262" y="3829754"/>
            <a:chExt cx="3398263" cy="504056"/>
          </a:xfrm>
        </p:grpSpPr>
        <p:sp>
          <p:nvSpPr>
            <p:cNvPr id="4" name="Rectangle 3"/>
            <p:cNvSpPr/>
            <p:nvPr/>
          </p:nvSpPr>
          <p:spPr>
            <a:xfrm>
              <a:off x="1969262" y="3829754"/>
              <a:ext cx="3398263" cy="504056"/>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2109506" y="3875233"/>
              <a:ext cx="3096352" cy="413098"/>
              <a:chOff x="2130016" y="3883757"/>
              <a:chExt cx="3096352" cy="413098"/>
            </a:xfrm>
          </p:grpSpPr>
          <p:pic>
            <p:nvPicPr>
              <p:cNvPr id="12"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016" y="3898404"/>
                <a:ext cx="644082" cy="398451"/>
              </a:xfrm>
              <a:prstGeom prst="rect">
                <a:avLst/>
              </a:prstGeom>
            </p:spPr>
          </p:pic>
          <p:pic>
            <p:nvPicPr>
              <p:cNvPr id="15"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439" y="3898404"/>
                <a:ext cx="644082" cy="398451"/>
              </a:xfrm>
              <a:prstGeom prst="rect">
                <a:avLst/>
              </a:prstGeom>
            </p:spPr>
          </p:pic>
          <p:pic>
            <p:nvPicPr>
              <p:cNvPr id="16"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286" y="3890300"/>
                <a:ext cx="644082" cy="396850"/>
              </a:xfrm>
              <a:prstGeom prst="rect">
                <a:avLst/>
              </a:prstGeom>
            </p:spPr>
          </p:pic>
          <p:pic>
            <p:nvPicPr>
              <p:cNvPr id="17"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862" y="3883757"/>
                <a:ext cx="644082" cy="396050"/>
              </a:xfrm>
              <a:prstGeom prst="rect">
                <a:avLst/>
              </a:prstGeom>
            </p:spPr>
          </p:pic>
        </p:grpSp>
      </p:grpSp>
    </p:spTree>
    <p:extLst>
      <p:ext uri="{BB962C8B-B14F-4D97-AF65-F5344CB8AC3E}">
        <p14:creationId xmlns:p14="http://schemas.microsoft.com/office/powerpoint/2010/main" val="12359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Four Frames</a:t>
            </a:r>
            <a:endParaRPr lang="en-US" dirty="0"/>
          </a:p>
        </p:txBody>
      </p:sp>
      <p:sp>
        <p:nvSpPr>
          <p:cNvPr id="3" name="Slide Number Placeholder 2"/>
          <p:cNvSpPr>
            <a:spLocks noGrp="1"/>
          </p:cNvSpPr>
          <p:nvPr>
            <p:ph type="sldNum" sz="quarter" idx="10"/>
          </p:nvPr>
        </p:nvSpPr>
        <p:spPr>
          <a:xfrm>
            <a:off x="6668211" y="4725171"/>
            <a:ext cx="2133600" cy="273844"/>
          </a:xfrm>
        </p:spPr>
        <p:txBody>
          <a:bodyPr/>
          <a:lstStyle/>
          <a:p>
            <a:fld id="{46903638-178D-3E4C-8874-E0FA73D16517}" type="slidenum">
              <a:rPr lang="en-US" smtClean="0">
                <a:solidFill>
                  <a:srgbClr val="033359"/>
                </a:solidFill>
              </a:rPr>
              <a:pPr/>
              <a:t>32</a:t>
            </a:fld>
            <a:endParaRPr lang="en-US" dirty="0">
              <a:solidFill>
                <a:srgbClr val="033359"/>
              </a:solidFill>
            </a:endParaRPr>
          </a:p>
        </p:txBody>
      </p:sp>
      <p:grpSp>
        <p:nvGrpSpPr>
          <p:cNvPr id="12" name="Group 11"/>
          <p:cNvGrpSpPr/>
          <p:nvPr/>
        </p:nvGrpSpPr>
        <p:grpSpPr>
          <a:xfrm>
            <a:off x="915206" y="1419622"/>
            <a:ext cx="7313588" cy="2746732"/>
            <a:chOff x="816003" y="1419622"/>
            <a:chExt cx="7313588" cy="2746732"/>
          </a:xfrm>
          <a:solidFill>
            <a:schemeClr val="bg1"/>
          </a:solidFill>
        </p:grpSpPr>
        <p:sp>
          <p:nvSpPr>
            <p:cNvPr id="5" name="Rectangle 4"/>
            <p:cNvSpPr/>
            <p:nvPr/>
          </p:nvSpPr>
          <p:spPr>
            <a:xfrm>
              <a:off x="816003" y="1419622"/>
              <a:ext cx="3657600" cy="1371600"/>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accent1">
                      <a:lumMod val="75000"/>
                    </a:schemeClr>
                  </a:solidFill>
                  <a:latin typeface="Franklin Gothic Book" panose="020B0503020102020204" pitchFamily="34" charset="0"/>
                </a:rPr>
                <a:t>Autonomy</a:t>
              </a:r>
            </a:p>
            <a:p>
              <a:pPr algn="ctr"/>
              <a:r>
                <a:rPr lang="en-US" sz="1400" dirty="0" smtClean="0">
                  <a:solidFill>
                    <a:schemeClr val="accent3"/>
                  </a:solidFill>
                  <a:latin typeface="Franklin Gothic Book" panose="020B0503020102020204" pitchFamily="34" charset="0"/>
                </a:rPr>
                <a:t>Self-sufficiency, enduring change, and pride</a:t>
              </a:r>
            </a:p>
          </p:txBody>
        </p:sp>
        <p:sp>
          <p:nvSpPr>
            <p:cNvPr id="6" name="Rectangle 5"/>
            <p:cNvSpPr/>
            <p:nvPr/>
          </p:nvSpPr>
          <p:spPr>
            <a:xfrm>
              <a:off x="4471991" y="1419622"/>
              <a:ext cx="3657600" cy="1371600"/>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accent1">
                      <a:lumMod val="75000"/>
                    </a:schemeClr>
                  </a:solidFill>
                  <a:latin typeface="Franklin Gothic Book" panose="020B0503020102020204" pitchFamily="34" charset="0"/>
                </a:rPr>
                <a:t>Partnership</a:t>
              </a:r>
            </a:p>
            <a:p>
              <a:pPr algn="ctr"/>
              <a:r>
                <a:rPr lang="en-US" sz="1400" dirty="0">
                  <a:solidFill>
                    <a:schemeClr val="accent3"/>
                  </a:solidFill>
                  <a:latin typeface="Franklin Gothic Book" panose="020B0503020102020204" pitchFamily="34" charset="0"/>
                </a:rPr>
                <a:t>Joint-effort, mutual self-interest and </a:t>
              </a:r>
              <a:r>
                <a:rPr lang="en-US" sz="1400" dirty="0" smtClean="0">
                  <a:solidFill>
                    <a:schemeClr val="accent3"/>
                  </a:solidFill>
                  <a:latin typeface="Franklin Gothic Book" panose="020B0503020102020204" pitchFamily="34" charset="0"/>
                </a:rPr>
                <a:t>equality</a:t>
              </a:r>
              <a:endParaRPr lang="en-US" sz="1400" dirty="0">
                <a:solidFill>
                  <a:schemeClr val="accent3"/>
                </a:solidFill>
                <a:latin typeface="Franklin Gothic Book" panose="020B0503020102020204" pitchFamily="34" charset="0"/>
              </a:endParaRPr>
            </a:p>
          </p:txBody>
        </p:sp>
        <p:sp>
          <p:nvSpPr>
            <p:cNvPr id="7" name="Rectangle 6"/>
            <p:cNvSpPr/>
            <p:nvPr/>
          </p:nvSpPr>
          <p:spPr>
            <a:xfrm>
              <a:off x="816003" y="2794754"/>
              <a:ext cx="3657600" cy="1371600"/>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accent1">
                      <a:lumMod val="75000"/>
                    </a:schemeClr>
                  </a:solidFill>
                  <a:latin typeface="Franklin Gothic Book" panose="020B0503020102020204" pitchFamily="34" charset="0"/>
                </a:rPr>
                <a:t>Progress</a:t>
              </a:r>
            </a:p>
            <a:p>
              <a:pPr algn="ctr"/>
              <a:r>
                <a:rPr lang="en-US" sz="1400" dirty="0">
                  <a:solidFill>
                    <a:schemeClr val="accent3"/>
                  </a:solidFill>
                  <a:latin typeface="Franklin Gothic Book" panose="020B0503020102020204" pitchFamily="34" charset="0"/>
                </a:rPr>
                <a:t>Improvement in </a:t>
              </a:r>
              <a:r>
                <a:rPr lang="en-US" sz="1400" dirty="0" smtClean="0">
                  <a:solidFill>
                    <a:schemeClr val="accent3"/>
                  </a:solidFill>
                  <a:latin typeface="Franklin Gothic Book" panose="020B0503020102020204" pitchFamily="34" charset="0"/>
                </a:rPr>
                <a:t>circumstances,</a:t>
              </a:r>
              <a:br>
                <a:rPr lang="en-US" sz="1400" dirty="0" smtClean="0">
                  <a:solidFill>
                    <a:schemeClr val="accent3"/>
                  </a:solidFill>
                  <a:latin typeface="Franklin Gothic Book" panose="020B0503020102020204" pitchFamily="34" charset="0"/>
                </a:rPr>
              </a:br>
              <a:r>
                <a:rPr lang="en-US" sz="1400" dirty="0" smtClean="0">
                  <a:solidFill>
                    <a:schemeClr val="accent3"/>
                  </a:solidFill>
                  <a:latin typeface="Franklin Gothic Book" panose="020B0503020102020204" pitchFamily="34" charset="0"/>
                </a:rPr>
                <a:t>success </a:t>
              </a:r>
              <a:r>
                <a:rPr lang="en-US" sz="1400" dirty="0">
                  <a:solidFill>
                    <a:schemeClr val="accent3"/>
                  </a:solidFill>
                  <a:latin typeface="Franklin Gothic Book" panose="020B0503020102020204" pitchFamily="34" charset="0"/>
                </a:rPr>
                <a:t>stories and </a:t>
              </a:r>
              <a:r>
                <a:rPr lang="en-US" sz="1400" dirty="0" smtClean="0">
                  <a:solidFill>
                    <a:schemeClr val="accent3"/>
                  </a:solidFill>
                  <a:latin typeface="Franklin Gothic Book" panose="020B0503020102020204" pitchFamily="34" charset="0"/>
                </a:rPr>
                <a:t>persistence</a:t>
              </a:r>
              <a:endParaRPr lang="en-US" sz="1400" dirty="0">
                <a:solidFill>
                  <a:schemeClr val="accent3"/>
                </a:solidFill>
                <a:latin typeface="Franklin Gothic Book" panose="020B0503020102020204" pitchFamily="34" charset="0"/>
              </a:endParaRPr>
            </a:p>
          </p:txBody>
        </p:sp>
        <p:sp>
          <p:nvSpPr>
            <p:cNvPr id="8" name="Rectangle 7"/>
            <p:cNvSpPr/>
            <p:nvPr/>
          </p:nvSpPr>
          <p:spPr>
            <a:xfrm>
              <a:off x="4471991" y="2794754"/>
              <a:ext cx="3657600" cy="1371600"/>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accent1">
                      <a:lumMod val="75000"/>
                    </a:schemeClr>
                  </a:solidFill>
                  <a:latin typeface="Franklin Gothic Book" panose="020B0503020102020204" pitchFamily="34" charset="0"/>
                </a:rPr>
                <a:t>Morality</a:t>
              </a:r>
            </a:p>
            <a:p>
              <a:pPr algn="ctr"/>
              <a:r>
                <a:rPr lang="en-US" sz="1400" dirty="0">
                  <a:solidFill>
                    <a:schemeClr val="accent3"/>
                  </a:solidFill>
                  <a:latin typeface="Franklin Gothic Book" panose="020B0503020102020204" pitchFamily="34" charset="0"/>
                </a:rPr>
                <a:t>Urgency of the need, ethical and </a:t>
              </a:r>
              <a:r>
                <a:rPr lang="en-US" sz="1400" dirty="0" smtClean="0">
                  <a:solidFill>
                    <a:schemeClr val="accent3"/>
                  </a:solidFill>
                  <a:latin typeface="Franklin Gothic Book" panose="020B0503020102020204" pitchFamily="34" charset="0"/>
                </a:rPr>
                <a:t>injustice</a:t>
              </a:r>
              <a:endParaRPr lang="en-US" sz="1400" dirty="0">
                <a:solidFill>
                  <a:schemeClr val="accent3"/>
                </a:solidFill>
                <a:latin typeface="Franklin Gothic Book" panose="020B0503020102020204" pitchFamily="34" charset="0"/>
              </a:endParaRPr>
            </a:p>
          </p:txBody>
        </p:sp>
      </p:grpSp>
    </p:spTree>
    <p:extLst>
      <p:ext uri="{BB962C8B-B14F-4D97-AF65-F5344CB8AC3E}">
        <p14:creationId xmlns:p14="http://schemas.microsoft.com/office/powerpoint/2010/main" val="273392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Narrative Formula</a:t>
            </a:r>
            <a:endParaRPr lang="en-US" dirty="0"/>
          </a:p>
        </p:txBody>
      </p:sp>
      <p:sp>
        <p:nvSpPr>
          <p:cNvPr id="19" name="5"/>
          <p:cNvSpPr>
            <a:spLocks/>
          </p:cNvSpPr>
          <p:nvPr/>
        </p:nvSpPr>
        <p:spPr bwMode="auto">
          <a:xfrm>
            <a:off x="7596188" y="1516782"/>
            <a:ext cx="1280160" cy="1280160"/>
          </a:xfrm>
          <a:custGeom>
            <a:avLst/>
            <a:gdLst>
              <a:gd name="T0" fmla="*/ 720 w 1440"/>
              <a:gd name="T1" fmla="*/ 0 h 1440"/>
              <a:gd name="T2" fmla="*/ 720 w 1440"/>
              <a:gd name="T3" fmla="*/ 0 h 1440"/>
              <a:gd name="T4" fmla="*/ 0 w 1440"/>
              <a:gd name="T5" fmla="*/ 720 h 1440"/>
              <a:gd name="T6" fmla="*/ 720 w 1440"/>
              <a:gd name="T7" fmla="*/ 1440 h 1440"/>
              <a:gd name="T8" fmla="*/ 1440 w 1440"/>
              <a:gd name="T9" fmla="*/ 720 h 1440"/>
              <a:gd name="T10" fmla="*/ 720 w 1440"/>
              <a:gd name="T11" fmla="*/ 0 h 1440"/>
              <a:gd name="T12" fmla="*/ 720 w 1440"/>
              <a:gd name="T13" fmla="*/ 0 h 1440"/>
            </a:gdLst>
            <a:ahLst/>
            <a:cxnLst>
              <a:cxn ang="0">
                <a:pos x="T0" y="T1"/>
              </a:cxn>
              <a:cxn ang="0">
                <a:pos x="T2" y="T3"/>
              </a:cxn>
              <a:cxn ang="0">
                <a:pos x="T4" y="T5"/>
              </a:cxn>
              <a:cxn ang="0">
                <a:pos x="T6" y="T7"/>
              </a:cxn>
              <a:cxn ang="0">
                <a:pos x="T8" y="T9"/>
              </a:cxn>
              <a:cxn ang="0">
                <a:pos x="T10" y="T11"/>
              </a:cxn>
              <a:cxn ang="0">
                <a:pos x="T12" y="T13"/>
              </a:cxn>
            </a:cxnLst>
            <a:rect l="0" t="0" r="r" b="b"/>
            <a:pathLst>
              <a:path w="1440" h="1440">
                <a:moveTo>
                  <a:pt x="720" y="0"/>
                </a:moveTo>
                <a:lnTo>
                  <a:pt x="720" y="0"/>
                </a:lnTo>
                <a:cubicBezTo>
                  <a:pt x="322" y="0"/>
                  <a:pt x="0" y="322"/>
                  <a:pt x="0" y="720"/>
                </a:cubicBezTo>
                <a:cubicBezTo>
                  <a:pt x="0" y="1117"/>
                  <a:pt x="322" y="1440"/>
                  <a:pt x="720" y="1440"/>
                </a:cubicBezTo>
                <a:cubicBezTo>
                  <a:pt x="1118" y="1440"/>
                  <a:pt x="1440" y="1117"/>
                  <a:pt x="1440" y="720"/>
                </a:cubicBezTo>
                <a:cubicBezTo>
                  <a:pt x="1440" y="322"/>
                  <a:pt x="1118" y="0"/>
                  <a:pt x="720" y="0"/>
                </a:cubicBezTo>
                <a:lnTo>
                  <a:pt x="720" y="0"/>
                </a:lnTo>
                <a:close/>
              </a:path>
            </a:pathLst>
          </a:custGeom>
          <a:solidFill>
            <a:schemeClr val="bg1"/>
          </a:solidFill>
          <a:ln w="57150" cap="flat">
            <a:solidFill>
              <a:schemeClr val="accent3">
                <a:lumMod val="75000"/>
                <a:lumOff val="25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400" dirty="0" smtClean="0">
                <a:solidFill>
                  <a:schemeClr val="accent3"/>
                </a:solidFill>
                <a:latin typeface="+mj-lt"/>
              </a:rPr>
              <a:t>PROGRESS</a:t>
            </a:r>
            <a:endParaRPr lang="en-US" sz="1400" dirty="0">
              <a:solidFill>
                <a:schemeClr val="accent3"/>
              </a:solidFill>
              <a:latin typeface="+mj-lt"/>
            </a:endParaRPr>
          </a:p>
        </p:txBody>
      </p:sp>
      <p:cxnSp>
        <p:nvCxnSpPr>
          <p:cNvPr id="21" name="4"/>
          <p:cNvCxnSpPr/>
          <p:nvPr/>
        </p:nvCxnSpPr>
        <p:spPr>
          <a:xfrm rot="5400000">
            <a:off x="6345044" y="2156862"/>
            <a:ext cx="18288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3" name="3"/>
          <p:cNvGrpSpPr/>
          <p:nvPr/>
        </p:nvGrpSpPr>
        <p:grpSpPr>
          <a:xfrm>
            <a:off x="4502228" y="1425342"/>
            <a:ext cx="2950092" cy="3180055"/>
            <a:chOff x="4502228" y="1425342"/>
            <a:chExt cx="2950092" cy="3180055"/>
          </a:xfrm>
        </p:grpSpPr>
        <p:sp>
          <p:nvSpPr>
            <p:cNvPr id="30" name="Freeform 5"/>
            <p:cNvSpPr>
              <a:spLocks/>
            </p:cNvSpPr>
            <p:nvPr/>
          </p:nvSpPr>
          <p:spPr bwMode="auto">
            <a:xfrm>
              <a:off x="4502228" y="2134003"/>
              <a:ext cx="1792659" cy="45719"/>
            </a:xfrm>
            <a:custGeom>
              <a:avLst/>
              <a:gdLst>
                <a:gd name="T0" fmla="*/ 0 w 8074"/>
                <a:gd name="T1" fmla="*/ 0 w 8074"/>
                <a:gd name="T2" fmla="*/ 8074 w 8074"/>
              </a:gdLst>
              <a:ahLst/>
              <a:cxnLst>
                <a:cxn ang="0">
                  <a:pos x="T0" y="0"/>
                </a:cxn>
                <a:cxn ang="0">
                  <a:pos x="T1" y="0"/>
                </a:cxn>
                <a:cxn ang="0">
                  <a:pos x="T2" y="0"/>
                </a:cxn>
              </a:cxnLst>
              <a:rect l="0" t="0" r="r" b="b"/>
              <a:pathLst>
                <a:path w="8074">
                  <a:moveTo>
                    <a:pt x="0" y="0"/>
                  </a:moveTo>
                  <a:lnTo>
                    <a:pt x="0" y="0"/>
                  </a:lnTo>
                  <a:lnTo>
                    <a:pt x="8074" y="0"/>
                  </a:lnTo>
                </a:path>
              </a:pathLst>
            </a:custGeom>
            <a:noFill/>
            <a:ln w="254000" cap="flat">
              <a:solidFill>
                <a:schemeClr val="accent3">
                  <a:lumMod val="75000"/>
                  <a:lumOff val="25000"/>
                </a:schemeClr>
              </a:solidFill>
              <a:prstDash val="solid"/>
              <a:miter lim="800000"/>
              <a:headEnd/>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5414352" y="1425342"/>
              <a:ext cx="1463040" cy="1463040"/>
            </a:xfrm>
            <a:custGeom>
              <a:avLst/>
              <a:gdLst>
                <a:gd name="T0" fmla="*/ 720 w 1440"/>
                <a:gd name="T1" fmla="*/ 0 h 1440"/>
                <a:gd name="T2" fmla="*/ 720 w 1440"/>
                <a:gd name="T3" fmla="*/ 0 h 1440"/>
                <a:gd name="T4" fmla="*/ 0 w 1440"/>
                <a:gd name="T5" fmla="*/ 720 h 1440"/>
                <a:gd name="T6" fmla="*/ 720 w 1440"/>
                <a:gd name="T7" fmla="*/ 1440 h 1440"/>
                <a:gd name="T8" fmla="*/ 1440 w 1440"/>
                <a:gd name="T9" fmla="*/ 720 h 1440"/>
                <a:gd name="T10" fmla="*/ 720 w 1440"/>
                <a:gd name="T11" fmla="*/ 0 h 1440"/>
                <a:gd name="T12" fmla="*/ 720 w 1440"/>
                <a:gd name="T13" fmla="*/ 0 h 1440"/>
              </a:gdLst>
              <a:ahLst/>
              <a:cxnLst>
                <a:cxn ang="0">
                  <a:pos x="T0" y="T1"/>
                </a:cxn>
                <a:cxn ang="0">
                  <a:pos x="T2" y="T3"/>
                </a:cxn>
                <a:cxn ang="0">
                  <a:pos x="T4" y="T5"/>
                </a:cxn>
                <a:cxn ang="0">
                  <a:pos x="T6" y="T7"/>
                </a:cxn>
                <a:cxn ang="0">
                  <a:pos x="T8" y="T9"/>
                </a:cxn>
                <a:cxn ang="0">
                  <a:pos x="T10" y="T11"/>
                </a:cxn>
                <a:cxn ang="0">
                  <a:pos x="T12" y="T13"/>
                </a:cxn>
              </a:cxnLst>
              <a:rect l="0" t="0" r="r" b="b"/>
              <a:pathLst>
                <a:path w="1440" h="1440">
                  <a:moveTo>
                    <a:pt x="720" y="0"/>
                  </a:moveTo>
                  <a:lnTo>
                    <a:pt x="720" y="0"/>
                  </a:lnTo>
                  <a:cubicBezTo>
                    <a:pt x="322" y="0"/>
                    <a:pt x="0" y="322"/>
                    <a:pt x="0" y="720"/>
                  </a:cubicBezTo>
                  <a:cubicBezTo>
                    <a:pt x="0" y="1117"/>
                    <a:pt x="322" y="1440"/>
                    <a:pt x="720" y="1440"/>
                  </a:cubicBezTo>
                  <a:cubicBezTo>
                    <a:pt x="1118" y="1440"/>
                    <a:pt x="1440" y="1117"/>
                    <a:pt x="1440" y="720"/>
                  </a:cubicBezTo>
                  <a:cubicBezTo>
                    <a:pt x="1440" y="322"/>
                    <a:pt x="1118" y="0"/>
                    <a:pt x="720" y="0"/>
                  </a:cubicBezTo>
                  <a:lnTo>
                    <a:pt x="720" y="0"/>
                  </a:lnTo>
                  <a:close/>
                </a:path>
              </a:pathLst>
            </a:custGeom>
            <a:solidFill>
              <a:schemeClr val="accent3">
                <a:lumMod val="50000"/>
                <a:lumOff val="50000"/>
              </a:schemeClr>
            </a:solidFill>
            <a:ln w="57150" cap="flat">
              <a:solidFill>
                <a:schemeClr val="accent3">
                  <a:lumMod val="75000"/>
                  <a:lumOff val="25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algn="ctr" defTabSz="914400"/>
              <a:r>
                <a:rPr lang="en-US" sz="1600" dirty="0">
                  <a:solidFill>
                    <a:prstClr val="white"/>
                  </a:solidFill>
                  <a:latin typeface="+mj-lt"/>
                </a:rPr>
                <a:t>PARTNERSHIP</a:t>
              </a:r>
            </a:p>
          </p:txBody>
        </p:sp>
        <p:sp>
          <p:nvSpPr>
            <p:cNvPr id="25" name="TextBox 24"/>
            <p:cNvSpPr txBox="1"/>
            <p:nvPr/>
          </p:nvSpPr>
          <p:spPr>
            <a:xfrm>
              <a:off x="4983440" y="3435846"/>
              <a:ext cx="2468880" cy="1169551"/>
            </a:xfrm>
            <a:prstGeom prst="rect">
              <a:avLst/>
            </a:prstGeom>
            <a:noFill/>
          </p:spPr>
          <p:txBody>
            <a:bodyPr wrap="square" rtlCol="0">
              <a:spAutoFit/>
            </a:bodyPr>
            <a:lstStyle/>
            <a:p>
              <a:pPr defTabSz="914400">
                <a:spcBef>
                  <a:spcPts val="300"/>
                </a:spcBef>
              </a:pPr>
              <a:r>
                <a:rPr lang="en-US" sz="1400" dirty="0" smtClean="0">
                  <a:solidFill>
                    <a:schemeClr val="accent3"/>
                  </a:solidFill>
                </a:rPr>
                <a:t>Explain that this work is done through partnerships, where donor and developing countries share expertise, investment and responsibility</a:t>
              </a:r>
              <a:endParaRPr lang="en-US" sz="1400" dirty="0">
                <a:solidFill>
                  <a:schemeClr val="accent3"/>
                </a:solidFill>
              </a:endParaRPr>
            </a:p>
          </p:txBody>
        </p:sp>
      </p:grpSp>
      <p:grpSp>
        <p:nvGrpSpPr>
          <p:cNvPr id="32" name="2"/>
          <p:cNvGrpSpPr/>
          <p:nvPr/>
        </p:nvGrpSpPr>
        <p:grpSpPr>
          <a:xfrm>
            <a:off x="2245958" y="1288182"/>
            <a:ext cx="2684891" cy="3532659"/>
            <a:chOff x="2245958" y="1288182"/>
            <a:chExt cx="2684891" cy="3532659"/>
          </a:xfrm>
        </p:grpSpPr>
        <p:sp>
          <p:nvSpPr>
            <p:cNvPr id="29" name="Freeform 5"/>
            <p:cNvSpPr>
              <a:spLocks/>
            </p:cNvSpPr>
            <p:nvPr/>
          </p:nvSpPr>
          <p:spPr bwMode="auto">
            <a:xfrm>
              <a:off x="2245958" y="2134003"/>
              <a:ext cx="1792659" cy="45719"/>
            </a:xfrm>
            <a:custGeom>
              <a:avLst/>
              <a:gdLst>
                <a:gd name="T0" fmla="*/ 0 w 8074"/>
                <a:gd name="T1" fmla="*/ 0 w 8074"/>
                <a:gd name="T2" fmla="*/ 8074 w 8074"/>
              </a:gdLst>
              <a:ahLst/>
              <a:cxnLst>
                <a:cxn ang="0">
                  <a:pos x="T0" y="0"/>
                </a:cxn>
                <a:cxn ang="0">
                  <a:pos x="T1" y="0"/>
                </a:cxn>
                <a:cxn ang="0">
                  <a:pos x="T2" y="0"/>
                </a:cxn>
              </a:cxnLst>
              <a:rect l="0" t="0" r="r" b="b"/>
              <a:pathLst>
                <a:path w="8074">
                  <a:moveTo>
                    <a:pt x="0" y="0"/>
                  </a:moveTo>
                  <a:lnTo>
                    <a:pt x="0" y="0"/>
                  </a:lnTo>
                  <a:lnTo>
                    <a:pt x="8074" y="0"/>
                  </a:lnTo>
                </a:path>
              </a:pathLst>
            </a:custGeom>
            <a:noFill/>
            <a:ln w="254000" cap="flat">
              <a:solidFill>
                <a:schemeClr val="accent3">
                  <a:lumMod val="75000"/>
                  <a:lumOff val="25000"/>
                </a:schemeClr>
              </a:solidFill>
              <a:prstDash val="solid"/>
              <a:miter lim="800000"/>
              <a:headEnd/>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147769" y="1288182"/>
              <a:ext cx="1737360" cy="1737360"/>
            </a:xfrm>
            <a:custGeom>
              <a:avLst/>
              <a:gdLst>
                <a:gd name="T0" fmla="*/ 960 w 1920"/>
                <a:gd name="T1" fmla="*/ 0 h 1920"/>
                <a:gd name="T2" fmla="*/ 960 w 1920"/>
                <a:gd name="T3" fmla="*/ 0 h 1920"/>
                <a:gd name="T4" fmla="*/ 0 w 1920"/>
                <a:gd name="T5" fmla="*/ 960 h 1920"/>
                <a:gd name="T6" fmla="*/ 960 w 1920"/>
                <a:gd name="T7" fmla="*/ 1920 h 1920"/>
                <a:gd name="T8" fmla="*/ 1920 w 1920"/>
                <a:gd name="T9" fmla="*/ 960 h 1920"/>
                <a:gd name="T10" fmla="*/ 960 w 1920"/>
                <a:gd name="T11" fmla="*/ 0 h 1920"/>
                <a:gd name="T12" fmla="*/ 960 w 1920"/>
                <a:gd name="T13" fmla="*/ 0 h 1920"/>
              </a:gdLst>
              <a:ahLst/>
              <a:cxnLst>
                <a:cxn ang="0">
                  <a:pos x="T0" y="T1"/>
                </a:cxn>
                <a:cxn ang="0">
                  <a:pos x="T2" y="T3"/>
                </a:cxn>
                <a:cxn ang="0">
                  <a:pos x="T4" y="T5"/>
                </a:cxn>
                <a:cxn ang="0">
                  <a:pos x="T6" y="T7"/>
                </a:cxn>
                <a:cxn ang="0">
                  <a:pos x="T8" y="T9"/>
                </a:cxn>
                <a:cxn ang="0">
                  <a:pos x="T10" y="T11"/>
                </a:cxn>
                <a:cxn ang="0">
                  <a:pos x="T12" y="T13"/>
                </a:cxn>
              </a:cxnLst>
              <a:rect l="0" t="0" r="r" b="b"/>
              <a:pathLst>
                <a:path w="1920" h="1920">
                  <a:moveTo>
                    <a:pt x="960" y="0"/>
                  </a:moveTo>
                  <a:lnTo>
                    <a:pt x="960" y="0"/>
                  </a:lnTo>
                  <a:cubicBezTo>
                    <a:pt x="430" y="0"/>
                    <a:pt x="0" y="430"/>
                    <a:pt x="0" y="960"/>
                  </a:cubicBezTo>
                  <a:cubicBezTo>
                    <a:pt x="0" y="1490"/>
                    <a:pt x="430" y="1920"/>
                    <a:pt x="960" y="1920"/>
                  </a:cubicBezTo>
                  <a:cubicBezTo>
                    <a:pt x="1490" y="1920"/>
                    <a:pt x="1920" y="1490"/>
                    <a:pt x="1920" y="960"/>
                  </a:cubicBezTo>
                  <a:cubicBezTo>
                    <a:pt x="1920" y="430"/>
                    <a:pt x="1490" y="0"/>
                    <a:pt x="960" y="0"/>
                  </a:cubicBezTo>
                  <a:lnTo>
                    <a:pt x="960" y="0"/>
                  </a:lnTo>
                  <a:close/>
                </a:path>
              </a:pathLst>
            </a:custGeom>
            <a:solidFill>
              <a:schemeClr val="accent3">
                <a:lumMod val="90000"/>
                <a:lumOff val="10000"/>
              </a:schemeClr>
            </a:solidFill>
            <a:ln w="57150" cap="flat">
              <a:solidFill>
                <a:schemeClr val="accent3">
                  <a:lumMod val="75000"/>
                  <a:lumOff val="25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algn="ctr" defTabSz="914400"/>
              <a:r>
                <a:rPr lang="en-US" dirty="0">
                  <a:solidFill>
                    <a:prstClr val="white"/>
                  </a:solidFill>
                  <a:latin typeface="+mj-lt"/>
                </a:rPr>
                <a:t>MORALITY AS INEQUITY</a:t>
              </a:r>
            </a:p>
          </p:txBody>
        </p:sp>
        <p:sp>
          <p:nvSpPr>
            <p:cNvPr id="24" name="TextBox 23"/>
            <p:cNvSpPr txBox="1"/>
            <p:nvPr/>
          </p:nvSpPr>
          <p:spPr>
            <a:xfrm>
              <a:off x="3102049" y="3435846"/>
              <a:ext cx="1828800" cy="1384995"/>
            </a:xfrm>
            <a:prstGeom prst="rect">
              <a:avLst/>
            </a:prstGeom>
            <a:noFill/>
          </p:spPr>
          <p:txBody>
            <a:bodyPr wrap="square" rtlCol="0">
              <a:spAutoFit/>
            </a:bodyPr>
            <a:lstStyle/>
            <a:p>
              <a:pPr defTabSz="914400">
                <a:spcBef>
                  <a:spcPts val="300"/>
                </a:spcBef>
              </a:pPr>
              <a:r>
                <a:rPr lang="en-US" sz="1400" dirty="0" smtClean="0">
                  <a:solidFill>
                    <a:schemeClr val="accent3"/>
                  </a:solidFill>
                </a:rPr>
                <a:t>Reframe people in need as individuals who share our values and potential but have very different challenges</a:t>
              </a:r>
              <a:r>
                <a:rPr lang="en-US" sz="1400" dirty="0">
                  <a:solidFill>
                    <a:schemeClr val="accent3"/>
                  </a:solidFill>
                </a:rPr>
                <a:t> </a:t>
              </a:r>
            </a:p>
          </p:txBody>
        </p:sp>
      </p:grpSp>
      <p:grpSp>
        <p:nvGrpSpPr>
          <p:cNvPr id="31" name="1"/>
          <p:cNvGrpSpPr/>
          <p:nvPr/>
        </p:nvGrpSpPr>
        <p:grpSpPr>
          <a:xfrm>
            <a:off x="-252536" y="1059582"/>
            <a:ext cx="2929721" cy="3477835"/>
            <a:chOff x="-252536" y="1059582"/>
            <a:chExt cx="2929721" cy="3477835"/>
          </a:xfrm>
        </p:grpSpPr>
        <p:sp>
          <p:nvSpPr>
            <p:cNvPr id="14" name="Freeform 5"/>
            <p:cNvSpPr>
              <a:spLocks/>
            </p:cNvSpPr>
            <p:nvPr/>
          </p:nvSpPr>
          <p:spPr bwMode="auto">
            <a:xfrm>
              <a:off x="-252536" y="2134003"/>
              <a:ext cx="1792659" cy="45719"/>
            </a:xfrm>
            <a:custGeom>
              <a:avLst/>
              <a:gdLst>
                <a:gd name="T0" fmla="*/ 0 w 8074"/>
                <a:gd name="T1" fmla="*/ 0 w 8074"/>
                <a:gd name="T2" fmla="*/ 8074 w 8074"/>
              </a:gdLst>
              <a:ahLst/>
              <a:cxnLst>
                <a:cxn ang="0">
                  <a:pos x="T0" y="0"/>
                </a:cxn>
                <a:cxn ang="0">
                  <a:pos x="T1" y="0"/>
                </a:cxn>
                <a:cxn ang="0">
                  <a:pos x="T2" y="0"/>
                </a:cxn>
              </a:cxnLst>
              <a:rect l="0" t="0" r="r" b="b"/>
              <a:pathLst>
                <a:path w="8074">
                  <a:moveTo>
                    <a:pt x="0" y="0"/>
                  </a:moveTo>
                  <a:lnTo>
                    <a:pt x="0" y="0"/>
                  </a:lnTo>
                  <a:lnTo>
                    <a:pt x="8074" y="0"/>
                  </a:lnTo>
                </a:path>
              </a:pathLst>
            </a:custGeom>
            <a:noFill/>
            <a:ln w="254000" cap="flat">
              <a:solidFill>
                <a:schemeClr val="accent3">
                  <a:lumMod val="75000"/>
                  <a:lumOff val="25000"/>
                </a:schemeClr>
              </a:solidFill>
              <a:prstDash val="solid"/>
              <a:miter lim="800000"/>
              <a:headEnd/>
              <a:tailEnd type="none" w="sm" len="sm"/>
            </a:ln>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482625" y="1059582"/>
              <a:ext cx="2194560" cy="2194560"/>
            </a:xfrm>
            <a:custGeom>
              <a:avLst/>
              <a:gdLst>
                <a:gd name="T0" fmla="*/ 1200 w 2400"/>
                <a:gd name="T1" fmla="*/ 0 h 2400"/>
                <a:gd name="T2" fmla="*/ 1200 w 2400"/>
                <a:gd name="T3" fmla="*/ 0 h 2400"/>
                <a:gd name="T4" fmla="*/ 0 w 2400"/>
                <a:gd name="T5" fmla="*/ 1200 h 2400"/>
                <a:gd name="T6" fmla="*/ 1200 w 2400"/>
                <a:gd name="T7" fmla="*/ 2400 h 2400"/>
                <a:gd name="T8" fmla="*/ 2400 w 2400"/>
                <a:gd name="T9" fmla="*/ 1200 h 2400"/>
                <a:gd name="T10" fmla="*/ 1200 w 2400"/>
                <a:gd name="T11" fmla="*/ 0 h 2400"/>
                <a:gd name="T12" fmla="*/ 1200 w 2400"/>
                <a:gd name="T13" fmla="*/ 0 h 2400"/>
              </a:gdLst>
              <a:ahLst/>
              <a:cxnLst>
                <a:cxn ang="0">
                  <a:pos x="T0" y="T1"/>
                </a:cxn>
                <a:cxn ang="0">
                  <a:pos x="T2" y="T3"/>
                </a:cxn>
                <a:cxn ang="0">
                  <a:pos x="T4" y="T5"/>
                </a:cxn>
                <a:cxn ang="0">
                  <a:pos x="T6" y="T7"/>
                </a:cxn>
                <a:cxn ang="0">
                  <a:pos x="T8" y="T9"/>
                </a:cxn>
                <a:cxn ang="0">
                  <a:pos x="T10" y="T11"/>
                </a:cxn>
                <a:cxn ang="0">
                  <a:pos x="T12" y="T13"/>
                </a:cxn>
              </a:cxnLst>
              <a:rect l="0" t="0" r="r" b="b"/>
              <a:pathLst>
                <a:path w="2400" h="2400">
                  <a:moveTo>
                    <a:pt x="1200" y="0"/>
                  </a:moveTo>
                  <a:lnTo>
                    <a:pt x="1200" y="0"/>
                  </a:lnTo>
                  <a:cubicBezTo>
                    <a:pt x="538" y="0"/>
                    <a:pt x="0" y="537"/>
                    <a:pt x="0" y="1200"/>
                  </a:cubicBezTo>
                  <a:cubicBezTo>
                    <a:pt x="0" y="1863"/>
                    <a:pt x="538" y="2400"/>
                    <a:pt x="1200" y="2400"/>
                  </a:cubicBezTo>
                  <a:cubicBezTo>
                    <a:pt x="1863" y="2400"/>
                    <a:pt x="2400" y="1863"/>
                    <a:pt x="2400" y="1200"/>
                  </a:cubicBezTo>
                  <a:cubicBezTo>
                    <a:pt x="2400" y="537"/>
                    <a:pt x="1863" y="0"/>
                    <a:pt x="1200" y="0"/>
                  </a:cubicBezTo>
                  <a:lnTo>
                    <a:pt x="1200" y="0"/>
                  </a:lnTo>
                  <a:close/>
                </a:path>
              </a:pathLst>
            </a:custGeom>
            <a:solidFill>
              <a:schemeClr val="accent3"/>
            </a:solidFill>
            <a:ln w="57150" cap="flat">
              <a:solidFill>
                <a:schemeClr val="accent3">
                  <a:lumMod val="75000"/>
                  <a:lumOff val="25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algn="ctr" defTabSz="914400"/>
              <a:r>
                <a:rPr lang="en-US" sz="2000" dirty="0" smtClean="0">
                  <a:solidFill>
                    <a:prstClr val="white"/>
                  </a:solidFill>
                  <a:latin typeface="+mj-lt"/>
                </a:rPr>
                <a:t>SHARED</a:t>
              </a:r>
              <a:br>
                <a:rPr lang="en-US" sz="2000" dirty="0" smtClean="0">
                  <a:solidFill>
                    <a:prstClr val="white"/>
                  </a:solidFill>
                  <a:latin typeface="+mj-lt"/>
                </a:rPr>
              </a:br>
              <a:r>
                <a:rPr lang="en-US" sz="2000" dirty="0" smtClean="0">
                  <a:solidFill>
                    <a:prstClr val="white"/>
                  </a:solidFill>
                  <a:latin typeface="+mj-lt"/>
                </a:rPr>
                <a:t>GOAL OF</a:t>
              </a:r>
              <a:br>
                <a:rPr lang="en-US" sz="2000" dirty="0" smtClean="0">
                  <a:solidFill>
                    <a:prstClr val="white"/>
                  </a:solidFill>
                  <a:latin typeface="+mj-lt"/>
                </a:rPr>
              </a:br>
              <a:r>
                <a:rPr lang="en-US" sz="2000" dirty="0" smtClean="0">
                  <a:solidFill>
                    <a:prstClr val="white"/>
                  </a:solidFill>
                  <a:latin typeface="+mj-lt"/>
                </a:rPr>
                <a:t>SELF-RELIANCE</a:t>
              </a:r>
              <a:endParaRPr lang="en-US" sz="2000" dirty="0">
                <a:solidFill>
                  <a:prstClr val="white"/>
                </a:solidFill>
                <a:latin typeface="+mj-lt"/>
              </a:endParaRPr>
            </a:p>
          </p:txBody>
        </p:sp>
        <p:sp>
          <p:nvSpPr>
            <p:cNvPr id="23" name="Text Placeholder 4"/>
            <p:cNvSpPr txBox="1">
              <a:spLocks/>
            </p:cNvSpPr>
            <p:nvPr/>
          </p:nvSpPr>
          <p:spPr>
            <a:xfrm>
              <a:off x="619785" y="3435846"/>
              <a:ext cx="1920240" cy="1101571"/>
            </a:xfrm>
            <a:prstGeom prst="rect">
              <a:avLst/>
            </a:prstGeom>
          </p:spPr>
          <p:txBody>
            <a:bodyPr vert="horz" wrap="square" lIns="0" tIns="46800" rIns="0" bIns="45720" rtlCol="0">
              <a:normAutofit/>
            </a:bodyPr>
            <a:lstStyle>
              <a:lvl1pPr marL="0" indent="0" algn="l" defTabSz="457200" rtl="0" eaLnBrk="1" latinLnBrk="0" hangingPunct="1">
                <a:spcBef>
                  <a:spcPct val="20000"/>
                </a:spcBef>
                <a:buFont typeface="Wingdings" panose="05000000000000000000" pitchFamily="2" charset="2"/>
                <a:buNone/>
                <a:defRPr sz="1800" b="0" i="0" kern="1200">
                  <a:solidFill>
                    <a:schemeClr val="tx1"/>
                  </a:solidFill>
                  <a:latin typeface="+mj-lt"/>
                  <a:ea typeface="+mn-ea"/>
                  <a:cs typeface="Arial"/>
                </a:defRPr>
              </a:lvl1pPr>
              <a:lvl2pPr marL="346075"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2pPr>
              <a:lvl3pPr marL="457200"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3pPr>
              <a:lvl4pPr marL="630238" indent="-168275"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4pPr>
              <a:lvl5pPr marL="803275" indent="-173038"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400" dirty="0" smtClean="0">
                  <a:solidFill>
                    <a:schemeClr val="accent3"/>
                  </a:solidFill>
                  <a:latin typeface="+mn-lt"/>
                </a:rPr>
                <a:t>Emphasizing self-reliance as the end goal unites all audiences and recruits the most Swings</a:t>
              </a:r>
              <a:endParaRPr lang="en-US" sz="1400" dirty="0">
                <a:solidFill>
                  <a:schemeClr val="accent3"/>
                </a:solidFill>
                <a:latin typeface="+mn-lt"/>
              </a:endParaRPr>
            </a:p>
          </p:txBody>
        </p:sp>
      </p:grpSp>
      <p:sp>
        <p:nvSpPr>
          <p:cNvPr id="2" name="Slide Number Placeholder 1"/>
          <p:cNvSpPr>
            <a:spLocks noGrp="1"/>
          </p:cNvSpPr>
          <p:nvPr>
            <p:ph type="sldNum" sz="quarter" idx="10"/>
          </p:nvPr>
        </p:nvSpPr>
        <p:spPr/>
        <p:txBody>
          <a:bodyPr/>
          <a:lstStyle/>
          <a:p>
            <a:fld id="{46903638-178D-3E4C-8874-E0FA73D16517}" type="slidenum">
              <a:rPr lang="en-US" smtClean="0"/>
              <a:pPr/>
              <a:t>33</a:t>
            </a:fld>
            <a:endParaRPr lang="en-US" dirty="0"/>
          </a:p>
        </p:txBody>
      </p:sp>
    </p:spTree>
    <p:extLst>
      <p:ext uri="{BB962C8B-B14F-4D97-AF65-F5344CB8AC3E}">
        <p14:creationId xmlns:p14="http://schemas.microsoft.com/office/powerpoint/2010/main" val="25375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Horizontal)">
                                      <p:cBhvr>
                                        <p:cTn id="22" dur="500"/>
                                        <p:tgtEl>
                                          <p:spTgt spid="2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smtClean="0">
                <a:solidFill>
                  <a:schemeClr val="bg1"/>
                </a:solidFill>
                <a:latin typeface="+mj-lt"/>
              </a:rPr>
              <a:t>Audiences don’t </a:t>
            </a:r>
            <a:r>
              <a:rPr lang="en-US" sz="3800" dirty="0">
                <a:solidFill>
                  <a:schemeClr val="bg1"/>
                </a:solidFill>
                <a:latin typeface="+mj-lt"/>
              </a:rPr>
              <a:t>believe </a:t>
            </a:r>
            <a:r>
              <a:rPr lang="en-US" sz="3800" dirty="0" smtClean="0">
                <a:solidFill>
                  <a:schemeClr val="bg1"/>
                </a:solidFill>
                <a:latin typeface="+mj-lt"/>
              </a:rPr>
              <a:t>that things </a:t>
            </a:r>
            <a:r>
              <a:rPr lang="en-US" sz="3800" dirty="0">
                <a:solidFill>
                  <a:schemeClr val="bg1"/>
                </a:solidFill>
                <a:latin typeface="+mj-lt"/>
              </a:rPr>
              <a:t>have improved in </a:t>
            </a:r>
            <a:r>
              <a:rPr lang="en-US" sz="3800" dirty="0" smtClean="0">
                <a:solidFill>
                  <a:schemeClr val="bg1"/>
                </a:solidFill>
                <a:latin typeface="+mj-lt"/>
              </a:rPr>
              <a:t>the developing</a:t>
            </a:r>
            <a:br>
              <a:rPr lang="en-US" sz="3800" dirty="0" smtClean="0">
                <a:solidFill>
                  <a:schemeClr val="bg1"/>
                </a:solidFill>
                <a:latin typeface="+mj-lt"/>
              </a:rPr>
            </a:br>
            <a:r>
              <a:rPr lang="en-US" sz="3800" dirty="0" smtClean="0">
                <a:solidFill>
                  <a:schemeClr val="bg1"/>
                </a:solidFill>
                <a:latin typeface="+mj-lt"/>
              </a:rPr>
              <a:t>world </a:t>
            </a:r>
            <a:r>
              <a:rPr lang="en-US" sz="3800" dirty="0">
                <a:solidFill>
                  <a:schemeClr val="bg1"/>
                </a:solidFill>
                <a:latin typeface="+mj-lt"/>
              </a:rPr>
              <a:t>– and this </a:t>
            </a:r>
            <a:r>
              <a:rPr lang="en-US" sz="3800" dirty="0" smtClean="0">
                <a:solidFill>
                  <a:schemeClr val="bg1"/>
                </a:solidFill>
                <a:latin typeface="+mj-lt"/>
              </a:rPr>
              <a:t>view is particularly</a:t>
            </a:r>
            <a:br>
              <a:rPr lang="en-US" sz="3800" dirty="0" smtClean="0">
                <a:solidFill>
                  <a:schemeClr val="bg1"/>
                </a:solidFill>
                <a:latin typeface="+mj-lt"/>
              </a:rPr>
            </a:br>
            <a:r>
              <a:rPr lang="en-US" sz="3800" dirty="0" smtClean="0">
                <a:solidFill>
                  <a:schemeClr val="bg1"/>
                </a:solidFill>
                <a:latin typeface="+mj-lt"/>
              </a:rPr>
              <a:t>hard </a:t>
            </a:r>
            <a:r>
              <a:rPr lang="en-US" sz="3800" dirty="0">
                <a:solidFill>
                  <a:schemeClr val="bg1"/>
                </a:solidFill>
                <a:latin typeface="+mj-lt"/>
              </a:rPr>
              <a:t>to change. </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34</a:t>
            </a:fld>
            <a:endParaRPr lang="en-US" dirty="0"/>
          </a:p>
        </p:txBody>
      </p:sp>
      <p:grpSp>
        <p:nvGrpSpPr>
          <p:cNvPr id="5" name="Group 4"/>
          <p:cNvGrpSpPr/>
          <p:nvPr/>
        </p:nvGrpSpPr>
        <p:grpSpPr>
          <a:xfrm>
            <a:off x="-180528" y="1500674"/>
            <a:ext cx="792088" cy="2174200"/>
            <a:chOff x="-180528" y="1189638"/>
            <a:chExt cx="792088" cy="2174200"/>
          </a:xfrm>
        </p:grpSpPr>
        <p:sp>
          <p:nvSpPr>
            <p:cNvPr id="12" name="Pentagon 11"/>
            <p:cNvSpPr/>
            <p:nvPr/>
          </p:nvSpPr>
          <p:spPr>
            <a:xfrm>
              <a:off x="-36511" y="1189638"/>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4351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523259"/>
            <a:ext cx="3200400" cy="735762"/>
          </a:xfrm>
          <a:prstGeom prst="rect">
            <a:avLst/>
          </a:prstGeom>
          <a:noFill/>
        </p:spPr>
        <p:txBody>
          <a:bodyPr wrap="square" rtlCol="0">
            <a:normAutofit/>
          </a:bodyPr>
          <a:lstStyle/>
          <a:p>
            <a:r>
              <a:rPr lang="en-US" sz="1400" dirty="0">
                <a:solidFill>
                  <a:schemeClr val="accent3"/>
                </a:solidFill>
              </a:rPr>
              <a:t>Despite billions in aid, the poorest people around the world are not much better off than they were 20 years ago.</a:t>
            </a:r>
          </a:p>
        </p:txBody>
      </p:sp>
      <p:sp>
        <p:nvSpPr>
          <p:cNvPr id="2" name="Title 1"/>
          <p:cNvSpPr>
            <a:spLocks noGrp="1"/>
          </p:cNvSpPr>
          <p:nvPr>
            <p:ph type="title"/>
          </p:nvPr>
        </p:nvSpPr>
        <p:spPr/>
        <p:txBody>
          <a:bodyPr/>
          <a:lstStyle/>
          <a:p>
            <a:r>
              <a:rPr lang="en-US" smtClean="0"/>
              <a:t>Public Attitudes are Negative</a:t>
            </a:r>
            <a:endParaRPr lang="en-US" dirty="0"/>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35</a:t>
            </a:fld>
            <a:endParaRPr lang="en-US" dirty="0"/>
          </a:p>
        </p:txBody>
      </p:sp>
      <p:sp>
        <p:nvSpPr>
          <p:cNvPr id="7" name="TextBox 6"/>
          <p:cNvSpPr txBox="1"/>
          <p:nvPr/>
        </p:nvSpPr>
        <p:spPr>
          <a:xfrm>
            <a:off x="323528" y="4751040"/>
            <a:ext cx="7594948" cy="246221"/>
          </a:xfrm>
          <a:prstGeom prst="rect">
            <a:avLst/>
          </a:prstGeom>
          <a:noFill/>
        </p:spPr>
        <p:txBody>
          <a:bodyPr wrap="square" lIns="0" rIns="0" rtlCol="0">
            <a:spAutoFit/>
          </a:bodyPr>
          <a:lstStyle/>
          <a:p>
            <a:r>
              <a:rPr lang="en-US" sz="1000" dirty="0" smtClean="0">
                <a:solidFill>
                  <a:schemeClr val="accent3"/>
                </a:solidFill>
                <a:cs typeface="Arial" panose="020B0604020202020204" pitchFamily="34" charset="0"/>
              </a:rPr>
              <a:t>Base: US, UK, France, Germany Gen Pop (all adults) sample. Sample size 1,000 + in each country. Online. Fieldwork January 7</a:t>
            </a:r>
            <a:r>
              <a:rPr lang="en-US" sz="1000" baseline="30000" dirty="0" smtClean="0">
                <a:solidFill>
                  <a:schemeClr val="accent3"/>
                </a:solidFill>
                <a:cs typeface="Arial" panose="020B0604020202020204" pitchFamily="34" charset="0"/>
              </a:rPr>
              <a:t>th</a:t>
            </a:r>
            <a:r>
              <a:rPr lang="en-US" sz="1000" dirty="0" smtClean="0">
                <a:solidFill>
                  <a:schemeClr val="accent3"/>
                </a:solidFill>
                <a:cs typeface="Arial" panose="020B0604020202020204" pitchFamily="34" charset="0"/>
              </a:rPr>
              <a:t>-13</a:t>
            </a:r>
            <a:r>
              <a:rPr lang="en-US" sz="1000" baseline="30000" dirty="0" smtClean="0">
                <a:solidFill>
                  <a:schemeClr val="accent3"/>
                </a:solidFill>
                <a:cs typeface="Arial" panose="020B0604020202020204" pitchFamily="34" charset="0"/>
              </a:rPr>
              <a:t>th</a:t>
            </a:r>
            <a:r>
              <a:rPr lang="en-US" sz="1000" dirty="0" smtClean="0">
                <a:solidFill>
                  <a:schemeClr val="accent3"/>
                </a:solidFill>
                <a:cs typeface="Arial" panose="020B0604020202020204" pitchFamily="34" charset="0"/>
              </a:rPr>
              <a:t> 2014</a:t>
            </a:r>
            <a:endParaRPr lang="en-US" sz="1000" dirty="0">
              <a:solidFill>
                <a:schemeClr val="accent3"/>
              </a:solidFill>
              <a:cs typeface="Arial" panose="020B0604020202020204" pitchFamily="34" charset="0"/>
            </a:endParaRPr>
          </a:p>
        </p:txBody>
      </p:sp>
      <p:sp>
        <p:nvSpPr>
          <p:cNvPr id="9" name="TextBox 8"/>
          <p:cNvSpPr txBox="1"/>
          <p:nvPr/>
        </p:nvSpPr>
        <p:spPr>
          <a:xfrm>
            <a:off x="467544" y="1668845"/>
            <a:ext cx="3200400" cy="369332"/>
          </a:xfrm>
          <a:prstGeom prst="rect">
            <a:avLst/>
          </a:prstGeom>
          <a:noFill/>
        </p:spPr>
        <p:txBody>
          <a:bodyPr wrap="square" rtlCol="0">
            <a:normAutofit/>
          </a:bodyPr>
          <a:lstStyle/>
          <a:p>
            <a:r>
              <a:rPr lang="en-US" sz="1400" dirty="0">
                <a:solidFill>
                  <a:schemeClr val="accent3"/>
                </a:solidFill>
              </a:rPr>
              <a:t>Poor countries tend to stay poor.</a:t>
            </a:r>
          </a:p>
        </p:txBody>
      </p:sp>
      <p:sp>
        <p:nvSpPr>
          <p:cNvPr id="12" name="TextBox 11"/>
          <p:cNvSpPr txBox="1"/>
          <p:nvPr/>
        </p:nvSpPr>
        <p:spPr>
          <a:xfrm>
            <a:off x="483467" y="3571151"/>
            <a:ext cx="3200400" cy="584775"/>
          </a:xfrm>
          <a:prstGeom prst="rect">
            <a:avLst/>
          </a:prstGeom>
          <a:noFill/>
        </p:spPr>
        <p:txBody>
          <a:bodyPr wrap="square" rtlCol="0">
            <a:normAutofit/>
          </a:bodyPr>
          <a:lstStyle/>
          <a:p>
            <a:r>
              <a:rPr lang="en-US" sz="1400" dirty="0">
                <a:solidFill>
                  <a:schemeClr val="accent3"/>
                </a:solidFill>
              </a:rPr>
              <a:t>Most of the countries that were poor 30 years ago are still poor today</a:t>
            </a:r>
            <a:r>
              <a:rPr lang="en-US" sz="1400" dirty="0" smtClean="0">
                <a:solidFill>
                  <a:schemeClr val="accent3"/>
                </a:solidFill>
              </a:rPr>
              <a:t>.</a:t>
            </a:r>
            <a:endParaRPr lang="en-US" sz="1400" dirty="0">
              <a:solidFill>
                <a:schemeClr val="accent3"/>
              </a:solidFill>
            </a:endParaRPr>
          </a:p>
        </p:txBody>
      </p:sp>
      <p:graphicFrame>
        <p:nvGraphicFramePr>
          <p:cNvPr id="13" name="Chart 12"/>
          <p:cNvGraphicFramePr>
            <a:graphicFrameLocks/>
          </p:cNvGraphicFramePr>
          <p:nvPr>
            <p:extLst/>
          </p:nvPr>
        </p:nvGraphicFramePr>
        <p:xfrm>
          <a:off x="3620551" y="1275606"/>
          <a:ext cx="5165914" cy="3378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30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chart seriesIdx="-4" categoryIdx="0"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graphicEl>
                                              <a:chart seriesIdx="-4" categoryIdx="1"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Graphic spid="13" grpId="0">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Changing These Opinions is Hard</a:t>
            </a:r>
            <a:endParaRPr lang="en-US" dirty="0"/>
          </a:p>
        </p:txBody>
      </p:sp>
      <p:sp>
        <p:nvSpPr>
          <p:cNvPr id="19"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36</a:t>
            </a:fld>
            <a:endParaRPr lang="en-US" dirty="0"/>
          </a:p>
        </p:txBody>
      </p:sp>
      <p:sp>
        <p:nvSpPr>
          <p:cNvPr id="5" name="Rectangle 4"/>
          <p:cNvSpPr/>
          <p:nvPr/>
        </p:nvSpPr>
        <p:spPr bwMode="auto">
          <a:xfrm>
            <a:off x="443508" y="915566"/>
            <a:ext cx="8088932" cy="699422"/>
          </a:xfrm>
          <a:prstGeom prst="rect">
            <a:avLst/>
          </a:prstGeom>
          <a:noFill/>
          <a:ln w="25400"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ts val="300"/>
              </a:spcBef>
              <a:spcAft>
                <a:spcPct val="0"/>
              </a:spcAft>
            </a:pPr>
            <a:r>
              <a:rPr lang="en-US" sz="1400" kern="0" dirty="0" smtClean="0">
                <a:solidFill>
                  <a:schemeClr val="accent3"/>
                </a:solidFill>
                <a:latin typeface="+mj-lt"/>
                <a:ea typeface="ヒラギノ角ゴ ProN W3" charset="0"/>
                <a:cs typeface="Segoe UI"/>
                <a:sym typeface="Gill Sans" charset="0"/>
              </a:rPr>
              <a:t>Proportion that agree ‘Foreign </a:t>
            </a:r>
            <a:r>
              <a:rPr lang="en-US" sz="1400" kern="0" dirty="0">
                <a:solidFill>
                  <a:schemeClr val="accent3"/>
                </a:solidFill>
                <a:latin typeface="+mj-lt"/>
                <a:ea typeface="ヒラギノ角ゴ ProN W3" charset="0"/>
                <a:cs typeface="Segoe UI"/>
                <a:sym typeface="Gill Sans" charset="0"/>
              </a:rPr>
              <a:t>aid is a big </a:t>
            </a:r>
            <a:r>
              <a:rPr lang="en-US" sz="1400" kern="0" dirty="0" smtClean="0">
                <a:solidFill>
                  <a:schemeClr val="accent3"/>
                </a:solidFill>
                <a:latin typeface="+mj-lt"/>
                <a:ea typeface="ヒラギノ角ゴ ProN W3" charset="0"/>
                <a:cs typeface="Segoe UI"/>
                <a:sym typeface="Gill Sans" charset="0"/>
              </a:rPr>
              <a:t>waste’</a:t>
            </a:r>
          </a:p>
          <a:p>
            <a:pPr defTabSz="914400" fontAlgn="base">
              <a:spcBef>
                <a:spcPts val="300"/>
              </a:spcBef>
              <a:spcAft>
                <a:spcPct val="0"/>
              </a:spcAft>
            </a:pPr>
            <a:r>
              <a:rPr lang="en-US" sz="1400" u="sng" kern="0" dirty="0" smtClean="0">
                <a:solidFill>
                  <a:schemeClr val="accent3"/>
                </a:solidFill>
                <a:latin typeface="+mj-lt"/>
                <a:ea typeface="ヒラギノ角ゴ ProN W3" charset="0"/>
                <a:cs typeface="Arial" panose="020B0604020202020204" pitchFamily="34" charset="0"/>
                <a:sym typeface="Gill Sans" charset="0"/>
              </a:rPr>
              <a:t>No</a:t>
            </a:r>
            <a:r>
              <a:rPr lang="en-US" sz="1400" kern="0" dirty="0" smtClean="0">
                <a:solidFill>
                  <a:schemeClr val="accent3"/>
                </a:solidFill>
                <a:latin typeface="+mj-lt"/>
                <a:ea typeface="ヒラギノ角ゴ ProN W3" charset="0"/>
                <a:cs typeface="Arial" panose="020B0604020202020204" pitchFamily="34" charset="0"/>
                <a:sym typeface="Gill Sans" charset="0"/>
              </a:rPr>
              <a:t> statistically significant change in any audience group over the course of the survey</a:t>
            </a:r>
            <a:endParaRPr lang="en-US" sz="1400" kern="0" dirty="0">
              <a:solidFill>
                <a:schemeClr val="accent3"/>
              </a:solidFill>
              <a:latin typeface="+mj-lt"/>
              <a:ea typeface="ヒラギノ角ゴ ProN W3" charset="0"/>
              <a:cs typeface="Arial" panose="020B0604020202020204" pitchFamily="34" charset="0"/>
              <a:sym typeface="Gill Sans" charset="0"/>
            </a:endParaRPr>
          </a:p>
          <a:p>
            <a:pPr defTabSz="914400" fontAlgn="base">
              <a:spcBef>
                <a:spcPts val="300"/>
              </a:spcBef>
              <a:spcAft>
                <a:spcPct val="0"/>
              </a:spcAft>
            </a:pPr>
            <a:r>
              <a:rPr lang="en-US" sz="1000" kern="0" dirty="0" smtClean="0">
                <a:solidFill>
                  <a:schemeClr val="accent3"/>
                </a:solidFill>
                <a:ea typeface="ヒラギノ角ゴ ProN W3" charset="0"/>
                <a:cs typeface="Arial" panose="020B0604020202020204" pitchFamily="34" charset="0"/>
                <a:sym typeface="Gill Sans" charset="0"/>
              </a:rPr>
              <a:t>Top 2 shown (Strongly agree + Somewhat agree)</a:t>
            </a:r>
            <a:endParaRPr lang="en-US" sz="900" kern="0" dirty="0" smtClean="0">
              <a:solidFill>
                <a:schemeClr val="accent3"/>
              </a:solidFill>
              <a:ea typeface="ヒラギノ角ゴ ProN W3" charset="0"/>
              <a:cs typeface="Arial" panose="020B0604020202020204" pitchFamily="34" charset="0"/>
              <a:sym typeface="Gill Sans" charset="0"/>
            </a:endParaRPr>
          </a:p>
        </p:txBody>
      </p:sp>
      <p:graphicFrame>
        <p:nvGraphicFramePr>
          <p:cNvPr id="14" name="Chart 13"/>
          <p:cNvGraphicFramePr/>
          <p:nvPr>
            <p:extLst/>
          </p:nvPr>
        </p:nvGraphicFramePr>
        <p:xfrm>
          <a:off x="3136392" y="2231136"/>
          <a:ext cx="2743200" cy="2092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nvPr>
        </p:nvGraphicFramePr>
        <p:xfrm>
          <a:off x="237744" y="2231136"/>
          <a:ext cx="2743200" cy="2092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nvPr>
        </p:nvGraphicFramePr>
        <p:xfrm>
          <a:off x="6071616" y="2231136"/>
          <a:ext cx="2743200" cy="2092816"/>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Straight Connector 32"/>
          <p:cNvCxnSpPr/>
          <p:nvPr/>
        </p:nvCxnSpPr>
        <p:spPr bwMode="auto">
          <a:xfrm>
            <a:off x="5965553" y="2170579"/>
            <a:ext cx="0" cy="2103120"/>
          </a:xfrm>
          <a:prstGeom prst="line">
            <a:avLst/>
          </a:prstGeom>
          <a:blipFill dpi="0" rotWithShape="0">
            <a:blip r:embed="rId5"/>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a:off x="3102167" y="2170579"/>
            <a:ext cx="0" cy="2103120"/>
          </a:xfrm>
          <a:prstGeom prst="line">
            <a:avLst/>
          </a:prstGeom>
          <a:blipFill dpi="0" rotWithShape="0">
            <a:blip r:embed="rId5"/>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p:cNvSpPr txBox="1"/>
          <p:nvPr/>
        </p:nvSpPr>
        <p:spPr>
          <a:xfrm>
            <a:off x="323528" y="4751040"/>
            <a:ext cx="7594948" cy="246221"/>
          </a:xfrm>
          <a:prstGeom prst="rect">
            <a:avLst/>
          </a:prstGeom>
          <a:noFill/>
        </p:spPr>
        <p:txBody>
          <a:bodyPr wrap="square" lIns="0" rIns="0" rtlCol="0">
            <a:spAutoFit/>
          </a:bodyPr>
          <a:lstStyle/>
          <a:p>
            <a:r>
              <a:rPr lang="en-US" sz="1000" dirty="0">
                <a:solidFill>
                  <a:srgbClr val="033359"/>
                </a:solidFill>
                <a:cs typeface="Arial" panose="020B0604020202020204" pitchFamily="34" charset="0"/>
              </a:rPr>
              <a:t>Q#. QBL4 /QPS6 / QPST6. Please indicate the extent to which you agree with the idea that foreign aid is a big waste. </a:t>
            </a:r>
          </a:p>
        </p:txBody>
      </p:sp>
      <p:grpSp>
        <p:nvGrpSpPr>
          <p:cNvPr id="11" name="Group 10"/>
          <p:cNvGrpSpPr/>
          <p:nvPr/>
        </p:nvGrpSpPr>
        <p:grpSpPr>
          <a:xfrm>
            <a:off x="466344" y="1879537"/>
            <a:ext cx="1701804" cy="301975"/>
            <a:chOff x="955884" y="1879537"/>
            <a:chExt cx="1701804" cy="301975"/>
          </a:xfrm>
        </p:grpSpPr>
        <p:grpSp>
          <p:nvGrpSpPr>
            <p:cNvPr id="55" name="PRO"/>
            <p:cNvGrpSpPr>
              <a:grpSpLocks noChangeAspect="1"/>
            </p:cNvGrpSpPr>
            <p:nvPr/>
          </p:nvGrpSpPr>
          <p:grpSpPr>
            <a:xfrm>
              <a:off x="955884" y="1887061"/>
              <a:ext cx="182880" cy="233125"/>
              <a:chOff x="2324100" y="339731"/>
              <a:chExt cx="2005013" cy="2555877"/>
            </a:xfrm>
            <a:solidFill>
              <a:schemeClr val="accent3">
                <a:lumMod val="50000"/>
                <a:lumOff val="50000"/>
              </a:schemeClr>
            </a:solidFill>
            <a:effectLst/>
          </p:grpSpPr>
          <p:sp>
            <p:nvSpPr>
              <p:cNvPr id="56" name="Freeform 5"/>
              <p:cNvSpPr>
                <a:spLocks/>
              </p:cNvSpPr>
              <p:nvPr/>
            </p:nvSpPr>
            <p:spPr bwMode="auto">
              <a:xfrm>
                <a:off x="2324100" y="1658941"/>
                <a:ext cx="565149" cy="1236666"/>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p:nvSpPr>
            <p:spPr bwMode="auto">
              <a:xfrm>
                <a:off x="2355850" y="1101730"/>
                <a:ext cx="500058" cy="498479"/>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
              <p:cNvSpPr>
                <a:spLocks/>
              </p:cNvSpPr>
              <p:nvPr/>
            </p:nvSpPr>
            <p:spPr bwMode="auto">
              <a:xfrm>
                <a:off x="3043243" y="1276358"/>
                <a:ext cx="566739"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
              <p:cNvSpPr>
                <a:spLocks/>
              </p:cNvSpPr>
              <p:nvPr/>
            </p:nvSpPr>
            <p:spPr bwMode="auto">
              <a:xfrm>
                <a:off x="3076572" y="720736"/>
                <a:ext cx="500058" cy="498479"/>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9"/>
              <p:cNvSpPr>
                <a:spLocks/>
              </p:cNvSpPr>
              <p:nvPr/>
            </p:nvSpPr>
            <p:spPr bwMode="auto">
              <a:xfrm>
                <a:off x="3763964" y="895352"/>
                <a:ext cx="565149" cy="2000255"/>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0"/>
              <p:cNvSpPr>
                <a:spLocks/>
              </p:cNvSpPr>
              <p:nvPr/>
            </p:nvSpPr>
            <p:spPr bwMode="auto">
              <a:xfrm>
                <a:off x="3797304" y="339731"/>
                <a:ext cx="498479" cy="496890"/>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Content Placeholder 2"/>
            <p:cNvSpPr txBox="1">
              <a:spLocks/>
            </p:cNvSpPr>
            <p:nvPr/>
          </p:nvSpPr>
          <p:spPr>
            <a:xfrm>
              <a:off x="1135548" y="1879537"/>
              <a:ext cx="1522140" cy="301975"/>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3">
                      <a:lumMod val="75000"/>
                      <a:lumOff val="25000"/>
                    </a:schemeClr>
                  </a:solidFill>
                  <a:latin typeface="+mj-lt"/>
                  <a:cs typeface="Calibri Light"/>
                </a:rPr>
                <a:t>Pros</a:t>
              </a:r>
              <a:endParaRPr lang="en-US" sz="1000" dirty="0" smtClean="0">
                <a:solidFill>
                  <a:schemeClr val="accent3">
                    <a:lumMod val="75000"/>
                    <a:lumOff val="25000"/>
                  </a:schemeClr>
                </a:solidFill>
                <a:latin typeface="Franklin Gothic Book" panose="020B0503020102020204" pitchFamily="34" charset="0"/>
                <a:cs typeface="Calibri Light"/>
              </a:endParaRPr>
            </a:p>
          </p:txBody>
        </p:sp>
      </p:grpSp>
      <p:grpSp>
        <p:nvGrpSpPr>
          <p:cNvPr id="3" name="Group 2"/>
          <p:cNvGrpSpPr/>
          <p:nvPr/>
        </p:nvGrpSpPr>
        <p:grpSpPr>
          <a:xfrm>
            <a:off x="6300192" y="1887890"/>
            <a:ext cx="1876362" cy="289206"/>
            <a:chOff x="6584070" y="1887890"/>
            <a:chExt cx="1876362" cy="289206"/>
          </a:xfrm>
        </p:grpSpPr>
        <p:grpSp>
          <p:nvGrpSpPr>
            <p:cNvPr id="63" name="SKEPTIC"/>
            <p:cNvGrpSpPr>
              <a:grpSpLocks noChangeAspect="1"/>
            </p:cNvGrpSpPr>
            <p:nvPr/>
          </p:nvGrpSpPr>
          <p:grpSpPr>
            <a:xfrm>
              <a:off x="6584070" y="1892418"/>
              <a:ext cx="182880" cy="233125"/>
              <a:chOff x="4826000" y="398463"/>
              <a:chExt cx="2005013" cy="2555876"/>
            </a:xfrm>
            <a:solidFill>
              <a:schemeClr val="accent1"/>
            </a:solidFill>
            <a:effectLst/>
          </p:grpSpPr>
          <p:sp>
            <p:nvSpPr>
              <p:cNvPr id="64"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Content Placeholder 2"/>
            <p:cNvSpPr txBox="1">
              <a:spLocks/>
            </p:cNvSpPr>
            <p:nvPr/>
          </p:nvSpPr>
          <p:spPr>
            <a:xfrm>
              <a:off x="6768792" y="1887890"/>
              <a:ext cx="1691640"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1"/>
                  </a:solidFill>
                  <a:latin typeface="+mj-lt"/>
                  <a:cs typeface="Calibri Light"/>
                </a:rPr>
                <a:t>Skeptics</a:t>
              </a:r>
              <a:endParaRPr lang="en-US" sz="1000" dirty="0" smtClean="0">
                <a:solidFill>
                  <a:schemeClr val="accent1"/>
                </a:solidFill>
                <a:latin typeface="Franklin Gothic Book" panose="020B0503020102020204" pitchFamily="34" charset="0"/>
                <a:cs typeface="Calibri Light"/>
              </a:endParaRPr>
            </a:p>
          </p:txBody>
        </p:sp>
      </p:grpSp>
      <p:grpSp>
        <p:nvGrpSpPr>
          <p:cNvPr id="12" name="Group 11"/>
          <p:cNvGrpSpPr/>
          <p:nvPr/>
        </p:nvGrpSpPr>
        <p:grpSpPr>
          <a:xfrm>
            <a:off x="3346704" y="1879537"/>
            <a:ext cx="1513502" cy="332173"/>
            <a:chOff x="2431672" y="1879537"/>
            <a:chExt cx="1513502" cy="332173"/>
          </a:xfrm>
        </p:grpSpPr>
        <p:grpSp>
          <p:nvGrpSpPr>
            <p:cNvPr id="70" name="Group 69"/>
            <p:cNvGrpSpPr>
              <a:grpSpLocks noChangeAspect="1"/>
            </p:cNvGrpSpPr>
            <p:nvPr/>
          </p:nvGrpSpPr>
          <p:grpSpPr>
            <a:xfrm>
              <a:off x="2431672" y="1903858"/>
              <a:ext cx="182880" cy="221685"/>
              <a:chOff x="3969534" y="2897821"/>
              <a:chExt cx="1097280" cy="1330113"/>
            </a:xfrm>
            <a:solidFill>
              <a:schemeClr val="accent3"/>
            </a:solidFill>
            <a:effectLst/>
          </p:grpSpPr>
          <p:sp>
            <p:nvSpPr>
              <p:cNvPr id="71"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Content Placeholder 2"/>
            <p:cNvSpPr txBox="1">
              <a:spLocks/>
            </p:cNvSpPr>
            <p:nvPr/>
          </p:nvSpPr>
          <p:spPr>
            <a:xfrm>
              <a:off x="2614517" y="1879537"/>
              <a:ext cx="1330657"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2">
                      <a:lumMod val="50000"/>
                    </a:schemeClr>
                  </a:solidFill>
                  <a:latin typeface="+mj-lt"/>
                  <a:cs typeface="Calibri Light"/>
                </a:rPr>
                <a:t>Swings</a:t>
              </a:r>
              <a:endParaRPr lang="en-US" sz="1400" dirty="0">
                <a:solidFill>
                  <a:schemeClr val="accent2">
                    <a:lumMod val="50000"/>
                  </a:schemeClr>
                </a:solidFill>
                <a:latin typeface="+mj-lt"/>
                <a:cs typeface="Calibri Light"/>
              </a:endParaRPr>
            </a:p>
          </p:txBody>
        </p:sp>
      </p:grpSp>
      <p:grpSp>
        <p:nvGrpSpPr>
          <p:cNvPr id="44" name="Group 43"/>
          <p:cNvGrpSpPr/>
          <p:nvPr/>
        </p:nvGrpSpPr>
        <p:grpSpPr>
          <a:xfrm>
            <a:off x="323529" y="4501158"/>
            <a:ext cx="5184575" cy="230832"/>
            <a:chOff x="323529" y="4429150"/>
            <a:chExt cx="5184575" cy="230832"/>
          </a:xfrm>
        </p:grpSpPr>
        <p:sp>
          <p:nvSpPr>
            <p:cNvPr id="45" name="TextBox 44"/>
            <p:cNvSpPr txBox="1"/>
            <p:nvPr/>
          </p:nvSpPr>
          <p:spPr>
            <a:xfrm>
              <a:off x="398339" y="4429150"/>
              <a:ext cx="5109765" cy="230832"/>
            </a:xfrm>
            <a:prstGeom prst="rect">
              <a:avLst/>
            </a:prstGeom>
          </p:spPr>
          <p:txBody>
            <a:bodyPr wrap="square" rtlCol="0">
              <a:spAutoFit/>
            </a:bodyPr>
            <a:lstStyle/>
            <a:p>
              <a:pPr defTabSz="725759">
                <a:defRPr/>
              </a:pPr>
              <a:r>
                <a:rPr lang="en-US" sz="900" kern="0" dirty="0" smtClean="0">
                  <a:solidFill>
                    <a:schemeClr val="accent3"/>
                  </a:solidFill>
                  <a:ea typeface="Tahoma" pitchFamily="34" charset="0"/>
                  <a:cs typeface="Calibri" pitchFamily="34" charset="0"/>
                </a:rPr>
                <a:t>Indicates a </a:t>
              </a:r>
              <a:r>
                <a:rPr lang="en-US" sz="900" kern="0" dirty="0" smtClean="0">
                  <a:solidFill>
                    <a:schemeClr val="accent3"/>
                  </a:solidFill>
                  <a:latin typeface="+mj-lt"/>
                  <a:ea typeface="Tahoma" pitchFamily="34" charset="0"/>
                  <a:cs typeface="Arial" panose="020B0604020202020204" pitchFamily="34" charset="0"/>
                </a:rPr>
                <a:t>statistically</a:t>
              </a:r>
              <a:r>
                <a:rPr lang="en-US" sz="900" kern="0" dirty="0" smtClean="0">
                  <a:solidFill>
                    <a:schemeClr val="accent3"/>
                  </a:solidFill>
                  <a:latin typeface="+mj-lt"/>
                  <a:ea typeface="Tahoma" pitchFamily="34" charset="0"/>
                  <a:cs typeface="Calibri" pitchFamily="34" charset="0"/>
                </a:rPr>
                <a:t> </a:t>
              </a:r>
              <a:r>
                <a:rPr lang="en-US" sz="900" kern="0" dirty="0" smtClean="0">
                  <a:solidFill>
                    <a:schemeClr val="accent3"/>
                  </a:solidFill>
                  <a:ea typeface="Tahoma" pitchFamily="34" charset="0"/>
                  <a:cs typeface="Calibri" pitchFamily="34" charset="0"/>
                </a:rPr>
                <a:t>significant change from pre to post at the 90% confidence interval</a:t>
              </a:r>
            </a:p>
          </p:txBody>
        </p:sp>
        <p:sp>
          <p:nvSpPr>
            <p:cNvPr id="46" name="Rounded Rectangle 45"/>
            <p:cNvSpPr/>
            <p:nvPr/>
          </p:nvSpPr>
          <p:spPr bwMode="auto">
            <a:xfrm>
              <a:off x="323529" y="4499368"/>
              <a:ext cx="138850" cy="9144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4" name="Rectangle 3"/>
          <p:cNvSpPr/>
          <p:nvPr/>
        </p:nvSpPr>
        <p:spPr>
          <a:xfrm>
            <a:off x="237744" y="4501158"/>
            <a:ext cx="4622462" cy="230832"/>
          </a:xfrm>
          <a:prstGeom prst="rect">
            <a:avLst/>
          </a:prstGeom>
          <a:noFill/>
          <a:ln w="317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45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chart seriesIdx="-4" categoryIdx="0"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chart seriesIdx="-4" categoryIdx="1"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graphicEl>
                                              <a:chart seriesIdx="-4" categoryIdx="0"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graphicEl>
                                              <a:chart seriesIdx="-4" categoryIdx="1"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graphicEl>
                                              <a:chart seriesIdx="-4" categoryIdx="2"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Graphic spid="15" grpId="0">
        <p:bldSub>
          <a:bldChart bld="category"/>
        </p:bldSub>
      </p:bldGraphic>
      <p:bldGraphic spid="16" grpId="0">
        <p:bldSub>
          <a:bldChart bld="category"/>
        </p:bldSub>
      </p:bldGraphic>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a:solidFill>
                  <a:schemeClr val="bg1"/>
                </a:solidFill>
                <a:latin typeface="+mj-lt"/>
              </a:rPr>
              <a:t>We can double the number of</a:t>
            </a:r>
            <a:br>
              <a:rPr lang="en-US" sz="3800" dirty="0">
                <a:solidFill>
                  <a:schemeClr val="bg1"/>
                </a:solidFill>
                <a:latin typeface="+mj-lt"/>
              </a:rPr>
            </a:br>
            <a:r>
              <a:rPr lang="en-US" sz="3800" dirty="0">
                <a:solidFill>
                  <a:schemeClr val="bg1"/>
                </a:solidFill>
                <a:latin typeface="+mj-lt"/>
              </a:rPr>
              <a:t>our supporters </a:t>
            </a:r>
            <a:r>
              <a:rPr lang="en-US" sz="3800" i="1" dirty="0">
                <a:solidFill>
                  <a:schemeClr val="bg1"/>
                </a:solidFill>
                <a:latin typeface="+mj-lt"/>
              </a:rPr>
              <a:t>if</a:t>
            </a:r>
            <a:r>
              <a:rPr lang="en-US" sz="3800" dirty="0">
                <a:solidFill>
                  <a:schemeClr val="bg1"/>
                </a:solidFill>
                <a:latin typeface="+mj-lt"/>
              </a:rPr>
              <a:t> we can </a:t>
            </a:r>
            <a:r>
              <a:rPr lang="en-US" sz="3800" dirty="0" smtClean="0">
                <a:solidFill>
                  <a:schemeClr val="bg1"/>
                </a:solidFill>
                <a:latin typeface="+mj-lt"/>
              </a:rPr>
              <a:t>convince</a:t>
            </a:r>
            <a:br>
              <a:rPr lang="en-US" sz="3800" dirty="0" smtClean="0">
                <a:solidFill>
                  <a:schemeClr val="bg1"/>
                </a:solidFill>
                <a:latin typeface="+mj-lt"/>
              </a:rPr>
            </a:br>
            <a:r>
              <a:rPr lang="en-US" sz="3800" dirty="0" smtClean="0">
                <a:solidFill>
                  <a:schemeClr val="bg1"/>
                </a:solidFill>
                <a:latin typeface="+mj-lt"/>
              </a:rPr>
              <a:t>the </a:t>
            </a:r>
            <a:r>
              <a:rPr lang="en-US" sz="3800" dirty="0">
                <a:solidFill>
                  <a:schemeClr val="bg1"/>
                </a:solidFill>
                <a:latin typeface="+mj-lt"/>
              </a:rPr>
              <a:t>undecided ‘Swing’ audience</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37</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36511" y="1503999"/>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9354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3489528" y="1043946"/>
          <a:ext cx="4901184" cy="35295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Three Segments within the Engaged</a:t>
            </a:r>
            <a:endParaRPr lang="en-US" dirty="0"/>
          </a:p>
        </p:txBody>
      </p:sp>
      <p:sp>
        <p:nvSpPr>
          <p:cNvPr id="17" name="Slide Number Placeholder 23"/>
          <p:cNvSpPr txBox="1">
            <a:spLocks/>
          </p:cNvSpPr>
          <p:nvPr/>
        </p:nvSpPr>
        <p:spPr>
          <a:xfrm>
            <a:off x="6668211" y="4725171"/>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03638-178D-3E4C-8874-E0FA73D16517}" type="slidenum">
              <a:rPr lang="en-US" smtClean="0">
                <a:solidFill>
                  <a:srgbClr val="033359"/>
                </a:solidFill>
              </a:rPr>
              <a:pPr/>
              <a:t>38</a:t>
            </a:fld>
            <a:endParaRPr lang="en-US" dirty="0">
              <a:solidFill>
                <a:srgbClr val="033359"/>
              </a:solidFill>
            </a:endParaRPr>
          </a:p>
        </p:txBody>
      </p:sp>
      <p:sp>
        <p:nvSpPr>
          <p:cNvPr id="8" name="TextBox 7"/>
          <p:cNvSpPr txBox="1"/>
          <p:nvPr/>
        </p:nvSpPr>
        <p:spPr>
          <a:xfrm>
            <a:off x="298808" y="4751040"/>
            <a:ext cx="7594948" cy="246221"/>
          </a:xfrm>
          <a:prstGeom prst="rect">
            <a:avLst/>
          </a:prstGeom>
          <a:noFill/>
        </p:spPr>
        <p:txBody>
          <a:bodyPr wrap="square" lIns="0" rIns="0" rtlCol="0">
            <a:spAutoFit/>
          </a:bodyPr>
          <a:lstStyle/>
          <a:p>
            <a:r>
              <a:rPr lang="en-US" sz="1000" dirty="0">
                <a:solidFill>
                  <a:srgbClr val="033359"/>
                </a:solidFill>
                <a:cs typeface="Arial" panose="020B0604020202020204" pitchFamily="34" charset="0"/>
              </a:rPr>
              <a:t>Base is adult population in each </a:t>
            </a:r>
            <a:r>
              <a:rPr lang="en-US" sz="1000" dirty="0" smtClean="0">
                <a:solidFill>
                  <a:srgbClr val="033359"/>
                </a:solidFill>
                <a:cs typeface="Arial" panose="020B0604020202020204" pitchFamily="34" charset="0"/>
              </a:rPr>
              <a:t>country, and then Engaged Public in each country. </a:t>
            </a:r>
            <a:endParaRPr lang="en-US" sz="1000" dirty="0">
              <a:solidFill>
                <a:srgbClr val="033359"/>
              </a:solidFill>
              <a:cs typeface="Arial" panose="020B0604020202020204" pitchFamily="34" charset="0"/>
            </a:endParaRPr>
          </a:p>
        </p:txBody>
      </p:sp>
      <p:pic>
        <p:nvPicPr>
          <p:cNvPr id="9"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939" y="4301642"/>
            <a:ext cx="420624" cy="260211"/>
          </a:xfrm>
          <a:prstGeom prst="rect">
            <a:avLst/>
          </a:prstGeom>
        </p:spPr>
      </p:pic>
      <p:pic>
        <p:nvPicPr>
          <p:cNvPr id="10"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12" y="4301642"/>
            <a:ext cx="420624" cy="260211"/>
          </a:xfrm>
          <a:prstGeom prst="rect">
            <a:avLst/>
          </a:prstGeom>
        </p:spPr>
      </p:pic>
      <p:pic>
        <p:nvPicPr>
          <p:cNvPr id="11"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576" y="4301642"/>
            <a:ext cx="420624" cy="259167"/>
          </a:xfrm>
          <a:prstGeom prst="rect">
            <a:avLst/>
          </a:prstGeom>
        </p:spPr>
      </p:pic>
      <p:pic>
        <p:nvPicPr>
          <p:cNvPr id="12"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305" y="4301642"/>
            <a:ext cx="420624" cy="258645"/>
          </a:xfrm>
          <a:prstGeom prst="rect">
            <a:avLst/>
          </a:prstGeom>
        </p:spPr>
      </p:pic>
      <p:graphicFrame>
        <p:nvGraphicFramePr>
          <p:cNvPr id="13" name="Chart 12"/>
          <p:cNvGraphicFramePr>
            <a:graphicFrameLocks/>
          </p:cNvGraphicFramePr>
          <p:nvPr>
            <p:extLst/>
          </p:nvPr>
        </p:nvGraphicFramePr>
        <p:xfrm>
          <a:off x="327944" y="1021846"/>
          <a:ext cx="2808312" cy="2037436"/>
        </p:xfrm>
        <a:graphic>
          <a:graphicData uri="http://schemas.openxmlformats.org/drawingml/2006/chart">
            <c:chart xmlns:c="http://schemas.openxmlformats.org/drawingml/2006/chart" xmlns:r="http://schemas.openxmlformats.org/officeDocument/2006/relationships" r:id="rId7"/>
          </a:graphicData>
        </a:graphic>
      </p:graphicFrame>
      <p:pic>
        <p:nvPicPr>
          <p:cNvPr id="14"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873" y="2766478"/>
            <a:ext cx="276035" cy="170765"/>
          </a:xfrm>
          <a:prstGeom prst="rect">
            <a:avLst/>
          </a:prstGeom>
        </p:spPr>
      </p:pic>
      <p:pic>
        <p:nvPicPr>
          <p:cNvPr id="15"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753" y="2766478"/>
            <a:ext cx="276035" cy="170765"/>
          </a:xfrm>
          <a:prstGeom prst="rect">
            <a:avLst/>
          </a:prstGeom>
        </p:spPr>
      </p:pic>
      <p:pic>
        <p:nvPicPr>
          <p:cNvPr id="16"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394" y="2766479"/>
            <a:ext cx="276035" cy="170079"/>
          </a:xfrm>
          <a:prstGeom prst="rect">
            <a:avLst/>
          </a:prstGeom>
        </p:spPr>
      </p:pic>
      <p:pic>
        <p:nvPicPr>
          <p:cNvPr id="18"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767" y="2766478"/>
            <a:ext cx="276035" cy="169736"/>
          </a:xfrm>
          <a:prstGeom prst="rect">
            <a:avLst/>
          </a:prstGeom>
        </p:spPr>
      </p:pic>
      <p:sp>
        <p:nvSpPr>
          <p:cNvPr id="5" name="Right Arrow 4"/>
          <p:cNvSpPr/>
          <p:nvPr/>
        </p:nvSpPr>
        <p:spPr>
          <a:xfrm>
            <a:off x="3455876" y="3116519"/>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a:off x="8244408" y="3109086"/>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5"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Likelihood to Donate to Charity Increases Among Swing Audience</a:t>
            </a:r>
            <a:endParaRPr lang="en-US" dirty="0"/>
          </a:p>
        </p:txBody>
      </p:sp>
      <p:sp>
        <p:nvSpPr>
          <p:cNvPr id="25"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39</a:t>
            </a:fld>
            <a:endParaRPr lang="en-US" dirty="0"/>
          </a:p>
        </p:txBody>
      </p:sp>
      <p:cxnSp>
        <p:nvCxnSpPr>
          <p:cNvPr id="11" name="Straight Connector 10"/>
          <p:cNvCxnSpPr/>
          <p:nvPr/>
        </p:nvCxnSpPr>
        <p:spPr bwMode="auto">
          <a:xfrm>
            <a:off x="6012160" y="2170579"/>
            <a:ext cx="0" cy="2103120"/>
          </a:xfrm>
          <a:prstGeom prst="line">
            <a:avLst/>
          </a:prstGeom>
          <a:blipFill dpi="0" rotWithShape="0">
            <a:blip r:embed="rId2"/>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3072993" y="2170579"/>
            <a:ext cx="0" cy="2103120"/>
          </a:xfrm>
          <a:prstGeom prst="line">
            <a:avLst/>
          </a:prstGeom>
          <a:blipFill dpi="0" rotWithShape="0">
            <a:blip r:embed="rId2"/>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8" name="Chart 17"/>
          <p:cNvGraphicFramePr/>
          <p:nvPr>
            <p:extLst/>
          </p:nvPr>
        </p:nvGraphicFramePr>
        <p:xfrm>
          <a:off x="3131840" y="2227811"/>
          <a:ext cx="2749227" cy="2211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nvPr>
        </p:nvGraphicFramePr>
        <p:xfrm>
          <a:off x="234567" y="2227811"/>
          <a:ext cx="2749227" cy="2211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nvPr>
        </p:nvGraphicFramePr>
        <p:xfrm>
          <a:off x="6072776" y="2227811"/>
          <a:ext cx="2749227" cy="2211971"/>
        </p:xfrm>
        <a:graphic>
          <a:graphicData uri="http://schemas.openxmlformats.org/drawingml/2006/chart">
            <c:chart xmlns:c="http://schemas.openxmlformats.org/drawingml/2006/chart" xmlns:r="http://schemas.openxmlformats.org/officeDocument/2006/relationships" r:id="rId5"/>
          </a:graphicData>
        </a:graphic>
      </p:graphicFrame>
      <p:sp>
        <p:nvSpPr>
          <p:cNvPr id="21" name="Rounded Rectangle 20"/>
          <p:cNvSpPr/>
          <p:nvPr/>
        </p:nvSpPr>
        <p:spPr bwMode="auto">
          <a:xfrm>
            <a:off x="2538991" y="3310868"/>
            <a:ext cx="182880" cy="18288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 name="Rounded Rectangle 21"/>
          <p:cNvSpPr/>
          <p:nvPr/>
        </p:nvSpPr>
        <p:spPr bwMode="auto">
          <a:xfrm>
            <a:off x="5396094" y="3216455"/>
            <a:ext cx="228600" cy="32004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3" name="Rounded Rectangle 22"/>
          <p:cNvSpPr/>
          <p:nvPr/>
        </p:nvSpPr>
        <p:spPr bwMode="auto">
          <a:xfrm>
            <a:off x="2531920" y="2914424"/>
            <a:ext cx="182880" cy="18288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4" name="Rounded Rectangle 23"/>
          <p:cNvSpPr/>
          <p:nvPr/>
        </p:nvSpPr>
        <p:spPr bwMode="auto">
          <a:xfrm>
            <a:off x="8257621" y="3746631"/>
            <a:ext cx="182880" cy="18288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6" name="Rectangle 25"/>
          <p:cNvSpPr/>
          <p:nvPr/>
        </p:nvSpPr>
        <p:spPr bwMode="auto">
          <a:xfrm>
            <a:off x="443508" y="1224256"/>
            <a:ext cx="8088932" cy="699422"/>
          </a:xfrm>
          <a:prstGeom prst="rect">
            <a:avLst/>
          </a:prstGeom>
          <a:noFill/>
          <a:ln w="25400"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ts val="300"/>
              </a:spcBef>
              <a:spcAft>
                <a:spcPct val="0"/>
              </a:spcAft>
            </a:pPr>
            <a:r>
              <a:rPr lang="en-US" sz="1400" kern="0" dirty="0">
                <a:solidFill>
                  <a:schemeClr val="accent3"/>
                </a:solidFill>
                <a:latin typeface="+mj-lt"/>
                <a:ea typeface="ヒラギノ角ゴ ProN W3" charset="0"/>
                <a:cs typeface="Segoe UI"/>
                <a:sym typeface="Gill Sans" charset="0"/>
              </a:rPr>
              <a:t>Likelihood to donate to a charity or non-profit organization</a:t>
            </a:r>
          </a:p>
          <a:p>
            <a:pPr defTabSz="914400" fontAlgn="base">
              <a:spcBef>
                <a:spcPts val="300"/>
              </a:spcBef>
              <a:spcAft>
                <a:spcPct val="0"/>
              </a:spcAft>
            </a:pPr>
            <a:r>
              <a:rPr lang="en-US" sz="1000" kern="0" dirty="0">
                <a:solidFill>
                  <a:schemeClr val="accent3"/>
                </a:solidFill>
                <a:ea typeface="ヒラギノ角ゴ ProN W3" charset="0"/>
                <a:cs typeface="Segoe UI"/>
                <a:sym typeface="Gill Sans" charset="0"/>
              </a:rPr>
              <a:t>Showing Top 3 (10 – Very likely to donate to an NGO + 9 + 8)</a:t>
            </a:r>
          </a:p>
        </p:txBody>
      </p:sp>
      <p:grpSp>
        <p:nvGrpSpPr>
          <p:cNvPr id="27" name="Group 26"/>
          <p:cNvGrpSpPr/>
          <p:nvPr/>
        </p:nvGrpSpPr>
        <p:grpSpPr>
          <a:xfrm>
            <a:off x="467544" y="1879537"/>
            <a:ext cx="1701804" cy="301975"/>
            <a:chOff x="955884" y="1879537"/>
            <a:chExt cx="1701804" cy="301975"/>
          </a:xfrm>
        </p:grpSpPr>
        <p:grpSp>
          <p:nvGrpSpPr>
            <p:cNvPr id="28" name="PRO"/>
            <p:cNvGrpSpPr>
              <a:grpSpLocks noChangeAspect="1"/>
            </p:cNvGrpSpPr>
            <p:nvPr/>
          </p:nvGrpSpPr>
          <p:grpSpPr>
            <a:xfrm>
              <a:off x="955884" y="1892418"/>
              <a:ext cx="182880" cy="233125"/>
              <a:chOff x="2324100" y="398463"/>
              <a:chExt cx="2005013" cy="2555876"/>
            </a:xfrm>
            <a:solidFill>
              <a:schemeClr val="accent3">
                <a:lumMod val="50000"/>
                <a:lumOff val="50000"/>
              </a:schemeClr>
            </a:solidFill>
            <a:effectLst/>
          </p:grpSpPr>
          <p:sp>
            <p:nvSpPr>
              <p:cNvPr id="30"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Content Placeholder 2"/>
            <p:cNvSpPr txBox="1">
              <a:spLocks/>
            </p:cNvSpPr>
            <p:nvPr/>
          </p:nvSpPr>
          <p:spPr>
            <a:xfrm>
              <a:off x="1135548" y="1879537"/>
              <a:ext cx="1522140" cy="301975"/>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3">
                      <a:lumMod val="75000"/>
                      <a:lumOff val="25000"/>
                    </a:schemeClr>
                  </a:solidFill>
                  <a:latin typeface="+mj-lt"/>
                  <a:cs typeface="Calibri Light"/>
                </a:rPr>
                <a:t>Pros</a:t>
              </a:r>
              <a:endParaRPr lang="en-US" sz="1000" dirty="0" smtClean="0">
                <a:solidFill>
                  <a:schemeClr val="accent3">
                    <a:lumMod val="75000"/>
                    <a:lumOff val="25000"/>
                  </a:schemeClr>
                </a:solidFill>
                <a:latin typeface="Franklin Gothic Book" panose="020B0503020102020204" pitchFamily="34" charset="0"/>
                <a:cs typeface="Calibri Light"/>
              </a:endParaRPr>
            </a:p>
          </p:txBody>
        </p:sp>
      </p:grpSp>
      <p:grpSp>
        <p:nvGrpSpPr>
          <p:cNvPr id="36" name="Group 35"/>
          <p:cNvGrpSpPr/>
          <p:nvPr/>
        </p:nvGrpSpPr>
        <p:grpSpPr>
          <a:xfrm>
            <a:off x="6300192" y="1887890"/>
            <a:ext cx="1876362" cy="289206"/>
            <a:chOff x="4086938" y="1887890"/>
            <a:chExt cx="1876362" cy="289206"/>
          </a:xfrm>
        </p:grpSpPr>
        <p:grpSp>
          <p:nvGrpSpPr>
            <p:cNvPr id="37" name="SKEPTIC"/>
            <p:cNvGrpSpPr>
              <a:grpSpLocks noChangeAspect="1"/>
            </p:cNvGrpSpPr>
            <p:nvPr/>
          </p:nvGrpSpPr>
          <p:grpSpPr>
            <a:xfrm>
              <a:off x="4086938" y="1892418"/>
              <a:ext cx="182880" cy="233125"/>
              <a:chOff x="4826000" y="398463"/>
              <a:chExt cx="2005013" cy="2555876"/>
            </a:xfrm>
            <a:solidFill>
              <a:schemeClr val="accent4"/>
            </a:solidFill>
            <a:effectLst/>
          </p:grpSpPr>
          <p:sp>
            <p:nvSpPr>
              <p:cNvPr id="39"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Content Placeholder 2"/>
            <p:cNvSpPr txBox="1">
              <a:spLocks/>
            </p:cNvSpPr>
            <p:nvPr/>
          </p:nvSpPr>
          <p:spPr>
            <a:xfrm>
              <a:off x="4271660" y="1887890"/>
              <a:ext cx="1691640"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1"/>
                  </a:solidFill>
                  <a:latin typeface="+mj-lt"/>
                  <a:cs typeface="Calibri Light"/>
                </a:rPr>
                <a:t>Skeptics</a:t>
              </a:r>
              <a:endParaRPr lang="en-US" sz="1000" dirty="0" smtClean="0">
                <a:solidFill>
                  <a:schemeClr val="accent1"/>
                </a:solidFill>
                <a:latin typeface="Franklin Gothic Book" panose="020B0503020102020204" pitchFamily="34" charset="0"/>
                <a:cs typeface="Calibri Light"/>
              </a:endParaRPr>
            </a:p>
          </p:txBody>
        </p:sp>
      </p:grpSp>
      <p:grpSp>
        <p:nvGrpSpPr>
          <p:cNvPr id="45" name="Group 44"/>
          <p:cNvGrpSpPr/>
          <p:nvPr/>
        </p:nvGrpSpPr>
        <p:grpSpPr>
          <a:xfrm>
            <a:off x="3347864" y="1879537"/>
            <a:ext cx="1513502" cy="332173"/>
            <a:chOff x="2431672" y="1879537"/>
            <a:chExt cx="1513502" cy="332173"/>
          </a:xfrm>
        </p:grpSpPr>
        <p:grpSp>
          <p:nvGrpSpPr>
            <p:cNvPr id="46" name="Group 45"/>
            <p:cNvGrpSpPr>
              <a:grpSpLocks noChangeAspect="1"/>
            </p:cNvGrpSpPr>
            <p:nvPr/>
          </p:nvGrpSpPr>
          <p:grpSpPr>
            <a:xfrm>
              <a:off x="2431672" y="1903858"/>
              <a:ext cx="182880" cy="221685"/>
              <a:chOff x="3969534" y="2897821"/>
              <a:chExt cx="1097280" cy="1330113"/>
            </a:xfrm>
            <a:solidFill>
              <a:schemeClr val="accent3"/>
            </a:solidFill>
            <a:effectLst/>
          </p:grpSpPr>
          <p:sp>
            <p:nvSpPr>
              <p:cNvPr id="48"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Content Placeholder 2"/>
            <p:cNvSpPr txBox="1">
              <a:spLocks/>
            </p:cNvSpPr>
            <p:nvPr/>
          </p:nvSpPr>
          <p:spPr>
            <a:xfrm>
              <a:off x="2614517" y="1879537"/>
              <a:ext cx="1330657"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2">
                      <a:lumMod val="50000"/>
                    </a:schemeClr>
                  </a:solidFill>
                  <a:latin typeface="+mj-lt"/>
                  <a:cs typeface="Calibri Light"/>
                </a:rPr>
                <a:t>Swings</a:t>
              </a:r>
              <a:endParaRPr lang="en-US" sz="1400" dirty="0">
                <a:solidFill>
                  <a:schemeClr val="accent2">
                    <a:lumMod val="50000"/>
                  </a:schemeClr>
                </a:solidFill>
                <a:latin typeface="+mj-lt"/>
                <a:cs typeface="Calibri Light"/>
              </a:endParaRPr>
            </a:p>
          </p:txBody>
        </p:sp>
      </p:grpSp>
      <p:sp>
        <p:nvSpPr>
          <p:cNvPr id="58" name="TextBox 57"/>
          <p:cNvSpPr txBox="1"/>
          <p:nvPr/>
        </p:nvSpPr>
        <p:spPr>
          <a:xfrm>
            <a:off x="323528" y="4515966"/>
            <a:ext cx="7594948" cy="461665"/>
          </a:xfrm>
          <a:prstGeom prst="rect">
            <a:avLst/>
          </a:prstGeom>
          <a:noFill/>
        </p:spPr>
        <p:txBody>
          <a:bodyPr wrap="square" lIns="0" rIns="0" rtlCol="0">
            <a:spAutoFit/>
          </a:bodyPr>
          <a:lstStyle/>
          <a:p>
            <a:pPr marL="1255713" indent="-1255713" defTabSz="725759"/>
            <a:r>
              <a:rPr lang="en-US" sz="800" dirty="0">
                <a:solidFill>
                  <a:schemeClr val="accent3"/>
                </a:solidFill>
                <a:cs typeface="Arial" panose="020B0604020202020204" pitchFamily="34" charset="0"/>
              </a:rPr>
              <a:t>Q#. QBSR5 /QPS3 / QPST3. Thinking about charitable giving to help in developing countries, please indicate how likely you would be to donate to a charity or non-profit organization (i.e. NGO) that works on international development programs, where a score of 0 means that you are ‘Not at all likely to donate to an NGO’, and a score of 10 means you are ‘Very likely to donate to an NGO’.  Where would you place yourself on this scale? </a:t>
            </a:r>
          </a:p>
        </p:txBody>
      </p:sp>
      <p:sp>
        <p:nvSpPr>
          <p:cNvPr id="3" name="Rectangle 2"/>
          <p:cNvSpPr/>
          <p:nvPr/>
        </p:nvSpPr>
        <p:spPr>
          <a:xfrm>
            <a:off x="3292768" y="3041492"/>
            <a:ext cx="2553011" cy="923647"/>
          </a:xfrm>
          <a:prstGeom prst="rect">
            <a:avLst/>
          </a:prstGeom>
          <a:noFill/>
          <a:ln w="25400">
            <a:solidFill>
              <a:schemeClr val="accent2">
                <a:lumMod val="50000"/>
                <a:alpha val="70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323529" y="4323090"/>
            <a:ext cx="5184575" cy="230832"/>
            <a:chOff x="323529" y="4429150"/>
            <a:chExt cx="5184575" cy="230832"/>
          </a:xfrm>
        </p:grpSpPr>
        <p:sp>
          <p:nvSpPr>
            <p:cNvPr id="56" name="TextBox 55"/>
            <p:cNvSpPr txBox="1"/>
            <p:nvPr/>
          </p:nvSpPr>
          <p:spPr>
            <a:xfrm>
              <a:off x="398339" y="4429150"/>
              <a:ext cx="5109765" cy="230832"/>
            </a:xfrm>
            <a:prstGeom prst="rect">
              <a:avLst/>
            </a:prstGeom>
          </p:spPr>
          <p:txBody>
            <a:bodyPr wrap="square" rtlCol="0">
              <a:spAutoFit/>
            </a:bodyPr>
            <a:lstStyle/>
            <a:p>
              <a:pPr defTabSz="725759">
                <a:defRPr/>
              </a:pPr>
              <a:r>
                <a:rPr lang="en-US" sz="900" kern="0" dirty="0" smtClean="0">
                  <a:solidFill>
                    <a:schemeClr val="accent3"/>
                  </a:solidFill>
                  <a:ea typeface="Tahoma" pitchFamily="34" charset="0"/>
                  <a:cs typeface="Calibri" pitchFamily="34" charset="0"/>
                </a:rPr>
                <a:t>Indicates a </a:t>
              </a:r>
              <a:r>
                <a:rPr lang="en-US" sz="900" kern="0" dirty="0" smtClean="0">
                  <a:solidFill>
                    <a:schemeClr val="accent3"/>
                  </a:solidFill>
                  <a:latin typeface="+mj-lt"/>
                  <a:ea typeface="Tahoma" pitchFamily="34" charset="0"/>
                  <a:cs typeface="Arial" panose="020B0604020202020204" pitchFamily="34" charset="0"/>
                </a:rPr>
                <a:t>statistically</a:t>
              </a:r>
              <a:r>
                <a:rPr lang="en-US" sz="900" kern="0" dirty="0" smtClean="0">
                  <a:solidFill>
                    <a:schemeClr val="accent3"/>
                  </a:solidFill>
                  <a:latin typeface="+mj-lt"/>
                  <a:ea typeface="Tahoma" pitchFamily="34" charset="0"/>
                  <a:cs typeface="Calibri" pitchFamily="34" charset="0"/>
                </a:rPr>
                <a:t> </a:t>
              </a:r>
              <a:r>
                <a:rPr lang="en-US" sz="900" kern="0" dirty="0" smtClean="0">
                  <a:solidFill>
                    <a:schemeClr val="accent3"/>
                  </a:solidFill>
                  <a:ea typeface="Tahoma" pitchFamily="34" charset="0"/>
                  <a:cs typeface="Calibri" pitchFamily="34" charset="0"/>
                </a:rPr>
                <a:t>significant change from pre to post at the 90% confidence interval</a:t>
              </a:r>
            </a:p>
          </p:txBody>
        </p:sp>
        <p:sp>
          <p:nvSpPr>
            <p:cNvPr id="57" name="Rounded Rectangle 56"/>
            <p:cNvSpPr/>
            <p:nvPr/>
          </p:nvSpPr>
          <p:spPr bwMode="auto">
            <a:xfrm>
              <a:off x="323529" y="4499368"/>
              <a:ext cx="138850" cy="9144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29238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category" animBg="0"/>
        </p:bldSub>
      </p:bldGraphic>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arguments are diffuse</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4</a:t>
            </a:fld>
            <a:endParaRPr lang="en-US" dirty="0"/>
          </a:p>
        </p:txBody>
      </p:sp>
      <p:cxnSp>
        <p:nvCxnSpPr>
          <p:cNvPr id="4" name="Straight Connector 3"/>
          <p:cNvCxnSpPr/>
          <p:nvPr/>
        </p:nvCxnSpPr>
        <p:spPr>
          <a:xfrm>
            <a:off x="4531398" y="1141002"/>
            <a:ext cx="0" cy="3490905"/>
          </a:xfrm>
          <a:prstGeom prst="line">
            <a:avLst/>
          </a:prstGeom>
          <a:ln w="28575"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63536" y="2658010"/>
            <a:ext cx="7239000" cy="0"/>
          </a:xfrm>
          <a:prstGeom prst="line">
            <a:avLst/>
          </a:prstGeom>
          <a:ln w="28575"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8290349" y="2571750"/>
            <a:ext cx="745767" cy="601028"/>
          </a:xfrm>
          <a:prstGeom prst="rect">
            <a:avLst/>
          </a:prstGeom>
          <a:noFill/>
        </p:spPr>
        <p:txBody>
          <a:bodyPr vert="horz" lIns="0" tIns="0" rIns="91440" bIns="0" rtlCol="0" anchor="t">
            <a:normAutofit/>
          </a:bodyPr>
          <a:lstStyle>
            <a:lvl1pPr algn="l" defTabSz="457200" rtl="0" eaLnBrk="1" latinLnBrk="0" hangingPunct="1">
              <a:lnSpc>
                <a:spcPct val="90000"/>
              </a:lnSpc>
              <a:spcBef>
                <a:spcPct val="0"/>
              </a:spcBef>
              <a:buNone/>
              <a:defRPr sz="3800" kern="1200" spc="-100">
                <a:solidFill>
                  <a:schemeClr val="accent3"/>
                </a:solidFill>
                <a:latin typeface="+mn-lt"/>
                <a:ea typeface="+mj-ea"/>
                <a:cs typeface="+mj-cs"/>
              </a:defRPr>
            </a:lvl1pPr>
          </a:lstStyle>
          <a:p>
            <a:r>
              <a:rPr lang="en-US" sz="1400" b="1" dirty="0" smtClean="0">
                <a:solidFill>
                  <a:schemeClr val="bg2">
                    <a:lumMod val="25000"/>
                  </a:schemeClr>
                </a:solidFill>
              </a:rPr>
              <a:t>Us</a:t>
            </a:r>
            <a:endParaRPr lang="en-US" sz="1400" b="1" dirty="0">
              <a:solidFill>
                <a:schemeClr val="bg2">
                  <a:lumMod val="25000"/>
                </a:schemeClr>
              </a:solidFill>
            </a:endParaRPr>
          </a:p>
        </p:txBody>
      </p:sp>
      <p:sp>
        <p:nvSpPr>
          <p:cNvPr id="7" name="Title 1"/>
          <p:cNvSpPr txBox="1">
            <a:spLocks/>
          </p:cNvSpPr>
          <p:nvPr/>
        </p:nvSpPr>
        <p:spPr>
          <a:xfrm>
            <a:off x="41023" y="2353156"/>
            <a:ext cx="1016000" cy="60102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2">
                    <a:lumMod val="25000"/>
                  </a:schemeClr>
                </a:solidFill>
                <a:latin typeface="+mn-lt"/>
              </a:rPr>
              <a:t>Them</a:t>
            </a:r>
            <a:endParaRPr lang="en-US" sz="1400" b="1" dirty="0">
              <a:solidFill>
                <a:schemeClr val="bg2">
                  <a:lumMod val="25000"/>
                </a:schemeClr>
              </a:solidFill>
              <a:latin typeface="+mn-lt"/>
            </a:endParaRPr>
          </a:p>
        </p:txBody>
      </p:sp>
      <p:sp>
        <p:nvSpPr>
          <p:cNvPr id="8" name="Title 1"/>
          <p:cNvSpPr txBox="1">
            <a:spLocks/>
          </p:cNvSpPr>
          <p:nvPr/>
        </p:nvSpPr>
        <p:spPr>
          <a:xfrm>
            <a:off x="3661448" y="668244"/>
            <a:ext cx="1739900" cy="6010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2">
                    <a:lumMod val="25000"/>
                  </a:schemeClr>
                </a:solidFill>
              </a:rPr>
              <a:t>Emotional</a:t>
            </a:r>
            <a:endParaRPr lang="en-US" sz="1400" b="1" dirty="0">
              <a:solidFill>
                <a:schemeClr val="bg2">
                  <a:lumMod val="25000"/>
                </a:schemeClr>
              </a:solidFill>
            </a:endParaRPr>
          </a:p>
        </p:txBody>
      </p:sp>
      <p:sp>
        <p:nvSpPr>
          <p:cNvPr id="9" name="Title 1"/>
          <p:cNvSpPr txBox="1">
            <a:spLocks/>
          </p:cNvSpPr>
          <p:nvPr/>
        </p:nvSpPr>
        <p:spPr>
          <a:xfrm>
            <a:off x="3700078" y="4535717"/>
            <a:ext cx="1739900" cy="60102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2">
                    <a:lumMod val="25000"/>
                  </a:schemeClr>
                </a:solidFill>
                <a:latin typeface="+mn-lt"/>
              </a:rPr>
              <a:t>Rational</a:t>
            </a:r>
            <a:endParaRPr lang="en-US" sz="1400" b="1" dirty="0">
              <a:solidFill>
                <a:schemeClr val="bg2">
                  <a:lumMod val="25000"/>
                </a:schemeClr>
              </a:solidFill>
              <a:latin typeface="+mn-lt"/>
            </a:endParaRPr>
          </a:p>
        </p:txBody>
      </p:sp>
      <p:sp>
        <p:nvSpPr>
          <p:cNvPr id="10" name="Rectangle 9"/>
          <p:cNvSpPr/>
          <p:nvPr/>
        </p:nvSpPr>
        <p:spPr>
          <a:xfrm>
            <a:off x="660724" y="1141002"/>
            <a:ext cx="1885384" cy="338868"/>
          </a:xfrm>
          <a:prstGeom prst="rect">
            <a:avLst/>
          </a:prstGeom>
        </p:spPr>
        <p:txBody>
          <a:bodyPr wrap="square">
            <a:spAutoFit/>
          </a:bodyPr>
          <a:lstStyle/>
          <a:p>
            <a:pPr algn="ctr"/>
            <a:r>
              <a:rPr lang="en-US" sz="800" dirty="0">
                <a:solidFill>
                  <a:schemeClr val="bg2">
                    <a:lumMod val="25000"/>
                  </a:schemeClr>
                </a:solidFill>
              </a:rPr>
              <a:t>Women &amp; Girls </a:t>
            </a:r>
            <a:r>
              <a:rPr lang="en-US" sz="800" dirty="0" smtClean="0">
                <a:solidFill>
                  <a:schemeClr val="bg2">
                    <a:lumMod val="25000"/>
                  </a:schemeClr>
                </a:solidFill>
              </a:rPr>
              <a:t>                                        (</a:t>
            </a:r>
            <a:r>
              <a:rPr lang="en-US" sz="800" dirty="0">
                <a:solidFill>
                  <a:schemeClr val="bg2">
                    <a:lumMod val="25000"/>
                  </a:schemeClr>
                </a:solidFill>
              </a:rPr>
              <a:t>change-agents creating virtuous circle)</a:t>
            </a:r>
          </a:p>
        </p:txBody>
      </p:sp>
      <p:sp>
        <p:nvSpPr>
          <p:cNvPr id="11" name="Rectangle 10"/>
          <p:cNvSpPr/>
          <p:nvPr/>
        </p:nvSpPr>
        <p:spPr>
          <a:xfrm>
            <a:off x="766255" y="1967955"/>
            <a:ext cx="1241045" cy="215444"/>
          </a:xfrm>
          <a:prstGeom prst="rect">
            <a:avLst/>
          </a:prstGeom>
        </p:spPr>
        <p:txBody>
          <a:bodyPr wrap="none">
            <a:spAutoFit/>
          </a:bodyPr>
          <a:lstStyle/>
          <a:p>
            <a:pPr algn="ctr"/>
            <a:r>
              <a:rPr lang="en-US" sz="800" dirty="0">
                <a:solidFill>
                  <a:schemeClr val="bg2">
                    <a:lumMod val="25000"/>
                  </a:schemeClr>
                </a:solidFill>
              </a:rPr>
              <a:t>‘Them’ as change-agents </a:t>
            </a:r>
          </a:p>
        </p:txBody>
      </p:sp>
      <p:sp>
        <p:nvSpPr>
          <p:cNvPr id="12" name="Rectangle 11"/>
          <p:cNvSpPr/>
          <p:nvPr/>
        </p:nvSpPr>
        <p:spPr>
          <a:xfrm>
            <a:off x="1699241" y="2232851"/>
            <a:ext cx="1989648" cy="215444"/>
          </a:xfrm>
          <a:prstGeom prst="rect">
            <a:avLst/>
          </a:prstGeom>
        </p:spPr>
        <p:txBody>
          <a:bodyPr wrap="none">
            <a:spAutoFit/>
          </a:bodyPr>
          <a:lstStyle/>
          <a:p>
            <a:pPr algn="ctr"/>
            <a:r>
              <a:rPr lang="en-US" sz="800" dirty="0">
                <a:solidFill>
                  <a:schemeClr val="bg2">
                    <a:lumMod val="25000"/>
                  </a:schemeClr>
                </a:solidFill>
              </a:rPr>
              <a:t>Freedom / Individualism / personal agency </a:t>
            </a:r>
          </a:p>
        </p:txBody>
      </p:sp>
      <p:sp>
        <p:nvSpPr>
          <p:cNvPr id="13" name="Rectangle 12"/>
          <p:cNvSpPr/>
          <p:nvPr/>
        </p:nvSpPr>
        <p:spPr>
          <a:xfrm>
            <a:off x="1805538" y="1688837"/>
            <a:ext cx="1703311" cy="215644"/>
          </a:xfrm>
          <a:prstGeom prst="rect">
            <a:avLst/>
          </a:prstGeom>
        </p:spPr>
        <p:txBody>
          <a:bodyPr wrap="none">
            <a:spAutoFit/>
          </a:bodyPr>
          <a:lstStyle/>
          <a:p>
            <a:pPr algn="ctr"/>
            <a:r>
              <a:rPr lang="en-US" sz="800" dirty="0">
                <a:solidFill>
                  <a:schemeClr val="bg2">
                    <a:lumMod val="25000"/>
                  </a:schemeClr>
                </a:solidFill>
              </a:rPr>
              <a:t>Empowerment / Teach a man to fish</a:t>
            </a:r>
          </a:p>
        </p:txBody>
      </p:sp>
      <p:sp>
        <p:nvSpPr>
          <p:cNvPr id="14" name="Rectangle 13"/>
          <p:cNvSpPr/>
          <p:nvPr/>
        </p:nvSpPr>
        <p:spPr>
          <a:xfrm>
            <a:off x="2465959" y="1353863"/>
            <a:ext cx="1980029" cy="215644"/>
          </a:xfrm>
          <a:prstGeom prst="rect">
            <a:avLst/>
          </a:prstGeom>
        </p:spPr>
        <p:txBody>
          <a:bodyPr wrap="none">
            <a:spAutoFit/>
          </a:bodyPr>
          <a:lstStyle/>
          <a:p>
            <a:pPr algn="ctr"/>
            <a:r>
              <a:rPr lang="en-US" sz="800" dirty="0">
                <a:solidFill>
                  <a:schemeClr val="bg2">
                    <a:lumMod val="25000"/>
                  </a:schemeClr>
                </a:solidFill>
              </a:rPr>
              <a:t>Universalism – we all want the same things</a:t>
            </a:r>
          </a:p>
        </p:txBody>
      </p:sp>
      <p:sp>
        <p:nvSpPr>
          <p:cNvPr id="15" name="Rectangle 14"/>
          <p:cNvSpPr/>
          <p:nvPr/>
        </p:nvSpPr>
        <p:spPr>
          <a:xfrm>
            <a:off x="2741100" y="3119704"/>
            <a:ext cx="1335121" cy="215644"/>
          </a:xfrm>
          <a:prstGeom prst="rect">
            <a:avLst/>
          </a:prstGeom>
        </p:spPr>
        <p:txBody>
          <a:bodyPr wrap="none">
            <a:spAutoFit/>
          </a:bodyPr>
          <a:lstStyle/>
          <a:p>
            <a:pPr algn="ctr"/>
            <a:r>
              <a:rPr lang="en-US" sz="800" dirty="0">
                <a:solidFill>
                  <a:schemeClr val="bg2">
                    <a:lumMod val="25000"/>
                  </a:schemeClr>
                </a:solidFill>
              </a:rPr>
              <a:t>Women &amp; Girls (as efficacy)</a:t>
            </a:r>
          </a:p>
        </p:txBody>
      </p:sp>
      <p:sp>
        <p:nvSpPr>
          <p:cNvPr id="16" name="Rectangle 15"/>
          <p:cNvSpPr/>
          <p:nvPr/>
        </p:nvSpPr>
        <p:spPr>
          <a:xfrm>
            <a:off x="931003" y="3316256"/>
            <a:ext cx="1108597" cy="215644"/>
          </a:xfrm>
          <a:prstGeom prst="rect">
            <a:avLst/>
          </a:prstGeom>
        </p:spPr>
        <p:txBody>
          <a:bodyPr wrap="none">
            <a:spAutoFit/>
          </a:bodyPr>
          <a:lstStyle/>
          <a:p>
            <a:pPr algn="ctr"/>
            <a:r>
              <a:rPr lang="en-US" sz="800" dirty="0">
                <a:solidFill>
                  <a:schemeClr val="bg2">
                    <a:lumMod val="25000"/>
                  </a:schemeClr>
                </a:solidFill>
              </a:rPr>
              <a:t>Investment (for them)</a:t>
            </a:r>
          </a:p>
        </p:txBody>
      </p:sp>
      <p:sp>
        <p:nvSpPr>
          <p:cNvPr id="17" name="Rectangle 16"/>
          <p:cNvSpPr/>
          <p:nvPr/>
        </p:nvSpPr>
        <p:spPr>
          <a:xfrm>
            <a:off x="3281854" y="3660182"/>
            <a:ext cx="1243249" cy="215644"/>
          </a:xfrm>
          <a:prstGeom prst="rect">
            <a:avLst/>
          </a:prstGeom>
        </p:spPr>
        <p:txBody>
          <a:bodyPr wrap="none">
            <a:spAutoFit/>
          </a:bodyPr>
          <a:lstStyle/>
          <a:p>
            <a:pPr algn="ctr"/>
            <a:r>
              <a:rPr lang="en-US" sz="800" dirty="0">
                <a:solidFill>
                  <a:schemeClr val="bg2">
                    <a:lumMod val="25000"/>
                  </a:schemeClr>
                </a:solidFill>
              </a:rPr>
              <a:t>Progress / success stories</a:t>
            </a:r>
          </a:p>
        </p:txBody>
      </p:sp>
      <p:sp>
        <p:nvSpPr>
          <p:cNvPr id="18" name="Rectangle 17"/>
          <p:cNvSpPr/>
          <p:nvPr/>
        </p:nvSpPr>
        <p:spPr>
          <a:xfrm>
            <a:off x="2962526" y="4308482"/>
            <a:ext cx="737552" cy="215644"/>
          </a:xfrm>
          <a:prstGeom prst="rect">
            <a:avLst/>
          </a:prstGeom>
        </p:spPr>
        <p:txBody>
          <a:bodyPr wrap="none">
            <a:spAutoFit/>
          </a:bodyPr>
          <a:lstStyle/>
          <a:p>
            <a:pPr algn="ctr"/>
            <a:r>
              <a:rPr lang="en-US" sz="800" dirty="0">
                <a:solidFill>
                  <a:schemeClr val="bg2">
                    <a:lumMod val="25000"/>
                  </a:schemeClr>
                </a:solidFill>
              </a:rPr>
              <a:t>Myth busting</a:t>
            </a:r>
          </a:p>
        </p:txBody>
      </p:sp>
      <p:sp>
        <p:nvSpPr>
          <p:cNvPr id="19" name="Rectangle 18"/>
          <p:cNvSpPr/>
          <p:nvPr/>
        </p:nvSpPr>
        <p:spPr>
          <a:xfrm>
            <a:off x="3716027" y="4511307"/>
            <a:ext cx="505267" cy="215644"/>
          </a:xfrm>
          <a:prstGeom prst="rect">
            <a:avLst/>
          </a:prstGeom>
        </p:spPr>
        <p:txBody>
          <a:bodyPr wrap="none">
            <a:spAutoFit/>
          </a:bodyPr>
          <a:lstStyle/>
          <a:p>
            <a:r>
              <a:rPr lang="en-US" sz="800" dirty="0">
                <a:solidFill>
                  <a:schemeClr val="bg2">
                    <a:lumMod val="25000"/>
                  </a:schemeClr>
                </a:solidFill>
              </a:rPr>
              <a:t>Efficacy</a:t>
            </a:r>
          </a:p>
        </p:txBody>
      </p:sp>
      <p:sp>
        <p:nvSpPr>
          <p:cNvPr id="20" name="Rectangle 19"/>
          <p:cNvSpPr/>
          <p:nvPr/>
        </p:nvSpPr>
        <p:spPr>
          <a:xfrm>
            <a:off x="4814755" y="2954184"/>
            <a:ext cx="1031051" cy="215644"/>
          </a:xfrm>
          <a:prstGeom prst="rect">
            <a:avLst/>
          </a:prstGeom>
        </p:spPr>
        <p:txBody>
          <a:bodyPr wrap="none">
            <a:spAutoFit/>
          </a:bodyPr>
          <a:lstStyle/>
          <a:p>
            <a:pPr algn="ctr"/>
            <a:r>
              <a:rPr lang="en-US" sz="800" dirty="0">
                <a:solidFill>
                  <a:schemeClr val="bg2">
                    <a:lumMod val="25000"/>
                  </a:schemeClr>
                </a:solidFill>
              </a:rPr>
              <a:t>A cry for Aid Reform</a:t>
            </a:r>
          </a:p>
        </p:txBody>
      </p:sp>
      <p:sp>
        <p:nvSpPr>
          <p:cNvPr id="21" name="Rectangle 20"/>
          <p:cNvSpPr/>
          <p:nvPr/>
        </p:nvSpPr>
        <p:spPr>
          <a:xfrm>
            <a:off x="5860970" y="3005755"/>
            <a:ext cx="1381358" cy="215644"/>
          </a:xfrm>
          <a:prstGeom prst="rect">
            <a:avLst/>
          </a:prstGeom>
        </p:spPr>
        <p:txBody>
          <a:bodyPr wrap="none">
            <a:spAutoFit/>
          </a:bodyPr>
          <a:lstStyle/>
          <a:p>
            <a:pPr algn="ctr"/>
            <a:r>
              <a:rPr lang="en-US" sz="800" dirty="0">
                <a:solidFill>
                  <a:schemeClr val="bg2">
                    <a:lumMod val="25000"/>
                  </a:schemeClr>
                </a:solidFill>
              </a:rPr>
              <a:t>Lasting change not handouts</a:t>
            </a:r>
          </a:p>
        </p:txBody>
      </p:sp>
      <p:sp>
        <p:nvSpPr>
          <p:cNvPr id="22" name="Rectangle 21"/>
          <p:cNvSpPr/>
          <p:nvPr/>
        </p:nvSpPr>
        <p:spPr>
          <a:xfrm>
            <a:off x="6765456" y="3449715"/>
            <a:ext cx="2024362" cy="215644"/>
          </a:xfrm>
          <a:prstGeom prst="rect">
            <a:avLst/>
          </a:prstGeom>
        </p:spPr>
        <p:txBody>
          <a:bodyPr wrap="none">
            <a:spAutoFit/>
          </a:bodyPr>
          <a:lstStyle/>
          <a:p>
            <a:pPr algn="ctr"/>
            <a:r>
              <a:rPr lang="en-US" sz="800" dirty="0">
                <a:solidFill>
                  <a:schemeClr val="bg2">
                    <a:lumMod val="25000"/>
                  </a:schemeClr>
                </a:solidFill>
              </a:rPr>
              <a:t>Expertise – we know what needs to be done</a:t>
            </a:r>
          </a:p>
        </p:txBody>
      </p:sp>
      <p:sp>
        <p:nvSpPr>
          <p:cNvPr id="23" name="Rectangle 22"/>
          <p:cNvSpPr/>
          <p:nvPr/>
        </p:nvSpPr>
        <p:spPr>
          <a:xfrm>
            <a:off x="5904746" y="4175441"/>
            <a:ext cx="2141933" cy="215444"/>
          </a:xfrm>
          <a:prstGeom prst="rect">
            <a:avLst/>
          </a:prstGeom>
        </p:spPr>
        <p:txBody>
          <a:bodyPr wrap="none">
            <a:spAutoFit/>
          </a:bodyPr>
          <a:lstStyle/>
          <a:p>
            <a:pPr algn="ctr"/>
            <a:r>
              <a:rPr lang="en-US" sz="800" dirty="0">
                <a:solidFill>
                  <a:schemeClr val="bg2">
                    <a:lumMod val="25000"/>
                  </a:schemeClr>
                </a:solidFill>
              </a:rPr>
              <a:t>Simplicity (big problems, simple interventions) </a:t>
            </a:r>
          </a:p>
        </p:txBody>
      </p:sp>
      <p:sp>
        <p:nvSpPr>
          <p:cNvPr id="24" name="Rectangle 23"/>
          <p:cNvSpPr/>
          <p:nvPr/>
        </p:nvSpPr>
        <p:spPr>
          <a:xfrm>
            <a:off x="7668344" y="4626454"/>
            <a:ext cx="697627" cy="215644"/>
          </a:xfrm>
          <a:prstGeom prst="rect">
            <a:avLst/>
          </a:prstGeom>
        </p:spPr>
        <p:txBody>
          <a:bodyPr wrap="none">
            <a:spAutoFit/>
          </a:bodyPr>
          <a:lstStyle/>
          <a:p>
            <a:pPr algn="ctr"/>
            <a:r>
              <a:rPr lang="en-US" sz="800" dirty="0">
                <a:solidFill>
                  <a:schemeClr val="bg2">
                    <a:lumMod val="25000"/>
                  </a:schemeClr>
                </a:solidFill>
              </a:rPr>
              <a:t>Self-interest</a:t>
            </a:r>
          </a:p>
        </p:txBody>
      </p:sp>
      <p:sp>
        <p:nvSpPr>
          <p:cNvPr id="25" name="Rectangle 24"/>
          <p:cNvSpPr/>
          <p:nvPr/>
        </p:nvSpPr>
        <p:spPr>
          <a:xfrm>
            <a:off x="7798124" y="4029484"/>
            <a:ext cx="981358" cy="215644"/>
          </a:xfrm>
          <a:prstGeom prst="rect">
            <a:avLst/>
          </a:prstGeom>
        </p:spPr>
        <p:txBody>
          <a:bodyPr wrap="none">
            <a:spAutoFit/>
          </a:bodyPr>
          <a:lstStyle/>
          <a:p>
            <a:pPr algn="ctr"/>
            <a:r>
              <a:rPr lang="en-US" sz="800" dirty="0">
                <a:solidFill>
                  <a:schemeClr val="bg2">
                    <a:lumMod val="25000"/>
                  </a:schemeClr>
                </a:solidFill>
              </a:rPr>
              <a:t>Investment (for us)</a:t>
            </a:r>
          </a:p>
        </p:txBody>
      </p:sp>
      <p:sp>
        <p:nvSpPr>
          <p:cNvPr id="26" name="Rectangle 25"/>
          <p:cNvSpPr/>
          <p:nvPr/>
        </p:nvSpPr>
        <p:spPr>
          <a:xfrm>
            <a:off x="6465621" y="2355330"/>
            <a:ext cx="864339" cy="215644"/>
          </a:xfrm>
          <a:prstGeom prst="rect">
            <a:avLst/>
          </a:prstGeom>
        </p:spPr>
        <p:txBody>
          <a:bodyPr wrap="none">
            <a:spAutoFit/>
          </a:bodyPr>
          <a:lstStyle/>
          <a:p>
            <a:pPr algn="ctr"/>
            <a:r>
              <a:rPr lang="en-US" sz="800" dirty="0">
                <a:solidFill>
                  <a:schemeClr val="bg2">
                    <a:lumMod val="25000"/>
                  </a:schemeClr>
                </a:solidFill>
              </a:rPr>
              <a:t>Hope /optimism</a:t>
            </a:r>
          </a:p>
        </p:txBody>
      </p:sp>
      <p:sp>
        <p:nvSpPr>
          <p:cNvPr id="27" name="Rectangle 26"/>
          <p:cNvSpPr/>
          <p:nvPr/>
        </p:nvSpPr>
        <p:spPr>
          <a:xfrm>
            <a:off x="7514455" y="2198016"/>
            <a:ext cx="1311095" cy="342533"/>
          </a:xfrm>
          <a:prstGeom prst="rect">
            <a:avLst/>
          </a:prstGeom>
        </p:spPr>
        <p:txBody>
          <a:bodyPr wrap="square">
            <a:spAutoFit/>
          </a:bodyPr>
          <a:lstStyle/>
          <a:p>
            <a:pPr algn="ctr"/>
            <a:r>
              <a:rPr lang="en-US" sz="800" dirty="0">
                <a:solidFill>
                  <a:schemeClr val="bg2">
                    <a:lumMod val="25000"/>
                  </a:schemeClr>
                </a:solidFill>
              </a:rPr>
              <a:t>Empowerment (for us to make a difference)</a:t>
            </a:r>
          </a:p>
        </p:txBody>
      </p:sp>
      <p:sp>
        <p:nvSpPr>
          <p:cNvPr id="28" name="Rectangle 27"/>
          <p:cNvSpPr/>
          <p:nvPr/>
        </p:nvSpPr>
        <p:spPr>
          <a:xfrm>
            <a:off x="6578429" y="1986970"/>
            <a:ext cx="889987" cy="215644"/>
          </a:xfrm>
          <a:prstGeom prst="rect">
            <a:avLst/>
          </a:prstGeom>
        </p:spPr>
        <p:txBody>
          <a:bodyPr wrap="none">
            <a:spAutoFit/>
          </a:bodyPr>
          <a:lstStyle/>
          <a:p>
            <a:pPr algn="ctr"/>
            <a:r>
              <a:rPr lang="en-US" sz="800" dirty="0">
                <a:solidFill>
                  <a:schemeClr val="bg2">
                    <a:lumMod val="25000"/>
                  </a:schemeClr>
                </a:solidFill>
              </a:rPr>
              <a:t>Human potential</a:t>
            </a:r>
          </a:p>
        </p:txBody>
      </p:sp>
      <p:sp>
        <p:nvSpPr>
          <p:cNvPr id="29" name="Rectangle 28"/>
          <p:cNvSpPr/>
          <p:nvPr/>
        </p:nvSpPr>
        <p:spPr>
          <a:xfrm>
            <a:off x="7514455" y="1173791"/>
            <a:ext cx="1311095" cy="338868"/>
          </a:xfrm>
          <a:prstGeom prst="rect">
            <a:avLst/>
          </a:prstGeom>
        </p:spPr>
        <p:txBody>
          <a:bodyPr wrap="square">
            <a:spAutoFit/>
          </a:bodyPr>
          <a:lstStyle/>
          <a:p>
            <a:pPr algn="ctr"/>
            <a:r>
              <a:rPr lang="en-US" sz="800" dirty="0">
                <a:solidFill>
                  <a:schemeClr val="bg2">
                    <a:lumMod val="25000"/>
                  </a:schemeClr>
                </a:solidFill>
              </a:rPr>
              <a:t>Universalism – we all deserve the same things</a:t>
            </a:r>
          </a:p>
        </p:txBody>
      </p:sp>
      <p:sp>
        <p:nvSpPr>
          <p:cNvPr id="30" name="Rectangle 29"/>
          <p:cNvSpPr/>
          <p:nvPr/>
        </p:nvSpPr>
        <p:spPr>
          <a:xfrm>
            <a:off x="6633303" y="1347735"/>
            <a:ext cx="897251" cy="215644"/>
          </a:xfrm>
          <a:prstGeom prst="rect">
            <a:avLst/>
          </a:prstGeom>
        </p:spPr>
        <p:txBody>
          <a:bodyPr wrap="none">
            <a:spAutoFit/>
          </a:bodyPr>
          <a:lstStyle/>
          <a:p>
            <a:pPr algn="ctr"/>
            <a:r>
              <a:rPr lang="en-US" sz="800" dirty="0">
                <a:solidFill>
                  <a:schemeClr val="bg2">
                    <a:lumMod val="25000"/>
                  </a:schemeClr>
                </a:solidFill>
              </a:rPr>
              <a:t>Have / Have </a:t>
            </a:r>
            <a:r>
              <a:rPr lang="en-US" sz="800" dirty="0" err="1">
                <a:solidFill>
                  <a:schemeClr val="bg2">
                    <a:lumMod val="25000"/>
                  </a:schemeClr>
                </a:solidFill>
              </a:rPr>
              <a:t>nots</a:t>
            </a:r>
            <a:endParaRPr lang="en-US" sz="800" dirty="0">
              <a:solidFill>
                <a:schemeClr val="bg2">
                  <a:lumMod val="25000"/>
                </a:schemeClr>
              </a:solidFill>
            </a:endParaRPr>
          </a:p>
        </p:txBody>
      </p:sp>
      <p:sp>
        <p:nvSpPr>
          <p:cNvPr id="31" name="Rectangle 30"/>
          <p:cNvSpPr/>
          <p:nvPr/>
        </p:nvSpPr>
        <p:spPr>
          <a:xfrm>
            <a:off x="6340089" y="873022"/>
            <a:ext cx="1018227" cy="215644"/>
          </a:xfrm>
          <a:prstGeom prst="rect">
            <a:avLst/>
          </a:prstGeom>
        </p:spPr>
        <p:txBody>
          <a:bodyPr wrap="none">
            <a:spAutoFit/>
          </a:bodyPr>
          <a:lstStyle/>
          <a:p>
            <a:pPr algn="ctr"/>
            <a:r>
              <a:rPr lang="en-US" sz="800" dirty="0">
                <a:solidFill>
                  <a:schemeClr val="bg2">
                    <a:lumMod val="25000"/>
                  </a:schemeClr>
                </a:solidFill>
              </a:rPr>
              <a:t>Moral responsibility</a:t>
            </a:r>
          </a:p>
        </p:txBody>
      </p:sp>
      <p:sp>
        <p:nvSpPr>
          <p:cNvPr id="32" name="Rectangle 31"/>
          <p:cNvSpPr/>
          <p:nvPr/>
        </p:nvSpPr>
        <p:spPr>
          <a:xfrm>
            <a:off x="5728382" y="1563378"/>
            <a:ext cx="1223412" cy="215644"/>
          </a:xfrm>
          <a:prstGeom prst="rect">
            <a:avLst/>
          </a:prstGeom>
        </p:spPr>
        <p:txBody>
          <a:bodyPr wrap="none">
            <a:spAutoFit/>
          </a:bodyPr>
          <a:lstStyle/>
          <a:p>
            <a:pPr algn="ctr"/>
            <a:r>
              <a:rPr lang="en-US" sz="800" dirty="0">
                <a:solidFill>
                  <a:schemeClr val="bg2">
                    <a:lumMod val="25000"/>
                  </a:schemeClr>
                </a:solidFill>
              </a:rPr>
              <a:t>Fairness, Equality, Equity</a:t>
            </a:r>
          </a:p>
        </p:txBody>
      </p:sp>
      <p:sp>
        <p:nvSpPr>
          <p:cNvPr id="33" name="Rectangle 32"/>
          <p:cNvSpPr/>
          <p:nvPr/>
        </p:nvSpPr>
        <p:spPr>
          <a:xfrm>
            <a:off x="5913207" y="1848032"/>
            <a:ext cx="1546066" cy="215644"/>
          </a:xfrm>
          <a:prstGeom prst="rect">
            <a:avLst/>
          </a:prstGeom>
        </p:spPr>
        <p:txBody>
          <a:bodyPr wrap="none">
            <a:spAutoFit/>
          </a:bodyPr>
          <a:lstStyle/>
          <a:p>
            <a:pPr algn="ctr"/>
            <a:r>
              <a:rPr lang="en-US" sz="800" dirty="0">
                <a:solidFill>
                  <a:schemeClr val="bg2">
                    <a:lumMod val="25000"/>
                  </a:schemeClr>
                </a:solidFill>
              </a:rPr>
              <a:t>Women &amp; Girls (as social justice)</a:t>
            </a:r>
          </a:p>
        </p:txBody>
      </p:sp>
      <p:sp>
        <p:nvSpPr>
          <p:cNvPr id="34" name="Rectangle 33"/>
          <p:cNvSpPr/>
          <p:nvPr/>
        </p:nvSpPr>
        <p:spPr>
          <a:xfrm>
            <a:off x="5113910" y="1961827"/>
            <a:ext cx="727032" cy="215644"/>
          </a:xfrm>
          <a:prstGeom prst="rect">
            <a:avLst/>
          </a:prstGeom>
        </p:spPr>
        <p:txBody>
          <a:bodyPr wrap="none">
            <a:spAutoFit/>
          </a:bodyPr>
          <a:lstStyle/>
          <a:p>
            <a:pPr algn="ctr"/>
            <a:r>
              <a:rPr lang="en-US" sz="800" dirty="0">
                <a:solidFill>
                  <a:schemeClr val="bg2">
                    <a:lumMod val="25000"/>
                  </a:schemeClr>
                </a:solidFill>
              </a:rPr>
              <a:t>Social Justice</a:t>
            </a:r>
          </a:p>
        </p:txBody>
      </p:sp>
      <p:sp>
        <p:nvSpPr>
          <p:cNvPr id="35" name="Rectangle 34"/>
          <p:cNvSpPr/>
          <p:nvPr/>
        </p:nvSpPr>
        <p:spPr>
          <a:xfrm>
            <a:off x="4903026" y="1320196"/>
            <a:ext cx="736099" cy="215644"/>
          </a:xfrm>
          <a:prstGeom prst="rect">
            <a:avLst/>
          </a:prstGeom>
        </p:spPr>
        <p:txBody>
          <a:bodyPr wrap="none">
            <a:spAutoFit/>
          </a:bodyPr>
          <a:lstStyle/>
          <a:p>
            <a:pPr algn="ctr"/>
            <a:r>
              <a:rPr lang="en-US" sz="800" dirty="0">
                <a:solidFill>
                  <a:schemeClr val="bg2">
                    <a:lumMod val="25000"/>
                  </a:schemeClr>
                </a:solidFill>
              </a:rPr>
              <a:t>Human Right</a:t>
            </a:r>
          </a:p>
        </p:txBody>
      </p:sp>
      <p:sp>
        <p:nvSpPr>
          <p:cNvPr id="36" name="Rectangle 35"/>
          <p:cNvSpPr/>
          <p:nvPr/>
        </p:nvSpPr>
        <p:spPr>
          <a:xfrm>
            <a:off x="5172803" y="980843"/>
            <a:ext cx="889987" cy="215644"/>
          </a:xfrm>
          <a:prstGeom prst="rect">
            <a:avLst/>
          </a:prstGeom>
        </p:spPr>
        <p:txBody>
          <a:bodyPr wrap="none">
            <a:spAutoFit/>
          </a:bodyPr>
          <a:lstStyle/>
          <a:p>
            <a:pPr algn="ctr"/>
            <a:r>
              <a:rPr lang="en-US" sz="800" dirty="0">
                <a:solidFill>
                  <a:schemeClr val="bg2">
                    <a:lumMod val="25000"/>
                  </a:schemeClr>
                </a:solidFill>
              </a:rPr>
              <a:t>Compassion/pity</a:t>
            </a:r>
          </a:p>
        </p:txBody>
      </p:sp>
      <p:sp>
        <p:nvSpPr>
          <p:cNvPr id="37" name="Oval 36"/>
          <p:cNvSpPr/>
          <p:nvPr/>
        </p:nvSpPr>
        <p:spPr>
          <a:xfrm>
            <a:off x="1203171" y="1223183"/>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8" name="Oval 37"/>
          <p:cNvSpPr/>
          <p:nvPr/>
        </p:nvSpPr>
        <p:spPr>
          <a:xfrm>
            <a:off x="2420614" y="1428018"/>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9" name="Oval 38"/>
          <p:cNvSpPr/>
          <p:nvPr/>
        </p:nvSpPr>
        <p:spPr>
          <a:xfrm>
            <a:off x="1759819" y="1783589"/>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0" name="Oval 39"/>
          <p:cNvSpPr/>
          <p:nvPr/>
        </p:nvSpPr>
        <p:spPr>
          <a:xfrm>
            <a:off x="743395" y="2046338"/>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1" name="Oval 40"/>
          <p:cNvSpPr/>
          <p:nvPr/>
        </p:nvSpPr>
        <p:spPr>
          <a:xfrm>
            <a:off x="1663032" y="2311234"/>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2" name="Oval 41"/>
          <p:cNvSpPr/>
          <p:nvPr/>
        </p:nvSpPr>
        <p:spPr>
          <a:xfrm>
            <a:off x="919540" y="3394739"/>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3" name="Oval 42"/>
          <p:cNvSpPr/>
          <p:nvPr/>
        </p:nvSpPr>
        <p:spPr>
          <a:xfrm>
            <a:off x="2695381" y="3192060"/>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4" name="Oval 43"/>
          <p:cNvSpPr/>
          <p:nvPr/>
        </p:nvSpPr>
        <p:spPr>
          <a:xfrm>
            <a:off x="3234554" y="3738665"/>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5" name="Oval 44"/>
          <p:cNvSpPr/>
          <p:nvPr/>
        </p:nvSpPr>
        <p:spPr>
          <a:xfrm>
            <a:off x="2962526" y="4390885"/>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6" name="Oval 45"/>
          <p:cNvSpPr/>
          <p:nvPr/>
        </p:nvSpPr>
        <p:spPr>
          <a:xfrm>
            <a:off x="3716027" y="4602264"/>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7" name="Oval 46"/>
          <p:cNvSpPr/>
          <p:nvPr/>
        </p:nvSpPr>
        <p:spPr>
          <a:xfrm>
            <a:off x="5177896" y="1061990"/>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8" name="Oval 47"/>
          <p:cNvSpPr/>
          <p:nvPr/>
        </p:nvSpPr>
        <p:spPr>
          <a:xfrm>
            <a:off x="4903026" y="1396880"/>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9" name="Oval 48"/>
          <p:cNvSpPr/>
          <p:nvPr/>
        </p:nvSpPr>
        <p:spPr>
          <a:xfrm>
            <a:off x="6340089" y="951505"/>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0" name="Oval 49"/>
          <p:cNvSpPr/>
          <p:nvPr/>
        </p:nvSpPr>
        <p:spPr>
          <a:xfrm>
            <a:off x="6610443" y="1432346"/>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1" name="Oval 50"/>
          <p:cNvSpPr/>
          <p:nvPr/>
        </p:nvSpPr>
        <p:spPr>
          <a:xfrm>
            <a:off x="7599610" y="1261519"/>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2" name="Oval 51"/>
          <p:cNvSpPr/>
          <p:nvPr/>
        </p:nvSpPr>
        <p:spPr>
          <a:xfrm>
            <a:off x="5682663" y="1641861"/>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3" name="Oval 52"/>
          <p:cNvSpPr/>
          <p:nvPr/>
        </p:nvSpPr>
        <p:spPr>
          <a:xfrm>
            <a:off x="5850827" y="1932488"/>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4" name="Oval 53"/>
          <p:cNvSpPr/>
          <p:nvPr/>
        </p:nvSpPr>
        <p:spPr>
          <a:xfrm>
            <a:off x="5091050" y="2063676"/>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5" name="Oval 54"/>
          <p:cNvSpPr/>
          <p:nvPr/>
        </p:nvSpPr>
        <p:spPr>
          <a:xfrm>
            <a:off x="6587583" y="2061033"/>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6" name="Oval 55"/>
          <p:cNvSpPr/>
          <p:nvPr/>
        </p:nvSpPr>
        <p:spPr>
          <a:xfrm>
            <a:off x="7545691" y="2294479"/>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7" name="Oval 56"/>
          <p:cNvSpPr/>
          <p:nvPr/>
        </p:nvSpPr>
        <p:spPr>
          <a:xfrm>
            <a:off x="4814755" y="3032667"/>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8" name="Oval 57"/>
          <p:cNvSpPr/>
          <p:nvPr/>
        </p:nvSpPr>
        <p:spPr>
          <a:xfrm>
            <a:off x="5841560" y="3084238"/>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9" name="Oval 58"/>
          <p:cNvSpPr/>
          <p:nvPr/>
        </p:nvSpPr>
        <p:spPr>
          <a:xfrm>
            <a:off x="6719737" y="3535527"/>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0" name="Oval 59"/>
          <p:cNvSpPr/>
          <p:nvPr/>
        </p:nvSpPr>
        <p:spPr>
          <a:xfrm>
            <a:off x="7807227" y="4107967"/>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1" name="Oval 60"/>
          <p:cNvSpPr/>
          <p:nvPr/>
        </p:nvSpPr>
        <p:spPr>
          <a:xfrm>
            <a:off x="5854909" y="4242400"/>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2" name="Oval 61"/>
          <p:cNvSpPr/>
          <p:nvPr/>
        </p:nvSpPr>
        <p:spPr>
          <a:xfrm>
            <a:off x="7668344" y="4692464"/>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3" name="Oval 62"/>
          <p:cNvSpPr/>
          <p:nvPr/>
        </p:nvSpPr>
        <p:spPr>
          <a:xfrm>
            <a:off x="6465621" y="2446906"/>
            <a:ext cx="45719" cy="58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4460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marL="574675"/>
            <a:r>
              <a:rPr lang="en-US" sz="3800" dirty="0">
                <a:solidFill>
                  <a:schemeClr val="bg1"/>
                </a:solidFill>
                <a:latin typeface="+mj-lt"/>
              </a:rPr>
              <a:t>The best arguments for development stated independence </a:t>
            </a:r>
            <a:r>
              <a:rPr lang="en-US" sz="3800" dirty="0" smtClean="0">
                <a:solidFill>
                  <a:schemeClr val="bg1"/>
                </a:solidFill>
                <a:latin typeface="+mj-lt"/>
              </a:rPr>
              <a:t>&amp; </a:t>
            </a:r>
            <a:r>
              <a:rPr lang="en-US" sz="3800" dirty="0">
                <a:solidFill>
                  <a:schemeClr val="bg1"/>
                </a:solidFill>
                <a:latin typeface="+mj-lt"/>
              </a:rPr>
              <a:t>self-reliance for people in the developing world as the end goal of this work.</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40</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schemeClr>
          </a:solidFill>
        </p:grpSpPr>
        <p:sp>
          <p:nvSpPr>
            <p:cNvPr id="12" name="Pentagon 11"/>
            <p:cNvSpPr/>
            <p:nvPr/>
          </p:nvSpPr>
          <p:spPr>
            <a:xfrm>
              <a:off x="-180528" y="1189638"/>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36511" y="1818360"/>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solidFill>
              <a:schemeClr val="accent1">
                <a:lumMod val="50000"/>
                <a:alpha val="25000"/>
              </a:schemeClr>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41122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Autonomy &amp; Partnership</a:t>
            </a:r>
            <a:r>
              <a:rPr lang="en-US" dirty="0"/>
              <a:t/>
            </a:r>
            <a:br>
              <a:rPr lang="en-US" dirty="0"/>
            </a:br>
            <a:r>
              <a:rPr lang="en-US" dirty="0" smtClean="0"/>
              <a:t>Were the Strongest Frames Tested</a:t>
            </a:r>
            <a:endParaRPr lang="en-US" dirty="0"/>
          </a:p>
        </p:txBody>
      </p:sp>
      <p:sp>
        <p:nvSpPr>
          <p:cNvPr id="6"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41</a:t>
            </a:fld>
            <a:endParaRPr lang="en-US" dirty="0"/>
          </a:p>
        </p:txBody>
      </p:sp>
      <p:graphicFrame>
        <p:nvGraphicFramePr>
          <p:cNvPr id="7" name="Table 6"/>
          <p:cNvGraphicFramePr>
            <a:graphicFrameLocks noGrp="1"/>
          </p:cNvGraphicFramePr>
          <p:nvPr>
            <p:extLst/>
          </p:nvPr>
        </p:nvGraphicFramePr>
        <p:xfrm>
          <a:off x="807069" y="1529728"/>
          <a:ext cx="7438480" cy="2453260"/>
        </p:xfrm>
        <a:graphic>
          <a:graphicData uri="http://schemas.openxmlformats.org/drawingml/2006/table">
            <a:tbl>
              <a:tblPr firstRow="1" bandRow="1"/>
              <a:tblGrid>
                <a:gridCol w="2194249"/>
                <a:gridCol w="730853"/>
                <a:gridCol w="730853"/>
                <a:gridCol w="730853"/>
                <a:gridCol w="128260"/>
                <a:gridCol w="730853"/>
                <a:gridCol w="730853"/>
                <a:gridCol w="730853"/>
                <a:gridCol w="730853"/>
              </a:tblGrid>
              <a:tr h="589992">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lvl="0" indent="0" algn="l" defTabSz="914400" rtl="0" eaLnBrk="1" fontAlgn="base" latinLnBrk="0" hangingPunct="1">
                        <a:lnSpc>
                          <a:spcPct val="100000"/>
                        </a:lnSpc>
                        <a:spcBef>
                          <a:spcPct val="35000"/>
                        </a:spcBef>
                        <a:spcAft>
                          <a:spcPct val="0"/>
                        </a:spcAft>
                        <a:buClr>
                          <a:srgbClr val="E7612C"/>
                        </a:buClr>
                        <a:buSzPct val="90000"/>
                        <a:buFontTx/>
                        <a:buNone/>
                        <a:tabLst/>
                      </a:pPr>
                      <a:r>
                        <a:rPr kumimoji="0" lang="en-US" sz="1200" b="0" i="0" u="none" strike="noStrike" cap="none" normalizeH="0" baseline="0" dirty="0" smtClean="0">
                          <a:ln>
                            <a:noFill/>
                          </a:ln>
                          <a:solidFill>
                            <a:schemeClr val="accent3"/>
                          </a:solidFill>
                          <a:effectLst/>
                          <a:latin typeface="+mj-lt"/>
                          <a:cs typeface="Arial" panose="020B0604020202020204" pitchFamily="34" charset="0"/>
                        </a:rPr>
                        <a:t>NARRATIVE INDEX SUMMARY</a:t>
                      </a:r>
                    </a:p>
                    <a:p>
                      <a:pPr marL="0" marR="0" lvl="0" indent="0" algn="l" defTabSz="914400" rtl="0" eaLnBrk="1" fontAlgn="base" latinLnBrk="0" hangingPunct="1">
                        <a:lnSpc>
                          <a:spcPct val="100000"/>
                        </a:lnSpc>
                        <a:spcBef>
                          <a:spcPct val="35000"/>
                        </a:spcBef>
                        <a:spcAft>
                          <a:spcPct val="0"/>
                        </a:spcAft>
                        <a:buClr>
                          <a:srgbClr val="E7612C"/>
                        </a:buClr>
                        <a:buSzPct val="90000"/>
                        <a:buFontTx/>
                        <a:buNone/>
                        <a:tabLst/>
                        <a:defRPr/>
                      </a:pPr>
                      <a:r>
                        <a:rPr kumimoji="0" lang="en-US" sz="800" b="0" i="1" u="none" strike="noStrike" cap="none" normalizeH="0" baseline="0" dirty="0" smtClean="0">
                          <a:ln>
                            <a:noFill/>
                          </a:ln>
                          <a:solidFill>
                            <a:schemeClr val="accent3"/>
                          </a:solidFill>
                          <a:effectLst/>
                          <a:latin typeface="+mn-lt"/>
                          <a:cs typeface="Arial" panose="020B0604020202020204" pitchFamily="34" charset="0"/>
                        </a:rPr>
                        <a:t>Ranked by Pro Index Score</a:t>
                      </a:r>
                    </a:p>
                    <a:p>
                      <a:pPr marL="0" marR="0" lvl="0" indent="0" algn="l" defTabSz="914400" rtl="0" eaLnBrk="1" fontAlgn="base" latinLnBrk="0" hangingPunct="1">
                        <a:lnSpc>
                          <a:spcPct val="100000"/>
                        </a:lnSpc>
                        <a:spcBef>
                          <a:spcPct val="35000"/>
                        </a:spcBef>
                        <a:spcAft>
                          <a:spcPct val="0"/>
                        </a:spcAft>
                        <a:buClr>
                          <a:srgbClr val="E7612C"/>
                        </a:buClr>
                        <a:buSzPct val="90000"/>
                        <a:buFontTx/>
                        <a:buNone/>
                        <a:tabLst/>
                      </a:pPr>
                      <a:r>
                        <a:rPr kumimoji="0" lang="en-US" sz="800" b="0" i="1" u="none" strike="noStrike" cap="none" normalizeH="0" baseline="0" dirty="0" smtClean="0">
                          <a:ln>
                            <a:noFill/>
                          </a:ln>
                          <a:solidFill>
                            <a:schemeClr val="accent3"/>
                          </a:solidFill>
                          <a:effectLst/>
                          <a:latin typeface="+mn-lt"/>
                          <a:cs typeface="Arial" panose="020B0604020202020204" pitchFamily="34" charset="0"/>
                        </a:rPr>
                        <a:t>Index Score: Affinity + Net Convincing +</a:t>
                      </a:r>
                      <a:br>
                        <a:rPr kumimoji="0" lang="en-US" sz="800" b="0" i="1" u="none" strike="noStrike" cap="none" normalizeH="0" baseline="0" dirty="0" smtClean="0">
                          <a:ln>
                            <a:noFill/>
                          </a:ln>
                          <a:solidFill>
                            <a:schemeClr val="accent3"/>
                          </a:solidFill>
                          <a:effectLst/>
                          <a:latin typeface="+mn-lt"/>
                          <a:cs typeface="Arial" panose="020B0604020202020204" pitchFamily="34" charset="0"/>
                        </a:rPr>
                      </a:br>
                      <a:r>
                        <a:rPr kumimoji="0" lang="en-US" sz="800" b="0" i="1" u="none" strike="noStrike" cap="none" normalizeH="0" baseline="0" dirty="0" smtClean="0">
                          <a:ln>
                            <a:noFill/>
                          </a:ln>
                          <a:solidFill>
                            <a:schemeClr val="accent3"/>
                          </a:solidFill>
                          <a:effectLst/>
                          <a:latin typeface="+mn-lt"/>
                          <a:cs typeface="Arial" panose="020B0604020202020204" pitchFamily="34" charset="0"/>
                        </a:rPr>
                        <a:t>Support Government Funding +</a:t>
                      </a:r>
                      <a:br>
                        <a:rPr kumimoji="0" lang="en-US" sz="800" b="0" i="1" u="none" strike="noStrike" cap="none" normalizeH="0" baseline="0" dirty="0" smtClean="0">
                          <a:ln>
                            <a:noFill/>
                          </a:ln>
                          <a:solidFill>
                            <a:schemeClr val="accent3"/>
                          </a:solidFill>
                          <a:effectLst/>
                          <a:latin typeface="+mn-lt"/>
                          <a:cs typeface="Arial" panose="020B0604020202020204" pitchFamily="34" charset="0"/>
                        </a:rPr>
                      </a:br>
                      <a:r>
                        <a:rPr kumimoji="0" lang="en-US" sz="800" b="0" i="1" u="none" strike="noStrike" cap="none" normalizeH="0" baseline="0" dirty="0" smtClean="0">
                          <a:ln>
                            <a:noFill/>
                          </a:ln>
                          <a:solidFill>
                            <a:schemeClr val="accent3"/>
                          </a:solidFill>
                          <a:effectLst/>
                          <a:latin typeface="+mn-lt"/>
                          <a:cs typeface="Arial" panose="020B0604020202020204" pitchFamily="34" charset="0"/>
                        </a:rPr>
                        <a:t>Likely to Donate + Likely to Take Action </a:t>
                      </a:r>
                      <a:endParaRPr kumimoji="0" lang="en-US" sz="800" b="0" i="1" u="none" strike="noStrike" cap="none" normalizeH="0" baseline="0" dirty="0" smtClean="0">
                        <a:ln>
                          <a:noFill/>
                        </a:ln>
                        <a:solidFill>
                          <a:schemeClr val="accent3"/>
                        </a:solidFill>
                        <a:effectLst/>
                        <a:latin typeface="+mn-lt"/>
                        <a:ea typeface="MS Mincho" pitchFamily="49" charset="-128"/>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mj-lt"/>
                        <a:cs typeface="Arial" panose="020B0604020202020204" pitchFamily="34" charset="0"/>
                      </a:endParaRPr>
                    </a:p>
                  </a:txBody>
                  <a:tcPr marL="51430" marR="51430" marT="25718" marB="2571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r" defTabSz="914400" rtl="0" eaLnBrk="1" latinLnBrk="0" hangingPunct="1"/>
                      <a:r>
                        <a:rPr lang="en-US" sz="1000" i="0" kern="1200" dirty="0" smtClean="0">
                          <a:solidFill>
                            <a:schemeClr val="accent3"/>
                          </a:solidFill>
                          <a:effectLst/>
                          <a:latin typeface="+mn-lt"/>
                          <a:ea typeface=""/>
                          <a:cs typeface="Arial" panose="020B0604020202020204" pitchFamily="34" charset="0"/>
                        </a:rPr>
                        <a:t>Mean</a:t>
                      </a:r>
                      <a:endParaRPr lang="en-US" sz="1000" i="0" kern="1200" dirty="0">
                        <a:solidFill>
                          <a:schemeClr val="accent3"/>
                        </a:solidFill>
                        <a:effectLst/>
                        <a:latin typeface="+mn-lt"/>
                        <a:ea typeface=""/>
                        <a:cs typeface="Arial" panose="020B0604020202020204" pitchFamily="34" charset="0"/>
                      </a:endParaRPr>
                    </a:p>
                  </a:txBody>
                  <a:tcPr marL="25715" marR="25715" marT="5144" marB="514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311</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179</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102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endParaRPr lang="en-US" sz="1000" i="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262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226</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187</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212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7432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r" defTabSz="914400" rtl="0" eaLnBrk="1" latinLnBrk="0" hangingPunct="1"/>
                      <a:r>
                        <a:rPr lang="en-US" sz="1000" i="0" kern="1200" dirty="0" smtClean="0">
                          <a:solidFill>
                            <a:schemeClr val="accent3"/>
                          </a:solidFill>
                          <a:effectLst/>
                          <a:latin typeface="+mn-lt"/>
                          <a:ea typeface=""/>
                          <a:cs typeface="Arial" panose="020B0604020202020204" pitchFamily="34" charset="0"/>
                        </a:rPr>
                        <a:t>Range</a:t>
                      </a:r>
                      <a:endParaRPr lang="en-US" sz="1000" i="0" kern="1200" dirty="0">
                        <a:solidFill>
                          <a:schemeClr val="accent3"/>
                        </a:solidFill>
                        <a:effectLst/>
                        <a:latin typeface="+mn-lt"/>
                        <a:ea typeface=""/>
                        <a:cs typeface="Arial" panose="020B0604020202020204" pitchFamily="34" charset="0"/>
                      </a:endParaRPr>
                    </a:p>
                  </a:txBody>
                  <a:tcPr marL="25715" marR="25715" marT="5144" marB="514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300-319</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160-193</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84-127</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US" sz="1000" i="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254-266</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212-253</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172-194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000" i="0" kern="1200" dirty="0">
                          <a:solidFill>
                            <a:schemeClr val="accent3"/>
                          </a:solidFill>
                          <a:effectLst/>
                          <a:latin typeface="+mn-lt"/>
                          <a:ea typeface=""/>
                          <a:cs typeface="Arial" panose="020B0604020202020204" pitchFamily="34" charset="0"/>
                        </a:rPr>
                        <a:t>189-224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algn="r" defTabSz="457200" rtl="0" eaLnBrk="1" fontAlgn="b" latinLnBrk="0" hangingPunct="1"/>
                      <a:r>
                        <a:rPr lang="en-US" sz="1200" kern="1200" dirty="0" smtClean="0">
                          <a:solidFill>
                            <a:schemeClr val="accent5">
                              <a:lumMod val="75000"/>
                            </a:schemeClr>
                          </a:solidFill>
                          <a:latin typeface="+mj-lt"/>
                          <a:ea typeface="+mn-ea"/>
                          <a:cs typeface="Arial" panose="020B0604020202020204" pitchFamily="34" charset="0"/>
                        </a:rPr>
                        <a:t>AUTONOMY</a:t>
                      </a:r>
                      <a:endParaRPr lang="en-US" sz="1200" kern="1200" dirty="0">
                        <a:solidFill>
                          <a:schemeClr val="accent5">
                            <a:lumMod val="75000"/>
                          </a:schemeClr>
                        </a:solidFill>
                        <a:latin typeface="+mj-lt"/>
                        <a:ea typeface="+mn-ea"/>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319</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193</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127</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endParaRPr lang="en-US" sz="100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266</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253</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191</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224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74320">
                <a:tc>
                  <a:txBody>
                    <a:bodyPr/>
                    <a:lstStyle/>
                    <a:p>
                      <a:pPr marL="0" algn="r" defTabSz="457200" rtl="0" eaLnBrk="1" fontAlgn="b" latinLnBrk="0" hangingPunct="1"/>
                      <a:r>
                        <a:rPr lang="en-US" sz="1200" kern="1200" dirty="0" smtClean="0">
                          <a:solidFill>
                            <a:schemeClr val="accent4">
                              <a:lumMod val="75000"/>
                            </a:schemeClr>
                          </a:solidFill>
                          <a:latin typeface="+mj-lt"/>
                          <a:ea typeface="+mn-ea"/>
                          <a:cs typeface="Arial" panose="020B0604020202020204" pitchFamily="34" charset="0"/>
                        </a:rPr>
                        <a:t>MORALITY</a:t>
                      </a:r>
                      <a:endParaRPr lang="en-US" sz="1200" kern="1200" dirty="0">
                        <a:solidFill>
                          <a:schemeClr val="accent4">
                            <a:lumMod val="75000"/>
                          </a:schemeClr>
                        </a:solidFill>
                        <a:latin typeface="+mj-lt"/>
                        <a:ea typeface="+mn-ea"/>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313</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182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84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254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224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192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217</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algn="r" defTabSz="457200" rtl="0" eaLnBrk="1" fontAlgn="b" latinLnBrk="0" hangingPunct="1"/>
                      <a:r>
                        <a:rPr lang="en-US" sz="1200" kern="1200" dirty="0" smtClean="0">
                          <a:solidFill>
                            <a:schemeClr val="accent5">
                              <a:lumMod val="75000"/>
                            </a:schemeClr>
                          </a:solidFill>
                          <a:latin typeface="+mj-lt"/>
                          <a:ea typeface="+mn-ea"/>
                          <a:cs typeface="Arial" panose="020B0604020202020204" pitchFamily="34" charset="0"/>
                        </a:rPr>
                        <a:t>PARTNERSHIP</a:t>
                      </a:r>
                      <a:endParaRPr lang="en-US" sz="1200" kern="1200" dirty="0">
                        <a:solidFill>
                          <a:schemeClr val="accent5">
                            <a:lumMod val="75000"/>
                          </a:schemeClr>
                        </a:solidFill>
                        <a:latin typeface="+mj-lt"/>
                        <a:ea typeface="+mn-ea"/>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312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181</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3"/>
                          </a:solidFill>
                          <a:effectLst/>
                          <a:latin typeface="+mn-lt"/>
                          <a:ea typeface=""/>
                          <a:cs typeface="Arial" panose="020B0604020202020204" pitchFamily="34" charset="0"/>
                        </a:rPr>
                        <a:t>98</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4"/>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266</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214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5">
                              <a:lumMod val="75000"/>
                            </a:schemeClr>
                          </a:solidFill>
                          <a:effectLst/>
                          <a:latin typeface="+mj-lt"/>
                          <a:ea typeface=""/>
                          <a:cs typeface="Arial" panose="020B0604020202020204" pitchFamily="34" charset="0"/>
                        </a:rPr>
                        <a:t>194</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217</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algn="r" defTabSz="457200" rtl="0" eaLnBrk="1" fontAlgn="b" latinLnBrk="0" hangingPunct="1"/>
                      <a:r>
                        <a:rPr lang="en-US" sz="1200" kern="1200" dirty="0" smtClean="0">
                          <a:solidFill>
                            <a:schemeClr val="accent4">
                              <a:lumMod val="75000"/>
                            </a:schemeClr>
                          </a:solidFill>
                          <a:latin typeface="+mj-lt"/>
                          <a:ea typeface="+mn-ea"/>
                          <a:cs typeface="Arial" panose="020B0604020202020204" pitchFamily="34" charset="0"/>
                        </a:rPr>
                        <a:t>PROGRESS</a:t>
                      </a: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300</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160</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98</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kern="1200" dirty="0">
                        <a:solidFill>
                          <a:schemeClr val="accent3"/>
                        </a:solidFill>
                        <a:effectLst/>
                        <a:latin typeface="+mn-lt"/>
                        <a:ea typeface=""/>
                        <a:cs typeface="Arial" panose="020B0604020202020204" pitchFamily="34" charset="0"/>
                      </a:endParaRP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kern="1200" dirty="0">
                          <a:solidFill>
                            <a:schemeClr val="accent3"/>
                          </a:solidFill>
                          <a:effectLst/>
                          <a:latin typeface="+mn-lt"/>
                          <a:ea typeface=""/>
                          <a:cs typeface="Arial" panose="020B0604020202020204" pitchFamily="34" charset="0"/>
                        </a:rPr>
                        <a:t>262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212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172</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1000" kern="1200" dirty="0">
                          <a:solidFill>
                            <a:schemeClr val="accent4">
                              <a:lumMod val="75000"/>
                            </a:schemeClr>
                          </a:solidFill>
                          <a:effectLst/>
                          <a:latin typeface="+mj-lt"/>
                          <a:ea typeface=""/>
                          <a:cs typeface="Arial" panose="020B0604020202020204" pitchFamily="34" charset="0"/>
                        </a:rPr>
                        <a:t>189</a:t>
                      </a:r>
                    </a:p>
                  </a:txBody>
                  <a:tcPr marL="5357" marR="5357"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0" name="Rectangle 9"/>
          <p:cNvSpPr/>
          <p:nvPr/>
        </p:nvSpPr>
        <p:spPr bwMode="auto">
          <a:xfrm>
            <a:off x="3011868" y="4077989"/>
            <a:ext cx="182880" cy="91440"/>
          </a:xfrm>
          <a:prstGeom prst="rect">
            <a:avLst/>
          </a:prstGeom>
          <a:solidFill>
            <a:schemeClr val="accent5"/>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dirty="0">
              <a:solidFill>
                <a:prstClr val="black"/>
              </a:solidFill>
              <a:latin typeface="Arial" panose="020B0604020202020204" pitchFamily="34" charset="0"/>
              <a:ea typeface="ＭＳ Ｐゴシック" pitchFamily="1" charset="-128"/>
              <a:cs typeface="Arial" panose="020B0604020202020204" pitchFamily="34" charset="0"/>
            </a:endParaRPr>
          </a:p>
        </p:txBody>
      </p:sp>
      <p:sp>
        <p:nvSpPr>
          <p:cNvPr id="13" name="TextBox 12"/>
          <p:cNvSpPr txBox="1"/>
          <p:nvPr/>
        </p:nvSpPr>
        <p:spPr>
          <a:xfrm>
            <a:off x="323529" y="4556951"/>
            <a:ext cx="4968552" cy="175039"/>
          </a:xfrm>
          <a:prstGeom prst="rect">
            <a:avLst/>
          </a:prstGeom>
          <a:noFill/>
        </p:spPr>
        <p:txBody>
          <a:bodyPr wrap="square" lIns="0" tIns="25713" rIns="51426" bIns="25713" rtlCol="0">
            <a:spAutoFit/>
          </a:bodyPr>
          <a:lstStyle/>
          <a:p>
            <a:r>
              <a:rPr lang="en-US" sz="800" dirty="0">
                <a:solidFill>
                  <a:srgbClr val="033359"/>
                </a:solidFill>
                <a:latin typeface="Franklin Gothic Book" panose="020B0503020102020204" pitchFamily="34" charset="0"/>
                <a:cs typeface="Avenir Next Regular"/>
              </a:rPr>
              <a:t>Narrative test. See NARRATIVE &amp; MESSAGING INDEX SCORE </a:t>
            </a:r>
            <a:r>
              <a:rPr lang="en-US" sz="800" dirty="0" smtClean="0">
                <a:solidFill>
                  <a:srgbClr val="033359"/>
                </a:solidFill>
                <a:latin typeface="Franklin Gothic Book" panose="020B0503020102020204" pitchFamily="34" charset="0"/>
                <a:cs typeface="Avenir Next Regular"/>
              </a:rPr>
              <a:t>METHODOLOGY for Index score components</a:t>
            </a:r>
            <a:endParaRPr lang="en-US" sz="800" dirty="0">
              <a:solidFill>
                <a:srgbClr val="033359"/>
              </a:solidFill>
              <a:latin typeface="Franklin Gothic Book" panose="020B0503020102020204" pitchFamily="34" charset="0"/>
              <a:cs typeface="Avenir Next Regular"/>
            </a:endParaRPr>
          </a:p>
        </p:txBody>
      </p:sp>
      <p:sp>
        <p:nvSpPr>
          <p:cNvPr id="16" name="TextBox 15"/>
          <p:cNvSpPr txBox="1"/>
          <p:nvPr/>
        </p:nvSpPr>
        <p:spPr>
          <a:xfrm>
            <a:off x="323528" y="4751040"/>
            <a:ext cx="7992888" cy="215444"/>
          </a:xfrm>
          <a:prstGeom prst="rect">
            <a:avLst/>
          </a:prstGeom>
          <a:noFill/>
        </p:spPr>
        <p:txBody>
          <a:bodyPr wrap="square" lIns="0" rIns="0" rtlCol="0">
            <a:spAutoFit/>
          </a:bodyPr>
          <a:lstStyle/>
          <a:p>
            <a:r>
              <a:rPr lang="en-US" sz="800" dirty="0">
                <a:solidFill>
                  <a:srgbClr val="033359"/>
                </a:solidFill>
                <a:cs typeface="Arial" panose="020B0604020202020204" pitchFamily="34" charset="0"/>
              </a:rPr>
              <a:t>Base: Engaged Public in each country. Sample </a:t>
            </a:r>
            <a:r>
              <a:rPr lang="en-US" sz="800" dirty="0" smtClean="0">
                <a:solidFill>
                  <a:srgbClr val="033359"/>
                </a:solidFill>
                <a:cs typeface="Arial" panose="020B0604020202020204" pitchFamily="34" charset="0"/>
              </a:rPr>
              <a:t>~1200 </a:t>
            </a:r>
            <a:r>
              <a:rPr lang="en-US" sz="800" dirty="0">
                <a:solidFill>
                  <a:srgbClr val="033359"/>
                </a:solidFill>
                <a:cs typeface="Arial" panose="020B0604020202020204" pitchFamily="34" charset="0"/>
              </a:rPr>
              <a:t>in each country. Fieldwork from May 14 – 29, 2014</a:t>
            </a:r>
          </a:p>
        </p:txBody>
      </p:sp>
      <p:grpSp>
        <p:nvGrpSpPr>
          <p:cNvPr id="17" name="Group 16"/>
          <p:cNvGrpSpPr/>
          <p:nvPr/>
        </p:nvGrpSpPr>
        <p:grpSpPr>
          <a:xfrm>
            <a:off x="3046548" y="2018445"/>
            <a:ext cx="619417" cy="301975"/>
            <a:chOff x="955884" y="1879537"/>
            <a:chExt cx="619417" cy="301975"/>
          </a:xfrm>
        </p:grpSpPr>
        <p:grpSp>
          <p:nvGrpSpPr>
            <p:cNvPr id="18" name="PRO"/>
            <p:cNvGrpSpPr>
              <a:grpSpLocks noChangeAspect="1"/>
            </p:cNvGrpSpPr>
            <p:nvPr/>
          </p:nvGrpSpPr>
          <p:grpSpPr>
            <a:xfrm>
              <a:off x="955884" y="1892418"/>
              <a:ext cx="182880" cy="233125"/>
              <a:chOff x="2324100" y="398463"/>
              <a:chExt cx="2005013" cy="2555876"/>
            </a:xfrm>
            <a:solidFill>
              <a:schemeClr val="accent3">
                <a:lumMod val="50000"/>
                <a:lumOff val="50000"/>
              </a:schemeClr>
            </a:solidFill>
            <a:effectLst/>
          </p:grpSpPr>
          <p:sp>
            <p:nvSpPr>
              <p:cNvPr id="20"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Content Placeholder 2"/>
            <p:cNvSpPr txBox="1">
              <a:spLocks/>
            </p:cNvSpPr>
            <p:nvPr/>
          </p:nvSpPr>
          <p:spPr>
            <a:xfrm>
              <a:off x="1135548" y="1879537"/>
              <a:ext cx="439753" cy="301975"/>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3">
                      <a:lumMod val="75000"/>
                      <a:lumOff val="25000"/>
                    </a:schemeClr>
                  </a:solidFill>
                  <a:latin typeface="+mj-lt"/>
                  <a:cs typeface="Calibri Light"/>
                </a:rPr>
                <a:t>Pros</a:t>
              </a:r>
              <a:endParaRPr lang="en-US" sz="900" dirty="0" smtClean="0">
                <a:solidFill>
                  <a:schemeClr val="accent3">
                    <a:lumMod val="75000"/>
                    <a:lumOff val="25000"/>
                  </a:schemeClr>
                </a:solidFill>
                <a:latin typeface="Franklin Gothic Book" panose="020B0503020102020204" pitchFamily="34" charset="0"/>
                <a:cs typeface="Calibri Light"/>
              </a:endParaRPr>
            </a:p>
          </p:txBody>
        </p:sp>
      </p:grpSp>
      <p:grpSp>
        <p:nvGrpSpPr>
          <p:cNvPr id="26" name="Group 25"/>
          <p:cNvGrpSpPr/>
          <p:nvPr/>
        </p:nvGrpSpPr>
        <p:grpSpPr>
          <a:xfrm>
            <a:off x="4510574" y="2039928"/>
            <a:ext cx="798350" cy="289206"/>
            <a:chOff x="4086938" y="1887890"/>
            <a:chExt cx="798350" cy="289206"/>
          </a:xfrm>
        </p:grpSpPr>
        <p:grpSp>
          <p:nvGrpSpPr>
            <p:cNvPr id="27" name="SKEPTIC"/>
            <p:cNvGrpSpPr>
              <a:grpSpLocks noChangeAspect="1"/>
            </p:cNvGrpSpPr>
            <p:nvPr/>
          </p:nvGrpSpPr>
          <p:grpSpPr>
            <a:xfrm>
              <a:off x="4086938" y="1892418"/>
              <a:ext cx="182880" cy="233125"/>
              <a:chOff x="4826000" y="398463"/>
              <a:chExt cx="2005013" cy="2555876"/>
            </a:xfrm>
            <a:solidFill>
              <a:schemeClr val="accent4"/>
            </a:solidFill>
            <a:effectLst/>
          </p:grpSpPr>
          <p:sp>
            <p:nvSpPr>
              <p:cNvPr id="29"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Content Placeholder 2"/>
            <p:cNvSpPr txBox="1">
              <a:spLocks/>
            </p:cNvSpPr>
            <p:nvPr/>
          </p:nvSpPr>
          <p:spPr>
            <a:xfrm>
              <a:off x="4271660" y="1887890"/>
              <a:ext cx="613628"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1"/>
                  </a:solidFill>
                  <a:latin typeface="+mj-lt"/>
                  <a:cs typeface="Calibri Light"/>
                </a:rPr>
                <a:t>Skeptics</a:t>
              </a:r>
              <a:endParaRPr lang="en-US" sz="900" dirty="0" smtClean="0">
                <a:solidFill>
                  <a:schemeClr val="accent1"/>
                </a:solidFill>
                <a:latin typeface="Franklin Gothic Book" panose="020B0503020102020204" pitchFamily="34" charset="0"/>
                <a:cs typeface="Calibri Light"/>
              </a:endParaRPr>
            </a:p>
          </p:txBody>
        </p:sp>
      </p:grpSp>
      <p:grpSp>
        <p:nvGrpSpPr>
          <p:cNvPr id="35" name="Group 34"/>
          <p:cNvGrpSpPr/>
          <p:nvPr/>
        </p:nvGrpSpPr>
        <p:grpSpPr>
          <a:xfrm>
            <a:off x="3724748" y="2018445"/>
            <a:ext cx="848174" cy="332173"/>
            <a:chOff x="2431672" y="1879537"/>
            <a:chExt cx="848174" cy="332173"/>
          </a:xfrm>
        </p:grpSpPr>
        <p:grpSp>
          <p:nvGrpSpPr>
            <p:cNvPr id="36" name="Group 35"/>
            <p:cNvGrpSpPr>
              <a:grpSpLocks noChangeAspect="1"/>
            </p:cNvGrpSpPr>
            <p:nvPr/>
          </p:nvGrpSpPr>
          <p:grpSpPr>
            <a:xfrm>
              <a:off x="2431672" y="1903858"/>
              <a:ext cx="182880" cy="221685"/>
              <a:chOff x="3969534" y="2897821"/>
              <a:chExt cx="1097280" cy="1330113"/>
            </a:xfrm>
            <a:solidFill>
              <a:schemeClr val="accent3"/>
            </a:solidFill>
            <a:effectLst/>
          </p:grpSpPr>
          <p:sp>
            <p:nvSpPr>
              <p:cNvPr id="38"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Content Placeholder 2"/>
            <p:cNvSpPr txBox="1">
              <a:spLocks/>
            </p:cNvSpPr>
            <p:nvPr/>
          </p:nvSpPr>
          <p:spPr>
            <a:xfrm>
              <a:off x="2614518" y="1879537"/>
              <a:ext cx="665328"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2">
                      <a:lumMod val="50000"/>
                    </a:schemeClr>
                  </a:solidFill>
                  <a:latin typeface="+mj-lt"/>
                  <a:cs typeface="Calibri Light"/>
                </a:rPr>
                <a:t>Swings</a:t>
              </a:r>
              <a:endParaRPr lang="en-US" sz="1200" dirty="0">
                <a:solidFill>
                  <a:schemeClr val="accent2">
                    <a:lumMod val="50000"/>
                  </a:schemeClr>
                </a:solidFill>
                <a:latin typeface="+mj-lt"/>
                <a:cs typeface="Calibri Light"/>
              </a:endParaRPr>
            </a:p>
          </p:txBody>
        </p:sp>
      </p:grpSp>
      <p:pic>
        <p:nvPicPr>
          <p:cNvPr id="46"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532" y="2040459"/>
            <a:ext cx="420624" cy="260211"/>
          </a:xfrm>
          <a:prstGeom prst="rect">
            <a:avLst/>
          </a:prstGeom>
        </p:spPr>
      </p:pic>
      <p:pic>
        <p:nvPicPr>
          <p:cNvPr id="47"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596" y="2056383"/>
            <a:ext cx="420624" cy="260211"/>
          </a:xfrm>
          <a:prstGeom prst="rect">
            <a:avLst/>
          </a:prstGeom>
        </p:spPr>
      </p:pic>
      <p:pic>
        <p:nvPicPr>
          <p:cNvPr id="48"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820" y="2040459"/>
            <a:ext cx="420624" cy="259167"/>
          </a:xfrm>
          <a:prstGeom prst="rect">
            <a:avLst/>
          </a:prstGeom>
        </p:spPr>
      </p:pic>
      <p:pic>
        <p:nvPicPr>
          <p:cNvPr id="49"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316" y="2040459"/>
            <a:ext cx="420624" cy="258645"/>
          </a:xfrm>
          <a:prstGeom prst="rect">
            <a:avLst/>
          </a:prstGeom>
        </p:spPr>
      </p:pic>
      <p:sp>
        <p:nvSpPr>
          <p:cNvPr id="5" name="TextBox 4"/>
          <p:cNvSpPr txBox="1"/>
          <p:nvPr/>
        </p:nvSpPr>
        <p:spPr>
          <a:xfrm>
            <a:off x="3181663" y="3985210"/>
            <a:ext cx="1781834" cy="461665"/>
          </a:xfrm>
          <a:prstGeom prst="rect">
            <a:avLst/>
          </a:prstGeom>
          <a:noFill/>
        </p:spPr>
        <p:txBody>
          <a:bodyPr wrap="none" rtlCol="0">
            <a:spAutoFit/>
          </a:bodyPr>
          <a:lstStyle/>
          <a:p>
            <a:pPr fontAlgn="b"/>
            <a:r>
              <a:rPr lang="en-US" sz="1200" dirty="0" smtClean="0">
                <a:solidFill>
                  <a:schemeClr val="accent3"/>
                </a:solidFill>
              </a:rPr>
              <a:t>Top </a:t>
            </a:r>
            <a:r>
              <a:rPr lang="en-US" sz="1200" dirty="0">
                <a:solidFill>
                  <a:schemeClr val="accent3"/>
                </a:solidFill>
              </a:rPr>
              <a:t>s</a:t>
            </a:r>
            <a:r>
              <a:rPr lang="en-US" sz="1200" dirty="0" smtClean="0">
                <a:solidFill>
                  <a:schemeClr val="accent3"/>
                </a:solidFill>
              </a:rPr>
              <a:t>coring narrative</a:t>
            </a:r>
          </a:p>
          <a:p>
            <a:pPr fontAlgn="b"/>
            <a:r>
              <a:rPr lang="en-US" sz="1200" dirty="0" smtClean="0">
                <a:solidFill>
                  <a:schemeClr val="accent3"/>
                </a:solidFill>
              </a:rPr>
              <a:t>Bottom scoring narrative</a:t>
            </a:r>
            <a:endParaRPr lang="en-US" sz="1200" dirty="0">
              <a:solidFill>
                <a:schemeClr val="accent3"/>
              </a:solidFill>
            </a:endParaRPr>
          </a:p>
        </p:txBody>
      </p:sp>
      <p:sp>
        <p:nvSpPr>
          <p:cNvPr id="50" name="Rectangle 49"/>
          <p:cNvSpPr/>
          <p:nvPr/>
        </p:nvSpPr>
        <p:spPr bwMode="auto">
          <a:xfrm>
            <a:off x="3011868" y="4275091"/>
            <a:ext cx="182880" cy="91440"/>
          </a:xfrm>
          <a:prstGeom prst="rect">
            <a:avLst/>
          </a:prstGeom>
          <a:solidFill>
            <a:schemeClr val="accent4"/>
          </a:solid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dirty="0">
              <a:solidFill>
                <a:prstClr val="black"/>
              </a:solidFill>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38040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The best messages about the progress were specific, </a:t>
            </a:r>
            <a:r>
              <a:rPr lang="en-US" sz="3800" dirty="0" smtClean="0">
                <a:solidFill>
                  <a:schemeClr val="bg1"/>
                </a:solidFill>
                <a:latin typeface="+mj-lt"/>
              </a:rPr>
              <a:t>relatable,</a:t>
            </a:r>
            <a:br>
              <a:rPr lang="en-US" sz="3800" dirty="0" smtClean="0">
                <a:solidFill>
                  <a:schemeClr val="bg1"/>
                </a:solidFill>
                <a:latin typeface="+mj-lt"/>
              </a:rPr>
            </a:br>
            <a:r>
              <a:rPr lang="en-US" sz="3800" dirty="0" smtClean="0">
                <a:solidFill>
                  <a:schemeClr val="bg1"/>
                </a:solidFill>
                <a:latin typeface="+mj-lt"/>
              </a:rPr>
              <a:t>and </a:t>
            </a:r>
            <a:r>
              <a:rPr lang="en-US" sz="3800" dirty="0">
                <a:solidFill>
                  <a:schemeClr val="bg1"/>
                </a:solidFill>
                <a:latin typeface="+mj-lt"/>
              </a:rPr>
              <a:t>emphasized loss aversion</a:t>
            </a:r>
            <a:br>
              <a:rPr lang="en-US" sz="3800" dirty="0">
                <a:solidFill>
                  <a:schemeClr val="bg1"/>
                </a:solidFill>
                <a:latin typeface="+mj-lt"/>
              </a:rPr>
            </a:br>
            <a:r>
              <a:rPr lang="en-US" sz="3800" dirty="0">
                <a:solidFill>
                  <a:schemeClr val="bg1"/>
                </a:solidFill>
                <a:latin typeface="+mj-lt"/>
              </a:rPr>
              <a:t>and choice.</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42</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36511" y="2132721"/>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8135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988" y="301242"/>
            <a:ext cx="7315200" cy="1334404"/>
          </a:xfrm>
        </p:spPr>
        <p:txBody>
          <a:bodyPr>
            <a:normAutofit/>
          </a:bodyPr>
          <a:lstStyle/>
          <a:p>
            <a:r>
              <a:rPr lang="en-US" dirty="0" smtClean="0">
                <a:latin typeface="Franklin Gothic Book" panose="020B0503020102020204" pitchFamily="34" charset="0"/>
                <a:cs typeface="Calibri"/>
              </a:rPr>
              <a:t>Our Audiences Don’t See</a:t>
            </a:r>
            <a:br>
              <a:rPr lang="en-US" dirty="0" smtClean="0">
                <a:latin typeface="Franklin Gothic Book" panose="020B0503020102020204" pitchFamily="34" charset="0"/>
                <a:cs typeface="Calibri"/>
              </a:rPr>
            </a:br>
            <a:r>
              <a:rPr lang="en-US" dirty="0" smtClean="0">
                <a:latin typeface="Franklin Gothic Book" panose="020B0503020102020204" pitchFamily="34" charset="0"/>
                <a:cs typeface="Calibri"/>
              </a:rPr>
              <a:t>Evidence of Positive Change</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43</a:t>
            </a:fld>
            <a:endParaRPr lang="en-US" dirty="0"/>
          </a:p>
        </p:txBody>
      </p:sp>
      <p:sp>
        <p:nvSpPr>
          <p:cNvPr id="9" name="TextBox 8"/>
          <p:cNvSpPr txBox="1"/>
          <p:nvPr/>
        </p:nvSpPr>
        <p:spPr>
          <a:xfrm>
            <a:off x="280988" y="1689315"/>
            <a:ext cx="1645920" cy="2272417"/>
          </a:xfrm>
          <a:prstGeom prst="rect">
            <a:avLst/>
          </a:prstGeom>
          <a:noFill/>
        </p:spPr>
        <p:txBody>
          <a:bodyPr wrap="square" lIns="0" rIns="0" rtlCol="0">
            <a:spAutoFit/>
          </a:bodyPr>
          <a:lstStyle/>
          <a:p>
            <a:pPr>
              <a:lnSpc>
                <a:spcPts val="1700"/>
              </a:lnSpc>
            </a:pPr>
            <a:r>
              <a:rPr lang="en-US" sz="500" dirty="0">
                <a:solidFill>
                  <a:schemeClr val="accent3"/>
                </a:solidFill>
              </a:rPr>
              <a:t>I feel </a:t>
            </a:r>
            <a:r>
              <a:rPr lang="en-US" sz="2000" b="1" dirty="0">
                <a:solidFill>
                  <a:schemeClr val="accent1">
                    <a:lumMod val="75000"/>
                  </a:schemeClr>
                </a:solidFill>
              </a:rPr>
              <a:t>the emphasis </a:t>
            </a:r>
            <a:r>
              <a:rPr lang="en-US" sz="2000" b="1" dirty="0" smtClean="0">
                <a:solidFill>
                  <a:schemeClr val="accent1">
                    <a:lumMod val="75000"/>
                  </a:schemeClr>
                </a:solidFill>
              </a:rPr>
              <a:t>is too </a:t>
            </a:r>
            <a:r>
              <a:rPr lang="en-US" sz="2000" b="1" dirty="0">
                <a:solidFill>
                  <a:schemeClr val="accent1">
                    <a:lumMod val="75000"/>
                  </a:schemeClr>
                </a:solidFill>
              </a:rPr>
              <a:t>much on </a:t>
            </a:r>
            <a:r>
              <a:rPr lang="en-US" sz="2000" b="1" dirty="0" smtClean="0">
                <a:solidFill>
                  <a:schemeClr val="accent1">
                    <a:lumMod val="75000"/>
                  </a:schemeClr>
                </a:solidFill>
              </a:rPr>
              <a:t>suffering.</a:t>
            </a:r>
            <a:r>
              <a:rPr lang="en-US" sz="1200" b="1" dirty="0" smtClean="0">
                <a:solidFill>
                  <a:schemeClr val="accent1">
                    <a:lumMod val="75000"/>
                  </a:schemeClr>
                </a:solidFill>
              </a:rPr>
              <a:t/>
            </a:r>
            <a:br>
              <a:rPr lang="en-US" sz="1200" b="1" dirty="0" smtClean="0">
                <a:solidFill>
                  <a:schemeClr val="accent1">
                    <a:lumMod val="75000"/>
                  </a:schemeClr>
                </a:solidFill>
              </a:rPr>
            </a:br>
            <a:r>
              <a:rPr lang="en-US" sz="500" dirty="0" smtClean="0">
                <a:solidFill>
                  <a:schemeClr val="accent3"/>
                </a:solidFill>
              </a:rPr>
              <a:t>I </a:t>
            </a:r>
            <a:r>
              <a:rPr lang="en-US" sz="500" dirty="0">
                <a:solidFill>
                  <a:schemeClr val="accent3"/>
                </a:solidFill>
              </a:rPr>
              <a:t>know this is </a:t>
            </a:r>
            <a:r>
              <a:rPr lang="en-US" sz="500" dirty="0" smtClean="0">
                <a:solidFill>
                  <a:schemeClr val="accent3"/>
                </a:solidFill>
              </a:rPr>
              <a:t>reality, but </a:t>
            </a:r>
          </a:p>
          <a:p>
            <a:pPr>
              <a:lnSpc>
                <a:spcPts val="1700"/>
              </a:lnSpc>
            </a:pPr>
            <a:r>
              <a:rPr lang="en-US" sz="2000" b="1" dirty="0" smtClean="0">
                <a:solidFill>
                  <a:schemeClr val="accent1">
                    <a:lumMod val="75000"/>
                  </a:schemeClr>
                </a:solidFill>
              </a:rPr>
              <a:t>most </a:t>
            </a:r>
            <a:r>
              <a:rPr lang="en-US" sz="2000" b="1" dirty="0">
                <a:solidFill>
                  <a:schemeClr val="accent1">
                    <a:lumMod val="75000"/>
                  </a:schemeClr>
                </a:solidFill>
              </a:rPr>
              <a:t>people </a:t>
            </a:r>
            <a:r>
              <a:rPr lang="en-US" sz="2000" b="1" dirty="0" smtClean="0">
                <a:solidFill>
                  <a:schemeClr val="accent1">
                    <a:lumMod val="75000"/>
                  </a:schemeClr>
                </a:solidFill>
              </a:rPr>
              <a:t>are  desensitized</a:t>
            </a:r>
            <a:r>
              <a:rPr lang="en-US" sz="2000" b="1" dirty="0" smtClean="0">
                <a:solidFill>
                  <a:schemeClr val="accent3"/>
                </a:solidFill>
              </a:rPr>
              <a:t> </a:t>
            </a:r>
            <a:r>
              <a:rPr lang="en-US" sz="500" b="1" dirty="0">
                <a:solidFill>
                  <a:schemeClr val="accent3"/>
                </a:solidFill>
              </a:rPr>
              <a:t>to it</a:t>
            </a:r>
            <a:r>
              <a:rPr lang="en-US" sz="500" dirty="0">
                <a:solidFill>
                  <a:schemeClr val="accent3"/>
                </a:solidFill>
              </a:rPr>
              <a:t> - they see it on their TVs, and they don't care. There needs to be an emphasis on the global family, and on the actual successes</a:t>
            </a:r>
            <a:r>
              <a:rPr lang="en-US" sz="500" dirty="0" smtClean="0">
                <a:solidFill>
                  <a:schemeClr val="accent3"/>
                </a:solidFill>
              </a:rPr>
              <a:t>.</a:t>
            </a:r>
            <a:endParaRPr lang="en-US" sz="500" dirty="0">
              <a:solidFill>
                <a:schemeClr val="accent3"/>
              </a:solidFill>
            </a:endParaRPr>
          </a:p>
        </p:txBody>
      </p:sp>
      <p:sp>
        <p:nvSpPr>
          <p:cNvPr id="45" name="TextBox 44"/>
          <p:cNvSpPr txBox="1"/>
          <p:nvPr/>
        </p:nvSpPr>
        <p:spPr>
          <a:xfrm>
            <a:off x="2263568" y="1677132"/>
            <a:ext cx="1804376" cy="2490425"/>
          </a:xfrm>
          <a:prstGeom prst="rect">
            <a:avLst/>
          </a:prstGeom>
          <a:noFill/>
        </p:spPr>
        <p:txBody>
          <a:bodyPr wrap="square" lIns="0" rIns="0" rtlCol="0">
            <a:spAutoFit/>
          </a:bodyPr>
          <a:lstStyle/>
          <a:p>
            <a:pPr>
              <a:lnSpc>
                <a:spcPts val="1700"/>
              </a:lnSpc>
            </a:pPr>
            <a:r>
              <a:rPr lang="en-US" sz="500" dirty="0" smtClean="0">
                <a:solidFill>
                  <a:schemeClr val="accent3"/>
                </a:solidFill>
              </a:rPr>
              <a:t>Despair. </a:t>
            </a:r>
            <a:r>
              <a:rPr lang="en-US" sz="2000" b="1" dirty="0" smtClean="0">
                <a:solidFill>
                  <a:schemeClr val="accent1">
                    <a:lumMod val="75000"/>
                  </a:schemeClr>
                </a:solidFill>
              </a:rPr>
              <a:t>I find it overwhelming and discouraging</a:t>
            </a:r>
            <a:r>
              <a:rPr lang="en-US" sz="2000" b="1" dirty="0" smtClean="0">
                <a:solidFill>
                  <a:schemeClr val="accent3"/>
                </a:solidFill>
              </a:rPr>
              <a:t>.</a:t>
            </a:r>
            <a:r>
              <a:rPr lang="en-US" sz="2000" dirty="0" smtClean="0">
                <a:solidFill>
                  <a:schemeClr val="accent3"/>
                </a:solidFill>
              </a:rPr>
              <a:t> </a:t>
            </a:r>
            <a:r>
              <a:rPr lang="en-US" sz="500" dirty="0" smtClean="0">
                <a:solidFill>
                  <a:schemeClr val="accent3"/>
                </a:solidFill>
              </a:rPr>
              <a:t>We hear about everything that's wrong in the world every single day in the news and it </a:t>
            </a:r>
          </a:p>
          <a:p>
            <a:pPr>
              <a:lnSpc>
                <a:spcPts val="1700"/>
              </a:lnSpc>
            </a:pPr>
            <a:r>
              <a:rPr lang="en-US" sz="2000" b="1" dirty="0" smtClean="0">
                <a:solidFill>
                  <a:schemeClr val="accent1">
                    <a:lumMod val="75000"/>
                  </a:schemeClr>
                </a:solidFill>
              </a:rPr>
              <a:t>makes me feel useless and unable to help</a:t>
            </a:r>
            <a:r>
              <a:rPr lang="en-US" sz="2000" dirty="0" smtClean="0">
                <a:solidFill>
                  <a:schemeClr val="accent3"/>
                </a:solidFill>
              </a:rPr>
              <a:t>.</a:t>
            </a:r>
            <a:r>
              <a:rPr lang="en-US" sz="1200" dirty="0" smtClean="0">
                <a:solidFill>
                  <a:schemeClr val="accent3"/>
                </a:solidFill>
              </a:rPr>
              <a:t> </a:t>
            </a:r>
            <a:r>
              <a:rPr lang="en-US" sz="500" dirty="0" smtClean="0">
                <a:solidFill>
                  <a:schemeClr val="accent3"/>
                </a:solidFill>
              </a:rPr>
              <a:t>I think that using positive images of how we ARE helping would be much more beneficial.</a:t>
            </a:r>
            <a:endParaRPr lang="en-US" sz="500" dirty="0">
              <a:solidFill>
                <a:schemeClr val="accent3"/>
              </a:solidFill>
            </a:endParaRPr>
          </a:p>
        </p:txBody>
      </p:sp>
      <p:sp>
        <p:nvSpPr>
          <p:cNvPr id="43" name="Freeform 5"/>
          <p:cNvSpPr>
            <a:spLocks noChangeAspect="1" noEditPoints="1"/>
          </p:cNvSpPr>
          <p:nvPr/>
        </p:nvSpPr>
        <p:spPr bwMode="auto">
          <a:xfrm>
            <a:off x="101972" y="1733485"/>
            <a:ext cx="137160" cy="109849"/>
          </a:xfrm>
          <a:custGeom>
            <a:avLst/>
            <a:gdLst>
              <a:gd name="T0" fmla="*/ 591 w 749"/>
              <a:gd name="T1" fmla="*/ 0 h 591"/>
              <a:gd name="T2" fmla="*/ 591 w 749"/>
              <a:gd name="T3" fmla="*/ 0 h 591"/>
              <a:gd name="T4" fmla="*/ 403 w 749"/>
              <a:gd name="T5" fmla="*/ 303 h 591"/>
              <a:gd name="T6" fmla="*/ 403 w 749"/>
              <a:gd name="T7" fmla="*/ 591 h 591"/>
              <a:gd name="T8" fmla="*/ 749 w 749"/>
              <a:gd name="T9" fmla="*/ 591 h 591"/>
              <a:gd name="T10" fmla="*/ 749 w 749"/>
              <a:gd name="T11" fmla="*/ 271 h 591"/>
              <a:gd name="T12" fmla="*/ 611 w 749"/>
              <a:gd name="T13" fmla="*/ 271 h 591"/>
              <a:gd name="T14" fmla="*/ 749 w 749"/>
              <a:gd name="T15" fmla="*/ 0 h 591"/>
              <a:gd name="T16" fmla="*/ 591 w 749"/>
              <a:gd name="T17" fmla="*/ 0 h 591"/>
              <a:gd name="T18" fmla="*/ 187 w 749"/>
              <a:gd name="T19" fmla="*/ 0 h 591"/>
              <a:gd name="T20" fmla="*/ 187 w 749"/>
              <a:gd name="T21" fmla="*/ 0 h 591"/>
              <a:gd name="T22" fmla="*/ 0 w 749"/>
              <a:gd name="T23" fmla="*/ 303 h 591"/>
              <a:gd name="T24" fmla="*/ 0 w 749"/>
              <a:gd name="T25" fmla="*/ 591 h 591"/>
              <a:gd name="T26" fmla="*/ 345 w 749"/>
              <a:gd name="T27" fmla="*/ 591 h 591"/>
              <a:gd name="T28" fmla="*/ 345 w 749"/>
              <a:gd name="T29" fmla="*/ 271 h 591"/>
              <a:gd name="T30" fmla="*/ 207 w 749"/>
              <a:gd name="T31" fmla="*/ 271 h 591"/>
              <a:gd name="T32" fmla="*/ 345 w 749"/>
              <a:gd name="T33" fmla="*/ 0 h 591"/>
              <a:gd name="T34" fmla="*/ 187 w 749"/>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9" h="591">
                <a:moveTo>
                  <a:pt x="591" y="0"/>
                </a:moveTo>
                <a:lnTo>
                  <a:pt x="591" y="0"/>
                </a:lnTo>
                <a:lnTo>
                  <a:pt x="403" y="303"/>
                </a:lnTo>
                <a:lnTo>
                  <a:pt x="403" y="591"/>
                </a:lnTo>
                <a:lnTo>
                  <a:pt x="749" y="591"/>
                </a:lnTo>
                <a:lnTo>
                  <a:pt x="749" y="271"/>
                </a:lnTo>
                <a:lnTo>
                  <a:pt x="611" y="271"/>
                </a:lnTo>
                <a:lnTo>
                  <a:pt x="749" y="0"/>
                </a:lnTo>
                <a:lnTo>
                  <a:pt x="591" y="0"/>
                </a:lnTo>
                <a:close/>
                <a:moveTo>
                  <a:pt x="187" y="0"/>
                </a:moveTo>
                <a:lnTo>
                  <a:pt x="187" y="0"/>
                </a:lnTo>
                <a:lnTo>
                  <a:pt x="0" y="303"/>
                </a:lnTo>
                <a:lnTo>
                  <a:pt x="0" y="591"/>
                </a:lnTo>
                <a:lnTo>
                  <a:pt x="345" y="591"/>
                </a:lnTo>
                <a:lnTo>
                  <a:pt x="345" y="271"/>
                </a:lnTo>
                <a:lnTo>
                  <a:pt x="207" y="271"/>
                </a:lnTo>
                <a:lnTo>
                  <a:pt x="345" y="0"/>
                </a:lnTo>
                <a:lnTo>
                  <a:pt x="187"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noChangeAspect="1" noEditPoints="1"/>
          </p:cNvSpPr>
          <p:nvPr/>
        </p:nvSpPr>
        <p:spPr bwMode="auto">
          <a:xfrm>
            <a:off x="820892" y="3722888"/>
            <a:ext cx="137160" cy="109607"/>
          </a:xfrm>
          <a:custGeom>
            <a:avLst/>
            <a:gdLst>
              <a:gd name="T0" fmla="*/ 404 w 750"/>
              <a:gd name="T1" fmla="*/ 0 h 591"/>
              <a:gd name="T2" fmla="*/ 404 w 750"/>
              <a:gd name="T3" fmla="*/ 0 h 591"/>
              <a:gd name="T4" fmla="*/ 404 w 750"/>
              <a:gd name="T5" fmla="*/ 319 h 591"/>
              <a:gd name="T6" fmla="*/ 542 w 750"/>
              <a:gd name="T7" fmla="*/ 319 h 591"/>
              <a:gd name="T8" fmla="*/ 404 w 750"/>
              <a:gd name="T9" fmla="*/ 591 h 591"/>
              <a:gd name="T10" fmla="*/ 562 w 750"/>
              <a:gd name="T11" fmla="*/ 591 h 591"/>
              <a:gd name="T12" fmla="*/ 750 w 750"/>
              <a:gd name="T13" fmla="*/ 287 h 591"/>
              <a:gd name="T14" fmla="*/ 750 w 750"/>
              <a:gd name="T15" fmla="*/ 0 h 591"/>
              <a:gd name="T16" fmla="*/ 404 w 750"/>
              <a:gd name="T17" fmla="*/ 0 h 591"/>
              <a:gd name="T18" fmla="*/ 0 w 750"/>
              <a:gd name="T19" fmla="*/ 0 h 591"/>
              <a:gd name="T20" fmla="*/ 0 w 750"/>
              <a:gd name="T21" fmla="*/ 0 h 591"/>
              <a:gd name="T22" fmla="*/ 0 w 750"/>
              <a:gd name="T23" fmla="*/ 319 h 591"/>
              <a:gd name="T24" fmla="*/ 138 w 750"/>
              <a:gd name="T25" fmla="*/ 319 h 591"/>
              <a:gd name="T26" fmla="*/ 0 w 750"/>
              <a:gd name="T27" fmla="*/ 591 h 591"/>
              <a:gd name="T28" fmla="*/ 158 w 750"/>
              <a:gd name="T29" fmla="*/ 591 h 591"/>
              <a:gd name="T30" fmla="*/ 346 w 750"/>
              <a:gd name="T31" fmla="*/ 287 h 591"/>
              <a:gd name="T32" fmla="*/ 346 w 750"/>
              <a:gd name="T33" fmla="*/ 0 h 591"/>
              <a:gd name="T34" fmla="*/ 0 w 750"/>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 h="591">
                <a:moveTo>
                  <a:pt x="404" y="0"/>
                </a:moveTo>
                <a:lnTo>
                  <a:pt x="404" y="0"/>
                </a:lnTo>
                <a:lnTo>
                  <a:pt x="404" y="319"/>
                </a:lnTo>
                <a:lnTo>
                  <a:pt x="542" y="319"/>
                </a:lnTo>
                <a:lnTo>
                  <a:pt x="404" y="591"/>
                </a:lnTo>
                <a:lnTo>
                  <a:pt x="562" y="591"/>
                </a:lnTo>
                <a:lnTo>
                  <a:pt x="750" y="287"/>
                </a:lnTo>
                <a:lnTo>
                  <a:pt x="750" y="0"/>
                </a:lnTo>
                <a:lnTo>
                  <a:pt x="404" y="0"/>
                </a:lnTo>
                <a:close/>
                <a:moveTo>
                  <a:pt x="0" y="0"/>
                </a:moveTo>
                <a:lnTo>
                  <a:pt x="0" y="0"/>
                </a:lnTo>
                <a:lnTo>
                  <a:pt x="0" y="319"/>
                </a:lnTo>
                <a:lnTo>
                  <a:pt x="138" y="319"/>
                </a:lnTo>
                <a:lnTo>
                  <a:pt x="0" y="591"/>
                </a:lnTo>
                <a:lnTo>
                  <a:pt x="158" y="591"/>
                </a:lnTo>
                <a:lnTo>
                  <a:pt x="346" y="287"/>
                </a:lnTo>
                <a:lnTo>
                  <a:pt x="346" y="0"/>
                </a:lnTo>
                <a:lnTo>
                  <a:pt x="0"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noChangeAspect="1" noEditPoints="1"/>
          </p:cNvSpPr>
          <p:nvPr/>
        </p:nvSpPr>
        <p:spPr bwMode="auto">
          <a:xfrm>
            <a:off x="2119552" y="1733484"/>
            <a:ext cx="137160" cy="109850"/>
          </a:xfrm>
          <a:custGeom>
            <a:avLst/>
            <a:gdLst>
              <a:gd name="T0" fmla="*/ 591 w 749"/>
              <a:gd name="T1" fmla="*/ 0 h 591"/>
              <a:gd name="T2" fmla="*/ 591 w 749"/>
              <a:gd name="T3" fmla="*/ 0 h 591"/>
              <a:gd name="T4" fmla="*/ 403 w 749"/>
              <a:gd name="T5" fmla="*/ 303 h 591"/>
              <a:gd name="T6" fmla="*/ 403 w 749"/>
              <a:gd name="T7" fmla="*/ 591 h 591"/>
              <a:gd name="T8" fmla="*/ 749 w 749"/>
              <a:gd name="T9" fmla="*/ 591 h 591"/>
              <a:gd name="T10" fmla="*/ 749 w 749"/>
              <a:gd name="T11" fmla="*/ 271 h 591"/>
              <a:gd name="T12" fmla="*/ 611 w 749"/>
              <a:gd name="T13" fmla="*/ 271 h 591"/>
              <a:gd name="T14" fmla="*/ 749 w 749"/>
              <a:gd name="T15" fmla="*/ 0 h 591"/>
              <a:gd name="T16" fmla="*/ 591 w 749"/>
              <a:gd name="T17" fmla="*/ 0 h 591"/>
              <a:gd name="T18" fmla="*/ 187 w 749"/>
              <a:gd name="T19" fmla="*/ 0 h 591"/>
              <a:gd name="T20" fmla="*/ 187 w 749"/>
              <a:gd name="T21" fmla="*/ 0 h 591"/>
              <a:gd name="T22" fmla="*/ 0 w 749"/>
              <a:gd name="T23" fmla="*/ 303 h 591"/>
              <a:gd name="T24" fmla="*/ 0 w 749"/>
              <a:gd name="T25" fmla="*/ 591 h 591"/>
              <a:gd name="T26" fmla="*/ 345 w 749"/>
              <a:gd name="T27" fmla="*/ 591 h 591"/>
              <a:gd name="T28" fmla="*/ 345 w 749"/>
              <a:gd name="T29" fmla="*/ 271 h 591"/>
              <a:gd name="T30" fmla="*/ 207 w 749"/>
              <a:gd name="T31" fmla="*/ 271 h 591"/>
              <a:gd name="T32" fmla="*/ 345 w 749"/>
              <a:gd name="T33" fmla="*/ 0 h 591"/>
              <a:gd name="T34" fmla="*/ 187 w 749"/>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9" h="591">
                <a:moveTo>
                  <a:pt x="591" y="0"/>
                </a:moveTo>
                <a:lnTo>
                  <a:pt x="591" y="0"/>
                </a:lnTo>
                <a:lnTo>
                  <a:pt x="403" y="303"/>
                </a:lnTo>
                <a:lnTo>
                  <a:pt x="403" y="591"/>
                </a:lnTo>
                <a:lnTo>
                  <a:pt x="749" y="591"/>
                </a:lnTo>
                <a:lnTo>
                  <a:pt x="749" y="271"/>
                </a:lnTo>
                <a:lnTo>
                  <a:pt x="611" y="271"/>
                </a:lnTo>
                <a:lnTo>
                  <a:pt x="749" y="0"/>
                </a:lnTo>
                <a:lnTo>
                  <a:pt x="591" y="0"/>
                </a:lnTo>
                <a:close/>
                <a:moveTo>
                  <a:pt x="187" y="0"/>
                </a:moveTo>
                <a:lnTo>
                  <a:pt x="187" y="0"/>
                </a:lnTo>
                <a:lnTo>
                  <a:pt x="0" y="303"/>
                </a:lnTo>
                <a:lnTo>
                  <a:pt x="0" y="591"/>
                </a:lnTo>
                <a:lnTo>
                  <a:pt x="345" y="591"/>
                </a:lnTo>
                <a:lnTo>
                  <a:pt x="345" y="271"/>
                </a:lnTo>
                <a:lnTo>
                  <a:pt x="207" y="271"/>
                </a:lnTo>
                <a:lnTo>
                  <a:pt x="345" y="0"/>
                </a:lnTo>
                <a:lnTo>
                  <a:pt x="187"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
          <p:cNvSpPr>
            <a:spLocks noChangeAspect="1" noEditPoints="1"/>
          </p:cNvSpPr>
          <p:nvPr/>
        </p:nvSpPr>
        <p:spPr bwMode="auto">
          <a:xfrm>
            <a:off x="2767624" y="3910421"/>
            <a:ext cx="137160" cy="109607"/>
          </a:xfrm>
          <a:custGeom>
            <a:avLst/>
            <a:gdLst>
              <a:gd name="T0" fmla="*/ 404 w 750"/>
              <a:gd name="T1" fmla="*/ 0 h 591"/>
              <a:gd name="T2" fmla="*/ 404 w 750"/>
              <a:gd name="T3" fmla="*/ 0 h 591"/>
              <a:gd name="T4" fmla="*/ 404 w 750"/>
              <a:gd name="T5" fmla="*/ 319 h 591"/>
              <a:gd name="T6" fmla="*/ 542 w 750"/>
              <a:gd name="T7" fmla="*/ 319 h 591"/>
              <a:gd name="T8" fmla="*/ 404 w 750"/>
              <a:gd name="T9" fmla="*/ 591 h 591"/>
              <a:gd name="T10" fmla="*/ 562 w 750"/>
              <a:gd name="T11" fmla="*/ 591 h 591"/>
              <a:gd name="T12" fmla="*/ 750 w 750"/>
              <a:gd name="T13" fmla="*/ 287 h 591"/>
              <a:gd name="T14" fmla="*/ 750 w 750"/>
              <a:gd name="T15" fmla="*/ 0 h 591"/>
              <a:gd name="T16" fmla="*/ 404 w 750"/>
              <a:gd name="T17" fmla="*/ 0 h 591"/>
              <a:gd name="T18" fmla="*/ 0 w 750"/>
              <a:gd name="T19" fmla="*/ 0 h 591"/>
              <a:gd name="T20" fmla="*/ 0 w 750"/>
              <a:gd name="T21" fmla="*/ 0 h 591"/>
              <a:gd name="T22" fmla="*/ 0 w 750"/>
              <a:gd name="T23" fmla="*/ 319 h 591"/>
              <a:gd name="T24" fmla="*/ 138 w 750"/>
              <a:gd name="T25" fmla="*/ 319 h 591"/>
              <a:gd name="T26" fmla="*/ 0 w 750"/>
              <a:gd name="T27" fmla="*/ 591 h 591"/>
              <a:gd name="T28" fmla="*/ 158 w 750"/>
              <a:gd name="T29" fmla="*/ 591 h 591"/>
              <a:gd name="T30" fmla="*/ 346 w 750"/>
              <a:gd name="T31" fmla="*/ 287 h 591"/>
              <a:gd name="T32" fmla="*/ 346 w 750"/>
              <a:gd name="T33" fmla="*/ 0 h 591"/>
              <a:gd name="T34" fmla="*/ 0 w 750"/>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 h="591">
                <a:moveTo>
                  <a:pt x="404" y="0"/>
                </a:moveTo>
                <a:lnTo>
                  <a:pt x="404" y="0"/>
                </a:lnTo>
                <a:lnTo>
                  <a:pt x="404" y="319"/>
                </a:lnTo>
                <a:lnTo>
                  <a:pt x="542" y="319"/>
                </a:lnTo>
                <a:lnTo>
                  <a:pt x="404" y="591"/>
                </a:lnTo>
                <a:lnTo>
                  <a:pt x="562" y="591"/>
                </a:lnTo>
                <a:lnTo>
                  <a:pt x="750" y="287"/>
                </a:lnTo>
                <a:lnTo>
                  <a:pt x="750" y="0"/>
                </a:lnTo>
                <a:lnTo>
                  <a:pt x="404" y="0"/>
                </a:lnTo>
                <a:close/>
                <a:moveTo>
                  <a:pt x="0" y="0"/>
                </a:moveTo>
                <a:lnTo>
                  <a:pt x="0" y="0"/>
                </a:lnTo>
                <a:lnTo>
                  <a:pt x="0" y="319"/>
                </a:lnTo>
                <a:lnTo>
                  <a:pt x="138" y="319"/>
                </a:lnTo>
                <a:lnTo>
                  <a:pt x="0" y="591"/>
                </a:lnTo>
                <a:lnTo>
                  <a:pt x="158" y="591"/>
                </a:lnTo>
                <a:lnTo>
                  <a:pt x="346" y="287"/>
                </a:lnTo>
                <a:lnTo>
                  <a:pt x="346" y="0"/>
                </a:lnTo>
                <a:lnTo>
                  <a:pt x="0"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TextBox 60"/>
          <p:cNvSpPr txBox="1"/>
          <p:nvPr/>
        </p:nvSpPr>
        <p:spPr>
          <a:xfrm>
            <a:off x="4322614" y="1725124"/>
            <a:ext cx="1645920" cy="1836400"/>
          </a:xfrm>
          <a:prstGeom prst="rect">
            <a:avLst/>
          </a:prstGeom>
          <a:noFill/>
        </p:spPr>
        <p:txBody>
          <a:bodyPr wrap="square" lIns="0" rIns="0" rtlCol="0">
            <a:spAutoFit/>
          </a:bodyPr>
          <a:lstStyle/>
          <a:p>
            <a:pPr>
              <a:lnSpc>
                <a:spcPts val="1700"/>
              </a:lnSpc>
            </a:pPr>
            <a:r>
              <a:rPr lang="en-US" sz="500" dirty="0">
                <a:solidFill>
                  <a:schemeClr val="accent3"/>
                </a:solidFill>
              </a:rPr>
              <a:t>Well, I agree and also </a:t>
            </a:r>
            <a:r>
              <a:rPr lang="en-US" sz="2000" b="1" dirty="0">
                <a:solidFill>
                  <a:schemeClr val="accent1">
                    <a:lumMod val="75000"/>
                  </a:schemeClr>
                </a:solidFill>
              </a:rPr>
              <a:t>I'm fed up with being constantly approached</a:t>
            </a:r>
            <a:r>
              <a:rPr lang="en-US" sz="1200" dirty="0">
                <a:solidFill>
                  <a:schemeClr val="accent3"/>
                </a:solidFill>
              </a:rPr>
              <a:t>. </a:t>
            </a:r>
            <a:r>
              <a:rPr lang="en-US" sz="500" dirty="0">
                <a:solidFill>
                  <a:schemeClr val="accent3"/>
                </a:solidFill>
              </a:rPr>
              <a:t>Once you turn on the television or the radio or even read a newspaper, as if it was an obligation</a:t>
            </a:r>
            <a:r>
              <a:rPr lang="en-US" sz="1200" dirty="0">
                <a:solidFill>
                  <a:schemeClr val="accent3"/>
                </a:solidFill>
              </a:rPr>
              <a:t>. </a:t>
            </a:r>
            <a:endParaRPr lang="en-US" sz="1200" dirty="0" smtClean="0">
              <a:solidFill>
                <a:schemeClr val="accent3"/>
              </a:solidFill>
            </a:endParaRPr>
          </a:p>
          <a:p>
            <a:pPr>
              <a:lnSpc>
                <a:spcPts val="1700"/>
              </a:lnSpc>
            </a:pPr>
            <a:r>
              <a:rPr lang="en-US" sz="2000" b="1" dirty="0" smtClean="0">
                <a:solidFill>
                  <a:schemeClr val="accent1">
                    <a:lumMod val="75000"/>
                  </a:schemeClr>
                </a:solidFill>
              </a:rPr>
              <a:t>You </a:t>
            </a:r>
            <a:r>
              <a:rPr lang="en-US" sz="2000" b="1" dirty="0">
                <a:solidFill>
                  <a:schemeClr val="accent1">
                    <a:lumMod val="75000"/>
                  </a:schemeClr>
                </a:solidFill>
              </a:rPr>
              <a:t>didn't </a:t>
            </a:r>
            <a:r>
              <a:rPr lang="en-US" sz="2000" b="1" dirty="0" smtClean="0">
                <a:solidFill>
                  <a:schemeClr val="accent1">
                    <a:lumMod val="75000"/>
                  </a:schemeClr>
                </a:solidFill>
              </a:rPr>
              <a:t>give.</a:t>
            </a:r>
            <a:br>
              <a:rPr lang="en-US" sz="2000" b="1" dirty="0" smtClean="0">
                <a:solidFill>
                  <a:schemeClr val="accent1">
                    <a:lumMod val="75000"/>
                  </a:schemeClr>
                </a:solidFill>
              </a:rPr>
            </a:br>
            <a:r>
              <a:rPr lang="en-US" sz="2000" b="1" dirty="0" smtClean="0">
                <a:solidFill>
                  <a:schemeClr val="accent1">
                    <a:lumMod val="75000"/>
                  </a:schemeClr>
                </a:solidFill>
              </a:rPr>
              <a:t>You </a:t>
            </a:r>
            <a:r>
              <a:rPr lang="en-US" sz="2000" b="1" dirty="0">
                <a:solidFill>
                  <a:schemeClr val="accent1">
                    <a:lumMod val="75000"/>
                  </a:schemeClr>
                </a:solidFill>
              </a:rPr>
              <a:t>bastard</a:t>
            </a:r>
            <a:r>
              <a:rPr lang="en-US" sz="2000" dirty="0" smtClean="0">
                <a:solidFill>
                  <a:schemeClr val="accent3"/>
                </a:solidFill>
              </a:rPr>
              <a:t>.</a:t>
            </a:r>
            <a:endParaRPr lang="en-US" sz="2000" dirty="0">
              <a:solidFill>
                <a:schemeClr val="accent3"/>
              </a:solidFill>
            </a:endParaRPr>
          </a:p>
        </p:txBody>
      </p:sp>
      <p:sp>
        <p:nvSpPr>
          <p:cNvPr id="73" name="Freeform 5"/>
          <p:cNvSpPr>
            <a:spLocks noChangeAspect="1" noEditPoints="1"/>
          </p:cNvSpPr>
          <p:nvPr/>
        </p:nvSpPr>
        <p:spPr bwMode="auto">
          <a:xfrm>
            <a:off x="4182052" y="1687619"/>
            <a:ext cx="137160" cy="109850"/>
          </a:xfrm>
          <a:custGeom>
            <a:avLst/>
            <a:gdLst>
              <a:gd name="T0" fmla="*/ 591 w 749"/>
              <a:gd name="T1" fmla="*/ 0 h 591"/>
              <a:gd name="T2" fmla="*/ 591 w 749"/>
              <a:gd name="T3" fmla="*/ 0 h 591"/>
              <a:gd name="T4" fmla="*/ 403 w 749"/>
              <a:gd name="T5" fmla="*/ 303 h 591"/>
              <a:gd name="T6" fmla="*/ 403 w 749"/>
              <a:gd name="T7" fmla="*/ 591 h 591"/>
              <a:gd name="T8" fmla="*/ 749 w 749"/>
              <a:gd name="T9" fmla="*/ 591 h 591"/>
              <a:gd name="T10" fmla="*/ 749 w 749"/>
              <a:gd name="T11" fmla="*/ 271 h 591"/>
              <a:gd name="T12" fmla="*/ 611 w 749"/>
              <a:gd name="T13" fmla="*/ 271 h 591"/>
              <a:gd name="T14" fmla="*/ 749 w 749"/>
              <a:gd name="T15" fmla="*/ 0 h 591"/>
              <a:gd name="T16" fmla="*/ 591 w 749"/>
              <a:gd name="T17" fmla="*/ 0 h 591"/>
              <a:gd name="T18" fmla="*/ 187 w 749"/>
              <a:gd name="T19" fmla="*/ 0 h 591"/>
              <a:gd name="T20" fmla="*/ 187 w 749"/>
              <a:gd name="T21" fmla="*/ 0 h 591"/>
              <a:gd name="T22" fmla="*/ 0 w 749"/>
              <a:gd name="T23" fmla="*/ 303 h 591"/>
              <a:gd name="T24" fmla="*/ 0 w 749"/>
              <a:gd name="T25" fmla="*/ 591 h 591"/>
              <a:gd name="T26" fmla="*/ 345 w 749"/>
              <a:gd name="T27" fmla="*/ 591 h 591"/>
              <a:gd name="T28" fmla="*/ 345 w 749"/>
              <a:gd name="T29" fmla="*/ 271 h 591"/>
              <a:gd name="T30" fmla="*/ 207 w 749"/>
              <a:gd name="T31" fmla="*/ 271 h 591"/>
              <a:gd name="T32" fmla="*/ 345 w 749"/>
              <a:gd name="T33" fmla="*/ 0 h 591"/>
              <a:gd name="T34" fmla="*/ 187 w 749"/>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9" h="591">
                <a:moveTo>
                  <a:pt x="591" y="0"/>
                </a:moveTo>
                <a:lnTo>
                  <a:pt x="591" y="0"/>
                </a:lnTo>
                <a:lnTo>
                  <a:pt x="403" y="303"/>
                </a:lnTo>
                <a:lnTo>
                  <a:pt x="403" y="591"/>
                </a:lnTo>
                <a:lnTo>
                  <a:pt x="749" y="591"/>
                </a:lnTo>
                <a:lnTo>
                  <a:pt x="749" y="271"/>
                </a:lnTo>
                <a:lnTo>
                  <a:pt x="611" y="271"/>
                </a:lnTo>
                <a:lnTo>
                  <a:pt x="749" y="0"/>
                </a:lnTo>
                <a:lnTo>
                  <a:pt x="591" y="0"/>
                </a:lnTo>
                <a:close/>
                <a:moveTo>
                  <a:pt x="187" y="0"/>
                </a:moveTo>
                <a:lnTo>
                  <a:pt x="187" y="0"/>
                </a:lnTo>
                <a:lnTo>
                  <a:pt x="0" y="303"/>
                </a:lnTo>
                <a:lnTo>
                  <a:pt x="0" y="591"/>
                </a:lnTo>
                <a:lnTo>
                  <a:pt x="345" y="591"/>
                </a:lnTo>
                <a:lnTo>
                  <a:pt x="345" y="271"/>
                </a:lnTo>
                <a:lnTo>
                  <a:pt x="207" y="271"/>
                </a:lnTo>
                <a:lnTo>
                  <a:pt x="345" y="0"/>
                </a:lnTo>
                <a:lnTo>
                  <a:pt x="187"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
          <p:cNvSpPr>
            <a:spLocks noChangeAspect="1" noEditPoints="1"/>
          </p:cNvSpPr>
          <p:nvPr/>
        </p:nvSpPr>
        <p:spPr bwMode="auto">
          <a:xfrm>
            <a:off x="5724128" y="3291830"/>
            <a:ext cx="137160" cy="109607"/>
          </a:xfrm>
          <a:custGeom>
            <a:avLst/>
            <a:gdLst>
              <a:gd name="T0" fmla="*/ 404 w 750"/>
              <a:gd name="T1" fmla="*/ 0 h 591"/>
              <a:gd name="T2" fmla="*/ 404 w 750"/>
              <a:gd name="T3" fmla="*/ 0 h 591"/>
              <a:gd name="T4" fmla="*/ 404 w 750"/>
              <a:gd name="T5" fmla="*/ 319 h 591"/>
              <a:gd name="T6" fmla="*/ 542 w 750"/>
              <a:gd name="T7" fmla="*/ 319 h 591"/>
              <a:gd name="T8" fmla="*/ 404 w 750"/>
              <a:gd name="T9" fmla="*/ 591 h 591"/>
              <a:gd name="T10" fmla="*/ 562 w 750"/>
              <a:gd name="T11" fmla="*/ 591 h 591"/>
              <a:gd name="T12" fmla="*/ 750 w 750"/>
              <a:gd name="T13" fmla="*/ 287 h 591"/>
              <a:gd name="T14" fmla="*/ 750 w 750"/>
              <a:gd name="T15" fmla="*/ 0 h 591"/>
              <a:gd name="T16" fmla="*/ 404 w 750"/>
              <a:gd name="T17" fmla="*/ 0 h 591"/>
              <a:gd name="T18" fmla="*/ 0 w 750"/>
              <a:gd name="T19" fmla="*/ 0 h 591"/>
              <a:gd name="T20" fmla="*/ 0 w 750"/>
              <a:gd name="T21" fmla="*/ 0 h 591"/>
              <a:gd name="T22" fmla="*/ 0 w 750"/>
              <a:gd name="T23" fmla="*/ 319 h 591"/>
              <a:gd name="T24" fmla="*/ 138 w 750"/>
              <a:gd name="T25" fmla="*/ 319 h 591"/>
              <a:gd name="T26" fmla="*/ 0 w 750"/>
              <a:gd name="T27" fmla="*/ 591 h 591"/>
              <a:gd name="T28" fmla="*/ 158 w 750"/>
              <a:gd name="T29" fmla="*/ 591 h 591"/>
              <a:gd name="T30" fmla="*/ 346 w 750"/>
              <a:gd name="T31" fmla="*/ 287 h 591"/>
              <a:gd name="T32" fmla="*/ 346 w 750"/>
              <a:gd name="T33" fmla="*/ 0 h 591"/>
              <a:gd name="T34" fmla="*/ 0 w 750"/>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 h="591">
                <a:moveTo>
                  <a:pt x="404" y="0"/>
                </a:moveTo>
                <a:lnTo>
                  <a:pt x="404" y="0"/>
                </a:lnTo>
                <a:lnTo>
                  <a:pt x="404" y="319"/>
                </a:lnTo>
                <a:lnTo>
                  <a:pt x="542" y="319"/>
                </a:lnTo>
                <a:lnTo>
                  <a:pt x="404" y="591"/>
                </a:lnTo>
                <a:lnTo>
                  <a:pt x="562" y="591"/>
                </a:lnTo>
                <a:lnTo>
                  <a:pt x="750" y="287"/>
                </a:lnTo>
                <a:lnTo>
                  <a:pt x="750" y="0"/>
                </a:lnTo>
                <a:lnTo>
                  <a:pt x="404" y="0"/>
                </a:lnTo>
                <a:close/>
                <a:moveTo>
                  <a:pt x="0" y="0"/>
                </a:moveTo>
                <a:lnTo>
                  <a:pt x="0" y="0"/>
                </a:lnTo>
                <a:lnTo>
                  <a:pt x="0" y="319"/>
                </a:lnTo>
                <a:lnTo>
                  <a:pt x="138" y="319"/>
                </a:lnTo>
                <a:lnTo>
                  <a:pt x="0" y="591"/>
                </a:lnTo>
                <a:lnTo>
                  <a:pt x="158" y="591"/>
                </a:lnTo>
                <a:lnTo>
                  <a:pt x="346" y="287"/>
                </a:lnTo>
                <a:lnTo>
                  <a:pt x="346" y="0"/>
                </a:lnTo>
                <a:lnTo>
                  <a:pt x="0"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2908942" y="4587974"/>
            <a:ext cx="848174" cy="332173"/>
            <a:chOff x="2431672" y="1879537"/>
            <a:chExt cx="848174" cy="332173"/>
          </a:xfrm>
        </p:grpSpPr>
        <p:grpSp>
          <p:nvGrpSpPr>
            <p:cNvPr id="47" name="Group 46"/>
            <p:cNvGrpSpPr>
              <a:grpSpLocks noChangeAspect="1"/>
            </p:cNvGrpSpPr>
            <p:nvPr/>
          </p:nvGrpSpPr>
          <p:grpSpPr>
            <a:xfrm>
              <a:off x="2431672" y="1903858"/>
              <a:ext cx="182880" cy="221685"/>
              <a:chOff x="3969534" y="2897821"/>
              <a:chExt cx="1097280" cy="1330113"/>
            </a:xfrm>
            <a:solidFill>
              <a:schemeClr val="accent3"/>
            </a:solidFill>
            <a:effectLst/>
          </p:grpSpPr>
          <p:sp>
            <p:nvSpPr>
              <p:cNvPr id="49"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Content Placeholder 2"/>
            <p:cNvSpPr txBox="1">
              <a:spLocks/>
            </p:cNvSpPr>
            <p:nvPr/>
          </p:nvSpPr>
          <p:spPr>
            <a:xfrm>
              <a:off x="2614518" y="1879537"/>
              <a:ext cx="665328"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2">
                      <a:lumMod val="50000"/>
                    </a:schemeClr>
                  </a:solidFill>
                  <a:latin typeface="+mj-lt"/>
                  <a:cs typeface="Calibri Light"/>
                </a:rPr>
                <a:t>Swing</a:t>
              </a:r>
              <a:endParaRPr lang="en-US" sz="1200" dirty="0">
                <a:solidFill>
                  <a:schemeClr val="accent2">
                    <a:lumMod val="50000"/>
                  </a:schemeClr>
                </a:solidFill>
                <a:latin typeface="+mj-lt"/>
                <a:cs typeface="Calibri Light"/>
              </a:endParaRPr>
            </a:p>
          </p:txBody>
        </p:sp>
      </p:grpSp>
      <p:grpSp>
        <p:nvGrpSpPr>
          <p:cNvPr id="19" name="Group 18"/>
          <p:cNvGrpSpPr/>
          <p:nvPr/>
        </p:nvGrpSpPr>
        <p:grpSpPr>
          <a:xfrm>
            <a:off x="4997786" y="4630941"/>
            <a:ext cx="798350" cy="289206"/>
            <a:chOff x="4086938" y="1887890"/>
            <a:chExt cx="798350" cy="289206"/>
          </a:xfrm>
        </p:grpSpPr>
        <p:grpSp>
          <p:nvGrpSpPr>
            <p:cNvPr id="20" name="SKEPTIC"/>
            <p:cNvGrpSpPr>
              <a:grpSpLocks noChangeAspect="1"/>
            </p:cNvGrpSpPr>
            <p:nvPr/>
          </p:nvGrpSpPr>
          <p:grpSpPr>
            <a:xfrm>
              <a:off x="4086938" y="1892418"/>
              <a:ext cx="182880" cy="233125"/>
              <a:chOff x="4826000" y="398463"/>
              <a:chExt cx="2005013" cy="2555876"/>
            </a:xfrm>
            <a:solidFill>
              <a:schemeClr val="accent4"/>
            </a:solidFill>
            <a:effectLst/>
          </p:grpSpPr>
          <p:sp>
            <p:nvSpPr>
              <p:cNvPr id="22"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Content Placeholder 2"/>
            <p:cNvSpPr txBox="1">
              <a:spLocks/>
            </p:cNvSpPr>
            <p:nvPr/>
          </p:nvSpPr>
          <p:spPr>
            <a:xfrm>
              <a:off x="4271660" y="1887890"/>
              <a:ext cx="613628"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1"/>
                  </a:solidFill>
                  <a:latin typeface="+mj-lt"/>
                  <a:cs typeface="Calibri Light"/>
                </a:rPr>
                <a:t>Skeptics</a:t>
              </a:r>
              <a:endParaRPr lang="en-US" sz="900" dirty="0" smtClean="0">
                <a:solidFill>
                  <a:schemeClr val="accent1"/>
                </a:solidFill>
                <a:latin typeface="Franklin Gothic Book" panose="020B0503020102020204" pitchFamily="34" charset="0"/>
                <a:cs typeface="Calibri Light"/>
              </a:endParaRPr>
            </a:p>
          </p:txBody>
        </p:sp>
      </p:grpSp>
      <p:grpSp>
        <p:nvGrpSpPr>
          <p:cNvPr id="28" name="Group 27"/>
          <p:cNvGrpSpPr/>
          <p:nvPr/>
        </p:nvGrpSpPr>
        <p:grpSpPr>
          <a:xfrm>
            <a:off x="932278" y="4587974"/>
            <a:ext cx="848174" cy="332173"/>
            <a:chOff x="2431672" y="1879537"/>
            <a:chExt cx="848174" cy="332173"/>
          </a:xfrm>
        </p:grpSpPr>
        <p:grpSp>
          <p:nvGrpSpPr>
            <p:cNvPr id="29" name="Group 28"/>
            <p:cNvGrpSpPr>
              <a:grpSpLocks noChangeAspect="1"/>
            </p:cNvGrpSpPr>
            <p:nvPr/>
          </p:nvGrpSpPr>
          <p:grpSpPr>
            <a:xfrm>
              <a:off x="2431672" y="1903858"/>
              <a:ext cx="182880" cy="221685"/>
              <a:chOff x="3969534" y="2897821"/>
              <a:chExt cx="1097280" cy="1330113"/>
            </a:xfrm>
            <a:solidFill>
              <a:schemeClr val="accent3"/>
            </a:solidFill>
            <a:effectLst/>
          </p:grpSpPr>
          <p:sp>
            <p:nvSpPr>
              <p:cNvPr id="31"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Content Placeholder 2"/>
            <p:cNvSpPr txBox="1">
              <a:spLocks/>
            </p:cNvSpPr>
            <p:nvPr/>
          </p:nvSpPr>
          <p:spPr>
            <a:xfrm>
              <a:off x="2614518" y="1879537"/>
              <a:ext cx="665328"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2">
                      <a:lumMod val="50000"/>
                    </a:schemeClr>
                  </a:solidFill>
                  <a:latin typeface="+mj-lt"/>
                  <a:cs typeface="Calibri Light"/>
                </a:rPr>
                <a:t>Swing</a:t>
              </a:r>
              <a:endParaRPr lang="en-US" sz="1200" dirty="0">
                <a:solidFill>
                  <a:schemeClr val="accent2">
                    <a:lumMod val="50000"/>
                  </a:schemeClr>
                </a:solidFill>
                <a:latin typeface="+mj-lt"/>
                <a:cs typeface="Calibri Light"/>
              </a:endParaRPr>
            </a:p>
          </p:txBody>
        </p:sp>
      </p:grpSp>
      <p:pic>
        <p:nvPicPr>
          <p:cNvPr id="39" name="France fl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68" y="4645439"/>
            <a:ext cx="420624" cy="260211"/>
          </a:xfrm>
          <a:prstGeom prst="rect">
            <a:avLst/>
          </a:prstGeom>
        </p:spPr>
      </p:pic>
      <p:pic>
        <p:nvPicPr>
          <p:cNvPr id="40" name="Germany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946" y="4617877"/>
            <a:ext cx="420624" cy="260211"/>
          </a:xfrm>
          <a:prstGeom prst="rect">
            <a:avLst/>
          </a:prstGeom>
        </p:spPr>
      </p:pic>
      <p:pic>
        <p:nvPicPr>
          <p:cNvPr id="41" name="UK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60" y="4624477"/>
            <a:ext cx="420624" cy="259167"/>
          </a:xfrm>
          <a:prstGeom prst="rect">
            <a:avLst/>
          </a:prstGeom>
        </p:spPr>
      </p:pic>
      <p:pic>
        <p:nvPicPr>
          <p:cNvPr id="42" name="USA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124" y="4624738"/>
            <a:ext cx="420624" cy="258645"/>
          </a:xfrm>
          <a:prstGeom prst="rect">
            <a:avLst/>
          </a:prstGeom>
        </p:spPr>
      </p:pic>
      <p:grpSp>
        <p:nvGrpSpPr>
          <p:cNvPr id="75" name="Group 74"/>
          <p:cNvGrpSpPr/>
          <p:nvPr/>
        </p:nvGrpSpPr>
        <p:grpSpPr>
          <a:xfrm>
            <a:off x="7014010" y="4603379"/>
            <a:ext cx="798350" cy="289206"/>
            <a:chOff x="4086938" y="1887890"/>
            <a:chExt cx="798350" cy="289206"/>
          </a:xfrm>
        </p:grpSpPr>
        <p:grpSp>
          <p:nvGrpSpPr>
            <p:cNvPr id="76" name="SKEPTIC"/>
            <p:cNvGrpSpPr>
              <a:grpSpLocks noChangeAspect="1"/>
            </p:cNvGrpSpPr>
            <p:nvPr/>
          </p:nvGrpSpPr>
          <p:grpSpPr>
            <a:xfrm>
              <a:off x="4086938" y="1892418"/>
              <a:ext cx="182880" cy="233125"/>
              <a:chOff x="4826000" y="398463"/>
              <a:chExt cx="2005013" cy="2555876"/>
            </a:xfrm>
            <a:solidFill>
              <a:schemeClr val="accent4"/>
            </a:solidFill>
            <a:effectLst/>
          </p:grpSpPr>
          <p:sp>
            <p:nvSpPr>
              <p:cNvPr id="78"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Content Placeholder 2"/>
            <p:cNvSpPr txBox="1">
              <a:spLocks/>
            </p:cNvSpPr>
            <p:nvPr/>
          </p:nvSpPr>
          <p:spPr>
            <a:xfrm>
              <a:off x="4271660" y="1887890"/>
              <a:ext cx="613628"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200" dirty="0" smtClean="0">
                  <a:solidFill>
                    <a:schemeClr val="accent1"/>
                  </a:solidFill>
                  <a:latin typeface="+mj-lt"/>
                  <a:cs typeface="Calibri Light"/>
                </a:rPr>
                <a:t>Skeptics</a:t>
              </a:r>
              <a:endParaRPr lang="en-US" sz="900" dirty="0" smtClean="0">
                <a:solidFill>
                  <a:schemeClr val="accent1"/>
                </a:solidFill>
                <a:latin typeface="Franklin Gothic Book" panose="020B0503020102020204" pitchFamily="34" charset="0"/>
                <a:cs typeface="Calibri Light"/>
              </a:endParaRPr>
            </a:p>
          </p:txBody>
        </p:sp>
      </p:grpSp>
      <p:sp>
        <p:nvSpPr>
          <p:cNvPr id="85" name="TextBox 84"/>
          <p:cNvSpPr txBox="1"/>
          <p:nvPr/>
        </p:nvSpPr>
        <p:spPr>
          <a:xfrm>
            <a:off x="6372200" y="1663516"/>
            <a:ext cx="2414864" cy="2708434"/>
          </a:xfrm>
          <a:prstGeom prst="rect">
            <a:avLst/>
          </a:prstGeom>
          <a:noFill/>
        </p:spPr>
        <p:txBody>
          <a:bodyPr wrap="square" lIns="0" rIns="0" rtlCol="0">
            <a:spAutoFit/>
          </a:bodyPr>
          <a:lstStyle/>
          <a:p>
            <a:pPr>
              <a:lnSpc>
                <a:spcPts val="1700"/>
              </a:lnSpc>
            </a:pPr>
            <a:r>
              <a:rPr lang="en-US" sz="500" dirty="0">
                <a:solidFill>
                  <a:schemeClr val="accent3"/>
                </a:solidFill>
              </a:rPr>
              <a:t>So for 45 years, people have paid development aid. And some countries or most countries are still poor, apart from very few exceptions. And </a:t>
            </a:r>
            <a:r>
              <a:rPr lang="en-US" b="1" dirty="0">
                <a:solidFill>
                  <a:schemeClr val="accent1">
                    <a:lumMod val="75000"/>
                  </a:schemeClr>
                </a:solidFill>
              </a:rPr>
              <a:t>most countries are even worse off than before</a:t>
            </a:r>
            <a:r>
              <a:rPr lang="en-US" dirty="0">
                <a:solidFill>
                  <a:schemeClr val="accent3"/>
                </a:solidFill>
              </a:rPr>
              <a:t>.</a:t>
            </a:r>
            <a:r>
              <a:rPr lang="en-US" sz="800" dirty="0">
                <a:solidFill>
                  <a:schemeClr val="accent3"/>
                </a:solidFill>
              </a:rPr>
              <a:t> </a:t>
            </a:r>
            <a:r>
              <a:rPr lang="en-US" sz="500" dirty="0">
                <a:solidFill>
                  <a:schemeClr val="accent3"/>
                </a:solidFill>
              </a:rPr>
              <a:t>So, for 45 years, you have done an experiment and this experiment was, if we pay money, they develop. And what we've got at the moment is the following. </a:t>
            </a:r>
            <a:r>
              <a:rPr lang="en-US" sz="1200" b="1" dirty="0">
                <a:solidFill>
                  <a:schemeClr val="accent3"/>
                </a:solidFill>
              </a:rPr>
              <a:t>We've got 45 results from Africa and 45 results showing us that it's not working.</a:t>
            </a:r>
            <a:r>
              <a:rPr lang="en-US" sz="1200" dirty="0">
                <a:solidFill>
                  <a:schemeClr val="accent3"/>
                </a:solidFill>
              </a:rPr>
              <a:t> </a:t>
            </a:r>
            <a:r>
              <a:rPr lang="en-US" sz="500" dirty="0">
                <a:solidFill>
                  <a:schemeClr val="accent3"/>
                </a:solidFill>
              </a:rPr>
              <a:t>And that's enough. </a:t>
            </a:r>
            <a:r>
              <a:rPr lang="en-US" sz="2000" b="1" dirty="0">
                <a:solidFill>
                  <a:schemeClr val="accent1">
                    <a:lumMod val="75000"/>
                  </a:schemeClr>
                </a:solidFill>
              </a:rPr>
              <a:t>That's enough of an </a:t>
            </a:r>
            <a:r>
              <a:rPr lang="en-US" sz="2000" b="1" dirty="0" smtClean="0">
                <a:solidFill>
                  <a:schemeClr val="accent1">
                    <a:lumMod val="75000"/>
                  </a:schemeClr>
                </a:solidFill>
              </a:rPr>
              <a:t>argument</a:t>
            </a:r>
            <a:r>
              <a:rPr lang="en-US" sz="2000" dirty="0" smtClean="0">
                <a:solidFill>
                  <a:schemeClr val="accent1">
                    <a:lumMod val="75000"/>
                  </a:schemeClr>
                </a:solidFill>
              </a:rPr>
              <a:t>. </a:t>
            </a:r>
            <a:r>
              <a:rPr lang="en-US" sz="500" dirty="0" smtClean="0">
                <a:solidFill>
                  <a:schemeClr val="accent1">
                    <a:lumMod val="75000"/>
                  </a:schemeClr>
                </a:solidFill>
              </a:rPr>
              <a:t>An </a:t>
            </a:r>
            <a:r>
              <a:rPr lang="en-US" sz="500" dirty="0">
                <a:solidFill>
                  <a:schemeClr val="accent1">
                    <a:lumMod val="75000"/>
                  </a:schemeClr>
                </a:solidFill>
              </a:rPr>
              <a:t>argument </a:t>
            </a:r>
            <a:endParaRPr lang="en-US" sz="500" dirty="0" smtClean="0">
              <a:solidFill>
                <a:schemeClr val="accent1">
                  <a:lumMod val="75000"/>
                </a:schemeClr>
              </a:solidFill>
            </a:endParaRPr>
          </a:p>
          <a:p>
            <a:pPr>
              <a:lnSpc>
                <a:spcPts val="1700"/>
              </a:lnSpc>
            </a:pPr>
            <a:r>
              <a:rPr lang="en-US" sz="2000" b="1" dirty="0" smtClean="0">
                <a:solidFill>
                  <a:schemeClr val="accent1">
                    <a:lumMod val="75000"/>
                  </a:schemeClr>
                </a:solidFill>
              </a:rPr>
              <a:t>against </a:t>
            </a:r>
            <a:r>
              <a:rPr lang="en-US" sz="2000" b="1" dirty="0">
                <a:solidFill>
                  <a:schemeClr val="accent1">
                    <a:lumMod val="75000"/>
                  </a:schemeClr>
                </a:solidFill>
              </a:rPr>
              <a:t>development aid</a:t>
            </a:r>
            <a:r>
              <a:rPr lang="en-US" sz="2000" dirty="0" smtClean="0">
                <a:solidFill>
                  <a:schemeClr val="accent3"/>
                </a:solidFill>
              </a:rPr>
              <a:t>.</a:t>
            </a:r>
            <a:endParaRPr lang="en-US" sz="2000" dirty="0">
              <a:solidFill>
                <a:schemeClr val="accent3"/>
              </a:solidFill>
            </a:endParaRPr>
          </a:p>
        </p:txBody>
      </p:sp>
      <p:sp>
        <p:nvSpPr>
          <p:cNvPr id="86" name="Freeform 5"/>
          <p:cNvSpPr>
            <a:spLocks noChangeAspect="1" noEditPoints="1"/>
          </p:cNvSpPr>
          <p:nvPr/>
        </p:nvSpPr>
        <p:spPr bwMode="auto">
          <a:xfrm>
            <a:off x="6193184" y="1735109"/>
            <a:ext cx="137160" cy="109850"/>
          </a:xfrm>
          <a:custGeom>
            <a:avLst/>
            <a:gdLst>
              <a:gd name="T0" fmla="*/ 591 w 749"/>
              <a:gd name="T1" fmla="*/ 0 h 591"/>
              <a:gd name="T2" fmla="*/ 591 w 749"/>
              <a:gd name="T3" fmla="*/ 0 h 591"/>
              <a:gd name="T4" fmla="*/ 403 w 749"/>
              <a:gd name="T5" fmla="*/ 303 h 591"/>
              <a:gd name="T6" fmla="*/ 403 w 749"/>
              <a:gd name="T7" fmla="*/ 591 h 591"/>
              <a:gd name="T8" fmla="*/ 749 w 749"/>
              <a:gd name="T9" fmla="*/ 591 h 591"/>
              <a:gd name="T10" fmla="*/ 749 w 749"/>
              <a:gd name="T11" fmla="*/ 271 h 591"/>
              <a:gd name="T12" fmla="*/ 611 w 749"/>
              <a:gd name="T13" fmla="*/ 271 h 591"/>
              <a:gd name="T14" fmla="*/ 749 w 749"/>
              <a:gd name="T15" fmla="*/ 0 h 591"/>
              <a:gd name="T16" fmla="*/ 591 w 749"/>
              <a:gd name="T17" fmla="*/ 0 h 591"/>
              <a:gd name="T18" fmla="*/ 187 w 749"/>
              <a:gd name="T19" fmla="*/ 0 h 591"/>
              <a:gd name="T20" fmla="*/ 187 w 749"/>
              <a:gd name="T21" fmla="*/ 0 h 591"/>
              <a:gd name="T22" fmla="*/ 0 w 749"/>
              <a:gd name="T23" fmla="*/ 303 h 591"/>
              <a:gd name="T24" fmla="*/ 0 w 749"/>
              <a:gd name="T25" fmla="*/ 591 h 591"/>
              <a:gd name="T26" fmla="*/ 345 w 749"/>
              <a:gd name="T27" fmla="*/ 591 h 591"/>
              <a:gd name="T28" fmla="*/ 345 w 749"/>
              <a:gd name="T29" fmla="*/ 271 h 591"/>
              <a:gd name="T30" fmla="*/ 207 w 749"/>
              <a:gd name="T31" fmla="*/ 271 h 591"/>
              <a:gd name="T32" fmla="*/ 345 w 749"/>
              <a:gd name="T33" fmla="*/ 0 h 591"/>
              <a:gd name="T34" fmla="*/ 187 w 749"/>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9" h="591">
                <a:moveTo>
                  <a:pt x="591" y="0"/>
                </a:moveTo>
                <a:lnTo>
                  <a:pt x="591" y="0"/>
                </a:lnTo>
                <a:lnTo>
                  <a:pt x="403" y="303"/>
                </a:lnTo>
                <a:lnTo>
                  <a:pt x="403" y="591"/>
                </a:lnTo>
                <a:lnTo>
                  <a:pt x="749" y="591"/>
                </a:lnTo>
                <a:lnTo>
                  <a:pt x="749" y="271"/>
                </a:lnTo>
                <a:lnTo>
                  <a:pt x="611" y="271"/>
                </a:lnTo>
                <a:lnTo>
                  <a:pt x="749" y="0"/>
                </a:lnTo>
                <a:lnTo>
                  <a:pt x="591" y="0"/>
                </a:lnTo>
                <a:close/>
                <a:moveTo>
                  <a:pt x="187" y="0"/>
                </a:moveTo>
                <a:lnTo>
                  <a:pt x="187" y="0"/>
                </a:lnTo>
                <a:lnTo>
                  <a:pt x="0" y="303"/>
                </a:lnTo>
                <a:lnTo>
                  <a:pt x="0" y="591"/>
                </a:lnTo>
                <a:lnTo>
                  <a:pt x="345" y="591"/>
                </a:lnTo>
                <a:lnTo>
                  <a:pt x="345" y="271"/>
                </a:lnTo>
                <a:lnTo>
                  <a:pt x="207" y="271"/>
                </a:lnTo>
                <a:lnTo>
                  <a:pt x="345" y="0"/>
                </a:lnTo>
                <a:lnTo>
                  <a:pt x="187"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ChangeAspect="1" noEditPoints="1"/>
          </p:cNvSpPr>
          <p:nvPr/>
        </p:nvSpPr>
        <p:spPr bwMode="auto">
          <a:xfrm>
            <a:off x="6846300" y="4102683"/>
            <a:ext cx="137160" cy="109607"/>
          </a:xfrm>
          <a:custGeom>
            <a:avLst/>
            <a:gdLst>
              <a:gd name="T0" fmla="*/ 404 w 750"/>
              <a:gd name="T1" fmla="*/ 0 h 591"/>
              <a:gd name="T2" fmla="*/ 404 w 750"/>
              <a:gd name="T3" fmla="*/ 0 h 591"/>
              <a:gd name="T4" fmla="*/ 404 w 750"/>
              <a:gd name="T5" fmla="*/ 319 h 591"/>
              <a:gd name="T6" fmla="*/ 542 w 750"/>
              <a:gd name="T7" fmla="*/ 319 h 591"/>
              <a:gd name="T8" fmla="*/ 404 w 750"/>
              <a:gd name="T9" fmla="*/ 591 h 591"/>
              <a:gd name="T10" fmla="*/ 562 w 750"/>
              <a:gd name="T11" fmla="*/ 591 h 591"/>
              <a:gd name="T12" fmla="*/ 750 w 750"/>
              <a:gd name="T13" fmla="*/ 287 h 591"/>
              <a:gd name="T14" fmla="*/ 750 w 750"/>
              <a:gd name="T15" fmla="*/ 0 h 591"/>
              <a:gd name="T16" fmla="*/ 404 w 750"/>
              <a:gd name="T17" fmla="*/ 0 h 591"/>
              <a:gd name="T18" fmla="*/ 0 w 750"/>
              <a:gd name="T19" fmla="*/ 0 h 591"/>
              <a:gd name="T20" fmla="*/ 0 w 750"/>
              <a:gd name="T21" fmla="*/ 0 h 591"/>
              <a:gd name="T22" fmla="*/ 0 w 750"/>
              <a:gd name="T23" fmla="*/ 319 h 591"/>
              <a:gd name="T24" fmla="*/ 138 w 750"/>
              <a:gd name="T25" fmla="*/ 319 h 591"/>
              <a:gd name="T26" fmla="*/ 0 w 750"/>
              <a:gd name="T27" fmla="*/ 591 h 591"/>
              <a:gd name="T28" fmla="*/ 158 w 750"/>
              <a:gd name="T29" fmla="*/ 591 h 591"/>
              <a:gd name="T30" fmla="*/ 346 w 750"/>
              <a:gd name="T31" fmla="*/ 287 h 591"/>
              <a:gd name="T32" fmla="*/ 346 w 750"/>
              <a:gd name="T33" fmla="*/ 0 h 591"/>
              <a:gd name="T34" fmla="*/ 0 w 750"/>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 h="591">
                <a:moveTo>
                  <a:pt x="404" y="0"/>
                </a:moveTo>
                <a:lnTo>
                  <a:pt x="404" y="0"/>
                </a:lnTo>
                <a:lnTo>
                  <a:pt x="404" y="319"/>
                </a:lnTo>
                <a:lnTo>
                  <a:pt x="542" y="319"/>
                </a:lnTo>
                <a:lnTo>
                  <a:pt x="404" y="591"/>
                </a:lnTo>
                <a:lnTo>
                  <a:pt x="562" y="591"/>
                </a:lnTo>
                <a:lnTo>
                  <a:pt x="750" y="287"/>
                </a:lnTo>
                <a:lnTo>
                  <a:pt x="750" y="0"/>
                </a:lnTo>
                <a:lnTo>
                  <a:pt x="404" y="0"/>
                </a:lnTo>
                <a:close/>
                <a:moveTo>
                  <a:pt x="0" y="0"/>
                </a:moveTo>
                <a:lnTo>
                  <a:pt x="0" y="0"/>
                </a:lnTo>
                <a:lnTo>
                  <a:pt x="0" y="319"/>
                </a:lnTo>
                <a:lnTo>
                  <a:pt x="138" y="319"/>
                </a:lnTo>
                <a:lnTo>
                  <a:pt x="0" y="591"/>
                </a:lnTo>
                <a:lnTo>
                  <a:pt x="158" y="591"/>
                </a:lnTo>
                <a:lnTo>
                  <a:pt x="346" y="287"/>
                </a:lnTo>
                <a:lnTo>
                  <a:pt x="346" y="0"/>
                </a:lnTo>
                <a:lnTo>
                  <a:pt x="0" y="0"/>
                </a:lnTo>
                <a:close/>
              </a:path>
            </a:pathLst>
          </a:custGeom>
          <a:solidFill>
            <a:schemeClr val="bg1">
              <a:lumMod val="75000"/>
            </a:schemeClr>
          </a:solidFill>
          <a:ln w="952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42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p:bldP spid="61" grpId="0"/>
      <p:bldP spid="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Gender equality is a </a:t>
            </a:r>
            <a:r>
              <a:rPr lang="en-US" sz="3800" dirty="0" smtClean="0">
                <a:solidFill>
                  <a:schemeClr val="bg1"/>
                </a:solidFill>
                <a:latin typeface="+mj-lt"/>
              </a:rPr>
              <a:t>compelling</a:t>
            </a:r>
            <a:br>
              <a:rPr lang="en-US" sz="3800" dirty="0" smtClean="0">
                <a:solidFill>
                  <a:schemeClr val="bg1"/>
                </a:solidFill>
                <a:latin typeface="+mj-lt"/>
              </a:rPr>
            </a:br>
            <a:r>
              <a:rPr lang="en-US" sz="3800" dirty="0" smtClean="0">
                <a:solidFill>
                  <a:schemeClr val="bg1"/>
                </a:solidFill>
                <a:latin typeface="+mj-lt"/>
              </a:rPr>
              <a:t>issue </a:t>
            </a:r>
            <a:r>
              <a:rPr lang="en-US" sz="3800" dirty="0">
                <a:solidFill>
                  <a:schemeClr val="bg1"/>
                </a:solidFill>
                <a:latin typeface="+mj-lt"/>
              </a:rPr>
              <a:t>for our public audiences across </a:t>
            </a:r>
            <a:r>
              <a:rPr lang="en-US" sz="3800" dirty="0" smtClean="0">
                <a:solidFill>
                  <a:schemeClr val="bg1"/>
                </a:solidFill>
                <a:latin typeface="+mj-lt"/>
              </a:rPr>
              <a:t>donor countries </a:t>
            </a:r>
            <a:r>
              <a:rPr lang="en-US" sz="3800" dirty="0">
                <a:solidFill>
                  <a:schemeClr val="bg1"/>
                </a:solidFill>
                <a:latin typeface="+mj-lt"/>
              </a:rPr>
              <a:t>because they can relate to it.</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44</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36511" y="2447082"/>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42353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45</a:t>
            </a:fld>
            <a:endParaRPr lang="en-US" dirty="0"/>
          </a:p>
        </p:txBody>
      </p:sp>
      <p:sp>
        <p:nvSpPr>
          <p:cNvPr id="24" name="TextBox 23"/>
          <p:cNvSpPr txBox="1"/>
          <p:nvPr/>
        </p:nvSpPr>
        <p:spPr>
          <a:xfrm>
            <a:off x="323528" y="4659982"/>
            <a:ext cx="4608511" cy="175039"/>
          </a:xfrm>
          <a:prstGeom prst="rect">
            <a:avLst/>
          </a:prstGeom>
          <a:noFill/>
        </p:spPr>
        <p:txBody>
          <a:bodyPr wrap="square" lIns="0" tIns="25713" rIns="51426" bIns="25713" rtlCol="0">
            <a:spAutoFit/>
          </a:bodyPr>
          <a:lstStyle/>
          <a:p>
            <a:r>
              <a:rPr lang="en-US" sz="800" dirty="0" smtClean="0">
                <a:solidFill>
                  <a:srgbClr val="033359"/>
                </a:solidFill>
                <a:latin typeface="Franklin Gothic Book" panose="020B0503020102020204" pitchFamily="34" charset="0"/>
                <a:cs typeface="Avenir Next Regular"/>
              </a:rPr>
              <a:t>Message test</a:t>
            </a:r>
            <a:r>
              <a:rPr lang="en-US" sz="800" dirty="0">
                <a:solidFill>
                  <a:srgbClr val="033359"/>
                </a:solidFill>
                <a:latin typeface="Franklin Gothic Book" panose="020B0503020102020204" pitchFamily="34" charset="0"/>
                <a:cs typeface="Avenir Next Regular"/>
              </a:rPr>
              <a:t>. See NARRATIVE &amp; MESSAGING INDEX SCORE </a:t>
            </a:r>
            <a:r>
              <a:rPr lang="en-US" sz="800" dirty="0" smtClean="0">
                <a:solidFill>
                  <a:srgbClr val="033359"/>
                </a:solidFill>
                <a:latin typeface="Franklin Gothic Book" panose="020B0503020102020204" pitchFamily="34" charset="0"/>
                <a:cs typeface="Avenir Next Regular"/>
              </a:rPr>
              <a:t>METHODOLOGY for Index score components</a:t>
            </a:r>
            <a:endParaRPr lang="en-US" sz="800" dirty="0">
              <a:solidFill>
                <a:srgbClr val="033359"/>
              </a:solidFill>
              <a:latin typeface="Franklin Gothic Book" panose="020B0503020102020204" pitchFamily="34" charset="0"/>
              <a:cs typeface="Avenir Next Regular"/>
            </a:endParaRPr>
          </a:p>
        </p:txBody>
      </p:sp>
      <p:graphicFrame>
        <p:nvGraphicFramePr>
          <p:cNvPr id="8" name="Chart 7"/>
          <p:cNvGraphicFramePr>
            <a:graphicFrameLocks/>
          </p:cNvGraphicFramePr>
          <p:nvPr>
            <p:extLst/>
          </p:nvPr>
        </p:nvGraphicFramePr>
        <p:xfrm>
          <a:off x="621224" y="1460607"/>
          <a:ext cx="8262258" cy="35093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1672" y="2580680"/>
            <a:ext cx="539552" cy="415498"/>
          </a:xfrm>
          <a:prstGeom prst="rect">
            <a:avLst/>
          </a:prstGeom>
          <a:noFill/>
        </p:spPr>
        <p:txBody>
          <a:bodyPr wrap="square" rtlCol="0">
            <a:spAutoFit/>
          </a:bodyPr>
          <a:lstStyle/>
          <a:p>
            <a:pPr algn="ctr"/>
            <a:r>
              <a:rPr lang="en-US" sz="1000" dirty="0" smtClean="0">
                <a:solidFill>
                  <a:schemeClr val="accent3"/>
                </a:solidFill>
                <a:latin typeface="+mj-lt"/>
              </a:rPr>
              <a:t>Index Score</a:t>
            </a:r>
            <a:endParaRPr lang="en-US" sz="1000" dirty="0">
              <a:solidFill>
                <a:schemeClr val="accent3"/>
              </a:solidFill>
              <a:latin typeface="+mj-lt"/>
            </a:endParaRPr>
          </a:p>
        </p:txBody>
      </p:sp>
      <p:sp>
        <p:nvSpPr>
          <p:cNvPr id="11" name="TextBox 10"/>
          <p:cNvSpPr txBox="1"/>
          <p:nvPr/>
        </p:nvSpPr>
        <p:spPr>
          <a:xfrm>
            <a:off x="323528" y="4804578"/>
            <a:ext cx="7992888" cy="215444"/>
          </a:xfrm>
          <a:prstGeom prst="rect">
            <a:avLst/>
          </a:prstGeom>
          <a:noFill/>
        </p:spPr>
        <p:txBody>
          <a:bodyPr wrap="square" lIns="0" rIns="0" rtlCol="0">
            <a:spAutoFit/>
          </a:bodyPr>
          <a:lstStyle/>
          <a:p>
            <a:r>
              <a:rPr lang="en-US" sz="800" dirty="0">
                <a:solidFill>
                  <a:srgbClr val="033359"/>
                </a:solidFill>
                <a:cs typeface="Arial" panose="020B0604020202020204" pitchFamily="34" charset="0"/>
              </a:rPr>
              <a:t>Base: Engaged Public in each country. Sample ~</a:t>
            </a:r>
            <a:r>
              <a:rPr lang="en-US" sz="800" dirty="0" smtClean="0">
                <a:solidFill>
                  <a:srgbClr val="033359"/>
                </a:solidFill>
                <a:cs typeface="Arial" panose="020B0604020202020204" pitchFamily="34" charset="0"/>
              </a:rPr>
              <a:t>1200 </a:t>
            </a:r>
            <a:r>
              <a:rPr lang="en-US" sz="800" dirty="0">
                <a:solidFill>
                  <a:srgbClr val="033359"/>
                </a:solidFill>
                <a:cs typeface="Arial" panose="020B0604020202020204" pitchFamily="34" charset="0"/>
              </a:rPr>
              <a:t>in each country. Fieldwork from May 14 – 29, 2014</a:t>
            </a:r>
          </a:p>
        </p:txBody>
      </p:sp>
      <p:sp>
        <p:nvSpPr>
          <p:cNvPr id="2" name="Title 1"/>
          <p:cNvSpPr>
            <a:spLocks noGrp="1"/>
          </p:cNvSpPr>
          <p:nvPr>
            <p:ph type="title"/>
          </p:nvPr>
        </p:nvSpPr>
        <p:spPr/>
        <p:txBody>
          <a:bodyPr>
            <a:noAutofit/>
          </a:bodyPr>
          <a:lstStyle/>
          <a:p>
            <a:r>
              <a:rPr lang="en-US" dirty="0" smtClean="0"/>
              <a:t>Women &amp; Girls (in a Values Framing) is the Best-performing Message Among Swings</a:t>
            </a:r>
            <a:endParaRPr lang="en-US" dirty="0"/>
          </a:p>
        </p:txBody>
      </p:sp>
    </p:spTree>
    <p:extLst>
      <p:ext uri="{BB962C8B-B14F-4D97-AF65-F5344CB8AC3E}">
        <p14:creationId xmlns:p14="http://schemas.microsoft.com/office/powerpoint/2010/main" val="6538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If we can convince people </a:t>
            </a:r>
            <a:r>
              <a:rPr lang="en-US" sz="3800" dirty="0" smtClean="0">
                <a:solidFill>
                  <a:schemeClr val="bg1"/>
                </a:solidFill>
                <a:latin typeface="+mj-lt"/>
              </a:rPr>
              <a:t>that</a:t>
            </a:r>
            <a:br>
              <a:rPr lang="en-US" sz="3800" dirty="0" smtClean="0">
                <a:solidFill>
                  <a:schemeClr val="bg1"/>
                </a:solidFill>
                <a:latin typeface="+mj-lt"/>
              </a:rPr>
            </a:br>
            <a:r>
              <a:rPr lang="en-US" sz="3800" i="1" dirty="0" smtClean="0">
                <a:solidFill>
                  <a:schemeClr val="bg1"/>
                </a:solidFill>
                <a:latin typeface="+mj-lt"/>
              </a:rPr>
              <a:t>they</a:t>
            </a:r>
            <a:r>
              <a:rPr lang="en-US" sz="3800" dirty="0" smtClean="0">
                <a:solidFill>
                  <a:schemeClr val="bg1"/>
                </a:solidFill>
                <a:latin typeface="+mj-lt"/>
              </a:rPr>
              <a:t> </a:t>
            </a:r>
            <a:r>
              <a:rPr lang="en-US" sz="3800" dirty="0">
                <a:solidFill>
                  <a:schemeClr val="bg1"/>
                </a:solidFill>
                <a:latin typeface="+mj-lt"/>
              </a:rPr>
              <a:t>can make a difference, this belief will drive them to take action.</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46</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36511" y="2761443"/>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180528" y="3075806"/>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109354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There is Deep Skepticism that Individuals or Their Governments</a:t>
            </a:r>
            <a:br>
              <a:rPr lang="en-US" dirty="0" smtClean="0"/>
            </a:br>
            <a:r>
              <a:rPr lang="en-US" dirty="0" smtClean="0"/>
              <a:t>Can Make a Difference</a:t>
            </a:r>
            <a:endParaRPr lang="en-US" dirty="0"/>
          </a:p>
        </p:txBody>
      </p:sp>
      <p:sp>
        <p:nvSpPr>
          <p:cNvPr id="8"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47</a:t>
            </a:fld>
            <a:endParaRPr lang="en-US" dirty="0"/>
          </a:p>
        </p:txBody>
      </p:sp>
      <p:sp>
        <p:nvSpPr>
          <p:cNvPr id="17" name="TextBox 16"/>
          <p:cNvSpPr txBox="1"/>
          <p:nvPr/>
        </p:nvSpPr>
        <p:spPr>
          <a:xfrm>
            <a:off x="323531" y="4366617"/>
            <a:ext cx="6913081" cy="461665"/>
          </a:xfrm>
          <a:prstGeom prst="rect">
            <a:avLst/>
          </a:prstGeom>
          <a:noFill/>
        </p:spPr>
        <p:txBody>
          <a:bodyPr wrap="square" lIns="0" rIns="0" rtlCol="0">
            <a:spAutoFit/>
          </a:bodyPr>
          <a:lstStyle/>
          <a:p>
            <a:pPr marL="287338" indent="-287338"/>
            <a:r>
              <a:rPr lang="en-US" sz="600" dirty="0">
                <a:solidFill>
                  <a:srgbClr val="033359"/>
                </a:solidFill>
                <a:cs typeface="Arial" panose="020B0604020202020204" pitchFamily="34" charset="0"/>
              </a:rPr>
              <a:t>QBSR4. Thinking about you personally, how much of a difference do you think you can make to reducing poverty in poor countries?  Please use the following scale where 0 means that you ‘can’t make any difference at all’ and 10 means that you ‘can make a great deal of difference’. [% Top 3 (10 – can make a great deal of difference+ 9 + 8)/ % Bottom 3 Box(2+1+0- can’t make any difference at all</a:t>
            </a:r>
            <a:r>
              <a:rPr lang="en-US" sz="600" dirty="0" smtClean="0">
                <a:solidFill>
                  <a:srgbClr val="033359"/>
                </a:solidFill>
                <a:cs typeface="Arial" panose="020B0604020202020204" pitchFamily="34" charset="0"/>
              </a:rPr>
              <a:t>)]</a:t>
            </a:r>
          </a:p>
          <a:p>
            <a:pPr marL="287338" indent="-287338"/>
            <a:r>
              <a:rPr lang="en-US" sz="600" dirty="0" smtClean="0">
                <a:solidFill>
                  <a:srgbClr val="033359"/>
                </a:solidFill>
                <a:cs typeface="Arial" panose="020B0604020202020204" pitchFamily="34" charset="0"/>
              </a:rPr>
              <a:t>QBSR3. </a:t>
            </a:r>
            <a:r>
              <a:rPr lang="en-US" sz="600" dirty="0">
                <a:solidFill>
                  <a:srgbClr val="033359"/>
                </a:solidFill>
                <a:cs typeface="Arial" panose="020B0604020202020204" pitchFamily="34" charset="0"/>
              </a:rPr>
              <a:t>Thinking about the [Country] Government, how much of a difference do you think it can make to reducing poverty in poor countries</a:t>
            </a:r>
            <a:r>
              <a:rPr lang="en-US" sz="600" dirty="0" smtClean="0">
                <a:solidFill>
                  <a:srgbClr val="033359"/>
                </a:solidFill>
                <a:cs typeface="Arial" panose="020B0604020202020204" pitchFamily="34" charset="0"/>
              </a:rPr>
              <a:t>?  </a:t>
            </a:r>
            <a:r>
              <a:rPr lang="en-US" sz="600" dirty="0">
                <a:solidFill>
                  <a:srgbClr val="033359"/>
                </a:solidFill>
                <a:cs typeface="Arial" panose="020B0604020202020204" pitchFamily="34" charset="0"/>
              </a:rPr>
              <a:t>Please use the following scale where 0 means that you ‘can’t make any difference at all’ and 10 means that you ‘can make a great deal of difference’. [% Top 3 (10 – can make a great deal of difference+ 9 + 8)/ % Bottom 3 Box(2+1+0- can’t make any difference at all)]</a:t>
            </a:r>
            <a:endParaRPr lang="en-US" sz="600" dirty="0" smtClean="0">
              <a:solidFill>
                <a:srgbClr val="033359"/>
              </a:solidFill>
              <a:cs typeface="Arial" panose="020B0604020202020204" pitchFamily="34" charset="0"/>
            </a:endParaRPr>
          </a:p>
        </p:txBody>
      </p:sp>
      <p:graphicFrame>
        <p:nvGraphicFramePr>
          <p:cNvPr id="20" name="Chart 19"/>
          <p:cNvGraphicFramePr/>
          <p:nvPr>
            <p:extLst/>
          </p:nvPr>
        </p:nvGraphicFramePr>
        <p:xfrm>
          <a:off x="4663440" y="1828800"/>
          <a:ext cx="4297680" cy="246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nvPr>
        </p:nvGraphicFramePr>
        <p:xfrm>
          <a:off x="221926" y="1828800"/>
          <a:ext cx="4297680" cy="2468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909117" y="2583473"/>
            <a:ext cx="548640" cy="1261872"/>
          </a:xfrm>
          <a:prstGeom prst="rect">
            <a:avLst/>
          </a:prstGeom>
          <a:noFill/>
          <a:ln w="31750" cap="rnd">
            <a:solidFill>
              <a:schemeClr val="accent1"/>
            </a:solidFill>
            <a:prstDash val="sys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347389" y="2762074"/>
            <a:ext cx="548640" cy="1207008"/>
          </a:xfrm>
          <a:prstGeom prst="rect">
            <a:avLst/>
          </a:prstGeom>
          <a:noFill/>
          <a:ln w="31750" cap="rnd">
            <a:solidFill>
              <a:schemeClr val="accent1"/>
            </a:solidFill>
            <a:prstDash val="sys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23528" y="4751040"/>
            <a:ext cx="7992888" cy="215444"/>
          </a:xfrm>
          <a:prstGeom prst="rect">
            <a:avLst/>
          </a:prstGeom>
          <a:noFill/>
        </p:spPr>
        <p:txBody>
          <a:bodyPr wrap="square" lIns="0" rIns="0" rtlCol="0">
            <a:spAutoFit/>
          </a:bodyPr>
          <a:lstStyle/>
          <a:p>
            <a:r>
              <a:rPr lang="en-US" sz="800" dirty="0">
                <a:solidFill>
                  <a:srgbClr val="033359"/>
                </a:solidFill>
                <a:cs typeface="Arial" panose="020B0604020202020204" pitchFamily="34" charset="0"/>
              </a:rPr>
              <a:t>Base: Engaged Public in each country. Sample </a:t>
            </a:r>
            <a:r>
              <a:rPr lang="en-US" sz="800" dirty="0" err="1">
                <a:solidFill>
                  <a:srgbClr val="033359"/>
                </a:solidFill>
                <a:cs typeface="Arial" panose="020B0604020202020204" pitchFamily="34" charset="0"/>
              </a:rPr>
              <a:t>approx</a:t>
            </a:r>
            <a:r>
              <a:rPr lang="en-US" sz="800" dirty="0">
                <a:solidFill>
                  <a:srgbClr val="033359"/>
                </a:solidFill>
                <a:cs typeface="Arial" panose="020B0604020202020204" pitchFamily="34" charset="0"/>
              </a:rPr>
              <a:t> 1200 in each country. Fieldwork from May 14 – 29, 2014</a:t>
            </a:r>
          </a:p>
        </p:txBody>
      </p:sp>
      <p:grpSp>
        <p:nvGrpSpPr>
          <p:cNvPr id="14" name="PRO"/>
          <p:cNvGrpSpPr>
            <a:grpSpLocks noChangeAspect="1"/>
          </p:cNvGrpSpPr>
          <p:nvPr/>
        </p:nvGrpSpPr>
        <p:grpSpPr>
          <a:xfrm>
            <a:off x="-1744959" y="4077523"/>
            <a:ext cx="182880" cy="233125"/>
            <a:chOff x="2324100" y="398463"/>
            <a:chExt cx="2005013" cy="2555876"/>
          </a:xfrm>
          <a:solidFill>
            <a:schemeClr val="accent3">
              <a:lumMod val="50000"/>
              <a:lumOff val="50000"/>
            </a:schemeClr>
          </a:solidFill>
          <a:effectLst/>
        </p:grpSpPr>
        <p:sp>
          <p:nvSpPr>
            <p:cNvPr id="18"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SKEPTIC"/>
          <p:cNvGrpSpPr>
            <a:grpSpLocks noChangeAspect="1"/>
          </p:cNvGrpSpPr>
          <p:nvPr/>
        </p:nvGrpSpPr>
        <p:grpSpPr>
          <a:xfrm>
            <a:off x="-280933" y="4090653"/>
            <a:ext cx="182880" cy="233125"/>
            <a:chOff x="4826000" y="398463"/>
            <a:chExt cx="2005013" cy="2555876"/>
          </a:xfrm>
          <a:solidFill>
            <a:schemeClr val="accent4"/>
          </a:solidFill>
          <a:effectLst/>
        </p:grpSpPr>
        <p:sp>
          <p:nvSpPr>
            <p:cNvPr id="29"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a:grpSpLocks noChangeAspect="1"/>
          </p:cNvGrpSpPr>
          <p:nvPr/>
        </p:nvGrpSpPr>
        <p:grpSpPr>
          <a:xfrm>
            <a:off x="-1066759" y="4088963"/>
            <a:ext cx="182880" cy="221685"/>
            <a:chOff x="3969534" y="2897821"/>
            <a:chExt cx="1097280" cy="1330113"/>
          </a:xfrm>
          <a:solidFill>
            <a:schemeClr val="accent3"/>
          </a:solidFill>
          <a:effectLst/>
        </p:grpSpPr>
        <p:sp>
          <p:nvSpPr>
            <p:cNvPr id="38"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448560" y="4064862"/>
            <a:ext cx="3881128" cy="332173"/>
            <a:chOff x="448560" y="4018922"/>
            <a:chExt cx="3881128" cy="332173"/>
          </a:xfrm>
        </p:grpSpPr>
        <p:sp>
          <p:nvSpPr>
            <p:cNvPr id="16" name="Content Placeholder 2"/>
            <p:cNvSpPr txBox="1">
              <a:spLocks/>
            </p:cNvSpPr>
            <p:nvPr/>
          </p:nvSpPr>
          <p:spPr>
            <a:xfrm>
              <a:off x="448560" y="4034021"/>
              <a:ext cx="280728" cy="301975"/>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3">
                      <a:lumMod val="75000"/>
                      <a:lumOff val="25000"/>
                    </a:schemeClr>
                  </a:solidFill>
                  <a:latin typeface="+mj-lt"/>
                  <a:cs typeface="Calibri Light"/>
                </a:rPr>
                <a:t>Pros</a:t>
              </a:r>
              <a:endParaRPr lang="en-US" sz="900" dirty="0" smtClean="0">
                <a:solidFill>
                  <a:schemeClr val="accent3">
                    <a:lumMod val="75000"/>
                    <a:lumOff val="25000"/>
                  </a:schemeClr>
                </a:solidFill>
                <a:latin typeface="Franklin Gothic Book" panose="020B0503020102020204" pitchFamily="34" charset="0"/>
                <a:cs typeface="Calibri Light"/>
              </a:endParaRPr>
            </a:p>
          </p:txBody>
        </p:sp>
        <p:sp>
          <p:nvSpPr>
            <p:cNvPr id="28" name="Content Placeholder 2"/>
            <p:cNvSpPr txBox="1">
              <a:spLocks/>
            </p:cNvSpPr>
            <p:nvPr/>
          </p:nvSpPr>
          <p:spPr>
            <a:xfrm>
              <a:off x="1455431" y="4040405"/>
              <a:ext cx="613628" cy="289206"/>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1"/>
                  </a:solidFill>
                  <a:latin typeface="+mj-lt"/>
                  <a:cs typeface="Calibri Light"/>
                </a:rPr>
                <a:t>Skeptics</a:t>
              </a:r>
              <a:endParaRPr lang="en-US" sz="900" dirty="0" smtClean="0">
                <a:solidFill>
                  <a:schemeClr val="accent1"/>
                </a:solidFill>
                <a:latin typeface="Franklin Gothic Book" panose="020B0503020102020204" pitchFamily="34" charset="0"/>
                <a:cs typeface="Calibri Light"/>
              </a:endParaRPr>
            </a:p>
          </p:txBody>
        </p:sp>
        <p:sp>
          <p:nvSpPr>
            <p:cNvPr id="37" name="Content Placeholder 2"/>
            <p:cNvSpPr txBox="1">
              <a:spLocks/>
            </p:cNvSpPr>
            <p:nvPr/>
          </p:nvSpPr>
          <p:spPr>
            <a:xfrm>
              <a:off x="912395" y="4018922"/>
              <a:ext cx="525925" cy="332173"/>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2">
                      <a:lumMod val="50000"/>
                    </a:schemeClr>
                  </a:solidFill>
                  <a:latin typeface="+mj-lt"/>
                  <a:cs typeface="Calibri Light"/>
                </a:rPr>
                <a:t>Swings</a:t>
              </a:r>
              <a:endParaRPr lang="en-US" sz="1200" dirty="0">
                <a:solidFill>
                  <a:schemeClr val="accent2">
                    <a:lumMod val="50000"/>
                  </a:schemeClr>
                </a:solidFill>
                <a:latin typeface="+mj-lt"/>
                <a:cs typeface="Calibri Light"/>
              </a:endParaRPr>
            </a:p>
          </p:txBody>
        </p:sp>
        <p:pic>
          <p:nvPicPr>
            <p:cNvPr id="46" name="France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724" y="4071165"/>
              <a:ext cx="368047" cy="227686"/>
            </a:xfrm>
            <a:prstGeom prst="rect">
              <a:avLst/>
            </a:prstGeom>
          </p:spPr>
        </p:pic>
        <p:pic>
          <p:nvPicPr>
            <p:cNvPr id="47" name="Germany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41" y="4071165"/>
              <a:ext cx="368047" cy="227686"/>
            </a:xfrm>
            <a:prstGeom prst="rect">
              <a:avLst/>
            </a:prstGeom>
          </p:spPr>
        </p:pic>
        <p:pic>
          <p:nvPicPr>
            <p:cNvPr id="48" name="UK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9420" y="4071622"/>
              <a:ext cx="368047" cy="226772"/>
            </a:xfrm>
            <a:prstGeom prst="rect">
              <a:avLst/>
            </a:prstGeom>
          </p:spPr>
        </p:pic>
        <p:pic>
          <p:nvPicPr>
            <p:cNvPr id="49" name="USA fla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6703" y="4071851"/>
              <a:ext cx="368047" cy="226314"/>
            </a:xfrm>
            <a:prstGeom prst="rect">
              <a:avLst/>
            </a:prstGeom>
          </p:spPr>
        </p:pic>
      </p:grpSp>
      <p:grpSp>
        <p:nvGrpSpPr>
          <p:cNvPr id="50" name="Group 49"/>
          <p:cNvGrpSpPr/>
          <p:nvPr/>
        </p:nvGrpSpPr>
        <p:grpSpPr>
          <a:xfrm>
            <a:off x="4905752" y="4064862"/>
            <a:ext cx="3881128" cy="332173"/>
            <a:chOff x="448560" y="4018922"/>
            <a:chExt cx="3881128" cy="332173"/>
          </a:xfrm>
        </p:grpSpPr>
        <p:sp>
          <p:nvSpPr>
            <p:cNvPr id="51" name="Content Placeholder 2"/>
            <p:cNvSpPr txBox="1">
              <a:spLocks/>
            </p:cNvSpPr>
            <p:nvPr/>
          </p:nvSpPr>
          <p:spPr>
            <a:xfrm>
              <a:off x="448560" y="4034021"/>
              <a:ext cx="280728" cy="301975"/>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3">
                      <a:lumMod val="75000"/>
                      <a:lumOff val="25000"/>
                    </a:schemeClr>
                  </a:solidFill>
                  <a:latin typeface="+mj-lt"/>
                  <a:cs typeface="Calibri Light"/>
                </a:rPr>
                <a:t>Pros</a:t>
              </a:r>
              <a:endParaRPr lang="en-US" sz="900" dirty="0" smtClean="0">
                <a:solidFill>
                  <a:schemeClr val="accent3">
                    <a:lumMod val="75000"/>
                    <a:lumOff val="25000"/>
                  </a:schemeClr>
                </a:solidFill>
                <a:latin typeface="Franklin Gothic Book" panose="020B0503020102020204" pitchFamily="34" charset="0"/>
                <a:cs typeface="Calibri Light"/>
              </a:endParaRPr>
            </a:p>
          </p:txBody>
        </p:sp>
        <p:sp>
          <p:nvSpPr>
            <p:cNvPr id="52" name="Content Placeholder 2"/>
            <p:cNvSpPr txBox="1">
              <a:spLocks/>
            </p:cNvSpPr>
            <p:nvPr/>
          </p:nvSpPr>
          <p:spPr>
            <a:xfrm>
              <a:off x="1455431" y="4040405"/>
              <a:ext cx="613628" cy="289206"/>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1"/>
                  </a:solidFill>
                  <a:latin typeface="+mj-lt"/>
                  <a:cs typeface="Calibri Light"/>
                </a:rPr>
                <a:t>Skeptics</a:t>
              </a:r>
              <a:endParaRPr lang="en-US" sz="900" dirty="0" smtClean="0">
                <a:solidFill>
                  <a:schemeClr val="accent1"/>
                </a:solidFill>
                <a:latin typeface="Franklin Gothic Book" panose="020B0503020102020204" pitchFamily="34" charset="0"/>
                <a:cs typeface="Calibri Light"/>
              </a:endParaRPr>
            </a:p>
          </p:txBody>
        </p:sp>
        <p:sp>
          <p:nvSpPr>
            <p:cNvPr id="53" name="Content Placeholder 2"/>
            <p:cNvSpPr txBox="1">
              <a:spLocks/>
            </p:cNvSpPr>
            <p:nvPr/>
          </p:nvSpPr>
          <p:spPr>
            <a:xfrm>
              <a:off x="912395" y="4018922"/>
              <a:ext cx="525925" cy="332173"/>
            </a:xfrm>
            <a:prstGeom prst="rect">
              <a:avLst/>
            </a:prstGeom>
          </p:spPr>
          <p:txBody>
            <a:bodyPr vert="horz" wrap="none" lIns="45720" tIns="46800" rIns="91440" bIns="45720" rtlCol="0" anchor="ctr">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ts val="1200"/>
                </a:spcBef>
              </a:pPr>
              <a:r>
                <a:rPr lang="en-US" sz="1200" dirty="0" smtClean="0">
                  <a:solidFill>
                    <a:schemeClr val="accent2">
                      <a:lumMod val="50000"/>
                    </a:schemeClr>
                  </a:solidFill>
                  <a:latin typeface="+mj-lt"/>
                  <a:cs typeface="Calibri Light"/>
                </a:rPr>
                <a:t>Swings</a:t>
              </a:r>
              <a:endParaRPr lang="en-US" sz="1200" dirty="0">
                <a:solidFill>
                  <a:schemeClr val="accent2">
                    <a:lumMod val="50000"/>
                  </a:schemeClr>
                </a:solidFill>
                <a:latin typeface="+mj-lt"/>
                <a:cs typeface="Calibri Light"/>
              </a:endParaRPr>
            </a:p>
          </p:txBody>
        </p:sp>
        <p:pic>
          <p:nvPicPr>
            <p:cNvPr id="54" name="France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724" y="4071165"/>
              <a:ext cx="368047" cy="227686"/>
            </a:xfrm>
            <a:prstGeom prst="rect">
              <a:avLst/>
            </a:prstGeom>
          </p:spPr>
        </p:pic>
        <p:pic>
          <p:nvPicPr>
            <p:cNvPr id="55" name="Germany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41" y="4071165"/>
              <a:ext cx="368047" cy="227686"/>
            </a:xfrm>
            <a:prstGeom prst="rect">
              <a:avLst/>
            </a:prstGeom>
          </p:spPr>
        </p:pic>
        <p:pic>
          <p:nvPicPr>
            <p:cNvPr id="56" name="UK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9420" y="4071622"/>
              <a:ext cx="368047" cy="226772"/>
            </a:xfrm>
            <a:prstGeom prst="rect">
              <a:avLst/>
            </a:prstGeom>
          </p:spPr>
        </p:pic>
        <p:pic>
          <p:nvPicPr>
            <p:cNvPr id="57" name="USA fla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6703" y="4071851"/>
              <a:ext cx="368047" cy="226314"/>
            </a:xfrm>
            <a:prstGeom prst="rect">
              <a:avLst/>
            </a:prstGeom>
          </p:spPr>
        </p:pic>
      </p:grpSp>
    </p:spTree>
    <p:extLst>
      <p:ext uri="{BB962C8B-B14F-4D97-AF65-F5344CB8AC3E}">
        <p14:creationId xmlns:p14="http://schemas.microsoft.com/office/powerpoint/2010/main" val="242483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graphicEl>
                                              <a:chart seriesIdx="-3" categoryIdx="-3" bldStep="gridLegen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graphicEl>
                                              <a:chart seriesIdx="-4" categoryIdx="0"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graphicEl>
                                              <a:chart seriesIdx="-4" categoryIdx="1"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graphicEl>
                                              <a:chart seriesIdx="-4" categoryIdx="2"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graphicEl>
                                              <a:chart seriesIdx="-4" categoryIdx="3"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graphicEl>
                                              <a:chart seriesIdx="-4" categoryIdx="4"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graphicEl>
                                              <a:chart seriesIdx="-4" categoryIdx="5"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graphicEl>
                                              <a:chart seriesIdx="-4" categoryIdx="6"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Chart bld="category"/>
        </p:bldSub>
      </p:bldGraphic>
      <p:bldGraphic spid="21" grpId="0">
        <p:bldSub>
          <a:bldChart bld="category"/>
        </p:bldSub>
      </p:bldGraphic>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dirty="0" smtClean="0">
                <a:latin typeface="Franklin Gothic Book" panose="020B0503020102020204" pitchFamily="34" charset="0"/>
              </a:rPr>
              <a:t/>
            </a:r>
            <a:br>
              <a:rPr lang="en-US" sz="3600" dirty="0" smtClean="0">
                <a:latin typeface="Franklin Gothic Book" panose="020B0503020102020204" pitchFamily="34" charset="0"/>
              </a:rPr>
            </a:br>
            <a:r>
              <a:rPr lang="en-US" sz="3600" dirty="0" smtClean="0">
                <a:latin typeface="Franklin Gothic Book" panose="020B0503020102020204" pitchFamily="34" charset="0"/>
              </a:rPr>
              <a:t>Our Frames and Messages Were Effective at Changing People’s</a:t>
            </a:r>
            <a:br>
              <a:rPr lang="en-US" sz="3600" dirty="0" smtClean="0">
                <a:latin typeface="Franklin Gothic Book" panose="020B0503020102020204" pitchFamily="34" charset="0"/>
              </a:rPr>
            </a:br>
            <a:r>
              <a:rPr lang="en-US" sz="3600" dirty="0" smtClean="0">
                <a:latin typeface="Franklin Gothic Book" panose="020B0503020102020204" pitchFamily="34" charset="0"/>
              </a:rPr>
              <a:t>Views of Their Own Impact</a:t>
            </a:r>
            <a:endParaRPr lang="en-US" sz="3600" dirty="0">
              <a:latin typeface="Franklin Gothic Book" panose="020B0503020102020204" pitchFamily="34" charset="0"/>
            </a:endParaRPr>
          </a:p>
        </p:txBody>
      </p:sp>
      <p:sp>
        <p:nvSpPr>
          <p:cNvPr id="22"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solidFill>
                  <a:srgbClr val="033359"/>
                </a:solidFill>
              </a:rPr>
              <a:pPr/>
              <a:t>48</a:t>
            </a:fld>
            <a:endParaRPr lang="en-US" dirty="0">
              <a:solidFill>
                <a:srgbClr val="033359"/>
              </a:solidFill>
            </a:endParaRPr>
          </a:p>
        </p:txBody>
      </p:sp>
      <p:graphicFrame>
        <p:nvGraphicFramePr>
          <p:cNvPr id="19" name="Chart 18"/>
          <p:cNvGraphicFramePr/>
          <p:nvPr>
            <p:extLst/>
          </p:nvPr>
        </p:nvGraphicFramePr>
        <p:xfrm>
          <a:off x="3249276" y="2464824"/>
          <a:ext cx="2743200" cy="1826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nvPr>
        </p:nvGraphicFramePr>
        <p:xfrm>
          <a:off x="347255" y="2464824"/>
          <a:ext cx="2743200" cy="1968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nvPr>
        </p:nvGraphicFramePr>
        <p:xfrm>
          <a:off x="6151297" y="2464824"/>
          <a:ext cx="2743200" cy="1826216"/>
        </p:xfrm>
        <a:graphic>
          <a:graphicData uri="http://schemas.openxmlformats.org/drawingml/2006/chart">
            <c:chart xmlns:c="http://schemas.openxmlformats.org/drawingml/2006/chart" xmlns:r="http://schemas.openxmlformats.org/officeDocument/2006/relationships" r:id="rId5"/>
          </a:graphicData>
        </a:graphic>
      </p:graphicFrame>
      <p:cxnSp>
        <p:nvCxnSpPr>
          <p:cNvPr id="36" name="Straight Connector 35"/>
          <p:cNvCxnSpPr/>
          <p:nvPr/>
        </p:nvCxnSpPr>
        <p:spPr bwMode="auto">
          <a:xfrm>
            <a:off x="6062962" y="2156713"/>
            <a:ext cx="0" cy="2103120"/>
          </a:xfrm>
          <a:prstGeom prst="line">
            <a:avLst/>
          </a:prstGeom>
          <a:blipFill dpi="0" rotWithShape="0">
            <a:blip r:embed="rId6"/>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3123795" y="2156713"/>
            <a:ext cx="0" cy="2103120"/>
          </a:xfrm>
          <a:prstGeom prst="line">
            <a:avLst/>
          </a:prstGeom>
          <a:blipFill dpi="0" rotWithShape="0">
            <a:blip r:embed="rId6"/>
            <a:srcRect/>
            <a:tile tx="0" ty="0" sx="100000" sy="100000" flip="none" algn="tl"/>
          </a:blip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ounded Rectangle 24"/>
          <p:cNvSpPr/>
          <p:nvPr/>
        </p:nvSpPr>
        <p:spPr bwMode="auto">
          <a:xfrm>
            <a:off x="5488216" y="3363838"/>
            <a:ext cx="228600" cy="652224"/>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90" name="Group 89"/>
          <p:cNvGrpSpPr/>
          <p:nvPr/>
        </p:nvGrpSpPr>
        <p:grpSpPr>
          <a:xfrm>
            <a:off x="466344" y="2105834"/>
            <a:ext cx="1701804" cy="301975"/>
            <a:chOff x="955884" y="1879537"/>
            <a:chExt cx="1701804" cy="301975"/>
          </a:xfrm>
        </p:grpSpPr>
        <p:grpSp>
          <p:nvGrpSpPr>
            <p:cNvPr id="91" name="PRO"/>
            <p:cNvGrpSpPr>
              <a:grpSpLocks noChangeAspect="1"/>
            </p:cNvGrpSpPr>
            <p:nvPr/>
          </p:nvGrpSpPr>
          <p:grpSpPr>
            <a:xfrm>
              <a:off x="955884" y="1892418"/>
              <a:ext cx="182880" cy="233125"/>
              <a:chOff x="2324100" y="398463"/>
              <a:chExt cx="2005013" cy="2555876"/>
            </a:xfrm>
            <a:solidFill>
              <a:schemeClr val="accent3">
                <a:lumMod val="50000"/>
                <a:lumOff val="50000"/>
              </a:schemeClr>
            </a:solidFill>
            <a:effectLst/>
          </p:grpSpPr>
          <p:sp>
            <p:nvSpPr>
              <p:cNvPr id="93"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2" name="Content Placeholder 2"/>
            <p:cNvSpPr txBox="1">
              <a:spLocks/>
            </p:cNvSpPr>
            <p:nvPr/>
          </p:nvSpPr>
          <p:spPr>
            <a:xfrm>
              <a:off x="1135548" y="1879537"/>
              <a:ext cx="1522140" cy="301975"/>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3">
                      <a:lumMod val="75000"/>
                      <a:lumOff val="25000"/>
                    </a:schemeClr>
                  </a:solidFill>
                  <a:latin typeface="+mj-lt"/>
                  <a:cs typeface="Calibri Light"/>
                </a:rPr>
                <a:t>Pros</a:t>
              </a:r>
              <a:endParaRPr lang="en-US" sz="1000" dirty="0" smtClean="0">
                <a:solidFill>
                  <a:schemeClr val="accent3">
                    <a:lumMod val="75000"/>
                    <a:lumOff val="25000"/>
                  </a:schemeClr>
                </a:solidFill>
                <a:latin typeface="Franklin Gothic Book" panose="020B0503020102020204" pitchFamily="34" charset="0"/>
                <a:cs typeface="Calibri Light"/>
              </a:endParaRPr>
            </a:p>
          </p:txBody>
        </p:sp>
      </p:grpSp>
      <p:grpSp>
        <p:nvGrpSpPr>
          <p:cNvPr id="99" name="Group 98"/>
          <p:cNvGrpSpPr/>
          <p:nvPr/>
        </p:nvGrpSpPr>
        <p:grpSpPr>
          <a:xfrm>
            <a:off x="6300216" y="2105834"/>
            <a:ext cx="1876362" cy="289206"/>
            <a:chOff x="4086938" y="1887890"/>
            <a:chExt cx="1876362" cy="289206"/>
          </a:xfrm>
        </p:grpSpPr>
        <p:grpSp>
          <p:nvGrpSpPr>
            <p:cNvPr id="100" name="SKEPTIC"/>
            <p:cNvGrpSpPr>
              <a:grpSpLocks noChangeAspect="1"/>
            </p:cNvGrpSpPr>
            <p:nvPr/>
          </p:nvGrpSpPr>
          <p:grpSpPr>
            <a:xfrm>
              <a:off x="4086938" y="1892418"/>
              <a:ext cx="182880" cy="233125"/>
              <a:chOff x="4826000" y="398463"/>
              <a:chExt cx="2005013" cy="2555876"/>
            </a:xfrm>
            <a:solidFill>
              <a:schemeClr val="accent4"/>
            </a:solidFill>
            <a:effectLst/>
          </p:grpSpPr>
          <p:sp>
            <p:nvSpPr>
              <p:cNvPr id="102"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 name="Content Placeholder 2"/>
            <p:cNvSpPr txBox="1">
              <a:spLocks/>
            </p:cNvSpPr>
            <p:nvPr/>
          </p:nvSpPr>
          <p:spPr>
            <a:xfrm>
              <a:off x="4271660" y="1887890"/>
              <a:ext cx="1691640" cy="289206"/>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1"/>
                  </a:solidFill>
                  <a:latin typeface="+mj-lt"/>
                  <a:cs typeface="Calibri Light"/>
                </a:rPr>
                <a:t>Skeptics</a:t>
              </a:r>
              <a:endParaRPr lang="en-US" sz="1000" dirty="0" smtClean="0">
                <a:solidFill>
                  <a:schemeClr val="accent1"/>
                </a:solidFill>
                <a:latin typeface="Franklin Gothic Book" panose="020B0503020102020204" pitchFamily="34" charset="0"/>
                <a:cs typeface="Calibri Light"/>
              </a:endParaRPr>
            </a:p>
          </p:txBody>
        </p:sp>
      </p:grpSp>
      <p:grpSp>
        <p:nvGrpSpPr>
          <p:cNvPr id="108" name="Group 107"/>
          <p:cNvGrpSpPr/>
          <p:nvPr/>
        </p:nvGrpSpPr>
        <p:grpSpPr>
          <a:xfrm>
            <a:off x="3346704" y="2105834"/>
            <a:ext cx="1513502" cy="332173"/>
            <a:chOff x="2431672" y="1879537"/>
            <a:chExt cx="1513502" cy="332173"/>
          </a:xfrm>
        </p:grpSpPr>
        <p:grpSp>
          <p:nvGrpSpPr>
            <p:cNvPr id="109" name="Group 108"/>
            <p:cNvGrpSpPr>
              <a:grpSpLocks noChangeAspect="1"/>
            </p:cNvGrpSpPr>
            <p:nvPr/>
          </p:nvGrpSpPr>
          <p:grpSpPr>
            <a:xfrm>
              <a:off x="2431672" y="1903858"/>
              <a:ext cx="182880" cy="221685"/>
              <a:chOff x="3969534" y="2897821"/>
              <a:chExt cx="1097280" cy="1330113"/>
            </a:xfrm>
            <a:solidFill>
              <a:schemeClr val="accent3"/>
            </a:solidFill>
            <a:effectLst/>
          </p:grpSpPr>
          <p:sp>
            <p:nvSpPr>
              <p:cNvPr id="111"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0" name="Content Placeholder 2"/>
            <p:cNvSpPr txBox="1">
              <a:spLocks/>
            </p:cNvSpPr>
            <p:nvPr/>
          </p:nvSpPr>
          <p:spPr>
            <a:xfrm>
              <a:off x="2614517" y="1879537"/>
              <a:ext cx="1330657"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accent2">
                      <a:lumMod val="50000"/>
                    </a:schemeClr>
                  </a:solidFill>
                  <a:latin typeface="+mj-lt"/>
                  <a:cs typeface="Calibri Light"/>
                </a:rPr>
                <a:t>Swings</a:t>
              </a:r>
              <a:endParaRPr lang="en-US" sz="1400" dirty="0">
                <a:solidFill>
                  <a:schemeClr val="accent2">
                    <a:lumMod val="50000"/>
                  </a:schemeClr>
                </a:solidFill>
                <a:latin typeface="+mj-lt"/>
                <a:cs typeface="Calibri Light"/>
              </a:endParaRPr>
            </a:p>
          </p:txBody>
        </p:sp>
      </p:grpSp>
      <p:sp>
        <p:nvSpPr>
          <p:cNvPr id="119" name="Rectangle 118"/>
          <p:cNvSpPr/>
          <p:nvPr/>
        </p:nvSpPr>
        <p:spPr bwMode="auto">
          <a:xfrm>
            <a:off x="443508" y="1444552"/>
            <a:ext cx="8088932" cy="699422"/>
          </a:xfrm>
          <a:prstGeom prst="rect">
            <a:avLst/>
          </a:prstGeom>
          <a:noFill/>
          <a:ln w="25400"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ts val="300"/>
              </a:spcBef>
              <a:spcAft>
                <a:spcPct val="0"/>
              </a:spcAft>
            </a:pPr>
            <a:r>
              <a:rPr lang="en-US" sz="1400" kern="0" dirty="0">
                <a:solidFill>
                  <a:schemeClr val="accent3"/>
                </a:solidFill>
                <a:latin typeface="+mj-lt"/>
                <a:ea typeface="ヒラギノ角ゴ ProN W3" charset="0"/>
                <a:cs typeface="Segoe UI"/>
                <a:sym typeface="Gill Sans" charset="0"/>
              </a:rPr>
              <a:t>Personal impact on reducing poverty in poor countries</a:t>
            </a:r>
          </a:p>
          <a:p>
            <a:pPr defTabSz="914400" fontAlgn="base">
              <a:spcBef>
                <a:spcPts val="300"/>
              </a:spcBef>
              <a:spcAft>
                <a:spcPct val="0"/>
              </a:spcAft>
            </a:pPr>
            <a:r>
              <a:rPr lang="en-US" sz="1000" kern="0" dirty="0">
                <a:solidFill>
                  <a:schemeClr val="accent3"/>
                </a:solidFill>
                <a:ea typeface="ヒラギノ角ゴ ProN W3" charset="0"/>
                <a:cs typeface="Segoe UI"/>
                <a:sym typeface="Gill Sans" charset="0"/>
              </a:rPr>
              <a:t>Showing Top 3 (10 – You can make a great deal of difference + 9 + 8)</a:t>
            </a:r>
          </a:p>
        </p:txBody>
      </p:sp>
      <p:sp>
        <p:nvSpPr>
          <p:cNvPr id="120" name="Rounded Rectangle 119"/>
          <p:cNvSpPr/>
          <p:nvPr/>
        </p:nvSpPr>
        <p:spPr bwMode="auto">
          <a:xfrm>
            <a:off x="2624551" y="3291830"/>
            <a:ext cx="182880" cy="36576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nvGrpSpPr>
          <p:cNvPr id="121" name="Group 120"/>
          <p:cNvGrpSpPr/>
          <p:nvPr/>
        </p:nvGrpSpPr>
        <p:grpSpPr>
          <a:xfrm>
            <a:off x="323529" y="4340285"/>
            <a:ext cx="5184575" cy="230832"/>
            <a:chOff x="323529" y="4429150"/>
            <a:chExt cx="5184575" cy="230832"/>
          </a:xfrm>
        </p:grpSpPr>
        <p:sp>
          <p:nvSpPr>
            <p:cNvPr id="122" name="TextBox 121"/>
            <p:cNvSpPr txBox="1"/>
            <p:nvPr/>
          </p:nvSpPr>
          <p:spPr>
            <a:xfrm>
              <a:off x="398339" y="4429150"/>
              <a:ext cx="5109765" cy="230832"/>
            </a:xfrm>
            <a:prstGeom prst="rect">
              <a:avLst/>
            </a:prstGeom>
          </p:spPr>
          <p:txBody>
            <a:bodyPr wrap="square" rtlCol="0">
              <a:spAutoFit/>
            </a:bodyPr>
            <a:lstStyle/>
            <a:p>
              <a:pPr defTabSz="725759">
                <a:defRPr/>
              </a:pPr>
              <a:r>
                <a:rPr lang="en-US" sz="900" kern="0" dirty="0" smtClean="0">
                  <a:solidFill>
                    <a:schemeClr val="accent3"/>
                  </a:solidFill>
                  <a:ea typeface="Tahoma" pitchFamily="34" charset="0"/>
                  <a:cs typeface="Calibri" pitchFamily="34" charset="0"/>
                </a:rPr>
                <a:t>Indicates a </a:t>
              </a:r>
              <a:r>
                <a:rPr lang="en-US" sz="900" kern="0" dirty="0" smtClean="0">
                  <a:solidFill>
                    <a:schemeClr val="accent3"/>
                  </a:solidFill>
                  <a:latin typeface="+mj-lt"/>
                  <a:ea typeface="Tahoma" pitchFamily="34" charset="0"/>
                  <a:cs typeface="Arial" panose="020B0604020202020204" pitchFamily="34" charset="0"/>
                </a:rPr>
                <a:t>statistically</a:t>
              </a:r>
              <a:r>
                <a:rPr lang="en-US" sz="900" kern="0" dirty="0" smtClean="0">
                  <a:solidFill>
                    <a:schemeClr val="accent3"/>
                  </a:solidFill>
                  <a:latin typeface="+mj-lt"/>
                  <a:ea typeface="Tahoma" pitchFamily="34" charset="0"/>
                  <a:cs typeface="Calibri" pitchFamily="34" charset="0"/>
                </a:rPr>
                <a:t> </a:t>
              </a:r>
              <a:r>
                <a:rPr lang="en-US" sz="900" kern="0" dirty="0" smtClean="0">
                  <a:solidFill>
                    <a:schemeClr val="accent3"/>
                  </a:solidFill>
                  <a:ea typeface="Tahoma" pitchFamily="34" charset="0"/>
                  <a:cs typeface="Calibri" pitchFamily="34" charset="0"/>
                </a:rPr>
                <a:t>significant change from pre to post at the 90% confidence interval</a:t>
              </a:r>
            </a:p>
          </p:txBody>
        </p:sp>
        <p:sp>
          <p:nvSpPr>
            <p:cNvPr id="123" name="Rounded Rectangle 122"/>
            <p:cNvSpPr/>
            <p:nvPr/>
          </p:nvSpPr>
          <p:spPr bwMode="auto">
            <a:xfrm>
              <a:off x="323529" y="4499368"/>
              <a:ext cx="138850" cy="91440"/>
            </a:xfrm>
            <a:prstGeom prst="roundRect">
              <a:avLst>
                <a:gd name="adj" fmla="val 0"/>
              </a:avLst>
            </a:prstGeom>
            <a:noFill/>
            <a:ln w="25400" cap="flat" cmpd="sng" algn="ctr">
              <a:solidFill>
                <a:schemeClr val="accent1"/>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124" name="TextBox 123"/>
          <p:cNvSpPr txBox="1"/>
          <p:nvPr/>
        </p:nvSpPr>
        <p:spPr>
          <a:xfrm>
            <a:off x="323528" y="4515966"/>
            <a:ext cx="5472608" cy="276999"/>
          </a:xfrm>
          <a:prstGeom prst="rect">
            <a:avLst/>
          </a:prstGeom>
          <a:noFill/>
        </p:spPr>
        <p:txBody>
          <a:bodyPr wrap="square" lIns="0" rIns="0" rtlCol="0">
            <a:spAutoFit/>
          </a:bodyPr>
          <a:lstStyle/>
          <a:p>
            <a:pPr marL="858838" indent="-858838" defTabSz="725759"/>
            <a:r>
              <a:rPr lang="en-US" sz="600" dirty="0">
                <a:solidFill>
                  <a:schemeClr val="accent3"/>
                </a:solidFill>
                <a:cs typeface="Arial" panose="020B0604020202020204" pitchFamily="34" charset="0"/>
              </a:rPr>
              <a:t>#. QBSR4 /QPS2 / QPST2. Thinking about you personally, how much of a difference do you think you can make to reducing poverty in poor countries?  Please use the following scale where 0 means that you ‘can’t make any difference at all’ and 10 means that you ‘can make a great deal of difference’.</a:t>
            </a:r>
          </a:p>
        </p:txBody>
      </p:sp>
      <p:sp>
        <p:nvSpPr>
          <p:cNvPr id="125" name="TextBox 124"/>
          <p:cNvSpPr txBox="1"/>
          <p:nvPr/>
        </p:nvSpPr>
        <p:spPr>
          <a:xfrm>
            <a:off x="323528" y="4751040"/>
            <a:ext cx="7992888" cy="215444"/>
          </a:xfrm>
          <a:prstGeom prst="rect">
            <a:avLst/>
          </a:prstGeom>
          <a:noFill/>
        </p:spPr>
        <p:txBody>
          <a:bodyPr wrap="square" lIns="0" rIns="0" rtlCol="0">
            <a:spAutoFit/>
          </a:bodyPr>
          <a:lstStyle/>
          <a:p>
            <a:r>
              <a:rPr lang="en-US" sz="800" dirty="0">
                <a:solidFill>
                  <a:srgbClr val="033359"/>
                </a:solidFill>
                <a:cs typeface="Arial" panose="020B0604020202020204" pitchFamily="34" charset="0"/>
              </a:rPr>
              <a:t>Base: Engaged Public in each country. Sample ~</a:t>
            </a:r>
            <a:r>
              <a:rPr lang="en-US" sz="800" dirty="0" smtClean="0">
                <a:solidFill>
                  <a:srgbClr val="033359"/>
                </a:solidFill>
                <a:cs typeface="Arial" panose="020B0604020202020204" pitchFamily="34" charset="0"/>
              </a:rPr>
              <a:t>1200 </a:t>
            </a:r>
            <a:r>
              <a:rPr lang="en-US" sz="800" dirty="0">
                <a:solidFill>
                  <a:srgbClr val="033359"/>
                </a:solidFill>
                <a:cs typeface="Arial" panose="020B0604020202020204" pitchFamily="34" charset="0"/>
              </a:rPr>
              <a:t>in each country. Fieldwork from May 14 – 29, 2014</a:t>
            </a:r>
          </a:p>
        </p:txBody>
      </p:sp>
    </p:spTree>
    <p:extLst>
      <p:ext uri="{BB962C8B-B14F-4D97-AF65-F5344CB8AC3E}">
        <p14:creationId xmlns:p14="http://schemas.microsoft.com/office/powerpoint/2010/main" val="295859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category"/>
        </p:bldSub>
      </p:bldGraphic>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36511" y="1200150"/>
            <a:ext cx="9289031" cy="2743200"/>
          </a:xfrm>
          <a:prstGeom prst="homePlate">
            <a:avLst>
              <a:gd name="adj" fmla="val 0"/>
            </a:avLst>
          </a:prstGeom>
          <a:solidFill>
            <a:schemeClr val="accent1">
              <a:lumMod val="7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574675"/>
            <a:r>
              <a:rPr lang="en-US" sz="3800" dirty="0">
                <a:solidFill>
                  <a:schemeClr val="bg1"/>
                </a:solidFill>
                <a:latin typeface="+mj-lt"/>
              </a:rPr>
              <a:t>When we rebut the attacks </a:t>
            </a:r>
            <a:r>
              <a:rPr lang="en-US" sz="3800" dirty="0" smtClean="0">
                <a:solidFill>
                  <a:schemeClr val="bg1"/>
                </a:solidFill>
                <a:latin typeface="+mj-lt"/>
              </a:rPr>
              <a:t>from</a:t>
            </a:r>
            <a:br>
              <a:rPr lang="en-US" sz="3800" dirty="0" smtClean="0">
                <a:solidFill>
                  <a:schemeClr val="bg1"/>
                </a:solidFill>
                <a:latin typeface="+mj-lt"/>
              </a:rPr>
            </a:br>
            <a:r>
              <a:rPr lang="en-US" sz="3800" dirty="0" smtClean="0">
                <a:solidFill>
                  <a:schemeClr val="bg1"/>
                </a:solidFill>
                <a:latin typeface="+mj-lt"/>
              </a:rPr>
              <a:t>our </a:t>
            </a:r>
            <a:r>
              <a:rPr lang="en-US" sz="3800" dirty="0">
                <a:solidFill>
                  <a:schemeClr val="bg1"/>
                </a:solidFill>
                <a:latin typeface="+mj-lt"/>
              </a:rPr>
              <a:t>critics, we can be </a:t>
            </a:r>
            <a:r>
              <a:rPr lang="en-US" sz="3800" dirty="0" smtClean="0">
                <a:solidFill>
                  <a:schemeClr val="bg1"/>
                </a:solidFill>
                <a:latin typeface="+mj-lt"/>
              </a:rPr>
              <a:t>successful</a:t>
            </a:r>
            <a:br>
              <a:rPr lang="en-US" sz="3800" dirty="0" smtClean="0">
                <a:solidFill>
                  <a:schemeClr val="bg1"/>
                </a:solidFill>
                <a:latin typeface="+mj-lt"/>
              </a:rPr>
            </a:br>
            <a:r>
              <a:rPr lang="en-US" sz="3800" dirty="0" smtClean="0">
                <a:solidFill>
                  <a:schemeClr val="bg1"/>
                </a:solidFill>
                <a:latin typeface="+mj-lt"/>
              </a:rPr>
              <a:t>in </a:t>
            </a:r>
            <a:r>
              <a:rPr lang="en-US" sz="3800" dirty="0">
                <a:solidFill>
                  <a:schemeClr val="bg1"/>
                </a:solidFill>
                <a:latin typeface="+mj-lt"/>
              </a:rPr>
              <a:t>changing people’s minds.</a:t>
            </a:r>
          </a:p>
        </p:txBody>
      </p:sp>
      <p:sp>
        <p:nvSpPr>
          <p:cNvPr id="2" name="Title 1"/>
          <p:cNvSpPr>
            <a:spLocks noGrp="1"/>
          </p:cNvSpPr>
          <p:nvPr>
            <p:ph type="title"/>
          </p:nvPr>
        </p:nvSpPr>
        <p:spPr/>
        <p:txBody>
          <a:bodyPr/>
          <a:lstStyle/>
          <a:p>
            <a:r>
              <a:rPr lang="en-US" dirty="0" smtClean="0">
                <a:latin typeface="+mj-lt"/>
              </a:rPr>
              <a:t>Insight</a:t>
            </a:r>
            <a:endParaRPr lang="en-US" dirty="0">
              <a:latin typeface="+mj-lt"/>
            </a:endParaRPr>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49</a:t>
            </a:fld>
            <a:endParaRPr lang="en-US" dirty="0"/>
          </a:p>
        </p:txBody>
      </p:sp>
      <p:grpSp>
        <p:nvGrpSpPr>
          <p:cNvPr id="5" name="Group 4"/>
          <p:cNvGrpSpPr/>
          <p:nvPr/>
        </p:nvGrpSpPr>
        <p:grpSpPr>
          <a:xfrm>
            <a:off x="-180528" y="1500674"/>
            <a:ext cx="792088" cy="2174200"/>
            <a:chOff x="-180528" y="1189638"/>
            <a:chExt cx="792088" cy="2174200"/>
          </a:xfrm>
          <a:solidFill>
            <a:schemeClr val="accent1">
              <a:lumMod val="50000"/>
              <a:alpha val="25000"/>
            </a:schemeClr>
          </a:solidFill>
        </p:grpSpPr>
        <p:sp>
          <p:nvSpPr>
            <p:cNvPr id="12" name="Pentagon 11"/>
            <p:cNvSpPr/>
            <p:nvPr/>
          </p:nvSpPr>
          <p:spPr>
            <a:xfrm>
              <a:off x="-180528" y="1189638"/>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1</a:t>
              </a:r>
            </a:p>
          </p:txBody>
        </p:sp>
        <p:sp>
          <p:nvSpPr>
            <p:cNvPr id="13" name="Pentagon 12"/>
            <p:cNvSpPr/>
            <p:nvPr/>
          </p:nvSpPr>
          <p:spPr>
            <a:xfrm>
              <a:off x="-180528" y="1503999"/>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2</a:t>
              </a:r>
            </a:p>
          </p:txBody>
        </p:sp>
        <p:sp>
          <p:nvSpPr>
            <p:cNvPr id="14" name="Pentagon 13"/>
            <p:cNvSpPr/>
            <p:nvPr/>
          </p:nvSpPr>
          <p:spPr>
            <a:xfrm>
              <a:off x="-180528" y="1818360"/>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smtClean="0">
                  <a:solidFill>
                    <a:schemeClr val="accent1">
                      <a:lumMod val="75000"/>
                    </a:schemeClr>
                  </a:solidFill>
                  <a:latin typeface="Arial" panose="020B0604020202020204" pitchFamily="34" charset="0"/>
                  <a:cs typeface="Arial" panose="020B0604020202020204" pitchFamily="34" charset="0"/>
                </a:rPr>
                <a:t>3</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5" name="Pentagon 14"/>
            <p:cNvSpPr/>
            <p:nvPr/>
          </p:nvSpPr>
          <p:spPr>
            <a:xfrm>
              <a:off x="-180528" y="2132721"/>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4</a:t>
              </a:r>
            </a:p>
          </p:txBody>
        </p:sp>
        <p:sp>
          <p:nvSpPr>
            <p:cNvPr id="16" name="Pentagon 15"/>
            <p:cNvSpPr/>
            <p:nvPr/>
          </p:nvSpPr>
          <p:spPr>
            <a:xfrm>
              <a:off x="-180528" y="2447082"/>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5</a:t>
              </a:r>
            </a:p>
          </p:txBody>
        </p:sp>
        <p:sp>
          <p:nvSpPr>
            <p:cNvPr id="17" name="Pentagon 16"/>
            <p:cNvSpPr/>
            <p:nvPr/>
          </p:nvSpPr>
          <p:spPr>
            <a:xfrm>
              <a:off x="-180528" y="2761443"/>
              <a:ext cx="648071" cy="288032"/>
            </a:xfrm>
            <a:prstGeom prst="homePlate">
              <a:avLst/>
            </a:prstGeom>
            <a:grp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6</a:t>
              </a:r>
            </a:p>
          </p:txBody>
        </p:sp>
        <p:sp>
          <p:nvSpPr>
            <p:cNvPr id="18" name="Pentagon 17"/>
            <p:cNvSpPr/>
            <p:nvPr/>
          </p:nvSpPr>
          <p:spPr>
            <a:xfrm>
              <a:off x="-36511" y="3075806"/>
              <a:ext cx="648071" cy="288032"/>
            </a:xfrm>
            <a:prstGeom prst="homePlate">
              <a:avLst/>
            </a:prstGeom>
            <a:solidFill>
              <a:schemeClr val="bg1"/>
            </a:solidFill>
            <a:ln w="12700">
              <a:noFill/>
              <a:miter lim="800000"/>
            </a:ln>
            <a:effectLst/>
          </p:spPr>
          <p:style>
            <a:lnRef idx="1">
              <a:schemeClr val="accent1"/>
            </a:lnRef>
            <a:fillRef idx="3">
              <a:schemeClr val="accent1"/>
            </a:fillRef>
            <a:effectRef idx="2">
              <a:schemeClr val="accent1"/>
            </a:effectRef>
            <a:fontRef idx="minor">
              <a:schemeClr val="lt1"/>
            </a:fontRef>
          </p:style>
          <p:txBody>
            <a:bodyPr lIns="91440" tIns="0" bIns="0" rtlCol="0" anchor="ctr"/>
            <a:lstStyle/>
            <a:p>
              <a:pPr algn="r"/>
              <a:r>
                <a:rPr lang="en-US" dirty="0">
                  <a:solidFill>
                    <a:schemeClr val="accent1">
                      <a:lumMod val="7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7922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9"/>
          <p:cNvSpPr>
            <a:spLocks noEditPoints="1"/>
          </p:cNvSpPr>
          <p:nvPr/>
        </p:nvSpPr>
        <p:spPr bwMode="auto">
          <a:xfrm>
            <a:off x="2666280" y="1405293"/>
            <a:ext cx="1371600" cy="2743200"/>
          </a:xfrm>
          <a:custGeom>
            <a:avLst/>
            <a:gdLst>
              <a:gd name="T0" fmla="*/ 1846 w 1846"/>
              <a:gd name="T1" fmla="*/ 2640 h 3803"/>
              <a:gd name="T2" fmla="*/ 1846 w 1846"/>
              <a:gd name="T3" fmla="*/ 2640 h 3803"/>
              <a:gd name="T4" fmla="*/ 914 w 1846"/>
              <a:gd name="T5" fmla="*/ 2640 h 3803"/>
              <a:gd name="T6" fmla="*/ 914 w 1846"/>
              <a:gd name="T7" fmla="*/ 0 h 3803"/>
              <a:gd name="T8" fmla="*/ 1846 w 1846"/>
              <a:gd name="T9" fmla="*/ 0 h 3803"/>
              <a:gd name="T10" fmla="*/ 1846 w 1846"/>
              <a:gd name="T11" fmla="*/ 3803 h 3803"/>
              <a:gd name="T12" fmla="*/ 1846 w 1846"/>
              <a:gd name="T13" fmla="*/ 3803 h 3803"/>
              <a:gd name="T14" fmla="*/ 914 w 1846"/>
              <a:gd name="T15" fmla="*/ 3803 h 3803"/>
              <a:gd name="T16" fmla="*/ 914 w 1846"/>
              <a:gd name="T17" fmla="*/ 1162 h 3803"/>
              <a:gd name="T18" fmla="*/ 1846 w 1846"/>
              <a:gd name="T19" fmla="*/ 1162 h 3803"/>
              <a:gd name="T20" fmla="*/ 914 w 1846"/>
              <a:gd name="T21" fmla="*/ 1871 h 3803"/>
              <a:gd name="T22" fmla="*/ 914 w 1846"/>
              <a:gd name="T23" fmla="*/ 1871 h 3803"/>
              <a:gd name="T24" fmla="*/ 0 w 1846"/>
              <a:gd name="T25" fmla="*/ 1871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6" h="3803">
                <a:moveTo>
                  <a:pt x="1846" y="2640"/>
                </a:moveTo>
                <a:lnTo>
                  <a:pt x="1846" y="2640"/>
                </a:lnTo>
                <a:lnTo>
                  <a:pt x="914" y="2640"/>
                </a:lnTo>
                <a:lnTo>
                  <a:pt x="914" y="0"/>
                </a:lnTo>
                <a:lnTo>
                  <a:pt x="1846" y="0"/>
                </a:lnTo>
                <a:moveTo>
                  <a:pt x="1846" y="3803"/>
                </a:moveTo>
                <a:lnTo>
                  <a:pt x="1846" y="3803"/>
                </a:lnTo>
                <a:lnTo>
                  <a:pt x="914" y="3803"/>
                </a:lnTo>
                <a:lnTo>
                  <a:pt x="914" y="1162"/>
                </a:lnTo>
                <a:lnTo>
                  <a:pt x="1846" y="1162"/>
                </a:lnTo>
                <a:moveTo>
                  <a:pt x="914" y="1871"/>
                </a:moveTo>
                <a:lnTo>
                  <a:pt x="914" y="1871"/>
                </a:lnTo>
                <a:lnTo>
                  <a:pt x="0" y="1871"/>
                </a:lnTo>
              </a:path>
            </a:pathLst>
          </a:custGeom>
          <a:noFill/>
          <a:ln w="63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23"/>
          <p:cNvSpPr>
            <a:spLocks noGrp="1"/>
          </p:cNvSpPr>
          <p:nvPr>
            <p:ph type="sldNum" sz="quarter" idx="10"/>
          </p:nvPr>
        </p:nvSpPr>
        <p:spPr/>
        <p:txBody>
          <a:bodyPr/>
          <a:lstStyle/>
          <a:p>
            <a:fld id="{46903638-178D-3E4C-8874-E0FA73D16517}" type="slidenum">
              <a:rPr lang="en-US" smtClean="0"/>
              <a:pPr/>
              <a:t>5</a:t>
            </a:fld>
            <a:endParaRPr lang="en-US" dirty="0"/>
          </a:p>
        </p:txBody>
      </p:sp>
      <p:sp>
        <p:nvSpPr>
          <p:cNvPr id="7" name="Slide Number Placeholder 3"/>
          <p:cNvSpPr txBox="1">
            <a:spLocks/>
          </p:cNvSpPr>
          <p:nvPr/>
        </p:nvSpPr>
        <p:spPr>
          <a:xfrm>
            <a:off x="8198341" y="5203829"/>
            <a:ext cx="190083" cy="1555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 name="Rectangle 2"/>
          <p:cNvSpPr/>
          <p:nvPr/>
        </p:nvSpPr>
        <p:spPr>
          <a:xfrm>
            <a:off x="4249674" y="1119287"/>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Transform the way the sector talks about itself.</a:t>
            </a:r>
          </a:p>
        </p:txBody>
      </p:sp>
      <p:sp>
        <p:nvSpPr>
          <p:cNvPr id="14" name="Oval 13"/>
          <p:cNvSpPr/>
          <p:nvPr/>
        </p:nvSpPr>
        <p:spPr>
          <a:xfrm>
            <a:off x="3993521" y="2195357"/>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00721" y="136205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993521" y="3262096"/>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993521" y="410277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49674" y="1970040"/>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Reverse the decline of public support for our work.</a:t>
            </a:r>
          </a:p>
        </p:txBody>
      </p:sp>
      <p:sp>
        <p:nvSpPr>
          <p:cNvPr id="20" name="Rectangle 19"/>
          <p:cNvSpPr/>
          <p:nvPr/>
        </p:nvSpPr>
        <p:spPr>
          <a:xfrm>
            <a:off x="4249674" y="3009253"/>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rPr>
              <a:t>Create a climate that helps us all be more effective.</a:t>
            </a:r>
          </a:p>
        </p:txBody>
      </p:sp>
      <p:sp>
        <p:nvSpPr>
          <p:cNvPr id="21" name="Rectangle 20"/>
          <p:cNvSpPr/>
          <p:nvPr/>
        </p:nvSpPr>
        <p:spPr>
          <a:xfrm>
            <a:off x="4249674" y="3860007"/>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Bring </a:t>
            </a:r>
            <a:r>
              <a:rPr lang="en-US" b="1" dirty="0">
                <a:solidFill>
                  <a:schemeClr val="accent1">
                    <a:lumMod val="75000"/>
                  </a:schemeClr>
                </a:solidFill>
              </a:rPr>
              <a:t>coordination</a:t>
            </a:r>
            <a:r>
              <a:rPr lang="en-US" b="1" dirty="0">
                <a:solidFill>
                  <a:schemeClr val="accent1">
                    <a:lumMod val="75000"/>
                  </a:schemeClr>
                </a:solidFill>
                <a:latin typeface="Franklin Gothic Book" panose="020B0503020102020204" pitchFamily="34" charset="0"/>
              </a:rPr>
              <a:t> and consistency to our approach.</a:t>
            </a:r>
          </a:p>
        </p:txBody>
      </p:sp>
      <p:sp>
        <p:nvSpPr>
          <p:cNvPr id="22" name="Rectangle 21"/>
          <p:cNvSpPr/>
          <p:nvPr/>
        </p:nvSpPr>
        <p:spPr>
          <a:xfrm>
            <a:off x="2442161" y="2562225"/>
            <a:ext cx="576040" cy="38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934102" y="2708333"/>
            <a:ext cx="91440" cy="9144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280988" y="2463451"/>
            <a:ext cx="2922860" cy="553304"/>
          </a:xfrm>
        </p:spPr>
        <p:txBody>
          <a:bodyPr>
            <a:noAutofit/>
          </a:bodyPr>
          <a:lstStyle/>
          <a:p>
            <a:r>
              <a:rPr lang="en-US" dirty="0" smtClean="0">
                <a:cs typeface="Calibri"/>
              </a:rPr>
              <a:t>Our Ambition</a:t>
            </a:r>
            <a:endParaRPr lang="en-US" dirty="0"/>
          </a:p>
        </p:txBody>
      </p:sp>
    </p:spTree>
    <p:extLst>
      <p:ext uri="{BB962C8B-B14F-4D97-AF65-F5344CB8AC3E}">
        <p14:creationId xmlns:p14="http://schemas.microsoft.com/office/powerpoint/2010/main" val="344355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Chart 70"/>
          <p:cNvGraphicFramePr/>
          <p:nvPr>
            <p:extLst/>
          </p:nvPr>
        </p:nvGraphicFramePr>
        <p:xfrm>
          <a:off x="6280782" y="2274051"/>
          <a:ext cx="2762969" cy="1991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80988" y="301242"/>
            <a:ext cx="7315200" cy="586201"/>
          </a:xfrm>
        </p:spPr>
        <p:txBody>
          <a:bodyPr>
            <a:noAutofit/>
          </a:bodyPr>
          <a:lstStyle/>
          <a:p>
            <a:r>
              <a:rPr lang="en-US" dirty="0" smtClean="0"/>
              <a:t>Even the Most Powerful Attacks</a:t>
            </a:r>
            <a:br>
              <a:rPr lang="en-US" dirty="0" smtClean="0"/>
            </a:br>
            <a:r>
              <a:rPr lang="en-US" dirty="0" smtClean="0"/>
              <a:t>Fail to Stand Up Against an</a:t>
            </a:r>
            <a:br>
              <a:rPr lang="en-US" dirty="0" smtClean="0"/>
            </a:br>
            <a:r>
              <a:rPr lang="en-US" dirty="0" smtClean="0"/>
              <a:t>Effective Rebuttal</a:t>
            </a:r>
            <a:endParaRPr lang="en-US" dirty="0"/>
          </a:p>
        </p:txBody>
      </p:sp>
      <p:sp>
        <p:nvSpPr>
          <p:cNvPr id="59" name="Slide Number Placeholder 23"/>
          <p:cNvSpPr>
            <a:spLocks noGrp="1"/>
          </p:cNvSpPr>
          <p:nvPr>
            <p:ph type="sldNum" sz="quarter" idx="10"/>
          </p:nvPr>
        </p:nvSpPr>
        <p:spPr>
          <a:xfrm>
            <a:off x="8017233" y="4725171"/>
            <a:ext cx="784577" cy="273844"/>
          </a:xfrm>
        </p:spPr>
        <p:txBody>
          <a:bodyPr/>
          <a:lstStyle/>
          <a:p>
            <a:fld id="{46903638-178D-3E4C-8874-E0FA73D16517}" type="slidenum">
              <a:rPr lang="en-US" smtClean="0"/>
              <a:pPr/>
              <a:t>50</a:t>
            </a:fld>
            <a:endParaRPr lang="en-US" dirty="0"/>
          </a:p>
        </p:txBody>
      </p:sp>
      <p:sp>
        <p:nvSpPr>
          <p:cNvPr id="61" name="TextBox 60"/>
          <p:cNvSpPr txBox="1"/>
          <p:nvPr/>
        </p:nvSpPr>
        <p:spPr>
          <a:xfrm>
            <a:off x="5131896" y="2151098"/>
            <a:ext cx="1077770" cy="504359"/>
          </a:xfrm>
          <a:prstGeom prst="leftArrow">
            <a:avLst/>
          </a:prstGeom>
          <a:solidFill>
            <a:schemeClr val="bg1">
              <a:lumMod val="75000"/>
            </a:schemeClr>
          </a:solidFill>
          <a:ln>
            <a:noFill/>
          </a:ln>
          <a:effectLst/>
        </p:spPr>
        <p:txBody>
          <a:bodyPr wrap="square" lIns="51426" tIns="25713" rIns="51426" bIns="25713" rtlCol="0" anchor="ctr">
            <a:noAutofit/>
          </a:bodyPr>
          <a:lstStyle/>
          <a:p>
            <a:pPr marL="0" lvl="1" algn="r"/>
            <a:r>
              <a:rPr lang="en-US" sz="1000" dirty="0" smtClean="0">
                <a:solidFill>
                  <a:prstClr val="white"/>
                </a:solidFill>
                <a:latin typeface="+mj-lt"/>
                <a:cs typeface="Calibri" pitchFamily="34" charset="0"/>
              </a:rPr>
              <a:t>OPPONENTS</a:t>
            </a:r>
            <a:endParaRPr lang="en-US" sz="1000" dirty="0">
              <a:solidFill>
                <a:prstClr val="white"/>
              </a:solidFill>
              <a:latin typeface="+mj-lt"/>
              <a:cs typeface="Calibri" pitchFamily="34" charset="0"/>
            </a:endParaRPr>
          </a:p>
        </p:txBody>
      </p:sp>
      <p:sp>
        <p:nvSpPr>
          <p:cNvPr id="62" name="TextBox 61"/>
          <p:cNvSpPr txBox="1"/>
          <p:nvPr/>
        </p:nvSpPr>
        <p:spPr>
          <a:xfrm>
            <a:off x="6424482" y="2151098"/>
            <a:ext cx="2235806" cy="504359"/>
          </a:xfrm>
          <a:prstGeom prst="rightArrow">
            <a:avLst/>
          </a:prstGeom>
          <a:solidFill>
            <a:schemeClr val="bg1">
              <a:lumMod val="75000"/>
            </a:schemeClr>
          </a:solidFill>
          <a:ln>
            <a:noFill/>
          </a:ln>
          <a:effectLst/>
        </p:spPr>
        <p:txBody>
          <a:bodyPr wrap="square" lIns="51426" tIns="25713" rIns="51426" bIns="25713" rtlCol="0" anchor="ctr">
            <a:noAutofit/>
          </a:bodyPr>
          <a:lstStyle/>
          <a:p>
            <a:pPr marL="0" lvl="1"/>
            <a:r>
              <a:rPr lang="en-US" sz="1000" dirty="0" smtClean="0">
                <a:solidFill>
                  <a:prstClr val="white"/>
                </a:solidFill>
                <a:latin typeface="+mj-lt"/>
                <a:cs typeface="Calibri" pitchFamily="34" charset="0"/>
              </a:rPr>
              <a:t>SUPPORTERS</a:t>
            </a:r>
            <a:endParaRPr lang="en-US" sz="1000" dirty="0">
              <a:solidFill>
                <a:prstClr val="white"/>
              </a:solidFill>
              <a:latin typeface="+mj-lt"/>
              <a:cs typeface="Calibri" pitchFamily="34" charset="0"/>
            </a:endParaRPr>
          </a:p>
        </p:txBody>
      </p:sp>
      <p:graphicFrame>
        <p:nvGraphicFramePr>
          <p:cNvPr id="70" name="Chart 69"/>
          <p:cNvGraphicFramePr/>
          <p:nvPr>
            <p:extLst/>
          </p:nvPr>
        </p:nvGraphicFramePr>
        <p:xfrm>
          <a:off x="3518340" y="2274051"/>
          <a:ext cx="2762969" cy="1991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Table 71"/>
          <p:cNvGraphicFramePr>
            <a:graphicFrameLocks noGrp="1"/>
          </p:cNvGraphicFramePr>
          <p:nvPr>
            <p:extLst/>
          </p:nvPr>
        </p:nvGraphicFramePr>
        <p:xfrm>
          <a:off x="554360" y="1923678"/>
          <a:ext cx="4206240" cy="2114552"/>
        </p:xfrm>
        <a:graphic>
          <a:graphicData uri="http://schemas.openxmlformats.org/drawingml/2006/table">
            <a:tbl>
              <a:tblPr firstRow="1" bandRow="1"/>
              <a:tblGrid>
                <a:gridCol w="4206240"/>
              </a:tblGrid>
              <a:tr h="274320">
                <a:tc>
                  <a:txBody>
                    <a:bodyPr/>
                    <a:lstStyle/>
                    <a:p>
                      <a:pPr marL="0" marR="0" lvl="0" indent="0" algn="l" defTabSz="914400" rtl="0" eaLnBrk="1" fontAlgn="base" latinLnBrk="0" hangingPunct="1">
                        <a:lnSpc>
                          <a:spcPct val="100000"/>
                        </a:lnSpc>
                        <a:spcBef>
                          <a:spcPct val="35000"/>
                        </a:spcBef>
                        <a:spcAft>
                          <a:spcPct val="0"/>
                        </a:spcAft>
                        <a:buClr>
                          <a:srgbClr val="E7612C"/>
                        </a:buClr>
                        <a:buSzPct val="90000"/>
                        <a:buFontTx/>
                        <a:buNone/>
                        <a:tabLst/>
                        <a:defRPr/>
                      </a:pPr>
                      <a:r>
                        <a:rPr kumimoji="0" lang="en-US" sz="1000" b="0" i="0" u="none" strike="noStrike" cap="none" normalizeH="0" baseline="0" dirty="0" smtClean="0">
                          <a:ln>
                            <a:noFill/>
                          </a:ln>
                          <a:solidFill>
                            <a:schemeClr val="bg1"/>
                          </a:solidFill>
                          <a:effectLst/>
                          <a:latin typeface="+mj-lt"/>
                          <a:cs typeface="Arial" panose="020B0604020202020204" pitchFamily="34" charset="0"/>
                        </a:rPr>
                        <a:t>THE ATTACK &amp; THE REBUTTAL</a:t>
                      </a:r>
                    </a:p>
                  </a:txBody>
                  <a:tcPr marL="137160" marR="51430" marT="25718" marB="25718"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731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accent6">
                              <a:lumMod val="75000"/>
                            </a:schemeClr>
                          </a:solidFill>
                          <a:latin typeface="+mj-lt"/>
                          <a:ea typeface="ヒラギノ角ゴ ProN W3" charset="0"/>
                          <a:cs typeface="Arial" panose="020B0604020202020204" pitchFamily="34" charset="0"/>
                          <a:sym typeface="Gill Sans" charset="0"/>
                        </a:rPr>
                        <a:t>Attack:</a:t>
                      </a:r>
                      <a:r>
                        <a:rPr lang="en-US" sz="900" dirty="0" smtClean="0">
                          <a:solidFill>
                            <a:schemeClr val="accent3"/>
                          </a:solidFill>
                          <a:latin typeface="+mn-lt"/>
                          <a:ea typeface="ヒラギノ角ゴ ProN W3" charset="0"/>
                          <a:cs typeface="Arial" panose="020B0604020202020204" pitchFamily="34" charset="0"/>
                          <a:sym typeface="Gill Sans" charset="0"/>
                        </a:rPr>
                        <a:t/>
                      </a:r>
                      <a:br>
                        <a:rPr lang="en-US" sz="900" dirty="0" smtClean="0">
                          <a:solidFill>
                            <a:schemeClr val="accent3"/>
                          </a:solidFill>
                          <a:latin typeface="+mn-lt"/>
                          <a:ea typeface="ヒラギノ角ゴ ProN W3" charset="0"/>
                          <a:cs typeface="Arial" panose="020B0604020202020204" pitchFamily="34" charset="0"/>
                          <a:sym typeface="Gill Sans" charset="0"/>
                        </a:rPr>
                      </a:br>
                      <a:r>
                        <a:rPr lang="en-US" sz="900" dirty="0" smtClean="0">
                          <a:solidFill>
                            <a:schemeClr val="accent3"/>
                          </a:solidFill>
                          <a:latin typeface="+mn-lt"/>
                          <a:ea typeface="ヒラギノ角ゴ ProN W3" charset="0"/>
                          <a:cs typeface="Arial" panose="020B0604020202020204" pitchFamily="34" charset="0"/>
                          <a:sym typeface="Gill Sans" charset="0"/>
                        </a:rPr>
                        <a:t>It’s a hopeless and bottomless pit. Year after year, money pours into places in need but things never get any better. In the last 50 years almost one trillion dollars in aid has gone to Africa and yet still all we see is the same images of suffering. Corruption means hardly any money reaches people in need anyway.</a:t>
                      </a:r>
                      <a:endParaRPr lang="en-US" sz="700" dirty="0">
                        <a:solidFill>
                          <a:schemeClr val="accent3"/>
                        </a:solidFill>
                        <a:latin typeface="+mn-lt"/>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accent3"/>
                          </a:solidFill>
                          <a:latin typeface="+mj-lt"/>
                          <a:ea typeface="ヒラギノ角ゴ ProN W3" charset="0"/>
                          <a:cs typeface="Arial" panose="020B0604020202020204" pitchFamily="34" charset="0"/>
                          <a:sym typeface="Gill Sans" charset="0"/>
                        </a:rPr>
                        <a:t>Rebuttal:</a:t>
                      </a:r>
                      <a:r>
                        <a:rPr lang="en-US" sz="800" kern="1200" dirty="0" smtClean="0">
                          <a:solidFill>
                            <a:schemeClr val="accent3"/>
                          </a:solidFill>
                          <a:latin typeface="+mn-lt"/>
                          <a:ea typeface="ヒラギノ角ゴ ProN W3" charset="0"/>
                          <a:cs typeface="Arial" panose="020B0604020202020204" pitchFamily="34" charset="0"/>
                          <a:sym typeface="Gill Sans" charset="0"/>
                        </a:rPr>
                        <a:t/>
                      </a:r>
                      <a:br>
                        <a:rPr lang="en-US" sz="800" kern="1200" dirty="0" smtClean="0">
                          <a:solidFill>
                            <a:schemeClr val="accent3"/>
                          </a:solidFill>
                          <a:latin typeface="+mn-lt"/>
                          <a:ea typeface="ヒラギノ角ゴ ProN W3" charset="0"/>
                          <a:cs typeface="Arial" panose="020B0604020202020204" pitchFamily="34" charset="0"/>
                          <a:sym typeface="Gill Sans" charset="0"/>
                        </a:rPr>
                      </a:br>
                      <a:r>
                        <a:rPr lang="en-US" sz="900" kern="1200" dirty="0" smtClean="0">
                          <a:solidFill>
                            <a:schemeClr val="accent3"/>
                          </a:solidFill>
                          <a:latin typeface="+mn-lt"/>
                          <a:ea typeface="ヒラギノ角ゴ ProN W3" charset="0"/>
                          <a:cs typeface="Arial" panose="020B0604020202020204" pitchFamily="34" charset="0"/>
                          <a:sym typeface="Gill Sans" charset="0"/>
                        </a:rPr>
                        <a:t>When the number of children dying from preventable causes has declined from 17 million in 1990 to nearly 7 million in 2013, how can anyone say that it isn’t working? If you only see suffering, you’re missing the bigger picture. We have cut extreme poverty in half across the globe. AIDS is no longer a death sentence. We have defeated smallpox. Many countries who received Aid no longer need it. There is still much to do, but what we have achieved should fill us with hope.</a:t>
                      </a:r>
                      <a:endParaRPr lang="en-US" sz="900" dirty="0">
                        <a:solidFill>
                          <a:schemeClr val="accent3"/>
                        </a:solidFill>
                        <a:latin typeface="+mn-lt"/>
                        <a:cs typeface="Arial" panose="020B0604020202020204" pitchFamily="34" charset="0"/>
                      </a:endParaRPr>
                    </a:p>
                  </a:txBody>
                  <a:tcPr marL="51430" marR="51430"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10000"/>
                        <a:lumOff val="90000"/>
                      </a:schemeClr>
                    </a:solidFill>
                  </a:tcPr>
                </a:tc>
              </a:tr>
            </a:tbl>
          </a:graphicData>
        </a:graphic>
      </p:graphicFrame>
      <p:sp>
        <p:nvSpPr>
          <p:cNvPr id="73" name="TextBox 72"/>
          <p:cNvSpPr txBox="1"/>
          <p:nvPr/>
        </p:nvSpPr>
        <p:spPr>
          <a:xfrm>
            <a:off x="323528" y="4073589"/>
            <a:ext cx="5112568" cy="698259"/>
          </a:xfrm>
          <a:prstGeom prst="rect">
            <a:avLst/>
          </a:prstGeom>
          <a:noFill/>
        </p:spPr>
        <p:txBody>
          <a:bodyPr wrap="square" lIns="0" tIns="25713" rIns="51426" bIns="25713" rtlCol="0">
            <a:spAutoFit/>
          </a:bodyPr>
          <a:lstStyle/>
          <a:p>
            <a:pPr marL="285750" indent="-285750"/>
            <a:r>
              <a:rPr lang="en-US" sz="600" dirty="0">
                <a:solidFill>
                  <a:schemeClr val="accent3"/>
                </a:solidFill>
                <a:latin typeface="Franklin Gothic Book" panose="020B0503020102020204" pitchFamily="34" charset="0"/>
                <a:cs typeface="Avenir Next Regular"/>
              </a:rPr>
              <a:t>QAR1/4. How convincing do you find the content of this statement</a:t>
            </a:r>
            <a:r>
              <a:rPr lang="en-US" sz="600" dirty="0" smtClean="0">
                <a:solidFill>
                  <a:schemeClr val="accent3"/>
                </a:solidFill>
                <a:latin typeface="Franklin Gothic Book" panose="020B0503020102020204" pitchFamily="34" charset="0"/>
                <a:cs typeface="Avenir Next Regular"/>
              </a:rPr>
              <a:t>?</a:t>
            </a:r>
            <a:br>
              <a:rPr lang="en-US" sz="600" dirty="0" smtClean="0">
                <a:solidFill>
                  <a:schemeClr val="accent3"/>
                </a:solidFill>
                <a:latin typeface="Franklin Gothic Book" panose="020B0503020102020204" pitchFamily="34" charset="0"/>
                <a:cs typeface="Avenir Next Regular"/>
              </a:rPr>
            </a:br>
            <a:r>
              <a:rPr lang="en-US" sz="600" dirty="0" smtClean="0">
                <a:solidFill>
                  <a:schemeClr val="accent3"/>
                </a:solidFill>
                <a:latin typeface="Franklin Gothic Book" panose="020B0503020102020204" pitchFamily="34" charset="0"/>
                <a:cs typeface="Avenir Next Regular"/>
              </a:rPr>
              <a:t>[% </a:t>
            </a:r>
            <a:r>
              <a:rPr lang="en-US" sz="600" dirty="0">
                <a:solidFill>
                  <a:schemeClr val="accent3"/>
                </a:solidFill>
                <a:latin typeface="Franklin Gothic Book" panose="020B0503020102020204" pitchFamily="34" charset="0"/>
                <a:cs typeface="Avenir Next Regular"/>
              </a:rPr>
              <a:t>Top 2 (Very convincing + Somewhat convincing) - </a:t>
            </a:r>
            <a:r>
              <a:rPr lang="en-US" sz="600" dirty="0" smtClean="0">
                <a:solidFill>
                  <a:schemeClr val="accent3"/>
                </a:solidFill>
                <a:latin typeface="Franklin Gothic Book" panose="020B0503020102020204" pitchFamily="34" charset="0"/>
                <a:cs typeface="Avenir Next Regular"/>
              </a:rPr>
              <a:t>% Bottom </a:t>
            </a:r>
            <a:r>
              <a:rPr lang="en-US" sz="600" dirty="0">
                <a:solidFill>
                  <a:schemeClr val="accent3"/>
                </a:solidFill>
                <a:latin typeface="Franklin Gothic Book" panose="020B0503020102020204" pitchFamily="34" charset="0"/>
                <a:cs typeface="Avenir Next Regular"/>
              </a:rPr>
              <a:t>2 Box (Not very convincing + Not at all convincing)]</a:t>
            </a:r>
          </a:p>
          <a:p>
            <a:pPr marL="285750" indent="-285750"/>
            <a:r>
              <a:rPr lang="en-US" sz="600" dirty="0">
                <a:solidFill>
                  <a:schemeClr val="accent3"/>
                </a:solidFill>
                <a:latin typeface="Franklin Gothic Book" panose="020B0503020102020204" pitchFamily="34" charset="0"/>
                <a:cs typeface="Avenir Next Regular"/>
              </a:rPr>
              <a:t>QAR2/5. How much more or less likely would you be to support government funding for global development programs based on this statement</a:t>
            </a:r>
            <a:r>
              <a:rPr lang="en-US" sz="600" dirty="0" smtClean="0">
                <a:solidFill>
                  <a:schemeClr val="accent3"/>
                </a:solidFill>
                <a:latin typeface="Franklin Gothic Book" panose="020B0503020102020204" pitchFamily="34" charset="0"/>
                <a:cs typeface="Avenir Next Regular"/>
              </a:rPr>
              <a:t>?</a:t>
            </a:r>
            <a:br>
              <a:rPr lang="en-US" sz="600" dirty="0" smtClean="0">
                <a:solidFill>
                  <a:schemeClr val="accent3"/>
                </a:solidFill>
                <a:latin typeface="Franklin Gothic Book" panose="020B0503020102020204" pitchFamily="34" charset="0"/>
                <a:cs typeface="Avenir Next Regular"/>
              </a:rPr>
            </a:br>
            <a:r>
              <a:rPr lang="en-US" sz="600" dirty="0" smtClean="0">
                <a:solidFill>
                  <a:schemeClr val="accent3"/>
                </a:solidFill>
                <a:latin typeface="Franklin Gothic Book" panose="020B0503020102020204" pitchFamily="34" charset="0"/>
                <a:cs typeface="Avenir Next Regular"/>
              </a:rPr>
              <a:t>[% </a:t>
            </a:r>
            <a:r>
              <a:rPr lang="en-US" sz="600" dirty="0">
                <a:solidFill>
                  <a:schemeClr val="accent3"/>
                </a:solidFill>
                <a:latin typeface="Franklin Gothic Book" panose="020B0503020102020204" pitchFamily="34" charset="0"/>
                <a:cs typeface="Avenir Next Regular"/>
              </a:rPr>
              <a:t>Top 2 (Much more likely + Somewhat more likely) / % Bottom 2 Box (Somewhat less likely + Much less likely)]</a:t>
            </a:r>
          </a:p>
          <a:p>
            <a:pPr marL="285750" indent="-285750"/>
            <a:r>
              <a:rPr lang="en-US" sz="600" dirty="0">
                <a:solidFill>
                  <a:schemeClr val="accent3"/>
                </a:solidFill>
                <a:latin typeface="Franklin Gothic Book" panose="020B0503020102020204" pitchFamily="34" charset="0"/>
                <a:cs typeface="Avenir Next Regular"/>
              </a:rPr>
              <a:t>QAR3/6. How much more or less likely would you be to donate to a charity or non-profit that works on global development programs based on this statement</a:t>
            </a:r>
            <a:r>
              <a:rPr lang="en-US" sz="600" dirty="0" smtClean="0">
                <a:solidFill>
                  <a:schemeClr val="accent3"/>
                </a:solidFill>
                <a:latin typeface="Franklin Gothic Book" panose="020B0503020102020204" pitchFamily="34" charset="0"/>
                <a:cs typeface="Avenir Next Regular"/>
              </a:rPr>
              <a:t>?</a:t>
            </a:r>
            <a:br>
              <a:rPr lang="en-US" sz="600" dirty="0" smtClean="0">
                <a:solidFill>
                  <a:schemeClr val="accent3"/>
                </a:solidFill>
                <a:latin typeface="Franklin Gothic Book" panose="020B0503020102020204" pitchFamily="34" charset="0"/>
                <a:cs typeface="Avenir Next Regular"/>
              </a:rPr>
            </a:br>
            <a:r>
              <a:rPr lang="en-US" sz="600" dirty="0" smtClean="0">
                <a:solidFill>
                  <a:schemeClr val="accent3"/>
                </a:solidFill>
                <a:latin typeface="Franklin Gothic Book" panose="020B0503020102020204" pitchFamily="34" charset="0"/>
                <a:cs typeface="Avenir Next Regular"/>
              </a:rPr>
              <a:t>[% </a:t>
            </a:r>
            <a:r>
              <a:rPr lang="en-US" sz="600" dirty="0">
                <a:solidFill>
                  <a:schemeClr val="accent3"/>
                </a:solidFill>
                <a:latin typeface="Franklin Gothic Book" panose="020B0503020102020204" pitchFamily="34" charset="0"/>
                <a:cs typeface="Avenir Next Regular"/>
              </a:rPr>
              <a:t>Top 2 (Much more likely + Somewhat more likely) / % Bottom 2 Box (Somewhat less likely + Much less likely)]</a:t>
            </a:r>
          </a:p>
          <a:p>
            <a:pPr marL="285750" indent="-285750"/>
            <a:r>
              <a:rPr lang="en-US" sz="600" dirty="0">
                <a:solidFill>
                  <a:schemeClr val="accent3"/>
                </a:solidFill>
                <a:latin typeface="Franklin Gothic Book" panose="020B0503020102020204" pitchFamily="34" charset="0"/>
                <a:cs typeface="Avenir Next Regular"/>
              </a:rPr>
              <a:t>QAR7. Who do you agree with more? </a:t>
            </a:r>
          </a:p>
        </p:txBody>
      </p:sp>
      <p:graphicFrame>
        <p:nvGraphicFramePr>
          <p:cNvPr id="21" name="Table 20"/>
          <p:cNvGraphicFramePr>
            <a:graphicFrameLocks noGrp="1"/>
          </p:cNvGraphicFramePr>
          <p:nvPr>
            <p:extLst/>
          </p:nvPr>
        </p:nvGraphicFramePr>
        <p:xfrm>
          <a:off x="5434863" y="1923678"/>
          <a:ext cx="2089465" cy="274320"/>
        </p:xfrm>
        <a:graphic>
          <a:graphicData uri="http://schemas.openxmlformats.org/drawingml/2006/table">
            <a:tbl>
              <a:tblPr firstRow="1" bandRow="1"/>
              <a:tblGrid>
                <a:gridCol w="2089465"/>
              </a:tblGrid>
              <a:tr h="274320">
                <a:tc>
                  <a:txBody>
                    <a:bodyPr/>
                    <a:lstStyle/>
                    <a:p>
                      <a:pPr marL="0" marR="0" lvl="0" indent="0" algn="ctr" defTabSz="914400" rtl="0" eaLnBrk="1" fontAlgn="base" latinLnBrk="0" hangingPunct="1">
                        <a:lnSpc>
                          <a:spcPct val="100000"/>
                        </a:lnSpc>
                        <a:spcBef>
                          <a:spcPct val="35000"/>
                        </a:spcBef>
                        <a:spcAft>
                          <a:spcPct val="0"/>
                        </a:spcAft>
                        <a:buClr>
                          <a:srgbClr val="E7612C"/>
                        </a:buClr>
                        <a:buSzPct val="90000"/>
                        <a:buFontTx/>
                        <a:buNone/>
                        <a:tabLst/>
                        <a:defRPr/>
                      </a:pPr>
                      <a:r>
                        <a:rPr kumimoji="0" lang="en-US" sz="1000" b="0" i="0" u="none" strike="noStrike" cap="none" normalizeH="0" baseline="0" dirty="0" smtClean="0">
                          <a:ln>
                            <a:noFill/>
                          </a:ln>
                          <a:solidFill>
                            <a:schemeClr val="accent3"/>
                          </a:solidFill>
                          <a:effectLst/>
                          <a:latin typeface="+mj-lt"/>
                          <a:cs typeface="Arial" panose="020B0604020202020204" pitchFamily="34" charset="0"/>
                        </a:rPr>
                        <a:t>THE SCORES AFTER SEEING BOTH</a:t>
                      </a:r>
                    </a:p>
                  </a:txBody>
                  <a:tcPr marL="51430" marR="51430" marT="25718" marB="25718"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TextBox 23"/>
          <p:cNvSpPr txBox="1"/>
          <p:nvPr/>
        </p:nvSpPr>
        <p:spPr>
          <a:xfrm>
            <a:off x="323528" y="4751040"/>
            <a:ext cx="7992888" cy="215444"/>
          </a:xfrm>
          <a:prstGeom prst="rect">
            <a:avLst/>
          </a:prstGeom>
          <a:noFill/>
        </p:spPr>
        <p:txBody>
          <a:bodyPr wrap="square" lIns="0" rIns="0" rtlCol="0">
            <a:spAutoFit/>
          </a:bodyPr>
          <a:lstStyle/>
          <a:p>
            <a:r>
              <a:rPr lang="en-US" sz="800" dirty="0">
                <a:solidFill>
                  <a:srgbClr val="033359"/>
                </a:solidFill>
                <a:cs typeface="Arial" panose="020B0604020202020204" pitchFamily="34" charset="0"/>
              </a:rPr>
              <a:t>Base: Engaged Public in each country. Sample </a:t>
            </a:r>
            <a:r>
              <a:rPr lang="en-US" sz="800" dirty="0" smtClean="0">
                <a:solidFill>
                  <a:srgbClr val="033359"/>
                </a:solidFill>
                <a:cs typeface="Arial" panose="020B0604020202020204" pitchFamily="34" charset="0"/>
              </a:rPr>
              <a:t>~1200 </a:t>
            </a:r>
            <a:r>
              <a:rPr lang="en-US" sz="800" dirty="0">
                <a:solidFill>
                  <a:srgbClr val="033359"/>
                </a:solidFill>
                <a:cs typeface="Arial" panose="020B0604020202020204" pitchFamily="34" charset="0"/>
              </a:rPr>
              <a:t>in each country. Fieldwork from May 14 – 29, 2014</a:t>
            </a:r>
          </a:p>
        </p:txBody>
      </p:sp>
      <p:grpSp>
        <p:nvGrpSpPr>
          <p:cNvPr id="55" name="Group 54"/>
          <p:cNvGrpSpPr/>
          <p:nvPr/>
        </p:nvGrpSpPr>
        <p:grpSpPr>
          <a:xfrm>
            <a:off x="6494911" y="2736350"/>
            <a:ext cx="1701804" cy="301975"/>
            <a:chOff x="955884" y="1858597"/>
            <a:chExt cx="1701804" cy="301975"/>
          </a:xfrm>
          <a:solidFill>
            <a:schemeClr val="bg1"/>
          </a:solidFill>
        </p:grpSpPr>
        <p:grpSp>
          <p:nvGrpSpPr>
            <p:cNvPr id="83" name="PRO"/>
            <p:cNvGrpSpPr>
              <a:grpSpLocks noChangeAspect="1"/>
            </p:cNvGrpSpPr>
            <p:nvPr/>
          </p:nvGrpSpPr>
          <p:grpSpPr>
            <a:xfrm>
              <a:off x="955884" y="1892418"/>
              <a:ext cx="182880" cy="233125"/>
              <a:chOff x="2324100" y="398463"/>
              <a:chExt cx="2005013" cy="2555876"/>
            </a:xfrm>
            <a:grpFill/>
            <a:effectLst/>
          </p:grpSpPr>
          <p:sp>
            <p:nvSpPr>
              <p:cNvPr id="85" name="Freeform 5"/>
              <p:cNvSpPr>
                <a:spLocks/>
              </p:cNvSpPr>
              <p:nvPr/>
            </p:nvSpPr>
            <p:spPr bwMode="auto">
              <a:xfrm>
                <a:off x="2324100" y="1717676"/>
                <a:ext cx="565150" cy="1236663"/>
              </a:xfrm>
              <a:custGeom>
                <a:avLst/>
                <a:gdLst>
                  <a:gd name="T0" fmla="*/ 592 w 592"/>
                  <a:gd name="T1" fmla="*/ 1297 h 1297"/>
                  <a:gd name="T2" fmla="*/ 592 w 592"/>
                  <a:gd name="T3" fmla="*/ 1297 h 1297"/>
                  <a:gd name="T4" fmla="*/ 0 w 592"/>
                  <a:gd name="T5" fmla="*/ 1297 h 1297"/>
                  <a:gd name="T6" fmla="*/ 0 w 592"/>
                  <a:gd name="T7" fmla="*/ 297 h 1297"/>
                  <a:gd name="T8" fmla="*/ 296 w 592"/>
                  <a:gd name="T9" fmla="*/ 0 h 1297"/>
                  <a:gd name="T10" fmla="*/ 592 w 592"/>
                  <a:gd name="T11" fmla="*/ 297 h 1297"/>
                  <a:gd name="T12" fmla="*/ 592 w 592"/>
                  <a:gd name="T13" fmla="*/ 1297 h 1297"/>
                </a:gdLst>
                <a:ahLst/>
                <a:cxnLst>
                  <a:cxn ang="0">
                    <a:pos x="T0" y="T1"/>
                  </a:cxn>
                  <a:cxn ang="0">
                    <a:pos x="T2" y="T3"/>
                  </a:cxn>
                  <a:cxn ang="0">
                    <a:pos x="T4" y="T5"/>
                  </a:cxn>
                  <a:cxn ang="0">
                    <a:pos x="T6" y="T7"/>
                  </a:cxn>
                  <a:cxn ang="0">
                    <a:pos x="T8" y="T9"/>
                  </a:cxn>
                  <a:cxn ang="0">
                    <a:pos x="T10" y="T11"/>
                  </a:cxn>
                  <a:cxn ang="0">
                    <a:pos x="T12" y="T13"/>
                  </a:cxn>
                </a:cxnLst>
                <a:rect l="0" t="0" r="r" b="b"/>
                <a:pathLst>
                  <a:path w="592" h="1297">
                    <a:moveTo>
                      <a:pt x="592" y="1297"/>
                    </a:moveTo>
                    <a:lnTo>
                      <a:pt x="592" y="1297"/>
                    </a:lnTo>
                    <a:lnTo>
                      <a:pt x="0" y="1297"/>
                    </a:lnTo>
                    <a:lnTo>
                      <a:pt x="0" y="297"/>
                    </a:lnTo>
                    <a:cubicBezTo>
                      <a:pt x="0" y="133"/>
                      <a:pt x="132" y="0"/>
                      <a:pt x="296" y="0"/>
                    </a:cubicBezTo>
                    <a:cubicBezTo>
                      <a:pt x="459" y="0"/>
                      <a:pt x="592" y="133"/>
                      <a:pt x="592" y="297"/>
                    </a:cubicBezTo>
                    <a:lnTo>
                      <a:pt x="592"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p:cNvSpPr>
              <p:nvPr/>
            </p:nvSpPr>
            <p:spPr bwMode="auto">
              <a:xfrm>
                <a:off x="2355850" y="1160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3043238" y="1335088"/>
                <a:ext cx="566738" cy="1619250"/>
              </a:xfrm>
              <a:custGeom>
                <a:avLst/>
                <a:gdLst>
                  <a:gd name="T0" fmla="*/ 593 w 593"/>
                  <a:gd name="T1" fmla="*/ 1697 h 1697"/>
                  <a:gd name="T2" fmla="*/ 593 w 593"/>
                  <a:gd name="T3" fmla="*/ 1697 h 1697"/>
                  <a:gd name="T4" fmla="*/ 0 w 593"/>
                  <a:gd name="T5" fmla="*/ 1697 h 1697"/>
                  <a:gd name="T6" fmla="*/ 0 w 593"/>
                  <a:gd name="T7" fmla="*/ 297 h 1697"/>
                  <a:gd name="T8" fmla="*/ 297 w 593"/>
                  <a:gd name="T9" fmla="*/ 0 h 1697"/>
                  <a:gd name="T10" fmla="*/ 593 w 593"/>
                  <a:gd name="T11" fmla="*/ 297 h 1697"/>
                  <a:gd name="T12" fmla="*/ 593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593" y="1697"/>
                    </a:moveTo>
                    <a:lnTo>
                      <a:pt x="593" y="1697"/>
                    </a:lnTo>
                    <a:lnTo>
                      <a:pt x="0" y="1697"/>
                    </a:lnTo>
                    <a:lnTo>
                      <a:pt x="0" y="297"/>
                    </a:lnTo>
                    <a:cubicBezTo>
                      <a:pt x="0" y="133"/>
                      <a:pt x="133" y="0"/>
                      <a:pt x="297" y="0"/>
                    </a:cubicBezTo>
                    <a:cubicBezTo>
                      <a:pt x="460" y="0"/>
                      <a:pt x="593" y="133"/>
                      <a:pt x="593" y="297"/>
                    </a:cubicBezTo>
                    <a:lnTo>
                      <a:pt x="593"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p:cNvSpPr>
              <p:nvPr/>
            </p:nvSpPr>
            <p:spPr bwMode="auto">
              <a:xfrm>
                <a:off x="3076575" y="779463"/>
                <a:ext cx="500063" cy="498475"/>
              </a:xfrm>
              <a:custGeom>
                <a:avLst/>
                <a:gdLst>
                  <a:gd name="T0" fmla="*/ 523 w 523"/>
                  <a:gd name="T1" fmla="*/ 261 h 522"/>
                  <a:gd name="T2" fmla="*/ 523 w 523"/>
                  <a:gd name="T3" fmla="*/ 261 h 522"/>
                  <a:gd name="T4" fmla="*/ 262 w 523"/>
                  <a:gd name="T5" fmla="*/ 522 h 522"/>
                  <a:gd name="T6" fmla="*/ 0 w 523"/>
                  <a:gd name="T7" fmla="*/ 261 h 522"/>
                  <a:gd name="T8" fmla="*/ 262 w 523"/>
                  <a:gd name="T9" fmla="*/ 0 h 522"/>
                  <a:gd name="T10" fmla="*/ 523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523" y="261"/>
                    </a:moveTo>
                    <a:lnTo>
                      <a:pt x="523" y="261"/>
                    </a:lnTo>
                    <a:cubicBezTo>
                      <a:pt x="523" y="405"/>
                      <a:pt x="406" y="522"/>
                      <a:pt x="262" y="522"/>
                    </a:cubicBezTo>
                    <a:cubicBezTo>
                      <a:pt x="117" y="522"/>
                      <a:pt x="0" y="405"/>
                      <a:pt x="0" y="261"/>
                    </a:cubicBezTo>
                    <a:cubicBezTo>
                      <a:pt x="0" y="117"/>
                      <a:pt x="117" y="0"/>
                      <a:pt x="262" y="0"/>
                    </a:cubicBezTo>
                    <a:cubicBezTo>
                      <a:pt x="406" y="0"/>
                      <a:pt x="523" y="117"/>
                      <a:pt x="523"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p:cNvSpPr>
              <p:nvPr/>
            </p:nvSpPr>
            <p:spPr bwMode="auto">
              <a:xfrm>
                <a:off x="3763963" y="954088"/>
                <a:ext cx="565150" cy="2000250"/>
              </a:xfrm>
              <a:custGeom>
                <a:avLst/>
                <a:gdLst>
                  <a:gd name="T0" fmla="*/ 593 w 593"/>
                  <a:gd name="T1" fmla="*/ 2097 h 2097"/>
                  <a:gd name="T2" fmla="*/ 593 w 593"/>
                  <a:gd name="T3" fmla="*/ 2097 h 2097"/>
                  <a:gd name="T4" fmla="*/ 0 w 593"/>
                  <a:gd name="T5" fmla="*/ 2097 h 2097"/>
                  <a:gd name="T6" fmla="*/ 0 w 593"/>
                  <a:gd name="T7" fmla="*/ 297 h 2097"/>
                  <a:gd name="T8" fmla="*/ 296 w 593"/>
                  <a:gd name="T9" fmla="*/ 0 h 2097"/>
                  <a:gd name="T10" fmla="*/ 593 w 593"/>
                  <a:gd name="T11" fmla="*/ 297 h 2097"/>
                  <a:gd name="T12" fmla="*/ 593 w 593"/>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3" h="2097">
                    <a:moveTo>
                      <a:pt x="593" y="2097"/>
                    </a:moveTo>
                    <a:lnTo>
                      <a:pt x="593" y="2097"/>
                    </a:lnTo>
                    <a:lnTo>
                      <a:pt x="0" y="2097"/>
                    </a:lnTo>
                    <a:lnTo>
                      <a:pt x="0" y="297"/>
                    </a:lnTo>
                    <a:cubicBezTo>
                      <a:pt x="0" y="133"/>
                      <a:pt x="133" y="0"/>
                      <a:pt x="296" y="0"/>
                    </a:cubicBezTo>
                    <a:cubicBezTo>
                      <a:pt x="460" y="0"/>
                      <a:pt x="593" y="133"/>
                      <a:pt x="593" y="297"/>
                    </a:cubicBezTo>
                    <a:lnTo>
                      <a:pt x="593"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3797300" y="398463"/>
                <a:ext cx="498475" cy="496888"/>
              </a:xfrm>
              <a:custGeom>
                <a:avLst/>
                <a:gdLst>
                  <a:gd name="T0" fmla="*/ 523 w 523"/>
                  <a:gd name="T1" fmla="*/ 260 h 521"/>
                  <a:gd name="T2" fmla="*/ 523 w 523"/>
                  <a:gd name="T3" fmla="*/ 260 h 521"/>
                  <a:gd name="T4" fmla="*/ 261 w 523"/>
                  <a:gd name="T5" fmla="*/ 521 h 521"/>
                  <a:gd name="T6" fmla="*/ 0 w 523"/>
                  <a:gd name="T7" fmla="*/ 260 h 521"/>
                  <a:gd name="T8" fmla="*/ 261 w 523"/>
                  <a:gd name="T9" fmla="*/ 0 h 521"/>
                  <a:gd name="T10" fmla="*/ 523 w 523"/>
                  <a:gd name="T11" fmla="*/ 260 h 521"/>
                </a:gdLst>
                <a:ahLst/>
                <a:cxnLst>
                  <a:cxn ang="0">
                    <a:pos x="T0" y="T1"/>
                  </a:cxn>
                  <a:cxn ang="0">
                    <a:pos x="T2" y="T3"/>
                  </a:cxn>
                  <a:cxn ang="0">
                    <a:pos x="T4" y="T5"/>
                  </a:cxn>
                  <a:cxn ang="0">
                    <a:pos x="T6" y="T7"/>
                  </a:cxn>
                  <a:cxn ang="0">
                    <a:pos x="T8" y="T9"/>
                  </a:cxn>
                  <a:cxn ang="0">
                    <a:pos x="T10" y="T11"/>
                  </a:cxn>
                </a:cxnLst>
                <a:rect l="0" t="0" r="r" b="b"/>
                <a:pathLst>
                  <a:path w="523" h="521">
                    <a:moveTo>
                      <a:pt x="523" y="260"/>
                    </a:moveTo>
                    <a:lnTo>
                      <a:pt x="523" y="260"/>
                    </a:lnTo>
                    <a:cubicBezTo>
                      <a:pt x="523" y="404"/>
                      <a:pt x="406" y="521"/>
                      <a:pt x="261" y="521"/>
                    </a:cubicBezTo>
                    <a:cubicBezTo>
                      <a:pt x="117" y="521"/>
                      <a:pt x="0" y="404"/>
                      <a:pt x="0" y="260"/>
                    </a:cubicBezTo>
                    <a:cubicBezTo>
                      <a:pt x="0" y="116"/>
                      <a:pt x="117" y="0"/>
                      <a:pt x="261" y="0"/>
                    </a:cubicBezTo>
                    <a:cubicBezTo>
                      <a:pt x="406" y="0"/>
                      <a:pt x="523" y="116"/>
                      <a:pt x="523"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4" name="Content Placeholder 2"/>
            <p:cNvSpPr txBox="1">
              <a:spLocks/>
            </p:cNvSpPr>
            <p:nvPr/>
          </p:nvSpPr>
          <p:spPr>
            <a:xfrm>
              <a:off x="1135548" y="1858597"/>
              <a:ext cx="1522140" cy="301975"/>
            </a:xfrm>
            <a:prstGeom prst="rect">
              <a:avLst/>
            </a:prstGeom>
            <a:noFill/>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bg1"/>
                  </a:solidFill>
                  <a:latin typeface="+mj-lt"/>
                  <a:cs typeface="Calibri Light"/>
                </a:rPr>
                <a:t>Pros</a:t>
              </a:r>
              <a:endParaRPr lang="en-US" sz="1000" dirty="0" smtClean="0">
                <a:solidFill>
                  <a:schemeClr val="bg1"/>
                </a:solidFill>
                <a:latin typeface="Franklin Gothic Book" panose="020B0503020102020204" pitchFamily="34" charset="0"/>
                <a:cs typeface="Calibri Light"/>
              </a:endParaRPr>
            </a:p>
          </p:txBody>
        </p:sp>
      </p:grpSp>
      <p:grpSp>
        <p:nvGrpSpPr>
          <p:cNvPr id="56" name="Group 55"/>
          <p:cNvGrpSpPr/>
          <p:nvPr/>
        </p:nvGrpSpPr>
        <p:grpSpPr>
          <a:xfrm>
            <a:off x="6494911" y="3542450"/>
            <a:ext cx="1030542" cy="289206"/>
            <a:chOff x="4086938" y="1887890"/>
            <a:chExt cx="1030542" cy="289206"/>
          </a:xfrm>
          <a:solidFill>
            <a:schemeClr val="bg1"/>
          </a:solidFill>
        </p:grpSpPr>
        <p:grpSp>
          <p:nvGrpSpPr>
            <p:cNvPr id="75" name="SKEPTIC"/>
            <p:cNvGrpSpPr>
              <a:grpSpLocks noChangeAspect="1"/>
            </p:cNvGrpSpPr>
            <p:nvPr/>
          </p:nvGrpSpPr>
          <p:grpSpPr>
            <a:xfrm>
              <a:off x="4086938" y="1892418"/>
              <a:ext cx="182880" cy="233125"/>
              <a:chOff x="4826000" y="398463"/>
              <a:chExt cx="2005013" cy="2555876"/>
            </a:xfrm>
            <a:grpFill/>
            <a:effectLst/>
          </p:grpSpPr>
          <p:sp>
            <p:nvSpPr>
              <p:cNvPr id="77" name="Freeform 11"/>
              <p:cNvSpPr>
                <a:spLocks/>
              </p:cNvSpPr>
              <p:nvPr/>
            </p:nvSpPr>
            <p:spPr bwMode="auto">
              <a:xfrm>
                <a:off x="6265863" y="1717676"/>
                <a:ext cx="565150" cy="1236663"/>
              </a:xfrm>
              <a:custGeom>
                <a:avLst/>
                <a:gdLst>
                  <a:gd name="T0" fmla="*/ 0 w 593"/>
                  <a:gd name="T1" fmla="*/ 1297 h 1297"/>
                  <a:gd name="T2" fmla="*/ 0 w 593"/>
                  <a:gd name="T3" fmla="*/ 1297 h 1297"/>
                  <a:gd name="T4" fmla="*/ 593 w 593"/>
                  <a:gd name="T5" fmla="*/ 1297 h 1297"/>
                  <a:gd name="T6" fmla="*/ 593 w 593"/>
                  <a:gd name="T7" fmla="*/ 297 h 1297"/>
                  <a:gd name="T8" fmla="*/ 296 w 593"/>
                  <a:gd name="T9" fmla="*/ 0 h 1297"/>
                  <a:gd name="T10" fmla="*/ 296 w 593"/>
                  <a:gd name="T11" fmla="*/ 0 h 1297"/>
                  <a:gd name="T12" fmla="*/ 0 w 593"/>
                  <a:gd name="T13" fmla="*/ 297 h 1297"/>
                  <a:gd name="T14" fmla="*/ 0 w 593"/>
                  <a:gd name="T15" fmla="*/ 1297 h 1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1297">
                    <a:moveTo>
                      <a:pt x="0" y="1297"/>
                    </a:moveTo>
                    <a:lnTo>
                      <a:pt x="0" y="1297"/>
                    </a:lnTo>
                    <a:lnTo>
                      <a:pt x="593" y="1297"/>
                    </a:lnTo>
                    <a:lnTo>
                      <a:pt x="593" y="297"/>
                    </a:lnTo>
                    <a:cubicBezTo>
                      <a:pt x="593" y="133"/>
                      <a:pt x="460" y="0"/>
                      <a:pt x="296" y="0"/>
                    </a:cubicBezTo>
                    <a:lnTo>
                      <a:pt x="296" y="0"/>
                    </a:lnTo>
                    <a:cubicBezTo>
                      <a:pt x="133" y="0"/>
                      <a:pt x="0" y="133"/>
                      <a:pt x="0" y="297"/>
                    </a:cubicBezTo>
                    <a:lnTo>
                      <a:pt x="0" y="12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2"/>
              <p:cNvSpPr>
                <a:spLocks/>
              </p:cNvSpPr>
              <p:nvPr/>
            </p:nvSpPr>
            <p:spPr bwMode="auto">
              <a:xfrm>
                <a:off x="6299200" y="1160463"/>
                <a:ext cx="498475" cy="498475"/>
              </a:xfrm>
              <a:custGeom>
                <a:avLst/>
                <a:gdLst>
                  <a:gd name="T0" fmla="*/ 0 w 523"/>
                  <a:gd name="T1" fmla="*/ 261 h 522"/>
                  <a:gd name="T2" fmla="*/ 0 w 523"/>
                  <a:gd name="T3" fmla="*/ 261 h 522"/>
                  <a:gd name="T4" fmla="*/ 261 w 523"/>
                  <a:gd name="T5" fmla="*/ 522 h 522"/>
                  <a:gd name="T6" fmla="*/ 523 w 523"/>
                  <a:gd name="T7" fmla="*/ 261 h 522"/>
                  <a:gd name="T8" fmla="*/ 261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1" y="522"/>
                    </a:cubicBezTo>
                    <a:cubicBezTo>
                      <a:pt x="406" y="522"/>
                      <a:pt x="523" y="405"/>
                      <a:pt x="523" y="261"/>
                    </a:cubicBezTo>
                    <a:cubicBezTo>
                      <a:pt x="523" y="117"/>
                      <a:pt x="406" y="0"/>
                      <a:pt x="261"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
              <p:cNvSpPr>
                <a:spLocks/>
              </p:cNvSpPr>
              <p:nvPr/>
            </p:nvSpPr>
            <p:spPr bwMode="auto">
              <a:xfrm>
                <a:off x="5545138" y="1335088"/>
                <a:ext cx="565150" cy="1619250"/>
              </a:xfrm>
              <a:custGeom>
                <a:avLst/>
                <a:gdLst>
                  <a:gd name="T0" fmla="*/ 0 w 593"/>
                  <a:gd name="T1" fmla="*/ 1697 h 1697"/>
                  <a:gd name="T2" fmla="*/ 0 w 593"/>
                  <a:gd name="T3" fmla="*/ 1697 h 1697"/>
                  <a:gd name="T4" fmla="*/ 593 w 593"/>
                  <a:gd name="T5" fmla="*/ 1697 h 1697"/>
                  <a:gd name="T6" fmla="*/ 593 w 593"/>
                  <a:gd name="T7" fmla="*/ 297 h 1697"/>
                  <a:gd name="T8" fmla="*/ 297 w 593"/>
                  <a:gd name="T9" fmla="*/ 0 h 1697"/>
                  <a:gd name="T10" fmla="*/ 0 w 593"/>
                  <a:gd name="T11" fmla="*/ 297 h 1697"/>
                  <a:gd name="T12" fmla="*/ 0 w 593"/>
                  <a:gd name="T13" fmla="*/ 1697 h 1697"/>
                </a:gdLst>
                <a:ahLst/>
                <a:cxnLst>
                  <a:cxn ang="0">
                    <a:pos x="T0" y="T1"/>
                  </a:cxn>
                  <a:cxn ang="0">
                    <a:pos x="T2" y="T3"/>
                  </a:cxn>
                  <a:cxn ang="0">
                    <a:pos x="T4" y="T5"/>
                  </a:cxn>
                  <a:cxn ang="0">
                    <a:pos x="T6" y="T7"/>
                  </a:cxn>
                  <a:cxn ang="0">
                    <a:pos x="T8" y="T9"/>
                  </a:cxn>
                  <a:cxn ang="0">
                    <a:pos x="T10" y="T11"/>
                  </a:cxn>
                  <a:cxn ang="0">
                    <a:pos x="T12" y="T13"/>
                  </a:cxn>
                </a:cxnLst>
                <a:rect l="0" t="0" r="r" b="b"/>
                <a:pathLst>
                  <a:path w="593" h="1697">
                    <a:moveTo>
                      <a:pt x="0" y="1697"/>
                    </a:moveTo>
                    <a:lnTo>
                      <a:pt x="0" y="1697"/>
                    </a:lnTo>
                    <a:lnTo>
                      <a:pt x="593" y="1697"/>
                    </a:lnTo>
                    <a:lnTo>
                      <a:pt x="593" y="297"/>
                    </a:lnTo>
                    <a:cubicBezTo>
                      <a:pt x="593" y="133"/>
                      <a:pt x="460" y="0"/>
                      <a:pt x="297" y="0"/>
                    </a:cubicBezTo>
                    <a:cubicBezTo>
                      <a:pt x="133" y="0"/>
                      <a:pt x="0" y="133"/>
                      <a:pt x="0" y="297"/>
                    </a:cubicBezTo>
                    <a:lnTo>
                      <a:pt x="0" y="16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p:cNvSpPr>
              <p:nvPr/>
            </p:nvSpPr>
            <p:spPr bwMode="auto">
              <a:xfrm>
                <a:off x="5578475" y="779463"/>
                <a:ext cx="498475" cy="498475"/>
              </a:xfrm>
              <a:custGeom>
                <a:avLst/>
                <a:gdLst>
                  <a:gd name="T0" fmla="*/ 0 w 523"/>
                  <a:gd name="T1" fmla="*/ 261 h 522"/>
                  <a:gd name="T2" fmla="*/ 0 w 523"/>
                  <a:gd name="T3" fmla="*/ 261 h 522"/>
                  <a:gd name="T4" fmla="*/ 262 w 523"/>
                  <a:gd name="T5" fmla="*/ 522 h 522"/>
                  <a:gd name="T6" fmla="*/ 523 w 523"/>
                  <a:gd name="T7" fmla="*/ 261 h 522"/>
                  <a:gd name="T8" fmla="*/ 262 w 523"/>
                  <a:gd name="T9" fmla="*/ 0 h 522"/>
                  <a:gd name="T10" fmla="*/ 0 w 523"/>
                  <a:gd name="T11" fmla="*/ 261 h 522"/>
                </a:gdLst>
                <a:ahLst/>
                <a:cxnLst>
                  <a:cxn ang="0">
                    <a:pos x="T0" y="T1"/>
                  </a:cxn>
                  <a:cxn ang="0">
                    <a:pos x="T2" y="T3"/>
                  </a:cxn>
                  <a:cxn ang="0">
                    <a:pos x="T4" y="T5"/>
                  </a:cxn>
                  <a:cxn ang="0">
                    <a:pos x="T6" y="T7"/>
                  </a:cxn>
                  <a:cxn ang="0">
                    <a:pos x="T8" y="T9"/>
                  </a:cxn>
                  <a:cxn ang="0">
                    <a:pos x="T10" y="T11"/>
                  </a:cxn>
                </a:cxnLst>
                <a:rect l="0" t="0" r="r" b="b"/>
                <a:pathLst>
                  <a:path w="523" h="522">
                    <a:moveTo>
                      <a:pt x="0" y="261"/>
                    </a:moveTo>
                    <a:lnTo>
                      <a:pt x="0" y="261"/>
                    </a:lnTo>
                    <a:cubicBezTo>
                      <a:pt x="0" y="405"/>
                      <a:pt x="117" y="522"/>
                      <a:pt x="262" y="522"/>
                    </a:cubicBezTo>
                    <a:cubicBezTo>
                      <a:pt x="406" y="522"/>
                      <a:pt x="523" y="405"/>
                      <a:pt x="523" y="261"/>
                    </a:cubicBezTo>
                    <a:cubicBezTo>
                      <a:pt x="523" y="117"/>
                      <a:pt x="406" y="0"/>
                      <a:pt x="262" y="0"/>
                    </a:cubicBezTo>
                    <a:cubicBezTo>
                      <a:pt x="117" y="0"/>
                      <a:pt x="0" y="117"/>
                      <a:pt x="0" y="2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p:cNvSpPr>
              <p:nvPr/>
            </p:nvSpPr>
            <p:spPr bwMode="auto">
              <a:xfrm>
                <a:off x="4826000" y="954088"/>
                <a:ext cx="565150" cy="2000250"/>
              </a:xfrm>
              <a:custGeom>
                <a:avLst/>
                <a:gdLst>
                  <a:gd name="T0" fmla="*/ 0 w 592"/>
                  <a:gd name="T1" fmla="*/ 2097 h 2097"/>
                  <a:gd name="T2" fmla="*/ 0 w 592"/>
                  <a:gd name="T3" fmla="*/ 2097 h 2097"/>
                  <a:gd name="T4" fmla="*/ 592 w 592"/>
                  <a:gd name="T5" fmla="*/ 2097 h 2097"/>
                  <a:gd name="T6" fmla="*/ 592 w 592"/>
                  <a:gd name="T7" fmla="*/ 297 h 2097"/>
                  <a:gd name="T8" fmla="*/ 296 w 592"/>
                  <a:gd name="T9" fmla="*/ 0 h 2097"/>
                  <a:gd name="T10" fmla="*/ 0 w 592"/>
                  <a:gd name="T11" fmla="*/ 297 h 2097"/>
                  <a:gd name="T12" fmla="*/ 0 w 592"/>
                  <a:gd name="T13" fmla="*/ 2097 h 2097"/>
                </a:gdLst>
                <a:ahLst/>
                <a:cxnLst>
                  <a:cxn ang="0">
                    <a:pos x="T0" y="T1"/>
                  </a:cxn>
                  <a:cxn ang="0">
                    <a:pos x="T2" y="T3"/>
                  </a:cxn>
                  <a:cxn ang="0">
                    <a:pos x="T4" y="T5"/>
                  </a:cxn>
                  <a:cxn ang="0">
                    <a:pos x="T6" y="T7"/>
                  </a:cxn>
                  <a:cxn ang="0">
                    <a:pos x="T8" y="T9"/>
                  </a:cxn>
                  <a:cxn ang="0">
                    <a:pos x="T10" y="T11"/>
                  </a:cxn>
                  <a:cxn ang="0">
                    <a:pos x="T12" y="T13"/>
                  </a:cxn>
                </a:cxnLst>
                <a:rect l="0" t="0" r="r" b="b"/>
                <a:pathLst>
                  <a:path w="592" h="2097">
                    <a:moveTo>
                      <a:pt x="0" y="2097"/>
                    </a:moveTo>
                    <a:lnTo>
                      <a:pt x="0" y="2097"/>
                    </a:lnTo>
                    <a:lnTo>
                      <a:pt x="592" y="2097"/>
                    </a:lnTo>
                    <a:lnTo>
                      <a:pt x="592" y="297"/>
                    </a:lnTo>
                    <a:cubicBezTo>
                      <a:pt x="592" y="133"/>
                      <a:pt x="460" y="0"/>
                      <a:pt x="296" y="0"/>
                    </a:cubicBezTo>
                    <a:cubicBezTo>
                      <a:pt x="132" y="0"/>
                      <a:pt x="0" y="133"/>
                      <a:pt x="0" y="297"/>
                    </a:cubicBezTo>
                    <a:lnTo>
                      <a:pt x="0" y="20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p:cNvSpPr>
              <p:nvPr/>
            </p:nvSpPr>
            <p:spPr bwMode="auto">
              <a:xfrm>
                <a:off x="4859338" y="398463"/>
                <a:ext cx="498475" cy="496888"/>
              </a:xfrm>
              <a:custGeom>
                <a:avLst/>
                <a:gdLst>
                  <a:gd name="T0" fmla="*/ 0 w 522"/>
                  <a:gd name="T1" fmla="*/ 260 h 521"/>
                  <a:gd name="T2" fmla="*/ 0 w 522"/>
                  <a:gd name="T3" fmla="*/ 260 h 521"/>
                  <a:gd name="T4" fmla="*/ 261 w 522"/>
                  <a:gd name="T5" fmla="*/ 521 h 521"/>
                  <a:gd name="T6" fmla="*/ 522 w 522"/>
                  <a:gd name="T7" fmla="*/ 260 h 521"/>
                  <a:gd name="T8" fmla="*/ 261 w 522"/>
                  <a:gd name="T9" fmla="*/ 0 h 521"/>
                  <a:gd name="T10" fmla="*/ 0 w 522"/>
                  <a:gd name="T11" fmla="*/ 260 h 521"/>
                </a:gdLst>
                <a:ahLst/>
                <a:cxnLst>
                  <a:cxn ang="0">
                    <a:pos x="T0" y="T1"/>
                  </a:cxn>
                  <a:cxn ang="0">
                    <a:pos x="T2" y="T3"/>
                  </a:cxn>
                  <a:cxn ang="0">
                    <a:pos x="T4" y="T5"/>
                  </a:cxn>
                  <a:cxn ang="0">
                    <a:pos x="T6" y="T7"/>
                  </a:cxn>
                  <a:cxn ang="0">
                    <a:pos x="T8" y="T9"/>
                  </a:cxn>
                  <a:cxn ang="0">
                    <a:pos x="T10" y="T11"/>
                  </a:cxn>
                </a:cxnLst>
                <a:rect l="0" t="0" r="r" b="b"/>
                <a:pathLst>
                  <a:path w="522" h="521">
                    <a:moveTo>
                      <a:pt x="0" y="260"/>
                    </a:moveTo>
                    <a:lnTo>
                      <a:pt x="0" y="260"/>
                    </a:lnTo>
                    <a:cubicBezTo>
                      <a:pt x="0" y="404"/>
                      <a:pt x="117" y="521"/>
                      <a:pt x="261" y="521"/>
                    </a:cubicBezTo>
                    <a:cubicBezTo>
                      <a:pt x="405" y="521"/>
                      <a:pt x="522" y="404"/>
                      <a:pt x="522" y="260"/>
                    </a:cubicBezTo>
                    <a:cubicBezTo>
                      <a:pt x="522" y="116"/>
                      <a:pt x="405" y="0"/>
                      <a:pt x="261" y="0"/>
                    </a:cubicBezTo>
                    <a:cubicBezTo>
                      <a:pt x="117" y="0"/>
                      <a:pt x="0" y="116"/>
                      <a:pt x="0" y="2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Content Placeholder 2"/>
            <p:cNvSpPr txBox="1">
              <a:spLocks/>
            </p:cNvSpPr>
            <p:nvPr/>
          </p:nvSpPr>
          <p:spPr>
            <a:xfrm>
              <a:off x="4271660" y="1887890"/>
              <a:ext cx="845820" cy="289206"/>
            </a:xfrm>
            <a:prstGeom prst="rect">
              <a:avLst/>
            </a:prstGeom>
            <a:noFill/>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bg1"/>
                  </a:solidFill>
                  <a:latin typeface="+mj-lt"/>
                  <a:cs typeface="Calibri Light"/>
                </a:rPr>
                <a:t>Skeptics</a:t>
              </a:r>
              <a:endParaRPr lang="en-US" sz="1000" dirty="0" smtClean="0">
                <a:solidFill>
                  <a:schemeClr val="bg1"/>
                </a:solidFill>
                <a:latin typeface="Franklin Gothic Book" panose="020B0503020102020204" pitchFamily="34" charset="0"/>
                <a:cs typeface="Calibri Light"/>
              </a:endParaRPr>
            </a:p>
          </p:txBody>
        </p:sp>
      </p:grpSp>
      <p:grpSp>
        <p:nvGrpSpPr>
          <p:cNvPr id="57" name="Group 56"/>
          <p:cNvGrpSpPr/>
          <p:nvPr/>
        </p:nvGrpSpPr>
        <p:grpSpPr>
          <a:xfrm>
            <a:off x="6494911" y="3126440"/>
            <a:ext cx="1513502" cy="332173"/>
            <a:chOff x="2431672" y="1879537"/>
            <a:chExt cx="1513502" cy="332173"/>
          </a:xfrm>
        </p:grpSpPr>
        <p:grpSp>
          <p:nvGrpSpPr>
            <p:cNvPr id="58" name="Group 57"/>
            <p:cNvGrpSpPr>
              <a:grpSpLocks noChangeAspect="1"/>
            </p:cNvGrpSpPr>
            <p:nvPr/>
          </p:nvGrpSpPr>
          <p:grpSpPr>
            <a:xfrm>
              <a:off x="2431672" y="1903858"/>
              <a:ext cx="182880" cy="221685"/>
              <a:chOff x="3969534" y="2897821"/>
              <a:chExt cx="1097280" cy="1330113"/>
            </a:xfrm>
            <a:solidFill>
              <a:schemeClr val="accent3"/>
            </a:solidFill>
            <a:effectLst/>
          </p:grpSpPr>
          <p:sp>
            <p:nvSpPr>
              <p:cNvPr id="63" name="Freeform 17"/>
              <p:cNvSpPr>
                <a:spLocks/>
              </p:cNvSpPr>
              <p:nvPr/>
            </p:nvSpPr>
            <p:spPr bwMode="auto">
              <a:xfrm>
                <a:off x="4757525" y="3411274"/>
                <a:ext cx="309289" cy="816660"/>
              </a:xfrm>
              <a:custGeom>
                <a:avLst/>
                <a:gdLst>
                  <a:gd name="T0" fmla="*/ 0 w 593"/>
                  <a:gd name="T1" fmla="*/ 1564 h 1564"/>
                  <a:gd name="T2" fmla="*/ 0 w 593"/>
                  <a:gd name="T3" fmla="*/ 1564 h 1564"/>
                  <a:gd name="T4" fmla="*/ 593 w 593"/>
                  <a:gd name="T5" fmla="*/ 1564 h 1564"/>
                  <a:gd name="T6" fmla="*/ 593 w 593"/>
                  <a:gd name="T7" fmla="*/ 296 h 1564"/>
                  <a:gd name="T8" fmla="*/ 297 w 593"/>
                  <a:gd name="T9" fmla="*/ 0 h 1564"/>
                  <a:gd name="T10" fmla="*/ 0 w 593"/>
                  <a:gd name="T11" fmla="*/ 296 h 1564"/>
                  <a:gd name="T12" fmla="*/ 0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0" y="1564"/>
                    </a:moveTo>
                    <a:lnTo>
                      <a:pt x="0" y="1564"/>
                    </a:lnTo>
                    <a:lnTo>
                      <a:pt x="593" y="1564"/>
                    </a:lnTo>
                    <a:lnTo>
                      <a:pt x="593" y="296"/>
                    </a:lnTo>
                    <a:cubicBezTo>
                      <a:pt x="593" y="133"/>
                      <a:pt x="460" y="0"/>
                      <a:pt x="297" y="0"/>
                    </a:cubicBezTo>
                    <a:cubicBezTo>
                      <a:pt x="133" y="0"/>
                      <a:pt x="0" y="133"/>
                      <a:pt x="0" y="296"/>
                    </a:cubicBezTo>
                    <a:lnTo>
                      <a:pt x="0" y="156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8"/>
              <p:cNvSpPr>
                <a:spLocks/>
              </p:cNvSpPr>
              <p:nvPr/>
            </p:nvSpPr>
            <p:spPr bwMode="auto">
              <a:xfrm>
                <a:off x="4775770" y="3107199"/>
                <a:ext cx="272800" cy="272799"/>
              </a:xfrm>
              <a:custGeom>
                <a:avLst/>
                <a:gdLst>
                  <a:gd name="T0" fmla="*/ 0 w 523"/>
                  <a:gd name="T1" fmla="*/ 262 h 523"/>
                  <a:gd name="T2" fmla="*/ 0 w 523"/>
                  <a:gd name="T3" fmla="*/ 262 h 523"/>
                  <a:gd name="T4" fmla="*/ 262 w 523"/>
                  <a:gd name="T5" fmla="*/ 523 h 523"/>
                  <a:gd name="T6" fmla="*/ 523 w 523"/>
                  <a:gd name="T7" fmla="*/ 262 h 523"/>
                  <a:gd name="T8" fmla="*/ 262 w 523"/>
                  <a:gd name="T9" fmla="*/ 0 h 523"/>
                  <a:gd name="T10" fmla="*/ 0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0" y="262"/>
                    </a:moveTo>
                    <a:lnTo>
                      <a:pt x="0" y="262"/>
                    </a:lnTo>
                    <a:cubicBezTo>
                      <a:pt x="0" y="406"/>
                      <a:pt x="117" y="523"/>
                      <a:pt x="262" y="523"/>
                    </a:cubicBezTo>
                    <a:cubicBezTo>
                      <a:pt x="406" y="523"/>
                      <a:pt x="523" y="406"/>
                      <a:pt x="523" y="262"/>
                    </a:cubicBezTo>
                    <a:cubicBezTo>
                      <a:pt x="523" y="117"/>
                      <a:pt x="406" y="0"/>
                      <a:pt x="262" y="0"/>
                    </a:cubicBezTo>
                    <a:cubicBezTo>
                      <a:pt x="117" y="0"/>
                      <a:pt x="0" y="117"/>
                      <a:pt x="0"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9"/>
              <p:cNvSpPr>
                <a:spLocks/>
              </p:cNvSpPr>
              <p:nvPr/>
            </p:nvSpPr>
            <p:spPr bwMode="auto">
              <a:xfrm>
                <a:off x="3969534" y="3411274"/>
                <a:ext cx="309289" cy="816660"/>
              </a:xfrm>
              <a:custGeom>
                <a:avLst/>
                <a:gdLst>
                  <a:gd name="T0" fmla="*/ 593 w 593"/>
                  <a:gd name="T1" fmla="*/ 1564 h 1564"/>
                  <a:gd name="T2" fmla="*/ 593 w 593"/>
                  <a:gd name="T3" fmla="*/ 1564 h 1564"/>
                  <a:gd name="T4" fmla="*/ 0 w 593"/>
                  <a:gd name="T5" fmla="*/ 1564 h 1564"/>
                  <a:gd name="T6" fmla="*/ 0 w 593"/>
                  <a:gd name="T7" fmla="*/ 296 h 1564"/>
                  <a:gd name="T8" fmla="*/ 296 w 593"/>
                  <a:gd name="T9" fmla="*/ 0 h 1564"/>
                  <a:gd name="T10" fmla="*/ 593 w 593"/>
                  <a:gd name="T11" fmla="*/ 296 h 1564"/>
                  <a:gd name="T12" fmla="*/ 593 w 593"/>
                  <a:gd name="T13" fmla="*/ 1564 h 1564"/>
                </a:gdLst>
                <a:ahLst/>
                <a:cxnLst>
                  <a:cxn ang="0">
                    <a:pos x="T0" y="T1"/>
                  </a:cxn>
                  <a:cxn ang="0">
                    <a:pos x="T2" y="T3"/>
                  </a:cxn>
                  <a:cxn ang="0">
                    <a:pos x="T4" y="T5"/>
                  </a:cxn>
                  <a:cxn ang="0">
                    <a:pos x="T6" y="T7"/>
                  </a:cxn>
                  <a:cxn ang="0">
                    <a:pos x="T8" y="T9"/>
                  </a:cxn>
                  <a:cxn ang="0">
                    <a:pos x="T10" y="T11"/>
                  </a:cxn>
                  <a:cxn ang="0">
                    <a:pos x="T12" y="T13"/>
                  </a:cxn>
                </a:cxnLst>
                <a:rect l="0" t="0" r="r" b="b"/>
                <a:pathLst>
                  <a:path w="593" h="1564">
                    <a:moveTo>
                      <a:pt x="593" y="1564"/>
                    </a:moveTo>
                    <a:lnTo>
                      <a:pt x="593" y="1564"/>
                    </a:lnTo>
                    <a:lnTo>
                      <a:pt x="0" y="1564"/>
                    </a:lnTo>
                    <a:lnTo>
                      <a:pt x="0" y="296"/>
                    </a:lnTo>
                    <a:cubicBezTo>
                      <a:pt x="0" y="133"/>
                      <a:pt x="133" y="0"/>
                      <a:pt x="296" y="0"/>
                    </a:cubicBezTo>
                    <a:cubicBezTo>
                      <a:pt x="460" y="0"/>
                      <a:pt x="593" y="133"/>
                      <a:pt x="593" y="296"/>
                    </a:cubicBezTo>
                    <a:lnTo>
                      <a:pt x="593" y="1564"/>
                    </a:ln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p:cNvSpPr>
              <p:nvPr/>
            </p:nvSpPr>
            <p:spPr bwMode="auto">
              <a:xfrm>
                <a:off x="3987779" y="3107199"/>
                <a:ext cx="272800" cy="272799"/>
              </a:xfrm>
              <a:custGeom>
                <a:avLst/>
                <a:gdLst>
                  <a:gd name="T0" fmla="*/ 523 w 523"/>
                  <a:gd name="T1" fmla="*/ 262 h 523"/>
                  <a:gd name="T2" fmla="*/ 523 w 523"/>
                  <a:gd name="T3" fmla="*/ 262 h 523"/>
                  <a:gd name="T4" fmla="*/ 261 w 523"/>
                  <a:gd name="T5" fmla="*/ 523 h 523"/>
                  <a:gd name="T6" fmla="*/ 0 w 523"/>
                  <a:gd name="T7" fmla="*/ 262 h 523"/>
                  <a:gd name="T8" fmla="*/ 261 w 523"/>
                  <a:gd name="T9" fmla="*/ 0 h 523"/>
                  <a:gd name="T10" fmla="*/ 523 w 523"/>
                  <a:gd name="T11" fmla="*/ 262 h 523"/>
                </a:gdLst>
                <a:ahLst/>
                <a:cxnLst>
                  <a:cxn ang="0">
                    <a:pos x="T0" y="T1"/>
                  </a:cxn>
                  <a:cxn ang="0">
                    <a:pos x="T2" y="T3"/>
                  </a:cxn>
                  <a:cxn ang="0">
                    <a:pos x="T4" y="T5"/>
                  </a:cxn>
                  <a:cxn ang="0">
                    <a:pos x="T6" y="T7"/>
                  </a:cxn>
                  <a:cxn ang="0">
                    <a:pos x="T8" y="T9"/>
                  </a:cxn>
                  <a:cxn ang="0">
                    <a:pos x="T10" y="T11"/>
                  </a:cxn>
                </a:cxnLst>
                <a:rect l="0" t="0" r="r" b="b"/>
                <a:pathLst>
                  <a:path w="523" h="523">
                    <a:moveTo>
                      <a:pt x="523" y="262"/>
                    </a:moveTo>
                    <a:lnTo>
                      <a:pt x="523" y="262"/>
                    </a:lnTo>
                    <a:cubicBezTo>
                      <a:pt x="523" y="406"/>
                      <a:pt x="406" y="523"/>
                      <a:pt x="261" y="523"/>
                    </a:cubicBezTo>
                    <a:cubicBezTo>
                      <a:pt x="117" y="523"/>
                      <a:pt x="0" y="406"/>
                      <a:pt x="0" y="262"/>
                    </a:cubicBezTo>
                    <a:cubicBezTo>
                      <a:pt x="0" y="117"/>
                      <a:pt x="117" y="0"/>
                      <a:pt x="261" y="0"/>
                    </a:cubicBezTo>
                    <a:cubicBezTo>
                      <a:pt x="406" y="0"/>
                      <a:pt x="523" y="117"/>
                      <a:pt x="523"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p:cNvSpPr>
              <p:nvPr/>
            </p:nvSpPr>
            <p:spPr bwMode="auto">
              <a:xfrm>
                <a:off x="4518608" y="3202765"/>
                <a:ext cx="154644" cy="1025169"/>
              </a:xfrm>
              <a:custGeom>
                <a:avLst/>
                <a:gdLst>
                  <a:gd name="T0" fmla="*/ 296 w 296"/>
                  <a:gd name="T1" fmla="*/ 296 h 1964"/>
                  <a:gd name="T2" fmla="*/ 296 w 296"/>
                  <a:gd name="T3" fmla="*/ 296 h 1964"/>
                  <a:gd name="T4" fmla="*/ 0 w 296"/>
                  <a:gd name="T5" fmla="*/ 0 h 1964"/>
                  <a:gd name="T6" fmla="*/ 0 w 296"/>
                  <a:gd name="T7" fmla="*/ 1964 h 1964"/>
                  <a:gd name="T8" fmla="*/ 296 w 296"/>
                  <a:gd name="T9" fmla="*/ 1964 h 1964"/>
                  <a:gd name="T10" fmla="*/ 296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296" y="296"/>
                    </a:moveTo>
                    <a:lnTo>
                      <a:pt x="296" y="296"/>
                    </a:lnTo>
                    <a:cubicBezTo>
                      <a:pt x="296" y="133"/>
                      <a:pt x="164" y="0"/>
                      <a:pt x="0" y="0"/>
                    </a:cubicBezTo>
                    <a:lnTo>
                      <a:pt x="0" y="1964"/>
                    </a:lnTo>
                    <a:lnTo>
                      <a:pt x="296" y="1964"/>
                    </a:lnTo>
                    <a:lnTo>
                      <a:pt x="296" y="29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2"/>
              <p:cNvSpPr>
                <a:spLocks/>
              </p:cNvSpPr>
              <p:nvPr/>
            </p:nvSpPr>
            <p:spPr bwMode="auto">
              <a:xfrm>
                <a:off x="4518608" y="2897821"/>
                <a:ext cx="136400" cy="272799"/>
              </a:xfrm>
              <a:custGeom>
                <a:avLst/>
                <a:gdLst>
                  <a:gd name="T0" fmla="*/ 261 w 261"/>
                  <a:gd name="T1" fmla="*/ 262 h 523"/>
                  <a:gd name="T2" fmla="*/ 261 w 261"/>
                  <a:gd name="T3" fmla="*/ 262 h 523"/>
                  <a:gd name="T4" fmla="*/ 0 w 261"/>
                  <a:gd name="T5" fmla="*/ 0 h 523"/>
                  <a:gd name="T6" fmla="*/ 0 w 261"/>
                  <a:gd name="T7" fmla="*/ 523 h 523"/>
                  <a:gd name="T8" fmla="*/ 261 w 261"/>
                  <a:gd name="T9" fmla="*/ 262 h 523"/>
                </a:gdLst>
                <a:ahLst/>
                <a:cxnLst>
                  <a:cxn ang="0">
                    <a:pos x="T0" y="T1"/>
                  </a:cxn>
                  <a:cxn ang="0">
                    <a:pos x="T2" y="T3"/>
                  </a:cxn>
                  <a:cxn ang="0">
                    <a:pos x="T4" y="T5"/>
                  </a:cxn>
                  <a:cxn ang="0">
                    <a:pos x="T6" y="T7"/>
                  </a:cxn>
                  <a:cxn ang="0">
                    <a:pos x="T8" y="T9"/>
                  </a:cxn>
                </a:cxnLst>
                <a:rect l="0" t="0" r="r" b="b"/>
                <a:pathLst>
                  <a:path w="261" h="523">
                    <a:moveTo>
                      <a:pt x="261" y="262"/>
                    </a:moveTo>
                    <a:lnTo>
                      <a:pt x="261" y="262"/>
                    </a:lnTo>
                    <a:cubicBezTo>
                      <a:pt x="261" y="117"/>
                      <a:pt x="144" y="0"/>
                      <a:pt x="0" y="0"/>
                    </a:cubicBezTo>
                    <a:lnTo>
                      <a:pt x="0" y="523"/>
                    </a:lnTo>
                    <a:cubicBezTo>
                      <a:pt x="144" y="523"/>
                      <a:pt x="261" y="406"/>
                      <a:pt x="261" y="26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
              <p:cNvSpPr>
                <a:spLocks/>
              </p:cNvSpPr>
              <p:nvPr/>
            </p:nvSpPr>
            <p:spPr bwMode="auto">
              <a:xfrm>
                <a:off x="4363964" y="3202765"/>
                <a:ext cx="154644" cy="1025169"/>
              </a:xfrm>
              <a:custGeom>
                <a:avLst/>
                <a:gdLst>
                  <a:gd name="T0" fmla="*/ 0 w 296"/>
                  <a:gd name="T1" fmla="*/ 296 h 1964"/>
                  <a:gd name="T2" fmla="*/ 0 w 296"/>
                  <a:gd name="T3" fmla="*/ 296 h 1964"/>
                  <a:gd name="T4" fmla="*/ 0 w 296"/>
                  <a:gd name="T5" fmla="*/ 1964 h 1964"/>
                  <a:gd name="T6" fmla="*/ 296 w 296"/>
                  <a:gd name="T7" fmla="*/ 1964 h 1964"/>
                  <a:gd name="T8" fmla="*/ 296 w 296"/>
                  <a:gd name="T9" fmla="*/ 0 h 1964"/>
                  <a:gd name="T10" fmla="*/ 0 w 296"/>
                  <a:gd name="T11" fmla="*/ 296 h 1964"/>
                </a:gdLst>
                <a:ahLst/>
                <a:cxnLst>
                  <a:cxn ang="0">
                    <a:pos x="T0" y="T1"/>
                  </a:cxn>
                  <a:cxn ang="0">
                    <a:pos x="T2" y="T3"/>
                  </a:cxn>
                  <a:cxn ang="0">
                    <a:pos x="T4" y="T5"/>
                  </a:cxn>
                  <a:cxn ang="0">
                    <a:pos x="T6" y="T7"/>
                  </a:cxn>
                  <a:cxn ang="0">
                    <a:pos x="T8" y="T9"/>
                  </a:cxn>
                  <a:cxn ang="0">
                    <a:pos x="T10" y="T11"/>
                  </a:cxn>
                </a:cxnLst>
                <a:rect l="0" t="0" r="r" b="b"/>
                <a:pathLst>
                  <a:path w="296" h="1964">
                    <a:moveTo>
                      <a:pt x="0" y="296"/>
                    </a:moveTo>
                    <a:lnTo>
                      <a:pt x="0" y="296"/>
                    </a:lnTo>
                    <a:lnTo>
                      <a:pt x="0" y="1964"/>
                    </a:lnTo>
                    <a:lnTo>
                      <a:pt x="296" y="1964"/>
                    </a:lnTo>
                    <a:lnTo>
                      <a:pt x="296" y="0"/>
                    </a:lnTo>
                    <a:cubicBezTo>
                      <a:pt x="132" y="0"/>
                      <a:pt x="0" y="133"/>
                      <a:pt x="0" y="296"/>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4"/>
              <p:cNvSpPr>
                <a:spLocks/>
              </p:cNvSpPr>
              <p:nvPr/>
            </p:nvSpPr>
            <p:spPr bwMode="auto">
              <a:xfrm>
                <a:off x="4382209" y="2897821"/>
                <a:ext cx="136400" cy="272799"/>
              </a:xfrm>
              <a:custGeom>
                <a:avLst/>
                <a:gdLst>
                  <a:gd name="T0" fmla="*/ 0 w 261"/>
                  <a:gd name="T1" fmla="*/ 262 h 523"/>
                  <a:gd name="T2" fmla="*/ 0 w 261"/>
                  <a:gd name="T3" fmla="*/ 262 h 523"/>
                  <a:gd name="T4" fmla="*/ 261 w 261"/>
                  <a:gd name="T5" fmla="*/ 523 h 523"/>
                  <a:gd name="T6" fmla="*/ 261 w 261"/>
                  <a:gd name="T7" fmla="*/ 0 h 523"/>
                  <a:gd name="T8" fmla="*/ 0 w 261"/>
                  <a:gd name="T9" fmla="*/ 262 h 523"/>
                </a:gdLst>
                <a:ahLst/>
                <a:cxnLst>
                  <a:cxn ang="0">
                    <a:pos x="T0" y="T1"/>
                  </a:cxn>
                  <a:cxn ang="0">
                    <a:pos x="T2" y="T3"/>
                  </a:cxn>
                  <a:cxn ang="0">
                    <a:pos x="T4" y="T5"/>
                  </a:cxn>
                  <a:cxn ang="0">
                    <a:pos x="T6" y="T7"/>
                  </a:cxn>
                  <a:cxn ang="0">
                    <a:pos x="T8" y="T9"/>
                  </a:cxn>
                </a:cxnLst>
                <a:rect l="0" t="0" r="r" b="b"/>
                <a:pathLst>
                  <a:path w="261" h="523">
                    <a:moveTo>
                      <a:pt x="0" y="262"/>
                    </a:moveTo>
                    <a:lnTo>
                      <a:pt x="0" y="262"/>
                    </a:lnTo>
                    <a:cubicBezTo>
                      <a:pt x="0" y="406"/>
                      <a:pt x="117" y="523"/>
                      <a:pt x="261" y="523"/>
                    </a:cubicBezTo>
                    <a:lnTo>
                      <a:pt x="261" y="0"/>
                    </a:lnTo>
                    <a:cubicBezTo>
                      <a:pt x="117" y="0"/>
                      <a:pt x="0" y="117"/>
                      <a:pt x="0" y="262"/>
                    </a:cubicBezTo>
                    <a:close/>
                  </a:path>
                </a:pathLst>
              </a:custGeom>
              <a:solidFill>
                <a:schemeClr val="accent3">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Content Placeholder 2"/>
            <p:cNvSpPr txBox="1">
              <a:spLocks/>
            </p:cNvSpPr>
            <p:nvPr/>
          </p:nvSpPr>
          <p:spPr>
            <a:xfrm>
              <a:off x="2614517" y="1879537"/>
              <a:ext cx="1330657" cy="332173"/>
            </a:xfrm>
            <a:prstGeom prst="rect">
              <a:avLst/>
            </a:prstGeom>
          </p:spPr>
          <p:txBody>
            <a:bodyPr vert="horz" wrap="none" lIns="4572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1200"/>
                </a:spcBef>
              </a:pPr>
              <a:r>
                <a:rPr lang="en-US" sz="1400" dirty="0" smtClean="0">
                  <a:solidFill>
                    <a:schemeClr val="bg1"/>
                  </a:solidFill>
                  <a:latin typeface="+mj-lt"/>
                  <a:cs typeface="Calibri Light"/>
                </a:rPr>
                <a:t>Swings</a:t>
              </a:r>
              <a:endParaRPr lang="en-US" sz="1400" dirty="0">
                <a:solidFill>
                  <a:schemeClr val="bg1"/>
                </a:solidFill>
                <a:latin typeface="+mj-lt"/>
                <a:cs typeface="Calibri Light"/>
              </a:endParaRPr>
            </a:p>
          </p:txBody>
        </p:sp>
      </p:grpSp>
      <p:grpSp>
        <p:nvGrpSpPr>
          <p:cNvPr id="43" name="Group 42"/>
          <p:cNvGrpSpPr/>
          <p:nvPr/>
        </p:nvGrpSpPr>
        <p:grpSpPr>
          <a:xfrm>
            <a:off x="275977" y="1881000"/>
            <a:ext cx="365760" cy="365760"/>
            <a:chOff x="5580063" y="333375"/>
            <a:chExt cx="430213" cy="420688"/>
          </a:xfrm>
        </p:grpSpPr>
        <p:sp>
          <p:nvSpPr>
            <p:cNvPr id="44" name="Freeform 11"/>
            <p:cNvSpPr>
              <a:spLocks/>
            </p:cNvSpPr>
            <p:nvPr/>
          </p:nvSpPr>
          <p:spPr bwMode="auto">
            <a:xfrm>
              <a:off x="5580063" y="333375"/>
              <a:ext cx="430213" cy="420688"/>
            </a:xfrm>
            <a:custGeom>
              <a:avLst/>
              <a:gdLst>
                <a:gd name="T0" fmla="*/ 0 w 433"/>
                <a:gd name="T1" fmla="*/ 216 h 433"/>
                <a:gd name="T2" fmla="*/ 0 w 433"/>
                <a:gd name="T3" fmla="*/ 216 h 433"/>
                <a:gd name="T4" fmla="*/ 216 w 433"/>
                <a:gd name="T5" fmla="*/ 0 h 433"/>
                <a:gd name="T6" fmla="*/ 433 w 433"/>
                <a:gd name="T7" fmla="*/ 216 h 433"/>
                <a:gd name="T8" fmla="*/ 216 w 433"/>
                <a:gd name="T9" fmla="*/ 433 h 433"/>
                <a:gd name="T10" fmla="*/ 0 w 433"/>
                <a:gd name="T11" fmla="*/ 216 h 433"/>
              </a:gdLst>
              <a:ahLst/>
              <a:cxnLst>
                <a:cxn ang="0">
                  <a:pos x="T0" y="T1"/>
                </a:cxn>
                <a:cxn ang="0">
                  <a:pos x="T2" y="T3"/>
                </a:cxn>
                <a:cxn ang="0">
                  <a:pos x="T4" y="T5"/>
                </a:cxn>
                <a:cxn ang="0">
                  <a:pos x="T6" y="T7"/>
                </a:cxn>
                <a:cxn ang="0">
                  <a:pos x="T8" y="T9"/>
                </a:cxn>
                <a:cxn ang="0">
                  <a:pos x="T10" y="T11"/>
                </a:cxn>
              </a:cxnLst>
              <a:rect l="0" t="0" r="r" b="b"/>
              <a:pathLst>
                <a:path w="433" h="433">
                  <a:moveTo>
                    <a:pt x="0" y="216"/>
                  </a:moveTo>
                  <a:lnTo>
                    <a:pt x="0" y="216"/>
                  </a:lnTo>
                  <a:cubicBezTo>
                    <a:pt x="0" y="97"/>
                    <a:pt x="97" y="0"/>
                    <a:pt x="216" y="0"/>
                  </a:cubicBezTo>
                  <a:cubicBezTo>
                    <a:pt x="336" y="0"/>
                    <a:pt x="433" y="97"/>
                    <a:pt x="433" y="216"/>
                  </a:cubicBezTo>
                  <a:cubicBezTo>
                    <a:pt x="433" y="336"/>
                    <a:pt x="336" y="433"/>
                    <a:pt x="216" y="433"/>
                  </a:cubicBezTo>
                  <a:cubicBezTo>
                    <a:pt x="97" y="433"/>
                    <a:pt x="0" y="336"/>
                    <a:pt x="0" y="216"/>
                  </a:cubicBez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noEditPoints="1"/>
            </p:cNvSpPr>
            <p:nvPr/>
          </p:nvSpPr>
          <p:spPr bwMode="auto">
            <a:xfrm>
              <a:off x="5611813" y="385763"/>
              <a:ext cx="361950" cy="333375"/>
            </a:xfrm>
            <a:custGeom>
              <a:avLst/>
              <a:gdLst>
                <a:gd name="T0" fmla="*/ 171 w 364"/>
                <a:gd name="T1" fmla="*/ 343 h 343"/>
                <a:gd name="T2" fmla="*/ 171 w 364"/>
                <a:gd name="T3" fmla="*/ 343 h 343"/>
                <a:gd name="T4" fmla="*/ 142 w 364"/>
                <a:gd name="T5" fmla="*/ 234 h 343"/>
                <a:gd name="T6" fmla="*/ 105 w 364"/>
                <a:gd name="T7" fmla="*/ 279 h 343"/>
                <a:gd name="T8" fmla="*/ 105 w 364"/>
                <a:gd name="T9" fmla="*/ 211 h 343"/>
                <a:gd name="T10" fmla="*/ 30 w 364"/>
                <a:gd name="T11" fmla="*/ 266 h 343"/>
                <a:gd name="T12" fmla="*/ 66 w 364"/>
                <a:gd name="T13" fmla="*/ 185 h 343"/>
                <a:gd name="T14" fmla="*/ 0 w 364"/>
                <a:gd name="T15" fmla="*/ 162 h 343"/>
                <a:gd name="T16" fmla="*/ 66 w 364"/>
                <a:gd name="T17" fmla="*/ 132 h 343"/>
                <a:gd name="T18" fmla="*/ 30 w 364"/>
                <a:gd name="T19" fmla="*/ 58 h 343"/>
                <a:gd name="T20" fmla="*/ 89 w 364"/>
                <a:gd name="T21" fmla="*/ 94 h 343"/>
                <a:gd name="T22" fmla="*/ 100 w 364"/>
                <a:gd name="T23" fmla="*/ 0 h 343"/>
                <a:gd name="T24" fmla="*/ 154 w 364"/>
                <a:gd name="T25" fmla="*/ 91 h 343"/>
                <a:gd name="T26" fmla="*/ 171 w 364"/>
                <a:gd name="T27" fmla="*/ 53 h 343"/>
                <a:gd name="T28" fmla="*/ 187 w 364"/>
                <a:gd name="T29" fmla="*/ 85 h 343"/>
                <a:gd name="T30" fmla="*/ 241 w 364"/>
                <a:gd name="T31" fmla="*/ 9 h 343"/>
                <a:gd name="T32" fmla="*/ 243 w 364"/>
                <a:gd name="T33" fmla="*/ 80 h 343"/>
                <a:gd name="T34" fmla="*/ 312 w 364"/>
                <a:gd name="T35" fmla="*/ 59 h 343"/>
                <a:gd name="T36" fmla="*/ 301 w 364"/>
                <a:gd name="T37" fmla="*/ 118 h 343"/>
                <a:gd name="T38" fmla="*/ 364 w 364"/>
                <a:gd name="T39" fmla="*/ 135 h 343"/>
                <a:gd name="T40" fmla="*/ 303 w 364"/>
                <a:gd name="T41" fmla="*/ 201 h 343"/>
                <a:gd name="T42" fmla="*/ 350 w 364"/>
                <a:gd name="T43" fmla="*/ 257 h 343"/>
                <a:gd name="T44" fmla="*/ 260 w 364"/>
                <a:gd name="T45" fmla="*/ 236 h 343"/>
                <a:gd name="T46" fmla="*/ 240 w 364"/>
                <a:gd name="T47" fmla="*/ 285 h 343"/>
                <a:gd name="T48" fmla="*/ 220 w 364"/>
                <a:gd name="T49" fmla="*/ 236 h 343"/>
                <a:gd name="T50" fmla="*/ 171 w 364"/>
                <a:gd name="T51" fmla="*/ 343 h 343"/>
                <a:gd name="T52" fmla="*/ 148 w 364"/>
                <a:gd name="T53" fmla="*/ 206 h 343"/>
                <a:gd name="T54" fmla="*/ 148 w 364"/>
                <a:gd name="T55" fmla="*/ 206 h 343"/>
                <a:gd name="T56" fmla="*/ 174 w 364"/>
                <a:gd name="T57" fmla="*/ 304 h 343"/>
                <a:gd name="T58" fmla="*/ 220 w 364"/>
                <a:gd name="T59" fmla="*/ 203 h 343"/>
                <a:gd name="T60" fmla="*/ 240 w 364"/>
                <a:gd name="T61" fmla="*/ 250 h 343"/>
                <a:gd name="T62" fmla="*/ 252 w 364"/>
                <a:gd name="T63" fmla="*/ 220 h 343"/>
                <a:gd name="T64" fmla="*/ 314 w 364"/>
                <a:gd name="T65" fmla="*/ 235 h 343"/>
                <a:gd name="T66" fmla="*/ 285 w 364"/>
                <a:gd name="T67" fmla="*/ 200 h 343"/>
                <a:gd name="T68" fmla="*/ 339 w 364"/>
                <a:gd name="T69" fmla="*/ 142 h 343"/>
                <a:gd name="T70" fmla="*/ 286 w 364"/>
                <a:gd name="T71" fmla="*/ 128 h 343"/>
                <a:gd name="T72" fmla="*/ 295 w 364"/>
                <a:gd name="T73" fmla="*/ 78 h 343"/>
                <a:gd name="T74" fmla="*/ 230 w 364"/>
                <a:gd name="T75" fmla="*/ 97 h 343"/>
                <a:gd name="T76" fmla="*/ 229 w 364"/>
                <a:gd name="T77" fmla="*/ 49 h 343"/>
                <a:gd name="T78" fmla="*/ 186 w 364"/>
                <a:gd name="T79" fmla="*/ 110 h 343"/>
                <a:gd name="T80" fmla="*/ 172 w 364"/>
                <a:gd name="T81" fmla="*/ 84 h 343"/>
                <a:gd name="T82" fmla="*/ 156 w 364"/>
                <a:gd name="T83" fmla="*/ 119 h 343"/>
                <a:gd name="T84" fmla="*/ 109 w 364"/>
                <a:gd name="T85" fmla="*/ 41 h 343"/>
                <a:gd name="T86" fmla="*/ 100 w 364"/>
                <a:gd name="T87" fmla="*/ 116 h 343"/>
                <a:gd name="T88" fmla="*/ 62 w 364"/>
                <a:gd name="T89" fmla="*/ 92 h 343"/>
                <a:gd name="T90" fmla="*/ 83 w 364"/>
                <a:gd name="T91" fmla="*/ 138 h 343"/>
                <a:gd name="T92" fmla="*/ 35 w 364"/>
                <a:gd name="T93" fmla="*/ 160 h 343"/>
                <a:gd name="T94" fmla="*/ 84 w 364"/>
                <a:gd name="T95" fmla="*/ 177 h 343"/>
                <a:gd name="T96" fmla="*/ 62 w 364"/>
                <a:gd name="T97" fmla="*/ 226 h 343"/>
                <a:gd name="T98" fmla="*/ 118 w 364"/>
                <a:gd name="T99" fmla="*/ 184 h 343"/>
                <a:gd name="T100" fmla="*/ 118 w 364"/>
                <a:gd name="T101" fmla="*/ 242 h 343"/>
                <a:gd name="T102" fmla="*/ 148 w 364"/>
                <a:gd name="T103" fmla="*/ 20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343">
                  <a:moveTo>
                    <a:pt x="171" y="343"/>
                  </a:moveTo>
                  <a:lnTo>
                    <a:pt x="171" y="343"/>
                  </a:lnTo>
                  <a:lnTo>
                    <a:pt x="142" y="234"/>
                  </a:lnTo>
                  <a:lnTo>
                    <a:pt x="105" y="279"/>
                  </a:lnTo>
                  <a:lnTo>
                    <a:pt x="105" y="211"/>
                  </a:lnTo>
                  <a:lnTo>
                    <a:pt x="30" y="266"/>
                  </a:lnTo>
                  <a:lnTo>
                    <a:pt x="66" y="185"/>
                  </a:lnTo>
                  <a:lnTo>
                    <a:pt x="0" y="162"/>
                  </a:lnTo>
                  <a:lnTo>
                    <a:pt x="66" y="132"/>
                  </a:lnTo>
                  <a:lnTo>
                    <a:pt x="30" y="58"/>
                  </a:lnTo>
                  <a:lnTo>
                    <a:pt x="89" y="94"/>
                  </a:lnTo>
                  <a:lnTo>
                    <a:pt x="100" y="0"/>
                  </a:lnTo>
                  <a:lnTo>
                    <a:pt x="154" y="91"/>
                  </a:lnTo>
                  <a:lnTo>
                    <a:pt x="171" y="53"/>
                  </a:lnTo>
                  <a:lnTo>
                    <a:pt x="187" y="85"/>
                  </a:lnTo>
                  <a:lnTo>
                    <a:pt x="241" y="9"/>
                  </a:lnTo>
                  <a:lnTo>
                    <a:pt x="243" y="80"/>
                  </a:lnTo>
                  <a:lnTo>
                    <a:pt x="312" y="59"/>
                  </a:lnTo>
                  <a:lnTo>
                    <a:pt x="301" y="118"/>
                  </a:lnTo>
                  <a:lnTo>
                    <a:pt x="364" y="135"/>
                  </a:lnTo>
                  <a:lnTo>
                    <a:pt x="303" y="201"/>
                  </a:lnTo>
                  <a:lnTo>
                    <a:pt x="350" y="257"/>
                  </a:lnTo>
                  <a:lnTo>
                    <a:pt x="260" y="236"/>
                  </a:lnTo>
                  <a:lnTo>
                    <a:pt x="240" y="285"/>
                  </a:lnTo>
                  <a:lnTo>
                    <a:pt x="220" y="236"/>
                  </a:lnTo>
                  <a:lnTo>
                    <a:pt x="171" y="343"/>
                  </a:lnTo>
                  <a:close/>
                  <a:moveTo>
                    <a:pt x="148" y="206"/>
                  </a:moveTo>
                  <a:lnTo>
                    <a:pt x="148" y="206"/>
                  </a:lnTo>
                  <a:lnTo>
                    <a:pt x="174" y="304"/>
                  </a:lnTo>
                  <a:lnTo>
                    <a:pt x="220" y="203"/>
                  </a:lnTo>
                  <a:lnTo>
                    <a:pt x="240" y="250"/>
                  </a:lnTo>
                  <a:lnTo>
                    <a:pt x="252" y="220"/>
                  </a:lnTo>
                  <a:lnTo>
                    <a:pt x="314" y="235"/>
                  </a:lnTo>
                  <a:lnTo>
                    <a:pt x="285" y="200"/>
                  </a:lnTo>
                  <a:lnTo>
                    <a:pt x="339" y="142"/>
                  </a:lnTo>
                  <a:lnTo>
                    <a:pt x="286" y="128"/>
                  </a:lnTo>
                  <a:lnTo>
                    <a:pt x="295" y="78"/>
                  </a:lnTo>
                  <a:lnTo>
                    <a:pt x="230" y="97"/>
                  </a:lnTo>
                  <a:lnTo>
                    <a:pt x="229" y="49"/>
                  </a:lnTo>
                  <a:lnTo>
                    <a:pt x="186" y="110"/>
                  </a:lnTo>
                  <a:lnTo>
                    <a:pt x="172" y="84"/>
                  </a:lnTo>
                  <a:lnTo>
                    <a:pt x="156" y="119"/>
                  </a:lnTo>
                  <a:lnTo>
                    <a:pt x="109" y="41"/>
                  </a:lnTo>
                  <a:lnTo>
                    <a:pt x="100" y="116"/>
                  </a:lnTo>
                  <a:lnTo>
                    <a:pt x="62" y="92"/>
                  </a:lnTo>
                  <a:lnTo>
                    <a:pt x="83" y="138"/>
                  </a:lnTo>
                  <a:lnTo>
                    <a:pt x="35" y="160"/>
                  </a:lnTo>
                  <a:lnTo>
                    <a:pt x="84" y="177"/>
                  </a:lnTo>
                  <a:lnTo>
                    <a:pt x="62" y="226"/>
                  </a:lnTo>
                  <a:lnTo>
                    <a:pt x="118" y="184"/>
                  </a:lnTo>
                  <a:lnTo>
                    <a:pt x="118" y="242"/>
                  </a:lnTo>
                  <a:lnTo>
                    <a:pt x="148" y="20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119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graphicEl>
                                              <a:chart seriesIdx="-4" categoryIdx="0" bldStep="category"/>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Sub>
          <a:bldChart bld="category"/>
        </p:bldSub>
      </p:bldGraphic>
      <p:bldGraphic spid="70" grpId="0">
        <p:bldSub>
          <a:bldChart bld="category"/>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NARRATIVE</a:t>
            </a:r>
            <a:endParaRPr lang="en-US" dirty="0"/>
          </a:p>
        </p:txBody>
      </p:sp>
    </p:spTree>
    <p:extLst>
      <p:ext uri="{BB962C8B-B14F-4D97-AF65-F5344CB8AC3E}">
        <p14:creationId xmlns:p14="http://schemas.microsoft.com/office/powerpoint/2010/main" val="1874500214"/>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narrative in long-form</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52</a:t>
            </a:fld>
            <a:endParaRPr lang="en-US" dirty="0"/>
          </a:p>
        </p:txBody>
      </p:sp>
      <p:pic>
        <p:nvPicPr>
          <p:cNvPr id="5" name="Picture 4"/>
          <p:cNvPicPr>
            <a:picLocks noChangeAspect="1"/>
          </p:cNvPicPr>
          <p:nvPr/>
        </p:nvPicPr>
        <p:blipFill>
          <a:blip r:embed="rId2"/>
          <a:stretch>
            <a:fillRect/>
          </a:stretch>
        </p:blipFill>
        <p:spPr>
          <a:xfrm>
            <a:off x="866274" y="893726"/>
            <a:ext cx="6774832" cy="3834693"/>
          </a:xfrm>
          <a:prstGeom prst="rect">
            <a:avLst/>
          </a:prstGeom>
        </p:spPr>
      </p:pic>
    </p:spTree>
    <p:extLst>
      <p:ext uri="{BB962C8B-B14F-4D97-AF65-F5344CB8AC3E}">
        <p14:creationId xmlns:p14="http://schemas.microsoft.com/office/powerpoint/2010/main" val="365808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examples</a:t>
            </a:r>
            <a:endParaRPr lang="en-US" dirty="0"/>
          </a:p>
        </p:txBody>
      </p:sp>
    </p:spTree>
    <p:extLst>
      <p:ext uri="{BB962C8B-B14F-4D97-AF65-F5344CB8AC3E}">
        <p14:creationId xmlns:p14="http://schemas.microsoft.com/office/powerpoint/2010/main" val="2949545099"/>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6903638-178D-3E4C-8874-E0FA73D16517}" type="slidenum">
              <a:rPr lang="en-US" smtClean="0"/>
              <a:pPr/>
              <a:t>54</a:t>
            </a:fld>
            <a:endParaRPr lang="en-US" dirty="0"/>
          </a:p>
        </p:txBody>
      </p:sp>
      <p:pic>
        <p:nvPicPr>
          <p:cNvPr id="4" name="Picture 3"/>
          <p:cNvPicPr>
            <a:picLocks noChangeAspect="1"/>
          </p:cNvPicPr>
          <p:nvPr/>
        </p:nvPicPr>
        <p:blipFill>
          <a:blip r:embed="rId2"/>
          <a:stretch>
            <a:fillRect/>
          </a:stretch>
        </p:blipFill>
        <p:spPr>
          <a:xfrm>
            <a:off x="911730" y="264565"/>
            <a:ext cx="4625615" cy="3115895"/>
          </a:xfrm>
          <a:prstGeom prst="rect">
            <a:avLst/>
          </a:prstGeom>
        </p:spPr>
      </p:pic>
      <p:pic>
        <p:nvPicPr>
          <p:cNvPr id="5" name="Picture 4"/>
          <p:cNvPicPr>
            <a:picLocks noChangeAspect="1"/>
          </p:cNvPicPr>
          <p:nvPr/>
        </p:nvPicPr>
        <p:blipFill>
          <a:blip r:embed="rId3"/>
          <a:stretch>
            <a:fillRect/>
          </a:stretch>
        </p:blipFill>
        <p:spPr>
          <a:xfrm>
            <a:off x="911730" y="3314700"/>
            <a:ext cx="4625615" cy="1480862"/>
          </a:xfrm>
          <a:prstGeom prst="rect">
            <a:avLst/>
          </a:prstGeom>
        </p:spPr>
      </p:pic>
    </p:spTree>
    <p:extLst>
      <p:ext uri="{BB962C8B-B14F-4D97-AF65-F5344CB8AC3E}">
        <p14:creationId xmlns:p14="http://schemas.microsoft.com/office/powerpoint/2010/main" val="26129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6903638-178D-3E4C-8874-E0FA73D16517}" type="slidenum">
              <a:rPr lang="en-US" smtClean="0"/>
              <a:pPr/>
              <a:t>55</a:t>
            </a:fld>
            <a:endParaRPr lang="en-US" dirty="0"/>
          </a:p>
        </p:txBody>
      </p:sp>
      <p:grpSp>
        <p:nvGrpSpPr>
          <p:cNvPr id="4" name="Group 3"/>
          <p:cNvGrpSpPr/>
          <p:nvPr/>
        </p:nvGrpSpPr>
        <p:grpSpPr>
          <a:xfrm>
            <a:off x="1379949" y="175192"/>
            <a:ext cx="4387805" cy="4642993"/>
            <a:chOff x="950479" y="309838"/>
            <a:chExt cx="4243615" cy="4531381"/>
          </a:xfrm>
        </p:grpSpPr>
        <p:pic>
          <p:nvPicPr>
            <p:cNvPr id="5" name="Picture 4"/>
            <p:cNvPicPr>
              <a:picLocks noChangeAspect="1"/>
            </p:cNvPicPr>
            <p:nvPr/>
          </p:nvPicPr>
          <p:blipFill>
            <a:blip r:embed="rId2"/>
            <a:stretch>
              <a:fillRect/>
            </a:stretch>
          </p:blipFill>
          <p:spPr>
            <a:xfrm>
              <a:off x="950479" y="309838"/>
              <a:ext cx="4189901" cy="2666646"/>
            </a:xfrm>
            <a:prstGeom prst="rect">
              <a:avLst/>
            </a:prstGeom>
          </p:spPr>
        </p:pic>
        <p:pic>
          <p:nvPicPr>
            <p:cNvPr id="6" name="Picture 5"/>
            <p:cNvPicPr>
              <a:picLocks noChangeAspect="1"/>
            </p:cNvPicPr>
            <p:nvPr/>
          </p:nvPicPr>
          <p:blipFill>
            <a:blip r:embed="rId3"/>
            <a:stretch>
              <a:fillRect/>
            </a:stretch>
          </p:blipFill>
          <p:spPr>
            <a:xfrm>
              <a:off x="950479" y="2976484"/>
              <a:ext cx="4243615" cy="1864735"/>
            </a:xfrm>
            <a:prstGeom prst="rect">
              <a:avLst/>
            </a:prstGeom>
          </p:spPr>
        </p:pic>
      </p:grpSp>
    </p:spTree>
    <p:extLst>
      <p:ext uri="{BB962C8B-B14F-4D97-AF65-F5344CB8AC3E}">
        <p14:creationId xmlns:p14="http://schemas.microsoft.com/office/powerpoint/2010/main" val="1460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these things</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640080" y="1172855"/>
            <a:ext cx="6565582" cy="3181022"/>
          </a:xfrm>
          <a:prstGeom prst="rect">
            <a:avLst/>
          </a:prstGeom>
        </p:spPr>
      </p:pic>
    </p:spTree>
    <p:extLst>
      <p:ext uri="{BB962C8B-B14F-4D97-AF65-F5344CB8AC3E}">
        <p14:creationId xmlns:p14="http://schemas.microsoft.com/office/powerpoint/2010/main" val="25659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these…</a:t>
            </a:r>
            <a:endParaRPr lang="en-US" dirty="0"/>
          </a:p>
        </p:txBody>
      </p:sp>
      <p:sp>
        <p:nvSpPr>
          <p:cNvPr id="3" name="Slide Number Placeholder 2"/>
          <p:cNvSpPr>
            <a:spLocks noGrp="1"/>
          </p:cNvSpPr>
          <p:nvPr>
            <p:ph type="sldNum" sz="quarter" idx="10"/>
          </p:nvPr>
        </p:nvSpPr>
        <p:spPr/>
        <p:txBody>
          <a:bodyPr/>
          <a:lstStyle/>
          <a:p>
            <a:fld id="{46903638-178D-3E4C-8874-E0FA73D16517}" type="slidenum">
              <a:rPr lang="en-US" smtClean="0"/>
              <a:pPr/>
              <a:t>57</a:t>
            </a:fld>
            <a:endParaRPr lang="en-US" dirty="0"/>
          </a:p>
        </p:txBody>
      </p:sp>
      <p:pic>
        <p:nvPicPr>
          <p:cNvPr id="4" name="Picture 3"/>
          <p:cNvPicPr>
            <a:picLocks noChangeAspect="1"/>
          </p:cNvPicPr>
          <p:nvPr/>
        </p:nvPicPr>
        <p:blipFill>
          <a:blip r:embed="rId2"/>
          <a:stretch>
            <a:fillRect/>
          </a:stretch>
        </p:blipFill>
        <p:spPr>
          <a:xfrm>
            <a:off x="864522" y="1239353"/>
            <a:ext cx="6392103" cy="2691110"/>
          </a:xfrm>
          <a:prstGeom prst="rect">
            <a:avLst/>
          </a:prstGeom>
        </p:spPr>
      </p:pic>
    </p:spTree>
    <p:extLst>
      <p:ext uri="{BB962C8B-B14F-4D97-AF65-F5344CB8AC3E}">
        <p14:creationId xmlns:p14="http://schemas.microsoft.com/office/powerpoint/2010/main" val="4237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0"/>
          </p:nvPr>
        </p:nvSpPr>
        <p:spPr>
          <a:xfrm>
            <a:off x="6668211" y="4725171"/>
            <a:ext cx="2133600" cy="273844"/>
          </a:xfrm>
        </p:spPr>
        <p:txBody>
          <a:bodyPr/>
          <a:lstStyle/>
          <a:p>
            <a:fld id="{46903638-178D-3E4C-8874-E0FA73D16517}" type="slidenum">
              <a:rPr lang="en-US" smtClean="0"/>
              <a:t>6</a:t>
            </a:fld>
            <a:endParaRPr lang="en-US" dirty="0"/>
          </a:p>
        </p:txBody>
      </p:sp>
      <p:sp>
        <p:nvSpPr>
          <p:cNvPr id="8" name="Title 1"/>
          <p:cNvSpPr>
            <a:spLocks noGrp="1"/>
          </p:cNvSpPr>
          <p:nvPr>
            <p:ph type="title"/>
          </p:nvPr>
        </p:nvSpPr>
        <p:spPr>
          <a:xfrm>
            <a:off x="280988" y="301242"/>
            <a:ext cx="8572500" cy="586201"/>
          </a:xfrm>
        </p:spPr>
        <p:txBody>
          <a:bodyPr>
            <a:normAutofit/>
          </a:bodyPr>
          <a:lstStyle/>
          <a:p>
            <a:r>
              <a:rPr lang="en-US" dirty="0" smtClean="0">
                <a:latin typeface="Franklin Gothic Book" panose="020B0503020102020204" pitchFamily="34" charset="0"/>
                <a:cs typeface="Calibri"/>
              </a:rPr>
              <a:t>The Narrative Project</a:t>
            </a:r>
            <a:endParaRPr lang="en-US" dirty="0">
              <a:latin typeface="Franklin Gothic Book" panose="020B0503020102020204" pitchFamily="34" charset="0"/>
              <a:cs typeface="Calibri"/>
            </a:endParaRPr>
          </a:p>
        </p:txBody>
      </p:sp>
      <p:grpSp>
        <p:nvGrpSpPr>
          <p:cNvPr id="27" name="Group 26"/>
          <p:cNvGrpSpPr/>
          <p:nvPr/>
        </p:nvGrpSpPr>
        <p:grpSpPr>
          <a:xfrm>
            <a:off x="7497203" y="1870388"/>
            <a:ext cx="1393564" cy="1393299"/>
            <a:chOff x="7455258" y="1870388"/>
            <a:chExt cx="1393564" cy="1393299"/>
          </a:xfrm>
        </p:grpSpPr>
        <p:sp>
          <p:nvSpPr>
            <p:cNvPr id="7" name="Oval 6"/>
            <p:cNvSpPr/>
            <p:nvPr/>
          </p:nvSpPr>
          <p:spPr>
            <a:xfrm>
              <a:off x="7455258" y="1870388"/>
              <a:ext cx="1393564" cy="1393299"/>
            </a:xfrm>
            <a:prstGeom prst="ellipse">
              <a:avLst/>
            </a:prstGeom>
            <a:solidFill>
              <a:schemeClr val="accent3">
                <a:lumMod val="50000"/>
                <a:lumOff val="50000"/>
              </a:schemeClr>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Freeform 8"/>
            <p:cNvSpPr/>
            <p:nvPr/>
          </p:nvSpPr>
          <p:spPr>
            <a:xfrm>
              <a:off x="7502182"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50000"/>
                  <a:lumOff val="50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533400">
                <a:lnSpc>
                  <a:spcPts val="1200"/>
                </a:lnSpc>
                <a:spcBef>
                  <a:spcPct val="0"/>
                </a:spcBef>
                <a:spcAft>
                  <a:spcPts val="300"/>
                </a:spcAft>
              </a:pPr>
              <a:r>
                <a:rPr lang="en-US" sz="1200" kern="1200" smtClean="0">
                  <a:solidFill>
                    <a:schemeClr val="tx2"/>
                  </a:solidFill>
                  <a:latin typeface="+mj-lt"/>
                  <a:cs typeface="Calibri" panose="020F0502020204030204" pitchFamily="34" charset="0"/>
                </a:rPr>
                <a:t>Nov </a:t>
              </a:r>
              <a:r>
                <a:rPr lang="en-US" sz="1200" kern="1200" dirty="0" smtClean="0">
                  <a:solidFill>
                    <a:schemeClr val="tx2"/>
                  </a:solidFill>
                  <a:latin typeface="+mj-lt"/>
                  <a:cs typeface="Calibri" panose="020F0502020204030204" pitchFamily="34" charset="0"/>
                </a:rPr>
                <a:t>2014</a:t>
              </a:r>
            </a:p>
            <a:p>
              <a:pPr lvl="0" algn="ctr" defTabSz="533400">
                <a:lnSpc>
                  <a:spcPts val="1200"/>
                </a:lnSpc>
                <a:spcBef>
                  <a:spcPct val="0"/>
                </a:spcBef>
                <a:spcAft>
                  <a:spcPts val="300"/>
                </a:spcAft>
              </a:pPr>
              <a:r>
                <a:rPr lang="en-US" sz="1100" b="0" kern="1200" dirty="0" smtClean="0">
                  <a:solidFill>
                    <a:schemeClr val="tx2"/>
                  </a:solidFill>
                  <a:latin typeface="Franklin Gothic Book" panose="020B0503020102020204" pitchFamily="34" charset="0"/>
                  <a:cs typeface="Calibri" panose="020F0502020204030204" pitchFamily="34" charset="0"/>
                </a:rPr>
                <a:t>User guide released by </a:t>
              </a:r>
              <a:r>
                <a:rPr lang="en-US" sz="1100" dirty="0">
                  <a:solidFill>
                    <a:schemeClr val="tx2"/>
                  </a:solidFill>
                  <a:latin typeface="Franklin Gothic Book" panose="020B0503020102020204" pitchFamily="34" charset="0"/>
                  <a:cs typeface="Calibri" panose="020F0502020204030204" pitchFamily="34" charset="0"/>
                </a:rPr>
                <a:t>W</a:t>
              </a:r>
              <a:r>
                <a:rPr lang="en-US" sz="1100" b="0" kern="1200" dirty="0" smtClean="0">
                  <a:solidFill>
                    <a:schemeClr val="tx2"/>
                  </a:solidFill>
                  <a:latin typeface="Franklin Gothic Book" panose="020B0503020102020204" pitchFamily="34" charset="0"/>
                  <a:cs typeface="Calibri" panose="020F0502020204030204" pitchFamily="34" charset="0"/>
                </a:rPr>
                <a:t>orking Group</a:t>
              </a:r>
            </a:p>
          </p:txBody>
        </p:sp>
      </p:grpSp>
      <p:grpSp>
        <p:nvGrpSpPr>
          <p:cNvPr id="26" name="Group 25"/>
          <p:cNvGrpSpPr/>
          <p:nvPr/>
        </p:nvGrpSpPr>
        <p:grpSpPr>
          <a:xfrm>
            <a:off x="6079648" y="1870232"/>
            <a:ext cx="1393368" cy="1393368"/>
            <a:chOff x="6015752" y="1870232"/>
            <a:chExt cx="1393368" cy="1393368"/>
          </a:xfrm>
        </p:grpSpPr>
        <p:sp>
          <p:nvSpPr>
            <p:cNvPr id="11" name="Teardrop 10"/>
            <p:cNvSpPr/>
            <p:nvPr/>
          </p:nvSpPr>
          <p:spPr>
            <a:xfrm rot="2700000">
              <a:off x="6015752" y="1870232"/>
              <a:ext cx="1393368" cy="1393368"/>
            </a:xfrm>
            <a:prstGeom prst="teardrop">
              <a:avLst>
                <a:gd name="adj" fmla="val 100000"/>
              </a:avLst>
            </a:prstGeom>
            <a:solidFill>
              <a:schemeClr val="accent3">
                <a:lumMod val="75000"/>
                <a:lumOff val="25000"/>
              </a:schemeClr>
            </a:solidFill>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Freeform 11"/>
            <p:cNvSpPr/>
            <p:nvPr/>
          </p:nvSpPr>
          <p:spPr>
            <a:xfrm>
              <a:off x="6062578"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75000"/>
                  <a:lumOff val="2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533400">
                <a:lnSpc>
                  <a:spcPts val="1200"/>
                </a:lnSpc>
                <a:spcBef>
                  <a:spcPct val="0"/>
                </a:spcBef>
                <a:spcAft>
                  <a:spcPts val="300"/>
                </a:spcAft>
              </a:pPr>
              <a:r>
                <a:rPr lang="en-US" sz="1200" kern="1200" dirty="0" smtClean="0">
                  <a:solidFill>
                    <a:schemeClr val="tx2"/>
                  </a:solidFill>
                  <a:latin typeface="+mj-lt"/>
                  <a:cs typeface="Calibri" panose="020F0502020204030204" pitchFamily="34" charset="0"/>
                </a:rPr>
                <a:t>July 2014</a:t>
              </a:r>
            </a:p>
            <a:p>
              <a:pPr lvl="0" algn="ctr" defTabSz="533400">
                <a:lnSpc>
                  <a:spcPts val="1200"/>
                </a:lnSpc>
                <a:spcBef>
                  <a:spcPct val="0"/>
                </a:spcBef>
                <a:spcAft>
                  <a:spcPts val="300"/>
                </a:spcAft>
              </a:pPr>
              <a:r>
                <a:rPr lang="en-US" sz="1100" b="0" kern="1200" dirty="0" smtClean="0">
                  <a:solidFill>
                    <a:schemeClr val="tx2"/>
                  </a:solidFill>
                  <a:latin typeface="Franklin Gothic Book" panose="020B0503020102020204" pitchFamily="34" charset="0"/>
                  <a:cs typeface="Calibri" panose="020F0502020204030204" pitchFamily="34" charset="0"/>
                </a:rPr>
                <a:t>Research, narrative and recommendations shared with partner orgs</a:t>
              </a:r>
            </a:p>
          </p:txBody>
        </p:sp>
      </p:grpSp>
      <p:grpSp>
        <p:nvGrpSpPr>
          <p:cNvPr id="6" name="Group 5"/>
          <p:cNvGrpSpPr/>
          <p:nvPr/>
        </p:nvGrpSpPr>
        <p:grpSpPr>
          <a:xfrm>
            <a:off x="4631675" y="1870232"/>
            <a:ext cx="1393368" cy="1393368"/>
            <a:chOff x="4576148" y="1870232"/>
            <a:chExt cx="1393368" cy="1393368"/>
          </a:xfrm>
        </p:grpSpPr>
        <p:sp>
          <p:nvSpPr>
            <p:cNvPr id="14" name="Teardrop 13"/>
            <p:cNvSpPr/>
            <p:nvPr/>
          </p:nvSpPr>
          <p:spPr>
            <a:xfrm rot="2700000">
              <a:off x="4576148" y="1870232"/>
              <a:ext cx="1393368" cy="1393368"/>
            </a:xfrm>
            <a:prstGeom prst="teardrop">
              <a:avLst>
                <a:gd name="adj" fmla="val 100000"/>
              </a:avLst>
            </a:prstGeom>
            <a:solidFill>
              <a:schemeClr val="accent3">
                <a:lumMod val="75000"/>
                <a:lumOff val="25000"/>
              </a:schemeClr>
            </a:solidFill>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reeform 14"/>
            <p:cNvSpPr/>
            <p:nvPr/>
          </p:nvSpPr>
          <p:spPr>
            <a:xfrm>
              <a:off x="4622974"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75000"/>
                  <a:lumOff val="2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274320" rIns="91440" bIns="91440" numCol="1" spcCol="1270" anchor="ctr" anchorCtr="0">
              <a:noAutofit/>
            </a:bodyPr>
            <a:lstStyle/>
            <a:p>
              <a:pPr lvl="0" algn="ctr" defTabSz="533400">
                <a:lnSpc>
                  <a:spcPts val="1200"/>
                </a:lnSpc>
                <a:spcBef>
                  <a:spcPct val="0"/>
                </a:spcBef>
                <a:spcAft>
                  <a:spcPts val="300"/>
                </a:spcAft>
              </a:pPr>
              <a:r>
                <a:rPr lang="en-US" sz="1200" b="1" dirty="0">
                  <a:solidFill>
                    <a:schemeClr val="tx2"/>
                  </a:solidFill>
                  <a:cs typeface="Calibri" panose="020F0502020204030204" pitchFamily="34" charset="0"/>
                </a:rPr>
                <a:t>June 2014</a:t>
              </a:r>
            </a:p>
            <a:p>
              <a:pPr lvl="0" algn="ctr" defTabSz="533400">
                <a:lnSpc>
                  <a:spcPts val="1200"/>
                </a:lnSpc>
                <a:spcBef>
                  <a:spcPct val="0"/>
                </a:spcBef>
                <a:spcAft>
                  <a:spcPts val="300"/>
                </a:spcAft>
              </a:pPr>
              <a:r>
                <a:rPr lang="en-US" sz="1100" dirty="0">
                  <a:solidFill>
                    <a:schemeClr val="tx2"/>
                  </a:solidFill>
                  <a:latin typeface="Franklin Gothic Book" panose="020B0503020102020204" pitchFamily="34" charset="0"/>
                  <a:cs typeface="Calibri" panose="020F0502020204030204" pitchFamily="34" charset="0"/>
                </a:rPr>
                <a:t>Working Group reviewed</a:t>
              </a:r>
              <a:br>
                <a:rPr lang="en-US" sz="1100" dirty="0">
                  <a:solidFill>
                    <a:schemeClr val="tx2"/>
                  </a:solidFill>
                  <a:latin typeface="Franklin Gothic Book" panose="020B0503020102020204" pitchFamily="34" charset="0"/>
                  <a:cs typeface="Calibri" panose="020F0502020204030204" pitchFamily="34" charset="0"/>
                </a:rPr>
              </a:br>
              <a:r>
                <a:rPr lang="en-US" sz="1100" dirty="0">
                  <a:solidFill>
                    <a:schemeClr val="tx2"/>
                  </a:solidFill>
                  <a:latin typeface="Franklin Gothic Book" panose="020B0503020102020204" pitchFamily="34" charset="0"/>
                  <a:cs typeface="Calibri" panose="020F0502020204030204" pitchFamily="34" charset="0"/>
                </a:rPr>
                <a:t>research and narrative </a:t>
              </a:r>
              <a:br>
                <a:rPr lang="en-US" sz="1100" dirty="0">
                  <a:solidFill>
                    <a:schemeClr val="tx2"/>
                  </a:solidFill>
                  <a:latin typeface="Franklin Gothic Book" panose="020B0503020102020204" pitchFamily="34" charset="0"/>
                  <a:cs typeface="Calibri" panose="020F0502020204030204" pitchFamily="34" charset="0"/>
                </a:rPr>
              </a:br>
              <a:r>
                <a:rPr lang="en-US" sz="1100" dirty="0">
                  <a:solidFill>
                    <a:schemeClr val="tx2"/>
                  </a:solidFill>
                  <a:latin typeface="Franklin Gothic Book" panose="020B0503020102020204" pitchFamily="34" charset="0"/>
                  <a:cs typeface="Calibri" panose="020F0502020204030204" pitchFamily="34" charset="0"/>
                </a:rPr>
                <a:t>structure</a:t>
              </a:r>
            </a:p>
          </p:txBody>
        </p:sp>
      </p:grpSp>
      <p:grpSp>
        <p:nvGrpSpPr>
          <p:cNvPr id="4" name="Group 3"/>
          <p:cNvGrpSpPr/>
          <p:nvPr/>
        </p:nvGrpSpPr>
        <p:grpSpPr>
          <a:xfrm>
            <a:off x="3183702" y="1870232"/>
            <a:ext cx="1393368" cy="1393368"/>
            <a:chOff x="3136544" y="1870232"/>
            <a:chExt cx="1393368" cy="1393368"/>
          </a:xfrm>
        </p:grpSpPr>
        <p:sp>
          <p:nvSpPr>
            <p:cNvPr id="17" name="Teardrop 16"/>
            <p:cNvSpPr/>
            <p:nvPr/>
          </p:nvSpPr>
          <p:spPr>
            <a:xfrm rot="2700000">
              <a:off x="3136544" y="1870232"/>
              <a:ext cx="1393368" cy="1393368"/>
            </a:xfrm>
            <a:prstGeom prst="teardrop">
              <a:avLst>
                <a:gd name="adj" fmla="val 100000"/>
              </a:avLst>
            </a:prstGeom>
            <a:solidFill>
              <a:schemeClr val="accent3">
                <a:lumMod val="75000"/>
                <a:lumOff val="25000"/>
              </a:schemeClr>
            </a:solidFill>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Freeform 17"/>
            <p:cNvSpPr/>
            <p:nvPr/>
          </p:nvSpPr>
          <p:spPr>
            <a:xfrm>
              <a:off x="3183371"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75000"/>
                  <a:lumOff val="2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533400">
                <a:lnSpc>
                  <a:spcPts val="1200"/>
                </a:lnSpc>
                <a:spcBef>
                  <a:spcPct val="0"/>
                </a:spcBef>
                <a:spcAft>
                  <a:spcPts val="300"/>
                </a:spcAft>
              </a:pPr>
              <a:r>
                <a:rPr lang="en-US" sz="1200" kern="1200" dirty="0" smtClean="0">
                  <a:solidFill>
                    <a:schemeClr val="tx2"/>
                  </a:solidFill>
                  <a:latin typeface="+mj-lt"/>
                  <a:cs typeface="Calibri" panose="020F0502020204030204" pitchFamily="34" charset="0"/>
                </a:rPr>
                <a:t>Feb - May 2014</a:t>
              </a:r>
            </a:p>
            <a:p>
              <a:pPr lvl="0" algn="ctr" defTabSz="533400">
                <a:lnSpc>
                  <a:spcPts val="1200"/>
                </a:lnSpc>
                <a:spcBef>
                  <a:spcPct val="0"/>
                </a:spcBef>
                <a:spcAft>
                  <a:spcPts val="300"/>
                </a:spcAft>
              </a:pPr>
              <a:r>
                <a:rPr lang="en-US" sz="1100" kern="1200" dirty="0" smtClean="0">
                  <a:solidFill>
                    <a:schemeClr val="tx2"/>
                  </a:solidFill>
                  <a:latin typeface="Franklin Gothic Book" panose="020B0503020102020204" pitchFamily="34" charset="0"/>
                  <a:cs typeface="Calibri" panose="020F0502020204030204" pitchFamily="34" charset="0"/>
                </a:rPr>
                <a:t>Research fieldwork and analysis</a:t>
              </a:r>
            </a:p>
          </p:txBody>
        </p:sp>
      </p:grpSp>
      <p:grpSp>
        <p:nvGrpSpPr>
          <p:cNvPr id="3" name="Group 2"/>
          <p:cNvGrpSpPr/>
          <p:nvPr/>
        </p:nvGrpSpPr>
        <p:grpSpPr>
          <a:xfrm>
            <a:off x="1735729" y="1870232"/>
            <a:ext cx="1393368" cy="1393368"/>
            <a:chOff x="1696940" y="1870232"/>
            <a:chExt cx="1393368" cy="1393368"/>
          </a:xfrm>
        </p:grpSpPr>
        <p:sp>
          <p:nvSpPr>
            <p:cNvPr id="20" name="Teardrop 19"/>
            <p:cNvSpPr/>
            <p:nvPr/>
          </p:nvSpPr>
          <p:spPr>
            <a:xfrm rot="2700000">
              <a:off x="1696940" y="1870232"/>
              <a:ext cx="1393368" cy="1393368"/>
            </a:xfrm>
            <a:prstGeom prst="teardrop">
              <a:avLst>
                <a:gd name="adj" fmla="val 100000"/>
              </a:avLst>
            </a:prstGeom>
            <a:solidFill>
              <a:schemeClr val="accent3">
                <a:lumMod val="75000"/>
                <a:lumOff val="25000"/>
              </a:schemeClr>
            </a:solidFill>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20"/>
            <p:cNvSpPr/>
            <p:nvPr/>
          </p:nvSpPr>
          <p:spPr>
            <a:xfrm>
              <a:off x="1743767"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75000"/>
                  <a:lumOff val="2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533400">
                <a:lnSpc>
                  <a:spcPts val="1200"/>
                </a:lnSpc>
                <a:spcBef>
                  <a:spcPct val="0"/>
                </a:spcBef>
                <a:spcAft>
                  <a:spcPts val="300"/>
                </a:spcAft>
              </a:pPr>
              <a:r>
                <a:rPr lang="en-US" sz="1200" kern="1200" dirty="0" smtClean="0">
                  <a:solidFill>
                    <a:schemeClr val="tx2"/>
                  </a:solidFill>
                  <a:latin typeface="+mj-lt"/>
                  <a:cs typeface="Calibri" panose="020F0502020204030204" pitchFamily="34" charset="0"/>
                </a:rPr>
                <a:t>Dec. 2013</a:t>
              </a:r>
            </a:p>
            <a:p>
              <a:pPr lvl="0" algn="ctr" defTabSz="533400">
                <a:lnSpc>
                  <a:spcPts val="1200"/>
                </a:lnSpc>
                <a:spcBef>
                  <a:spcPct val="0"/>
                </a:spcBef>
                <a:spcAft>
                  <a:spcPts val="300"/>
                </a:spcAft>
              </a:pPr>
              <a:r>
                <a:rPr lang="en-US" sz="1100" kern="1200" dirty="0" smtClean="0">
                  <a:solidFill>
                    <a:schemeClr val="tx2"/>
                  </a:solidFill>
                  <a:latin typeface="Franklin Gothic Book" panose="020B0503020102020204" pitchFamily="34" charset="0"/>
                  <a:cs typeface="Calibri" panose="020F0502020204030204" pitchFamily="34" charset="0"/>
                </a:rPr>
                <a:t>Narrative</a:t>
              </a:r>
              <a:br>
                <a:rPr lang="en-US" sz="1100" kern="1200" dirty="0" smtClean="0">
                  <a:solidFill>
                    <a:schemeClr val="tx2"/>
                  </a:solidFill>
                  <a:latin typeface="Franklin Gothic Book" panose="020B0503020102020204" pitchFamily="34" charset="0"/>
                  <a:cs typeface="Calibri" panose="020F0502020204030204" pitchFamily="34" charset="0"/>
                </a:rPr>
              </a:br>
              <a:r>
                <a:rPr lang="en-US" sz="1100" kern="1200" dirty="0" smtClean="0">
                  <a:solidFill>
                    <a:schemeClr val="tx2"/>
                  </a:solidFill>
                  <a:latin typeface="Franklin Gothic Book" panose="020B0503020102020204" pitchFamily="34" charset="0"/>
                  <a:cs typeface="Calibri" panose="020F0502020204030204" pitchFamily="34" charset="0"/>
                </a:rPr>
                <a:t>Working Group launched</a:t>
              </a:r>
              <a:endParaRPr lang="en-US" sz="1100" kern="1200" dirty="0">
                <a:solidFill>
                  <a:schemeClr val="tx2"/>
                </a:solidFill>
                <a:latin typeface="Franklin Gothic Book" panose="020B0503020102020204" pitchFamily="34" charset="0"/>
                <a:cs typeface="Calibri" panose="020F0502020204030204" pitchFamily="34" charset="0"/>
              </a:endParaRPr>
            </a:p>
          </p:txBody>
        </p:sp>
      </p:grpSp>
      <p:grpSp>
        <p:nvGrpSpPr>
          <p:cNvPr id="2" name="Group 1"/>
          <p:cNvGrpSpPr/>
          <p:nvPr/>
        </p:nvGrpSpPr>
        <p:grpSpPr>
          <a:xfrm>
            <a:off x="287756" y="1870232"/>
            <a:ext cx="1393368" cy="1393368"/>
            <a:chOff x="257337" y="1870232"/>
            <a:chExt cx="1393368" cy="1393368"/>
          </a:xfrm>
        </p:grpSpPr>
        <p:sp>
          <p:nvSpPr>
            <p:cNvPr id="23" name="Teardrop 22"/>
            <p:cNvSpPr/>
            <p:nvPr/>
          </p:nvSpPr>
          <p:spPr>
            <a:xfrm rot="2700000">
              <a:off x="257337" y="1870232"/>
              <a:ext cx="1393368" cy="1393368"/>
            </a:xfrm>
            <a:prstGeom prst="teardrop">
              <a:avLst>
                <a:gd name="adj" fmla="val 100000"/>
              </a:avLst>
            </a:prstGeom>
            <a:solidFill>
              <a:schemeClr val="accent3">
                <a:lumMod val="75000"/>
                <a:lumOff val="25000"/>
              </a:schemeClr>
            </a:solidFill>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Freeform 24"/>
            <p:cNvSpPr/>
            <p:nvPr/>
          </p:nvSpPr>
          <p:spPr>
            <a:xfrm>
              <a:off x="303277" y="1916840"/>
              <a:ext cx="1300601" cy="1300397"/>
            </a:xfrm>
            <a:custGeom>
              <a:avLst/>
              <a:gdLst>
                <a:gd name="connsiteX0" fmla="*/ 0 w 1300601"/>
                <a:gd name="connsiteY0" fmla="*/ 650199 h 1300397"/>
                <a:gd name="connsiteX1" fmla="*/ 650301 w 1300601"/>
                <a:gd name="connsiteY1" fmla="*/ 0 h 1300397"/>
                <a:gd name="connsiteX2" fmla="*/ 1300602 w 1300601"/>
                <a:gd name="connsiteY2" fmla="*/ 650199 h 1300397"/>
                <a:gd name="connsiteX3" fmla="*/ 650301 w 1300601"/>
                <a:gd name="connsiteY3" fmla="*/ 1300398 h 1300397"/>
                <a:gd name="connsiteX4" fmla="*/ 0 w 1300601"/>
                <a:gd name="connsiteY4" fmla="*/ 650199 h 130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1" h="1300397">
                  <a:moveTo>
                    <a:pt x="0" y="650199"/>
                  </a:moveTo>
                  <a:cubicBezTo>
                    <a:pt x="0" y="291104"/>
                    <a:pt x="291150" y="0"/>
                    <a:pt x="650301" y="0"/>
                  </a:cubicBezTo>
                  <a:cubicBezTo>
                    <a:pt x="1009452" y="0"/>
                    <a:pt x="1300602" y="291104"/>
                    <a:pt x="1300602" y="650199"/>
                  </a:cubicBezTo>
                  <a:cubicBezTo>
                    <a:pt x="1300602" y="1009294"/>
                    <a:pt x="1009452" y="1300398"/>
                    <a:pt x="650301" y="1300398"/>
                  </a:cubicBezTo>
                  <a:cubicBezTo>
                    <a:pt x="291150" y="1300398"/>
                    <a:pt x="0" y="1009294"/>
                    <a:pt x="0" y="650199"/>
                  </a:cubicBezTo>
                  <a:close/>
                </a:path>
              </a:pathLst>
            </a:custGeom>
            <a:solidFill>
              <a:schemeClr val="bg1"/>
            </a:solidFill>
            <a:ln>
              <a:solidFill>
                <a:schemeClr val="accent3">
                  <a:lumMod val="75000"/>
                  <a:lumOff val="2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533400">
                <a:lnSpc>
                  <a:spcPts val="1200"/>
                </a:lnSpc>
                <a:spcBef>
                  <a:spcPct val="0"/>
                </a:spcBef>
                <a:spcAft>
                  <a:spcPts val="300"/>
                </a:spcAft>
              </a:pPr>
              <a:r>
                <a:rPr lang="en-US" sz="1200" kern="1200" dirty="0" smtClean="0">
                  <a:solidFill>
                    <a:schemeClr val="tx2"/>
                  </a:solidFill>
                  <a:latin typeface="+mj-lt"/>
                  <a:cs typeface="Calibri" panose="020F0502020204030204" pitchFamily="34" charset="0"/>
                </a:rPr>
                <a:t>Oct. 2013</a:t>
              </a:r>
            </a:p>
            <a:p>
              <a:pPr lvl="0" algn="ctr" defTabSz="533400">
                <a:lnSpc>
                  <a:spcPts val="1200"/>
                </a:lnSpc>
                <a:spcBef>
                  <a:spcPct val="0"/>
                </a:spcBef>
                <a:spcAft>
                  <a:spcPts val="300"/>
                </a:spcAft>
              </a:pPr>
              <a:r>
                <a:rPr lang="en-US" sz="1100" kern="1200" dirty="0" smtClean="0">
                  <a:solidFill>
                    <a:schemeClr val="tx2"/>
                  </a:solidFill>
                  <a:latin typeface="Franklin Gothic Book" panose="020B0503020102020204" pitchFamily="34" charset="0"/>
                  <a:cs typeface="Calibri" panose="020F0502020204030204" pitchFamily="34" charset="0"/>
                </a:rPr>
                <a:t>We identified a new narrative as</a:t>
              </a:r>
              <a:br>
                <a:rPr lang="en-US" sz="1100" kern="1200" dirty="0" smtClean="0">
                  <a:solidFill>
                    <a:schemeClr val="tx2"/>
                  </a:solidFill>
                  <a:latin typeface="Franklin Gothic Book" panose="020B0503020102020204" pitchFamily="34" charset="0"/>
                  <a:cs typeface="Calibri" panose="020F0502020204030204" pitchFamily="34" charset="0"/>
                </a:rPr>
              </a:br>
              <a:r>
                <a:rPr lang="en-US" sz="1100" kern="1200" dirty="0" smtClean="0">
                  <a:solidFill>
                    <a:schemeClr val="tx2"/>
                  </a:solidFill>
                  <a:latin typeface="Franklin Gothic Book" panose="020B0503020102020204" pitchFamily="34" charset="0"/>
                  <a:cs typeface="Calibri" panose="020F0502020204030204" pitchFamily="34" charset="0"/>
                </a:rPr>
                <a:t>a top priority</a:t>
              </a:r>
              <a:endParaRPr lang="en-US" sz="1100" kern="1200" dirty="0">
                <a:solidFill>
                  <a:schemeClr val="tx2"/>
                </a:solidFill>
                <a:latin typeface="Franklin Gothic Book" panose="020B0503020102020204" pitchFamily="34" charset="0"/>
                <a:cs typeface="Calibri" panose="020F0502020204030204" pitchFamily="34" charset="0"/>
              </a:endParaRPr>
            </a:p>
          </p:txBody>
        </p:sp>
      </p:grpSp>
    </p:spTree>
    <p:extLst>
      <p:ext uri="{BB962C8B-B14F-4D97-AF65-F5344CB8AC3E}">
        <p14:creationId xmlns:p14="http://schemas.microsoft.com/office/powerpoint/2010/main" val="12644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AUDIENCE</a:t>
            </a:r>
            <a:endParaRPr lang="en-US" dirty="0"/>
          </a:p>
        </p:txBody>
      </p:sp>
    </p:spTree>
    <p:extLst>
      <p:ext uri="{BB962C8B-B14F-4D97-AF65-F5344CB8AC3E}">
        <p14:creationId xmlns:p14="http://schemas.microsoft.com/office/powerpoint/2010/main" val="178705445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8" y="301242"/>
            <a:ext cx="7315200" cy="728744"/>
          </a:xfrm>
        </p:spPr>
        <p:txBody>
          <a:bodyPr/>
          <a:lstStyle/>
          <a:p>
            <a:r>
              <a:rPr lang="en-US" dirty="0" smtClean="0"/>
              <a:t>The Engaged Public is Quite Small</a:t>
            </a:r>
            <a:endParaRPr lang="en-US" dirty="0"/>
          </a:p>
        </p:txBody>
      </p:sp>
      <p:sp>
        <p:nvSpPr>
          <p:cNvPr id="4" name="Content Placeholder 3"/>
          <p:cNvSpPr>
            <a:spLocks noGrp="1"/>
          </p:cNvSpPr>
          <p:nvPr>
            <p:ph idx="1"/>
          </p:nvPr>
        </p:nvSpPr>
        <p:spPr>
          <a:xfrm>
            <a:off x="280988" y="1097280"/>
            <a:ext cx="3138884" cy="3586158"/>
          </a:xfrm>
        </p:spPr>
        <p:txBody>
          <a:bodyPr/>
          <a:lstStyle/>
          <a:p>
            <a:r>
              <a:rPr lang="en-US" dirty="0">
                <a:solidFill>
                  <a:srgbClr val="033359"/>
                </a:solidFill>
              </a:rPr>
              <a:t>To qualify, people must</a:t>
            </a:r>
            <a:r>
              <a:rPr lang="en-US" dirty="0" smtClean="0">
                <a:solidFill>
                  <a:srgbClr val="033359"/>
                </a:solidFill>
              </a:rPr>
              <a:t>:</a:t>
            </a:r>
            <a:endParaRPr lang="en-US" dirty="0">
              <a:solidFill>
                <a:srgbClr val="033359"/>
              </a:solidFill>
            </a:endParaRPr>
          </a:p>
          <a:p>
            <a:pPr lvl="1"/>
            <a:r>
              <a:rPr lang="en-US" dirty="0">
                <a:solidFill>
                  <a:srgbClr val="033359"/>
                </a:solidFill>
                <a:latin typeface="+mn-lt"/>
              </a:rPr>
              <a:t>Have some self-declared </a:t>
            </a:r>
            <a:r>
              <a:rPr lang="en-US" i="1" dirty="0">
                <a:solidFill>
                  <a:srgbClr val="033359"/>
                </a:solidFill>
                <a:latin typeface="+mn-lt"/>
              </a:rPr>
              <a:t>knowledge</a:t>
            </a:r>
            <a:r>
              <a:rPr lang="en-US" dirty="0">
                <a:solidFill>
                  <a:srgbClr val="033359"/>
                </a:solidFill>
                <a:latin typeface="+mn-lt"/>
              </a:rPr>
              <a:t> about development</a:t>
            </a:r>
          </a:p>
          <a:p>
            <a:pPr lvl="1"/>
            <a:r>
              <a:rPr lang="en-US" dirty="0">
                <a:solidFill>
                  <a:srgbClr val="033359"/>
                </a:solidFill>
                <a:latin typeface="+mn-lt"/>
              </a:rPr>
              <a:t>Pay some attention to related </a:t>
            </a:r>
            <a:r>
              <a:rPr lang="en-US" i="1" dirty="0">
                <a:solidFill>
                  <a:srgbClr val="033359"/>
                </a:solidFill>
                <a:latin typeface="+mn-lt"/>
              </a:rPr>
              <a:t>media coverage</a:t>
            </a:r>
          </a:p>
          <a:p>
            <a:pPr lvl="1"/>
            <a:r>
              <a:rPr lang="en-US" dirty="0">
                <a:solidFill>
                  <a:srgbClr val="033359"/>
                </a:solidFill>
                <a:latin typeface="+mn-lt"/>
              </a:rPr>
              <a:t>Believe that development-related issues are at least somewhat </a:t>
            </a:r>
            <a:r>
              <a:rPr lang="en-US" i="1" dirty="0">
                <a:solidFill>
                  <a:srgbClr val="033359"/>
                </a:solidFill>
                <a:latin typeface="+mn-lt"/>
              </a:rPr>
              <a:t>important</a:t>
            </a:r>
          </a:p>
          <a:p>
            <a:endParaRPr lang="en-US" dirty="0"/>
          </a:p>
        </p:txBody>
      </p:sp>
      <p:sp>
        <p:nvSpPr>
          <p:cNvPr id="17" name="Slide Number Placeholder 23"/>
          <p:cNvSpPr txBox="1">
            <a:spLocks/>
          </p:cNvSpPr>
          <p:nvPr/>
        </p:nvSpPr>
        <p:spPr>
          <a:xfrm>
            <a:off x="6668211" y="4725171"/>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03638-178D-3E4C-8874-E0FA73D16517}" type="slidenum">
              <a:rPr lang="en-US" smtClean="0">
                <a:solidFill>
                  <a:srgbClr val="033359"/>
                </a:solidFill>
              </a:rPr>
              <a:pPr/>
              <a:t>8</a:t>
            </a:fld>
            <a:endParaRPr lang="en-US" dirty="0">
              <a:solidFill>
                <a:srgbClr val="033359"/>
              </a:solidFill>
            </a:endParaRPr>
          </a:p>
        </p:txBody>
      </p:sp>
      <p:graphicFrame>
        <p:nvGraphicFramePr>
          <p:cNvPr id="22" name="Chart 21"/>
          <p:cNvGraphicFramePr>
            <a:graphicFrameLocks/>
          </p:cNvGraphicFramePr>
          <p:nvPr>
            <p:extLst>
              <p:ext uri="{D42A27DB-BD31-4B8C-83A1-F6EECF244321}">
                <p14:modId xmlns:p14="http://schemas.microsoft.com/office/powerpoint/2010/main" val="1127795510"/>
              </p:ext>
            </p:extLst>
          </p:nvPr>
        </p:nvGraphicFramePr>
        <p:xfrm>
          <a:off x="3491880" y="1029986"/>
          <a:ext cx="489654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23528" y="4751040"/>
            <a:ext cx="7594948" cy="246221"/>
          </a:xfrm>
          <a:prstGeom prst="rect">
            <a:avLst/>
          </a:prstGeom>
          <a:noFill/>
        </p:spPr>
        <p:txBody>
          <a:bodyPr wrap="square" lIns="0" rIns="0" rtlCol="0">
            <a:spAutoFit/>
          </a:bodyPr>
          <a:lstStyle/>
          <a:p>
            <a:r>
              <a:rPr lang="en-US" sz="1000" dirty="0">
                <a:solidFill>
                  <a:srgbClr val="033359"/>
                </a:solidFill>
                <a:cs typeface="Arial" panose="020B0604020202020204" pitchFamily="34" charset="0"/>
              </a:rPr>
              <a:t>Base is adult population in each country. </a:t>
            </a:r>
          </a:p>
        </p:txBody>
      </p:sp>
      <p:pic>
        <p:nvPicPr>
          <p:cNvPr id="9"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899" y="4287682"/>
            <a:ext cx="420624" cy="260211"/>
          </a:xfrm>
          <a:prstGeom prst="rect">
            <a:avLst/>
          </a:prstGeom>
        </p:spPr>
      </p:pic>
      <p:pic>
        <p:nvPicPr>
          <p:cNvPr id="10"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852" y="4287682"/>
            <a:ext cx="420624" cy="260211"/>
          </a:xfrm>
          <a:prstGeom prst="rect">
            <a:avLst/>
          </a:prstGeom>
        </p:spPr>
      </p:pic>
      <p:pic>
        <p:nvPicPr>
          <p:cNvPr id="11"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536" y="4287682"/>
            <a:ext cx="420624" cy="259167"/>
          </a:xfrm>
          <a:prstGeom prst="rect">
            <a:avLst/>
          </a:prstGeom>
        </p:spPr>
      </p:pic>
      <p:pic>
        <p:nvPicPr>
          <p:cNvPr id="12"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265" y="4287682"/>
            <a:ext cx="420624" cy="258645"/>
          </a:xfrm>
          <a:prstGeom prst="rect">
            <a:avLst/>
          </a:prstGeom>
        </p:spPr>
      </p:pic>
    </p:spTree>
    <p:extLst>
      <p:ext uri="{BB962C8B-B14F-4D97-AF65-F5344CB8AC3E}">
        <p14:creationId xmlns:p14="http://schemas.microsoft.com/office/powerpoint/2010/main" val="18704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3489528" y="1043946"/>
          <a:ext cx="4901184" cy="35295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Three Segments within the Engaged</a:t>
            </a:r>
            <a:endParaRPr lang="en-US" dirty="0"/>
          </a:p>
        </p:txBody>
      </p:sp>
      <p:sp>
        <p:nvSpPr>
          <p:cNvPr id="17" name="Slide Number Placeholder 23"/>
          <p:cNvSpPr txBox="1">
            <a:spLocks/>
          </p:cNvSpPr>
          <p:nvPr/>
        </p:nvSpPr>
        <p:spPr>
          <a:xfrm>
            <a:off x="6668211" y="4725171"/>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03638-178D-3E4C-8874-E0FA73D16517}" type="slidenum">
              <a:rPr lang="en-US" smtClean="0">
                <a:solidFill>
                  <a:srgbClr val="033359"/>
                </a:solidFill>
              </a:rPr>
              <a:pPr/>
              <a:t>9</a:t>
            </a:fld>
            <a:endParaRPr lang="en-US" dirty="0">
              <a:solidFill>
                <a:srgbClr val="033359"/>
              </a:solidFill>
            </a:endParaRPr>
          </a:p>
        </p:txBody>
      </p:sp>
      <p:sp>
        <p:nvSpPr>
          <p:cNvPr id="8" name="TextBox 7"/>
          <p:cNvSpPr txBox="1"/>
          <p:nvPr/>
        </p:nvSpPr>
        <p:spPr>
          <a:xfrm>
            <a:off x="298808" y="4751040"/>
            <a:ext cx="7594948" cy="246221"/>
          </a:xfrm>
          <a:prstGeom prst="rect">
            <a:avLst/>
          </a:prstGeom>
          <a:noFill/>
        </p:spPr>
        <p:txBody>
          <a:bodyPr wrap="square" lIns="0" rIns="0" rtlCol="0">
            <a:spAutoFit/>
          </a:bodyPr>
          <a:lstStyle/>
          <a:p>
            <a:r>
              <a:rPr lang="en-US" sz="1000" dirty="0">
                <a:solidFill>
                  <a:srgbClr val="033359"/>
                </a:solidFill>
                <a:cs typeface="Arial" panose="020B0604020202020204" pitchFamily="34" charset="0"/>
              </a:rPr>
              <a:t>Base is adult population in each </a:t>
            </a:r>
            <a:r>
              <a:rPr lang="en-US" sz="1000" dirty="0" smtClean="0">
                <a:solidFill>
                  <a:srgbClr val="033359"/>
                </a:solidFill>
                <a:cs typeface="Arial" panose="020B0604020202020204" pitchFamily="34" charset="0"/>
              </a:rPr>
              <a:t>country, and then Engaged Public in each country. </a:t>
            </a:r>
            <a:endParaRPr lang="en-US" sz="1000" dirty="0">
              <a:solidFill>
                <a:srgbClr val="033359"/>
              </a:solidFill>
              <a:cs typeface="Arial" panose="020B0604020202020204" pitchFamily="34" charset="0"/>
            </a:endParaRPr>
          </a:p>
        </p:txBody>
      </p:sp>
      <p:pic>
        <p:nvPicPr>
          <p:cNvPr id="9"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939" y="4301642"/>
            <a:ext cx="420624" cy="260211"/>
          </a:xfrm>
          <a:prstGeom prst="rect">
            <a:avLst/>
          </a:prstGeom>
        </p:spPr>
      </p:pic>
      <p:pic>
        <p:nvPicPr>
          <p:cNvPr id="10"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12" y="4301642"/>
            <a:ext cx="420624" cy="260211"/>
          </a:xfrm>
          <a:prstGeom prst="rect">
            <a:avLst/>
          </a:prstGeom>
        </p:spPr>
      </p:pic>
      <p:pic>
        <p:nvPicPr>
          <p:cNvPr id="11"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576" y="4301642"/>
            <a:ext cx="420624" cy="259167"/>
          </a:xfrm>
          <a:prstGeom prst="rect">
            <a:avLst/>
          </a:prstGeom>
        </p:spPr>
      </p:pic>
      <p:pic>
        <p:nvPicPr>
          <p:cNvPr id="12"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305" y="4301642"/>
            <a:ext cx="420624" cy="258645"/>
          </a:xfrm>
          <a:prstGeom prst="rect">
            <a:avLst/>
          </a:prstGeom>
        </p:spPr>
      </p:pic>
      <p:graphicFrame>
        <p:nvGraphicFramePr>
          <p:cNvPr id="13" name="Chart 12"/>
          <p:cNvGraphicFramePr>
            <a:graphicFrameLocks/>
          </p:cNvGraphicFramePr>
          <p:nvPr>
            <p:extLst/>
          </p:nvPr>
        </p:nvGraphicFramePr>
        <p:xfrm>
          <a:off x="327944" y="1021846"/>
          <a:ext cx="2808312" cy="2037436"/>
        </p:xfrm>
        <a:graphic>
          <a:graphicData uri="http://schemas.openxmlformats.org/drawingml/2006/chart">
            <c:chart xmlns:c="http://schemas.openxmlformats.org/drawingml/2006/chart" xmlns:r="http://schemas.openxmlformats.org/officeDocument/2006/relationships" r:id="rId7"/>
          </a:graphicData>
        </a:graphic>
      </p:graphicFrame>
      <p:pic>
        <p:nvPicPr>
          <p:cNvPr id="14"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873" y="2766478"/>
            <a:ext cx="276035" cy="170765"/>
          </a:xfrm>
          <a:prstGeom prst="rect">
            <a:avLst/>
          </a:prstGeom>
        </p:spPr>
      </p:pic>
      <p:pic>
        <p:nvPicPr>
          <p:cNvPr id="15"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753" y="2766478"/>
            <a:ext cx="276035" cy="170765"/>
          </a:xfrm>
          <a:prstGeom prst="rect">
            <a:avLst/>
          </a:prstGeom>
        </p:spPr>
      </p:pic>
      <p:pic>
        <p:nvPicPr>
          <p:cNvPr id="16"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394" y="2766479"/>
            <a:ext cx="276035" cy="170079"/>
          </a:xfrm>
          <a:prstGeom prst="rect">
            <a:avLst/>
          </a:prstGeom>
        </p:spPr>
      </p:pic>
      <p:pic>
        <p:nvPicPr>
          <p:cNvPr id="18"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767" y="2766478"/>
            <a:ext cx="276035" cy="169736"/>
          </a:xfrm>
          <a:prstGeom prst="rect">
            <a:avLst/>
          </a:prstGeom>
        </p:spPr>
      </p:pic>
      <p:sp>
        <p:nvSpPr>
          <p:cNvPr id="5" name="Right Arrow 4"/>
          <p:cNvSpPr/>
          <p:nvPr/>
        </p:nvSpPr>
        <p:spPr>
          <a:xfrm>
            <a:off x="3455876" y="3116519"/>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a:off x="8244408" y="3109086"/>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9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5" grpId="0" animBg="1"/>
      <p:bldP spid="19" grpId="0" animBg="1"/>
    </p:bldLst>
  </p:timing>
</p:sld>
</file>

<file path=ppt/theme/theme1.xml><?xml version="1.0" encoding="utf-8"?>
<a:theme xmlns:a="http://schemas.openxmlformats.org/drawingml/2006/main" name="1_Office Theme">
  <a:themeElements>
    <a:clrScheme name="The Narrative">
      <a:dk1>
        <a:sysClr val="windowText" lastClr="000000"/>
      </a:dk1>
      <a:lt1>
        <a:sysClr val="window" lastClr="FFFFFF"/>
      </a:lt1>
      <a:dk2>
        <a:srgbClr val="1F497D"/>
      </a:dk2>
      <a:lt2>
        <a:srgbClr val="EEECE1"/>
      </a:lt2>
      <a:accent1>
        <a:srgbClr val="EC4638"/>
      </a:accent1>
      <a:accent2>
        <a:srgbClr val="7C0D59"/>
      </a:accent2>
      <a:accent3>
        <a:srgbClr val="033359"/>
      </a:accent3>
      <a:accent4>
        <a:srgbClr val="EFAB2C"/>
      </a:accent4>
      <a:accent5>
        <a:srgbClr val="1CACAC"/>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MRI Standard">
    <a:dk1>
      <a:sysClr val="windowText" lastClr="000000"/>
    </a:dk1>
    <a:lt1>
      <a:sysClr val="window" lastClr="FFFFFF"/>
    </a:lt1>
    <a:dk2>
      <a:srgbClr val="4F271C"/>
    </a:dk2>
    <a:lt2>
      <a:srgbClr val="E7DEC9"/>
    </a:lt2>
    <a:accent1>
      <a:srgbClr val="387EB9"/>
    </a:accent1>
    <a:accent2>
      <a:srgbClr val="FEB80A"/>
    </a:accent2>
    <a:accent3>
      <a:srgbClr val="C32D2E"/>
    </a:accent3>
    <a:accent4>
      <a:srgbClr val="84AA33"/>
    </a:accent4>
    <a:accent5>
      <a:srgbClr val="E7DEC9"/>
    </a:accent5>
    <a:accent6>
      <a:srgbClr val="002060"/>
    </a:accent6>
    <a:hlink>
      <a:srgbClr val="377EB9"/>
    </a:hlink>
    <a:folHlink>
      <a:srgbClr val="AA8A14"/>
    </a:folHlink>
  </a:clrScheme>
  <a:fontScheme name="CMRI Standar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MRI Standard">
    <a:dk1>
      <a:sysClr val="windowText" lastClr="000000"/>
    </a:dk1>
    <a:lt1>
      <a:sysClr val="window" lastClr="FFFFFF"/>
    </a:lt1>
    <a:dk2>
      <a:srgbClr val="4F271C"/>
    </a:dk2>
    <a:lt2>
      <a:srgbClr val="E7DEC9"/>
    </a:lt2>
    <a:accent1>
      <a:srgbClr val="387EB9"/>
    </a:accent1>
    <a:accent2>
      <a:srgbClr val="FEB80A"/>
    </a:accent2>
    <a:accent3>
      <a:srgbClr val="C32D2E"/>
    </a:accent3>
    <a:accent4>
      <a:srgbClr val="84AA33"/>
    </a:accent4>
    <a:accent5>
      <a:srgbClr val="E7DEC9"/>
    </a:accent5>
    <a:accent6>
      <a:srgbClr val="002060"/>
    </a:accent6>
    <a:hlink>
      <a:srgbClr val="377EB9"/>
    </a:hlink>
    <a:folHlink>
      <a:srgbClr val="AA8A14"/>
    </a:folHlink>
  </a:clrScheme>
  <a:fontScheme name="CMRI Standar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SB New Brand Colours 1">
    <a:dk1>
      <a:srgbClr val="676767"/>
    </a:dk1>
    <a:lt1>
      <a:srgbClr val="FFFFFF"/>
    </a:lt1>
    <a:dk2>
      <a:srgbClr val="676767"/>
    </a:dk2>
    <a:lt2>
      <a:srgbClr val="FFFFFF"/>
    </a:lt2>
    <a:accent1>
      <a:srgbClr val="005288"/>
    </a:accent1>
    <a:accent2>
      <a:srgbClr val="F16F24"/>
    </a:accent2>
    <a:accent3>
      <a:srgbClr val="29ABE2"/>
    </a:accent3>
    <a:accent4>
      <a:srgbClr val="676767"/>
    </a:accent4>
    <a:accent5>
      <a:srgbClr val="80A3E3"/>
    </a:accent5>
    <a:accent6>
      <a:srgbClr val="AAAAAA"/>
    </a:accent6>
    <a:hlink>
      <a:srgbClr val="F16F24"/>
    </a:hlink>
    <a:folHlink>
      <a:srgbClr val="29ABE2"/>
    </a:folHlink>
  </a:clrScheme>
  <a:fontScheme name="Custom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On-screen Show (16:9)</PresentationFormat>
  <Paragraphs>516</Paragraphs>
  <Slides>57</Slides>
  <Notes>9</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1_Office Theme</vt:lpstr>
      <vt:lpstr>PowerPoint Presentation</vt:lpstr>
      <vt:lpstr>The Narrative Partners</vt:lpstr>
      <vt:lpstr>The Debate is negative and broken</vt:lpstr>
      <vt:lpstr>Our arguments are diffuse</vt:lpstr>
      <vt:lpstr>Our Ambition</vt:lpstr>
      <vt:lpstr>The Narrative Project</vt:lpstr>
      <vt:lpstr>OUR AUDIENCE</vt:lpstr>
      <vt:lpstr>The Engaged Public is Quite Small</vt:lpstr>
      <vt:lpstr>Three Segments within the Engaged</vt:lpstr>
      <vt:lpstr>Audiences for this Research </vt:lpstr>
      <vt:lpstr>Insights &amp; Implications</vt:lpstr>
      <vt:lpstr>Key Insights</vt:lpstr>
      <vt:lpstr>Insight</vt:lpstr>
      <vt:lpstr>Insight</vt:lpstr>
      <vt:lpstr>Insight</vt:lpstr>
      <vt:lpstr>Insight</vt:lpstr>
      <vt:lpstr>Insight</vt:lpstr>
      <vt:lpstr>Insight</vt:lpstr>
      <vt:lpstr>Insight</vt:lpstr>
      <vt:lpstr>THE NARRATIVE</vt:lpstr>
      <vt:lpstr>Narrative Themes</vt:lpstr>
      <vt:lpstr>Narrative Messages</vt:lpstr>
      <vt:lpstr>Always Emphasize our Goal: Self-reliance</vt:lpstr>
      <vt:lpstr>Reframe the Moral Wrong as Wasted Potential, Not Helpless Suffering </vt:lpstr>
      <vt:lpstr>Reframe the World’s Poorest People as those who Share Values</vt:lpstr>
      <vt:lpstr>Show that Development Works Through Partnerships</vt:lpstr>
      <vt:lpstr>Use Progress as a Tool— Not a Story Itself</vt:lpstr>
      <vt:lpstr>DISCUSSION</vt:lpstr>
      <vt:lpstr>Discussion points</vt:lpstr>
      <vt:lpstr>appendix</vt:lpstr>
      <vt:lpstr>A Comprehensive Approach</vt:lpstr>
      <vt:lpstr>The Final Four Frames</vt:lpstr>
      <vt:lpstr>The Narrative Formula</vt:lpstr>
      <vt:lpstr>Insight</vt:lpstr>
      <vt:lpstr>Public Attitudes are Negative</vt:lpstr>
      <vt:lpstr>Changing These Opinions is Hard</vt:lpstr>
      <vt:lpstr>Insight</vt:lpstr>
      <vt:lpstr>Three Segments within the Engaged</vt:lpstr>
      <vt:lpstr>Likelihood to Donate to Charity Increases Among Swing Audience</vt:lpstr>
      <vt:lpstr>Insight</vt:lpstr>
      <vt:lpstr>Autonomy &amp; Partnership Were the Strongest Frames Tested</vt:lpstr>
      <vt:lpstr>Insight</vt:lpstr>
      <vt:lpstr>Our Audiences Don’t See Evidence of Positive Change</vt:lpstr>
      <vt:lpstr>Insight</vt:lpstr>
      <vt:lpstr>Women &amp; Girls (in a Values Framing) is the Best-performing Message Among Swings</vt:lpstr>
      <vt:lpstr>Insight</vt:lpstr>
      <vt:lpstr>There is Deep Skepticism that Individuals or Their Governments Can Make a Difference</vt:lpstr>
      <vt:lpstr> Our Frames and Messages Were Effective at Changing People’s Views of Their Own Impact</vt:lpstr>
      <vt:lpstr>Insight</vt:lpstr>
      <vt:lpstr>Even the Most Powerful Attacks Fail to Stand Up Against an Effective Rebuttal</vt:lpstr>
      <vt:lpstr>THE NARRATIVE</vt:lpstr>
      <vt:lpstr>The narrative in long-form</vt:lpstr>
      <vt:lpstr>examples</vt:lpstr>
      <vt:lpstr>PowerPoint Presentation</vt:lpstr>
      <vt:lpstr>PowerPoint Presentation</vt:lpstr>
      <vt:lpstr>Don’t do these things</vt:lpstr>
      <vt:lpstr>Or these…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New</dc:creator>
  <cp:lastModifiedBy>Julian</cp:lastModifiedBy>
  <cp:revision>518</cp:revision>
  <cp:lastPrinted>2014-05-30T20:03:10Z</cp:lastPrinted>
  <dcterms:created xsi:type="dcterms:W3CDTF">2014-05-29T13:22:00Z</dcterms:created>
  <dcterms:modified xsi:type="dcterms:W3CDTF">2014-12-09T07:27:08Z</dcterms:modified>
</cp:coreProperties>
</file>