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2" r:id="rId11"/>
    <p:sldId id="263" r:id="rId12"/>
    <p:sldId id="264" r:id="rId13"/>
  </p:sldIdLst>
  <p:sldSz cx="9710738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0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17" autoAdjust="0"/>
  </p:normalViewPr>
  <p:slideViewPr>
    <p:cSldViewPr>
      <p:cViewPr varScale="1">
        <p:scale>
          <a:sx n="99" d="100"/>
          <a:sy n="99" d="100"/>
        </p:scale>
        <p:origin x="-102" y="-138"/>
      </p:cViewPr>
      <p:guideLst>
        <p:guide orient="horz" pos="2160"/>
        <p:guide pos="30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45EFD-1906-440F-B837-ED6A6430795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63AE2-174F-4CCA-928F-E60DDCF199D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409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1527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 smtClean="0"/>
              <a:t>English</a:t>
            </a:r>
            <a:r>
              <a:rPr lang="lv-LV" dirty="0" smtClean="0"/>
              <a:t> </a:t>
            </a:r>
            <a:r>
              <a:rPr lang="lv-LV" dirty="0" err="1" smtClean="0"/>
              <a:t>non-Annex</a:t>
            </a:r>
            <a:r>
              <a:rPr lang="lv-LV" dirty="0" smtClean="0"/>
              <a:t> I operators </a:t>
            </a:r>
            <a:r>
              <a:rPr lang="lv-LV" dirty="0" err="1" smtClean="0"/>
              <a:t>mianly</a:t>
            </a:r>
            <a:r>
              <a:rPr lang="lv-LV" dirty="0" smtClean="0"/>
              <a:t> </a:t>
            </a:r>
            <a:r>
              <a:rPr lang="lv-LV" dirty="0" err="1" smtClean="0"/>
              <a:t>regulated</a:t>
            </a:r>
            <a:r>
              <a:rPr lang="lv-LV" dirty="0" smtClean="0"/>
              <a:t> </a:t>
            </a:r>
            <a:r>
              <a:rPr lang="lv-LV" dirty="0" err="1" smtClean="0"/>
              <a:t>through</a:t>
            </a:r>
            <a:r>
              <a:rPr lang="lv-LV" dirty="0" smtClean="0"/>
              <a:t> </a:t>
            </a:r>
            <a:r>
              <a:rPr lang="lv-LV" dirty="0" err="1" smtClean="0"/>
              <a:t>guidance</a:t>
            </a:r>
            <a:r>
              <a:rPr lang="lv-LV" dirty="0" smtClean="0"/>
              <a:t> </a:t>
            </a:r>
            <a:r>
              <a:rPr lang="lv-LV" dirty="0" err="1" smtClean="0"/>
              <a:t>system</a:t>
            </a:r>
            <a:r>
              <a:rPr lang="lv-LV" dirty="0" smtClean="0"/>
              <a:t> (</a:t>
            </a:r>
            <a:r>
              <a:rPr lang="lv-LV" dirty="0" err="1" smtClean="0"/>
              <a:t>when</a:t>
            </a:r>
            <a:r>
              <a:rPr lang="lv-LV" baseline="0" dirty="0" smtClean="0"/>
              <a:t> no </a:t>
            </a:r>
            <a:r>
              <a:rPr lang="lv-LV" baseline="0" dirty="0" err="1" smtClean="0"/>
              <a:t>integrated</a:t>
            </a:r>
            <a:r>
              <a:rPr lang="lv-LV" baseline="0" dirty="0" smtClean="0"/>
              <a:t> </a:t>
            </a:r>
            <a:r>
              <a:rPr lang="lv-LV" baseline="0" dirty="0" err="1" smtClean="0"/>
              <a:t>permits</a:t>
            </a:r>
            <a:r>
              <a:rPr lang="lv-LV" baseline="0" dirty="0" smtClean="0"/>
              <a:t> </a:t>
            </a:r>
            <a:r>
              <a:rPr lang="lv-LV" baseline="0" dirty="0" err="1" smtClean="0"/>
              <a:t>are</a:t>
            </a:r>
            <a:r>
              <a:rPr lang="lv-LV" baseline="0" dirty="0" smtClean="0"/>
              <a:t> </a:t>
            </a:r>
            <a:r>
              <a:rPr lang="lv-LV" baseline="0" dirty="0" err="1" smtClean="0"/>
              <a:t>required</a:t>
            </a:r>
            <a:r>
              <a:rPr lang="lv-LV" baseline="0" dirty="0" smtClean="0"/>
              <a:t>)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0131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32823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306" y="2130426"/>
            <a:ext cx="825412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611" y="3886200"/>
            <a:ext cx="679751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167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028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6932" y="274639"/>
            <a:ext cx="23197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883" y="274639"/>
            <a:ext cx="679920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182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596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082" y="4406901"/>
            <a:ext cx="825412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082" y="2906713"/>
            <a:ext cx="825412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883" y="1600201"/>
            <a:ext cx="4558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6381" y="1600201"/>
            <a:ext cx="4560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1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535113"/>
            <a:ext cx="42905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37" y="2174875"/>
            <a:ext cx="42905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921" y="1535113"/>
            <a:ext cx="429228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921" y="2174875"/>
            <a:ext cx="429228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32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2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388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3050"/>
            <a:ext cx="319476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29" y="273051"/>
            <a:ext cx="542857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5537" y="1435101"/>
            <a:ext cx="319476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299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373" y="4800600"/>
            <a:ext cx="582644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3373" y="612775"/>
            <a:ext cx="582644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3373" y="5367338"/>
            <a:ext cx="582644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89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600201"/>
            <a:ext cx="873966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537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F872D-2266-4675-A5C4-6BABC39CBA01}" type="datetimeFigureOut">
              <a:rPr lang="lv-LV" smtClean="0"/>
              <a:t>2014.04.16.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7836" y="6356351"/>
            <a:ext cx="3075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9362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392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</a:t>
            </a:r>
            <a:r>
              <a:rPr lang="en-US" dirty="0"/>
              <a:t>of practice of ELVs and other conditions setting in EU member states for non-Annex I installations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r>
              <a:rPr lang="lv-LV" dirty="0" smtClean="0"/>
              <a:t>Valts Vilnītis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751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UK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err="1" smtClean="0"/>
              <a:t>Non-Annex</a:t>
            </a:r>
            <a:r>
              <a:rPr lang="lv-LV" dirty="0" smtClean="0"/>
              <a:t> I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divided</a:t>
            </a:r>
            <a:r>
              <a:rPr lang="lv-LV" dirty="0" smtClean="0"/>
              <a:t> </a:t>
            </a:r>
            <a:r>
              <a:rPr lang="lv-LV" dirty="0" err="1" smtClean="0"/>
              <a:t>in</a:t>
            </a:r>
            <a:r>
              <a:rPr lang="lv-LV" dirty="0" smtClean="0"/>
              <a:t> A2 </a:t>
            </a:r>
            <a:r>
              <a:rPr lang="lv-LV" dirty="0" err="1" smtClean="0"/>
              <a:t>and</a:t>
            </a:r>
            <a:r>
              <a:rPr lang="lv-LV" dirty="0" smtClean="0"/>
              <a:t> B </a:t>
            </a:r>
            <a:r>
              <a:rPr lang="lv-LV" dirty="0" err="1" smtClean="0"/>
              <a:t>polluting</a:t>
            </a:r>
            <a:r>
              <a:rPr lang="lv-LV" dirty="0" smtClean="0"/>
              <a:t> </a:t>
            </a:r>
            <a:r>
              <a:rPr lang="lv-LV" dirty="0" err="1" smtClean="0"/>
              <a:t>activities</a:t>
            </a:r>
            <a:endParaRPr lang="lv-LV" dirty="0"/>
          </a:p>
          <a:p>
            <a:pPr lvl="1"/>
            <a:r>
              <a:rPr lang="lv-LV" dirty="0" smtClean="0"/>
              <a:t>A2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require</a:t>
            </a:r>
            <a:r>
              <a:rPr lang="lv-LV" dirty="0" smtClean="0"/>
              <a:t> </a:t>
            </a:r>
            <a:r>
              <a:rPr lang="lv-LV" dirty="0" err="1" smtClean="0"/>
              <a:t>integrated</a:t>
            </a:r>
            <a:r>
              <a:rPr lang="lv-LV" dirty="0" smtClean="0"/>
              <a:t> </a:t>
            </a:r>
            <a:r>
              <a:rPr lang="lv-LV" dirty="0" err="1" smtClean="0"/>
              <a:t>permit</a:t>
            </a:r>
            <a:r>
              <a:rPr lang="lv-LV" dirty="0" smtClean="0"/>
              <a:t>;</a:t>
            </a:r>
          </a:p>
          <a:p>
            <a:pPr lvl="1"/>
            <a:r>
              <a:rPr lang="lv-LV" dirty="0" smtClean="0"/>
              <a:t>B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require</a:t>
            </a:r>
            <a:r>
              <a:rPr lang="lv-LV" dirty="0" smtClean="0"/>
              <a:t> </a:t>
            </a:r>
            <a:r>
              <a:rPr lang="en-US" dirty="0" smtClean="0"/>
              <a:t>environmental </a:t>
            </a:r>
            <a:r>
              <a:rPr lang="en-US" dirty="0"/>
              <a:t>permits which cover mainly air pollution issues using Statutory Guidance with prescribed emission limits </a:t>
            </a:r>
            <a:r>
              <a:rPr lang="en-US" dirty="0" smtClean="0"/>
              <a:t>benchmarks</a:t>
            </a:r>
            <a:r>
              <a:rPr lang="lv-LV" dirty="0" smtClean="0"/>
              <a:t>.</a:t>
            </a:r>
          </a:p>
          <a:p>
            <a:r>
              <a:rPr lang="en-US" dirty="0"/>
              <a:t>The Environment Agency for England and Wales provides detailed guidance for sector specific issues as well as general issues related to environmental </a:t>
            </a:r>
            <a:r>
              <a:rPr lang="en-US" dirty="0" smtClean="0"/>
              <a:t>regulation. 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132054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Conclusions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Latvian system </a:t>
            </a:r>
            <a:r>
              <a:rPr lang="en-US" dirty="0" smtClean="0"/>
              <a:t>would </a:t>
            </a:r>
            <a:r>
              <a:rPr lang="en-US" dirty="0"/>
              <a:t>be probably easiest for implementation as it keeps the procedure for determining ELVs for relatively big number of pollutants for many industrial activities. </a:t>
            </a:r>
            <a:r>
              <a:rPr lang="lv-LV" dirty="0" err="1" smtClean="0"/>
              <a:t>Yet</a:t>
            </a:r>
            <a:r>
              <a:rPr lang="lv-LV" dirty="0" smtClean="0"/>
              <a:t> it </a:t>
            </a:r>
            <a:r>
              <a:rPr lang="lv-LV" dirty="0" err="1" smtClean="0"/>
              <a:t>undertook</a:t>
            </a:r>
            <a:r>
              <a:rPr lang="lv-LV" dirty="0" smtClean="0"/>
              <a:t> </a:t>
            </a:r>
            <a:r>
              <a:rPr lang="lv-LV" dirty="0" err="1" smtClean="0"/>
              <a:t>transformation</a:t>
            </a:r>
            <a:r>
              <a:rPr lang="lv-LV" dirty="0" smtClean="0"/>
              <a:t> </a:t>
            </a:r>
            <a:r>
              <a:rPr lang="lv-LV" dirty="0" err="1" smtClean="0"/>
              <a:t>from</a:t>
            </a:r>
            <a:r>
              <a:rPr lang="lv-LV" dirty="0" smtClean="0"/>
              <a:t> </a:t>
            </a:r>
            <a:r>
              <a:rPr lang="lv-LV" dirty="0" err="1" smtClean="0"/>
              <a:t>media</a:t>
            </a:r>
            <a:r>
              <a:rPr lang="lv-LV" dirty="0" smtClean="0"/>
              <a:t> to </a:t>
            </a:r>
            <a:r>
              <a:rPr lang="lv-LV" dirty="0" err="1" smtClean="0"/>
              <a:t>integrated</a:t>
            </a:r>
            <a:r>
              <a:rPr lang="lv-LV" dirty="0" smtClean="0"/>
              <a:t> </a:t>
            </a:r>
            <a:r>
              <a:rPr lang="lv-LV" dirty="0" err="1" smtClean="0"/>
              <a:t>approach</a:t>
            </a:r>
            <a:r>
              <a:rPr lang="lv-LV" dirty="0" smtClean="0"/>
              <a:t>.</a:t>
            </a:r>
          </a:p>
          <a:p>
            <a:r>
              <a:rPr lang="lv-LV" dirty="0" err="1" smtClean="0"/>
              <a:t>Czech</a:t>
            </a:r>
            <a:r>
              <a:rPr lang="lv-LV" dirty="0" smtClean="0"/>
              <a:t> </a:t>
            </a:r>
            <a:r>
              <a:rPr lang="lv-LV" dirty="0" err="1" smtClean="0"/>
              <a:t>system</a:t>
            </a:r>
            <a:r>
              <a:rPr lang="lv-LV" dirty="0" smtClean="0"/>
              <a:t> </a:t>
            </a:r>
            <a:r>
              <a:rPr lang="lv-LV" dirty="0" err="1" smtClean="0"/>
              <a:t>keeps</a:t>
            </a:r>
            <a:r>
              <a:rPr lang="lv-LV" dirty="0" smtClean="0"/>
              <a:t> </a:t>
            </a:r>
            <a:r>
              <a:rPr lang="lv-LV" dirty="0" err="1" smtClean="0"/>
              <a:t>media</a:t>
            </a:r>
            <a:r>
              <a:rPr lang="lv-LV" dirty="0" smtClean="0"/>
              <a:t> </a:t>
            </a:r>
            <a:r>
              <a:rPr lang="lv-LV" dirty="0" err="1" smtClean="0"/>
              <a:t>approach</a:t>
            </a:r>
            <a:r>
              <a:rPr lang="lv-LV" dirty="0" smtClean="0"/>
              <a:t>, </a:t>
            </a:r>
            <a:r>
              <a:rPr lang="lv-LV" dirty="0" err="1" smtClean="0"/>
              <a:t>therefore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costly both for the industry and for the permitting </a:t>
            </a:r>
            <a:r>
              <a:rPr lang="en-US" dirty="0" smtClean="0"/>
              <a:t>authorities</a:t>
            </a:r>
            <a:r>
              <a:rPr lang="lv-LV" dirty="0" smtClean="0"/>
              <a:t>.</a:t>
            </a:r>
          </a:p>
          <a:p>
            <a:r>
              <a:rPr lang="lv-LV" dirty="0" err="1" smtClean="0"/>
              <a:t>English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Welsh</a:t>
            </a:r>
            <a:r>
              <a:rPr lang="lv-LV" dirty="0" smtClean="0"/>
              <a:t> </a:t>
            </a:r>
            <a:r>
              <a:rPr lang="lv-LV" dirty="0" err="1" smtClean="0"/>
              <a:t>system</a:t>
            </a:r>
            <a:r>
              <a:rPr lang="lv-LV" dirty="0" smtClean="0"/>
              <a:t> </a:t>
            </a:r>
            <a:r>
              <a:rPr lang="en-US" dirty="0" err="1" smtClean="0"/>
              <a:t>emphasises</a:t>
            </a:r>
            <a:r>
              <a:rPr lang="en-US" dirty="0" smtClean="0"/>
              <a:t> </a:t>
            </a:r>
            <a:r>
              <a:rPr lang="en-US" dirty="0"/>
              <a:t>negotiation of permit conditions including ELVs, using the guidance’s proposed emission levels as </a:t>
            </a:r>
            <a:r>
              <a:rPr lang="en-US" dirty="0" smtClean="0"/>
              <a:t>benchmarks</a:t>
            </a:r>
            <a:r>
              <a:rPr lang="lv-LV" dirty="0" smtClean="0"/>
              <a:t>, </a:t>
            </a:r>
            <a:r>
              <a:rPr lang="lv-LV" dirty="0" err="1" smtClean="0"/>
              <a:t>which</a:t>
            </a:r>
            <a:r>
              <a:rPr lang="lv-LV" dirty="0" smtClean="0"/>
              <a:t>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 smtClean="0"/>
              <a:t>very</a:t>
            </a:r>
            <a:r>
              <a:rPr lang="lv-LV" dirty="0" smtClean="0"/>
              <a:t> </a:t>
            </a:r>
            <a:r>
              <a:rPr lang="lv-LV" dirty="0" err="1" smtClean="0"/>
              <a:t>different</a:t>
            </a:r>
            <a:r>
              <a:rPr lang="lv-LV" dirty="0" smtClean="0"/>
              <a:t> </a:t>
            </a:r>
            <a:r>
              <a:rPr lang="lv-LV" dirty="0" err="1" smtClean="0"/>
              <a:t>from</a:t>
            </a:r>
            <a:r>
              <a:rPr lang="lv-LV" dirty="0" smtClean="0"/>
              <a:t> </a:t>
            </a:r>
            <a:r>
              <a:rPr lang="lv-LV" dirty="0" err="1" smtClean="0"/>
              <a:t>project</a:t>
            </a:r>
            <a:r>
              <a:rPr lang="lv-LV" dirty="0" smtClean="0"/>
              <a:t> </a:t>
            </a:r>
            <a:r>
              <a:rPr lang="lv-LV" dirty="0" err="1" smtClean="0"/>
              <a:t>countries</a:t>
            </a:r>
            <a:r>
              <a:rPr lang="lv-LV" dirty="0" smtClean="0"/>
              <a:t>’ </a:t>
            </a:r>
            <a:r>
              <a:rPr lang="lv-LV" dirty="0" err="1" smtClean="0"/>
              <a:t>system</a:t>
            </a:r>
            <a:r>
              <a:rPr lang="lv-LV" dirty="0" smtClean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156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Conclusions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 smtClean="0"/>
              <a:t>Possible</a:t>
            </a:r>
            <a:r>
              <a:rPr lang="lv-LV" dirty="0" smtClean="0"/>
              <a:t> </a:t>
            </a:r>
            <a:r>
              <a:rPr lang="lv-LV" dirty="0" err="1" smtClean="0"/>
              <a:t>approaches</a:t>
            </a:r>
            <a:endParaRPr lang="lv-LV" dirty="0" smtClean="0"/>
          </a:p>
          <a:p>
            <a:pPr marL="971550" lvl="1" indent="-514350">
              <a:buFont typeface="+mj-lt"/>
              <a:buAutoNum type="arabicPeriod"/>
            </a:pPr>
            <a:r>
              <a:rPr lang="lv-LV" dirty="0" smtClean="0"/>
              <a:t>U</a:t>
            </a:r>
            <a:r>
              <a:rPr lang="en-US" dirty="0" err="1" smtClean="0"/>
              <a:t>tilizing</a:t>
            </a:r>
            <a:r>
              <a:rPr lang="en-US" dirty="0" smtClean="0"/>
              <a:t> </a:t>
            </a:r>
            <a:r>
              <a:rPr lang="en-US" dirty="0"/>
              <a:t>the Latvian regulations prescribing environmental performance conditions for several specific </a:t>
            </a:r>
            <a:r>
              <a:rPr lang="en-US" dirty="0" smtClean="0"/>
              <a:t>activities</a:t>
            </a:r>
            <a:r>
              <a:rPr lang="lv-LV" dirty="0" smtClean="0"/>
              <a:t> (</a:t>
            </a:r>
            <a:r>
              <a:rPr lang="lv-LV" dirty="0" err="1" smtClean="0"/>
              <a:t>GBRs</a:t>
            </a:r>
            <a:r>
              <a:rPr lang="lv-LV" dirty="0" smtClean="0"/>
              <a:t>);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dirty="0" err="1" smtClean="0"/>
              <a:t>Utilizing</a:t>
            </a:r>
            <a:r>
              <a:rPr lang="lv-LV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Czech regulations prescribing ELVs and related air protection </a:t>
            </a:r>
            <a:r>
              <a:rPr lang="en-US" dirty="0" smtClean="0"/>
              <a:t>measures</a:t>
            </a:r>
            <a:r>
              <a:rPr lang="lv-LV" dirty="0" smtClean="0"/>
              <a:t>;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dirty="0" err="1" smtClean="0"/>
              <a:t>Utilizing</a:t>
            </a:r>
            <a:r>
              <a:rPr lang="lv-LV" dirty="0" smtClean="0"/>
              <a:t> </a:t>
            </a:r>
            <a:r>
              <a:rPr lang="en-US" dirty="0"/>
              <a:t>the English </a:t>
            </a:r>
            <a:r>
              <a:rPr lang="en-US" dirty="0" err="1"/>
              <a:t>sectoral</a:t>
            </a:r>
            <a:r>
              <a:rPr lang="en-US" dirty="0"/>
              <a:t> guidance as models for developing general binding rules or recommendations for project </a:t>
            </a:r>
            <a:r>
              <a:rPr lang="en-US" dirty="0" smtClean="0"/>
              <a:t>countries</a:t>
            </a:r>
            <a:r>
              <a:rPr lang="lv-LV" dirty="0" smtClean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1548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EU </a:t>
            </a:r>
            <a:r>
              <a:rPr lang="lv-LV" dirty="0" err="1" smtClean="0"/>
              <a:t>member</a:t>
            </a:r>
            <a:r>
              <a:rPr lang="lv-LV" dirty="0" smtClean="0"/>
              <a:t> </a:t>
            </a:r>
            <a:r>
              <a:rPr lang="lv-LV" dirty="0" err="1" smtClean="0"/>
              <a:t>states</a:t>
            </a:r>
            <a:r>
              <a:rPr lang="lv-LV" dirty="0" smtClean="0"/>
              <a:t>’ </a:t>
            </a:r>
            <a:r>
              <a:rPr lang="lv-LV" dirty="0" err="1" smtClean="0"/>
              <a:t>experience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 err="1" smtClean="0"/>
              <a:t>Latvia</a:t>
            </a:r>
            <a:r>
              <a:rPr lang="lv-LV" sz="2800" dirty="0" smtClean="0"/>
              <a:t> - </a:t>
            </a:r>
            <a:r>
              <a:rPr lang="en-US" sz="2800" dirty="0"/>
              <a:t>good example of the environmental regulation development in the former Soviet Union </a:t>
            </a:r>
            <a:r>
              <a:rPr lang="en-US" sz="2800" dirty="0" smtClean="0"/>
              <a:t>country</a:t>
            </a:r>
            <a:r>
              <a:rPr lang="lv-LV" sz="2800" dirty="0" smtClean="0"/>
              <a:t>;</a:t>
            </a:r>
          </a:p>
          <a:p>
            <a:r>
              <a:rPr lang="en-US" sz="2800" dirty="0" smtClean="0"/>
              <a:t>Czech </a:t>
            </a:r>
            <a:r>
              <a:rPr lang="en-US" sz="2800" dirty="0"/>
              <a:t>Republic </a:t>
            </a:r>
            <a:r>
              <a:rPr lang="lv-LV" sz="2800" dirty="0" smtClean="0"/>
              <a:t>- </a:t>
            </a:r>
            <a:r>
              <a:rPr lang="en-US" sz="2800" dirty="0" smtClean="0"/>
              <a:t>air </a:t>
            </a:r>
            <a:r>
              <a:rPr lang="en-US" sz="2800" dirty="0"/>
              <a:t>pollution regulation was firstly greatly inspired by the German prescriptive system and during last 10 years it has undergone several principal </a:t>
            </a:r>
            <a:r>
              <a:rPr lang="en-US" sz="2800" dirty="0" smtClean="0"/>
              <a:t>modifications</a:t>
            </a:r>
            <a:r>
              <a:rPr lang="lv-LV" sz="2800" dirty="0" smtClean="0"/>
              <a:t>;</a:t>
            </a:r>
          </a:p>
          <a:p>
            <a:r>
              <a:rPr lang="en-US" sz="2800" dirty="0" smtClean="0"/>
              <a:t>UK </a:t>
            </a:r>
            <a:r>
              <a:rPr lang="lv-LV" sz="2800" dirty="0" smtClean="0"/>
              <a:t>- </a:t>
            </a:r>
            <a:r>
              <a:rPr lang="en-US" sz="2800" dirty="0" smtClean="0"/>
              <a:t>regulation </a:t>
            </a:r>
            <a:r>
              <a:rPr lang="en-US" sz="2800" dirty="0"/>
              <a:t>is one of the least prescriptive in the EU; nevertheless there is an elaborated system of regulatory guidance for large number of various </a:t>
            </a:r>
            <a:r>
              <a:rPr lang="en-US" sz="2800" dirty="0" smtClean="0"/>
              <a:t>sectors</a:t>
            </a:r>
            <a:r>
              <a:rPr lang="lv-LV" sz="2800" dirty="0" smtClean="0"/>
              <a:t>.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413309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Issues</a:t>
            </a:r>
            <a:r>
              <a:rPr lang="lv-LV" dirty="0" smtClean="0"/>
              <a:t> </a:t>
            </a:r>
            <a:r>
              <a:rPr lang="lv-LV" dirty="0" err="1" smtClean="0"/>
              <a:t>assessed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Legal </a:t>
            </a:r>
            <a:r>
              <a:rPr lang="en-US" dirty="0"/>
              <a:t>framework setting the environmental regulation of non-Annex I </a:t>
            </a:r>
            <a:r>
              <a:rPr lang="en-US" dirty="0" smtClean="0"/>
              <a:t>installations</a:t>
            </a:r>
            <a:r>
              <a:rPr lang="lv-LV" dirty="0" smtClean="0"/>
              <a:t>;</a:t>
            </a:r>
            <a:endParaRPr lang="en-US" dirty="0"/>
          </a:p>
          <a:p>
            <a:r>
              <a:rPr lang="en-US" dirty="0" smtClean="0"/>
              <a:t>Specification </a:t>
            </a:r>
            <a:r>
              <a:rPr lang="en-US" dirty="0"/>
              <a:t>of non-Annex I </a:t>
            </a:r>
            <a:r>
              <a:rPr lang="en-US" dirty="0" smtClean="0"/>
              <a:t>installations</a:t>
            </a:r>
            <a:r>
              <a:rPr lang="lv-LV" dirty="0" smtClean="0"/>
              <a:t>;</a:t>
            </a:r>
            <a:endParaRPr lang="en-US" dirty="0"/>
          </a:p>
          <a:p>
            <a:r>
              <a:rPr lang="en-US" dirty="0" smtClean="0"/>
              <a:t>Air </a:t>
            </a:r>
            <a:r>
              <a:rPr lang="en-US" dirty="0"/>
              <a:t>pollution regulations of non-Annex I installations, setting ELVs and other requirements for </a:t>
            </a:r>
            <a:r>
              <a:rPr lang="en-US" dirty="0" smtClean="0"/>
              <a:t>operators</a:t>
            </a:r>
            <a:r>
              <a:rPr lang="lv-LV" dirty="0" smtClean="0"/>
              <a:t>;</a:t>
            </a:r>
            <a:endParaRPr lang="en-US" dirty="0"/>
          </a:p>
          <a:p>
            <a:r>
              <a:rPr lang="en-US" dirty="0" smtClean="0"/>
              <a:t>Other </a:t>
            </a:r>
            <a:r>
              <a:rPr lang="en-US" dirty="0"/>
              <a:t>regulatory requirements related to specific media (e.g. water) or to specific types of activities or </a:t>
            </a:r>
            <a:r>
              <a:rPr lang="en-US" dirty="0" smtClean="0"/>
              <a:t>installations</a:t>
            </a:r>
            <a:r>
              <a:rPr lang="lv-LV" dirty="0" smtClean="0"/>
              <a:t>.</a:t>
            </a:r>
            <a:endParaRPr lang="en-US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903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Czech</a:t>
            </a:r>
            <a:r>
              <a:rPr lang="lv-LV" dirty="0" smtClean="0"/>
              <a:t> </a:t>
            </a:r>
            <a:r>
              <a:rPr lang="lv-LV" dirty="0" err="1" smtClean="0"/>
              <a:t>Republic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err="1" smtClean="0"/>
              <a:t>Non-Annex</a:t>
            </a:r>
            <a:r>
              <a:rPr lang="lv-LV" dirty="0" smtClean="0"/>
              <a:t> I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are</a:t>
            </a:r>
            <a:r>
              <a:rPr lang="lv-LV" dirty="0" smtClean="0"/>
              <a:t> </a:t>
            </a:r>
            <a:r>
              <a:rPr lang="lv-LV" dirty="0" err="1" smtClean="0"/>
              <a:t>regulated</a:t>
            </a:r>
            <a:r>
              <a:rPr lang="lv-LV" dirty="0" smtClean="0"/>
              <a:t> </a:t>
            </a:r>
            <a:r>
              <a:rPr lang="lv-LV" dirty="0" err="1" smtClean="0"/>
              <a:t>by</a:t>
            </a:r>
            <a:r>
              <a:rPr lang="lv-LV" dirty="0" smtClean="0"/>
              <a:t> </a:t>
            </a:r>
            <a:r>
              <a:rPr lang="lv-LV" dirty="0" err="1" smtClean="0"/>
              <a:t>media-specific</a:t>
            </a:r>
            <a:r>
              <a:rPr lang="lv-LV" dirty="0" smtClean="0"/>
              <a:t> </a:t>
            </a:r>
            <a:r>
              <a:rPr lang="lv-LV" dirty="0" err="1" smtClean="0"/>
              <a:t>legislation</a:t>
            </a:r>
            <a:r>
              <a:rPr lang="lv-LV" dirty="0" smtClean="0"/>
              <a:t>:</a:t>
            </a:r>
          </a:p>
          <a:p>
            <a:pPr lvl="1"/>
            <a:r>
              <a:rPr lang="lv-LV" dirty="0" err="1" smtClean="0"/>
              <a:t>Air</a:t>
            </a:r>
            <a:r>
              <a:rPr lang="lv-LV" dirty="0" smtClean="0"/>
              <a:t> </a:t>
            </a:r>
            <a:r>
              <a:rPr lang="lv-LV" dirty="0" err="1" smtClean="0"/>
              <a:t>pollution</a:t>
            </a:r>
            <a:r>
              <a:rPr lang="lv-LV" dirty="0" smtClean="0"/>
              <a:t> </a:t>
            </a:r>
            <a:r>
              <a:rPr lang="lv-LV" dirty="0" err="1" smtClean="0"/>
              <a:t>regulation</a:t>
            </a:r>
            <a:r>
              <a:rPr lang="lv-LV" dirty="0" smtClean="0"/>
              <a:t> (</a:t>
            </a:r>
            <a:r>
              <a:rPr lang="lv-LV" dirty="0" err="1"/>
              <a:t>lists</a:t>
            </a:r>
            <a:r>
              <a:rPr lang="lv-LV" dirty="0"/>
              <a:t> </a:t>
            </a:r>
            <a:r>
              <a:rPr lang="lv-LV" dirty="0" err="1"/>
              <a:t>specific</a:t>
            </a:r>
            <a:r>
              <a:rPr lang="lv-LV" dirty="0"/>
              <a:t> </a:t>
            </a:r>
            <a:r>
              <a:rPr lang="lv-LV" dirty="0" err="1"/>
              <a:t>activities</a:t>
            </a:r>
            <a:r>
              <a:rPr lang="lv-LV" dirty="0"/>
              <a:t> </a:t>
            </a:r>
            <a:r>
              <a:rPr lang="lv-LV" dirty="0" err="1"/>
              <a:t>requiring</a:t>
            </a:r>
            <a:r>
              <a:rPr lang="lv-LV" dirty="0"/>
              <a:t> </a:t>
            </a:r>
            <a:r>
              <a:rPr lang="lv-LV" dirty="0" err="1"/>
              <a:t>permit</a:t>
            </a:r>
            <a:r>
              <a:rPr lang="lv-LV" dirty="0"/>
              <a:t>, </a:t>
            </a:r>
            <a:r>
              <a:rPr lang="lv-LV" dirty="0" err="1"/>
              <a:t>e.g</a:t>
            </a:r>
            <a:r>
              <a:rPr lang="lv-LV" dirty="0" smtClean="0"/>
              <a:t>. </a:t>
            </a:r>
            <a:r>
              <a:rPr lang="lv-LV" dirty="0" err="1" smtClean="0"/>
              <a:t>Animal</a:t>
            </a:r>
            <a:r>
              <a:rPr lang="lv-LV" dirty="0" smtClean="0"/>
              <a:t> </a:t>
            </a:r>
            <a:r>
              <a:rPr lang="lv-LV" dirty="0" err="1" smtClean="0"/>
              <a:t>farms</a:t>
            </a:r>
            <a:r>
              <a:rPr lang="lv-LV" dirty="0" smtClean="0"/>
              <a:t>, </a:t>
            </a:r>
            <a:r>
              <a:rPr lang="lv-LV" dirty="0" err="1" smtClean="0"/>
              <a:t>fuel</a:t>
            </a:r>
            <a:r>
              <a:rPr lang="lv-LV" dirty="0" smtClean="0"/>
              <a:t> </a:t>
            </a:r>
            <a:r>
              <a:rPr lang="lv-LV" dirty="0" err="1" smtClean="0"/>
              <a:t>storage</a:t>
            </a:r>
            <a:r>
              <a:rPr lang="lv-LV" dirty="0" smtClean="0"/>
              <a:t>, </a:t>
            </a:r>
            <a:r>
              <a:rPr lang="lv-LV" dirty="0" err="1" smtClean="0"/>
              <a:t>as</a:t>
            </a:r>
            <a:r>
              <a:rPr lang="lv-LV" dirty="0" smtClean="0"/>
              <a:t> </a:t>
            </a:r>
            <a:r>
              <a:rPr lang="lv-LV" dirty="0" err="1" smtClean="0"/>
              <a:t>well</a:t>
            </a:r>
            <a:r>
              <a:rPr lang="lv-LV" dirty="0" smtClean="0"/>
              <a:t> </a:t>
            </a:r>
            <a:r>
              <a:rPr lang="lv-LV" dirty="0" err="1" smtClean="0"/>
              <a:t>as</a:t>
            </a:r>
            <a:r>
              <a:rPr lang="lv-LV" dirty="0" smtClean="0"/>
              <a:t>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not</a:t>
            </a:r>
            <a:r>
              <a:rPr lang="lv-LV" dirty="0" smtClean="0"/>
              <a:t> </a:t>
            </a:r>
            <a:r>
              <a:rPr lang="lv-LV" dirty="0" err="1" smtClean="0"/>
              <a:t>requiring</a:t>
            </a:r>
            <a:r>
              <a:rPr lang="lv-LV" dirty="0" smtClean="0"/>
              <a:t> </a:t>
            </a:r>
            <a:r>
              <a:rPr lang="lv-LV" dirty="0" err="1" smtClean="0"/>
              <a:t>permit</a:t>
            </a:r>
            <a:r>
              <a:rPr lang="lv-LV" dirty="0" smtClean="0"/>
              <a:t>, </a:t>
            </a:r>
            <a:r>
              <a:rPr lang="lv-LV" dirty="0" err="1" smtClean="0"/>
              <a:t>but</a:t>
            </a:r>
            <a:r>
              <a:rPr lang="lv-LV" dirty="0" smtClean="0"/>
              <a:t> </a:t>
            </a:r>
            <a:r>
              <a:rPr lang="lv-LV" dirty="0" err="1" smtClean="0"/>
              <a:t>which</a:t>
            </a:r>
            <a:r>
              <a:rPr lang="lv-LV" dirty="0" smtClean="0"/>
              <a:t> </a:t>
            </a:r>
            <a:r>
              <a:rPr lang="lv-LV" dirty="0" err="1" smtClean="0"/>
              <a:t>have</a:t>
            </a:r>
            <a:r>
              <a:rPr lang="lv-LV" dirty="0" smtClean="0"/>
              <a:t> to </a:t>
            </a:r>
            <a:r>
              <a:rPr lang="lv-LV" dirty="0" err="1" smtClean="0"/>
              <a:t>comply</a:t>
            </a:r>
            <a:r>
              <a:rPr lang="lv-LV" dirty="0" smtClean="0"/>
              <a:t> </a:t>
            </a:r>
            <a:r>
              <a:rPr lang="lv-LV" dirty="0" err="1" smtClean="0"/>
              <a:t>with</a:t>
            </a:r>
            <a:r>
              <a:rPr lang="lv-LV" dirty="0" smtClean="0"/>
              <a:t> </a:t>
            </a:r>
            <a:r>
              <a:rPr lang="lv-LV" dirty="0" err="1" smtClean="0"/>
              <a:t>rules</a:t>
            </a:r>
            <a:r>
              <a:rPr lang="lv-LV" dirty="0" smtClean="0"/>
              <a:t>);</a:t>
            </a:r>
          </a:p>
          <a:p>
            <a:pPr lvl="1"/>
            <a:r>
              <a:rPr lang="lv-LV" dirty="0" err="1" smtClean="0"/>
              <a:t>Water</a:t>
            </a:r>
            <a:r>
              <a:rPr lang="lv-LV" dirty="0" smtClean="0"/>
              <a:t> </a:t>
            </a:r>
            <a:r>
              <a:rPr lang="lv-LV" dirty="0" err="1" smtClean="0"/>
              <a:t>pollution</a:t>
            </a:r>
            <a:r>
              <a:rPr lang="lv-LV" dirty="0" smtClean="0"/>
              <a:t> </a:t>
            </a:r>
            <a:r>
              <a:rPr lang="lv-LV" dirty="0" err="1" smtClean="0"/>
              <a:t>regulation</a:t>
            </a:r>
            <a:r>
              <a:rPr lang="lv-LV" dirty="0" smtClean="0"/>
              <a:t> (</a:t>
            </a:r>
            <a:r>
              <a:rPr lang="lv-LV" dirty="0" err="1" smtClean="0"/>
              <a:t>lists</a:t>
            </a:r>
            <a:r>
              <a:rPr lang="lv-LV" dirty="0" smtClean="0"/>
              <a:t> </a:t>
            </a:r>
            <a:r>
              <a:rPr lang="lv-LV" dirty="0" err="1" smtClean="0"/>
              <a:t>specific</a:t>
            </a:r>
            <a:r>
              <a:rPr lang="lv-LV" dirty="0" smtClean="0"/>
              <a:t>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requiring</a:t>
            </a:r>
            <a:r>
              <a:rPr lang="lv-LV" dirty="0" smtClean="0"/>
              <a:t> </a:t>
            </a:r>
            <a:r>
              <a:rPr lang="lv-LV" dirty="0" err="1" smtClean="0"/>
              <a:t>permit</a:t>
            </a:r>
            <a:r>
              <a:rPr lang="lv-LV" dirty="0" smtClean="0"/>
              <a:t>, </a:t>
            </a:r>
            <a:r>
              <a:rPr lang="lv-LV" dirty="0" err="1" smtClean="0"/>
              <a:t>e.g</a:t>
            </a:r>
            <a:r>
              <a:rPr lang="lv-LV" dirty="0" smtClean="0"/>
              <a:t>. </a:t>
            </a:r>
            <a:r>
              <a:rPr lang="en-US" dirty="0" smtClean="0"/>
              <a:t>abstraction </a:t>
            </a:r>
            <a:r>
              <a:rPr lang="en-US" dirty="0"/>
              <a:t>of surface water for business </a:t>
            </a:r>
            <a:r>
              <a:rPr lang="en-US" dirty="0" smtClean="0"/>
              <a:t>purpose</a:t>
            </a:r>
            <a:r>
              <a:rPr lang="lv-LV" dirty="0" smtClean="0"/>
              <a:t>);</a:t>
            </a:r>
          </a:p>
          <a:p>
            <a:pPr lvl="1"/>
            <a:r>
              <a:rPr lang="lv-LV" dirty="0" err="1" smtClean="0"/>
              <a:t>Waste</a:t>
            </a:r>
            <a:r>
              <a:rPr lang="lv-LV" dirty="0" smtClean="0"/>
              <a:t> </a:t>
            </a:r>
            <a:r>
              <a:rPr lang="lv-LV" dirty="0" err="1" smtClean="0"/>
              <a:t>management</a:t>
            </a:r>
            <a:r>
              <a:rPr lang="lv-LV" dirty="0" smtClean="0"/>
              <a:t> (</a:t>
            </a:r>
            <a:r>
              <a:rPr lang="lv-LV" dirty="0" err="1" smtClean="0"/>
              <a:t>lists</a:t>
            </a:r>
            <a:r>
              <a:rPr lang="lv-LV" dirty="0" smtClean="0"/>
              <a:t> </a:t>
            </a:r>
            <a:r>
              <a:rPr lang="lv-LV" dirty="0" err="1" smtClean="0"/>
              <a:t>activities</a:t>
            </a:r>
            <a:r>
              <a:rPr lang="lv-LV" dirty="0" smtClean="0"/>
              <a:t> </a:t>
            </a:r>
            <a:r>
              <a:rPr lang="lv-LV" dirty="0" err="1" smtClean="0"/>
              <a:t>requiring</a:t>
            </a:r>
            <a:r>
              <a:rPr lang="lv-LV" dirty="0" smtClean="0"/>
              <a:t> </a:t>
            </a:r>
            <a:r>
              <a:rPr lang="lv-LV" dirty="0" err="1" smtClean="0"/>
              <a:t>approval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waste</a:t>
            </a:r>
            <a:r>
              <a:rPr lang="lv-LV" dirty="0" smtClean="0"/>
              <a:t> </a:t>
            </a:r>
            <a:r>
              <a:rPr lang="lv-LV" dirty="0" err="1" smtClean="0"/>
              <a:t>management</a:t>
            </a:r>
            <a:r>
              <a:rPr lang="lv-LV" dirty="0" smtClean="0"/>
              <a:t> </a:t>
            </a:r>
            <a:r>
              <a:rPr lang="lv-LV" dirty="0" err="1" smtClean="0"/>
              <a:t>authorities</a:t>
            </a:r>
            <a:r>
              <a:rPr lang="lv-LV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3136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Latvia</a:t>
            </a:r>
            <a:r>
              <a:rPr lang="lv-LV" dirty="0" smtClean="0"/>
              <a:t>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Non-Annex I activities divided in B and C category polluting activities</a:t>
            </a:r>
          </a:p>
          <a:p>
            <a:pPr lvl="1"/>
            <a:r>
              <a:rPr lang="en-US" dirty="0" smtClean="0"/>
              <a:t>B activities require integrated permit (similar structure to Annex I permit);</a:t>
            </a:r>
          </a:p>
          <a:p>
            <a:pPr lvl="1"/>
            <a:r>
              <a:rPr lang="en-US" dirty="0" smtClean="0"/>
              <a:t>C activities require declaration (less stringent; on the basis of declaration);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2259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Latvia</a:t>
            </a:r>
            <a:r>
              <a:rPr lang="lv-LV" dirty="0" smtClean="0"/>
              <a:t> (2)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Some of the category C and B activities and installations </a:t>
            </a:r>
            <a:r>
              <a:rPr lang="lv-LV" dirty="0" smtClean="0"/>
              <a:t>i</a:t>
            </a:r>
            <a:r>
              <a:rPr lang="en-US" dirty="0" smtClean="0"/>
              <a:t>n </a:t>
            </a:r>
            <a:r>
              <a:rPr lang="en-US" dirty="0"/>
              <a:t>addition </a:t>
            </a:r>
            <a:r>
              <a:rPr lang="lv-LV" dirty="0" smtClean="0"/>
              <a:t>to </a:t>
            </a:r>
            <a:r>
              <a:rPr lang="lv-LV" dirty="0" err="1" smtClean="0"/>
              <a:t>general</a:t>
            </a:r>
            <a:r>
              <a:rPr lang="lv-LV" dirty="0" smtClean="0"/>
              <a:t> </a:t>
            </a:r>
            <a:r>
              <a:rPr lang="lv-LV" dirty="0" err="1" smtClean="0"/>
              <a:t>pollution</a:t>
            </a:r>
            <a:r>
              <a:rPr lang="lv-LV" dirty="0" smtClean="0"/>
              <a:t> </a:t>
            </a:r>
            <a:r>
              <a:rPr lang="lv-LV" dirty="0" err="1" smtClean="0"/>
              <a:t>legislation</a:t>
            </a:r>
            <a:r>
              <a:rPr lang="lv-LV" dirty="0" smtClean="0"/>
              <a:t> </a:t>
            </a:r>
            <a:r>
              <a:rPr lang="lv-LV" dirty="0" err="1" smtClean="0"/>
              <a:t>are</a:t>
            </a:r>
            <a:r>
              <a:rPr lang="lv-LV" dirty="0" smtClean="0"/>
              <a:t> </a:t>
            </a:r>
            <a:r>
              <a:rPr lang="en-US" dirty="0" smtClean="0"/>
              <a:t>regulated </a:t>
            </a:r>
            <a:r>
              <a:rPr lang="en-US" dirty="0"/>
              <a:t>by a separate enactment that can be considered as GBRs, where special attention is paid to operational specifics</a:t>
            </a:r>
            <a:r>
              <a:rPr lang="en-US" dirty="0" smtClean="0"/>
              <a:t>.</a:t>
            </a:r>
            <a:endParaRPr lang="lv-LV" dirty="0" smtClean="0"/>
          </a:p>
          <a:p>
            <a:r>
              <a:rPr lang="en-US" dirty="0" smtClean="0"/>
              <a:t>GBRs usually include a scope of environmental requirements most topical to the activity it is referred to </a:t>
            </a:r>
            <a:r>
              <a:rPr lang="en-US" i="1" u="sng" dirty="0" smtClean="0"/>
              <a:t>(addressing activity)</a:t>
            </a:r>
            <a:r>
              <a:rPr lang="lv-LV" i="1" u="sng" dirty="0" smtClean="0"/>
              <a:t>.</a:t>
            </a:r>
            <a:endParaRPr lang="en-US" i="1" u="sng" dirty="0" smtClean="0"/>
          </a:p>
          <a:p>
            <a:r>
              <a:rPr lang="lv-LV" dirty="0" smtClean="0"/>
              <a:t>T</a:t>
            </a:r>
            <a:r>
              <a:rPr lang="en-US" dirty="0" smtClean="0"/>
              <a:t>here </a:t>
            </a:r>
            <a:r>
              <a:rPr lang="en-US" dirty="0"/>
              <a:t>are also regulations that address specific issues mentioned in the law, for example, </a:t>
            </a:r>
            <a:r>
              <a:rPr lang="en-US" dirty="0" err="1"/>
              <a:t>odour</a:t>
            </a:r>
            <a:r>
              <a:rPr lang="en-US" dirty="0"/>
              <a:t> control, air quality, development of emission limit project etc</a:t>
            </a:r>
            <a:r>
              <a:rPr lang="en-US" dirty="0" smtClean="0"/>
              <a:t>.</a:t>
            </a:r>
            <a:r>
              <a:rPr lang="lv-LV" dirty="0" smtClean="0"/>
              <a:t> </a:t>
            </a:r>
            <a:r>
              <a:rPr lang="en-US" i="1" u="sng" dirty="0" smtClean="0"/>
              <a:t>(addressing environmental issue that can be common to different activities)</a:t>
            </a:r>
            <a:r>
              <a:rPr lang="lv-LV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64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Latvia</a:t>
            </a:r>
            <a:r>
              <a:rPr lang="lv-LV" dirty="0" smtClean="0"/>
              <a:t> (3)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Regulation addressing specific issues regarding performance of polluting activities</a:t>
            </a:r>
            <a:r>
              <a:rPr lang="lv-LV" dirty="0" smtClean="0"/>
              <a:t>, </a:t>
            </a:r>
            <a:r>
              <a:rPr lang="en-US" i="1" dirty="0" smtClean="0"/>
              <a:t>inter alia</a:t>
            </a:r>
            <a:r>
              <a:rPr lang="lv-LV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Odour</a:t>
            </a:r>
            <a:endParaRPr lang="en-US" dirty="0" smtClean="0"/>
          </a:p>
          <a:p>
            <a:pPr lvl="1"/>
            <a:r>
              <a:rPr lang="en-US" dirty="0" smtClean="0"/>
              <a:t>Ambient air quality (SO</a:t>
            </a:r>
            <a:r>
              <a:rPr lang="en-US" baseline="-25000" dirty="0" smtClean="0"/>
              <a:t>2</a:t>
            </a:r>
            <a:r>
              <a:rPr lang="en-US" dirty="0" smtClean="0"/>
              <a:t>, NO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NOx</a:t>
            </a:r>
            <a:r>
              <a:rPr lang="en-US" dirty="0" smtClean="0"/>
              <a:t>, PM</a:t>
            </a:r>
            <a:r>
              <a:rPr lang="en-US" baseline="-25000" dirty="0" smtClean="0"/>
              <a:t>10</a:t>
            </a:r>
            <a:r>
              <a:rPr lang="en-US" dirty="0" smtClean="0"/>
              <a:t>, PM</a:t>
            </a:r>
            <a:r>
              <a:rPr lang="en-US" baseline="-25000" dirty="0" smtClean="0"/>
              <a:t>2.5</a:t>
            </a:r>
            <a:r>
              <a:rPr lang="en-US" dirty="0" smtClean="0"/>
              <a:t>, </a:t>
            </a:r>
            <a:r>
              <a:rPr lang="en-US" dirty="0" err="1" smtClean="0"/>
              <a:t>Pb</a:t>
            </a:r>
            <a:r>
              <a:rPr lang="en-US" dirty="0" smtClean="0"/>
              <a:t>, O</a:t>
            </a:r>
            <a:r>
              <a:rPr lang="en-US" baseline="-25000" dirty="0" smtClean="0"/>
              <a:t>3</a:t>
            </a:r>
            <a:r>
              <a:rPr lang="en-US" dirty="0" smtClean="0"/>
              <a:t>, benzene, CO, As, Cd, Ni and </a:t>
            </a:r>
            <a:r>
              <a:rPr lang="en-US" dirty="0" err="1" smtClean="0"/>
              <a:t>benzo</a:t>
            </a:r>
            <a:r>
              <a:rPr lang="en-US" dirty="0" smtClean="0"/>
              <a:t>(a)</a:t>
            </a:r>
            <a:r>
              <a:rPr lang="en-US" dirty="0" err="1" smtClean="0"/>
              <a:t>pyrene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Stationary source emission limit project</a:t>
            </a:r>
            <a:endParaRPr lang="lv-LV" dirty="0" smtClean="0"/>
          </a:p>
          <a:p>
            <a:r>
              <a:rPr lang="en-US" dirty="0" smtClean="0"/>
              <a:t>These regulations are applicable also in the context of activity-specific GBRs, if the issue is relevant to the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33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Latvia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Regulations addressing specific non-Annex I polluting activities:</a:t>
            </a:r>
          </a:p>
          <a:p>
            <a:pPr lvl="1"/>
            <a:r>
              <a:rPr lang="en-US" dirty="0" smtClean="0"/>
              <a:t>Vehicle repair shops </a:t>
            </a:r>
          </a:p>
          <a:p>
            <a:pPr lvl="1"/>
            <a:r>
              <a:rPr lang="en-US" dirty="0" smtClean="0"/>
              <a:t>Animal housing </a:t>
            </a:r>
          </a:p>
          <a:p>
            <a:pPr lvl="1"/>
            <a:r>
              <a:rPr lang="en-US" dirty="0" smtClean="0"/>
              <a:t>Sawmills and wood processing plants</a:t>
            </a:r>
          </a:p>
          <a:p>
            <a:pPr lvl="1"/>
            <a:r>
              <a:rPr lang="en-US" dirty="0" smtClean="0"/>
              <a:t>Chemical protection of timber</a:t>
            </a:r>
          </a:p>
          <a:p>
            <a:pPr lvl="1"/>
            <a:r>
              <a:rPr lang="en-US" dirty="0" smtClean="0"/>
              <a:t>Small boiler houses</a:t>
            </a:r>
          </a:p>
          <a:p>
            <a:pPr lvl="1"/>
            <a:r>
              <a:rPr lang="en-US" dirty="0" smtClean="0"/>
              <a:t>End-of-life vehicle recycling and processing</a:t>
            </a:r>
          </a:p>
          <a:p>
            <a:pPr lvl="1"/>
            <a:r>
              <a:rPr lang="en-US" dirty="0" smtClean="0"/>
              <a:t>Waste incineration plants</a:t>
            </a:r>
          </a:p>
          <a:p>
            <a:pPr lvl="1"/>
            <a:r>
              <a:rPr lang="en-US" dirty="0" smtClean="0"/>
              <a:t>Service stations, oil storage and mobile containers</a:t>
            </a:r>
          </a:p>
          <a:p>
            <a:pPr lvl="1"/>
            <a:r>
              <a:rPr lang="en-US" dirty="0" smtClean="0"/>
              <a:t>Combustion plants (large and medium)</a:t>
            </a:r>
          </a:p>
          <a:p>
            <a:pPr lvl="1"/>
            <a:r>
              <a:rPr lang="en-US" dirty="0" smtClean="0"/>
              <a:t>Installations using organic solvents</a:t>
            </a:r>
          </a:p>
        </p:txBody>
      </p:sp>
    </p:spTree>
    <p:extLst>
      <p:ext uri="{BB962C8B-B14F-4D97-AF65-F5344CB8AC3E}">
        <p14:creationId xmlns:p14="http://schemas.microsoft.com/office/powerpoint/2010/main" val="162795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Latvia</a:t>
            </a:r>
            <a:r>
              <a:rPr lang="lv-LV" dirty="0" smtClean="0"/>
              <a:t> – GBR </a:t>
            </a:r>
            <a:r>
              <a:rPr lang="lv-LV" dirty="0" err="1" smtClean="0"/>
              <a:t>example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Small boiler houses</a:t>
            </a:r>
          </a:p>
          <a:p>
            <a:pPr lvl="1"/>
            <a:r>
              <a:rPr lang="en-US" dirty="0" smtClean="0"/>
              <a:t>0,2 – 5 MW biomass or gas</a:t>
            </a:r>
          </a:p>
          <a:p>
            <a:pPr lvl="1"/>
            <a:r>
              <a:rPr lang="en-US" dirty="0" smtClean="0"/>
              <a:t>0,2 – 0,5 MW liquid fuel (excl. fuel oil)</a:t>
            </a:r>
          </a:p>
          <a:p>
            <a:pPr lvl="1"/>
            <a:r>
              <a:rPr lang="en-US" dirty="0" smtClean="0"/>
              <a:t>Requirements include:</a:t>
            </a:r>
          </a:p>
          <a:p>
            <a:pPr lvl="2"/>
            <a:r>
              <a:rPr lang="en-US" dirty="0" smtClean="0"/>
              <a:t>Compliance with ELVs set in other regulations for stationary emission sources;</a:t>
            </a:r>
          </a:p>
          <a:p>
            <a:pPr lvl="2"/>
            <a:r>
              <a:rPr lang="en-US" dirty="0" err="1" smtClean="0"/>
              <a:t>Modelling</a:t>
            </a:r>
            <a:r>
              <a:rPr lang="en-US" dirty="0" smtClean="0"/>
              <a:t> using ADMS Screen software (including detailed info. on necessary input data and preparation of such data) or other as prescribed in legal acts;</a:t>
            </a:r>
          </a:p>
          <a:p>
            <a:pPr lvl="2"/>
            <a:r>
              <a:rPr lang="en-US" dirty="0" smtClean="0"/>
              <a:t>Requirements regarding soil and water protection, wastewater management;</a:t>
            </a:r>
          </a:p>
          <a:p>
            <a:pPr lvl="2"/>
            <a:r>
              <a:rPr lang="en-US" dirty="0" smtClean="0"/>
              <a:t>Detailed monitoring requirements on energy consumption, wastewater, waste (incl. hazardous waste), end-of-pipe emission reduction measures.</a:t>
            </a:r>
            <a:endParaRPr lang="lv-LV" dirty="0" smtClean="0"/>
          </a:p>
          <a:p>
            <a:pPr lvl="1"/>
            <a:r>
              <a:rPr lang="lv-LV" dirty="0" err="1" smtClean="0"/>
              <a:t>Annexes</a:t>
            </a:r>
            <a:r>
              <a:rPr lang="lv-LV" dirty="0" smtClean="0"/>
              <a:t> </a:t>
            </a:r>
            <a:r>
              <a:rPr lang="lv-LV" dirty="0" err="1" smtClean="0"/>
              <a:t>with</a:t>
            </a:r>
            <a:r>
              <a:rPr lang="lv-LV" dirty="0" smtClean="0"/>
              <a:t> </a:t>
            </a:r>
            <a:r>
              <a:rPr lang="lv-LV" dirty="0" err="1" smtClean="0"/>
              <a:t>fuel-specific</a:t>
            </a:r>
            <a:r>
              <a:rPr lang="lv-LV" dirty="0" smtClean="0"/>
              <a:t> </a:t>
            </a:r>
            <a:r>
              <a:rPr lang="lv-LV" dirty="0" err="1" smtClean="0"/>
              <a:t>emission</a:t>
            </a:r>
            <a:r>
              <a:rPr lang="lv-LV" dirty="0" smtClean="0"/>
              <a:t> </a:t>
            </a:r>
            <a:r>
              <a:rPr lang="lv-LV" dirty="0" err="1" smtClean="0"/>
              <a:t>factors</a:t>
            </a:r>
            <a:r>
              <a:rPr lang="lv-LV" dirty="0" smtClean="0"/>
              <a:t> to </a:t>
            </a:r>
            <a:r>
              <a:rPr lang="lv-LV" dirty="0" err="1" smtClean="0"/>
              <a:t>be</a:t>
            </a:r>
            <a:r>
              <a:rPr lang="lv-LV" dirty="0" smtClean="0"/>
              <a:t> </a:t>
            </a:r>
            <a:r>
              <a:rPr lang="lv-LV" dirty="0" err="1" smtClean="0"/>
              <a:t>used</a:t>
            </a:r>
            <a:r>
              <a:rPr lang="lv-LV" dirty="0" smtClean="0"/>
              <a:t> </a:t>
            </a:r>
            <a:r>
              <a:rPr lang="lv-LV" dirty="0" err="1" smtClean="0"/>
              <a:t>for</a:t>
            </a:r>
            <a:r>
              <a:rPr lang="lv-LV" dirty="0" smtClean="0"/>
              <a:t> </a:t>
            </a:r>
            <a:r>
              <a:rPr lang="lv-LV" dirty="0" err="1" smtClean="0"/>
              <a:t>calculation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emisisons</a:t>
            </a:r>
            <a:r>
              <a:rPr lang="lv-LV" dirty="0" smtClean="0"/>
              <a:t> </a:t>
            </a:r>
            <a:r>
              <a:rPr lang="lv-LV" dirty="0" err="1" smtClean="0"/>
              <a:t>into</a:t>
            </a:r>
            <a:r>
              <a:rPr lang="lv-LV" dirty="0" smtClean="0"/>
              <a:t> </a:t>
            </a:r>
            <a:r>
              <a:rPr lang="lv-LV" dirty="0" err="1" smtClean="0"/>
              <a:t>ambient</a:t>
            </a:r>
            <a:r>
              <a:rPr lang="lv-LV" dirty="0" smtClean="0"/>
              <a:t> </a:t>
            </a:r>
            <a:r>
              <a:rPr lang="lv-LV" dirty="0" err="1" smtClean="0"/>
              <a:t>air</a:t>
            </a:r>
            <a:r>
              <a:rPr lang="lv-LV" dirty="0" smtClean="0"/>
              <a:t>.</a:t>
            </a:r>
            <a:endParaRPr lang="en-US" dirty="0" smtClean="0"/>
          </a:p>
          <a:p>
            <a:pPr lvl="2"/>
            <a:endParaRPr lang="lv-LV" dirty="0" smtClean="0"/>
          </a:p>
          <a:p>
            <a:pPr lvl="2"/>
            <a:endParaRPr lang="lv-LV" dirty="0" smtClean="0"/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0775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844</Words>
  <Application>Microsoft Office PowerPoint</Application>
  <PresentationFormat>Custom</PresentationFormat>
  <Paragraphs>73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Review of practice of ELVs and other conditions setting in EU member states for non-Annex I installations</vt:lpstr>
      <vt:lpstr>EU member states’ experience</vt:lpstr>
      <vt:lpstr>Issues assessed</vt:lpstr>
      <vt:lpstr>Czech Republic</vt:lpstr>
      <vt:lpstr>Latvia (1)</vt:lpstr>
      <vt:lpstr>Latvia (2)</vt:lpstr>
      <vt:lpstr>Latvia (3)</vt:lpstr>
      <vt:lpstr>Latvia (4)</vt:lpstr>
      <vt:lpstr>Latvia – GBR example</vt:lpstr>
      <vt:lpstr>UK</vt:lpstr>
      <vt:lpstr>Conclusions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2014-04-15T08:21:42Z</dcterms:created>
  <dcterms:modified xsi:type="dcterms:W3CDTF">2014-04-16T11:44:14Z</dcterms:modified>
</cp:coreProperties>
</file>