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91" r:id="rId3"/>
    <p:sldId id="392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37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061F66"/>
    <a:srgbClr val="D600AD"/>
    <a:srgbClr val="FFCC66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3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120EB-E034-49B0-9174-6DCFD20037F2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59030-A2DD-403A-A41B-84D71608A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84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18/04/2014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lv-LV" dirty="0" smtClean="0"/>
              <a:t>English non-Annex I operators ma</a:t>
            </a:r>
            <a:r>
              <a:rPr lang="en-US" dirty="0" err="1" smtClean="0"/>
              <a:t>i</a:t>
            </a:r>
            <a:r>
              <a:rPr lang="lv-LV" dirty="0" smtClean="0"/>
              <a:t>nly regulated through guidance system (when</a:t>
            </a:r>
            <a:r>
              <a:rPr lang="lv-LV" baseline="0" dirty="0" smtClean="0"/>
              <a:t> no integrated permits are required)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10</a:t>
            </a:fld>
            <a:endParaRPr lang="lv-LV"/>
          </a:p>
        </p:txBody>
      </p:sp>
    </p:spTree>
    <p:extLst>
      <p:ext uri="{BB962C8B-B14F-4D97-AF65-F5344CB8AC3E}">
        <p14:creationId xmlns="" xmlns:p14="http://schemas.microsoft.com/office/powerpoint/2010/main" val="4280131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11</a:t>
            </a:fld>
            <a:endParaRPr lang="lv-LV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12</a:t>
            </a:fld>
            <a:endParaRPr lang="lv-LV"/>
          </a:p>
        </p:txBody>
      </p:sp>
    </p:spTree>
    <p:extLst>
      <p:ext uri="{BB962C8B-B14F-4D97-AF65-F5344CB8AC3E}">
        <p14:creationId xmlns="" xmlns:p14="http://schemas.microsoft.com/office/powerpoint/2010/main" val="9328233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2</a:t>
            </a:fld>
            <a:endParaRPr lang="lv-L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3</a:t>
            </a:fld>
            <a:endParaRPr lang="lv-LV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4</a:t>
            </a:fld>
            <a:endParaRPr lang="lv-LV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5</a:t>
            </a:fld>
            <a:endParaRPr lang="lv-LV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6</a:t>
            </a:fld>
            <a:endParaRPr lang="lv-LV"/>
          </a:p>
        </p:txBody>
      </p:sp>
    </p:spTree>
    <p:extLst>
      <p:ext uri="{BB962C8B-B14F-4D97-AF65-F5344CB8AC3E}">
        <p14:creationId xmlns="" xmlns:p14="http://schemas.microsoft.com/office/powerpoint/2010/main" val="1681527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7</a:t>
            </a:fld>
            <a:endParaRPr lang="lv-LV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8</a:t>
            </a:fld>
            <a:endParaRPr lang="lv-LV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63AE2-174F-4CCA-928F-E60DDCF199DD}" type="slidenum">
              <a:rPr lang="lv-LV" smtClean="0"/>
              <a:pPr/>
              <a:t>9</a:t>
            </a:fld>
            <a:endParaRPr 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pPr/>
              <a:t>18/04/2014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begak@gmail.co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4016" y="332656"/>
            <a:ext cx="9036496" cy="10081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727278" cy="22322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200" b="1" dirty="0" smtClean="0"/>
              <a:t>Опыт </a:t>
            </a:r>
            <a:r>
              <a:rPr lang="ru-RU" sz="3200" b="1" dirty="0" smtClean="0"/>
              <a:t>установления ПДВ и других нормативов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в странах - членах ЕС для производств,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которые не входят в Приложение </a:t>
            </a:r>
            <a:r>
              <a:rPr lang="ru-RU" sz="3200" b="1" dirty="0" err="1" smtClean="0"/>
              <a:t>I</a:t>
            </a:r>
            <a:r>
              <a:rPr lang="ru-RU" sz="3200" b="1" dirty="0" smtClean="0"/>
              <a:t>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Директивы 2010/75/EU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16016" y="4716433"/>
            <a:ext cx="41764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i="1" dirty="0" smtClean="0">
                <a:solidFill>
                  <a:srgbClr val="FFFF00"/>
                </a:solidFill>
              </a:rPr>
              <a:t>Валтс Вилнитис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Великобритания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496855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Производства, не входящие в Приложение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, делятся на категории </a:t>
            </a:r>
            <a:r>
              <a:rPr lang="lv-LV" dirty="0" smtClean="0">
                <a:solidFill>
                  <a:srgbClr val="002060"/>
                </a:solidFill>
              </a:rPr>
              <a:t>A2 </a:t>
            </a:r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lv-LV" dirty="0" smtClean="0">
                <a:solidFill>
                  <a:srgbClr val="002060"/>
                </a:solidFill>
              </a:rPr>
              <a:t> B </a:t>
            </a:r>
            <a:r>
              <a:rPr lang="ru-RU" dirty="0" smtClean="0">
                <a:solidFill>
                  <a:srgbClr val="002060"/>
                </a:solidFill>
              </a:rPr>
              <a:t>по величине загрязнения</a:t>
            </a:r>
            <a:endParaRPr lang="lv-LV" dirty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Для категории </a:t>
            </a:r>
            <a:r>
              <a:rPr lang="lv-LV" sz="2600" dirty="0" smtClean="0">
                <a:solidFill>
                  <a:srgbClr val="002060"/>
                </a:solidFill>
              </a:rPr>
              <a:t>A2 </a:t>
            </a:r>
            <a:r>
              <a:rPr lang="ru-RU" sz="2600" dirty="0" smtClean="0">
                <a:solidFill>
                  <a:srgbClr val="002060"/>
                </a:solidFill>
              </a:rPr>
              <a:t>требуется комплексное разрешение</a:t>
            </a:r>
            <a:r>
              <a:rPr lang="lv-LV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Для категории </a:t>
            </a:r>
            <a:r>
              <a:rPr lang="lv-LV" sz="2600" dirty="0" smtClean="0">
                <a:solidFill>
                  <a:srgbClr val="002060"/>
                </a:solidFill>
              </a:rPr>
              <a:t>B </a:t>
            </a:r>
            <a:r>
              <a:rPr lang="ru-RU" sz="2600" dirty="0" smtClean="0">
                <a:solidFill>
                  <a:srgbClr val="002060"/>
                </a:solidFill>
              </a:rPr>
              <a:t>требуются природоохранные разрешения, главным образом, на выбросы загрязняющих веществ в соответствии с  руководством, содержащим нормативы выбросов;</a:t>
            </a:r>
            <a:endParaRPr lang="lv-LV" sz="2600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Агентство по охране окружающей среды Англии и Уэльса разработало ряд детальных руководств для отдельных экономических секторов и по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общим вопросам  природоохранного регулирования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endParaRPr lang="lv-LV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054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ru-RU" dirty="0" smtClean="0"/>
              <a:t>Заключения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4" cy="580526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Латвийская система, вероятно, наиболее проста для внедрения, поскольку основана на процедуре установления  нормативов ПДВ/ПДС для достаточно большого 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числа загрязнителей множества промышленных производств</a:t>
            </a:r>
            <a:r>
              <a:rPr lang="en-US" sz="2400" dirty="0" smtClean="0">
                <a:solidFill>
                  <a:srgbClr val="002060"/>
                </a:solidFill>
              </a:rPr>
              <a:t>. </a:t>
            </a:r>
            <a:r>
              <a:rPr lang="ru-RU" sz="2400" dirty="0" smtClean="0">
                <a:solidFill>
                  <a:srgbClr val="002060"/>
                </a:solidFill>
              </a:rPr>
              <a:t>Произошёл переход  от </a:t>
            </a:r>
            <a:r>
              <a:rPr lang="ru-RU" sz="2400" dirty="0" smtClean="0">
                <a:solidFill>
                  <a:srgbClr val="002060"/>
                </a:solidFill>
              </a:rPr>
              <a:t>разрешений по природным средам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к </a:t>
            </a:r>
            <a:r>
              <a:rPr lang="ru-RU" sz="2400" dirty="0" smtClean="0">
                <a:solidFill>
                  <a:srgbClr val="002060"/>
                </a:solidFill>
              </a:rPr>
              <a:t>комплексному разрешению;</a:t>
            </a:r>
            <a:endParaRPr lang="lv-LV" sz="24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Чешская система сохраняет принцип разрешений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по </a:t>
            </a:r>
            <a:r>
              <a:rPr lang="ru-RU" sz="2400" dirty="0" smtClean="0">
                <a:solidFill>
                  <a:srgbClr val="002060"/>
                </a:solidFill>
              </a:rPr>
              <a:t>природным средам</a:t>
            </a:r>
            <a:r>
              <a:rPr lang="lv-LV" sz="2400" dirty="0" smtClean="0">
                <a:solidFill>
                  <a:srgbClr val="002060"/>
                </a:solidFill>
              </a:rPr>
              <a:t>, </a:t>
            </a:r>
            <a:r>
              <a:rPr lang="ru-RU" sz="2400" dirty="0" smtClean="0">
                <a:solidFill>
                  <a:srgbClr val="002060"/>
                </a:solidFill>
              </a:rPr>
              <a:t>затраты при этом и для промышленности, и для органов государственного регулирования ниже;</a:t>
            </a:r>
            <a:endParaRPr lang="lv-LV" sz="2400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В системе Англии и Уэльса большое значение имеет обсуждение условий разрешений, включая величины ПДВ</a:t>
            </a:r>
            <a:r>
              <a:rPr lang="en-US" sz="2400" dirty="0" smtClean="0">
                <a:solidFill>
                  <a:srgbClr val="002060"/>
                </a:solidFill>
              </a:rPr>
              <a:t>,</a:t>
            </a:r>
            <a:r>
              <a:rPr lang="ru-RU" sz="2400" dirty="0" smtClean="0">
                <a:solidFill>
                  <a:srgbClr val="002060"/>
                </a:solidFill>
              </a:rPr>
              <a:t> при использовании в качестве ориентира указанных в руководстве величин, что резко отличается от </a:t>
            </a:r>
            <a:r>
              <a:rPr lang="ru-RU" sz="2400" dirty="0" smtClean="0">
                <a:solidFill>
                  <a:srgbClr val="002060"/>
                </a:solidFill>
              </a:rPr>
              <a:t>нынешней практики </a:t>
            </a:r>
            <a:r>
              <a:rPr lang="ru-RU" sz="2400" dirty="0" smtClean="0">
                <a:solidFill>
                  <a:srgbClr val="002060"/>
                </a:solidFill>
              </a:rPr>
              <a:t>стран-партнёров </a:t>
            </a:r>
            <a:r>
              <a:rPr lang="ru-RU" sz="2400" dirty="0" smtClean="0">
                <a:solidFill>
                  <a:srgbClr val="002060"/>
                </a:solidFill>
              </a:rPr>
              <a:t>проекта </a:t>
            </a:r>
            <a:r>
              <a:rPr lang="en-US" sz="2400" dirty="0" smtClean="0">
                <a:solidFill>
                  <a:srgbClr val="002060"/>
                </a:solidFill>
              </a:rPr>
              <a:t>Air-Q-Gov</a:t>
            </a:r>
            <a:r>
              <a:rPr lang="lv-LV" sz="2400" dirty="0" smtClean="0">
                <a:solidFill>
                  <a:srgbClr val="002060"/>
                </a:solidFill>
              </a:rPr>
              <a:t>.</a:t>
            </a:r>
            <a:endParaRPr lang="lv-LV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56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Заключения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Возможные подходы</a:t>
            </a:r>
            <a:endParaRPr lang="lv-LV" dirty="0" smtClean="0">
              <a:solidFill>
                <a:srgbClr val="00206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Использование латвийской системы регулирования, предписывающей природоохранные условия </a:t>
            </a:r>
            <a:r>
              <a:rPr lang="lv-LV" dirty="0" smtClean="0">
                <a:solidFill>
                  <a:srgbClr val="002060"/>
                </a:solidFill>
              </a:rPr>
              <a:t>(</a:t>
            </a:r>
            <a:r>
              <a:rPr lang="ru-RU" dirty="0" smtClean="0">
                <a:solidFill>
                  <a:srgbClr val="002060"/>
                </a:solidFill>
              </a:rPr>
              <a:t>НОД</a:t>
            </a:r>
            <a:r>
              <a:rPr lang="lv-LV" dirty="0" smtClean="0">
                <a:solidFill>
                  <a:srgbClr val="002060"/>
                </a:solidFill>
              </a:rPr>
              <a:t>)</a:t>
            </a:r>
            <a:r>
              <a:rPr lang="ru-RU" dirty="0" smtClean="0">
                <a:solidFill>
                  <a:srgbClr val="002060"/>
                </a:solidFill>
              </a:rPr>
              <a:t> для различных видов производств</a:t>
            </a:r>
            <a:r>
              <a:rPr lang="lv-LV" dirty="0" smtClean="0">
                <a:solidFill>
                  <a:srgbClr val="002060"/>
                </a:solidFill>
              </a:rPr>
              <a:t>;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Использование чешской системы регулирования, устанавливающей нормативы ПДВ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и необходимые меры ограничения выбросов</a:t>
            </a:r>
            <a:r>
              <a:rPr lang="lv-LV" dirty="0" smtClean="0">
                <a:solidFill>
                  <a:srgbClr val="002060"/>
                </a:solidFill>
              </a:rPr>
              <a:t>;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Использование британских отраслевых руководств как образец для разработки НОД или рекомендаций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  <a:endParaRPr lang="lv-L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548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valts@environment.lv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922114"/>
          </a:xfrm>
        </p:spPr>
        <p:txBody>
          <a:bodyPr/>
          <a:lstStyle/>
          <a:p>
            <a:pPr algn="ctr"/>
            <a:r>
              <a:rPr lang="ru-RU" dirty="0" smtClean="0"/>
              <a:t>Опыт стран-членов ЕС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464496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Латвия </a:t>
            </a:r>
            <a:r>
              <a:rPr lang="lv-LV" sz="2800" dirty="0" smtClean="0">
                <a:solidFill>
                  <a:srgbClr val="002060"/>
                </a:solidFill>
              </a:rPr>
              <a:t>– </a:t>
            </a:r>
            <a:r>
              <a:rPr lang="ru-RU" sz="2800" dirty="0" smtClean="0">
                <a:solidFill>
                  <a:srgbClr val="002060"/>
                </a:solidFill>
              </a:rPr>
              <a:t>пример успешного реформирования природоохранного законодательства бывшего СССР</a:t>
            </a:r>
            <a:r>
              <a:rPr lang="lv-LV" sz="28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Чешская Республика – охрана атмосферного воздуха изначально ориентировалась  на систему жёсткого нормирования, используемую в Германии. 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В </a:t>
            </a:r>
            <a:r>
              <a:rPr lang="ru-RU" sz="2800" dirty="0" smtClean="0">
                <a:solidFill>
                  <a:srgbClr val="002060"/>
                </a:solidFill>
              </a:rPr>
              <a:t>последние 10 лет претерпела несколько принципиальных изменений</a:t>
            </a:r>
            <a:r>
              <a:rPr lang="lv-LV" sz="28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Великобритания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lv-LV" sz="2800" dirty="0" smtClean="0">
                <a:solidFill>
                  <a:srgbClr val="002060"/>
                </a:solidFill>
              </a:rPr>
              <a:t>– </a:t>
            </a:r>
            <a:r>
              <a:rPr lang="ru-RU" sz="2800" dirty="0" smtClean="0">
                <a:solidFill>
                  <a:srgbClr val="002060"/>
                </a:solidFill>
              </a:rPr>
              <a:t>в целом система нормирования одна из наиболее гибких в ЕС. </a:t>
            </a:r>
            <a:r>
              <a:rPr lang="ru-RU" sz="2800" dirty="0" smtClean="0">
                <a:solidFill>
                  <a:srgbClr val="002060"/>
                </a:solidFill>
              </a:rPr>
              <a:t>Однако </a:t>
            </a:r>
            <a:r>
              <a:rPr lang="ru-RU" sz="2800" dirty="0" smtClean="0">
                <a:solidFill>
                  <a:srgbClr val="002060"/>
                </a:solidFill>
              </a:rPr>
              <a:t>тут действует развёрнутая система отраслевых руководств для большого числа </a:t>
            </a:r>
            <a:r>
              <a:rPr lang="ru-RU" sz="2800" dirty="0" smtClean="0">
                <a:solidFill>
                  <a:srgbClr val="002060"/>
                </a:solidFill>
              </a:rPr>
              <a:t>производств</a:t>
            </a:r>
            <a:r>
              <a:rPr lang="lv-LV" sz="2800" dirty="0" smtClean="0">
                <a:solidFill>
                  <a:srgbClr val="002060"/>
                </a:solidFill>
              </a:rPr>
              <a:t>.</a:t>
            </a:r>
            <a:endParaRPr lang="lv-LV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309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Элементы законодательства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820472" cy="44644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Правовая </a:t>
            </a:r>
            <a:r>
              <a:rPr lang="ru-RU" dirty="0" smtClean="0">
                <a:solidFill>
                  <a:srgbClr val="002060"/>
                </a:solidFill>
              </a:rPr>
              <a:t>основа природоохранного регулирования производств, не входящих в Приложение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lv-LV" dirty="0" smtClean="0">
                <a:solidFill>
                  <a:srgbClr val="002060"/>
                </a:solidFill>
              </a:rPr>
              <a:t>;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Определение производств, не входящих в Приложение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lv-LV" dirty="0" smtClean="0">
                <a:solidFill>
                  <a:srgbClr val="002060"/>
                </a:solidFill>
              </a:rPr>
              <a:t>;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Требования по охране атмосферного </a:t>
            </a:r>
            <a:r>
              <a:rPr lang="ru-RU" dirty="0" smtClean="0">
                <a:solidFill>
                  <a:srgbClr val="002060"/>
                </a:solidFill>
              </a:rPr>
              <a:t>воздуха к </a:t>
            </a:r>
            <a:r>
              <a:rPr lang="ru-RU" dirty="0" smtClean="0">
                <a:solidFill>
                  <a:srgbClr val="002060"/>
                </a:solidFill>
              </a:rPr>
              <a:t>производствам, </a:t>
            </a:r>
            <a:r>
              <a:rPr lang="ru-RU" dirty="0" smtClean="0">
                <a:solidFill>
                  <a:srgbClr val="002060"/>
                </a:solidFill>
              </a:rPr>
              <a:t>не входящим </a:t>
            </a:r>
            <a:r>
              <a:rPr lang="ru-RU" dirty="0" smtClean="0">
                <a:solidFill>
                  <a:srgbClr val="002060"/>
                </a:solidFill>
              </a:rPr>
              <a:t>в Приложение </a:t>
            </a:r>
            <a:r>
              <a:rPr lang="en-US" dirty="0" smtClean="0">
                <a:solidFill>
                  <a:srgbClr val="002060"/>
                </a:solidFill>
              </a:rPr>
              <a:t>I,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нормативы </a:t>
            </a:r>
            <a:r>
              <a:rPr lang="ru-RU" dirty="0" smtClean="0">
                <a:solidFill>
                  <a:srgbClr val="002060"/>
                </a:solidFill>
              </a:rPr>
              <a:t>ПДВ и другие требования к операторам</a:t>
            </a:r>
            <a:r>
              <a:rPr lang="lv-LV" dirty="0" smtClean="0">
                <a:solidFill>
                  <a:srgbClr val="002060"/>
                </a:solidFill>
              </a:rPr>
              <a:t>;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Другие природоохранные </a:t>
            </a:r>
            <a:r>
              <a:rPr lang="ru-RU" dirty="0" smtClean="0">
                <a:solidFill>
                  <a:srgbClr val="002060"/>
                </a:solidFill>
              </a:rPr>
              <a:t>требования, структурированные </a:t>
            </a:r>
            <a:r>
              <a:rPr lang="ru-RU" dirty="0" smtClean="0">
                <a:solidFill>
                  <a:srgbClr val="002060"/>
                </a:solidFill>
              </a:rPr>
              <a:t>по типу загрязнения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ru-RU" dirty="0" smtClean="0">
                <a:solidFill>
                  <a:srgbClr val="002060"/>
                </a:solidFill>
              </a:rPr>
              <a:t>например,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к сбросам загрязняющих веществ</a:t>
            </a:r>
            <a:r>
              <a:rPr lang="en-US" dirty="0" smtClean="0">
                <a:solidFill>
                  <a:srgbClr val="002060"/>
                </a:solidFill>
              </a:rPr>
              <a:t>) </a:t>
            </a:r>
            <a:r>
              <a:rPr lang="ru-RU" dirty="0" smtClean="0">
                <a:solidFill>
                  <a:srgbClr val="002060"/>
                </a:solidFill>
              </a:rPr>
              <a:t>или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к </a:t>
            </a:r>
            <a:r>
              <a:rPr lang="ru-RU" dirty="0" smtClean="0">
                <a:solidFill>
                  <a:srgbClr val="002060"/>
                </a:solidFill>
              </a:rPr>
              <a:t>отдельным видам деятельности или </a:t>
            </a:r>
            <a:r>
              <a:rPr lang="ru-RU" dirty="0" smtClean="0">
                <a:solidFill>
                  <a:srgbClr val="002060"/>
                </a:solidFill>
              </a:rPr>
              <a:t>к оборудованию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  <a:endParaRPr lang="lv-LV" dirty="0"/>
          </a:p>
        </p:txBody>
      </p:sp>
    </p:spTree>
    <p:extLst>
      <p:ext uri="{BB962C8B-B14F-4D97-AF65-F5344CB8AC3E}">
        <p14:creationId xmlns="" xmlns:p14="http://schemas.microsoft.com/office/powerpoint/2010/main" val="10903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Чешская Республика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511256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Производства, не входящие в Приложение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, регулируются по видам загрязнения</a:t>
            </a:r>
            <a:r>
              <a:rPr lang="lv-LV" dirty="0" smtClean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Выбросам загрязняющих веществ. Указываются виды деятельности, для которых требуется специальное разрешение (например, животноводство</a:t>
            </a:r>
            <a:r>
              <a:rPr lang="lv-LV" sz="2600" dirty="0" smtClean="0">
                <a:solidFill>
                  <a:srgbClr val="002060"/>
                </a:solidFill>
              </a:rPr>
              <a:t>, </a:t>
            </a:r>
            <a:r>
              <a:rPr lang="ru-RU" sz="2600" dirty="0" smtClean="0">
                <a:solidFill>
                  <a:srgbClr val="002060"/>
                </a:solidFill>
              </a:rPr>
              <a:t>хранение топлива)</a:t>
            </a:r>
            <a:r>
              <a:rPr lang="lv-LV" sz="2600" dirty="0" smtClean="0">
                <a:solidFill>
                  <a:srgbClr val="002060"/>
                </a:solidFill>
              </a:rPr>
              <a:t>, </a:t>
            </a:r>
            <a:r>
              <a:rPr lang="ru-RU" sz="2600" dirty="0" smtClean="0">
                <a:solidFill>
                  <a:srgbClr val="002060"/>
                </a:solidFill>
              </a:rPr>
              <a:t>а также для которых оно не требуется, </a:t>
            </a:r>
            <a:r>
              <a:rPr lang="ru-RU" sz="2600" dirty="0" smtClean="0">
                <a:solidFill>
                  <a:srgbClr val="002060"/>
                </a:solidFill>
              </a:rPr>
              <a:t/>
            </a:r>
            <a:br>
              <a:rPr lang="ru-RU" sz="2600" dirty="0" smtClean="0">
                <a:solidFill>
                  <a:srgbClr val="002060"/>
                </a:solidFill>
              </a:rPr>
            </a:br>
            <a:r>
              <a:rPr lang="ru-RU" sz="2600" dirty="0" smtClean="0">
                <a:solidFill>
                  <a:srgbClr val="002060"/>
                </a:solidFill>
              </a:rPr>
              <a:t>но </a:t>
            </a:r>
            <a:r>
              <a:rPr lang="ru-RU" sz="2600" dirty="0" smtClean="0">
                <a:solidFill>
                  <a:srgbClr val="002060"/>
                </a:solidFill>
              </a:rPr>
              <a:t>необходимо соблюдать установленные </a:t>
            </a:r>
            <a:r>
              <a:rPr lang="ru-RU" sz="2600" dirty="0" smtClean="0">
                <a:solidFill>
                  <a:srgbClr val="002060"/>
                </a:solidFill>
              </a:rPr>
              <a:t>общие требования</a:t>
            </a:r>
            <a:r>
              <a:rPr lang="lv-LV" sz="2600" dirty="0" smtClean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Сбросам загрязняющих веществ. Указываются виды деятельности, для которых требуется специальное разрешение (например, водозабор для коммерческой деятельности);</a:t>
            </a:r>
            <a:endParaRPr lang="lv-LV" sz="2600" dirty="0" smtClean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Обращение с отходами. Указываются виды деятельности, для которых требуется разрешение</a:t>
            </a:r>
            <a:r>
              <a:rPr lang="lv-LV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 smtClean="0">
                <a:solidFill>
                  <a:srgbClr val="002060"/>
                </a:solidFill>
              </a:rPr>
              <a:t/>
            </a:r>
            <a:br>
              <a:rPr lang="ru-RU" sz="2600" dirty="0" smtClean="0">
                <a:solidFill>
                  <a:srgbClr val="002060"/>
                </a:solidFill>
              </a:rPr>
            </a:br>
            <a:r>
              <a:rPr lang="ru-RU" sz="2600" dirty="0" smtClean="0">
                <a:solidFill>
                  <a:srgbClr val="002060"/>
                </a:solidFill>
              </a:rPr>
              <a:t>на </a:t>
            </a:r>
            <a:r>
              <a:rPr lang="ru-RU" sz="2600" dirty="0" smtClean="0">
                <a:solidFill>
                  <a:srgbClr val="002060"/>
                </a:solidFill>
              </a:rPr>
              <a:t>размещение отходов</a:t>
            </a:r>
            <a:r>
              <a:rPr lang="lv-LV" sz="2600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23136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Латвия</a:t>
            </a:r>
            <a:r>
              <a:rPr lang="lv-LV" dirty="0" smtClean="0"/>
              <a:t> (1)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507288" cy="4464496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Производства, не входящие в Приложение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, делятся на категории</a:t>
            </a:r>
            <a:r>
              <a:rPr lang="en-US" dirty="0" smtClean="0">
                <a:solidFill>
                  <a:srgbClr val="002060"/>
                </a:solidFill>
              </a:rPr>
              <a:t> B </a:t>
            </a:r>
            <a:r>
              <a:rPr lang="ru-RU" dirty="0" smtClean="0">
                <a:solidFill>
                  <a:srgbClr val="002060"/>
                </a:solidFill>
              </a:rPr>
              <a:t>и</a:t>
            </a:r>
            <a:r>
              <a:rPr lang="en-US" dirty="0" smtClean="0">
                <a:solidFill>
                  <a:srgbClr val="002060"/>
                </a:solidFill>
              </a:rPr>
              <a:t> C </a:t>
            </a:r>
            <a:r>
              <a:rPr lang="ru-RU" dirty="0" smtClean="0">
                <a:solidFill>
                  <a:srgbClr val="002060"/>
                </a:solidFill>
              </a:rPr>
              <a:t>по степени </a:t>
            </a:r>
            <a:r>
              <a:rPr lang="ru-RU" dirty="0" smtClean="0">
                <a:solidFill>
                  <a:srgbClr val="002060"/>
                </a:solidFill>
              </a:rPr>
              <a:t>загрязнения: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Производства категории </a:t>
            </a:r>
            <a:r>
              <a:rPr lang="en-US" sz="2600" dirty="0" smtClean="0">
                <a:solidFill>
                  <a:srgbClr val="002060"/>
                </a:solidFill>
              </a:rPr>
              <a:t>B </a:t>
            </a:r>
            <a:r>
              <a:rPr lang="ru-RU" sz="2600" dirty="0" smtClean="0">
                <a:solidFill>
                  <a:srgbClr val="002060"/>
                </a:solidFill>
              </a:rPr>
              <a:t>получают комплексное разрешение</a:t>
            </a:r>
            <a:r>
              <a:rPr lang="en-US" sz="2600" dirty="0" smtClean="0">
                <a:solidFill>
                  <a:srgbClr val="002060"/>
                </a:solidFill>
              </a:rPr>
              <a:t> (</a:t>
            </a:r>
            <a:r>
              <a:rPr lang="ru-RU" sz="2600" dirty="0" smtClean="0">
                <a:solidFill>
                  <a:srgbClr val="002060"/>
                </a:solidFill>
              </a:rPr>
              <a:t>аналогичное тому, что выдаётся производствам Приложения</a:t>
            </a:r>
            <a:r>
              <a:rPr lang="en-US" sz="2600" dirty="0" smtClean="0">
                <a:solidFill>
                  <a:srgbClr val="002060"/>
                </a:solidFill>
              </a:rPr>
              <a:t> I);</a:t>
            </a:r>
          </a:p>
          <a:p>
            <a:pPr lvl="1"/>
            <a:r>
              <a:rPr lang="ru-RU" sz="2600" dirty="0" smtClean="0">
                <a:solidFill>
                  <a:srgbClr val="002060"/>
                </a:solidFill>
              </a:rPr>
              <a:t>Производства категории </a:t>
            </a:r>
            <a:r>
              <a:rPr lang="en-US" sz="2600" dirty="0" smtClean="0">
                <a:solidFill>
                  <a:srgbClr val="002060"/>
                </a:solidFill>
              </a:rPr>
              <a:t>C </a:t>
            </a:r>
            <a:r>
              <a:rPr lang="ru-RU" sz="2600" dirty="0" smtClean="0">
                <a:solidFill>
                  <a:srgbClr val="002060"/>
                </a:solidFill>
              </a:rPr>
              <a:t>готовят </a:t>
            </a:r>
            <a:r>
              <a:rPr lang="ru-RU" sz="2600" dirty="0" smtClean="0">
                <a:solidFill>
                  <a:srgbClr val="002060"/>
                </a:solidFill>
              </a:rPr>
              <a:t>декларации, требования </a:t>
            </a:r>
            <a:r>
              <a:rPr lang="ru-RU" sz="2600" dirty="0" smtClean="0">
                <a:solidFill>
                  <a:srgbClr val="002060"/>
                </a:solidFill>
              </a:rPr>
              <a:t>к ним менее </a:t>
            </a:r>
            <a:r>
              <a:rPr lang="ru-RU" sz="2600" dirty="0" smtClean="0">
                <a:solidFill>
                  <a:srgbClr val="002060"/>
                </a:solidFill>
              </a:rPr>
              <a:t>жёсткие</a:t>
            </a:r>
            <a:endParaRPr lang="en-US" sz="2600" dirty="0" smtClean="0">
              <a:solidFill>
                <a:srgbClr val="002060"/>
              </a:solidFill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="" xmlns:p14="http://schemas.microsoft.com/office/powerpoint/2010/main" val="372259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188640"/>
            <a:ext cx="8229600" cy="778098"/>
          </a:xfrm>
        </p:spPr>
        <p:txBody>
          <a:bodyPr/>
          <a:lstStyle/>
          <a:p>
            <a:pPr algn="ctr"/>
            <a:r>
              <a:rPr lang="ru-RU" dirty="0" smtClean="0"/>
              <a:t>Латвия</a:t>
            </a:r>
            <a:r>
              <a:rPr lang="lv-LV" dirty="0" smtClean="0"/>
              <a:t> (2)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80920" cy="5949280"/>
          </a:xfrm>
        </p:spPr>
        <p:txBody>
          <a:bodyPr>
            <a:noAutofit/>
          </a:bodyPr>
          <a:lstStyle/>
          <a:p>
            <a:r>
              <a:rPr lang="ru-RU" sz="2500" dirty="0" smtClean="0">
                <a:solidFill>
                  <a:srgbClr val="002060"/>
                </a:solidFill>
              </a:rPr>
              <a:t>Часть производств категорий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  <a:r>
              <a:rPr lang="en-US" sz="2500" dirty="0" smtClean="0">
                <a:solidFill>
                  <a:srgbClr val="002060"/>
                </a:solidFill>
              </a:rPr>
              <a:t>B </a:t>
            </a:r>
            <a:r>
              <a:rPr lang="ru-RU" sz="2500" dirty="0" smtClean="0">
                <a:solidFill>
                  <a:srgbClr val="002060"/>
                </a:solidFill>
              </a:rPr>
              <a:t>и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  <a:r>
              <a:rPr lang="en-US" sz="2500" dirty="0" smtClean="0">
                <a:solidFill>
                  <a:srgbClr val="002060"/>
                </a:solidFill>
              </a:rPr>
              <a:t>C </a:t>
            </a:r>
            <a:r>
              <a:rPr lang="ru-RU" sz="2500" dirty="0" smtClean="0">
                <a:solidFill>
                  <a:srgbClr val="002060"/>
                </a:solidFill>
              </a:rPr>
              <a:t>дополнительно регулируется по принципу НОД на основании нормативно-правового акта, </a:t>
            </a:r>
            <a:r>
              <a:rPr lang="ru-RU" sz="2500" dirty="0" smtClean="0">
                <a:solidFill>
                  <a:srgbClr val="002060"/>
                </a:solidFill>
              </a:rPr>
              <a:t>указыва</a:t>
            </a:r>
            <a:r>
              <a:rPr lang="ru-RU" sz="2500" dirty="0" smtClean="0">
                <a:solidFill>
                  <a:srgbClr val="002060"/>
                </a:solidFill>
              </a:rPr>
              <a:t>ющего </a:t>
            </a:r>
            <a:r>
              <a:rPr lang="ru-RU" sz="2500" dirty="0" smtClean="0">
                <a:solidFill>
                  <a:srgbClr val="002060"/>
                </a:solidFill>
              </a:rPr>
              <a:t>условия эксплуатации;</a:t>
            </a:r>
            <a:endParaRPr lang="lv-LV" sz="2500" dirty="0" smtClean="0">
              <a:solidFill>
                <a:srgbClr val="002060"/>
              </a:solidFill>
            </a:endParaRPr>
          </a:p>
          <a:p>
            <a:r>
              <a:rPr lang="ru-RU" sz="2500" dirty="0" smtClean="0">
                <a:solidFill>
                  <a:srgbClr val="002060"/>
                </a:solidFill>
              </a:rPr>
              <a:t>Обычно НОД содержат природоохранные требования </a:t>
            </a:r>
            <a:br>
              <a:rPr lang="ru-RU" sz="2500" dirty="0" smtClean="0">
                <a:solidFill>
                  <a:srgbClr val="002060"/>
                </a:solidFill>
              </a:rPr>
            </a:br>
            <a:r>
              <a:rPr lang="ru-RU" sz="2500" dirty="0" smtClean="0">
                <a:solidFill>
                  <a:srgbClr val="002060"/>
                </a:solidFill>
              </a:rPr>
              <a:t>к </a:t>
            </a:r>
            <a:r>
              <a:rPr lang="ru-RU" sz="2500" dirty="0" smtClean="0">
                <a:solidFill>
                  <a:srgbClr val="002060"/>
                </a:solidFill>
              </a:rPr>
              <a:t>конкретному </a:t>
            </a:r>
            <a:r>
              <a:rPr lang="ru-RU" sz="2500" dirty="0" smtClean="0">
                <a:solidFill>
                  <a:srgbClr val="002060"/>
                </a:solidFill>
              </a:rPr>
              <a:t>виду экономической деятельности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  <a:r>
              <a:rPr lang="en-US" sz="2500" i="1" u="sng" dirty="0" smtClean="0">
                <a:solidFill>
                  <a:srgbClr val="002060"/>
                </a:solidFill>
              </a:rPr>
              <a:t>(</a:t>
            </a:r>
            <a:r>
              <a:rPr lang="ru-RU" sz="2500" i="1" u="sng" dirty="0" smtClean="0">
                <a:solidFill>
                  <a:srgbClr val="002060"/>
                </a:solidFill>
              </a:rPr>
              <a:t>регулирование по видам деятельности</a:t>
            </a:r>
            <a:r>
              <a:rPr lang="en-US" sz="2500" i="1" u="sng" dirty="0" smtClean="0">
                <a:solidFill>
                  <a:srgbClr val="002060"/>
                </a:solidFill>
              </a:rPr>
              <a:t>)</a:t>
            </a:r>
            <a:r>
              <a:rPr lang="lv-LV" sz="2500" i="1" u="sng" dirty="0" smtClean="0">
                <a:solidFill>
                  <a:srgbClr val="002060"/>
                </a:solidFill>
              </a:rPr>
              <a:t>.</a:t>
            </a:r>
            <a:endParaRPr lang="en-US" sz="2500" i="1" u="sng" dirty="0" smtClean="0">
              <a:solidFill>
                <a:srgbClr val="002060"/>
              </a:solidFill>
            </a:endParaRPr>
          </a:p>
          <a:p>
            <a:r>
              <a:rPr lang="ru-RU" sz="2500" dirty="0" smtClean="0">
                <a:solidFill>
                  <a:srgbClr val="002060"/>
                </a:solidFill>
              </a:rPr>
              <a:t>Также имеются нормативные требования к отдельным </a:t>
            </a:r>
            <a:r>
              <a:rPr lang="ru-RU" sz="2500" dirty="0" smtClean="0">
                <a:solidFill>
                  <a:srgbClr val="002060"/>
                </a:solidFill>
              </a:rPr>
              <a:t>аспектам видам, </a:t>
            </a:r>
            <a:r>
              <a:rPr lang="ru-RU" sz="2500" dirty="0" smtClean="0">
                <a:solidFill>
                  <a:srgbClr val="002060"/>
                </a:solidFill>
              </a:rPr>
              <a:t>перечисленным в законе</a:t>
            </a:r>
            <a:r>
              <a:rPr lang="en-US" sz="2500" dirty="0" smtClean="0">
                <a:solidFill>
                  <a:srgbClr val="002060"/>
                </a:solidFill>
              </a:rPr>
              <a:t>, </a:t>
            </a:r>
            <a:r>
              <a:rPr lang="ru-RU" sz="2500" dirty="0" smtClean="0">
                <a:solidFill>
                  <a:srgbClr val="002060"/>
                </a:solidFill>
              </a:rPr>
              <a:t>например</a:t>
            </a:r>
            <a:r>
              <a:rPr lang="en-US" sz="2500" dirty="0" smtClean="0">
                <a:solidFill>
                  <a:srgbClr val="002060"/>
                </a:solidFill>
              </a:rPr>
              <a:t>, </a:t>
            </a:r>
            <a:r>
              <a:rPr lang="ru-RU" sz="2500" dirty="0" smtClean="0">
                <a:solidFill>
                  <a:srgbClr val="002060"/>
                </a:solidFill>
              </a:rPr>
              <a:t>относительно регулирования </a:t>
            </a:r>
            <a:r>
              <a:rPr lang="ru-RU" sz="2500" dirty="0" smtClean="0">
                <a:solidFill>
                  <a:srgbClr val="002060"/>
                </a:solidFill>
              </a:rPr>
              <a:t>запахов</a:t>
            </a:r>
            <a:r>
              <a:rPr lang="en-US" sz="2500" dirty="0" smtClean="0">
                <a:solidFill>
                  <a:srgbClr val="002060"/>
                </a:solidFill>
              </a:rPr>
              <a:t>, </a:t>
            </a:r>
            <a:r>
              <a:rPr lang="ru-RU" sz="2500" dirty="0" smtClean="0">
                <a:solidFill>
                  <a:srgbClr val="002060"/>
                </a:solidFill>
              </a:rPr>
              <a:t>уровней </a:t>
            </a:r>
            <a:r>
              <a:rPr lang="ru-RU" sz="2500" dirty="0" smtClean="0">
                <a:solidFill>
                  <a:srgbClr val="002060"/>
                </a:solidFill>
              </a:rPr>
              <a:t>выбросов</a:t>
            </a:r>
            <a:r>
              <a:rPr lang="en-US" sz="2500" dirty="0" smtClean="0">
                <a:solidFill>
                  <a:srgbClr val="002060"/>
                </a:solidFill>
              </a:rPr>
              <a:t>, </a:t>
            </a:r>
            <a:r>
              <a:rPr lang="ru-RU" sz="2500" dirty="0" smtClean="0">
                <a:solidFill>
                  <a:srgbClr val="002060"/>
                </a:solidFill>
              </a:rPr>
              <a:t>разработке проекта нормативов ПДВ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  <a:r>
              <a:rPr lang="ru-RU" sz="2500" dirty="0" smtClean="0">
                <a:solidFill>
                  <a:srgbClr val="002060"/>
                </a:solidFill>
              </a:rPr>
              <a:t>и т.п.</a:t>
            </a:r>
            <a:r>
              <a:rPr lang="lv-LV" sz="2500" dirty="0" smtClean="0">
                <a:solidFill>
                  <a:srgbClr val="002060"/>
                </a:solidFill>
              </a:rPr>
              <a:t> </a:t>
            </a:r>
            <a:r>
              <a:rPr lang="en-US" sz="2500" i="1" u="sng" dirty="0" smtClean="0">
                <a:solidFill>
                  <a:srgbClr val="002060"/>
                </a:solidFill>
              </a:rPr>
              <a:t>(</a:t>
            </a:r>
            <a:r>
              <a:rPr lang="ru-RU" sz="2500" i="1" u="sng" dirty="0" smtClean="0">
                <a:solidFill>
                  <a:srgbClr val="002060"/>
                </a:solidFill>
              </a:rPr>
              <a:t>регулирование по видам воздействия на окружающую среду, которое могут оказывать самые разные виды деятельности</a:t>
            </a:r>
            <a:r>
              <a:rPr lang="en-US" sz="2500" i="1" u="sng" dirty="0" smtClean="0">
                <a:solidFill>
                  <a:srgbClr val="002060"/>
                </a:solidFill>
              </a:rPr>
              <a:t>)</a:t>
            </a:r>
            <a:r>
              <a:rPr lang="lv-LV" sz="2500" dirty="0" smtClean="0">
                <a:solidFill>
                  <a:srgbClr val="002060"/>
                </a:solidFill>
              </a:rPr>
              <a:t>.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864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Латвия</a:t>
            </a:r>
            <a:r>
              <a:rPr lang="lv-LV" dirty="0" smtClean="0"/>
              <a:t> (3)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464496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Нормативные требования к видам воздействия на окружающую среду</a:t>
            </a:r>
            <a:r>
              <a:rPr lang="lv-LV" dirty="0" smtClean="0">
                <a:solidFill>
                  <a:srgbClr val="002060"/>
                </a:solidFill>
              </a:rPr>
              <a:t>, </a:t>
            </a:r>
            <a:r>
              <a:rPr lang="ru-RU" i="1" dirty="0" smtClean="0">
                <a:solidFill>
                  <a:srgbClr val="002060"/>
                </a:solidFill>
              </a:rPr>
              <a:t>в том числе</a:t>
            </a:r>
            <a:r>
              <a:rPr lang="lv-LV" dirty="0" smtClean="0">
                <a:solidFill>
                  <a:srgbClr val="002060"/>
                </a:solidFill>
              </a:rPr>
              <a:t>: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r>
              <a:rPr lang="ru-RU" sz="2700" dirty="0" smtClean="0">
                <a:solidFill>
                  <a:srgbClr val="002060"/>
                </a:solidFill>
              </a:rPr>
              <a:t>Запах</a:t>
            </a:r>
            <a:endParaRPr lang="en-US" sz="2700" dirty="0" smtClean="0">
              <a:solidFill>
                <a:srgbClr val="002060"/>
              </a:solidFill>
            </a:endParaRPr>
          </a:p>
          <a:p>
            <a:pPr lvl="1"/>
            <a:r>
              <a:rPr lang="ru-RU" sz="2700" dirty="0" smtClean="0">
                <a:solidFill>
                  <a:srgbClr val="002060"/>
                </a:solidFill>
              </a:rPr>
              <a:t>Качество </a:t>
            </a:r>
            <a:r>
              <a:rPr lang="ru-RU" sz="2700" dirty="0" smtClean="0">
                <a:solidFill>
                  <a:srgbClr val="002060"/>
                </a:solidFill>
              </a:rPr>
              <a:t>атмосферного воздуха</a:t>
            </a:r>
            <a:r>
              <a:rPr lang="en-US" sz="2700" dirty="0" smtClean="0">
                <a:solidFill>
                  <a:srgbClr val="002060"/>
                </a:solidFill>
              </a:rPr>
              <a:t> (SO</a:t>
            </a:r>
            <a:r>
              <a:rPr lang="en-US" sz="2700" baseline="-25000" dirty="0" smtClean="0">
                <a:solidFill>
                  <a:srgbClr val="002060"/>
                </a:solidFill>
              </a:rPr>
              <a:t>2</a:t>
            </a:r>
            <a:r>
              <a:rPr lang="en-US" sz="2700" dirty="0" smtClean="0">
                <a:solidFill>
                  <a:srgbClr val="002060"/>
                </a:solidFill>
              </a:rPr>
              <a:t>, NO</a:t>
            </a:r>
            <a:r>
              <a:rPr lang="en-US" sz="2700" baseline="-25000" dirty="0" smtClean="0">
                <a:solidFill>
                  <a:srgbClr val="002060"/>
                </a:solidFill>
              </a:rPr>
              <a:t>2</a:t>
            </a:r>
            <a:r>
              <a:rPr lang="en-US" sz="2700" dirty="0" smtClean="0">
                <a:solidFill>
                  <a:srgbClr val="002060"/>
                </a:solidFill>
              </a:rPr>
              <a:t>, NOx, PM</a:t>
            </a:r>
            <a:r>
              <a:rPr lang="en-US" sz="2700" baseline="-25000" dirty="0" smtClean="0">
                <a:solidFill>
                  <a:srgbClr val="002060"/>
                </a:solidFill>
              </a:rPr>
              <a:t>10</a:t>
            </a:r>
            <a:r>
              <a:rPr lang="en-US" sz="2700" dirty="0" smtClean="0">
                <a:solidFill>
                  <a:srgbClr val="002060"/>
                </a:solidFill>
              </a:rPr>
              <a:t>, PM</a:t>
            </a:r>
            <a:r>
              <a:rPr lang="en-US" sz="2700" baseline="-25000" dirty="0" smtClean="0">
                <a:solidFill>
                  <a:srgbClr val="002060"/>
                </a:solidFill>
              </a:rPr>
              <a:t>2.5</a:t>
            </a:r>
            <a:r>
              <a:rPr lang="en-US" sz="2700" dirty="0" smtClean="0">
                <a:solidFill>
                  <a:srgbClr val="002060"/>
                </a:solidFill>
              </a:rPr>
              <a:t>, </a:t>
            </a:r>
            <a:r>
              <a:rPr lang="en-US" sz="2700" dirty="0" err="1" smtClean="0">
                <a:solidFill>
                  <a:srgbClr val="002060"/>
                </a:solidFill>
              </a:rPr>
              <a:t>Pb</a:t>
            </a:r>
            <a:r>
              <a:rPr lang="en-US" sz="2700" dirty="0" smtClean="0">
                <a:solidFill>
                  <a:srgbClr val="002060"/>
                </a:solidFill>
              </a:rPr>
              <a:t>, O</a:t>
            </a:r>
            <a:r>
              <a:rPr lang="en-US" sz="2700" baseline="-25000" dirty="0" smtClean="0">
                <a:solidFill>
                  <a:srgbClr val="002060"/>
                </a:solidFill>
              </a:rPr>
              <a:t>3</a:t>
            </a:r>
            <a:r>
              <a:rPr lang="en-US" sz="2700" dirty="0" smtClean="0">
                <a:solidFill>
                  <a:srgbClr val="002060"/>
                </a:solidFill>
              </a:rPr>
              <a:t>, </a:t>
            </a:r>
            <a:r>
              <a:rPr lang="ru-RU" sz="2700" dirty="0" smtClean="0">
                <a:solidFill>
                  <a:srgbClr val="002060"/>
                </a:solidFill>
              </a:rPr>
              <a:t>бензол</a:t>
            </a:r>
            <a:r>
              <a:rPr lang="en-US" sz="2700" dirty="0" smtClean="0">
                <a:solidFill>
                  <a:srgbClr val="002060"/>
                </a:solidFill>
              </a:rPr>
              <a:t>, CO, As, Cd, Ni </a:t>
            </a:r>
            <a:r>
              <a:rPr lang="ru-RU" sz="2700" dirty="0" smtClean="0">
                <a:solidFill>
                  <a:srgbClr val="002060"/>
                </a:solidFill>
              </a:rPr>
              <a:t>и</a:t>
            </a:r>
            <a:r>
              <a:rPr lang="en-US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 smtClean="0">
                <a:solidFill>
                  <a:srgbClr val="002060"/>
                </a:solidFill>
              </a:rPr>
              <a:t>бенз</a:t>
            </a:r>
            <a:r>
              <a:rPr lang="en-US" sz="2700" dirty="0" smtClean="0">
                <a:solidFill>
                  <a:srgbClr val="002060"/>
                </a:solidFill>
              </a:rPr>
              <a:t>(a)</a:t>
            </a:r>
            <a:r>
              <a:rPr lang="ru-RU" sz="2700" dirty="0" err="1" smtClean="0">
                <a:solidFill>
                  <a:srgbClr val="002060"/>
                </a:solidFill>
              </a:rPr>
              <a:t>пирен</a:t>
            </a:r>
            <a:r>
              <a:rPr lang="en-US" sz="2700" dirty="0" smtClean="0">
                <a:solidFill>
                  <a:srgbClr val="002060"/>
                </a:solidFill>
              </a:rPr>
              <a:t>)</a:t>
            </a:r>
          </a:p>
          <a:p>
            <a:pPr lvl="1"/>
            <a:r>
              <a:rPr lang="ru-RU" sz="2700" dirty="0" smtClean="0">
                <a:solidFill>
                  <a:srgbClr val="002060"/>
                </a:solidFill>
              </a:rPr>
              <a:t>Проект нормативов ПДВ для стационарных источников</a:t>
            </a:r>
            <a:endParaRPr lang="lv-LV" sz="2700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Эти </a:t>
            </a:r>
            <a:r>
              <a:rPr lang="ru-RU" dirty="0" smtClean="0">
                <a:solidFill>
                  <a:srgbClr val="002060"/>
                </a:solidFill>
              </a:rPr>
              <a:t>нормативные требования применимы также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 smtClean="0">
                <a:solidFill>
                  <a:srgbClr val="002060"/>
                </a:solidFill>
              </a:rPr>
              <a:t>контексте НОД для соответствующих видов экономической деятельности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633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ctr"/>
            <a:r>
              <a:rPr lang="ru-RU" dirty="0" smtClean="0"/>
              <a:t>Латвия</a:t>
            </a:r>
            <a:r>
              <a:rPr lang="en-US" dirty="0" smtClean="0"/>
              <a:t>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68152"/>
            <a:ext cx="8820472" cy="558924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Нормативные требования относятся к отдельным видам производства, не входящим в Приложение </a:t>
            </a:r>
            <a:r>
              <a:rPr lang="en-US" dirty="0" smtClean="0">
                <a:solidFill>
                  <a:srgbClr val="002060"/>
                </a:solidFill>
              </a:rPr>
              <a:t>I</a:t>
            </a:r>
            <a:r>
              <a:rPr lang="ru-RU" dirty="0" smtClean="0">
                <a:solidFill>
                  <a:srgbClr val="002060"/>
                </a:solidFill>
              </a:rPr>
              <a:t>, это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Станции </a:t>
            </a:r>
            <a:r>
              <a:rPr lang="ru-RU" sz="2500" dirty="0" smtClean="0">
                <a:solidFill>
                  <a:srgbClr val="002060"/>
                </a:solidFill>
              </a:rPr>
              <a:t>технического обслуживания автомобилей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Содержание животных</a:t>
            </a:r>
            <a:r>
              <a:rPr lang="en-US" sz="2500" dirty="0" smtClean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Пилорамы и цеха по деревообработке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Химическая обработка древесины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Небольшие котельные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Утилизация </a:t>
            </a:r>
            <a:r>
              <a:rPr lang="ru-RU" sz="2500" dirty="0" smtClean="0">
                <a:solidFill>
                  <a:srgbClr val="002060"/>
                </a:solidFill>
              </a:rPr>
              <a:t>отслуживших автомобилей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Мусоросжигающие установки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АЗС</a:t>
            </a:r>
            <a:r>
              <a:rPr lang="en-US" sz="2500" dirty="0" smtClean="0">
                <a:solidFill>
                  <a:srgbClr val="002060"/>
                </a:solidFill>
              </a:rPr>
              <a:t>, </a:t>
            </a:r>
            <a:r>
              <a:rPr lang="ru-RU" sz="2500" dirty="0" smtClean="0">
                <a:solidFill>
                  <a:srgbClr val="002060"/>
                </a:solidFill>
              </a:rPr>
              <a:t>хранение и транспортировка нефтепродуктов</a:t>
            </a:r>
            <a:endParaRPr lang="en-US" sz="2500" dirty="0" smtClean="0">
              <a:solidFill>
                <a:srgbClr val="002060"/>
              </a:solidFill>
            </a:endParaRP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Котлоагрегаты </a:t>
            </a:r>
            <a:r>
              <a:rPr lang="en-US" sz="2500" dirty="0" smtClean="0">
                <a:solidFill>
                  <a:srgbClr val="002060"/>
                </a:solidFill>
              </a:rPr>
              <a:t>(</a:t>
            </a:r>
            <a:r>
              <a:rPr lang="ru-RU" sz="2500" dirty="0" smtClean="0">
                <a:solidFill>
                  <a:srgbClr val="002060"/>
                </a:solidFill>
              </a:rPr>
              <a:t>большие и средние</a:t>
            </a:r>
            <a:r>
              <a:rPr lang="en-US" sz="2500" dirty="0" smtClean="0">
                <a:solidFill>
                  <a:srgbClr val="002060"/>
                </a:solidFill>
              </a:rPr>
              <a:t>)</a:t>
            </a:r>
          </a:p>
          <a:p>
            <a:pPr lvl="1"/>
            <a:r>
              <a:rPr lang="ru-RU" sz="2500" dirty="0" smtClean="0">
                <a:solidFill>
                  <a:srgbClr val="002060"/>
                </a:solidFill>
              </a:rPr>
              <a:t>Производства с использованием органических растворителей</a:t>
            </a:r>
            <a:endParaRPr lang="en-US" sz="25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795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ru-RU" dirty="0" smtClean="0"/>
              <a:t>Латвия</a:t>
            </a:r>
            <a:r>
              <a:rPr lang="lv-LV" dirty="0" smtClean="0"/>
              <a:t> – </a:t>
            </a:r>
            <a:r>
              <a:rPr lang="ru-RU" dirty="0" smtClean="0"/>
              <a:t>пример НОД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1723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Небольшие котельные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0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2 – 5 </a:t>
            </a:r>
            <a:r>
              <a:rPr lang="ru-RU" dirty="0" smtClean="0">
                <a:solidFill>
                  <a:srgbClr val="002060"/>
                </a:solidFill>
              </a:rPr>
              <a:t>МВт, работающие на биомассе или газе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0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2 – 0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5 </a:t>
            </a:r>
            <a:r>
              <a:rPr lang="ru-RU" dirty="0" smtClean="0">
                <a:solidFill>
                  <a:srgbClr val="002060"/>
                </a:solidFill>
              </a:rPr>
              <a:t>МВт, работающие на жидком топливе</a:t>
            </a:r>
            <a:r>
              <a:rPr lang="en-US" dirty="0" smtClean="0">
                <a:solidFill>
                  <a:srgbClr val="002060"/>
                </a:solidFill>
              </a:rPr>
              <a:t> (</a:t>
            </a:r>
            <a:r>
              <a:rPr lang="ru-RU" dirty="0" smtClean="0">
                <a:solidFill>
                  <a:srgbClr val="002060"/>
                </a:solidFill>
              </a:rPr>
              <a:t>кроме мазута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Требования включают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 lvl="2"/>
            <a:r>
              <a:rPr lang="ru-RU" dirty="0" smtClean="0">
                <a:solidFill>
                  <a:srgbClr val="002060"/>
                </a:solidFill>
              </a:rPr>
              <a:t>Соответствие нормативам ПДВ, установленным другими нормативно-правовыми актами для стационарных источников выбросов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</a:p>
          <a:p>
            <a:pPr lvl="2"/>
            <a:r>
              <a:rPr lang="ru-RU" dirty="0" smtClean="0">
                <a:solidFill>
                  <a:srgbClr val="002060"/>
                </a:solidFill>
              </a:rPr>
              <a:t>Расчёт рассеивания выбросов </a:t>
            </a:r>
            <a:r>
              <a:rPr lang="ru-RU" dirty="0" smtClean="0">
                <a:solidFill>
                  <a:srgbClr val="002060"/>
                </a:solidFill>
              </a:rPr>
              <a:t>по программе </a:t>
            </a:r>
            <a:r>
              <a:rPr lang="en-US" i="1" dirty="0" err="1" smtClean="0">
                <a:solidFill>
                  <a:srgbClr val="002060"/>
                </a:solidFill>
              </a:rPr>
              <a:t>ADMS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smtClean="0">
                <a:solidFill>
                  <a:srgbClr val="002060"/>
                </a:solidFill>
              </a:rPr>
              <a:t>Screen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ru-RU" dirty="0" smtClean="0">
                <a:solidFill>
                  <a:srgbClr val="002060"/>
                </a:solidFill>
              </a:rPr>
              <a:t>включая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детальные требования к виду исходных данных  и порядку их подготовки</a:t>
            </a:r>
            <a:r>
              <a:rPr lang="en-US" dirty="0" smtClean="0">
                <a:solidFill>
                  <a:srgbClr val="002060"/>
                </a:solidFill>
              </a:rPr>
              <a:t>) </a:t>
            </a:r>
            <a:r>
              <a:rPr lang="ru-RU" dirty="0" smtClean="0">
                <a:solidFill>
                  <a:srgbClr val="002060"/>
                </a:solidFill>
              </a:rPr>
              <a:t>или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по другим </a:t>
            </a:r>
            <a:r>
              <a:rPr lang="ru-RU" dirty="0" smtClean="0">
                <a:solidFill>
                  <a:srgbClr val="002060"/>
                </a:solidFill>
              </a:rPr>
              <a:t>моделям, </a:t>
            </a:r>
            <a:r>
              <a:rPr lang="ru-RU" dirty="0" smtClean="0">
                <a:solidFill>
                  <a:srgbClr val="002060"/>
                </a:solidFill>
              </a:rPr>
              <a:t>указанным в законодательстве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</a:p>
          <a:p>
            <a:pPr lvl="2"/>
            <a:r>
              <a:rPr lang="ru-RU" dirty="0" smtClean="0">
                <a:solidFill>
                  <a:srgbClr val="002060"/>
                </a:solidFill>
              </a:rPr>
              <a:t>Указания по охране почв и грунтовых вод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сбросам сточных вод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</a:p>
          <a:p>
            <a:pPr lvl="2"/>
            <a:r>
              <a:rPr lang="ru-RU" dirty="0" smtClean="0">
                <a:solidFill>
                  <a:srgbClr val="002060"/>
                </a:solidFill>
              </a:rPr>
              <a:t>Детальную программу учёта  энергопотребления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сбросов загрязняющих веществ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отходов</a:t>
            </a:r>
            <a:r>
              <a:rPr lang="en-US" dirty="0" smtClean="0">
                <a:solidFill>
                  <a:srgbClr val="002060"/>
                </a:solidFill>
              </a:rPr>
              <a:t> (</a:t>
            </a:r>
            <a:r>
              <a:rPr lang="ru-RU" dirty="0" smtClean="0">
                <a:solidFill>
                  <a:srgbClr val="002060"/>
                </a:solidFill>
              </a:rPr>
              <a:t>включая,  опасные отходы</a:t>
            </a:r>
            <a:r>
              <a:rPr lang="en-US" dirty="0" smtClean="0">
                <a:solidFill>
                  <a:srgbClr val="002060"/>
                </a:solidFill>
              </a:rPr>
              <a:t>), </a:t>
            </a:r>
            <a:r>
              <a:rPr lang="ru-RU" dirty="0" smtClean="0">
                <a:solidFill>
                  <a:srgbClr val="002060"/>
                </a:solidFill>
              </a:rPr>
              <a:t>работы очистного оборудования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lv-LV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Приложения с  указанием удельных выбросов для различных видов топлива для расчёта выбросов в атмосферный воздух</a:t>
            </a:r>
            <a:r>
              <a:rPr lang="lv-LV" dirty="0" smtClean="0">
                <a:solidFill>
                  <a:srgbClr val="002060"/>
                </a:solidFill>
              </a:rPr>
              <a:t>.</a:t>
            </a:r>
            <a:endParaRPr lang="lv-LV" dirty="0"/>
          </a:p>
        </p:txBody>
      </p:sp>
    </p:spTree>
    <p:extLst>
      <p:ext uri="{BB962C8B-B14F-4D97-AF65-F5344CB8AC3E}">
        <p14:creationId xmlns="" xmlns:p14="http://schemas.microsoft.com/office/powerpoint/2010/main" val="340775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5200</TotalTime>
  <Words>639</Words>
  <Application>Microsoft Office PowerPoint</Application>
  <PresentationFormat>On-screen Show (4:3)</PresentationFormat>
  <Paragraphs>82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Управление качеством воздуха в странах Восточного региона ЕИСП</vt:lpstr>
      <vt:lpstr>Опыт стран-членов ЕС</vt:lpstr>
      <vt:lpstr>Элементы законодательства</vt:lpstr>
      <vt:lpstr>Чешская Республика</vt:lpstr>
      <vt:lpstr>Латвия (1)</vt:lpstr>
      <vt:lpstr>Латвия (2)</vt:lpstr>
      <vt:lpstr>Латвия (3)</vt:lpstr>
      <vt:lpstr>Латвия (4)</vt:lpstr>
      <vt:lpstr>Латвия – пример НОД</vt:lpstr>
      <vt:lpstr>Великобритания</vt:lpstr>
      <vt:lpstr>Заключения</vt:lpstr>
      <vt:lpstr>Заключения</vt:lpstr>
      <vt:lpstr>Спасибо за внимание!   valts@environment.lv 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471</cp:revision>
  <cp:lastPrinted>2012-05-10T14:01:43Z</cp:lastPrinted>
  <dcterms:created xsi:type="dcterms:W3CDTF">2011-10-12T15:30:18Z</dcterms:created>
  <dcterms:modified xsi:type="dcterms:W3CDTF">2014-04-18T07:18:49Z</dcterms:modified>
</cp:coreProperties>
</file>