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7" r:id="rId2"/>
    <p:sldId id="394" r:id="rId3"/>
    <p:sldId id="399" r:id="rId4"/>
    <p:sldId id="380" r:id="rId5"/>
    <p:sldId id="386" r:id="rId6"/>
    <p:sldId id="400" r:id="rId7"/>
    <p:sldId id="384" r:id="rId8"/>
    <p:sldId id="382" r:id="rId9"/>
    <p:sldId id="395" r:id="rId10"/>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FFE1"/>
    <a:srgbClr val="FFCC66"/>
    <a:srgbClr val="0066FF"/>
    <a:srgbClr val="FF5050"/>
    <a:srgbClr val="E9E53B"/>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5200" autoAdjust="0"/>
  </p:normalViewPr>
  <p:slideViewPr>
    <p:cSldViewPr>
      <p:cViewPr>
        <p:scale>
          <a:sx n="70" d="100"/>
          <a:sy n="70" d="100"/>
        </p:scale>
        <p:origin x="-142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4266"/>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sz="quarter" idx="1"/>
          </p:nvPr>
        </p:nvSpPr>
        <p:spPr>
          <a:xfrm>
            <a:off x="3849688" y="0"/>
            <a:ext cx="2946400" cy="494266"/>
          </a:xfrm>
          <a:prstGeom prst="rect">
            <a:avLst/>
          </a:prstGeom>
        </p:spPr>
        <p:txBody>
          <a:bodyPr vert="horz" lIns="91440" tIns="45720" rIns="91440" bIns="45720" rtlCol="0"/>
          <a:lstStyle>
            <a:lvl1pPr algn="r">
              <a:defRPr sz="1200"/>
            </a:lvl1pPr>
          </a:lstStyle>
          <a:p>
            <a:fld id="{3DA8E553-C80E-4CF2-8017-E0329B0922B8}" type="datetimeFigureOut">
              <a:rPr lang="en-US" smtClean="0"/>
              <a:t>4/17/2014</a:t>
            </a:fld>
            <a:endParaRPr lang="en-US"/>
          </a:p>
        </p:txBody>
      </p:sp>
      <p:sp>
        <p:nvSpPr>
          <p:cNvPr id="4" name="Zástupný symbol pro zápatí 3"/>
          <p:cNvSpPr>
            <a:spLocks noGrp="1"/>
          </p:cNvSpPr>
          <p:nvPr>
            <p:ph type="ftr" sz="quarter" idx="2"/>
          </p:nvPr>
        </p:nvSpPr>
        <p:spPr>
          <a:xfrm>
            <a:off x="0" y="9378406"/>
            <a:ext cx="2946400" cy="494265"/>
          </a:xfrm>
          <a:prstGeom prst="rect">
            <a:avLst/>
          </a:prstGeom>
        </p:spPr>
        <p:txBody>
          <a:bodyPr vert="horz" lIns="91440" tIns="45720" rIns="91440" bIns="45720" rtlCol="0" anchor="b"/>
          <a:lstStyle>
            <a:lvl1pPr algn="l">
              <a:defRPr sz="1200"/>
            </a:lvl1pPr>
          </a:lstStyle>
          <a:p>
            <a:endParaRPr lang="en-US"/>
          </a:p>
        </p:txBody>
      </p:sp>
      <p:sp>
        <p:nvSpPr>
          <p:cNvPr id="5" name="Zástupný symbol pro číslo snímku 4"/>
          <p:cNvSpPr>
            <a:spLocks noGrp="1"/>
          </p:cNvSpPr>
          <p:nvPr>
            <p:ph type="sldNum" sz="quarter" idx="3"/>
          </p:nvPr>
        </p:nvSpPr>
        <p:spPr>
          <a:xfrm>
            <a:off x="3849688" y="9378406"/>
            <a:ext cx="2946400" cy="494265"/>
          </a:xfrm>
          <a:prstGeom prst="rect">
            <a:avLst/>
          </a:prstGeom>
        </p:spPr>
        <p:txBody>
          <a:bodyPr vert="horz" lIns="91440" tIns="45720" rIns="91440" bIns="45720" rtlCol="0" anchor="b"/>
          <a:lstStyle>
            <a:lvl1pPr algn="r">
              <a:defRPr sz="1200"/>
            </a:lvl1pPr>
          </a:lstStyle>
          <a:p>
            <a:fld id="{0BDECD64-8CA9-4F64-8233-9B261A49AAD2}" type="slidenum">
              <a:rPr lang="en-US" smtClean="0"/>
              <a:t>‹#›</a:t>
            </a:fld>
            <a:endParaRPr lang="en-US"/>
          </a:p>
        </p:txBody>
      </p:sp>
    </p:spTree>
    <p:extLst>
      <p:ext uri="{BB962C8B-B14F-4D97-AF65-F5344CB8AC3E}">
        <p14:creationId xmlns:p14="http://schemas.microsoft.com/office/powerpoint/2010/main" val="4204701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3713"/>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3713"/>
          </a:xfrm>
          <a:prstGeom prst="rect">
            <a:avLst/>
          </a:prstGeom>
        </p:spPr>
        <p:txBody>
          <a:bodyPr vert="horz" lIns="92108" tIns="46054" rIns="92108" bIns="46054" rtlCol="0"/>
          <a:lstStyle>
            <a:lvl1pPr algn="r">
              <a:defRPr sz="1200"/>
            </a:lvl1pPr>
          </a:lstStyle>
          <a:p>
            <a:fld id="{D5F3A010-5C24-4441-AA09-F84D667FBE29}" type="datetimeFigureOut">
              <a:rPr lang="en-GB" smtClean="0"/>
              <a:pPr/>
              <a:t>17/04/2014</a:t>
            </a:fld>
            <a:endParaRPr lang="en-GB"/>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690270"/>
            <a:ext cx="5438140" cy="4443412"/>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8823"/>
            <a:ext cx="2945660" cy="493713"/>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378823"/>
            <a:ext cx="2945660" cy="493713"/>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211847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3</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4</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effectLst/>
                <a:latin typeface="+mn-lt"/>
                <a:ea typeface="+mn-ea"/>
                <a:cs typeface="+mn-cs"/>
              </a:rPr>
              <a:t>This rule does not apply to activities regulated by the EU Solvents emissions Directive or an activity which may give rise to an offensive smell noticeable outside the site where the activity is carried on.</a:t>
            </a:r>
            <a:endParaRPr lang="cs-CZ"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12E0633-D742-427C-95D8-0F1C541939B4}" type="slidenum">
              <a:rPr lang="en-GB" smtClean="0"/>
              <a:pPr/>
              <a:t>7</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8</a:t>
            </a:fld>
            <a:endParaRPr lang="en-GB"/>
          </a:p>
        </p:txBody>
      </p:sp>
    </p:spTree>
    <p:extLst>
      <p:ext uri="{BB962C8B-B14F-4D97-AF65-F5344CB8AC3E}">
        <p14:creationId xmlns:p14="http://schemas.microsoft.com/office/powerpoint/2010/main" val="1981551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9</a:t>
            </a:fld>
            <a:endParaRPr lang="en-GB"/>
          </a:p>
        </p:txBody>
      </p:sp>
    </p:spTree>
    <p:extLst>
      <p:ext uri="{BB962C8B-B14F-4D97-AF65-F5344CB8AC3E}">
        <p14:creationId xmlns:p14="http://schemas.microsoft.com/office/powerpoint/2010/main" val="19815517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defra.gov.uk/industrial-emissions/las-regulations/guidanc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468560" y="0"/>
            <a:ext cx="10009112" cy="1109985"/>
          </a:xfrm>
        </p:spPr>
        <p:txBody>
          <a:bodyPr>
            <a:normAutofit/>
          </a:bodyPr>
          <a:lstStyle/>
          <a:p>
            <a:r>
              <a:rPr lang="en-GB" sz="3400" b="1" dirty="0" smtClean="0">
                <a:effectLst>
                  <a:outerShdw blurRad="38100" dist="38100" dir="2700000" algn="tl">
                    <a:srgbClr val="000000">
                      <a:alpha val="43137"/>
                    </a:srgbClr>
                  </a:outerShdw>
                </a:effectLst>
              </a:rPr>
              <a:t>Air Quality Governance in the ENPI East Countries</a:t>
            </a:r>
            <a:endParaRPr lang="en-GB" sz="34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49891" y="2852936"/>
            <a:ext cx="9180512" cy="3024336"/>
          </a:xfrm>
        </p:spPr>
        <p:txBody>
          <a:bodyPr>
            <a:normAutofit/>
          </a:bodyPr>
          <a:lstStyle/>
          <a:p>
            <a:pPr>
              <a:lnSpc>
                <a:spcPct val="120000"/>
              </a:lnSpc>
              <a:spcBef>
                <a:spcPts val="0"/>
              </a:spcBef>
              <a:tabLst>
                <a:tab pos="540385" algn="l"/>
                <a:tab pos="756285" algn="l"/>
                <a:tab pos="972185" algn="l"/>
                <a:tab pos="-900430" algn="l"/>
              </a:tabLst>
            </a:pPr>
            <a:r>
              <a:rPr lang="en-US" sz="5800" b="1" dirty="0" smtClean="0">
                <a:solidFill>
                  <a:srgbClr val="FFFF00"/>
                </a:solidFill>
                <a:effectLst>
                  <a:outerShdw blurRad="38100" dist="38100" dir="2700000" algn="tl">
                    <a:srgbClr val="000000">
                      <a:alpha val="43137"/>
                    </a:srgbClr>
                  </a:outerShdw>
                </a:effectLst>
                <a:ea typeface="+mj-ea"/>
                <a:cs typeface="+mj-cs"/>
              </a:rPr>
              <a:t>Regulation of non-Annex I activities in the CR and UK</a:t>
            </a: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r>
              <a:rPr lang="en-US" sz="3500" b="1" dirty="0" smtClean="0">
                <a:effectLst>
                  <a:outerShdw blurRad="38100" dist="38100" dir="2700000" algn="tl">
                    <a:srgbClr val="000000">
                      <a:alpha val="43137"/>
                    </a:srgbClr>
                  </a:outerShdw>
                </a:effectLst>
                <a:latin typeface="Eras Light ITC" pitchFamily="34" charset="0"/>
                <a:ea typeface="+mj-ea"/>
                <a:cs typeface="+mj-cs"/>
              </a:rPr>
              <a:t>Monika </a:t>
            </a:r>
            <a:r>
              <a:rPr lang="en-US" sz="3500" b="1" dirty="0" err="1" smtClean="0">
                <a:effectLst>
                  <a:outerShdw blurRad="38100" dist="38100" dir="2700000" algn="tl">
                    <a:srgbClr val="000000">
                      <a:alpha val="43137"/>
                    </a:srgbClr>
                  </a:outerShdw>
                </a:effectLst>
                <a:latin typeface="Eras Light ITC" pitchFamily="34" charset="0"/>
                <a:ea typeface="+mj-ea"/>
                <a:cs typeface="+mj-cs"/>
              </a:rPr>
              <a:t>Přibylová</a:t>
            </a:r>
            <a:endParaRPr lang="en-US"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endParaRPr lang="en-US" sz="2800" b="1" dirty="0" smtClean="0">
              <a:effectLst>
                <a:outerShdw blurRad="38100" dist="38100" dir="2700000" algn="tl">
                  <a:srgbClr val="000000">
                    <a:alpha val="43137"/>
                  </a:srgbClr>
                </a:outerShdw>
              </a:effectLst>
              <a:latin typeface="Eras Light ITC" pitchFamily="34" charset="0"/>
            </a:endParaRPr>
          </a:p>
          <a:p>
            <a:pPr>
              <a:lnSpc>
                <a:spcPct val="120000"/>
              </a:lnSpc>
              <a:spcBef>
                <a:spcPts val="0"/>
              </a:spcBef>
              <a:tabLst>
                <a:tab pos="540385" algn="l"/>
                <a:tab pos="756285" algn="l"/>
                <a:tab pos="972185" algn="l"/>
              </a:tabLst>
            </a:pPr>
            <a:endParaRPr lang="en-US" sz="2800"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val="1696046533"/>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b="1" i="0" dirty="0" smtClean="0">
                <a:solidFill>
                  <a:srgbClr val="CC3300"/>
                </a:solidFill>
                <a:latin typeface="Eras Medium ITC" pitchFamily="34" charset="0"/>
              </a:rPr>
              <a:t>A</a:t>
            </a:r>
            <a:r>
              <a:rPr lang="en-US" b="1" i="0" dirty="0" smtClean="0">
                <a:solidFill>
                  <a:srgbClr val="CC3300"/>
                </a:solidFill>
                <a:latin typeface="Eras Medium ITC" pitchFamily="34" charset="0"/>
              </a:rPr>
              <a:t>ir pollution regulation – </a:t>
            </a:r>
            <a:br>
              <a:rPr lang="en-US" b="1" i="0" dirty="0" smtClean="0">
                <a:solidFill>
                  <a:srgbClr val="CC3300"/>
                </a:solidFill>
                <a:latin typeface="Eras Medium ITC" pitchFamily="34" charset="0"/>
              </a:rPr>
            </a:br>
            <a:r>
              <a:rPr lang="en-US" i="0" dirty="0" smtClean="0">
                <a:solidFill>
                  <a:srgbClr val="CC3300"/>
                </a:solidFill>
                <a:latin typeface="Eras Medium ITC" pitchFamily="34" charset="0"/>
              </a:rPr>
              <a:t>small pollution sources</a:t>
            </a:r>
            <a:endParaRPr lang="en-US" i="0" dirty="0">
              <a:solidFill>
                <a:srgbClr val="CC3300"/>
              </a:solidFill>
              <a:latin typeface="Eras Medium ITC" pitchFamily="34" charset="0"/>
            </a:endParaRPr>
          </a:p>
        </p:txBody>
      </p:sp>
      <p:sp>
        <p:nvSpPr>
          <p:cNvPr id="4" name="Content Placeholder 3"/>
          <p:cNvSpPr>
            <a:spLocks noGrp="1"/>
          </p:cNvSpPr>
          <p:nvPr>
            <p:ph idx="1"/>
          </p:nvPr>
        </p:nvSpPr>
        <p:spPr>
          <a:xfrm>
            <a:off x="457200" y="1772816"/>
            <a:ext cx="8507288" cy="4752528"/>
          </a:xfrm>
        </p:spPr>
        <p:txBody>
          <a:bodyPr>
            <a:noAutofit/>
          </a:bodyPr>
          <a:lstStyle/>
          <a:p>
            <a:pPr marL="0" indent="0">
              <a:buNone/>
            </a:pPr>
            <a:r>
              <a:rPr lang="en-US" sz="2200" b="1" dirty="0" smtClean="0">
                <a:solidFill>
                  <a:schemeClr val="tx1"/>
                </a:solidFill>
              </a:rPr>
              <a:t>Activities not listed in the IPPC law or in the Air protection law:</a:t>
            </a:r>
          </a:p>
          <a:p>
            <a:pPr>
              <a:buFont typeface="Wingdings" panose="05000000000000000000" pitchFamily="2" charset="2"/>
              <a:buChar char="Ø"/>
            </a:pPr>
            <a:r>
              <a:rPr lang="en-US" sz="2200" dirty="0" smtClean="0">
                <a:solidFill>
                  <a:schemeClr val="tx1"/>
                </a:solidFill>
              </a:rPr>
              <a:t>do not need any air permit, but </a:t>
            </a:r>
          </a:p>
          <a:p>
            <a:pPr>
              <a:buFont typeface="Wingdings" panose="05000000000000000000" pitchFamily="2" charset="2"/>
              <a:buChar char="Ø"/>
            </a:pPr>
            <a:r>
              <a:rPr lang="en-US" sz="2200" dirty="0" smtClean="0">
                <a:solidFill>
                  <a:schemeClr val="tx1"/>
                </a:solidFill>
              </a:rPr>
              <a:t>have to comply only with general air protection requirements. </a:t>
            </a:r>
          </a:p>
          <a:p>
            <a:pPr marL="0" indent="0">
              <a:buNone/>
            </a:pPr>
            <a:endParaRPr lang="en-US" sz="2200" dirty="0" smtClean="0">
              <a:solidFill>
                <a:schemeClr val="tx1"/>
              </a:solidFill>
            </a:endParaRPr>
          </a:p>
          <a:p>
            <a:pPr marL="0" indent="0">
              <a:buNone/>
            </a:pPr>
            <a:r>
              <a:rPr lang="en-US" sz="2200" dirty="0" smtClean="0">
                <a:solidFill>
                  <a:schemeClr val="tx1"/>
                </a:solidFill>
              </a:rPr>
              <a:t>Example of these activities: </a:t>
            </a:r>
          </a:p>
          <a:p>
            <a:r>
              <a:rPr lang="en-US" sz="2200" dirty="0" smtClean="0">
                <a:solidFill>
                  <a:schemeClr val="tx1"/>
                </a:solidFill>
              </a:rPr>
              <a:t>small boilers with capacity bellow 0,3 MW, </a:t>
            </a:r>
          </a:p>
          <a:p>
            <a:r>
              <a:rPr lang="en-US" sz="2200" dirty="0" smtClean="0">
                <a:solidFill>
                  <a:schemeClr val="tx1"/>
                </a:solidFill>
              </a:rPr>
              <a:t>smoking chambers with capacity less than 1000 kg of food products/day,</a:t>
            </a:r>
          </a:p>
          <a:p>
            <a:r>
              <a:rPr lang="en-US" sz="2200" dirty="0" smtClean="0">
                <a:solidFill>
                  <a:schemeClr val="tx1"/>
                </a:solidFill>
              </a:rPr>
              <a:t>farms with total yearly emissions of ammonia maximum 5 tons.</a:t>
            </a:r>
          </a:p>
          <a:p>
            <a:pPr marL="0" indent="0">
              <a:buNone/>
            </a:pPr>
            <a:endParaRPr lang="en-US" sz="22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2</a:t>
            </a:fld>
            <a:endParaRPr lang="en-GB"/>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3341" y="-2697"/>
            <a:ext cx="1910659" cy="1271457"/>
          </a:xfrm>
          <a:prstGeom prst="rect">
            <a:avLst/>
          </a:prstGeom>
        </p:spPr>
      </p:pic>
    </p:spTree>
    <p:extLst>
      <p:ext uri="{BB962C8B-B14F-4D97-AF65-F5344CB8AC3E}">
        <p14:creationId xmlns:p14="http://schemas.microsoft.com/office/powerpoint/2010/main" val="28496549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274638"/>
            <a:ext cx="8363272" cy="1143000"/>
          </a:xfrm>
        </p:spPr>
        <p:txBody>
          <a:bodyPr>
            <a:normAutofit/>
          </a:bodyPr>
          <a:lstStyle/>
          <a:p>
            <a:pPr algn="ctr"/>
            <a:r>
              <a:rPr lang="en-US" b="1" i="0" dirty="0" smtClean="0">
                <a:solidFill>
                  <a:srgbClr val="CC3300"/>
                </a:solidFill>
                <a:latin typeface="Eras Medium ITC" pitchFamily="34" charset="0"/>
              </a:rPr>
              <a:t>General air protection requirements</a:t>
            </a:r>
            <a:endParaRPr lang="en-US" b="1" i="0" dirty="0">
              <a:solidFill>
                <a:srgbClr val="CC3300"/>
              </a:solidFill>
              <a:latin typeface="Eras Medium ITC" pitchFamily="34" charset="0"/>
            </a:endParaRPr>
          </a:p>
        </p:txBody>
      </p:sp>
      <p:sp>
        <p:nvSpPr>
          <p:cNvPr id="4" name="Content Placeholder 3"/>
          <p:cNvSpPr>
            <a:spLocks noGrp="1"/>
          </p:cNvSpPr>
          <p:nvPr>
            <p:ph idx="1"/>
          </p:nvPr>
        </p:nvSpPr>
        <p:spPr>
          <a:xfrm>
            <a:off x="107504" y="1556792"/>
            <a:ext cx="8856984" cy="4968552"/>
          </a:xfrm>
        </p:spPr>
        <p:txBody>
          <a:bodyPr>
            <a:noAutofit/>
          </a:bodyPr>
          <a:lstStyle/>
          <a:p>
            <a:pPr marL="457200" indent="-457200">
              <a:buFont typeface="+mj-lt"/>
              <a:buAutoNum type="arabicPeriod"/>
            </a:pPr>
            <a:r>
              <a:rPr lang="en-US" sz="2200" dirty="0" smtClean="0">
                <a:solidFill>
                  <a:schemeClr val="tx1"/>
                </a:solidFill>
              </a:rPr>
              <a:t>Comply with generally prescribed  ELV (for 10 substances)</a:t>
            </a:r>
          </a:p>
          <a:p>
            <a:pPr marL="457200" indent="-457200">
              <a:buFont typeface="+mj-lt"/>
              <a:buAutoNum type="arabicPeriod"/>
            </a:pPr>
            <a:r>
              <a:rPr lang="en-US" sz="2200" dirty="0" smtClean="0">
                <a:solidFill>
                  <a:schemeClr val="tx1"/>
                </a:solidFill>
              </a:rPr>
              <a:t>Measure or calculate the amount of the air protection fee and pay it on yearly basis in case it exceeds 2.000 EUR/year.</a:t>
            </a:r>
          </a:p>
          <a:p>
            <a:pPr marL="457200" indent="-457200">
              <a:buFont typeface="+mj-lt"/>
              <a:buAutoNum type="arabicPeriod"/>
            </a:pPr>
            <a:r>
              <a:rPr lang="en-US" sz="2200" dirty="0" smtClean="0">
                <a:solidFill>
                  <a:schemeClr val="tx1"/>
                </a:solidFill>
              </a:rPr>
              <a:t>In combustion sources, it is allowed to use only the fuel for which the source is designed.</a:t>
            </a:r>
          </a:p>
          <a:p>
            <a:pPr marL="457200" indent="-457200">
              <a:buFont typeface="+mj-lt"/>
              <a:buAutoNum type="arabicPeriod"/>
            </a:pPr>
            <a:r>
              <a:rPr lang="en-US" sz="2200" dirty="0" smtClean="0">
                <a:solidFill>
                  <a:schemeClr val="tx1"/>
                </a:solidFill>
              </a:rPr>
              <a:t>Allow environmental inspection or local air protection authorities to check compliance with the air protection regulation.</a:t>
            </a:r>
          </a:p>
          <a:p>
            <a:pPr marL="457200" indent="-457200">
              <a:buFont typeface="+mj-lt"/>
              <a:buAutoNum type="arabicPeriod"/>
            </a:pPr>
            <a:r>
              <a:rPr lang="en-US" sz="2200" dirty="0" smtClean="0">
                <a:solidFill>
                  <a:schemeClr val="tx1"/>
                </a:solidFill>
              </a:rPr>
              <a:t>Combustion sources with heating input from 10 to 300 kW have to make control of the technical state and operation of the boilers for solid fuels, used for production of heat of hot water once per 2 years .</a:t>
            </a:r>
          </a:p>
          <a:p>
            <a:pPr>
              <a:buFont typeface="Wingdings" panose="05000000000000000000" pitchFamily="2" charset="2"/>
              <a:buChar char="Ø"/>
            </a:pPr>
            <a:endParaRPr lang="en-US" sz="2200" dirty="0" smtClean="0">
              <a:solidFill>
                <a:schemeClr val="tx1"/>
              </a:solidFill>
            </a:endParaRPr>
          </a:p>
          <a:p>
            <a:pPr marL="0" indent="0">
              <a:buNone/>
            </a:pPr>
            <a:endParaRPr lang="en-US" sz="2200" dirty="0" smtClean="0">
              <a:solidFill>
                <a:schemeClr val="tx1"/>
              </a:solidFill>
            </a:endParaRPr>
          </a:p>
          <a:p>
            <a:pPr marL="0" indent="0">
              <a:buNone/>
            </a:pPr>
            <a:endParaRPr lang="en-US" sz="22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3</a:t>
            </a:fld>
            <a:endParaRPr lang="en-GB"/>
          </a:p>
        </p:txBody>
      </p:sp>
    </p:spTree>
    <p:extLst>
      <p:ext uri="{BB962C8B-B14F-4D97-AF65-F5344CB8AC3E}">
        <p14:creationId xmlns:p14="http://schemas.microsoft.com/office/powerpoint/2010/main" val="220645033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a:bodyPr>
          <a:lstStyle/>
          <a:p>
            <a:pPr algn="ctr"/>
            <a:r>
              <a:rPr lang="en-US" b="1" dirty="0" smtClean="0">
                <a:solidFill>
                  <a:srgbClr val="CC3300"/>
                </a:solidFill>
              </a:rPr>
              <a:t>Generally prescribed ELVs</a:t>
            </a:r>
            <a:endParaRPr lang="en-US" b="1" i="0" dirty="0">
              <a:solidFill>
                <a:srgbClr val="CC3300"/>
              </a:solidFill>
              <a:latin typeface="Eras Medium ITC" pitchFamily="34" charset="0"/>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4</a:t>
            </a:fld>
            <a:endParaRPr lang="en-GB"/>
          </a:p>
        </p:txBody>
      </p:sp>
      <p:graphicFrame>
        <p:nvGraphicFramePr>
          <p:cNvPr id="8" name="Zástupný symbol pro obsah 7"/>
          <p:cNvGraphicFramePr>
            <a:graphicFrameLocks noGrp="1"/>
          </p:cNvGraphicFramePr>
          <p:nvPr>
            <p:ph idx="1"/>
            <p:extLst>
              <p:ext uri="{D42A27DB-BD31-4B8C-83A1-F6EECF244321}">
                <p14:modId xmlns:p14="http://schemas.microsoft.com/office/powerpoint/2010/main" val="689982468"/>
              </p:ext>
            </p:extLst>
          </p:nvPr>
        </p:nvGraphicFramePr>
        <p:xfrm>
          <a:off x="0" y="1359798"/>
          <a:ext cx="9126191" cy="5552485"/>
        </p:xfrm>
        <a:graphic>
          <a:graphicData uri="http://schemas.openxmlformats.org/drawingml/2006/table">
            <a:tbl>
              <a:tblPr firstRow="1" firstCol="1" bandRow="1">
                <a:tableStyleId>{5C22544A-7EE6-4342-B048-85BDC9FD1C3A}</a:tableStyleId>
              </a:tblPr>
              <a:tblGrid>
                <a:gridCol w="5582413"/>
                <a:gridCol w="1469057"/>
                <a:gridCol w="2074721"/>
              </a:tblGrid>
              <a:tr h="872596">
                <a:tc>
                  <a:txBody>
                    <a:bodyPr/>
                    <a:lstStyle/>
                    <a:p>
                      <a:pPr algn="ctr">
                        <a:lnSpc>
                          <a:spcPct val="120000"/>
                        </a:lnSpc>
                        <a:spcBef>
                          <a:spcPts val="800"/>
                        </a:spcBef>
                        <a:spcAft>
                          <a:spcPts val="0"/>
                        </a:spcAft>
                      </a:pPr>
                      <a:r>
                        <a:rPr lang="en-GB" sz="1600" dirty="0">
                          <a:effectLst/>
                        </a:rPr>
                        <a:t>Polluting substance</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1600">
                          <a:effectLst/>
                        </a:rPr>
                        <a:t>Mass flow</a:t>
                      </a:r>
                      <a:endParaRPr lang="cs-CZ" sz="1600">
                        <a:effectLst/>
                      </a:endParaRPr>
                    </a:p>
                    <a:p>
                      <a:pPr algn="ctr">
                        <a:lnSpc>
                          <a:spcPct val="120000"/>
                        </a:lnSpc>
                        <a:spcBef>
                          <a:spcPts val="800"/>
                        </a:spcBef>
                        <a:spcAft>
                          <a:spcPts val="0"/>
                        </a:spcAft>
                      </a:pPr>
                      <a:r>
                        <a:rPr lang="en-GB" sz="1600">
                          <a:effectLst/>
                        </a:rPr>
                        <a:t>in g/h</a:t>
                      </a:r>
                      <a:endParaRPr lang="cs-CZ" sz="16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1600">
                          <a:effectLst/>
                        </a:rPr>
                        <a:t>Mass concentration (ELV) in mg/m</a:t>
                      </a:r>
                      <a:r>
                        <a:rPr lang="en-GB" sz="1600" baseline="30000">
                          <a:effectLst/>
                        </a:rPr>
                        <a:t>3</a:t>
                      </a:r>
                      <a:endParaRPr lang="cs-CZ" sz="1600">
                        <a:effectLst/>
                        <a:latin typeface="Arial"/>
                        <a:ea typeface="Times New Roman"/>
                        <a:cs typeface="Times New Roman"/>
                      </a:endParaRPr>
                    </a:p>
                  </a:txBody>
                  <a:tcPr marL="34627" marR="34627" marT="0" marB="0"/>
                </a:tc>
              </a:tr>
              <a:tr h="446800">
                <a:tc rowSpan="2">
                  <a:txBody>
                    <a:bodyPr/>
                    <a:lstStyle/>
                    <a:p>
                      <a:pPr algn="just">
                        <a:lnSpc>
                          <a:spcPct val="120000"/>
                        </a:lnSpc>
                        <a:spcBef>
                          <a:spcPts val="800"/>
                        </a:spcBef>
                        <a:spcAft>
                          <a:spcPts val="0"/>
                        </a:spcAft>
                      </a:pPr>
                      <a:r>
                        <a:rPr lang="en-GB" sz="1600" dirty="0">
                          <a:effectLst/>
                        </a:rPr>
                        <a:t> </a:t>
                      </a:r>
                      <a:endParaRPr lang="cs-CZ" sz="1600" dirty="0">
                        <a:effectLst/>
                      </a:endParaRPr>
                    </a:p>
                    <a:p>
                      <a:pPr algn="just">
                        <a:lnSpc>
                          <a:spcPct val="120000"/>
                        </a:lnSpc>
                        <a:spcBef>
                          <a:spcPts val="800"/>
                        </a:spcBef>
                        <a:spcAft>
                          <a:spcPts val="0"/>
                        </a:spcAft>
                      </a:pPr>
                      <a:r>
                        <a:rPr lang="en-GB" sz="1600" dirty="0">
                          <a:effectLst/>
                        </a:rPr>
                        <a:t>Particulate matter</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≤2500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200</a:t>
                      </a:r>
                      <a:endParaRPr lang="cs-CZ" sz="2000">
                        <a:effectLst/>
                        <a:latin typeface="Arial"/>
                        <a:ea typeface="Times New Roman"/>
                        <a:cs typeface="Times New Roman"/>
                      </a:endParaRPr>
                    </a:p>
                  </a:txBody>
                  <a:tcPr marL="34627" marR="34627" marT="0" marB="0"/>
                </a:tc>
              </a:tr>
              <a:tr h="393832">
                <a:tc vMerge="1">
                  <a:txBody>
                    <a:bodyPr/>
                    <a:lstStyle/>
                    <a:p>
                      <a:endParaRPr lang="cs-CZ"/>
                    </a:p>
                  </a:txBody>
                  <a:tcPr/>
                </a:tc>
                <a:tc>
                  <a:txBody>
                    <a:bodyPr/>
                    <a:lstStyle/>
                    <a:p>
                      <a:pPr algn="ctr">
                        <a:lnSpc>
                          <a:spcPct val="120000"/>
                        </a:lnSpc>
                        <a:spcBef>
                          <a:spcPts val="800"/>
                        </a:spcBef>
                        <a:spcAft>
                          <a:spcPts val="0"/>
                        </a:spcAft>
                      </a:pPr>
                      <a:r>
                        <a:rPr lang="en-GB" sz="2000" dirty="0">
                          <a:effectLst/>
                        </a:rPr>
                        <a:t>&gt;2500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150</a:t>
                      </a:r>
                      <a:endParaRPr lang="cs-CZ" sz="2000" dirty="0">
                        <a:effectLst/>
                        <a:latin typeface="Arial"/>
                        <a:ea typeface="Times New Roman"/>
                        <a:cs typeface="Times New Roman"/>
                      </a:endParaRPr>
                    </a:p>
                  </a:txBody>
                  <a:tcPr marL="34627" marR="34627" marT="0" marB="0"/>
                </a:tc>
              </a:tr>
              <a:tr h="370249">
                <a:tc>
                  <a:txBody>
                    <a:bodyPr/>
                    <a:lstStyle/>
                    <a:p>
                      <a:pPr algn="just">
                        <a:lnSpc>
                          <a:spcPct val="120000"/>
                        </a:lnSpc>
                        <a:spcBef>
                          <a:spcPts val="800"/>
                        </a:spcBef>
                        <a:spcAft>
                          <a:spcPts val="0"/>
                        </a:spcAft>
                      </a:pPr>
                      <a:r>
                        <a:rPr lang="en-GB" sz="1600" dirty="0">
                          <a:effectLst/>
                        </a:rPr>
                        <a:t>Sulphur oxides expressed as sulphur dioxide</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&gt;20000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2500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en-GB" sz="1600" dirty="0">
                          <a:effectLst/>
                        </a:rPr>
                        <a:t>Nitrogen oxides expressed as nitrogen dioxide</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&gt;10000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en-GB" sz="1600" dirty="0">
                          <a:effectLst/>
                        </a:rPr>
                        <a:t>Carbon monoxide</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&gt;5000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500</a:t>
                      </a:r>
                      <a:endParaRPr lang="cs-CZ" sz="2000" dirty="0">
                        <a:effectLst/>
                        <a:latin typeface="Arial"/>
                        <a:ea typeface="Times New Roman"/>
                        <a:cs typeface="Times New Roman"/>
                      </a:endParaRPr>
                    </a:p>
                  </a:txBody>
                  <a:tcPr marL="34627" marR="34627" marT="0" marB="0"/>
                </a:tc>
              </a:tr>
              <a:tr h="422448">
                <a:tc>
                  <a:txBody>
                    <a:bodyPr/>
                    <a:lstStyle/>
                    <a:p>
                      <a:pPr algn="just">
                        <a:lnSpc>
                          <a:spcPct val="120000"/>
                        </a:lnSpc>
                        <a:spcBef>
                          <a:spcPts val="800"/>
                        </a:spcBef>
                        <a:spcAft>
                          <a:spcPts val="0"/>
                        </a:spcAft>
                      </a:pPr>
                      <a:r>
                        <a:rPr lang="en-GB" sz="1600" dirty="0">
                          <a:effectLst/>
                        </a:rPr>
                        <a:t>Organic compounds expressed as total organic carbon (TOC),</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&gt;3000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150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en-GB" sz="1600" dirty="0">
                          <a:effectLst/>
                        </a:rPr>
                        <a:t>Ammonia and ammonium salts expressed as ammonia</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&gt;500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en-GB" sz="1600" dirty="0">
                          <a:effectLst/>
                        </a:rPr>
                        <a:t>Hydrogen sulphide, </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&gt;100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en-GB" sz="1600" dirty="0">
                          <a:effectLst/>
                        </a:rPr>
                        <a:t>Carbon disulphide</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&gt;100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20</a:t>
                      </a:r>
                      <a:endParaRPr lang="cs-CZ" sz="2000" dirty="0">
                        <a:effectLst/>
                        <a:latin typeface="Arial"/>
                        <a:ea typeface="Times New Roman"/>
                        <a:cs typeface="Times New Roman"/>
                      </a:endParaRPr>
                    </a:p>
                  </a:txBody>
                  <a:tcPr marL="34627" marR="34627" marT="0" marB="0"/>
                </a:tc>
              </a:tr>
              <a:tr h="446800">
                <a:tc>
                  <a:txBody>
                    <a:bodyPr/>
                    <a:lstStyle/>
                    <a:p>
                      <a:pPr algn="just">
                        <a:lnSpc>
                          <a:spcPct val="120000"/>
                        </a:lnSpc>
                        <a:spcBef>
                          <a:spcPts val="800"/>
                        </a:spcBef>
                        <a:spcAft>
                          <a:spcPts val="0"/>
                        </a:spcAft>
                      </a:pPr>
                      <a:r>
                        <a:rPr lang="en-GB" sz="1600" dirty="0">
                          <a:effectLst/>
                        </a:rPr>
                        <a:t>Chlorine and its inorganic gas compounds expressed as HCI</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a:effectLst/>
                        </a:rPr>
                        <a:t>&gt;500</a:t>
                      </a:r>
                      <a:endParaRPr lang="cs-CZ" sz="200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50</a:t>
                      </a:r>
                      <a:endParaRPr lang="cs-CZ" sz="2000" dirty="0">
                        <a:effectLst/>
                        <a:latin typeface="Arial"/>
                        <a:ea typeface="Times New Roman"/>
                        <a:cs typeface="Times New Roman"/>
                      </a:endParaRPr>
                    </a:p>
                  </a:txBody>
                  <a:tcPr marL="34627" marR="34627" marT="0" marB="0"/>
                </a:tc>
              </a:tr>
              <a:tr h="311477">
                <a:tc>
                  <a:txBody>
                    <a:bodyPr/>
                    <a:lstStyle/>
                    <a:p>
                      <a:pPr algn="just">
                        <a:lnSpc>
                          <a:spcPct val="120000"/>
                        </a:lnSpc>
                        <a:spcBef>
                          <a:spcPts val="800"/>
                        </a:spcBef>
                        <a:spcAft>
                          <a:spcPts val="0"/>
                        </a:spcAft>
                      </a:pPr>
                      <a:r>
                        <a:rPr lang="en-GB" sz="1600" dirty="0">
                          <a:effectLst/>
                        </a:rPr>
                        <a:t>Fluorine and its inorganic gas compounds expressed as HF</a:t>
                      </a:r>
                      <a:endParaRPr lang="cs-CZ" sz="16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&gt;100</a:t>
                      </a:r>
                      <a:endParaRPr lang="cs-CZ" sz="2000" dirty="0">
                        <a:effectLst/>
                        <a:latin typeface="Arial"/>
                        <a:ea typeface="Times New Roman"/>
                        <a:cs typeface="Times New Roman"/>
                      </a:endParaRPr>
                    </a:p>
                  </a:txBody>
                  <a:tcPr marL="34627" marR="34627" marT="0" marB="0"/>
                </a:tc>
                <a:tc>
                  <a:txBody>
                    <a:bodyPr/>
                    <a:lstStyle/>
                    <a:p>
                      <a:pPr algn="ctr">
                        <a:lnSpc>
                          <a:spcPct val="120000"/>
                        </a:lnSpc>
                        <a:spcBef>
                          <a:spcPts val="800"/>
                        </a:spcBef>
                        <a:spcAft>
                          <a:spcPts val="0"/>
                        </a:spcAft>
                      </a:pPr>
                      <a:r>
                        <a:rPr lang="en-GB" sz="2000" dirty="0">
                          <a:effectLst/>
                        </a:rPr>
                        <a:t>10</a:t>
                      </a:r>
                      <a:endParaRPr lang="cs-CZ" sz="2000" dirty="0">
                        <a:effectLst/>
                        <a:latin typeface="Arial"/>
                        <a:ea typeface="Times New Roman"/>
                        <a:cs typeface="Times New Roman"/>
                      </a:endParaRPr>
                    </a:p>
                  </a:txBody>
                  <a:tcPr marL="34627" marR="34627" marT="0" marB="0"/>
                </a:tc>
              </a:tr>
            </a:tbl>
          </a:graphicData>
        </a:graphic>
      </p:graphicFrame>
    </p:spTree>
    <p:extLst>
      <p:ext uri="{BB962C8B-B14F-4D97-AF65-F5344CB8AC3E}">
        <p14:creationId xmlns:p14="http://schemas.microsoft.com/office/powerpoint/2010/main" val="39223982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r>
              <a:rPr lang="en-US" b="1" i="0" dirty="0" smtClean="0">
                <a:solidFill>
                  <a:srgbClr val="CC3300"/>
                </a:solidFill>
                <a:latin typeface="Eras Medium ITC" pitchFamily="34" charset="0"/>
              </a:rPr>
              <a:t>Air pollution regulation – </a:t>
            </a:r>
            <a:br>
              <a:rPr lang="en-US" b="1" i="0" dirty="0" smtClean="0">
                <a:solidFill>
                  <a:srgbClr val="CC3300"/>
                </a:solidFill>
                <a:latin typeface="Eras Medium ITC" pitchFamily="34" charset="0"/>
              </a:rPr>
            </a:br>
            <a:r>
              <a:rPr lang="en-US" i="0" dirty="0" smtClean="0">
                <a:solidFill>
                  <a:srgbClr val="CC3300"/>
                </a:solidFill>
                <a:latin typeface="Eras Medium ITC" pitchFamily="34" charset="0"/>
              </a:rPr>
              <a:t>medium pollution sources</a:t>
            </a:r>
            <a:endParaRPr lang="en-US" i="0" dirty="0">
              <a:latin typeface="Eras Medium ITC" pitchFamily="34" charset="0"/>
            </a:endParaRPr>
          </a:p>
        </p:txBody>
      </p:sp>
      <p:sp>
        <p:nvSpPr>
          <p:cNvPr id="3" name="Zástupný symbol pro obsah 2"/>
          <p:cNvSpPr>
            <a:spLocks noGrp="1"/>
          </p:cNvSpPr>
          <p:nvPr>
            <p:ph idx="1"/>
          </p:nvPr>
        </p:nvSpPr>
        <p:spPr>
          <a:xfrm>
            <a:off x="179512" y="1700808"/>
            <a:ext cx="8784976" cy="4896544"/>
          </a:xfrm>
        </p:spPr>
        <p:txBody>
          <a:bodyPr>
            <a:normAutofit fontScale="92500"/>
          </a:bodyPr>
          <a:lstStyle/>
          <a:p>
            <a:pPr marL="0" lvl="0" indent="0">
              <a:buNone/>
            </a:pPr>
            <a:r>
              <a:rPr lang="en-US" b="1" dirty="0" smtClean="0">
                <a:solidFill>
                  <a:schemeClr val="tx1"/>
                </a:solidFill>
              </a:rPr>
              <a:t>Specific requirements include</a:t>
            </a:r>
            <a:r>
              <a:rPr lang="en-US" dirty="0" smtClean="0">
                <a:solidFill>
                  <a:schemeClr val="tx1"/>
                </a:solidFill>
              </a:rPr>
              <a:t>:</a:t>
            </a:r>
          </a:p>
          <a:p>
            <a:pPr marL="514350" lvl="0" indent="-514350">
              <a:buFont typeface="+mj-lt"/>
              <a:buAutoNum type="arabicPeriod"/>
            </a:pPr>
            <a:r>
              <a:rPr lang="en-US" dirty="0" smtClean="0">
                <a:solidFill>
                  <a:schemeClr val="tx1"/>
                </a:solidFill>
              </a:rPr>
              <a:t>Operate the source in line with valid air protection permit,</a:t>
            </a:r>
          </a:p>
          <a:p>
            <a:pPr marL="514350" lvl="0" indent="-514350">
              <a:buFont typeface="+mj-lt"/>
              <a:buAutoNum type="arabicPeriod"/>
            </a:pPr>
            <a:r>
              <a:rPr lang="en-US" dirty="0" smtClean="0">
                <a:solidFill>
                  <a:schemeClr val="tx1"/>
                </a:solidFill>
              </a:rPr>
              <a:t>Measure emissions of the source,</a:t>
            </a:r>
          </a:p>
          <a:p>
            <a:pPr marL="514350" lvl="0" indent="-514350">
              <a:buFont typeface="+mj-lt"/>
              <a:buAutoNum type="arabicPeriod"/>
            </a:pPr>
            <a:r>
              <a:rPr lang="en-US" dirty="0" smtClean="0">
                <a:solidFill>
                  <a:schemeClr val="tx1"/>
                </a:solidFill>
              </a:rPr>
              <a:t>Maintain operational records about the source and report the yearly emissions in the integrated reporting system,</a:t>
            </a:r>
          </a:p>
          <a:p>
            <a:pPr marL="514350" lvl="0" indent="-514350">
              <a:buFont typeface="+mj-lt"/>
              <a:buAutoNum type="arabicPeriod"/>
            </a:pPr>
            <a:r>
              <a:rPr lang="en-US" dirty="0" smtClean="0">
                <a:solidFill>
                  <a:schemeClr val="tx1"/>
                </a:solidFill>
              </a:rPr>
              <a:t>Release the emissions to the air by chimney or exhaust tube, unless permit</a:t>
            </a:r>
            <a:r>
              <a:rPr lang="cs-CZ" dirty="0" smtClean="0">
                <a:solidFill>
                  <a:schemeClr val="tx1"/>
                </a:solidFill>
              </a:rPr>
              <a:t>t</a:t>
            </a:r>
            <a:r>
              <a:rPr lang="en-US" dirty="0" err="1" smtClean="0">
                <a:solidFill>
                  <a:schemeClr val="tx1"/>
                </a:solidFill>
              </a:rPr>
              <a:t>ed</a:t>
            </a:r>
            <a:r>
              <a:rPr lang="en-US" dirty="0" smtClean="0">
                <a:solidFill>
                  <a:schemeClr val="tx1"/>
                </a:solidFill>
              </a:rPr>
              <a:t> otherwise,</a:t>
            </a:r>
          </a:p>
          <a:p>
            <a:pPr marL="514350" lvl="0" indent="-514350">
              <a:buFont typeface="+mj-lt"/>
              <a:buAutoNum type="arabicPeriod"/>
            </a:pPr>
            <a:r>
              <a:rPr lang="en-US" dirty="0" smtClean="0">
                <a:solidFill>
                  <a:schemeClr val="tx1"/>
                </a:solidFill>
              </a:rPr>
              <a:t>Remove any hazardous states which can have negative impact on air quality.</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5</a:t>
            </a:fld>
            <a:endParaRPr lang="en-GB"/>
          </a:p>
        </p:txBody>
      </p:sp>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3341" y="-2697"/>
            <a:ext cx="1910659" cy="1271457"/>
          </a:xfrm>
          <a:prstGeom prst="rect">
            <a:avLst/>
          </a:prstGeom>
        </p:spPr>
      </p:pic>
    </p:spTree>
    <p:extLst>
      <p:ext uri="{BB962C8B-B14F-4D97-AF65-F5344CB8AC3E}">
        <p14:creationId xmlns:p14="http://schemas.microsoft.com/office/powerpoint/2010/main" val="3780219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pPr algn="ctr"/>
            <a:r>
              <a:rPr lang="en-US" b="1" i="0" dirty="0" smtClean="0">
                <a:solidFill>
                  <a:srgbClr val="CC3300"/>
                </a:solidFill>
                <a:latin typeface="Eras Medium ITC" pitchFamily="34" charset="0"/>
              </a:rPr>
              <a:t>Medium pollution sources - ELVs</a:t>
            </a:r>
            <a:endParaRPr lang="en-US" b="1" i="0" dirty="0">
              <a:latin typeface="Eras Medium ITC" pitchFamily="34" charset="0"/>
            </a:endParaRPr>
          </a:p>
        </p:txBody>
      </p:sp>
      <p:sp>
        <p:nvSpPr>
          <p:cNvPr id="3" name="Zástupný symbol pro obsah 2"/>
          <p:cNvSpPr>
            <a:spLocks noGrp="1"/>
          </p:cNvSpPr>
          <p:nvPr>
            <p:ph idx="1"/>
          </p:nvPr>
        </p:nvSpPr>
        <p:spPr>
          <a:xfrm>
            <a:off x="179512" y="1700808"/>
            <a:ext cx="8784976" cy="4896544"/>
          </a:xfrm>
        </p:spPr>
        <p:txBody>
          <a:bodyPr>
            <a:normAutofit fontScale="92500" lnSpcReduction="10000"/>
          </a:bodyPr>
          <a:lstStyle/>
          <a:p>
            <a:pPr marL="0" lvl="0" indent="0">
              <a:buNone/>
            </a:pPr>
            <a:r>
              <a:rPr lang="en-US" dirty="0" smtClean="0">
                <a:solidFill>
                  <a:schemeClr val="tx1"/>
                </a:solidFill>
              </a:rPr>
              <a:t>The decree no. 415/2012 Coll. sets specific ELV for each category and capacity of these sources. Permit may set stricter ELVs, in case the local environmental conditions require so. </a:t>
            </a:r>
          </a:p>
          <a:p>
            <a:pPr marL="0" lvl="0" indent="0">
              <a:buNone/>
            </a:pPr>
            <a:r>
              <a:rPr lang="en-US" dirty="0" smtClean="0">
                <a:solidFill>
                  <a:schemeClr val="tx1"/>
                </a:solidFill>
              </a:rPr>
              <a:t>3 additional requirements applicable to some medium polluting sources:</a:t>
            </a:r>
          </a:p>
          <a:p>
            <a:r>
              <a:rPr lang="en-US" dirty="0" smtClean="0">
                <a:solidFill>
                  <a:schemeClr val="tx1"/>
                </a:solidFill>
              </a:rPr>
              <a:t>carry out </a:t>
            </a:r>
            <a:r>
              <a:rPr lang="en-US" b="1" dirty="0" smtClean="0">
                <a:solidFill>
                  <a:schemeClr val="tx1"/>
                </a:solidFill>
              </a:rPr>
              <a:t>dispersion modelling study </a:t>
            </a:r>
            <a:r>
              <a:rPr lang="en-US" dirty="0" smtClean="0">
                <a:solidFill>
                  <a:schemeClr val="tx1"/>
                </a:solidFill>
              </a:rPr>
              <a:t>(part of the application for air pollution permit or application for permit change),</a:t>
            </a:r>
          </a:p>
          <a:p>
            <a:r>
              <a:rPr lang="en-US" dirty="0" smtClean="0">
                <a:solidFill>
                  <a:schemeClr val="tx1"/>
                </a:solidFill>
              </a:rPr>
              <a:t>prepare, follow and update the </a:t>
            </a:r>
            <a:r>
              <a:rPr lang="en-US" b="1" dirty="0" smtClean="0">
                <a:solidFill>
                  <a:schemeClr val="tx1"/>
                </a:solidFill>
              </a:rPr>
              <a:t>operational rules </a:t>
            </a:r>
            <a:r>
              <a:rPr lang="en-US" dirty="0" smtClean="0">
                <a:solidFill>
                  <a:schemeClr val="tx1"/>
                </a:solidFill>
              </a:rPr>
              <a:t>of air pollution source,</a:t>
            </a:r>
          </a:p>
          <a:p>
            <a:r>
              <a:rPr lang="en-US" dirty="0" smtClean="0">
                <a:solidFill>
                  <a:schemeClr val="tx1"/>
                </a:solidFill>
              </a:rPr>
              <a:t>apply </a:t>
            </a:r>
            <a:r>
              <a:rPr lang="en-US" b="1" dirty="0" smtClean="0">
                <a:solidFill>
                  <a:schemeClr val="tx1"/>
                </a:solidFill>
              </a:rPr>
              <a:t>compensation measures </a:t>
            </a:r>
            <a:r>
              <a:rPr lang="en-US" dirty="0" smtClean="0">
                <a:solidFill>
                  <a:schemeClr val="tx1"/>
                </a:solidFill>
              </a:rPr>
              <a:t>in order to eliminate violation of ambient air quality limits.</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6</a:t>
            </a:fld>
            <a:endParaRPr lang="en-GB"/>
          </a:p>
        </p:txBody>
      </p:sp>
    </p:spTree>
    <p:extLst>
      <p:ext uri="{BB962C8B-B14F-4D97-AF65-F5344CB8AC3E}">
        <p14:creationId xmlns:p14="http://schemas.microsoft.com/office/powerpoint/2010/main" val="3460578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507288" cy="1143000"/>
          </a:xfrm>
        </p:spPr>
        <p:txBody>
          <a:bodyPr>
            <a:normAutofit/>
          </a:bodyPr>
          <a:lstStyle/>
          <a:p>
            <a:r>
              <a:rPr lang="en-US" sz="3600" b="1" i="0" dirty="0" smtClean="0">
                <a:effectLst>
                  <a:outerShdw blurRad="38100" dist="38100" dir="2700000" algn="tl">
                    <a:srgbClr val="000000">
                      <a:alpha val="43137"/>
                    </a:srgbClr>
                  </a:outerShdw>
                </a:effectLst>
                <a:latin typeface="Eras Medium ITC" pitchFamily="34" charset="0"/>
              </a:rPr>
              <a:t>Regulation of negligible air </a:t>
            </a:r>
            <a:br>
              <a:rPr lang="en-US" sz="3600" b="1" i="0" dirty="0" smtClean="0">
                <a:effectLst>
                  <a:outerShdw blurRad="38100" dist="38100" dir="2700000" algn="tl">
                    <a:srgbClr val="000000">
                      <a:alpha val="43137"/>
                    </a:srgbClr>
                  </a:outerShdw>
                </a:effectLst>
                <a:latin typeface="Eras Medium ITC" pitchFamily="34" charset="0"/>
              </a:rPr>
            </a:br>
            <a:r>
              <a:rPr lang="en-US" sz="3600" b="1" i="0" dirty="0" smtClean="0">
                <a:effectLst>
                  <a:outerShdw blurRad="38100" dist="38100" dir="2700000" algn="tl">
                    <a:srgbClr val="000000">
                      <a:alpha val="43137"/>
                    </a:srgbClr>
                  </a:outerShdw>
                </a:effectLst>
                <a:latin typeface="Eras Medium ITC" pitchFamily="34" charset="0"/>
              </a:rPr>
              <a:t>polluting activities – </a:t>
            </a:r>
            <a:r>
              <a:rPr lang="en-US" sz="3600" i="0" dirty="0" smtClean="0">
                <a:solidFill>
                  <a:srgbClr val="FF0000"/>
                </a:solidFill>
                <a:effectLst>
                  <a:outerShdw blurRad="38100" dist="38100" dir="2700000" algn="tl">
                    <a:srgbClr val="000000">
                      <a:alpha val="43137"/>
                    </a:srgbClr>
                  </a:outerShdw>
                </a:effectLst>
                <a:latin typeface="Eras Medium ITC" pitchFamily="34" charset="0"/>
              </a:rPr>
              <a:t>no permit</a:t>
            </a:r>
            <a:endParaRPr lang="en-US" sz="3600" i="0" dirty="0">
              <a:solidFill>
                <a:srgbClr val="FF0000"/>
              </a:solidFill>
              <a:effectLst>
                <a:outerShdw blurRad="38100" dist="38100" dir="2700000" algn="tl">
                  <a:srgbClr val="000000">
                    <a:alpha val="43137"/>
                  </a:srgbClr>
                </a:outerShdw>
              </a:effectLst>
              <a:latin typeface="Eras Medium ITC" pitchFamily="34" charset="0"/>
            </a:endParaRPr>
          </a:p>
        </p:txBody>
      </p:sp>
      <p:sp>
        <p:nvSpPr>
          <p:cNvPr id="4" name="Content Placeholder 3"/>
          <p:cNvSpPr>
            <a:spLocks noGrp="1"/>
          </p:cNvSpPr>
          <p:nvPr>
            <p:ph idx="1"/>
          </p:nvPr>
        </p:nvSpPr>
        <p:spPr>
          <a:xfrm>
            <a:off x="251520" y="1556792"/>
            <a:ext cx="8229600" cy="4968552"/>
          </a:xfrm>
        </p:spPr>
        <p:txBody>
          <a:bodyPr>
            <a:noAutofit/>
          </a:bodyPr>
          <a:lstStyle/>
          <a:p>
            <a:pPr marL="0" lvl="0" indent="0">
              <a:buNone/>
            </a:pPr>
            <a:r>
              <a:rPr lang="en-US" sz="2000" dirty="0" smtClean="0">
                <a:solidFill>
                  <a:schemeClr val="tx1"/>
                </a:solidFill>
              </a:rPr>
              <a:t>Activities are not listed under Part A or B activities, or are listed under Part B activities, but their operation cannot result in the release into the air of the following substances or there is no likelihood that it will release into the air these substances in a significant quantity.</a:t>
            </a:r>
          </a:p>
          <a:p>
            <a:pPr marL="0" lvl="0" indent="0">
              <a:spcBef>
                <a:spcPts val="600"/>
              </a:spcBef>
              <a:buNone/>
            </a:pPr>
            <a:r>
              <a:rPr lang="en-US" sz="2000" dirty="0" smtClean="0">
                <a:solidFill>
                  <a:schemeClr val="tx1"/>
                </a:solidFill>
              </a:rPr>
              <a:t>The determining substances are:</a:t>
            </a:r>
          </a:p>
          <a:p>
            <a:pPr marL="457200" lvl="0" indent="-457200">
              <a:spcBef>
                <a:spcPts val="600"/>
              </a:spcBef>
              <a:buFont typeface="+mj-lt"/>
              <a:buAutoNum type="arabicPeriod"/>
            </a:pPr>
            <a:r>
              <a:rPr lang="en-US" sz="2000" dirty="0" smtClean="0">
                <a:solidFill>
                  <a:schemeClr val="tx1"/>
                </a:solidFill>
              </a:rPr>
              <a:t>oxides of </a:t>
            </a:r>
            <a:r>
              <a:rPr lang="en-US" sz="2000" dirty="0" err="1" smtClean="0">
                <a:solidFill>
                  <a:schemeClr val="tx1"/>
                </a:solidFill>
              </a:rPr>
              <a:t>sulphur</a:t>
            </a:r>
            <a:r>
              <a:rPr lang="en-US" sz="2000" dirty="0" smtClean="0">
                <a:solidFill>
                  <a:schemeClr val="tx1"/>
                </a:solidFill>
              </a:rPr>
              <a:t> and other </a:t>
            </a:r>
            <a:r>
              <a:rPr lang="en-US" sz="2000" dirty="0" err="1" smtClean="0">
                <a:solidFill>
                  <a:schemeClr val="tx1"/>
                </a:solidFill>
              </a:rPr>
              <a:t>sulphur</a:t>
            </a:r>
            <a:r>
              <a:rPr lang="en-US" sz="2000" dirty="0" smtClean="0">
                <a:solidFill>
                  <a:schemeClr val="tx1"/>
                </a:solidFill>
              </a:rPr>
              <a:t> compounds;</a:t>
            </a:r>
          </a:p>
          <a:p>
            <a:pPr marL="457200" lvl="0" indent="-457200">
              <a:spcBef>
                <a:spcPts val="600"/>
              </a:spcBef>
              <a:buFont typeface="+mj-lt"/>
              <a:buAutoNum type="arabicPeriod"/>
            </a:pPr>
            <a:r>
              <a:rPr lang="en-US" sz="2000" dirty="0" smtClean="0">
                <a:solidFill>
                  <a:schemeClr val="tx1"/>
                </a:solidFill>
              </a:rPr>
              <a:t>oxides of nitrogen and other nitrogen compounds;</a:t>
            </a:r>
          </a:p>
          <a:p>
            <a:pPr marL="457200" lvl="0" indent="-457200">
              <a:spcBef>
                <a:spcPts val="600"/>
              </a:spcBef>
              <a:buFont typeface="+mj-lt"/>
              <a:buAutoNum type="arabicPeriod"/>
            </a:pPr>
            <a:r>
              <a:rPr lang="en-US" sz="2000" dirty="0" smtClean="0">
                <a:solidFill>
                  <a:schemeClr val="tx1"/>
                </a:solidFill>
              </a:rPr>
              <a:t>oxides of carbon;</a:t>
            </a:r>
          </a:p>
          <a:p>
            <a:pPr marL="457200" lvl="0" indent="-457200">
              <a:spcBef>
                <a:spcPts val="600"/>
              </a:spcBef>
              <a:buFont typeface="+mj-lt"/>
              <a:buAutoNum type="arabicPeriod"/>
            </a:pPr>
            <a:r>
              <a:rPr lang="en-US" sz="2000" dirty="0" smtClean="0">
                <a:solidFill>
                  <a:schemeClr val="tx1"/>
                </a:solidFill>
              </a:rPr>
              <a:t>organic compounds and partial oxidation products;</a:t>
            </a:r>
          </a:p>
          <a:p>
            <a:pPr marL="457200" lvl="0" indent="-457200">
              <a:spcBef>
                <a:spcPts val="600"/>
              </a:spcBef>
              <a:buFont typeface="+mj-lt"/>
              <a:buAutoNum type="arabicPeriod"/>
            </a:pPr>
            <a:r>
              <a:rPr lang="en-US" sz="2000" dirty="0" smtClean="0">
                <a:solidFill>
                  <a:schemeClr val="tx1"/>
                </a:solidFill>
              </a:rPr>
              <a:t>metals, metalloids and their compounds;</a:t>
            </a:r>
          </a:p>
          <a:p>
            <a:pPr marL="457200" lvl="0" indent="-457200">
              <a:spcBef>
                <a:spcPts val="600"/>
              </a:spcBef>
              <a:buFont typeface="+mj-lt"/>
              <a:buAutoNum type="arabicPeriod"/>
            </a:pPr>
            <a:r>
              <a:rPr lang="en-US" sz="2000" dirty="0" smtClean="0">
                <a:solidFill>
                  <a:schemeClr val="tx1"/>
                </a:solidFill>
              </a:rPr>
              <a:t>asbestos (suspended PM and </a:t>
            </a:r>
            <a:r>
              <a:rPr lang="en-US" sz="2000" dirty="0" err="1" smtClean="0">
                <a:solidFill>
                  <a:schemeClr val="tx1"/>
                </a:solidFill>
              </a:rPr>
              <a:t>fibres</a:t>
            </a:r>
            <a:r>
              <a:rPr lang="en-US" sz="2000" dirty="0" smtClean="0">
                <a:solidFill>
                  <a:schemeClr val="tx1"/>
                </a:solidFill>
              </a:rPr>
              <a:t>), glass </a:t>
            </a:r>
            <a:r>
              <a:rPr lang="en-US" sz="2000" dirty="0" err="1" smtClean="0">
                <a:solidFill>
                  <a:schemeClr val="tx1"/>
                </a:solidFill>
              </a:rPr>
              <a:t>fibres</a:t>
            </a:r>
            <a:r>
              <a:rPr lang="en-US" sz="2000" dirty="0" smtClean="0">
                <a:solidFill>
                  <a:schemeClr val="tx1"/>
                </a:solidFill>
              </a:rPr>
              <a:t> and mineral </a:t>
            </a:r>
            <a:r>
              <a:rPr lang="en-US" sz="2000" dirty="0" err="1" smtClean="0">
                <a:solidFill>
                  <a:schemeClr val="tx1"/>
                </a:solidFill>
              </a:rPr>
              <a:t>fibres</a:t>
            </a:r>
            <a:r>
              <a:rPr lang="en-US" sz="2000" dirty="0" smtClean="0">
                <a:solidFill>
                  <a:schemeClr val="tx1"/>
                </a:solidFill>
              </a:rPr>
              <a:t>;</a:t>
            </a:r>
          </a:p>
          <a:p>
            <a:pPr marL="457200" lvl="0" indent="-457200">
              <a:spcBef>
                <a:spcPts val="600"/>
              </a:spcBef>
              <a:buFont typeface="+mj-lt"/>
              <a:buAutoNum type="arabicPeriod"/>
            </a:pPr>
            <a:r>
              <a:rPr lang="en-US" sz="2000" dirty="0" smtClean="0">
                <a:solidFill>
                  <a:schemeClr val="tx1"/>
                </a:solidFill>
              </a:rPr>
              <a:t>halogens and their compounds;</a:t>
            </a:r>
          </a:p>
          <a:p>
            <a:pPr marL="457200" lvl="0" indent="-457200">
              <a:spcBef>
                <a:spcPts val="600"/>
              </a:spcBef>
              <a:buFont typeface="+mj-lt"/>
              <a:buAutoNum type="arabicPeriod"/>
            </a:pPr>
            <a:r>
              <a:rPr lang="en-US" sz="2000" dirty="0" smtClean="0">
                <a:solidFill>
                  <a:schemeClr val="tx1"/>
                </a:solidFill>
              </a:rPr>
              <a:t>phosphorus and its compounds;</a:t>
            </a:r>
          </a:p>
          <a:p>
            <a:pPr marL="457200" lvl="0" indent="-457200">
              <a:spcBef>
                <a:spcPts val="600"/>
              </a:spcBef>
              <a:buFont typeface="+mj-lt"/>
              <a:buAutoNum type="arabicPeriod"/>
            </a:pPr>
            <a:r>
              <a:rPr lang="en-US" sz="2000" dirty="0" smtClean="0">
                <a:solidFill>
                  <a:schemeClr val="tx1"/>
                </a:solidFill>
              </a:rPr>
              <a:t>particulate matter.</a:t>
            </a:r>
            <a:endParaRPr lang="en-US" sz="2000" dirty="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7</a:t>
            </a:fld>
            <a:endParaRPr lang="en-GB"/>
          </a:p>
        </p:txBody>
      </p:sp>
      <p:pic>
        <p:nvPicPr>
          <p:cNvPr id="3" name="Obráze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8304" y="0"/>
            <a:ext cx="1835696" cy="1311211"/>
          </a:xfrm>
          <a:prstGeom prst="rect">
            <a:avLst/>
          </a:prstGeom>
        </p:spPr>
      </p:pic>
    </p:spTree>
    <p:extLst>
      <p:ext uri="{BB962C8B-B14F-4D97-AF65-F5344CB8AC3E}">
        <p14:creationId xmlns:p14="http://schemas.microsoft.com/office/powerpoint/2010/main" val="24818348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1556792"/>
            <a:ext cx="8229600" cy="4968552"/>
          </a:xfrm>
        </p:spPr>
        <p:txBody>
          <a:bodyPr>
            <a:normAutofit fontScale="92500"/>
          </a:bodyPr>
          <a:lstStyle/>
          <a:p>
            <a:pPr marL="0" lvl="0" indent="0">
              <a:buNone/>
            </a:pPr>
            <a:r>
              <a:rPr lang="en-US" sz="2400" dirty="0" smtClean="0">
                <a:solidFill>
                  <a:schemeClr val="tx1"/>
                </a:solidFill>
              </a:rPr>
              <a:t>The permit contains:</a:t>
            </a:r>
          </a:p>
          <a:p>
            <a:r>
              <a:rPr lang="en-US" sz="2400" dirty="0" smtClean="0">
                <a:solidFill>
                  <a:schemeClr val="tx1"/>
                </a:solidFill>
              </a:rPr>
              <a:t>ELVs, related reference conditions and monitoring requirements</a:t>
            </a:r>
          </a:p>
          <a:p>
            <a:r>
              <a:rPr lang="en-US" sz="2400" dirty="0" smtClean="0">
                <a:solidFill>
                  <a:schemeClr val="tx1"/>
                </a:solidFill>
              </a:rPr>
              <a:t>Other conditions to ensure appropriate preventive measures are taken against air pollution, in particular through application of the BAT and that no significant pollution is caused.</a:t>
            </a:r>
          </a:p>
          <a:p>
            <a:pPr marL="0" lvl="0" indent="0">
              <a:buNone/>
            </a:pPr>
            <a:r>
              <a:rPr lang="en-US" sz="2400" dirty="0" smtClean="0">
                <a:solidFill>
                  <a:schemeClr val="tx1"/>
                </a:solidFill>
              </a:rPr>
              <a:t>ELVs are specified for the 9 regulated substance, which are likely to be emitted in significant quantities. </a:t>
            </a:r>
          </a:p>
          <a:p>
            <a:pPr marL="0" lvl="0" indent="0">
              <a:buNone/>
            </a:pPr>
            <a:r>
              <a:rPr lang="en-US" sz="2400" dirty="0" smtClean="0">
                <a:solidFill>
                  <a:schemeClr val="tx1"/>
                </a:solidFill>
              </a:rPr>
              <a:t>If necessary, the permit includes requirements for protection of waters and the soil, and waste management. </a:t>
            </a:r>
          </a:p>
          <a:p>
            <a:pPr marL="0" lvl="0" indent="0">
              <a:buNone/>
            </a:pPr>
            <a:r>
              <a:rPr lang="en-US" sz="2400" dirty="0" smtClean="0">
                <a:solidFill>
                  <a:schemeClr val="tx1"/>
                </a:solidFill>
              </a:rPr>
              <a:t>Where appropriate, limit values may be supplemented or replaced by equivalent parameters or technical measures.</a:t>
            </a:r>
          </a:p>
          <a:p>
            <a:pPr marL="0" lvl="0" indent="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8</a:t>
            </a:fld>
            <a:endParaRPr lang="en-GB"/>
          </a:p>
        </p:txBody>
      </p:sp>
      <p:sp>
        <p:nvSpPr>
          <p:cNvPr id="6" name="Nadpis 1"/>
          <p:cNvSpPr txBox="1">
            <a:spLocks/>
          </p:cNvSpPr>
          <p:nvPr/>
        </p:nvSpPr>
        <p:spPr>
          <a:xfrm>
            <a:off x="467544" y="188640"/>
            <a:ext cx="8229600" cy="1143000"/>
          </a:xfrm>
          <a:prstGeom prst="rect">
            <a:avLst/>
          </a:prstGeom>
        </p:spPr>
        <p:txBody>
          <a:bodyPr vert="horz" lIns="91440" tIns="45720" rIns="91440" bIns="45720" rtlCol="0" anchor="ctr">
            <a:normAutofit/>
          </a:bodyPr>
          <a:lstStyle>
            <a:lvl1pPr algn="l" defTabSz="914400" rtl="0" eaLnBrk="1" latinLnBrk="0" hangingPunct="1">
              <a:lnSpc>
                <a:spcPct val="80000"/>
              </a:lnSpc>
              <a:spcBef>
                <a:spcPct val="0"/>
              </a:spcBef>
              <a:buNone/>
              <a:defRPr sz="4000" i="1" kern="1200">
                <a:solidFill>
                  <a:schemeClr val="accent1">
                    <a:lumMod val="75000"/>
                  </a:schemeClr>
                </a:solidFill>
                <a:latin typeface="+mj-lt"/>
                <a:ea typeface="+mj-ea"/>
                <a:cs typeface="+mj-cs"/>
              </a:defRPr>
            </a:lvl1pPr>
          </a:lstStyle>
          <a:p>
            <a:pPr algn="ctr"/>
            <a:r>
              <a:rPr lang="en-US" sz="3600" b="1" i="0" dirty="0" smtClean="0">
                <a:effectLst>
                  <a:outerShdw blurRad="38100" dist="38100" dir="2700000" algn="tl">
                    <a:srgbClr val="000000">
                      <a:alpha val="43137"/>
                    </a:srgbClr>
                  </a:outerShdw>
                </a:effectLst>
                <a:latin typeface="Eras Medium ITC" pitchFamily="34" charset="0"/>
              </a:rPr>
              <a:t>Regulation of medium air polluting activities in UK –</a:t>
            </a:r>
            <a:r>
              <a:rPr lang="en-US" sz="3600" i="0" dirty="0" smtClean="0">
                <a:solidFill>
                  <a:srgbClr val="FF0000"/>
                </a:solidFill>
                <a:effectLst>
                  <a:outerShdw blurRad="38100" dist="38100" dir="2700000" algn="tl">
                    <a:srgbClr val="000000">
                      <a:alpha val="43137"/>
                    </a:srgbClr>
                  </a:outerShdw>
                </a:effectLst>
                <a:latin typeface="Eras Medium ITC" pitchFamily="34" charset="0"/>
              </a:rPr>
              <a:t> permit</a:t>
            </a:r>
            <a:endParaRPr lang="en-US" sz="3600" i="0" dirty="0">
              <a:solidFill>
                <a:srgbClr val="FF0000"/>
              </a:solidFill>
              <a:effectLst>
                <a:outerShdw blurRad="38100" dist="38100" dir="2700000" algn="tl">
                  <a:srgbClr val="000000">
                    <a:alpha val="43137"/>
                  </a:srgbClr>
                </a:outerShdw>
              </a:effectLst>
              <a:latin typeface="Eras Medium ITC" pitchFamily="34" charset="0"/>
            </a:endParaRPr>
          </a:p>
        </p:txBody>
      </p:sp>
    </p:spTree>
    <p:extLst>
      <p:ext uri="{BB962C8B-B14F-4D97-AF65-F5344CB8AC3E}">
        <p14:creationId xmlns:p14="http://schemas.microsoft.com/office/powerpoint/2010/main" val="47533997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74638"/>
            <a:ext cx="8712968" cy="1143000"/>
          </a:xfrm>
        </p:spPr>
        <p:txBody>
          <a:bodyPr/>
          <a:lstStyle/>
          <a:p>
            <a:pPr algn="ctr"/>
            <a:r>
              <a:rPr lang="cs-CZ" b="1" i="0" dirty="0" smtClean="0">
                <a:latin typeface="Eras Medium ITC" pitchFamily="34" charset="0"/>
              </a:rPr>
              <a:t>E</a:t>
            </a:r>
            <a:r>
              <a:rPr lang="en-US" b="1" i="0" dirty="0" smtClean="0">
                <a:latin typeface="Eras Medium ITC" pitchFamily="34" charset="0"/>
              </a:rPr>
              <a:t>mission </a:t>
            </a:r>
            <a:r>
              <a:rPr lang="en-US" b="1" i="0" dirty="0">
                <a:latin typeface="Eras Medium ITC" pitchFamily="34" charset="0"/>
              </a:rPr>
              <a:t>limit’s </a:t>
            </a:r>
            <a:r>
              <a:rPr lang="en-US" b="1" i="0" dirty="0" smtClean="0">
                <a:latin typeface="Eras Medium ITC" pitchFamily="34" charset="0"/>
              </a:rPr>
              <a:t>benchmarks</a:t>
            </a:r>
            <a:endParaRPr lang="en-US" b="1" i="0" dirty="0">
              <a:latin typeface="Eras Medium ITC" pitchFamily="34" charset="0"/>
            </a:endParaRPr>
          </a:p>
        </p:txBody>
      </p:sp>
      <p:sp>
        <p:nvSpPr>
          <p:cNvPr id="4" name="Content Placeholder 3"/>
          <p:cNvSpPr>
            <a:spLocks noGrp="1"/>
          </p:cNvSpPr>
          <p:nvPr>
            <p:ph idx="1"/>
          </p:nvPr>
        </p:nvSpPr>
        <p:spPr>
          <a:xfrm>
            <a:off x="457200" y="1700808"/>
            <a:ext cx="8229600" cy="4824536"/>
          </a:xfrm>
        </p:spPr>
        <p:txBody>
          <a:bodyPr>
            <a:normAutofit lnSpcReduction="10000"/>
          </a:bodyPr>
          <a:lstStyle/>
          <a:p>
            <a:pPr lvl="0">
              <a:buNone/>
            </a:pPr>
            <a:r>
              <a:rPr lang="en-US" dirty="0" smtClean="0">
                <a:solidFill>
                  <a:schemeClr val="tx1"/>
                </a:solidFill>
              </a:rPr>
              <a:t>no generally binding or applicable ELVs in the UK legislation. </a:t>
            </a:r>
          </a:p>
          <a:p>
            <a:r>
              <a:rPr lang="en-US" dirty="0" smtClean="0">
                <a:solidFill>
                  <a:schemeClr val="tx1"/>
                </a:solidFill>
              </a:rPr>
              <a:t>The Environment Agency developed sector specific guidance which contain ELV’s benchmarks achievable by individual types of installations. </a:t>
            </a:r>
          </a:p>
          <a:p>
            <a:r>
              <a:rPr lang="en-US" dirty="0" smtClean="0">
                <a:solidFill>
                  <a:schemeClr val="tx1"/>
                </a:solidFill>
              </a:rPr>
              <a:t>These values are the basis for setting ELVs in individual permits for Part B activities. </a:t>
            </a:r>
          </a:p>
          <a:p>
            <a:pPr lvl="0">
              <a:buNone/>
            </a:pPr>
            <a:r>
              <a:rPr lang="en-US" dirty="0" smtClean="0">
                <a:solidFill>
                  <a:schemeClr val="tx1"/>
                </a:solidFill>
              </a:rPr>
              <a:t>Link to sector specific guidance: </a:t>
            </a:r>
          </a:p>
          <a:p>
            <a:pPr lvl="0">
              <a:buNone/>
            </a:pPr>
            <a:r>
              <a:rPr lang="en-US" dirty="0" smtClean="0">
                <a:solidFill>
                  <a:schemeClr val="tx1"/>
                </a:solidFill>
                <a:hlinkClick r:id="rId3"/>
              </a:rPr>
              <a:t>http://www.defra.gov.uk/industrial-emissions/las-regulations/guidance/</a:t>
            </a:r>
            <a:r>
              <a:rPr lang="en-US" dirty="0" smtClean="0">
                <a:solidFill>
                  <a:schemeClr val="tx1"/>
                </a:solidFill>
              </a:rPr>
              <a:t> </a:t>
            </a:r>
          </a:p>
          <a:p>
            <a:pPr lvl="0">
              <a:buNone/>
            </a:pPr>
            <a:endParaRPr lang="en-US"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9</a:t>
            </a:fld>
            <a:endParaRPr lang="en-GB"/>
          </a:p>
        </p:txBody>
      </p:sp>
    </p:spTree>
    <p:extLst>
      <p:ext uri="{BB962C8B-B14F-4D97-AF65-F5344CB8AC3E}">
        <p14:creationId xmlns:p14="http://schemas.microsoft.com/office/powerpoint/2010/main" val="40090898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Vlastní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F00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3780</TotalTime>
  <Words>816</Words>
  <Application>Microsoft Office PowerPoint</Application>
  <PresentationFormat>Předvádění na obrazovce (4:3)</PresentationFormat>
  <Paragraphs>113</Paragraphs>
  <Slides>9</Slides>
  <Notes>9</Notes>
  <HiddenSlides>0</HiddenSlides>
  <MMClips>0</MMClips>
  <ScaleCrop>false</ScaleCrop>
  <HeadingPairs>
    <vt:vector size="4" baseType="variant">
      <vt:variant>
        <vt:lpstr>Motiv</vt:lpstr>
      </vt:variant>
      <vt:variant>
        <vt:i4>1</vt:i4>
      </vt:variant>
      <vt:variant>
        <vt:lpstr>Nadpisy snímků</vt:lpstr>
      </vt:variant>
      <vt:variant>
        <vt:i4>9</vt:i4>
      </vt:variant>
    </vt:vector>
  </HeadingPairs>
  <TitlesOfParts>
    <vt:vector size="10" baseType="lpstr">
      <vt:lpstr>Office Theme</vt:lpstr>
      <vt:lpstr>Air Quality Governance in the ENPI East Countries</vt:lpstr>
      <vt:lpstr>Air pollution regulation –  small pollution sources</vt:lpstr>
      <vt:lpstr>General air protection requirements</vt:lpstr>
      <vt:lpstr>Generally prescribed ELVs</vt:lpstr>
      <vt:lpstr>Air pollution regulation –  medium pollution sources</vt:lpstr>
      <vt:lpstr>Medium pollution sources - ELVs</vt:lpstr>
      <vt:lpstr>Regulation of negligible air  polluting activities – no permit</vt:lpstr>
      <vt:lpstr>Prezentace aplikace PowerPoint</vt:lpstr>
      <vt:lpstr>Emission limit’s benchmarks</vt:lpstr>
    </vt:vector>
  </TitlesOfParts>
  <Company>MWH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Quality Governance in the ENPI East Countries</dc:title>
  <dc:creator>MP</dc:creator>
  <cp:lastModifiedBy>Monika Pribylova</cp:lastModifiedBy>
  <cp:revision>275</cp:revision>
  <cp:lastPrinted>2013-09-25T16:40:15Z</cp:lastPrinted>
  <dcterms:created xsi:type="dcterms:W3CDTF">2011-10-12T15:30:18Z</dcterms:created>
  <dcterms:modified xsi:type="dcterms:W3CDTF">2014-04-17T11:52:18Z</dcterms:modified>
</cp:coreProperties>
</file>