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57" r:id="rId2"/>
    <p:sldId id="394" r:id="rId3"/>
    <p:sldId id="399" r:id="rId4"/>
    <p:sldId id="380" r:id="rId5"/>
    <p:sldId id="386" r:id="rId6"/>
    <p:sldId id="400" r:id="rId7"/>
    <p:sldId id="384" r:id="rId8"/>
    <p:sldId id="382" r:id="rId9"/>
    <p:sldId id="395"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C3300"/>
    <a:srgbClr val="FFFFE1"/>
    <a:srgbClr val="FFCC66"/>
    <a:srgbClr val="0066FF"/>
    <a:srgbClr val="FF5050"/>
    <a:srgbClr val="E9E53B"/>
    <a:srgbClr val="FF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538" autoAdjust="0"/>
    <p:restoredTop sz="95200" autoAdjust="0"/>
  </p:normalViewPr>
  <p:slideViewPr>
    <p:cSldViewPr>
      <p:cViewPr>
        <p:scale>
          <a:sx n="70" d="100"/>
          <a:sy n="70" d="100"/>
        </p:scale>
        <p:origin x="-193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3DA8E553-C80E-4CF2-8017-E0329B0922B8}" type="datetimeFigureOut">
              <a:rPr lang="en-US" smtClean="0"/>
              <a:pPr/>
              <a:t>4/21/2014</a:t>
            </a:fld>
            <a:endParaRPr lang="en-US"/>
          </a:p>
        </p:txBody>
      </p:sp>
      <p:sp>
        <p:nvSpPr>
          <p:cNvPr id="4" name="Zástupný symbol pro zápatí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US"/>
          </a:p>
        </p:txBody>
      </p:sp>
      <p:sp>
        <p:nvSpPr>
          <p:cNvPr id="5" name="Zástupný symbol pro číslo snímku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0BDECD64-8CA9-4F64-8233-9B261A49AAD2}" type="slidenum">
              <a:rPr lang="en-US" smtClean="0"/>
              <a:pPr/>
              <a:t>‹#›</a:t>
            </a:fld>
            <a:endParaRPr lang="en-US"/>
          </a:p>
        </p:txBody>
      </p:sp>
    </p:spTree>
    <p:extLst>
      <p:ext uri="{BB962C8B-B14F-4D97-AF65-F5344CB8AC3E}">
        <p14:creationId xmlns:p14="http://schemas.microsoft.com/office/powerpoint/2010/main" xmlns="" val="4204701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60" cy="496332"/>
          </a:xfrm>
          <a:prstGeom prst="rect">
            <a:avLst/>
          </a:prstGeom>
        </p:spPr>
        <p:txBody>
          <a:bodyPr vert="horz" lIns="92108" tIns="46054" rIns="92108" bIns="46054" rtlCol="0"/>
          <a:lstStyle>
            <a:lvl1pPr algn="l">
              <a:defRPr sz="1200"/>
            </a:lvl1pPr>
          </a:lstStyle>
          <a:p>
            <a:endParaRPr lang="en-GB"/>
          </a:p>
        </p:txBody>
      </p:sp>
      <p:sp>
        <p:nvSpPr>
          <p:cNvPr id="3" name="Date Placeholder 2"/>
          <p:cNvSpPr>
            <a:spLocks noGrp="1"/>
          </p:cNvSpPr>
          <p:nvPr>
            <p:ph type="dt" idx="1"/>
          </p:nvPr>
        </p:nvSpPr>
        <p:spPr>
          <a:xfrm>
            <a:off x="3850442" y="1"/>
            <a:ext cx="2945660" cy="496332"/>
          </a:xfrm>
          <a:prstGeom prst="rect">
            <a:avLst/>
          </a:prstGeom>
        </p:spPr>
        <p:txBody>
          <a:bodyPr vert="horz" lIns="92108" tIns="46054" rIns="92108" bIns="46054" rtlCol="0"/>
          <a:lstStyle>
            <a:lvl1pPr algn="r">
              <a:defRPr sz="1200"/>
            </a:lvl1pPr>
          </a:lstStyle>
          <a:p>
            <a:fld id="{D5F3A010-5C24-4441-AA09-F84D667FBE29}" type="datetimeFigureOut">
              <a:rPr lang="en-GB" smtClean="0"/>
              <a:pPr/>
              <a:t>21/04/2014</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08" tIns="46054" rIns="92108" bIns="46054"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2108" tIns="46054" rIns="92108" bIns="460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60" cy="496332"/>
          </a:xfrm>
          <a:prstGeom prst="rect">
            <a:avLst/>
          </a:prstGeom>
        </p:spPr>
        <p:txBody>
          <a:bodyPr vert="horz" lIns="92108" tIns="46054" rIns="92108" bIns="46054" rtlCol="0" anchor="b"/>
          <a:lstStyle>
            <a:lvl1pPr algn="l">
              <a:defRPr sz="1200"/>
            </a:lvl1pPr>
          </a:lstStyle>
          <a:p>
            <a:endParaRPr lang="en-GB"/>
          </a:p>
        </p:txBody>
      </p:sp>
      <p:sp>
        <p:nvSpPr>
          <p:cNvPr id="7" name="Slide Number Placeholder 6"/>
          <p:cNvSpPr>
            <a:spLocks noGrp="1"/>
          </p:cNvSpPr>
          <p:nvPr>
            <p:ph type="sldNum" sz="quarter" idx="5"/>
          </p:nvPr>
        </p:nvSpPr>
        <p:spPr>
          <a:xfrm>
            <a:off x="3850442" y="9428583"/>
            <a:ext cx="2945660" cy="496332"/>
          </a:xfrm>
          <a:prstGeom prst="rect">
            <a:avLst/>
          </a:prstGeom>
        </p:spPr>
        <p:txBody>
          <a:bodyPr vert="horz" lIns="92108" tIns="46054" rIns="92108" bIns="46054" rtlCol="0" anchor="b"/>
          <a:lstStyle>
            <a:lvl1pPr algn="r">
              <a:defRPr sz="1200"/>
            </a:lvl1pPr>
          </a:lstStyle>
          <a:p>
            <a:fld id="{F12E0633-D742-427C-95D8-0F1C541939B4}" type="slidenum">
              <a:rPr lang="en-GB" smtClean="0"/>
              <a:pPr/>
              <a:t>‹#›</a:t>
            </a:fld>
            <a:endParaRPr lang="en-GB"/>
          </a:p>
        </p:txBody>
      </p:sp>
    </p:spTree>
    <p:extLst>
      <p:ext uri="{BB962C8B-B14F-4D97-AF65-F5344CB8AC3E}">
        <p14:creationId xmlns:p14="http://schemas.microsoft.com/office/powerpoint/2010/main" xmlns="" val="2101245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xmlns="" val="2211847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2</a:t>
            </a:fld>
            <a:endParaRPr lang="en-GB"/>
          </a:p>
        </p:txBody>
      </p:sp>
    </p:spTree>
    <p:extLst>
      <p:ext uri="{BB962C8B-B14F-4D97-AF65-F5344CB8AC3E}">
        <p14:creationId xmlns:p14="http://schemas.microsoft.com/office/powerpoint/2010/main" xmlns="" val="1981551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3</a:t>
            </a:fld>
            <a:endParaRPr lang="en-GB"/>
          </a:p>
        </p:txBody>
      </p:sp>
    </p:spTree>
    <p:extLst>
      <p:ext uri="{BB962C8B-B14F-4D97-AF65-F5344CB8AC3E}">
        <p14:creationId xmlns:p14="http://schemas.microsoft.com/office/powerpoint/2010/main" xmlns="" val="1981551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4</a:t>
            </a:fld>
            <a:endParaRPr lang="en-GB"/>
          </a:p>
        </p:txBody>
      </p:sp>
    </p:spTree>
    <p:extLst>
      <p:ext uri="{BB962C8B-B14F-4D97-AF65-F5344CB8AC3E}">
        <p14:creationId xmlns:p14="http://schemas.microsoft.com/office/powerpoint/2010/main" xmlns="" val="1981551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This rule does not apply to activities regulated by the EU Solvents emissions Directive or an activity which may give rise to an offensive smell noticeable outside the site where the activity is carried on.</a:t>
            </a:r>
            <a:endParaRPr lang="cs-CZ"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12E0633-D742-427C-95D8-0F1C541939B4}" type="slidenum">
              <a:rPr lang="en-GB" smtClean="0"/>
              <a:pPr/>
              <a:t>7</a:t>
            </a:fld>
            <a:endParaRPr lang="en-GB"/>
          </a:p>
        </p:txBody>
      </p:sp>
    </p:spTree>
    <p:extLst>
      <p:ext uri="{BB962C8B-B14F-4D97-AF65-F5344CB8AC3E}">
        <p14:creationId xmlns:p14="http://schemas.microsoft.com/office/powerpoint/2010/main" xmlns="" val="1981551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8</a:t>
            </a:fld>
            <a:endParaRPr lang="en-GB"/>
          </a:p>
        </p:txBody>
      </p:sp>
    </p:spTree>
    <p:extLst>
      <p:ext uri="{BB962C8B-B14F-4D97-AF65-F5344CB8AC3E}">
        <p14:creationId xmlns:p14="http://schemas.microsoft.com/office/powerpoint/2010/main" xmlns="" val="1981551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9</a:t>
            </a:fld>
            <a:endParaRPr lang="en-GB"/>
          </a:p>
        </p:txBody>
      </p:sp>
    </p:spTree>
    <p:extLst>
      <p:ext uri="{BB962C8B-B14F-4D97-AF65-F5344CB8AC3E}">
        <p14:creationId xmlns:p14="http://schemas.microsoft.com/office/powerpoint/2010/main" xmlns="" val="19815517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6992"/>
            <a:ext cx="7772400" cy="1470025"/>
          </a:xfrm>
        </p:spPr>
        <p:txBody>
          <a:bodyPr/>
          <a:lstStyle>
            <a:lvl1pPr algn="ctr">
              <a:defRPr b="0" i="0">
                <a:solidFill>
                  <a:srgbClr val="FFFFE1"/>
                </a:solidFill>
                <a:latin typeface="Eras Light ITC"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4941168"/>
            <a:ext cx="6400800" cy="1440160"/>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pic>
        <p:nvPicPr>
          <p:cNvPr id="8" name="Picture 2" descr="800px-Flag_of_Europe_sv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956376" y="6093296"/>
            <a:ext cx="842184" cy="563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8"/>
          <p:cNvPicPr>
            <a:picLocks noChangeAspect="1" noChangeArrowheads="1"/>
          </p:cNvPicPr>
          <p:nvPr userDrawn="1"/>
        </p:nvPicPr>
        <p:blipFill>
          <a:blip r:embed="rId4" cstate="print">
            <a:extLst>
              <a:ext uri="{28A0092B-C50C-407E-A947-70E740481C1C}">
                <a14:useLocalDpi xmlns:a14="http://schemas.microsoft.com/office/drawing/2010/main" xmlns="" val="0"/>
              </a:ext>
            </a:extLst>
          </a:blip>
          <a:srcRect/>
          <a:stretch>
            <a:fillRect/>
          </a:stretch>
        </p:blipFill>
        <p:spPr bwMode="auto">
          <a:xfrm>
            <a:off x="1" y="6199806"/>
            <a:ext cx="7308304" cy="457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bg1"/>
          </a:solidFill>
          <a:ln>
            <a:noFill/>
          </a:ln>
          <a:effectLst>
            <a:outerShdw blurRad="279400" dist="38100" dir="5400000" algn="t"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normAutofit/>
          </a:bodyPr>
          <a:lstStyle>
            <a:lvl1pPr>
              <a:lnSpc>
                <a:spcPct val="80000"/>
              </a:lnSpc>
              <a:defRPr sz="4000" i="1">
                <a:solidFill>
                  <a:schemeClr val="accent1">
                    <a:lumMod val="7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916832"/>
            <a:ext cx="8229600" cy="4464496"/>
          </a:xfrm>
        </p:spPr>
        <p:txBody>
          <a:bodyPr/>
          <a:lstStyle>
            <a:lvl1pPr>
              <a:spcBef>
                <a:spcPts val="1200"/>
              </a:spcBef>
              <a:defRPr sz="2800">
                <a:solidFill>
                  <a:schemeClr val="accent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lowchart: Document 7"/>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lowchart: Document 5"/>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57505A1-0D79-4501-8057-91F0F4624B0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80000"/>
        </a:lnSpc>
        <a:spcBef>
          <a:spcPct val="0"/>
        </a:spcBef>
        <a:buNone/>
        <a:defRPr sz="4400" i="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defra.gov.uk/industrial-emissions/las-regulations/guidanc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72008" y="260648"/>
            <a:ext cx="8964488" cy="1109985"/>
          </a:xfrm>
        </p:spPr>
        <p:txBody>
          <a:bodyPr>
            <a:normAutofit/>
          </a:bodyPr>
          <a:lstStyle/>
          <a:p>
            <a:r>
              <a:rPr lang="ru-RU" sz="3200" dirty="0" smtClean="0"/>
              <a:t>Управление качеством воздуха в странах Восточного региона ЕИСП</a:t>
            </a:r>
            <a:endParaRPr lang="en-GB" sz="3200" b="1" dirty="0">
              <a:effectLst>
                <a:outerShdw blurRad="38100" dist="38100" dir="2700000" algn="tl">
                  <a:srgbClr val="000000">
                    <a:alpha val="43137"/>
                  </a:srgbClr>
                </a:outerShdw>
              </a:effectLst>
            </a:endParaRPr>
          </a:p>
        </p:txBody>
      </p:sp>
      <p:sp>
        <p:nvSpPr>
          <p:cNvPr id="10" name="Subtitle 9"/>
          <p:cNvSpPr>
            <a:spLocks noGrp="1"/>
          </p:cNvSpPr>
          <p:nvPr>
            <p:ph type="subTitle" idx="1"/>
          </p:nvPr>
        </p:nvSpPr>
        <p:spPr>
          <a:xfrm>
            <a:off x="755575" y="1700808"/>
            <a:ext cx="7560841" cy="3600400"/>
          </a:xfrm>
        </p:spPr>
        <p:txBody>
          <a:bodyPr>
            <a:normAutofit fontScale="77500" lnSpcReduction="20000"/>
          </a:bodyPr>
          <a:lstStyle/>
          <a:p>
            <a:pPr>
              <a:lnSpc>
                <a:spcPct val="120000"/>
              </a:lnSpc>
              <a:spcBef>
                <a:spcPts val="0"/>
              </a:spcBef>
              <a:tabLst>
                <a:tab pos="540385" algn="l"/>
                <a:tab pos="756285" algn="l"/>
                <a:tab pos="972185" algn="l"/>
                <a:tab pos="-900430" algn="l"/>
              </a:tabLst>
            </a:pPr>
            <a:r>
              <a:rPr lang="ru-RU" sz="4600" b="1" dirty="0" smtClean="0">
                <a:solidFill>
                  <a:srgbClr val="FFFF00"/>
                </a:solidFill>
                <a:effectLst>
                  <a:outerShdw blurRad="38100" dist="38100" dir="2700000" algn="tl">
                    <a:srgbClr val="000000">
                      <a:alpha val="43137"/>
                    </a:srgbClr>
                  </a:outerShdw>
                </a:effectLst>
                <a:ea typeface="+mj-ea"/>
                <a:cs typeface="+mj-cs"/>
              </a:rPr>
              <a:t>Регулирование производств, </a:t>
            </a:r>
            <a:r>
              <a:rPr lang="en-US" sz="4600" b="1" dirty="0" smtClean="0">
                <a:solidFill>
                  <a:srgbClr val="FFFF00"/>
                </a:solidFill>
                <a:effectLst>
                  <a:outerShdw blurRad="38100" dist="38100" dir="2700000" algn="tl">
                    <a:srgbClr val="000000">
                      <a:alpha val="43137"/>
                    </a:srgbClr>
                  </a:outerShdw>
                </a:effectLst>
                <a:ea typeface="+mj-ea"/>
                <a:cs typeface="+mj-cs"/>
              </a:rPr>
              <a:t/>
            </a:r>
            <a:br>
              <a:rPr lang="en-US" sz="4600" b="1" dirty="0" smtClean="0">
                <a:solidFill>
                  <a:srgbClr val="FFFF00"/>
                </a:solidFill>
                <a:effectLst>
                  <a:outerShdw blurRad="38100" dist="38100" dir="2700000" algn="tl">
                    <a:srgbClr val="000000">
                      <a:alpha val="43137"/>
                    </a:srgbClr>
                  </a:outerShdw>
                </a:effectLst>
                <a:ea typeface="+mj-ea"/>
                <a:cs typeface="+mj-cs"/>
              </a:rPr>
            </a:br>
            <a:r>
              <a:rPr lang="ru-RU" sz="4600" b="1" dirty="0" smtClean="0">
                <a:solidFill>
                  <a:srgbClr val="FFFF00"/>
                </a:solidFill>
                <a:effectLst>
                  <a:outerShdw blurRad="38100" dist="38100" dir="2700000" algn="tl">
                    <a:srgbClr val="000000">
                      <a:alpha val="43137"/>
                    </a:srgbClr>
                  </a:outerShdw>
                </a:effectLst>
                <a:ea typeface="+mj-ea"/>
                <a:cs typeface="+mj-cs"/>
              </a:rPr>
              <a:t>которые не входят в Приложение </a:t>
            </a:r>
            <a:r>
              <a:rPr lang="ru-RU" sz="4600" b="1" dirty="0" err="1" smtClean="0">
                <a:solidFill>
                  <a:srgbClr val="FFFF00"/>
                </a:solidFill>
                <a:effectLst>
                  <a:outerShdw blurRad="38100" dist="38100" dir="2700000" algn="tl">
                    <a:srgbClr val="000000">
                      <a:alpha val="43137"/>
                    </a:srgbClr>
                  </a:outerShdw>
                </a:effectLst>
                <a:ea typeface="+mj-ea"/>
                <a:cs typeface="+mj-cs"/>
              </a:rPr>
              <a:t>I</a:t>
            </a:r>
            <a:r>
              <a:rPr lang="ru-RU" sz="4600" b="1" dirty="0" smtClean="0">
                <a:solidFill>
                  <a:srgbClr val="FFFF00"/>
                </a:solidFill>
                <a:effectLst>
                  <a:outerShdw blurRad="38100" dist="38100" dir="2700000" algn="tl">
                    <a:srgbClr val="000000">
                      <a:alpha val="43137"/>
                    </a:srgbClr>
                  </a:outerShdw>
                </a:effectLst>
                <a:ea typeface="+mj-ea"/>
                <a:cs typeface="+mj-cs"/>
              </a:rPr>
              <a:t> </a:t>
            </a:r>
            <a:r>
              <a:rPr lang="en-US" sz="4600" b="1" dirty="0" smtClean="0">
                <a:solidFill>
                  <a:srgbClr val="FFFF00"/>
                </a:solidFill>
                <a:effectLst>
                  <a:outerShdw blurRad="38100" dist="38100" dir="2700000" algn="tl">
                    <a:srgbClr val="000000">
                      <a:alpha val="43137"/>
                    </a:srgbClr>
                  </a:outerShdw>
                </a:effectLst>
                <a:ea typeface="+mj-ea"/>
                <a:cs typeface="+mj-cs"/>
              </a:rPr>
              <a:t/>
            </a:r>
            <a:br>
              <a:rPr lang="en-US" sz="4600" b="1" dirty="0" smtClean="0">
                <a:solidFill>
                  <a:srgbClr val="FFFF00"/>
                </a:solidFill>
                <a:effectLst>
                  <a:outerShdw blurRad="38100" dist="38100" dir="2700000" algn="tl">
                    <a:srgbClr val="000000">
                      <a:alpha val="43137"/>
                    </a:srgbClr>
                  </a:outerShdw>
                </a:effectLst>
                <a:ea typeface="+mj-ea"/>
                <a:cs typeface="+mj-cs"/>
              </a:rPr>
            </a:br>
            <a:r>
              <a:rPr lang="ru-RU" sz="4600" b="1" dirty="0" smtClean="0">
                <a:solidFill>
                  <a:srgbClr val="FFFF00"/>
                </a:solidFill>
                <a:effectLst>
                  <a:outerShdw blurRad="38100" dist="38100" dir="2700000" algn="tl">
                    <a:srgbClr val="000000">
                      <a:alpha val="43137"/>
                    </a:srgbClr>
                  </a:outerShdw>
                </a:effectLst>
                <a:ea typeface="+mj-ea"/>
                <a:cs typeface="+mj-cs"/>
              </a:rPr>
              <a:t>Директивы 2010/75/EU, в Чешской Республике и Великобритании</a:t>
            </a:r>
            <a:endParaRPr lang="en-US" sz="4600" b="1" dirty="0" smtClean="0">
              <a:solidFill>
                <a:srgbClr val="FFFF00"/>
              </a:solidFill>
              <a:effectLst>
                <a:outerShdw blurRad="38100" dist="38100" dir="2700000" algn="tl">
                  <a:srgbClr val="000000">
                    <a:alpha val="43137"/>
                  </a:srgbClr>
                </a:outerShdw>
              </a:effectLst>
              <a:ea typeface="+mj-ea"/>
              <a:cs typeface="+mj-cs"/>
            </a:endParaRPr>
          </a:p>
          <a:p>
            <a:pPr>
              <a:lnSpc>
                <a:spcPct val="120000"/>
              </a:lnSpc>
              <a:spcBef>
                <a:spcPts val="0"/>
              </a:spcBef>
              <a:tabLst>
                <a:tab pos="540385" algn="l"/>
                <a:tab pos="756285" algn="l"/>
                <a:tab pos="972185" algn="l"/>
                <a:tab pos="-900430" algn="l"/>
              </a:tabLst>
            </a:pPr>
            <a:endParaRPr lang="en-US" sz="35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1200"/>
              </a:spcBef>
              <a:tabLst>
                <a:tab pos="540385" algn="l"/>
                <a:tab pos="756285" algn="l"/>
                <a:tab pos="972185" algn="l"/>
                <a:tab pos="-900430" algn="l"/>
              </a:tabLst>
            </a:pPr>
            <a:r>
              <a:rPr lang="ru-RU" sz="3800" b="1" dirty="0" smtClean="0">
                <a:effectLst>
                  <a:outerShdw blurRad="38100" dist="38100" dir="2700000" algn="tl">
                    <a:srgbClr val="000000">
                      <a:alpha val="43137"/>
                    </a:srgbClr>
                  </a:outerShdw>
                </a:effectLst>
                <a:latin typeface="Eras Light ITC" pitchFamily="34" charset="0"/>
                <a:ea typeface="+mj-ea"/>
                <a:cs typeface="+mj-cs"/>
              </a:rPr>
              <a:t>Моника Прибылова</a:t>
            </a:r>
            <a:endParaRPr lang="en-US" sz="35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0"/>
              </a:spcBef>
              <a:tabLst>
                <a:tab pos="540385" algn="l"/>
                <a:tab pos="756285" algn="l"/>
                <a:tab pos="972185" algn="l"/>
                <a:tab pos="-900430" algn="l"/>
              </a:tabLst>
            </a:pPr>
            <a:endParaRPr lang="en-US" sz="2800" b="1" dirty="0" smtClean="0">
              <a:effectLst>
                <a:outerShdw blurRad="38100" dist="38100" dir="2700000" algn="tl">
                  <a:srgbClr val="000000">
                    <a:alpha val="43137"/>
                  </a:srgbClr>
                </a:outerShdw>
              </a:effectLst>
              <a:latin typeface="Eras Light ITC" pitchFamily="34" charset="0"/>
            </a:endParaRPr>
          </a:p>
          <a:p>
            <a:pPr>
              <a:lnSpc>
                <a:spcPct val="120000"/>
              </a:lnSpc>
              <a:spcBef>
                <a:spcPts val="0"/>
              </a:spcBef>
              <a:tabLst>
                <a:tab pos="540385" algn="l"/>
                <a:tab pos="756285" algn="l"/>
                <a:tab pos="972185" algn="l"/>
              </a:tabLst>
            </a:pPr>
            <a:endParaRPr lang="en-US" sz="2800" b="1" dirty="0">
              <a:solidFill>
                <a:srgbClr val="FFC000"/>
              </a:solidFill>
              <a:effectLst>
                <a:outerShdw blurRad="38100" dist="38100" dir="2700000" algn="tl">
                  <a:srgbClr val="000000">
                    <a:alpha val="43137"/>
                  </a:srgbClr>
                </a:outerShdw>
              </a:effectLst>
              <a:latin typeface="Eras Light ITC" pitchFamily="34" charset="0"/>
              <a:ea typeface="+mj-ea"/>
              <a:cs typeface="+mj-cs"/>
            </a:endParaRPr>
          </a:p>
        </p:txBody>
      </p:sp>
    </p:spTree>
    <p:extLst>
      <p:ext uri="{BB962C8B-B14F-4D97-AF65-F5344CB8AC3E}">
        <p14:creationId xmlns:p14="http://schemas.microsoft.com/office/powerpoint/2010/main" xmlns="" val="1696046533"/>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46856" y="188640"/>
            <a:ext cx="8229600" cy="1143000"/>
          </a:xfrm>
        </p:spPr>
        <p:txBody>
          <a:bodyPr>
            <a:normAutofit/>
          </a:bodyPr>
          <a:lstStyle/>
          <a:p>
            <a:r>
              <a:rPr lang="ru-RU" sz="3200" b="1" i="0" dirty="0" smtClean="0">
                <a:solidFill>
                  <a:srgbClr val="CC3300"/>
                </a:solidFill>
                <a:latin typeface="Eras Medium ITC" pitchFamily="34" charset="0"/>
              </a:rPr>
              <a:t>Охрана атмосферного воздуха</a:t>
            </a:r>
            <a:r>
              <a:rPr lang="en-US" sz="3200" b="1" i="0" dirty="0" smtClean="0">
                <a:solidFill>
                  <a:srgbClr val="CC3300"/>
                </a:solidFill>
                <a:latin typeface="Eras Medium ITC" pitchFamily="34" charset="0"/>
              </a:rPr>
              <a:t> – </a:t>
            </a:r>
            <a:br>
              <a:rPr lang="en-US" sz="3200" b="1" i="0" dirty="0" smtClean="0">
                <a:solidFill>
                  <a:srgbClr val="CC3300"/>
                </a:solidFill>
                <a:latin typeface="Eras Medium ITC" pitchFamily="34" charset="0"/>
              </a:rPr>
            </a:br>
            <a:r>
              <a:rPr lang="ru-RU" sz="3200" i="0" dirty="0" smtClean="0">
                <a:solidFill>
                  <a:srgbClr val="CC3300"/>
                </a:solidFill>
                <a:latin typeface="Eras Medium ITC" pitchFamily="34" charset="0"/>
              </a:rPr>
              <a:t>малые</a:t>
            </a:r>
            <a:r>
              <a:rPr lang="ru-RU" sz="3200" b="1" i="0" dirty="0" smtClean="0">
                <a:solidFill>
                  <a:srgbClr val="CC3300"/>
                </a:solidFill>
                <a:latin typeface="Eras Medium ITC" pitchFamily="34" charset="0"/>
              </a:rPr>
              <a:t> </a:t>
            </a:r>
            <a:r>
              <a:rPr lang="ru-RU" sz="3200" i="0" dirty="0" smtClean="0">
                <a:solidFill>
                  <a:srgbClr val="CC3300"/>
                </a:solidFill>
                <a:latin typeface="Eras Medium ITC" pitchFamily="34" charset="0"/>
              </a:rPr>
              <a:t>источники загрязнения</a:t>
            </a:r>
            <a:endParaRPr lang="en-US" sz="3200" i="0" dirty="0">
              <a:solidFill>
                <a:srgbClr val="CC3300"/>
              </a:solidFill>
              <a:latin typeface="Eras Medium ITC" pitchFamily="34" charset="0"/>
            </a:endParaRPr>
          </a:p>
        </p:txBody>
      </p:sp>
      <p:sp>
        <p:nvSpPr>
          <p:cNvPr id="4" name="Content Placeholder 3"/>
          <p:cNvSpPr>
            <a:spLocks noGrp="1"/>
          </p:cNvSpPr>
          <p:nvPr>
            <p:ph idx="1"/>
          </p:nvPr>
        </p:nvSpPr>
        <p:spPr>
          <a:xfrm>
            <a:off x="457200" y="1772816"/>
            <a:ext cx="8291264" cy="4752528"/>
          </a:xfrm>
        </p:spPr>
        <p:txBody>
          <a:bodyPr>
            <a:noAutofit/>
          </a:bodyPr>
          <a:lstStyle/>
          <a:p>
            <a:pPr marL="0" indent="0">
              <a:spcBef>
                <a:spcPts val="600"/>
              </a:spcBef>
              <a:spcAft>
                <a:spcPts val="600"/>
              </a:spcAft>
              <a:buNone/>
            </a:pPr>
            <a:r>
              <a:rPr lang="ru-RU" sz="2400" b="1" dirty="0" smtClean="0">
                <a:solidFill>
                  <a:schemeClr val="tx1"/>
                </a:solidFill>
              </a:rPr>
              <a:t>Видам деятельности, не указанным в Законе о КПКЗ или </a:t>
            </a:r>
            <a:br>
              <a:rPr lang="ru-RU" sz="2400" b="1" dirty="0" smtClean="0">
                <a:solidFill>
                  <a:schemeClr val="tx1"/>
                </a:solidFill>
              </a:rPr>
            </a:br>
            <a:r>
              <a:rPr lang="ru-RU" sz="2400" b="1" dirty="0" smtClean="0">
                <a:solidFill>
                  <a:schemeClr val="tx1"/>
                </a:solidFill>
              </a:rPr>
              <a:t>в Законе об охране атмосферного воздуха</a:t>
            </a:r>
            <a:r>
              <a:rPr lang="en-US" sz="2400" b="1" dirty="0" smtClean="0">
                <a:solidFill>
                  <a:schemeClr val="tx1"/>
                </a:solidFill>
              </a:rPr>
              <a:t>:</a:t>
            </a:r>
          </a:p>
          <a:p>
            <a:pPr>
              <a:spcBef>
                <a:spcPts val="600"/>
              </a:spcBef>
              <a:buFont typeface="Wingdings" panose="05000000000000000000" pitchFamily="2" charset="2"/>
              <a:buChar char="Ø"/>
            </a:pPr>
            <a:r>
              <a:rPr lang="ru-RU" sz="2400" dirty="0" smtClean="0">
                <a:solidFill>
                  <a:schemeClr val="tx1"/>
                </a:solidFill>
              </a:rPr>
              <a:t>Не требуется какого-либо разрешения</a:t>
            </a:r>
            <a:r>
              <a:rPr lang="en-US" sz="2400" dirty="0" smtClean="0">
                <a:solidFill>
                  <a:schemeClr val="tx1"/>
                </a:solidFill>
              </a:rPr>
              <a:t>, </a:t>
            </a:r>
            <a:r>
              <a:rPr lang="ru-RU" sz="2400" dirty="0" smtClean="0">
                <a:solidFill>
                  <a:schemeClr val="tx1"/>
                </a:solidFill>
              </a:rPr>
              <a:t>но</a:t>
            </a:r>
            <a:r>
              <a:rPr lang="en-US" sz="2400" dirty="0" smtClean="0">
                <a:solidFill>
                  <a:schemeClr val="tx1"/>
                </a:solidFill>
              </a:rPr>
              <a:t> </a:t>
            </a:r>
          </a:p>
          <a:p>
            <a:pPr>
              <a:spcBef>
                <a:spcPts val="600"/>
              </a:spcBef>
              <a:buFont typeface="Wingdings" panose="05000000000000000000" pitchFamily="2" charset="2"/>
              <a:buChar char="Ø"/>
            </a:pPr>
            <a:r>
              <a:rPr lang="ru-RU" sz="2400" dirty="0" smtClean="0">
                <a:solidFill>
                  <a:schemeClr val="tx1"/>
                </a:solidFill>
              </a:rPr>
              <a:t>Они должны соблюдать общие воздухоохранные требования</a:t>
            </a:r>
            <a:r>
              <a:rPr lang="en-US" sz="2400" dirty="0" smtClean="0">
                <a:solidFill>
                  <a:schemeClr val="tx1"/>
                </a:solidFill>
              </a:rPr>
              <a:t>. </a:t>
            </a:r>
          </a:p>
          <a:p>
            <a:pPr marL="0" indent="0">
              <a:spcBef>
                <a:spcPts val="600"/>
              </a:spcBef>
              <a:buNone/>
            </a:pPr>
            <a:r>
              <a:rPr lang="ru-RU" sz="2400" dirty="0" smtClean="0">
                <a:solidFill>
                  <a:schemeClr val="tx1"/>
                </a:solidFill>
              </a:rPr>
              <a:t>Примеры видов деятельности:</a:t>
            </a:r>
            <a:endParaRPr lang="en-US" sz="2400" dirty="0" smtClean="0">
              <a:solidFill>
                <a:schemeClr val="tx1"/>
              </a:solidFill>
            </a:endParaRPr>
          </a:p>
          <a:p>
            <a:pPr>
              <a:spcBef>
                <a:spcPts val="600"/>
              </a:spcBef>
            </a:pPr>
            <a:r>
              <a:rPr lang="ru-RU" sz="2400" dirty="0" smtClean="0">
                <a:solidFill>
                  <a:schemeClr val="tx1"/>
                </a:solidFill>
              </a:rPr>
              <a:t>Выработка тепла в котлах менее</a:t>
            </a:r>
            <a:r>
              <a:rPr lang="en-US" sz="2400" dirty="0" smtClean="0">
                <a:solidFill>
                  <a:schemeClr val="tx1"/>
                </a:solidFill>
              </a:rPr>
              <a:t> 0</a:t>
            </a:r>
            <a:r>
              <a:rPr lang="ru-RU" sz="2400" dirty="0" smtClean="0">
                <a:solidFill>
                  <a:schemeClr val="tx1"/>
                </a:solidFill>
              </a:rPr>
              <a:t>.</a:t>
            </a:r>
            <a:r>
              <a:rPr lang="en-US" sz="2400" dirty="0" smtClean="0">
                <a:solidFill>
                  <a:schemeClr val="tx1"/>
                </a:solidFill>
              </a:rPr>
              <a:t>3 </a:t>
            </a:r>
            <a:r>
              <a:rPr lang="ru-RU" sz="2400" dirty="0" smtClean="0">
                <a:solidFill>
                  <a:schemeClr val="tx1"/>
                </a:solidFill>
              </a:rPr>
              <a:t>МВт;</a:t>
            </a:r>
            <a:r>
              <a:rPr lang="en-US" sz="2400" dirty="0" smtClean="0">
                <a:solidFill>
                  <a:schemeClr val="tx1"/>
                </a:solidFill>
              </a:rPr>
              <a:t> </a:t>
            </a:r>
          </a:p>
          <a:p>
            <a:pPr>
              <a:spcBef>
                <a:spcPts val="600"/>
              </a:spcBef>
            </a:pPr>
            <a:r>
              <a:rPr lang="ru-RU" sz="2400" dirty="0" smtClean="0">
                <a:solidFill>
                  <a:schemeClr val="tx1"/>
                </a:solidFill>
              </a:rPr>
              <a:t>Копчение мяса/рыбы производительностью </a:t>
            </a:r>
            <a:br>
              <a:rPr lang="ru-RU" sz="2400" dirty="0" smtClean="0">
                <a:solidFill>
                  <a:schemeClr val="tx1"/>
                </a:solidFill>
              </a:rPr>
            </a:br>
            <a:r>
              <a:rPr lang="ru-RU" sz="2400" dirty="0" smtClean="0">
                <a:solidFill>
                  <a:schemeClr val="tx1"/>
                </a:solidFill>
              </a:rPr>
              <a:t>до </a:t>
            </a:r>
            <a:r>
              <a:rPr lang="en-US" sz="2400" dirty="0" smtClean="0">
                <a:solidFill>
                  <a:schemeClr val="tx1"/>
                </a:solidFill>
              </a:rPr>
              <a:t>1</a:t>
            </a:r>
            <a:r>
              <a:rPr lang="ru-RU" sz="2400" dirty="0" smtClean="0">
                <a:solidFill>
                  <a:schemeClr val="tx1"/>
                </a:solidFill>
              </a:rPr>
              <a:t> т</a:t>
            </a:r>
            <a:r>
              <a:rPr lang="en-US" sz="2400" dirty="0" smtClean="0">
                <a:solidFill>
                  <a:schemeClr val="tx1"/>
                </a:solidFill>
              </a:rPr>
              <a:t> </a:t>
            </a:r>
            <a:r>
              <a:rPr lang="ru-RU" sz="2400" dirty="0" smtClean="0">
                <a:solidFill>
                  <a:schemeClr val="tx1"/>
                </a:solidFill>
              </a:rPr>
              <a:t>продуктов в сутки;</a:t>
            </a:r>
            <a:endParaRPr lang="en-US" sz="2400" dirty="0" smtClean="0">
              <a:solidFill>
                <a:schemeClr val="tx1"/>
              </a:solidFill>
            </a:endParaRPr>
          </a:p>
          <a:p>
            <a:pPr>
              <a:spcBef>
                <a:spcPts val="600"/>
              </a:spcBef>
            </a:pPr>
            <a:r>
              <a:rPr lang="ru-RU" sz="2400" dirty="0" smtClean="0">
                <a:solidFill>
                  <a:schemeClr val="tx1"/>
                </a:solidFill>
              </a:rPr>
              <a:t>Разведение скота и птиц с выбросами аммиака до </a:t>
            </a:r>
            <a:r>
              <a:rPr lang="en-US" sz="2400" dirty="0" smtClean="0">
                <a:solidFill>
                  <a:schemeClr val="tx1"/>
                </a:solidFill>
              </a:rPr>
              <a:t>5 </a:t>
            </a:r>
            <a:r>
              <a:rPr lang="ru-RU" sz="2400" dirty="0" smtClean="0">
                <a:solidFill>
                  <a:schemeClr val="tx1"/>
                </a:solidFill>
              </a:rPr>
              <a:t>т/год</a:t>
            </a:r>
            <a:r>
              <a:rPr lang="en-US" sz="2400" dirty="0" smtClean="0">
                <a:solidFill>
                  <a:schemeClr val="tx1"/>
                </a:solidFill>
              </a:rPr>
              <a:t>.</a:t>
            </a:r>
          </a:p>
        </p:txBody>
      </p:sp>
      <p:sp>
        <p:nvSpPr>
          <p:cNvPr id="5" name="Slide Number Placeholder 4"/>
          <p:cNvSpPr>
            <a:spLocks noGrp="1"/>
          </p:cNvSpPr>
          <p:nvPr>
            <p:ph type="sldNum" sz="quarter" idx="12"/>
          </p:nvPr>
        </p:nvSpPr>
        <p:spPr/>
        <p:txBody>
          <a:bodyPr/>
          <a:lstStyle/>
          <a:p>
            <a:fld id="{957505A1-0D79-4501-8057-91F0F4624B08}" type="slidenum">
              <a:rPr lang="en-GB" smtClean="0"/>
              <a:pPr/>
              <a:t>2</a:t>
            </a:fld>
            <a:endParaRPr lang="en-GB"/>
          </a:p>
        </p:txBody>
      </p:sp>
      <p:pic>
        <p:nvPicPr>
          <p:cNvPr id="3" name="Obrázek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233341" y="-2697"/>
            <a:ext cx="1910659" cy="1271457"/>
          </a:xfrm>
          <a:prstGeom prst="rect">
            <a:avLst/>
          </a:prstGeom>
        </p:spPr>
      </p:pic>
    </p:spTree>
    <p:extLst>
      <p:ext uri="{BB962C8B-B14F-4D97-AF65-F5344CB8AC3E}">
        <p14:creationId xmlns:p14="http://schemas.microsoft.com/office/powerpoint/2010/main" xmlns="" val="284965494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274638"/>
            <a:ext cx="8363272" cy="1143000"/>
          </a:xfrm>
        </p:spPr>
        <p:txBody>
          <a:bodyPr>
            <a:normAutofit/>
          </a:bodyPr>
          <a:lstStyle/>
          <a:p>
            <a:pPr algn="ctr"/>
            <a:r>
              <a:rPr lang="ru-RU" sz="3200" i="0" dirty="0" smtClean="0">
                <a:solidFill>
                  <a:srgbClr val="CC3300"/>
                </a:solidFill>
                <a:latin typeface="Eras Medium ITC" pitchFamily="34" charset="0"/>
              </a:rPr>
              <a:t>Общие воздухоохранные требования</a:t>
            </a:r>
            <a:endParaRPr lang="en-US" sz="3200" b="1" i="0" dirty="0">
              <a:solidFill>
                <a:srgbClr val="CC3300"/>
              </a:solidFill>
              <a:latin typeface="Eras Medium ITC" pitchFamily="34" charset="0"/>
            </a:endParaRPr>
          </a:p>
        </p:txBody>
      </p:sp>
      <p:sp>
        <p:nvSpPr>
          <p:cNvPr id="4" name="Content Placeholder 3"/>
          <p:cNvSpPr>
            <a:spLocks noGrp="1"/>
          </p:cNvSpPr>
          <p:nvPr>
            <p:ph idx="1"/>
          </p:nvPr>
        </p:nvSpPr>
        <p:spPr>
          <a:xfrm>
            <a:off x="107504" y="1556792"/>
            <a:ext cx="8856984" cy="4968552"/>
          </a:xfrm>
        </p:spPr>
        <p:txBody>
          <a:bodyPr>
            <a:noAutofit/>
          </a:bodyPr>
          <a:lstStyle/>
          <a:p>
            <a:pPr marL="457200" indent="-457200">
              <a:buFont typeface="+mj-lt"/>
              <a:buAutoNum type="arabicPeriod"/>
            </a:pPr>
            <a:r>
              <a:rPr lang="ru-RU" sz="2400" dirty="0" smtClean="0">
                <a:solidFill>
                  <a:schemeClr val="tx1"/>
                </a:solidFill>
              </a:rPr>
              <a:t>Нормативы ПДВ для 10 веществ;</a:t>
            </a:r>
            <a:endParaRPr lang="en-US" sz="2400" dirty="0" smtClean="0">
              <a:solidFill>
                <a:schemeClr val="tx1"/>
              </a:solidFill>
            </a:endParaRPr>
          </a:p>
          <a:p>
            <a:pPr marL="457200" indent="-457200">
              <a:buFont typeface="+mj-lt"/>
              <a:buAutoNum type="arabicPeriod"/>
            </a:pPr>
            <a:r>
              <a:rPr lang="ru-RU" sz="2400" dirty="0" smtClean="0">
                <a:solidFill>
                  <a:schemeClr val="tx1"/>
                </a:solidFill>
              </a:rPr>
              <a:t>Расчёт платежей за загрязнение атмосферного воздуха и их уплата в случае больше</a:t>
            </a:r>
            <a:r>
              <a:rPr lang="en-US" sz="2400" dirty="0" smtClean="0">
                <a:solidFill>
                  <a:schemeClr val="tx1"/>
                </a:solidFill>
              </a:rPr>
              <a:t> 2</a:t>
            </a:r>
            <a:r>
              <a:rPr lang="ru-RU" sz="2400" dirty="0" smtClean="0">
                <a:solidFill>
                  <a:schemeClr val="tx1"/>
                </a:solidFill>
              </a:rPr>
              <a:t> тыс. евро</a:t>
            </a:r>
            <a:r>
              <a:rPr lang="en-US" sz="2400" dirty="0" smtClean="0">
                <a:solidFill>
                  <a:schemeClr val="tx1"/>
                </a:solidFill>
              </a:rPr>
              <a:t>/</a:t>
            </a:r>
            <a:r>
              <a:rPr lang="ru-RU" sz="2400" dirty="0" smtClean="0">
                <a:solidFill>
                  <a:schemeClr val="tx1"/>
                </a:solidFill>
              </a:rPr>
              <a:t>год;</a:t>
            </a:r>
            <a:endParaRPr lang="en-US" sz="2400" dirty="0" smtClean="0">
              <a:solidFill>
                <a:schemeClr val="tx1"/>
              </a:solidFill>
            </a:endParaRPr>
          </a:p>
          <a:p>
            <a:pPr marL="457200" indent="-457200">
              <a:buFont typeface="+mj-lt"/>
              <a:buAutoNum type="arabicPeriod"/>
            </a:pPr>
            <a:r>
              <a:rPr lang="ru-RU" sz="2400" dirty="0" smtClean="0">
                <a:solidFill>
                  <a:schemeClr val="tx1"/>
                </a:solidFill>
              </a:rPr>
              <a:t>Для топливосжигающих устройств использование только того топлива, на которое они были спроектированы;</a:t>
            </a:r>
            <a:endParaRPr lang="en-US" sz="2400" dirty="0" smtClean="0">
              <a:solidFill>
                <a:schemeClr val="tx1"/>
              </a:solidFill>
            </a:endParaRPr>
          </a:p>
          <a:p>
            <a:pPr marL="457200" indent="-457200">
              <a:buFont typeface="+mj-lt"/>
              <a:buAutoNum type="arabicPeriod"/>
            </a:pPr>
            <a:r>
              <a:rPr lang="ru-RU" sz="2400" dirty="0" smtClean="0">
                <a:solidFill>
                  <a:schemeClr val="tx1"/>
                </a:solidFill>
              </a:rPr>
              <a:t>Периодические проверки экологической инспекции или местных властей;</a:t>
            </a:r>
            <a:endParaRPr lang="en-US" sz="2400" dirty="0" smtClean="0">
              <a:solidFill>
                <a:schemeClr val="tx1"/>
              </a:solidFill>
            </a:endParaRPr>
          </a:p>
          <a:p>
            <a:pPr marL="457200" indent="-457200">
              <a:buFont typeface="+mj-lt"/>
              <a:buAutoNum type="arabicPeriod"/>
            </a:pPr>
            <a:r>
              <a:rPr lang="ru-RU" sz="2400" dirty="0" smtClean="0">
                <a:solidFill>
                  <a:schemeClr val="tx1"/>
                </a:solidFill>
              </a:rPr>
              <a:t>Водогрейные котлы входной тепловой мощностью </a:t>
            </a:r>
            <a:r>
              <a:rPr lang="en-US" sz="2400" dirty="0" smtClean="0">
                <a:solidFill>
                  <a:schemeClr val="tx1"/>
                </a:solidFill>
              </a:rPr>
              <a:t/>
            </a:r>
            <a:br>
              <a:rPr lang="en-US" sz="2400" dirty="0" smtClean="0">
                <a:solidFill>
                  <a:schemeClr val="tx1"/>
                </a:solidFill>
              </a:rPr>
            </a:br>
            <a:r>
              <a:rPr lang="ru-RU" sz="2400" dirty="0" smtClean="0">
                <a:solidFill>
                  <a:schemeClr val="tx1"/>
                </a:solidFill>
              </a:rPr>
              <a:t>от</a:t>
            </a:r>
            <a:r>
              <a:rPr lang="en-US" sz="2400" dirty="0" smtClean="0">
                <a:solidFill>
                  <a:schemeClr val="tx1"/>
                </a:solidFill>
              </a:rPr>
              <a:t> 10 </a:t>
            </a:r>
            <a:r>
              <a:rPr lang="ru-RU" sz="2400" dirty="0" smtClean="0">
                <a:solidFill>
                  <a:schemeClr val="tx1"/>
                </a:solidFill>
              </a:rPr>
              <a:t>до</a:t>
            </a:r>
            <a:r>
              <a:rPr lang="en-US" sz="2400" dirty="0" smtClean="0">
                <a:solidFill>
                  <a:schemeClr val="tx1"/>
                </a:solidFill>
              </a:rPr>
              <a:t> 300 </a:t>
            </a:r>
            <a:r>
              <a:rPr lang="ru-RU" sz="2400" dirty="0" smtClean="0">
                <a:solidFill>
                  <a:schemeClr val="tx1"/>
                </a:solidFill>
              </a:rPr>
              <a:t>кВт, работающие на твёрдом топливе,</a:t>
            </a:r>
            <a:r>
              <a:rPr lang="en-US" sz="2400" dirty="0" smtClean="0">
                <a:solidFill>
                  <a:schemeClr val="tx1"/>
                </a:solidFill>
              </a:rPr>
              <a:t> </a:t>
            </a:r>
            <a:r>
              <a:rPr lang="ru-RU" sz="2400" dirty="0" smtClean="0">
                <a:solidFill>
                  <a:schemeClr val="tx1"/>
                </a:solidFill>
              </a:rPr>
              <a:t>должны каждые два года проходить технический осмотр и соблюдение требований эксплуатации</a:t>
            </a:r>
            <a:endParaRPr lang="en-US" sz="2200" dirty="0" smtClean="0">
              <a:solidFill>
                <a:schemeClr val="tx1"/>
              </a:solidFill>
            </a:endParaRPr>
          </a:p>
          <a:p>
            <a:pPr>
              <a:buFont typeface="Wingdings" panose="05000000000000000000" pitchFamily="2" charset="2"/>
              <a:buChar char="Ø"/>
            </a:pPr>
            <a:endParaRPr lang="en-US" sz="2200" dirty="0" smtClean="0">
              <a:solidFill>
                <a:schemeClr val="tx1"/>
              </a:solidFill>
            </a:endParaRPr>
          </a:p>
          <a:p>
            <a:pPr marL="0" indent="0">
              <a:buNone/>
            </a:pPr>
            <a:endParaRPr lang="en-US" sz="2200" dirty="0" smtClean="0">
              <a:solidFill>
                <a:schemeClr val="tx1"/>
              </a:solidFill>
            </a:endParaRPr>
          </a:p>
          <a:p>
            <a:pPr marL="0" indent="0">
              <a:buNone/>
            </a:pPr>
            <a:endParaRPr lang="en-US" sz="22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3</a:t>
            </a:fld>
            <a:endParaRPr lang="en-GB"/>
          </a:p>
        </p:txBody>
      </p:sp>
    </p:spTree>
    <p:extLst>
      <p:ext uri="{BB962C8B-B14F-4D97-AF65-F5344CB8AC3E}">
        <p14:creationId xmlns:p14="http://schemas.microsoft.com/office/powerpoint/2010/main" xmlns="" val="220645033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normAutofit/>
          </a:bodyPr>
          <a:lstStyle/>
          <a:p>
            <a:pPr algn="ctr"/>
            <a:r>
              <a:rPr lang="ru-RU" b="1" dirty="0" smtClean="0">
                <a:solidFill>
                  <a:srgbClr val="CC3300"/>
                </a:solidFill>
              </a:rPr>
              <a:t>Национальные нормативы ПДВ</a:t>
            </a:r>
            <a:endParaRPr lang="en-US" b="1" i="0" dirty="0">
              <a:solidFill>
                <a:srgbClr val="CC3300"/>
              </a:solidFill>
              <a:latin typeface="Eras Medium ITC" pitchFamily="34" charset="0"/>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4</a:t>
            </a:fld>
            <a:endParaRPr lang="en-GB"/>
          </a:p>
        </p:txBody>
      </p:sp>
      <p:graphicFrame>
        <p:nvGraphicFramePr>
          <p:cNvPr id="8" name="Zástupný symbol pro obsah 7"/>
          <p:cNvGraphicFramePr>
            <a:graphicFrameLocks noGrp="1"/>
          </p:cNvGraphicFramePr>
          <p:nvPr>
            <p:ph idx="1"/>
            <p:extLst>
              <p:ext uri="{D42A27DB-BD31-4B8C-83A1-F6EECF244321}">
                <p14:modId xmlns:p14="http://schemas.microsoft.com/office/powerpoint/2010/main" xmlns="" val="689982468"/>
              </p:ext>
            </p:extLst>
          </p:nvPr>
        </p:nvGraphicFramePr>
        <p:xfrm>
          <a:off x="0" y="1359798"/>
          <a:ext cx="9126191" cy="5552485"/>
        </p:xfrm>
        <a:graphic>
          <a:graphicData uri="http://schemas.openxmlformats.org/drawingml/2006/table">
            <a:tbl>
              <a:tblPr firstRow="1" firstCol="1" bandRow="1">
                <a:tableStyleId>{5C22544A-7EE6-4342-B048-85BDC9FD1C3A}</a:tableStyleId>
              </a:tblPr>
              <a:tblGrid>
                <a:gridCol w="5582413"/>
                <a:gridCol w="1469057"/>
                <a:gridCol w="2074721"/>
              </a:tblGrid>
              <a:tr h="872596">
                <a:tc>
                  <a:txBody>
                    <a:bodyPr/>
                    <a:lstStyle/>
                    <a:p>
                      <a:pPr algn="ctr">
                        <a:lnSpc>
                          <a:spcPct val="120000"/>
                        </a:lnSpc>
                        <a:spcBef>
                          <a:spcPts val="800"/>
                        </a:spcBef>
                        <a:spcAft>
                          <a:spcPts val="0"/>
                        </a:spcAft>
                      </a:pPr>
                      <a:r>
                        <a:rPr lang="ru-RU" sz="2000" dirty="0" smtClean="0">
                          <a:effectLst/>
                        </a:rPr>
                        <a:t>Загрязняющие вещества</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ru-RU" sz="2000" dirty="0" smtClean="0">
                          <a:effectLst/>
                        </a:rPr>
                        <a:t>Массовый расход,</a:t>
                      </a:r>
                      <a:r>
                        <a:rPr lang="en-GB" sz="2000" dirty="0" smtClean="0">
                          <a:effectLst/>
                        </a:rPr>
                        <a:t> </a:t>
                      </a:r>
                      <a:r>
                        <a:rPr lang="ru-RU" sz="2000" dirty="0" smtClean="0">
                          <a:effectLst/>
                        </a:rPr>
                        <a:t>г</a:t>
                      </a:r>
                      <a:r>
                        <a:rPr lang="en-GB" sz="2000" dirty="0" smtClean="0">
                          <a:effectLst/>
                        </a:rPr>
                        <a:t>/</a:t>
                      </a:r>
                      <a:r>
                        <a:rPr lang="ru-RU" sz="2000" dirty="0" smtClean="0">
                          <a:effectLst/>
                        </a:rPr>
                        <a:t>ч</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ru-RU" sz="2000" dirty="0" smtClean="0">
                          <a:effectLst/>
                        </a:rPr>
                        <a:t>ПДВ,</a:t>
                      </a:r>
                      <a:r>
                        <a:rPr lang="en-GB" sz="2000" dirty="0" smtClean="0">
                          <a:effectLst/>
                        </a:rPr>
                        <a:t> </a:t>
                      </a:r>
                      <a:r>
                        <a:rPr lang="ru-RU" sz="2000" dirty="0" smtClean="0">
                          <a:effectLst/>
                        </a:rPr>
                        <a:t>мг</a:t>
                      </a:r>
                      <a:r>
                        <a:rPr lang="en-GB" sz="2000" dirty="0" smtClean="0">
                          <a:effectLst/>
                        </a:rPr>
                        <a:t>/</a:t>
                      </a:r>
                      <a:r>
                        <a:rPr lang="ru-RU" sz="2000" dirty="0" smtClean="0">
                          <a:effectLst/>
                        </a:rPr>
                        <a:t>м</a:t>
                      </a:r>
                      <a:r>
                        <a:rPr lang="en-GB" sz="2000" baseline="30000" dirty="0" smtClean="0">
                          <a:effectLst/>
                        </a:rPr>
                        <a:t>3</a:t>
                      </a:r>
                      <a:endParaRPr lang="cs-CZ" sz="2000" dirty="0">
                        <a:effectLst/>
                        <a:latin typeface="Arial"/>
                        <a:ea typeface="Times New Roman"/>
                        <a:cs typeface="Times New Roman"/>
                      </a:endParaRPr>
                    </a:p>
                  </a:txBody>
                  <a:tcPr marL="34627" marR="34627" marT="0" marB="0"/>
                </a:tc>
              </a:tr>
              <a:tr h="446800">
                <a:tc rowSpan="2">
                  <a:txBody>
                    <a:bodyPr/>
                    <a:lstStyle/>
                    <a:p>
                      <a:pPr algn="just">
                        <a:lnSpc>
                          <a:spcPct val="120000"/>
                        </a:lnSpc>
                        <a:spcBef>
                          <a:spcPts val="800"/>
                        </a:spcBef>
                        <a:spcAft>
                          <a:spcPts val="0"/>
                        </a:spcAft>
                      </a:pPr>
                      <a:r>
                        <a:rPr lang="en-GB" sz="2000" dirty="0">
                          <a:effectLst/>
                        </a:rPr>
                        <a:t> </a:t>
                      </a:r>
                      <a:endParaRPr lang="cs-CZ" sz="2000" dirty="0">
                        <a:effectLst/>
                      </a:endParaRPr>
                    </a:p>
                    <a:p>
                      <a:pPr algn="just">
                        <a:lnSpc>
                          <a:spcPct val="120000"/>
                        </a:lnSpc>
                        <a:spcBef>
                          <a:spcPts val="800"/>
                        </a:spcBef>
                        <a:spcAft>
                          <a:spcPts val="0"/>
                        </a:spcAft>
                      </a:pPr>
                      <a:r>
                        <a:rPr lang="ru-RU" sz="2000" dirty="0" smtClean="0">
                          <a:effectLst/>
                        </a:rPr>
                        <a:t>Взвешенные вещества</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≤2500</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200</a:t>
                      </a:r>
                      <a:endParaRPr lang="cs-CZ" sz="2000">
                        <a:effectLst/>
                        <a:latin typeface="Arial"/>
                        <a:ea typeface="Times New Roman"/>
                        <a:cs typeface="Times New Roman"/>
                      </a:endParaRPr>
                    </a:p>
                  </a:txBody>
                  <a:tcPr marL="34627" marR="34627" marT="0" marB="0"/>
                </a:tc>
              </a:tr>
              <a:tr h="393832">
                <a:tc vMerge="1">
                  <a:txBody>
                    <a:bodyPr/>
                    <a:lstStyle/>
                    <a:p>
                      <a:endParaRPr lang="cs-CZ"/>
                    </a:p>
                  </a:txBody>
                  <a:tcPr/>
                </a:tc>
                <a:tc>
                  <a:txBody>
                    <a:bodyPr/>
                    <a:lstStyle/>
                    <a:p>
                      <a:pPr algn="ctr">
                        <a:lnSpc>
                          <a:spcPct val="120000"/>
                        </a:lnSpc>
                        <a:spcBef>
                          <a:spcPts val="800"/>
                        </a:spcBef>
                        <a:spcAft>
                          <a:spcPts val="0"/>
                        </a:spcAft>
                      </a:pPr>
                      <a:r>
                        <a:rPr lang="en-GB" sz="2000" dirty="0">
                          <a:effectLst/>
                        </a:rPr>
                        <a:t>&gt;2500</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150</a:t>
                      </a:r>
                      <a:endParaRPr lang="cs-CZ" sz="2000" dirty="0">
                        <a:effectLst/>
                        <a:latin typeface="Arial"/>
                        <a:ea typeface="Times New Roman"/>
                        <a:cs typeface="Times New Roman"/>
                      </a:endParaRPr>
                    </a:p>
                  </a:txBody>
                  <a:tcPr marL="34627" marR="34627" marT="0" marB="0"/>
                </a:tc>
              </a:tr>
              <a:tr h="370249">
                <a:tc>
                  <a:txBody>
                    <a:bodyPr/>
                    <a:lstStyle/>
                    <a:p>
                      <a:pPr algn="just">
                        <a:lnSpc>
                          <a:spcPct val="120000"/>
                        </a:lnSpc>
                        <a:spcBef>
                          <a:spcPts val="800"/>
                        </a:spcBef>
                        <a:spcAft>
                          <a:spcPts val="0"/>
                        </a:spcAft>
                      </a:pPr>
                      <a:r>
                        <a:rPr lang="ru-RU" sz="2000" dirty="0" smtClean="0">
                          <a:effectLst/>
                        </a:rPr>
                        <a:t>Оксиды серы как </a:t>
                      </a:r>
                      <a:r>
                        <a:rPr lang="en-GB" sz="2000" dirty="0" err="1" smtClean="0">
                          <a:effectLst/>
                        </a:rPr>
                        <a:t>SO</a:t>
                      </a:r>
                      <a:r>
                        <a:rPr lang="en-GB" sz="2000" baseline="-25000" dirty="0" err="1" smtClean="0">
                          <a:effectLst/>
                        </a:rPr>
                        <a:t>2</a:t>
                      </a:r>
                      <a:endParaRPr lang="cs-CZ" sz="2000" baseline="-25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&gt;20000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2500</a:t>
                      </a:r>
                      <a:endParaRPr lang="cs-CZ" sz="2000" dirty="0">
                        <a:effectLst/>
                        <a:latin typeface="Arial"/>
                        <a:ea typeface="Times New Roman"/>
                        <a:cs typeface="Times New Roman"/>
                      </a:endParaRPr>
                    </a:p>
                  </a:txBody>
                  <a:tcPr marL="34627" marR="34627" marT="0" marB="0"/>
                </a:tc>
              </a:tr>
              <a:tr h="446800">
                <a:tc>
                  <a:txBody>
                    <a:bodyPr/>
                    <a:lstStyle/>
                    <a:p>
                      <a:pPr algn="just">
                        <a:lnSpc>
                          <a:spcPct val="120000"/>
                        </a:lnSpc>
                        <a:spcBef>
                          <a:spcPts val="800"/>
                        </a:spcBef>
                        <a:spcAft>
                          <a:spcPts val="0"/>
                        </a:spcAft>
                      </a:pPr>
                      <a:r>
                        <a:rPr lang="ru-RU" sz="2000" dirty="0" smtClean="0">
                          <a:effectLst/>
                          <a:latin typeface="+mn-lt"/>
                          <a:ea typeface="+mn-ea"/>
                          <a:cs typeface="+mn-cs"/>
                        </a:rPr>
                        <a:t>Оксиды</a:t>
                      </a:r>
                      <a:r>
                        <a:rPr lang="ru-RU" sz="2000" baseline="0" dirty="0" smtClean="0">
                          <a:effectLst/>
                          <a:latin typeface="+mn-lt"/>
                          <a:ea typeface="+mn-ea"/>
                          <a:cs typeface="+mn-cs"/>
                        </a:rPr>
                        <a:t> азота как </a:t>
                      </a:r>
                      <a:r>
                        <a:rPr lang="en-US" sz="2000" baseline="0" dirty="0" err="1" smtClean="0">
                          <a:effectLst/>
                          <a:latin typeface="+mn-lt"/>
                          <a:ea typeface="+mn-ea"/>
                          <a:cs typeface="+mn-cs"/>
                        </a:rPr>
                        <a:t>NO</a:t>
                      </a:r>
                      <a:r>
                        <a:rPr lang="en-US" sz="2000" baseline="-25000" dirty="0" err="1" smtClean="0">
                          <a:effectLst/>
                          <a:latin typeface="+mn-lt"/>
                          <a:ea typeface="+mn-ea"/>
                          <a:cs typeface="+mn-cs"/>
                        </a:rPr>
                        <a:t>2</a:t>
                      </a:r>
                      <a:endParaRPr lang="cs-CZ" sz="2000" baseline="-25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&gt;10000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500</a:t>
                      </a:r>
                      <a:endParaRPr lang="cs-CZ" sz="2000" dirty="0">
                        <a:effectLst/>
                        <a:latin typeface="Arial"/>
                        <a:ea typeface="Times New Roman"/>
                        <a:cs typeface="Times New Roman"/>
                      </a:endParaRPr>
                    </a:p>
                  </a:txBody>
                  <a:tcPr marL="34627" marR="34627" marT="0" marB="0"/>
                </a:tc>
              </a:tr>
              <a:tr h="446800">
                <a:tc>
                  <a:txBody>
                    <a:bodyPr/>
                    <a:lstStyle/>
                    <a:p>
                      <a:pPr algn="just">
                        <a:lnSpc>
                          <a:spcPct val="120000"/>
                        </a:lnSpc>
                        <a:spcBef>
                          <a:spcPts val="800"/>
                        </a:spcBef>
                        <a:spcAft>
                          <a:spcPts val="0"/>
                        </a:spcAft>
                      </a:pPr>
                      <a:r>
                        <a:rPr lang="ru-RU" sz="2000" dirty="0" smtClean="0">
                          <a:effectLst/>
                        </a:rPr>
                        <a:t>Угарный газ, </a:t>
                      </a:r>
                      <a:r>
                        <a:rPr lang="en-GB" sz="2000" dirty="0" smtClean="0">
                          <a:effectLst/>
                        </a:rPr>
                        <a:t>CO</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&gt;5000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500</a:t>
                      </a:r>
                      <a:endParaRPr lang="cs-CZ" sz="2000" dirty="0">
                        <a:effectLst/>
                        <a:latin typeface="Arial"/>
                        <a:ea typeface="Times New Roman"/>
                        <a:cs typeface="Times New Roman"/>
                      </a:endParaRPr>
                    </a:p>
                  </a:txBody>
                  <a:tcPr marL="34627" marR="34627" marT="0" marB="0"/>
                </a:tc>
              </a:tr>
              <a:tr h="422448">
                <a:tc>
                  <a:txBody>
                    <a:bodyPr/>
                    <a:lstStyle/>
                    <a:p>
                      <a:pPr algn="just">
                        <a:lnSpc>
                          <a:spcPct val="120000"/>
                        </a:lnSpc>
                        <a:spcBef>
                          <a:spcPts val="800"/>
                        </a:spcBef>
                        <a:spcAft>
                          <a:spcPts val="0"/>
                        </a:spcAft>
                      </a:pPr>
                      <a:r>
                        <a:rPr lang="ru-RU" sz="2000" dirty="0" smtClean="0">
                          <a:effectLst/>
                        </a:rPr>
                        <a:t>Общий органический углерод</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&gt;3000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150</a:t>
                      </a:r>
                      <a:endParaRPr lang="cs-CZ" sz="2000" dirty="0">
                        <a:effectLst/>
                        <a:latin typeface="Arial"/>
                        <a:ea typeface="Times New Roman"/>
                        <a:cs typeface="Times New Roman"/>
                      </a:endParaRPr>
                    </a:p>
                  </a:txBody>
                  <a:tcPr marL="34627" marR="34627" marT="0" marB="0"/>
                </a:tc>
              </a:tr>
              <a:tr h="446800">
                <a:tc>
                  <a:txBody>
                    <a:bodyPr/>
                    <a:lstStyle/>
                    <a:p>
                      <a:pPr algn="just" rtl="0">
                        <a:lnSpc>
                          <a:spcPct val="120000"/>
                        </a:lnSpc>
                        <a:spcBef>
                          <a:spcPts val="800"/>
                        </a:spcBef>
                        <a:spcAft>
                          <a:spcPts val="0"/>
                        </a:spcAft>
                      </a:pPr>
                      <a:r>
                        <a:rPr lang="ru-RU" sz="2000" dirty="0" smtClean="0">
                          <a:effectLst/>
                        </a:rPr>
                        <a:t>Аммиак и аммонийные соли как </a:t>
                      </a:r>
                      <a:r>
                        <a:rPr lang="en-US" sz="2000" dirty="0" err="1" smtClean="0">
                          <a:effectLst/>
                        </a:rPr>
                        <a:t>NH</a:t>
                      </a:r>
                      <a:r>
                        <a:rPr lang="en-US" sz="2000" baseline="-25000" dirty="0" err="1" smtClean="0">
                          <a:effectLst/>
                        </a:rPr>
                        <a:t>3</a:t>
                      </a:r>
                      <a:endParaRPr lang="cs-CZ" sz="2000" baseline="-25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&gt;500</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50</a:t>
                      </a:r>
                      <a:endParaRPr lang="cs-CZ" sz="2000" dirty="0">
                        <a:effectLst/>
                        <a:latin typeface="Arial"/>
                        <a:ea typeface="Times New Roman"/>
                        <a:cs typeface="Times New Roman"/>
                      </a:endParaRPr>
                    </a:p>
                  </a:txBody>
                  <a:tcPr marL="34627" marR="34627" marT="0" marB="0"/>
                </a:tc>
              </a:tr>
              <a:tr h="446800">
                <a:tc>
                  <a:txBody>
                    <a:bodyPr/>
                    <a:lstStyle/>
                    <a:p>
                      <a:pPr algn="just" rtl="0">
                        <a:lnSpc>
                          <a:spcPct val="120000"/>
                        </a:lnSpc>
                        <a:spcBef>
                          <a:spcPts val="800"/>
                        </a:spcBef>
                        <a:spcAft>
                          <a:spcPts val="0"/>
                        </a:spcAft>
                      </a:pPr>
                      <a:r>
                        <a:rPr lang="ru-RU" sz="2000" dirty="0" smtClean="0">
                          <a:effectLst/>
                        </a:rPr>
                        <a:t>Сероводород, </a:t>
                      </a:r>
                      <a:r>
                        <a:rPr lang="en-US" sz="2000" dirty="0" err="1" smtClean="0">
                          <a:effectLst/>
                        </a:rPr>
                        <a:t>H</a:t>
                      </a:r>
                      <a:r>
                        <a:rPr lang="en-US" sz="2000" baseline="-25000" dirty="0" err="1" smtClean="0">
                          <a:effectLst/>
                        </a:rPr>
                        <a:t>2</a:t>
                      </a:r>
                      <a:r>
                        <a:rPr lang="en-US" sz="2000" dirty="0" err="1" smtClean="0">
                          <a:effectLst/>
                        </a:rPr>
                        <a:t>S</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&gt;100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10</a:t>
                      </a:r>
                      <a:endParaRPr lang="cs-CZ" sz="2000" dirty="0">
                        <a:effectLst/>
                        <a:latin typeface="Arial"/>
                        <a:ea typeface="Times New Roman"/>
                        <a:cs typeface="Times New Roman"/>
                      </a:endParaRPr>
                    </a:p>
                  </a:txBody>
                  <a:tcPr marL="34627" marR="34627" marT="0" marB="0"/>
                </a:tc>
              </a:tr>
              <a:tr h="446800">
                <a:tc>
                  <a:txBody>
                    <a:bodyPr/>
                    <a:lstStyle/>
                    <a:p>
                      <a:pPr marL="0" marR="0" indent="0" algn="just" defTabSz="914400" rtl="0" eaLnBrk="1" fontAlgn="auto" latinLnBrk="0" hangingPunct="1">
                        <a:lnSpc>
                          <a:spcPct val="120000"/>
                        </a:lnSpc>
                        <a:spcBef>
                          <a:spcPts val="800"/>
                        </a:spcBef>
                        <a:spcAft>
                          <a:spcPts val="0"/>
                        </a:spcAft>
                        <a:buClrTx/>
                        <a:buSzTx/>
                        <a:buFontTx/>
                        <a:buNone/>
                        <a:tabLst/>
                        <a:defRPr/>
                      </a:pPr>
                      <a:r>
                        <a:rPr lang="ru-RU" sz="2000" b="1" dirty="0" smtClean="0"/>
                        <a:t>Сероуглерод</a:t>
                      </a:r>
                      <a:r>
                        <a:rPr lang="en-US" sz="2000" b="1" dirty="0" smtClean="0"/>
                        <a:t>, </a:t>
                      </a:r>
                      <a:r>
                        <a:rPr lang="en-US" sz="2000" dirty="0" err="1" smtClean="0"/>
                        <a:t>CS</a:t>
                      </a:r>
                      <a:r>
                        <a:rPr lang="en-US" sz="2000" baseline="-25000" dirty="0" err="1" smtClean="0"/>
                        <a:t>2</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&gt;100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20</a:t>
                      </a:r>
                      <a:endParaRPr lang="cs-CZ" sz="2000" dirty="0">
                        <a:effectLst/>
                        <a:latin typeface="Arial"/>
                        <a:ea typeface="Times New Roman"/>
                        <a:cs typeface="Times New Roman"/>
                      </a:endParaRPr>
                    </a:p>
                  </a:txBody>
                  <a:tcPr marL="34627" marR="34627" marT="0" marB="0"/>
                </a:tc>
              </a:tr>
              <a:tr h="446800">
                <a:tc>
                  <a:txBody>
                    <a:bodyPr/>
                    <a:lstStyle/>
                    <a:p>
                      <a:pPr algn="just" rtl="0">
                        <a:lnSpc>
                          <a:spcPct val="120000"/>
                        </a:lnSpc>
                        <a:spcBef>
                          <a:spcPts val="800"/>
                        </a:spcBef>
                        <a:spcAft>
                          <a:spcPts val="0"/>
                        </a:spcAft>
                      </a:pPr>
                      <a:r>
                        <a:rPr lang="ru-RU" sz="2000" dirty="0" smtClean="0">
                          <a:effectLst/>
                        </a:rPr>
                        <a:t>Хлор и хлорсодержащие газы</a:t>
                      </a:r>
                      <a:r>
                        <a:rPr lang="ru-RU" sz="2000" baseline="0" dirty="0" smtClean="0">
                          <a:effectLst/>
                        </a:rPr>
                        <a:t> как </a:t>
                      </a:r>
                      <a:r>
                        <a:rPr lang="en-GB" sz="2000" dirty="0" err="1" smtClean="0">
                          <a:effectLst/>
                        </a:rPr>
                        <a:t>HCI</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&gt;500</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50</a:t>
                      </a:r>
                      <a:endParaRPr lang="cs-CZ" sz="2000" dirty="0">
                        <a:effectLst/>
                        <a:latin typeface="Arial"/>
                        <a:ea typeface="Times New Roman"/>
                        <a:cs typeface="Times New Roman"/>
                      </a:endParaRPr>
                    </a:p>
                  </a:txBody>
                  <a:tcPr marL="34627" marR="34627" marT="0" marB="0"/>
                </a:tc>
              </a:tr>
              <a:tr h="311477">
                <a:tc>
                  <a:txBody>
                    <a:bodyPr/>
                    <a:lstStyle/>
                    <a:p>
                      <a:pPr algn="just">
                        <a:lnSpc>
                          <a:spcPct val="120000"/>
                        </a:lnSpc>
                        <a:spcBef>
                          <a:spcPts val="800"/>
                        </a:spcBef>
                        <a:spcAft>
                          <a:spcPts val="0"/>
                        </a:spcAft>
                      </a:pPr>
                      <a:r>
                        <a:rPr lang="ru-RU" sz="2000" dirty="0" smtClean="0">
                          <a:effectLst/>
                        </a:rPr>
                        <a:t>Фтор и фторсодержащие газы как </a:t>
                      </a:r>
                      <a:r>
                        <a:rPr lang="en-GB" sz="2000" dirty="0" err="1" smtClean="0">
                          <a:effectLst/>
                        </a:rPr>
                        <a:t>HF</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&gt;100</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10</a:t>
                      </a:r>
                      <a:endParaRPr lang="cs-CZ" sz="2000" dirty="0">
                        <a:effectLst/>
                        <a:latin typeface="Arial"/>
                        <a:ea typeface="Times New Roman"/>
                        <a:cs typeface="Times New Roman"/>
                      </a:endParaRPr>
                    </a:p>
                  </a:txBody>
                  <a:tcPr marL="34627" marR="34627" marT="0" marB="0"/>
                </a:tc>
              </a:tr>
            </a:tbl>
          </a:graphicData>
        </a:graphic>
      </p:graphicFrame>
    </p:spTree>
    <p:extLst>
      <p:ext uri="{BB962C8B-B14F-4D97-AF65-F5344CB8AC3E}">
        <p14:creationId xmlns:p14="http://schemas.microsoft.com/office/powerpoint/2010/main" xmlns="" val="39223982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74638"/>
            <a:ext cx="8784976" cy="1143000"/>
          </a:xfrm>
        </p:spPr>
        <p:txBody>
          <a:bodyPr>
            <a:normAutofit/>
          </a:bodyPr>
          <a:lstStyle/>
          <a:p>
            <a:r>
              <a:rPr lang="ru-RU" sz="3200" b="1" i="0" dirty="0" smtClean="0">
                <a:solidFill>
                  <a:srgbClr val="CC3300"/>
                </a:solidFill>
                <a:latin typeface="Eras Medium ITC" pitchFamily="34" charset="0"/>
              </a:rPr>
              <a:t>Охрана атмосферного воздуха</a:t>
            </a:r>
            <a:r>
              <a:rPr lang="en-US" sz="3200" b="1" i="0" dirty="0" smtClean="0">
                <a:solidFill>
                  <a:srgbClr val="CC3300"/>
                </a:solidFill>
                <a:latin typeface="Eras Medium ITC" pitchFamily="34" charset="0"/>
              </a:rPr>
              <a:t> – </a:t>
            </a:r>
            <a:br>
              <a:rPr lang="en-US" sz="3200" b="1" i="0" dirty="0" smtClean="0">
                <a:solidFill>
                  <a:srgbClr val="CC3300"/>
                </a:solidFill>
                <a:latin typeface="Eras Medium ITC" pitchFamily="34" charset="0"/>
              </a:rPr>
            </a:br>
            <a:r>
              <a:rPr lang="ru-RU" sz="3200" i="0" dirty="0" smtClean="0">
                <a:solidFill>
                  <a:srgbClr val="CC3300"/>
                </a:solidFill>
                <a:latin typeface="Eras Medium ITC" pitchFamily="34" charset="0"/>
              </a:rPr>
              <a:t>средние</a:t>
            </a:r>
            <a:r>
              <a:rPr lang="ru-RU" sz="3200" b="1" i="0" dirty="0" smtClean="0">
                <a:solidFill>
                  <a:srgbClr val="CC3300"/>
                </a:solidFill>
                <a:latin typeface="Eras Medium ITC" pitchFamily="34" charset="0"/>
              </a:rPr>
              <a:t> </a:t>
            </a:r>
            <a:r>
              <a:rPr lang="ru-RU" sz="3200" i="0" dirty="0" smtClean="0">
                <a:solidFill>
                  <a:srgbClr val="CC3300"/>
                </a:solidFill>
                <a:latin typeface="Eras Medium ITC" pitchFamily="34" charset="0"/>
              </a:rPr>
              <a:t>источники загрязнения</a:t>
            </a:r>
            <a:endParaRPr lang="en-US" sz="3200" i="0" dirty="0">
              <a:latin typeface="Eras Medium ITC" pitchFamily="34" charset="0"/>
            </a:endParaRPr>
          </a:p>
        </p:txBody>
      </p:sp>
      <p:sp>
        <p:nvSpPr>
          <p:cNvPr id="3" name="Zástupný symbol pro obsah 2"/>
          <p:cNvSpPr>
            <a:spLocks noGrp="1"/>
          </p:cNvSpPr>
          <p:nvPr>
            <p:ph idx="1"/>
          </p:nvPr>
        </p:nvSpPr>
        <p:spPr>
          <a:xfrm>
            <a:off x="179512" y="1700808"/>
            <a:ext cx="8964488" cy="4896544"/>
          </a:xfrm>
        </p:spPr>
        <p:txBody>
          <a:bodyPr>
            <a:normAutofit fontScale="92500" lnSpcReduction="10000"/>
          </a:bodyPr>
          <a:lstStyle/>
          <a:p>
            <a:pPr marL="0" lvl="0" indent="0">
              <a:buNone/>
            </a:pPr>
            <a:r>
              <a:rPr lang="ru-RU" b="1" dirty="0" smtClean="0">
                <a:solidFill>
                  <a:schemeClr val="tx1"/>
                </a:solidFill>
              </a:rPr>
              <a:t>Специальные требования предусматривают</a:t>
            </a:r>
            <a:r>
              <a:rPr lang="en-US" dirty="0" smtClean="0">
                <a:solidFill>
                  <a:schemeClr val="tx1"/>
                </a:solidFill>
              </a:rPr>
              <a:t>:</a:t>
            </a:r>
          </a:p>
          <a:p>
            <a:pPr marL="514350" lvl="0" indent="-514350">
              <a:buFont typeface="+mj-lt"/>
              <a:buAutoNum type="arabicPeriod"/>
            </a:pPr>
            <a:r>
              <a:rPr lang="ru-RU" dirty="0" smtClean="0">
                <a:solidFill>
                  <a:schemeClr val="tx1"/>
                </a:solidFill>
              </a:rPr>
              <a:t>Эксплуатация только при условии получения разрешения на выбросы;</a:t>
            </a:r>
            <a:endParaRPr lang="en-US" dirty="0" smtClean="0">
              <a:solidFill>
                <a:schemeClr val="tx1"/>
              </a:solidFill>
            </a:endParaRPr>
          </a:p>
          <a:p>
            <a:pPr marL="514350" lvl="0" indent="-514350">
              <a:buFont typeface="+mj-lt"/>
              <a:buAutoNum type="arabicPeriod"/>
            </a:pPr>
            <a:r>
              <a:rPr lang="ru-RU" dirty="0" smtClean="0">
                <a:solidFill>
                  <a:schemeClr val="tx1"/>
                </a:solidFill>
              </a:rPr>
              <a:t>Мониторинг выбросов на источнике;</a:t>
            </a:r>
            <a:endParaRPr lang="en-US" dirty="0" smtClean="0">
              <a:solidFill>
                <a:schemeClr val="tx1"/>
              </a:solidFill>
            </a:endParaRPr>
          </a:p>
          <a:p>
            <a:pPr marL="514350" lvl="0" indent="-514350">
              <a:buFont typeface="+mj-lt"/>
              <a:buAutoNum type="arabicPeriod"/>
            </a:pPr>
            <a:r>
              <a:rPr lang="ru-RU" dirty="0" smtClean="0">
                <a:solidFill>
                  <a:schemeClr val="tx1"/>
                </a:solidFill>
              </a:rPr>
              <a:t>Ведение журнала регистрации величин выбросов </a:t>
            </a:r>
            <a:br>
              <a:rPr lang="ru-RU" dirty="0" smtClean="0">
                <a:solidFill>
                  <a:schemeClr val="tx1"/>
                </a:solidFill>
              </a:rPr>
            </a:br>
            <a:r>
              <a:rPr lang="ru-RU" dirty="0" smtClean="0">
                <a:solidFill>
                  <a:schemeClr val="tx1"/>
                </a:solidFill>
              </a:rPr>
              <a:t>с предоставлением ежегодного отчёта о валовых выбросах согласно общегосударственной процедуре</a:t>
            </a:r>
            <a:endParaRPr lang="en-US" dirty="0" smtClean="0">
              <a:solidFill>
                <a:schemeClr val="tx1"/>
              </a:solidFill>
            </a:endParaRPr>
          </a:p>
          <a:p>
            <a:pPr marL="514350" lvl="0" indent="-514350">
              <a:buFont typeface="+mj-lt"/>
              <a:buAutoNum type="arabicPeriod"/>
            </a:pPr>
            <a:r>
              <a:rPr lang="ru-RU" dirty="0" smtClean="0">
                <a:solidFill>
                  <a:schemeClr val="tx1"/>
                </a:solidFill>
              </a:rPr>
              <a:t>Только организованные выбросы через дымовую трубу или выводящий тракт</a:t>
            </a:r>
            <a:r>
              <a:rPr lang="en-US" dirty="0" smtClean="0">
                <a:solidFill>
                  <a:schemeClr val="tx1"/>
                </a:solidFill>
              </a:rPr>
              <a:t>, </a:t>
            </a:r>
            <a:r>
              <a:rPr lang="ru-RU" dirty="0" smtClean="0">
                <a:solidFill>
                  <a:schemeClr val="tx1"/>
                </a:solidFill>
              </a:rPr>
              <a:t>если не указано иное;</a:t>
            </a:r>
            <a:endParaRPr lang="en-US" dirty="0" smtClean="0">
              <a:solidFill>
                <a:schemeClr val="tx1"/>
              </a:solidFill>
            </a:endParaRPr>
          </a:p>
          <a:p>
            <a:pPr marL="514350" lvl="0" indent="-514350">
              <a:buFont typeface="+mj-lt"/>
              <a:buAutoNum type="arabicPeriod"/>
            </a:pPr>
            <a:r>
              <a:rPr lang="ru-RU" dirty="0" smtClean="0">
                <a:solidFill>
                  <a:schemeClr val="tx1"/>
                </a:solidFill>
              </a:rPr>
              <a:t>Предотвращение чрезвычайных ситуаций, способных привести к залповым выбросам.</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957505A1-0D79-4501-8057-91F0F4624B08}" type="slidenum">
              <a:rPr lang="en-GB" smtClean="0"/>
              <a:pPr/>
              <a:t>5</a:t>
            </a:fld>
            <a:endParaRPr lang="en-GB"/>
          </a:p>
        </p:txBody>
      </p:sp>
      <p:pic>
        <p:nvPicPr>
          <p:cNvPr id="5" name="Obrázek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233341" y="-2697"/>
            <a:ext cx="1910659" cy="1271457"/>
          </a:xfrm>
          <a:prstGeom prst="rect">
            <a:avLst/>
          </a:prstGeom>
        </p:spPr>
      </p:pic>
    </p:spTree>
    <p:extLst>
      <p:ext uri="{BB962C8B-B14F-4D97-AF65-F5344CB8AC3E}">
        <p14:creationId xmlns:p14="http://schemas.microsoft.com/office/powerpoint/2010/main" xmlns="" val="3780219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74638"/>
            <a:ext cx="8784976" cy="1143000"/>
          </a:xfrm>
        </p:spPr>
        <p:txBody>
          <a:bodyPr>
            <a:normAutofit/>
          </a:bodyPr>
          <a:lstStyle/>
          <a:p>
            <a:pPr algn="ctr"/>
            <a:r>
              <a:rPr lang="ru-RU" sz="3200" i="0" dirty="0" smtClean="0">
                <a:solidFill>
                  <a:srgbClr val="CC3300"/>
                </a:solidFill>
                <a:latin typeface="Eras Medium ITC" pitchFamily="34" charset="0"/>
              </a:rPr>
              <a:t>Нормативы ПДВ для средних источников загрязнения</a:t>
            </a:r>
            <a:endParaRPr lang="en-US" sz="3200" i="0" dirty="0">
              <a:latin typeface="Eras Medium ITC" pitchFamily="34" charset="0"/>
            </a:endParaRPr>
          </a:p>
        </p:txBody>
      </p:sp>
      <p:sp>
        <p:nvSpPr>
          <p:cNvPr id="3" name="Zástupný symbol pro obsah 2"/>
          <p:cNvSpPr>
            <a:spLocks noGrp="1"/>
          </p:cNvSpPr>
          <p:nvPr>
            <p:ph idx="1"/>
          </p:nvPr>
        </p:nvSpPr>
        <p:spPr>
          <a:xfrm>
            <a:off x="179512" y="1556792"/>
            <a:ext cx="8964488" cy="4896544"/>
          </a:xfrm>
        </p:spPr>
        <p:txBody>
          <a:bodyPr>
            <a:normAutofit fontScale="77500" lnSpcReduction="20000"/>
          </a:bodyPr>
          <a:lstStyle/>
          <a:p>
            <a:pPr marL="0" lvl="0" indent="0">
              <a:buNone/>
            </a:pPr>
            <a:r>
              <a:rPr lang="ru-RU" dirty="0" smtClean="0">
                <a:solidFill>
                  <a:schemeClr val="tx1"/>
                </a:solidFill>
              </a:rPr>
              <a:t>Постановление Правительства №</a:t>
            </a:r>
            <a:r>
              <a:rPr lang="en-US" dirty="0" smtClean="0">
                <a:solidFill>
                  <a:schemeClr val="tx1"/>
                </a:solidFill>
              </a:rPr>
              <a:t> 415/2012 </a:t>
            </a:r>
            <a:r>
              <a:rPr lang="ru-RU" dirty="0" smtClean="0">
                <a:solidFill>
                  <a:schemeClr val="tx1"/>
                </a:solidFill>
              </a:rPr>
              <a:t>устанавливает нормативы ПДВ</a:t>
            </a:r>
            <a:r>
              <a:rPr lang="en-US" dirty="0" smtClean="0">
                <a:solidFill>
                  <a:schemeClr val="tx1"/>
                </a:solidFill>
              </a:rPr>
              <a:t> </a:t>
            </a:r>
            <a:r>
              <a:rPr lang="ru-RU" dirty="0" smtClean="0">
                <a:solidFill>
                  <a:schemeClr val="tx1"/>
                </a:solidFill>
              </a:rPr>
              <a:t>для различных категорий источников с учётом их мощности</a:t>
            </a:r>
            <a:r>
              <a:rPr lang="en-US" dirty="0" smtClean="0">
                <a:solidFill>
                  <a:schemeClr val="tx1"/>
                </a:solidFill>
              </a:rPr>
              <a:t>. </a:t>
            </a:r>
            <a:r>
              <a:rPr lang="ru-RU" dirty="0" smtClean="0">
                <a:solidFill>
                  <a:schemeClr val="tx1"/>
                </a:solidFill>
              </a:rPr>
              <a:t/>
            </a:r>
            <a:br>
              <a:rPr lang="ru-RU" dirty="0" smtClean="0">
                <a:solidFill>
                  <a:schemeClr val="tx1"/>
                </a:solidFill>
              </a:rPr>
            </a:br>
            <a:r>
              <a:rPr lang="ru-RU" dirty="0" smtClean="0">
                <a:solidFill>
                  <a:schemeClr val="tx1"/>
                </a:solidFill>
              </a:rPr>
              <a:t>Но реальное разрешение может быть более жёстким, если того требует состояние воздуха в данной местности</a:t>
            </a:r>
            <a:r>
              <a:rPr lang="en-US" dirty="0" smtClean="0">
                <a:solidFill>
                  <a:schemeClr val="tx1"/>
                </a:solidFill>
              </a:rPr>
              <a:t>. </a:t>
            </a:r>
          </a:p>
          <a:p>
            <a:pPr marL="0" lvl="0" indent="0">
              <a:buNone/>
            </a:pPr>
            <a:r>
              <a:rPr lang="ru-RU" dirty="0" smtClean="0">
                <a:solidFill>
                  <a:schemeClr val="tx1"/>
                </a:solidFill>
              </a:rPr>
              <a:t>К средним источникам могут применяться </a:t>
            </a:r>
            <a:r>
              <a:rPr lang="en-US" dirty="0" smtClean="0">
                <a:solidFill>
                  <a:schemeClr val="tx1"/>
                </a:solidFill>
              </a:rPr>
              <a:t>3 </a:t>
            </a:r>
            <a:r>
              <a:rPr lang="ru-RU" dirty="0" smtClean="0">
                <a:solidFill>
                  <a:schemeClr val="tx1"/>
                </a:solidFill>
              </a:rPr>
              <a:t>дополнительных требования</a:t>
            </a:r>
            <a:r>
              <a:rPr lang="en-US" dirty="0" smtClean="0">
                <a:solidFill>
                  <a:schemeClr val="tx1"/>
                </a:solidFill>
              </a:rPr>
              <a:t>:</a:t>
            </a:r>
          </a:p>
          <a:p>
            <a:r>
              <a:rPr lang="ru-RU" b="1" dirty="0" smtClean="0">
                <a:solidFill>
                  <a:schemeClr val="tx1"/>
                </a:solidFill>
              </a:rPr>
              <a:t>Расчёт рассеивания</a:t>
            </a:r>
            <a:r>
              <a:rPr lang="ru-RU" dirty="0" smtClean="0">
                <a:solidFill>
                  <a:schemeClr val="tx1"/>
                </a:solidFill>
              </a:rPr>
              <a:t> выбросов </a:t>
            </a:r>
            <a:r>
              <a:rPr lang="en-US" dirty="0" smtClean="0">
                <a:solidFill>
                  <a:schemeClr val="tx1"/>
                </a:solidFill>
              </a:rPr>
              <a:t>(</a:t>
            </a:r>
            <a:r>
              <a:rPr lang="ru-RU" dirty="0" smtClean="0">
                <a:solidFill>
                  <a:schemeClr val="tx1"/>
                </a:solidFill>
              </a:rPr>
              <a:t>в составе заявки на получение разрешения на выбросы или внесение изменений в действующее разрешение</a:t>
            </a:r>
            <a:r>
              <a:rPr lang="en-US" dirty="0" smtClean="0">
                <a:solidFill>
                  <a:schemeClr val="tx1"/>
                </a:solidFill>
              </a:rPr>
              <a:t>)</a:t>
            </a:r>
            <a:r>
              <a:rPr lang="ru-RU" dirty="0" smtClean="0">
                <a:solidFill>
                  <a:schemeClr val="tx1"/>
                </a:solidFill>
              </a:rPr>
              <a:t>;</a:t>
            </a:r>
            <a:endParaRPr lang="en-US" dirty="0" smtClean="0">
              <a:solidFill>
                <a:schemeClr val="tx1"/>
              </a:solidFill>
            </a:endParaRPr>
          </a:p>
          <a:p>
            <a:r>
              <a:rPr lang="ru-RU" dirty="0" smtClean="0">
                <a:solidFill>
                  <a:schemeClr val="tx1"/>
                </a:solidFill>
              </a:rPr>
              <a:t>Разработка</a:t>
            </a:r>
            <a:r>
              <a:rPr lang="en-US" dirty="0" smtClean="0">
                <a:solidFill>
                  <a:schemeClr val="tx1"/>
                </a:solidFill>
              </a:rPr>
              <a:t>, </a:t>
            </a:r>
            <a:r>
              <a:rPr lang="ru-RU" dirty="0" smtClean="0">
                <a:solidFill>
                  <a:schemeClr val="tx1"/>
                </a:solidFill>
              </a:rPr>
              <a:t>контроль использования и регулярное обновление требований </a:t>
            </a:r>
            <a:r>
              <a:rPr lang="ru-RU" b="1" dirty="0" smtClean="0">
                <a:solidFill>
                  <a:schemeClr val="tx1"/>
                </a:solidFill>
              </a:rPr>
              <a:t>к технологическому регламенту</a:t>
            </a:r>
            <a:r>
              <a:rPr lang="ru-RU" dirty="0" smtClean="0">
                <a:solidFill>
                  <a:schemeClr val="tx1"/>
                </a:solidFill>
              </a:rPr>
              <a:t> на данном производстве;</a:t>
            </a:r>
            <a:endParaRPr lang="en-US" dirty="0" smtClean="0">
              <a:solidFill>
                <a:schemeClr val="tx1"/>
              </a:solidFill>
            </a:endParaRPr>
          </a:p>
          <a:p>
            <a:r>
              <a:rPr lang="ru-RU" b="1" dirty="0" smtClean="0">
                <a:solidFill>
                  <a:schemeClr val="tx1"/>
                </a:solidFill>
              </a:rPr>
              <a:t>Компенсационные мероприятия</a:t>
            </a:r>
            <a:r>
              <a:rPr lang="ru-RU" dirty="0" smtClean="0">
                <a:solidFill>
                  <a:schemeClr val="tx1"/>
                </a:solidFill>
              </a:rPr>
              <a:t>, предотвращающие </a:t>
            </a:r>
            <a:br>
              <a:rPr lang="ru-RU" dirty="0" smtClean="0">
                <a:solidFill>
                  <a:schemeClr val="tx1"/>
                </a:solidFill>
              </a:rPr>
            </a:br>
            <a:r>
              <a:rPr lang="ru-RU" dirty="0" smtClean="0">
                <a:solidFill>
                  <a:schemeClr val="tx1"/>
                </a:solidFill>
              </a:rPr>
              <a:t>на прилегающей территории превышение ПДК атмосферного воздуха</a:t>
            </a:r>
            <a:r>
              <a:rPr lang="en-US" dirty="0" smtClean="0">
                <a:solidFill>
                  <a:schemeClr val="tx1"/>
                </a:solidFill>
              </a:rPr>
              <a:t>.</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957505A1-0D79-4501-8057-91F0F4624B08}" type="slidenum">
              <a:rPr lang="en-GB" smtClean="0"/>
              <a:pPr/>
              <a:t>6</a:t>
            </a:fld>
            <a:endParaRPr lang="en-GB"/>
          </a:p>
        </p:txBody>
      </p:sp>
    </p:spTree>
    <p:extLst>
      <p:ext uri="{BB962C8B-B14F-4D97-AF65-F5344CB8AC3E}">
        <p14:creationId xmlns:p14="http://schemas.microsoft.com/office/powerpoint/2010/main" xmlns="" val="3460578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74638"/>
            <a:ext cx="8507288" cy="1143000"/>
          </a:xfrm>
        </p:spPr>
        <p:txBody>
          <a:bodyPr>
            <a:normAutofit fontScale="90000"/>
          </a:bodyPr>
          <a:lstStyle/>
          <a:p>
            <a:r>
              <a:rPr lang="ru-RU" sz="3600" i="0" dirty="0" smtClean="0">
                <a:effectLst>
                  <a:outerShdw blurRad="38100" dist="38100" dir="2700000" algn="tl">
                    <a:srgbClr val="000000">
                      <a:alpha val="43137"/>
                    </a:srgbClr>
                  </a:outerShdw>
                </a:effectLst>
                <a:latin typeface="Eras Medium ITC" pitchFamily="34" charset="0"/>
              </a:rPr>
              <a:t>Регулирование источников </a:t>
            </a:r>
            <a:br>
              <a:rPr lang="ru-RU" sz="3600" i="0" dirty="0" smtClean="0">
                <a:effectLst>
                  <a:outerShdw blurRad="38100" dist="38100" dir="2700000" algn="tl">
                    <a:srgbClr val="000000">
                      <a:alpha val="43137"/>
                    </a:srgbClr>
                  </a:outerShdw>
                </a:effectLst>
                <a:latin typeface="Eras Medium ITC" pitchFamily="34" charset="0"/>
              </a:rPr>
            </a:br>
            <a:r>
              <a:rPr lang="ru-RU" sz="3600" i="0" dirty="0" smtClean="0">
                <a:effectLst>
                  <a:outerShdw blurRad="38100" dist="38100" dir="2700000" algn="tl">
                    <a:srgbClr val="000000">
                      <a:alpha val="43137"/>
                    </a:srgbClr>
                  </a:outerShdw>
                </a:effectLst>
                <a:latin typeface="Eras Medium ITC" pitchFamily="34" charset="0"/>
              </a:rPr>
              <a:t>с незначительным воздействием</a:t>
            </a:r>
            <a:r>
              <a:rPr lang="en-US" sz="3600" i="0" dirty="0" smtClean="0">
                <a:effectLst>
                  <a:outerShdw blurRad="38100" dist="38100" dir="2700000" algn="tl">
                    <a:srgbClr val="000000">
                      <a:alpha val="43137"/>
                    </a:srgbClr>
                  </a:outerShdw>
                </a:effectLst>
                <a:latin typeface="Eras Medium ITC" pitchFamily="34" charset="0"/>
              </a:rPr>
              <a:t> –</a:t>
            </a:r>
            <a:r>
              <a:rPr lang="en-US" sz="3600" b="1" i="0" dirty="0" smtClean="0">
                <a:effectLst>
                  <a:outerShdw blurRad="38100" dist="38100" dir="2700000" algn="tl">
                    <a:srgbClr val="000000">
                      <a:alpha val="43137"/>
                    </a:srgbClr>
                  </a:outerShdw>
                </a:effectLst>
                <a:latin typeface="Eras Medium ITC" pitchFamily="34" charset="0"/>
              </a:rPr>
              <a:t> </a:t>
            </a:r>
            <a:r>
              <a:rPr lang="ru-RU" sz="3600" b="1" i="0" dirty="0" smtClean="0">
                <a:effectLst>
                  <a:outerShdw blurRad="38100" dist="38100" dir="2700000" algn="tl">
                    <a:srgbClr val="000000">
                      <a:alpha val="43137"/>
                    </a:srgbClr>
                  </a:outerShdw>
                </a:effectLst>
                <a:latin typeface="Eras Medium ITC" pitchFamily="34" charset="0"/>
              </a:rPr>
              <a:t/>
            </a:r>
            <a:br>
              <a:rPr lang="ru-RU" sz="3600" b="1" i="0" dirty="0" smtClean="0">
                <a:effectLst>
                  <a:outerShdw blurRad="38100" dist="38100" dir="2700000" algn="tl">
                    <a:srgbClr val="000000">
                      <a:alpha val="43137"/>
                    </a:srgbClr>
                  </a:outerShdw>
                </a:effectLst>
                <a:latin typeface="Eras Medium ITC" pitchFamily="34" charset="0"/>
              </a:rPr>
            </a:br>
            <a:r>
              <a:rPr lang="ru-RU" sz="3600" i="0" dirty="0" smtClean="0">
                <a:solidFill>
                  <a:srgbClr val="FF0000"/>
                </a:solidFill>
                <a:effectLst>
                  <a:outerShdw blurRad="38100" dist="38100" dir="2700000" algn="tl">
                    <a:srgbClr val="000000">
                      <a:alpha val="43137"/>
                    </a:srgbClr>
                  </a:outerShdw>
                </a:effectLst>
                <a:latin typeface="Eras Medium ITC" pitchFamily="34" charset="0"/>
              </a:rPr>
              <a:t>разрешение не нужно</a:t>
            </a:r>
            <a:endParaRPr lang="en-US" sz="3600" i="0" dirty="0">
              <a:solidFill>
                <a:srgbClr val="FF0000"/>
              </a:solidFill>
              <a:effectLst>
                <a:outerShdw blurRad="38100" dist="38100" dir="2700000" algn="tl">
                  <a:srgbClr val="000000">
                    <a:alpha val="43137"/>
                  </a:srgbClr>
                </a:outerShdw>
              </a:effectLst>
              <a:latin typeface="Eras Medium ITC" pitchFamily="34" charset="0"/>
            </a:endParaRPr>
          </a:p>
        </p:txBody>
      </p:sp>
      <p:sp>
        <p:nvSpPr>
          <p:cNvPr id="4" name="Content Placeholder 3"/>
          <p:cNvSpPr>
            <a:spLocks noGrp="1"/>
          </p:cNvSpPr>
          <p:nvPr>
            <p:ph idx="1"/>
          </p:nvPr>
        </p:nvSpPr>
        <p:spPr>
          <a:xfrm>
            <a:off x="251520" y="1556792"/>
            <a:ext cx="8640960" cy="4968552"/>
          </a:xfrm>
        </p:spPr>
        <p:txBody>
          <a:bodyPr>
            <a:noAutofit/>
          </a:bodyPr>
          <a:lstStyle/>
          <a:p>
            <a:pPr marL="0" lvl="0" indent="0">
              <a:buNone/>
            </a:pPr>
            <a:r>
              <a:rPr lang="ru-RU" sz="2000" dirty="0" smtClean="0">
                <a:solidFill>
                  <a:schemeClr val="tx1"/>
                </a:solidFill>
              </a:rPr>
              <a:t>Виды деятельности, не указанные в категориях </a:t>
            </a:r>
            <a:r>
              <a:rPr lang="en-US" sz="2000" dirty="0" smtClean="0">
                <a:solidFill>
                  <a:schemeClr val="tx1"/>
                </a:solidFill>
              </a:rPr>
              <a:t>A </a:t>
            </a:r>
            <a:r>
              <a:rPr lang="ru-RU" sz="2000" dirty="0" smtClean="0">
                <a:solidFill>
                  <a:schemeClr val="tx1"/>
                </a:solidFill>
              </a:rPr>
              <a:t>и</a:t>
            </a:r>
            <a:r>
              <a:rPr lang="en-US" sz="2000" dirty="0" smtClean="0">
                <a:solidFill>
                  <a:schemeClr val="tx1"/>
                </a:solidFill>
              </a:rPr>
              <a:t> B</a:t>
            </a:r>
            <a:r>
              <a:rPr lang="ru-RU" sz="2000" dirty="0" smtClean="0">
                <a:solidFill>
                  <a:schemeClr val="tx1"/>
                </a:solidFill>
              </a:rPr>
              <a:t> или указанные </a:t>
            </a:r>
            <a:br>
              <a:rPr lang="ru-RU" sz="2000" dirty="0" smtClean="0">
                <a:solidFill>
                  <a:schemeClr val="tx1"/>
                </a:solidFill>
              </a:rPr>
            </a:br>
            <a:r>
              <a:rPr lang="ru-RU" sz="2000" dirty="0" smtClean="0">
                <a:solidFill>
                  <a:schemeClr val="tx1"/>
                </a:solidFill>
              </a:rPr>
              <a:t>в категории </a:t>
            </a:r>
            <a:r>
              <a:rPr lang="en-US" sz="2000" dirty="0" smtClean="0">
                <a:solidFill>
                  <a:schemeClr val="tx1"/>
                </a:solidFill>
              </a:rPr>
              <a:t>B</a:t>
            </a:r>
            <a:r>
              <a:rPr lang="ru-RU" sz="2000" dirty="0" smtClean="0">
                <a:solidFill>
                  <a:schemeClr val="tx1"/>
                </a:solidFill>
              </a:rPr>
              <a:t>, но имеющие производственные показатели, при которых  перечисленные  ниже загрязняющие вещества не выбрасываются </a:t>
            </a:r>
            <a:br>
              <a:rPr lang="ru-RU" sz="2000" dirty="0" smtClean="0">
                <a:solidFill>
                  <a:schemeClr val="tx1"/>
                </a:solidFill>
              </a:rPr>
            </a:br>
            <a:r>
              <a:rPr lang="ru-RU" sz="2000" dirty="0" smtClean="0">
                <a:solidFill>
                  <a:schemeClr val="tx1"/>
                </a:solidFill>
              </a:rPr>
              <a:t>в атмосферный воздух или выбрасываются в незначительных объёмах</a:t>
            </a:r>
            <a:r>
              <a:rPr lang="en-US" sz="2000" dirty="0" smtClean="0">
                <a:solidFill>
                  <a:schemeClr val="tx1"/>
                </a:solidFill>
              </a:rPr>
              <a:t>.</a:t>
            </a:r>
          </a:p>
          <a:p>
            <a:pPr marL="0" lvl="0" indent="0">
              <a:spcBef>
                <a:spcPts val="400"/>
              </a:spcBef>
              <a:buNone/>
            </a:pPr>
            <a:r>
              <a:rPr lang="ru-RU" sz="2000" dirty="0" smtClean="0">
                <a:solidFill>
                  <a:schemeClr val="tx1"/>
                </a:solidFill>
              </a:rPr>
              <a:t>Учитываются следующие ингредиенты</a:t>
            </a:r>
            <a:r>
              <a:rPr lang="en-US" sz="2000" dirty="0" smtClean="0">
                <a:solidFill>
                  <a:schemeClr val="tx1"/>
                </a:solidFill>
              </a:rPr>
              <a:t>:</a:t>
            </a:r>
          </a:p>
          <a:p>
            <a:pPr marL="457200" lvl="0" indent="-457200">
              <a:spcBef>
                <a:spcPts val="400"/>
              </a:spcBef>
              <a:buFont typeface="+mj-lt"/>
              <a:buAutoNum type="arabicPeriod"/>
            </a:pPr>
            <a:r>
              <a:rPr lang="ru-RU" sz="2000" dirty="0" smtClean="0">
                <a:solidFill>
                  <a:schemeClr val="tx1"/>
                </a:solidFill>
              </a:rPr>
              <a:t>Оксиды серы и другие соединения серы</a:t>
            </a:r>
            <a:r>
              <a:rPr lang="en-US" sz="2000" dirty="0" smtClean="0">
                <a:solidFill>
                  <a:schemeClr val="tx1"/>
                </a:solidFill>
              </a:rPr>
              <a:t>;</a:t>
            </a:r>
          </a:p>
          <a:p>
            <a:pPr marL="457200" lvl="0" indent="-457200">
              <a:spcBef>
                <a:spcPts val="400"/>
              </a:spcBef>
              <a:buFont typeface="+mj-lt"/>
              <a:buAutoNum type="arabicPeriod"/>
            </a:pPr>
            <a:r>
              <a:rPr lang="ru-RU" sz="2000" dirty="0" smtClean="0">
                <a:solidFill>
                  <a:schemeClr val="tx1"/>
                </a:solidFill>
              </a:rPr>
              <a:t>Оксиды азота и другие соединения азота</a:t>
            </a:r>
            <a:r>
              <a:rPr lang="en-US" sz="2000" dirty="0" smtClean="0">
                <a:solidFill>
                  <a:schemeClr val="tx1"/>
                </a:solidFill>
              </a:rPr>
              <a:t>;</a:t>
            </a:r>
          </a:p>
          <a:p>
            <a:pPr marL="457200" lvl="0" indent="-457200">
              <a:spcBef>
                <a:spcPts val="400"/>
              </a:spcBef>
              <a:buFont typeface="+mj-lt"/>
              <a:buAutoNum type="arabicPeriod"/>
            </a:pPr>
            <a:r>
              <a:rPr lang="ru-RU" sz="2000" dirty="0" smtClean="0">
                <a:solidFill>
                  <a:schemeClr val="tx1"/>
                </a:solidFill>
              </a:rPr>
              <a:t>Оксиды углерода</a:t>
            </a:r>
            <a:r>
              <a:rPr lang="en-US" sz="2000" dirty="0" smtClean="0">
                <a:solidFill>
                  <a:schemeClr val="tx1"/>
                </a:solidFill>
              </a:rPr>
              <a:t>;</a:t>
            </a:r>
          </a:p>
          <a:p>
            <a:pPr marL="457200" lvl="0" indent="-457200">
              <a:spcBef>
                <a:spcPts val="400"/>
              </a:spcBef>
              <a:buFont typeface="+mj-lt"/>
              <a:buAutoNum type="arabicPeriod"/>
            </a:pPr>
            <a:r>
              <a:rPr lang="ru-RU" sz="2000" dirty="0" smtClean="0">
                <a:solidFill>
                  <a:schemeClr val="tx1"/>
                </a:solidFill>
              </a:rPr>
              <a:t>Органические соединения и продукты неполного сгорания</a:t>
            </a:r>
            <a:r>
              <a:rPr lang="en-US" sz="2000" dirty="0" smtClean="0">
                <a:solidFill>
                  <a:schemeClr val="tx1"/>
                </a:solidFill>
              </a:rPr>
              <a:t>;</a:t>
            </a:r>
          </a:p>
          <a:p>
            <a:pPr marL="457200" lvl="0" indent="-457200">
              <a:spcBef>
                <a:spcPts val="400"/>
              </a:spcBef>
              <a:buFont typeface="+mj-lt"/>
              <a:buAutoNum type="arabicPeriod"/>
            </a:pPr>
            <a:r>
              <a:rPr lang="ru-RU" sz="2000" dirty="0" smtClean="0">
                <a:solidFill>
                  <a:schemeClr val="tx1"/>
                </a:solidFill>
              </a:rPr>
              <a:t>Металлы, металлоиды и их соединения</a:t>
            </a:r>
            <a:r>
              <a:rPr lang="en-US" sz="2000" dirty="0" smtClean="0">
                <a:solidFill>
                  <a:schemeClr val="tx1"/>
                </a:solidFill>
              </a:rPr>
              <a:t>;</a:t>
            </a:r>
          </a:p>
          <a:p>
            <a:pPr marL="457200" lvl="0" indent="-457200">
              <a:spcBef>
                <a:spcPts val="400"/>
              </a:spcBef>
              <a:buFont typeface="+mj-lt"/>
              <a:buAutoNum type="arabicPeriod"/>
            </a:pPr>
            <a:r>
              <a:rPr lang="ru-RU" sz="2000" dirty="0" smtClean="0">
                <a:solidFill>
                  <a:schemeClr val="tx1"/>
                </a:solidFill>
              </a:rPr>
              <a:t>Асбест</a:t>
            </a:r>
            <a:r>
              <a:rPr lang="en-US" sz="2000" dirty="0" smtClean="0">
                <a:solidFill>
                  <a:schemeClr val="tx1"/>
                </a:solidFill>
              </a:rPr>
              <a:t> (</a:t>
            </a:r>
            <a:r>
              <a:rPr lang="ru-RU" sz="2000" dirty="0" smtClean="0">
                <a:solidFill>
                  <a:schemeClr val="tx1"/>
                </a:solidFill>
              </a:rPr>
              <a:t>в виде пылевых частиц и волокон</a:t>
            </a:r>
            <a:r>
              <a:rPr lang="en-US" sz="2000" dirty="0" smtClean="0">
                <a:solidFill>
                  <a:schemeClr val="tx1"/>
                </a:solidFill>
              </a:rPr>
              <a:t>), </a:t>
            </a:r>
            <a:r>
              <a:rPr lang="ru-RU" sz="2000" dirty="0" smtClean="0">
                <a:solidFill>
                  <a:schemeClr val="tx1"/>
                </a:solidFill>
              </a:rPr>
              <a:t>стекловолокно</a:t>
            </a:r>
            <a:r>
              <a:rPr lang="en-US" sz="2000" dirty="0" smtClean="0">
                <a:solidFill>
                  <a:schemeClr val="tx1"/>
                </a:solidFill>
              </a:rPr>
              <a:t> </a:t>
            </a:r>
            <a:r>
              <a:rPr lang="ru-RU" sz="2000" dirty="0" smtClean="0">
                <a:solidFill>
                  <a:schemeClr val="tx1"/>
                </a:solidFill>
              </a:rPr>
              <a:t>и</a:t>
            </a:r>
            <a:r>
              <a:rPr lang="en-US" sz="2000" dirty="0" smtClean="0">
                <a:solidFill>
                  <a:schemeClr val="tx1"/>
                </a:solidFill>
              </a:rPr>
              <a:t> </a:t>
            </a:r>
            <a:r>
              <a:rPr lang="ru-RU" sz="2000" dirty="0" smtClean="0">
                <a:solidFill>
                  <a:schemeClr val="tx1"/>
                </a:solidFill>
              </a:rPr>
              <a:t>минеральное волокно</a:t>
            </a:r>
            <a:r>
              <a:rPr lang="en-US" sz="2000" dirty="0" smtClean="0">
                <a:solidFill>
                  <a:schemeClr val="tx1"/>
                </a:solidFill>
              </a:rPr>
              <a:t>;</a:t>
            </a:r>
          </a:p>
          <a:p>
            <a:pPr marL="457200" lvl="0" indent="-457200">
              <a:spcBef>
                <a:spcPts val="400"/>
              </a:spcBef>
              <a:buFont typeface="+mj-lt"/>
              <a:buAutoNum type="arabicPeriod"/>
            </a:pPr>
            <a:r>
              <a:rPr lang="ru-RU" sz="2000" dirty="0" smtClean="0">
                <a:solidFill>
                  <a:schemeClr val="tx1"/>
                </a:solidFill>
              </a:rPr>
              <a:t>Галогены и их соединения</a:t>
            </a:r>
            <a:r>
              <a:rPr lang="en-US" sz="2000" dirty="0" smtClean="0">
                <a:solidFill>
                  <a:schemeClr val="tx1"/>
                </a:solidFill>
              </a:rPr>
              <a:t>;</a:t>
            </a:r>
          </a:p>
          <a:p>
            <a:pPr marL="457200" lvl="0" indent="-457200">
              <a:spcBef>
                <a:spcPts val="400"/>
              </a:spcBef>
              <a:buFont typeface="+mj-lt"/>
              <a:buAutoNum type="arabicPeriod"/>
            </a:pPr>
            <a:r>
              <a:rPr lang="ru-RU" sz="2000" dirty="0" smtClean="0">
                <a:solidFill>
                  <a:schemeClr val="tx1"/>
                </a:solidFill>
              </a:rPr>
              <a:t>Фосфор и его соединения</a:t>
            </a:r>
            <a:r>
              <a:rPr lang="en-US" sz="2000" dirty="0" smtClean="0">
                <a:solidFill>
                  <a:schemeClr val="tx1"/>
                </a:solidFill>
              </a:rPr>
              <a:t>;</a:t>
            </a:r>
          </a:p>
          <a:p>
            <a:pPr marL="457200" lvl="0" indent="-457200">
              <a:spcBef>
                <a:spcPts val="400"/>
              </a:spcBef>
              <a:buFont typeface="+mj-lt"/>
              <a:buAutoNum type="arabicPeriod"/>
            </a:pPr>
            <a:r>
              <a:rPr lang="ru-RU" sz="2000" dirty="0" smtClean="0">
                <a:solidFill>
                  <a:schemeClr val="tx1"/>
                </a:solidFill>
              </a:rPr>
              <a:t>Взвешенные вещества</a:t>
            </a:r>
            <a:r>
              <a:rPr lang="en-US" sz="2000" dirty="0" smtClean="0">
                <a:solidFill>
                  <a:schemeClr val="tx1"/>
                </a:solidFill>
              </a:rPr>
              <a:t>.</a:t>
            </a:r>
            <a:endParaRPr lang="en-US" sz="2000" dirty="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7</a:t>
            </a:fld>
            <a:endParaRPr lang="en-GB"/>
          </a:p>
        </p:txBody>
      </p:sp>
      <p:pic>
        <p:nvPicPr>
          <p:cNvPr id="3" name="Obrázek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308304" y="0"/>
            <a:ext cx="1835696" cy="1311211"/>
          </a:xfrm>
          <a:prstGeom prst="rect">
            <a:avLst/>
          </a:prstGeom>
        </p:spPr>
      </p:pic>
    </p:spTree>
    <p:extLst>
      <p:ext uri="{BB962C8B-B14F-4D97-AF65-F5344CB8AC3E}">
        <p14:creationId xmlns:p14="http://schemas.microsoft.com/office/powerpoint/2010/main" xmlns="" val="248183484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440160"/>
            <a:ext cx="8219256" cy="5301208"/>
          </a:xfrm>
        </p:spPr>
        <p:txBody>
          <a:bodyPr>
            <a:normAutofit fontScale="92500" lnSpcReduction="10000"/>
          </a:bodyPr>
          <a:lstStyle/>
          <a:p>
            <a:pPr marL="0" lvl="0" indent="0">
              <a:spcBef>
                <a:spcPts val="600"/>
              </a:spcBef>
              <a:buNone/>
            </a:pPr>
            <a:r>
              <a:rPr lang="ru-RU" sz="2500" dirty="0" smtClean="0">
                <a:solidFill>
                  <a:schemeClr val="tx1"/>
                </a:solidFill>
              </a:rPr>
              <a:t>Разрешение содержит</a:t>
            </a:r>
            <a:r>
              <a:rPr lang="en-US" sz="2500" dirty="0" smtClean="0">
                <a:solidFill>
                  <a:schemeClr val="tx1"/>
                </a:solidFill>
              </a:rPr>
              <a:t>:</a:t>
            </a:r>
          </a:p>
          <a:p>
            <a:pPr>
              <a:spcBef>
                <a:spcPts val="600"/>
              </a:spcBef>
            </a:pPr>
            <a:r>
              <a:rPr lang="ru-RU" sz="2500" dirty="0" smtClean="0">
                <a:solidFill>
                  <a:schemeClr val="tx1"/>
                </a:solidFill>
              </a:rPr>
              <a:t>Нормативы ПДВ</a:t>
            </a:r>
            <a:r>
              <a:rPr lang="en-US" sz="2500" dirty="0" smtClean="0">
                <a:solidFill>
                  <a:schemeClr val="tx1"/>
                </a:solidFill>
              </a:rPr>
              <a:t>, </a:t>
            </a:r>
            <a:r>
              <a:rPr lang="ru-RU" sz="2500" dirty="0" smtClean="0">
                <a:solidFill>
                  <a:schemeClr val="tx1"/>
                </a:solidFill>
              </a:rPr>
              <a:t>указания на условия их контроля и методы измерений;</a:t>
            </a:r>
            <a:endParaRPr lang="en-US" sz="2500" dirty="0" smtClean="0">
              <a:solidFill>
                <a:schemeClr val="tx1"/>
              </a:solidFill>
            </a:endParaRPr>
          </a:p>
          <a:p>
            <a:pPr>
              <a:spcBef>
                <a:spcPts val="600"/>
              </a:spcBef>
            </a:pPr>
            <a:r>
              <a:rPr lang="ru-RU" sz="2500" dirty="0" smtClean="0">
                <a:solidFill>
                  <a:schemeClr val="tx1"/>
                </a:solidFill>
              </a:rPr>
              <a:t>Другие условия, направленные на предотвращение загрязнения атмосферного воздуха</a:t>
            </a:r>
            <a:r>
              <a:rPr lang="en-US" sz="2500" dirty="0" smtClean="0">
                <a:solidFill>
                  <a:schemeClr val="tx1"/>
                </a:solidFill>
              </a:rPr>
              <a:t>, </a:t>
            </a:r>
            <a:r>
              <a:rPr lang="ru-RU" sz="2500" dirty="0" smtClean="0">
                <a:solidFill>
                  <a:schemeClr val="tx1"/>
                </a:solidFill>
              </a:rPr>
              <a:t>в частности, использование НДТМ и мер устранения значительного загрязнения;</a:t>
            </a:r>
            <a:endParaRPr lang="en-US" sz="2500" dirty="0" smtClean="0">
              <a:solidFill>
                <a:schemeClr val="tx1"/>
              </a:solidFill>
            </a:endParaRPr>
          </a:p>
          <a:p>
            <a:pPr marL="0" lvl="0" indent="0">
              <a:spcBef>
                <a:spcPts val="600"/>
              </a:spcBef>
              <a:buNone/>
            </a:pPr>
            <a:r>
              <a:rPr lang="ru-RU" sz="2500" dirty="0" smtClean="0">
                <a:solidFill>
                  <a:schemeClr val="tx1"/>
                </a:solidFill>
              </a:rPr>
              <a:t>Нормативы ПДВ устанавливаются для </a:t>
            </a:r>
            <a:r>
              <a:rPr lang="en-US" sz="2500" dirty="0" smtClean="0">
                <a:solidFill>
                  <a:schemeClr val="tx1"/>
                </a:solidFill>
              </a:rPr>
              <a:t>9 </a:t>
            </a:r>
            <a:r>
              <a:rPr lang="ru-RU" sz="2500" dirty="0" smtClean="0">
                <a:solidFill>
                  <a:schemeClr val="tx1"/>
                </a:solidFill>
              </a:rPr>
              <a:t>оговоренных веществ</a:t>
            </a:r>
            <a:r>
              <a:rPr lang="en-US" sz="2500" dirty="0" smtClean="0">
                <a:solidFill>
                  <a:schemeClr val="tx1"/>
                </a:solidFill>
              </a:rPr>
              <a:t>, </a:t>
            </a:r>
            <a:r>
              <a:rPr lang="ru-RU" sz="2500" dirty="0" smtClean="0">
                <a:solidFill>
                  <a:schemeClr val="tx1"/>
                </a:solidFill>
              </a:rPr>
              <a:t>которые могут быть в выбросах в повышенных концентрациях.</a:t>
            </a:r>
            <a:r>
              <a:rPr lang="en-US" sz="2500" dirty="0" smtClean="0">
                <a:solidFill>
                  <a:schemeClr val="tx1"/>
                </a:solidFill>
              </a:rPr>
              <a:t> </a:t>
            </a:r>
          </a:p>
          <a:p>
            <a:pPr marL="0" lvl="0" indent="0">
              <a:spcBef>
                <a:spcPts val="600"/>
              </a:spcBef>
              <a:buNone/>
            </a:pPr>
            <a:r>
              <a:rPr lang="ru-RU" sz="2500" dirty="0" smtClean="0">
                <a:solidFill>
                  <a:schemeClr val="tx1"/>
                </a:solidFill>
              </a:rPr>
              <a:t>При необходимости устанавливаются дополнительные требования по охране вод, почвы, обращению с отходами</a:t>
            </a:r>
            <a:r>
              <a:rPr lang="en-US" sz="2500" dirty="0" smtClean="0">
                <a:solidFill>
                  <a:schemeClr val="tx1"/>
                </a:solidFill>
              </a:rPr>
              <a:t>. </a:t>
            </a:r>
          </a:p>
          <a:p>
            <a:pPr marL="0" lvl="0" indent="0">
              <a:spcBef>
                <a:spcPts val="600"/>
              </a:spcBef>
              <a:buNone/>
            </a:pPr>
            <a:r>
              <a:rPr lang="ru-RU" sz="2500" dirty="0" smtClean="0">
                <a:solidFill>
                  <a:schemeClr val="tx1"/>
                </a:solidFill>
              </a:rPr>
              <a:t>Где возможно, нормативы ПДВ  дополняются или заменяются технологическими показателями или эксплуатационными требованиям, обеспечивающими достижение необходимого результата</a:t>
            </a:r>
            <a:r>
              <a:rPr lang="en-US" sz="2500" dirty="0" smtClean="0">
                <a:solidFill>
                  <a:schemeClr val="tx1"/>
                </a:solidFill>
              </a:rPr>
              <a:t>.</a:t>
            </a:r>
          </a:p>
          <a:p>
            <a:pPr marL="0" lvl="0" indent="0">
              <a:buNone/>
            </a:pPr>
            <a:endParaRPr lang="en-US" sz="24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8</a:t>
            </a:fld>
            <a:endParaRPr lang="en-GB"/>
          </a:p>
        </p:txBody>
      </p:sp>
      <p:sp>
        <p:nvSpPr>
          <p:cNvPr id="6" name="Nadpis 1"/>
          <p:cNvSpPr txBox="1">
            <a:spLocks/>
          </p:cNvSpPr>
          <p:nvPr/>
        </p:nvSpPr>
        <p:spPr>
          <a:xfrm>
            <a:off x="467544" y="188640"/>
            <a:ext cx="8229600" cy="1143000"/>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i="1" kern="1200">
                <a:solidFill>
                  <a:schemeClr val="accent1">
                    <a:lumMod val="75000"/>
                  </a:schemeClr>
                </a:solidFill>
                <a:latin typeface="+mj-lt"/>
                <a:ea typeface="+mj-ea"/>
                <a:cs typeface="+mj-cs"/>
              </a:defRPr>
            </a:lvl1pPr>
          </a:lstStyle>
          <a:p>
            <a:pPr>
              <a:lnSpc>
                <a:spcPct val="100000"/>
              </a:lnSpc>
            </a:pPr>
            <a:r>
              <a:rPr lang="ru-RU" sz="2800" i="0" dirty="0" smtClean="0">
                <a:effectLst>
                  <a:outerShdw blurRad="38100" dist="38100" dir="2700000" algn="tl">
                    <a:srgbClr val="000000">
                      <a:alpha val="43137"/>
                    </a:srgbClr>
                  </a:outerShdw>
                </a:effectLst>
                <a:latin typeface="Eras Medium ITC" pitchFamily="34" charset="0"/>
              </a:rPr>
              <a:t>Регулирование средних источников загрязнения в Великобритании </a:t>
            </a:r>
            <a:r>
              <a:rPr lang="en-US" sz="2800" b="1" i="0" dirty="0" smtClean="0">
                <a:effectLst>
                  <a:outerShdw blurRad="38100" dist="38100" dir="2700000" algn="tl">
                    <a:srgbClr val="000000">
                      <a:alpha val="43137"/>
                    </a:srgbClr>
                  </a:outerShdw>
                </a:effectLst>
                <a:latin typeface="Eras Medium ITC" pitchFamily="34" charset="0"/>
              </a:rPr>
              <a:t>–</a:t>
            </a:r>
            <a:r>
              <a:rPr lang="en-US" sz="2800" i="0" dirty="0" smtClean="0">
                <a:solidFill>
                  <a:srgbClr val="FF0000"/>
                </a:solidFill>
                <a:effectLst>
                  <a:outerShdw blurRad="38100" dist="38100" dir="2700000" algn="tl">
                    <a:srgbClr val="000000">
                      <a:alpha val="43137"/>
                    </a:srgbClr>
                  </a:outerShdw>
                </a:effectLst>
                <a:latin typeface="Eras Medium ITC" pitchFamily="34" charset="0"/>
              </a:rPr>
              <a:t> </a:t>
            </a:r>
            <a:r>
              <a:rPr lang="ru-RU" sz="2800" i="0" dirty="0" smtClean="0">
                <a:solidFill>
                  <a:srgbClr val="FF0000"/>
                </a:solidFill>
                <a:effectLst>
                  <a:outerShdw blurRad="38100" dist="38100" dir="2700000" algn="tl">
                    <a:srgbClr val="000000">
                      <a:alpha val="43137"/>
                    </a:srgbClr>
                  </a:outerShdw>
                </a:effectLst>
                <a:latin typeface="Eras Medium ITC" pitchFamily="34" charset="0"/>
              </a:rPr>
              <a:t>разрешение</a:t>
            </a:r>
            <a:endParaRPr lang="en-US" sz="2800" i="0" dirty="0">
              <a:solidFill>
                <a:srgbClr val="FF0000"/>
              </a:solidFill>
              <a:effectLst>
                <a:outerShdw blurRad="38100" dist="38100" dir="2700000" algn="tl">
                  <a:srgbClr val="000000">
                    <a:alpha val="43137"/>
                  </a:srgbClr>
                </a:outerShdw>
              </a:effectLst>
              <a:latin typeface="Eras Medium ITC" pitchFamily="34" charset="0"/>
            </a:endParaRPr>
          </a:p>
        </p:txBody>
      </p:sp>
    </p:spTree>
    <p:extLst>
      <p:ext uri="{BB962C8B-B14F-4D97-AF65-F5344CB8AC3E}">
        <p14:creationId xmlns:p14="http://schemas.microsoft.com/office/powerpoint/2010/main" xmlns="" val="475339972"/>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274638"/>
            <a:ext cx="8712968" cy="1143000"/>
          </a:xfrm>
        </p:spPr>
        <p:txBody>
          <a:bodyPr>
            <a:normAutofit/>
          </a:bodyPr>
          <a:lstStyle/>
          <a:p>
            <a:pPr algn="ctr"/>
            <a:r>
              <a:rPr lang="ru-RU" i="0" dirty="0" smtClean="0">
                <a:latin typeface="Eras Medium ITC" pitchFamily="34" charset="0"/>
              </a:rPr>
              <a:t>Рекомендуемые величины ПДВ</a:t>
            </a:r>
            <a:endParaRPr lang="en-US" b="1" i="0" dirty="0">
              <a:latin typeface="Eras Medium ITC" pitchFamily="34" charset="0"/>
            </a:endParaRPr>
          </a:p>
        </p:txBody>
      </p:sp>
      <p:sp>
        <p:nvSpPr>
          <p:cNvPr id="4" name="Content Placeholder 3"/>
          <p:cNvSpPr>
            <a:spLocks noGrp="1"/>
          </p:cNvSpPr>
          <p:nvPr>
            <p:ph idx="1"/>
          </p:nvPr>
        </p:nvSpPr>
        <p:spPr>
          <a:xfrm>
            <a:off x="323528" y="1700808"/>
            <a:ext cx="8820472" cy="4824536"/>
          </a:xfrm>
        </p:spPr>
        <p:txBody>
          <a:bodyPr>
            <a:normAutofit/>
          </a:bodyPr>
          <a:lstStyle/>
          <a:p>
            <a:pPr lvl="0" indent="0">
              <a:buNone/>
            </a:pPr>
            <a:r>
              <a:rPr lang="ru-RU" sz="2600" dirty="0" smtClean="0">
                <a:solidFill>
                  <a:schemeClr val="tx1"/>
                </a:solidFill>
              </a:rPr>
              <a:t>В британском законодательстве нет обязательных или предписываемых нормативов ПДВ</a:t>
            </a:r>
            <a:r>
              <a:rPr lang="en-US" sz="2600" dirty="0" smtClean="0">
                <a:solidFill>
                  <a:schemeClr val="tx1"/>
                </a:solidFill>
              </a:rPr>
              <a:t>. </a:t>
            </a:r>
          </a:p>
          <a:p>
            <a:r>
              <a:rPr lang="ru-RU" sz="2600" dirty="0" smtClean="0">
                <a:solidFill>
                  <a:schemeClr val="tx1"/>
                </a:solidFill>
              </a:rPr>
              <a:t>Агентство ООС разрабатывает отраслевые руководства, </a:t>
            </a:r>
            <a:br>
              <a:rPr lang="ru-RU" sz="2600" dirty="0" smtClean="0">
                <a:solidFill>
                  <a:schemeClr val="tx1"/>
                </a:solidFill>
              </a:rPr>
            </a:br>
            <a:r>
              <a:rPr lang="ru-RU" sz="2600" dirty="0" smtClean="0">
                <a:solidFill>
                  <a:schemeClr val="tx1"/>
                </a:solidFill>
              </a:rPr>
              <a:t>в которых приведены рекомендуемые величины ПДВ </a:t>
            </a:r>
            <a:br>
              <a:rPr lang="ru-RU" sz="2600" dirty="0" smtClean="0">
                <a:solidFill>
                  <a:schemeClr val="tx1"/>
                </a:solidFill>
              </a:rPr>
            </a:br>
            <a:r>
              <a:rPr lang="ru-RU" sz="2600" dirty="0" smtClean="0">
                <a:solidFill>
                  <a:schemeClr val="tx1"/>
                </a:solidFill>
              </a:rPr>
              <a:t>для отдельных категорий производств</a:t>
            </a:r>
            <a:r>
              <a:rPr lang="en-US" sz="2600" dirty="0" smtClean="0">
                <a:solidFill>
                  <a:schemeClr val="tx1"/>
                </a:solidFill>
              </a:rPr>
              <a:t>. </a:t>
            </a:r>
          </a:p>
          <a:p>
            <a:r>
              <a:rPr lang="ru-RU" sz="2600" dirty="0" smtClean="0">
                <a:solidFill>
                  <a:schemeClr val="tx1"/>
                </a:solidFill>
              </a:rPr>
              <a:t>Это служит основанием для определения условий разрешений на выбросы производствам категории</a:t>
            </a:r>
            <a:r>
              <a:rPr lang="en-US" sz="2600" dirty="0" smtClean="0">
                <a:solidFill>
                  <a:schemeClr val="tx1"/>
                </a:solidFill>
              </a:rPr>
              <a:t> B. </a:t>
            </a:r>
          </a:p>
          <a:p>
            <a:pPr lvl="0">
              <a:buNone/>
            </a:pPr>
            <a:r>
              <a:rPr lang="ru-RU" sz="2600" dirty="0" smtClean="0">
                <a:solidFill>
                  <a:schemeClr val="tx1"/>
                </a:solidFill>
              </a:rPr>
              <a:t>Отраслевое руководство доступно по ссылке</a:t>
            </a:r>
            <a:r>
              <a:rPr lang="en-US" sz="2600" dirty="0" smtClean="0">
                <a:solidFill>
                  <a:schemeClr val="tx1"/>
                </a:solidFill>
              </a:rPr>
              <a:t>: </a:t>
            </a:r>
          </a:p>
          <a:p>
            <a:pPr lvl="0">
              <a:spcBef>
                <a:spcPts val="600"/>
              </a:spcBef>
              <a:buNone/>
            </a:pPr>
            <a:r>
              <a:rPr lang="en-US" sz="2200" dirty="0" smtClean="0">
                <a:solidFill>
                  <a:schemeClr val="tx1"/>
                </a:solidFill>
                <a:hlinkClick r:id="rId3"/>
              </a:rPr>
              <a:t>http://www.defra.gov.uk/industrial-emissions/las-regulations/guidance/</a:t>
            </a:r>
            <a:r>
              <a:rPr lang="en-US" sz="2200" dirty="0" smtClean="0">
                <a:solidFill>
                  <a:schemeClr val="tx1"/>
                </a:solidFill>
              </a:rPr>
              <a:t> </a:t>
            </a:r>
          </a:p>
          <a:p>
            <a:pPr lvl="0">
              <a:buNone/>
            </a:pPr>
            <a:endParaRPr lang="en-US"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9</a:t>
            </a:fld>
            <a:endParaRPr lang="en-GB"/>
          </a:p>
        </p:txBody>
      </p:sp>
    </p:spTree>
    <p:extLst>
      <p:ext uri="{BB962C8B-B14F-4D97-AF65-F5344CB8AC3E}">
        <p14:creationId xmlns:p14="http://schemas.microsoft.com/office/powerpoint/2010/main" xmlns="" val="400908980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Vlastní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F00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4472</TotalTime>
  <Words>399</Words>
  <Application>Microsoft Office PowerPoint</Application>
  <PresentationFormat>On-screen Show (4:3)</PresentationFormat>
  <Paragraphs>112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Управление качеством воздуха в странах Восточного региона ЕИСП</vt:lpstr>
      <vt:lpstr>Охрана атмосферного воздуха –  малые источники загрязнения</vt:lpstr>
      <vt:lpstr>Общие воздухоохранные требования</vt:lpstr>
      <vt:lpstr>Национальные нормативы ПДВ</vt:lpstr>
      <vt:lpstr>Охрана атмосферного воздуха –  средние источники загрязнения</vt:lpstr>
      <vt:lpstr>Нормативы ПДВ для средних источников загрязнения</vt:lpstr>
      <vt:lpstr>Регулирование источников  с незначительным воздействием –  разрешение не нужно</vt:lpstr>
      <vt:lpstr>Slide 8</vt:lpstr>
      <vt:lpstr>Рекомендуемые величины ПДВ</vt:lpstr>
    </vt:vector>
  </TitlesOfParts>
  <Company>MWH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 Quality Governance in the ENPI East Countries</dc:title>
  <dc:creator>MP</dc:creator>
  <cp:lastModifiedBy>Vladimir Morozov</cp:lastModifiedBy>
  <cp:revision>303</cp:revision>
  <cp:lastPrinted>2013-09-25T16:40:15Z</cp:lastPrinted>
  <dcterms:created xsi:type="dcterms:W3CDTF">2011-10-12T15:30:18Z</dcterms:created>
  <dcterms:modified xsi:type="dcterms:W3CDTF">2014-04-21T19:51:16Z</dcterms:modified>
</cp:coreProperties>
</file>