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474" r:id="rId2"/>
    <p:sldId id="413" r:id="rId3"/>
    <p:sldId id="448" r:id="rId4"/>
    <p:sldId id="449" r:id="rId5"/>
    <p:sldId id="416" r:id="rId6"/>
    <p:sldId id="417" r:id="rId7"/>
    <p:sldId id="450" r:id="rId8"/>
    <p:sldId id="418" r:id="rId9"/>
    <p:sldId id="451" r:id="rId10"/>
    <p:sldId id="452" r:id="rId11"/>
    <p:sldId id="423" r:id="rId12"/>
    <p:sldId id="454" r:id="rId13"/>
    <p:sldId id="453" r:id="rId14"/>
    <p:sldId id="455" r:id="rId15"/>
    <p:sldId id="456" r:id="rId16"/>
    <p:sldId id="457" r:id="rId17"/>
    <p:sldId id="458" r:id="rId18"/>
    <p:sldId id="459" r:id="rId19"/>
    <p:sldId id="460" r:id="rId20"/>
    <p:sldId id="461" r:id="rId21"/>
    <p:sldId id="462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406" r:id="rId3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FFCC66"/>
    <a:srgbClr val="0066FF"/>
    <a:srgbClr val="FF5050"/>
    <a:srgbClr val="E9E53B"/>
    <a:srgbClr val="FFFF99"/>
    <a:srgbClr val="FFFF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94872" autoAdjust="0"/>
  </p:normalViewPr>
  <p:slideViewPr>
    <p:cSldViewPr>
      <p:cViewPr varScale="1">
        <p:scale>
          <a:sx n="65" d="100"/>
          <a:sy n="65" d="100"/>
        </p:scale>
        <p:origin x="-15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26/04/2014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1847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81551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81551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81551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81551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81551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81551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81551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81551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8155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81551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81551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5A2D-7B0C-499A-837A-C57BE5C7AFD5}" type="datetime1">
              <a:rPr lang="en-GB" smtClean="0"/>
              <a:pPr/>
              <a:t>26/04/2014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5903-5946-4696-8310-F932D0C025DD}" type="datetime1">
              <a:rPr lang="en-GB" smtClean="0"/>
              <a:pPr/>
              <a:t>26/04/2014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7CB6-E8D5-462D-B707-7A50F62D3534}" type="datetime1">
              <a:rPr lang="en-GB" smtClean="0"/>
              <a:pPr/>
              <a:t>26/04/2014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CE5A-5179-4D95-ABCA-8CA2E36DCB37}" type="datetime1">
              <a:rPr lang="en-GB" smtClean="0"/>
              <a:pPr/>
              <a:t>26/04/2014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BD3A-5423-411B-9BD0-E93430F40008}" type="datetime1">
              <a:rPr lang="en-GB" smtClean="0"/>
              <a:pPr/>
              <a:t>26/04/2014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F07C-3E40-4FDD-B11E-738122AB8209}" type="datetime1">
              <a:rPr lang="en-GB" smtClean="0"/>
              <a:pPr/>
              <a:t>26/04/2014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D261-0D2C-42B8-ACA6-385B70870D3D}" type="datetime1">
              <a:rPr lang="en-GB" smtClean="0"/>
              <a:pPr/>
              <a:t>26/04/2014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7E39-B9FA-405F-AEAF-EE7A24FE8CE2}" type="datetime1">
              <a:rPr lang="en-GB" smtClean="0"/>
              <a:pPr/>
              <a:t>26/04/2014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7F49-B6A6-4B7E-BC85-A6EA74811D1A}" type="datetime1">
              <a:rPr lang="en-GB" smtClean="0"/>
              <a:pPr/>
              <a:t>26/04/2014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A319-DA9D-4627-809F-2366CE3A1551}" type="datetime1">
              <a:rPr lang="en-GB" smtClean="0"/>
              <a:pPr/>
              <a:t>26/04/2014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804A035-7461-4159-82DA-DAEBC574AF6F}" type="datetime1">
              <a:rPr lang="en-GB" smtClean="0"/>
              <a:pPr/>
              <a:t>26/04/2014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260648"/>
            <a:ext cx="9036496" cy="10081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Управление качеством воздуха в странах Восточного региона ЕИСП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727278" cy="27363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4000" dirty="0" smtClean="0"/>
              <a:t>Разработка рекомендаций </a:t>
            </a:r>
            <a:br>
              <a:rPr lang="ru-RU" sz="4000" dirty="0" smtClean="0"/>
            </a:br>
            <a:r>
              <a:rPr lang="ru-RU" sz="4000" dirty="0" smtClean="0"/>
              <a:t>по установлению ПДВ и других нормативов для средних и малых установок по сжиганию топлива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1920" y="4644425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М.В. Бегак, Т.В. Гусева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696046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918051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0" dirty="0" smtClean="0">
                <a:latin typeface="Eras Medium ITC" pitchFamily="34" charset="0"/>
              </a:rPr>
              <a:t>Влияние выбросов  на окружающую среду</a:t>
            </a:r>
            <a:r>
              <a:rPr lang="en-US" sz="3200" b="1" i="0" dirty="0" smtClean="0">
                <a:latin typeface="Eras Medium ITC" pitchFamily="34" charset="0"/>
              </a:rPr>
              <a:t> </a:t>
            </a:r>
            <a:r>
              <a:rPr lang="en-US" sz="3200" b="1" i="0" dirty="0">
                <a:solidFill>
                  <a:srgbClr val="FF0000"/>
                </a:solidFill>
                <a:latin typeface="Eras Medium ITC" pitchFamily="34" charset="0"/>
              </a:rPr>
              <a:t>(</a:t>
            </a:r>
            <a:r>
              <a:rPr lang="en-US" sz="3200" b="1" i="0" dirty="0" smtClean="0">
                <a:solidFill>
                  <a:srgbClr val="FF0000"/>
                </a:solidFill>
                <a:latin typeface="Eras Medium ITC" pitchFamily="34" charset="0"/>
              </a:rPr>
              <a:t>III)</a:t>
            </a:r>
            <a:endParaRPr lang="en-GB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80728"/>
            <a:ext cx="3795421" cy="2160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85" y="3719818"/>
            <a:ext cx="3691760" cy="24181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80728"/>
            <a:ext cx="4838123" cy="4869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5049" y="3212976"/>
            <a:ext cx="388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22 июня 2013 года. Остров Суматра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550" y="6211669"/>
            <a:ext cx="3888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29 июня 2013 года. Сингапур (бананово-лимонный!)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42980" y="5934670"/>
            <a:ext cx="5093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Население ряда стран Европы находилось под воздействием повышенных концентрации </a:t>
            </a:r>
            <a:r>
              <a:rPr lang="en-US" dirty="0" smtClean="0"/>
              <a:t>PM </a:t>
            </a:r>
            <a:r>
              <a:rPr lang="ru-RU" dirty="0" smtClean="0"/>
              <a:t>более 35 дней в 2010 году </a:t>
            </a:r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451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i="0" dirty="0" smtClean="0">
                <a:latin typeface="Eras Medium ITC" pitchFamily="34" charset="0"/>
              </a:rPr>
              <a:t>Влияние выбросов малых и </a:t>
            </a:r>
            <a:r>
              <a:rPr lang="ru-RU" sz="2800" b="1" i="0" dirty="0">
                <a:latin typeface="Eras Medium ITC" pitchFamily="34" charset="0"/>
              </a:rPr>
              <a:t>средних установок по сжиганию </a:t>
            </a:r>
            <a:r>
              <a:rPr lang="ru-RU" sz="2800" b="1" i="0" dirty="0" smtClean="0">
                <a:latin typeface="Eras Medium ITC" pitchFamily="34" charset="0"/>
              </a:rPr>
              <a:t>топлива на окружающую среду </a:t>
            </a:r>
            <a:r>
              <a:rPr lang="en-US" sz="2800" b="1" i="0" dirty="0" smtClean="0">
                <a:latin typeface="Eras Medium ITC" pitchFamily="34" charset="0"/>
              </a:rPr>
              <a:t/>
            </a:r>
            <a:br>
              <a:rPr lang="en-US" sz="2800" b="1" i="0" dirty="0" smtClean="0">
                <a:latin typeface="Eras Medium ITC" pitchFamily="34" charset="0"/>
              </a:rPr>
            </a:br>
            <a:r>
              <a:rPr lang="ru-RU" sz="2800" b="1" i="0" dirty="0" smtClean="0">
                <a:latin typeface="Eras Medium ITC" pitchFamily="34" charset="0"/>
              </a:rPr>
              <a:t>в Европе</a:t>
            </a:r>
            <a:r>
              <a:rPr lang="en-US" sz="2800" b="1" i="0" dirty="0" smtClean="0">
                <a:latin typeface="Eras Medium ITC" pitchFamily="34" charset="0"/>
              </a:rPr>
              <a:t> </a:t>
            </a:r>
            <a:r>
              <a:rPr lang="en-US" sz="2800" b="1" i="0" dirty="0">
                <a:solidFill>
                  <a:srgbClr val="FF0000"/>
                </a:solidFill>
                <a:latin typeface="Eras Medium ITC" pitchFamily="34" charset="0"/>
              </a:rPr>
              <a:t>(I)</a:t>
            </a:r>
            <a:endParaRPr lang="en-US" sz="2800" b="1" i="0" dirty="0">
              <a:latin typeface="Eras Medium IT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96752"/>
            <a:ext cx="9108504" cy="5805264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</a:rPr>
              <a:t>М</a:t>
            </a:r>
            <a:r>
              <a:rPr lang="ru-RU" sz="2200" dirty="0" smtClean="0">
                <a:solidFill>
                  <a:srgbClr val="002060"/>
                </a:solidFill>
              </a:rPr>
              <a:t>алые </a:t>
            </a:r>
            <a:r>
              <a:rPr lang="ru-RU" sz="2200" dirty="0">
                <a:solidFill>
                  <a:srgbClr val="002060"/>
                </a:solidFill>
              </a:rPr>
              <a:t>и средние </a:t>
            </a:r>
            <a:r>
              <a:rPr lang="ru-RU" sz="2200" dirty="0" smtClean="0">
                <a:solidFill>
                  <a:srgbClr val="002060"/>
                </a:solidFill>
              </a:rPr>
              <a:t>установки по </a:t>
            </a:r>
            <a:r>
              <a:rPr lang="ru-RU" sz="2200" dirty="0">
                <a:solidFill>
                  <a:srgbClr val="002060"/>
                </a:solidFill>
              </a:rPr>
              <a:t>сжиганию топлива, </a:t>
            </a:r>
            <a:r>
              <a:rPr lang="ru-RU" sz="2200" dirty="0" smtClean="0">
                <a:solidFill>
                  <a:srgbClr val="002060"/>
                </a:solidFill>
              </a:rPr>
              <a:t>включающие использующиеся для обогревания домов </a:t>
            </a:r>
            <a:r>
              <a:rPr lang="en-US" sz="2200" dirty="0" smtClean="0">
                <a:solidFill>
                  <a:srgbClr val="002060"/>
                </a:solidFill>
              </a:rPr>
              <a:t>—</a:t>
            </a:r>
            <a:r>
              <a:rPr lang="ru-RU" sz="2200" dirty="0" smtClean="0">
                <a:solidFill>
                  <a:srgbClr val="002060"/>
                </a:solidFill>
              </a:rPr>
              <a:t> камины, плиты, печи, котлы </a:t>
            </a:r>
            <a:r>
              <a:rPr lang="en-US" sz="2200" dirty="0" smtClean="0">
                <a:solidFill>
                  <a:srgbClr val="002060"/>
                </a:solidFill>
              </a:rPr>
              <a:t>(&lt; </a:t>
            </a:r>
            <a:r>
              <a:rPr lang="en-US" sz="2200" dirty="0">
                <a:solidFill>
                  <a:srgbClr val="002060"/>
                </a:solidFill>
              </a:rPr>
              <a:t>50 MWth) </a:t>
            </a:r>
            <a:r>
              <a:rPr lang="ru-RU" sz="2200" dirty="0" smtClean="0">
                <a:solidFill>
                  <a:srgbClr val="002060"/>
                </a:solidFill>
              </a:rPr>
              <a:t>являются значительными источниками загрязнения атмосферного воздуха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smtClean="0">
                <a:solidFill>
                  <a:srgbClr val="002060"/>
                </a:solidFill>
              </a:rPr>
              <a:t>особенно выбросов взвешенных веществ.</a:t>
            </a:r>
          </a:p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462021"/>
            <a:ext cx="6905817" cy="3487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1" y="5984676"/>
            <a:ext cx="8496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Из рисунка видно, что доля малых и средних установок  </a:t>
            </a:r>
            <a:r>
              <a:rPr lang="ru-RU" sz="2000" dirty="0"/>
              <a:t>по выбросам </a:t>
            </a:r>
            <a:r>
              <a:rPr lang="ru-RU" sz="2000" dirty="0" smtClean="0"/>
              <a:t> тонких частиц составляет около 25%, и превышает долю больших установок</a:t>
            </a:r>
            <a:endParaRPr lang="ru-RU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36072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i="0" dirty="0" smtClean="0">
                <a:latin typeface="Eras Medium ITC" pitchFamily="34" charset="0"/>
              </a:rPr>
              <a:t>Влияние выбросов малых </a:t>
            </a:r>
            <a:r>
              <a:rPr lang="ru-RU" sz="2800" b="1" i="0" dirty="0">
                <a:latin typeface="Eras Medium ITC" pitchFamily="34" charset="0"/>
              </a:rPr>
              <a:t>и средних установок по сжиганию </a:t>
            </a:r>
            <a:r>
              <a:rPr lang="ru-RU" sz="2800" b="1" i="0" dirty="0" smtClean="0">
                <a:latin typeface="Eras Medium ITC" pitchFamily="34" charset="0"/>
              </a:rPr>
              <a:t>топлива на окружающую среду </a:t>
            </a:r>
            <a:r>
              <a:rPr lang="en-US" sz="2800" b="1" i="0" dirty="0" smtClean="0">
                <a:latin typeface="Eras Medium ITC" pitchFamily="34" charset="0"/>
              </a:rPr>
              <a:t/>
            </a:r>
            <a:br>
              <a:rPr lang="en-US" sz="2800" b="1" i="0" dirty="0" smtClean="0">
                <a:latin typeface="Eras Medium ITC" pitchFamily="34" charset="0"/>
              </a:rPr>
            </a:br>
            <a:r>
              <a:rPr lang="ru-RU" sz="2800" b="1" i="0" dirty="0" smtClean="0">
                <a:latin typeface="Eras Medium ITC" pitchFamily="34" charset="0"/>
              </a:rPr>
              <a:t>в Европе</a:t>
            </a:r>
            <a:r>
              <a:rPr lang="en-US" sz="2800" b="1" i="0" dirty="0" smtClean="0">
                <a:latin typeface="Eras Medium ITC" pitchFamily="34" charset="0"/>
              </a:rPr>
              <a:t> </a:t>
            </a:r>
            <a:r>
              <a:rPr lang="en-US" sz="2800" b="1" i="0" dirty="0">
                <a:solidFill>
                  <a:srgbClr val="FF0000"/>
                </a:solidFill>
                <a:latin typeface="Eras Medium ITC" pitchFamily="34" charset="0"/>
              </a:rPr>
              <a:t>(</a:t>
            </a:r>
            <a:r>
              <a:rPr lang="en-US" sz="2800" b="1" i="0" dirty="0" smtClean="0">
                <a:solidFill>
                  <a:srgbClr val="FF0000"/>
                </a:solidFill>
                <a:latin typeface="Eras Medium ITC" pitchFamily="34" charset="0"/>
              </a:rPr>
              <a:t>II)</a:t>
            </a:r>
            <a:endParaRPr lang="en-US" sz="2800" b="1" i="0" dirty="0">
              <a:latin typeface="Eras Medium IT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96752"/>
            <a:ext cx="9108504" cy="5544616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Около </a:t>
            </a:r>
            <a:r>
              <a:rPr lang="en-US" sz="2200" dirty="0" smtClean="0">
                <a:solidFill>
                  <a:srgbClr val="002060"/>
                </a:solidFill>
              </a:rPr>
              <a:t>80% </a:t>
            </a:r>
            <a:r>
              <a:rPr lang="ru-RU" sz="2200" dirty="0" smtClean="0">
                <a:solidFill>
                  <a:srgbClr val="002060"/>
                </a:solidFill>
              </a:rPr>
              <a:t> выбросов </a:t>
            </a:r>
            <a:r>
              <a:rPr lang="en-US" sz="2200" dirty="0" smtClean="0">
                <a:solidFill>
                  <a:srgbClr val="002060"/>
                </a:solidFill>
              </a:rPr>
              <a:t>PM</a:t>
            </a:r>
            <a:r>
              <a:rPr lang="en-US" sz="2200" baseline="-25000" dirty="0" smtClean="0">
                <a:solidFill>
                  <a:srgbClr val="002060"/>
                </a:solidFill>
              </a:rPr>
              <a:t>2,5</a:t>
            </a:r>
            <a:r>
              <a:rPr lang="en-US" sz="2200" dirty="0" smtClean="0">
                <a:solidFill>
                  <a:srgbClr val="002060"/>
                </a:solidFill>
              </a:rPr>
              <a:t>  </a:t>
            </a:r>
            <a:r>
              <a:rPr lang="ru-RU" sz="2200" dirty="0" smtClean="0">
                <a:solidFill>
                  <a:srgbClr val="002060"/>
                </a:solidFill>
              </a:rPr>
              <a:t>обусловлены сжиганием </a:t>
            </a:r>
            <a:r>
              <a:rPr lang="ru-RU" sz="2200" dirty="0" err="1" smtClean="0">
                <a:solidFill>
                  <a:srgbClr val="002060"/>
                </a:solidFill>
              </a:rPr>
              <a:t>биотоплива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</a:p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</a:rPr>
              <a:t>Доля выбросов   </a:t>
            </a:r>
            <a:r>
              <a:rPr lang="en-US" sz="2200" dirty="0">
                <a:solidFill>
                  <a:srgbClr val="002060"/>
                </a:solidFill>
              </a:rPr>
              <a:t>PM</a:t>
            </a:r>
            <a:r>
              <a:rPr lang="en-US" sz="2200" baseline="-25000" dirty="0">
                <a:solidFill>
                  <a:srgbClr val="002060"/>
                </a:solidFill>
              </a:rPr>
              <a:t>2,5</a:t>
            </a:r>
            <a:r>
              <a:rPr lang="ru-RU" sz="2200" baseline="-25000" dirty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от</a:t>
            </a:r>
            <a:r>
              <a:rPr lang="ru-RU" sz="2200" baseline="-25000" dirty="0">
                <a:solidFill>
                  <a:srgbClr val="002060"/>
                </a:solidFill>
              </a:rPr>
              <a:t>  </a:t>
            </a:r>
            <a:r>
              <a:rPr lang="ru-RU" sz="2200" dirty="0">
                <a:solidFill>
                  <a:srgbClr val="002060"/>
                </a:solidFill>
              </a:rPr>
              <a:t>котлов, печей и каминов в домашнем хозяйстве </a:t>
            </a:r>
            <a:r>
              <a:rPr lang="ru-RU" sz="2200" dirty="0" smtClean="0">
                <a:solidFill>
                  <a:srgbClr val="002060"/>
                </a:solidFill>
              </a:rPr>
              <a:t>составляет:</a:t>
            </a:r>
          </a:p>
          <a:p>
            <a:pPr marL="1200150" lvl="3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200" dirty="0">
                <a:solidFill>
                  <a:srgbClr val="002060"/>
                </a:solidFill>
              </a:rPr>
              <a:t>76% </a:t>
            </a:r>
            <a:r>
              <a:rPr lang="en-US" sz="2200" dirty="0" smtClean="0">
                <a:solidFill>
                  <a:srgbClr val="002060"/>
                </a:solidFill>
              </a:rPr>
              <a:t>–</a:t>
            </a:r>
            <a:r>
              <a:rPr lang="ru-RU" sz="2200" dirty="0" smtClean="0">
                <a:solidFill>
                  <a:srgbClr val="002060"/>
                </a:solidFill>
              </a:rPr>
              <a:t> в Латвии,</a:t>
            </a:r>
          </a:p>
          <a:p>
            <a:pPr marL="1200150" lvl="3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200" dirty="0" smtClean="0">
                <a:solidFill>
                  <a:srgbClr val="002060"/>
                </a:solidFill>
              </a:rPr>
              <a:t>74% </a:t>
            </a:r>
            <a:r>
              <a:rPr lang="en-US" sz="2200" dirty="0" smtClean="0">
                <a:solidFill>
                  <a:srgbClr val="002060"/>
                </a:solidFill>
              </a:rPr>
              <a:t>–</a:t>
            </a:r>
            <a:r>
              <a:rPr lang="ru-RU" sz="2200" dirty="0" smtClean="0">
                <a:solidFill>
                  <a:srgbClr val="002060"/>
                </a:solidFill>
              </a:rPr>
              <a:t> в Польше,</a:t>
            </a:r>
          </a:p>
          <a:p>
            <a:pPr marL="1200150" lvl="3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200" dirty="0" smtClean="0">
                <a:solidFill>
                  <a:srgbClr val="002060"/>
                </a:solidFill>
              </a:rPr>
              <a:t>57% </a:t>
            </a:r>
            <a:r>
              <a:rPr lang="en-US" sz="2200" dirty="0" smtClean="0">
                <a:solidFill>
                  <a:srgbClr val="002060"/>
                </a:solidFill>
              </a:rPr>
              <a:t>–</a:t>
            </a:r>
            <a:r>
              <a:rPr lang="ru-RU" sz="2200" dirty="0" smtClean="0">
                <a:solidFill>
                  <a:srgbClr val="002060"/>
                </a:solidFill>
              </a:rPr>
              <a:t> в Дании,</a:t>
            </a:r>
          </a:p>
          <a:p>
            <a:pPr marL="1200150" lvl="3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200" dirty="0" smtClean="0">
                <a:solidFill>
                  <a:srgbClr val="002060"/>
                </a:solidFill>
              </a:rPr>
              <a:t>38% </a:t>
            </a:r>
            <a:r>
              <a:rPr lang="en-US" sz="2200" dirty="0" smtClean="0">
                <a:solidFill>
                  <a:srgbClr val="002060"/>
                </a:solidFill>
              </a:rPr>
              <a:t>–</a:t>
            </a:r>
            <a:r>
              <a:rPr lang="ru-RU" sz="2200" dirty="0" smtClean="0">
                <a:solidFill>
                  <a:srgbClr val="002060"/>
                </a:solidFill>
              </a:rPr>
              <a:t> в Эстонии.</a:t>
            </a:r>
          </a:p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В ряде стран эта доля сравнительно мала:</a:t>
            </a:r>
          </a:p>
          <a:p>
            <a:pPr marL="1200150" lvl="3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200" dirty="0" smtClean="0">
                <a:solidFill>
                  <a:srgbClr val="002060"/>
                </a:solidFill>
              </a:rPr>
              <a:t>16% </a:t>
            </a:r>
            <a:r>
              <a:rPr lang="en-US" sz="2200" dirty="0" smtClean="0">
                <a:solidFill>
                  <a:srgbClr val="002060"/>
                </a:solidFill>
              </a:rPr>
              <a:t>–</a:t>
            </a:r>
            <a:r>
              <a:rPr lang="ru-RU" sz="2200" dirty="0" smtClean="0">
                <a:solidFill>
                  <a:srgbClr val="002060"/>
                </a:solidFill>
              </a:rPr>
              <a:t> в Германии,</a:t>
            </a:r>
          </a:p>
          <a:p>
            <a:pPr marL="1200150" lvl="3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200" dirty="0" smtClean="0">
                <a:solidFill>
                  <a:srgbClr val="002060"/>
                </a:solidFill>
              </a:rPr>
              <a:t>12% </a:t>
            </a:r>
            <a:r>
              <a:rPr lang="en-US" sz="2200" dirty="0" smtClean="0">
                <a:solidFill>
                  <a:srgbClr val="002060"/>
                </a:solidFill>
              </a:rPr>
              <a:t>–</a:t>
            </a:r>
            <a:r>
              <a:rPr lang="ru-RU" sz="2200" dirty="0" smtClean="0">
                <a:solidFill>
                  <a:srgbClr val="002060"/>
                </a:solidFill>
              </a:rPr>
              <a:t> в Швеции,</a:t>
            </a:r>
          </a:p>
          <a:p>
            <a:pPr marL="1200150" lvl="3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200" dirty="0" smtClean="0">
                <a:solidFill>
                  <a:srgbClr val="002060"/>
                </a:solidFill>
              </a:rPr>
              <a:t>9% </a:t>
            </a:r>
            <a:r>
              <a:rPr lang="en-US" sz="2200" dirty="0" smtClean="0">
                <a:solidFill>
                  <a:srgbClr val="002060"/>
                </a:solidFill>
              </a:rPr>
              <a:t>–</a:t>
            </a:r>
            <a:r>
              <a:rPr lang="ru-RU" sz="2200" dirty="0" smtClean="0">
                <a:solidFill>
                  <a:srgbClr val="002060"/>
                </a:solidFill>
              </a:rPr>
              <a:t> в Соединённом Королевстве.</a:t>
            </a:r>
          </a:p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Датский Центр Энергетики, Окружающей среды и Здоровья подсчитал, что от сжигания дерева в жилищном секторе происходит 250  преждевременных смертей в год в Дании и 650 </a:t>
            </a:r>
            <a:r>
              <a:rPr lang="en-US" sz="2200" dirty="0" smtClean="0">
                <a:solidFill>
                  <a:srgbClr val="002060"/>
                </a:solidFill>
              </a:rPr>
              <a:t>–</a:t>
            </a:r>
            <a:r>
              <a:rPr lang="ru-RU" sz="2200" dirty="0" smtClean="0">
                <a:solidFill>
                  <a:srgbClr val="002060"/>
                </a:solidFill>
              </a:rPr>
              <a:t> в остальной Европе.</a:t>
            </a:r>
          </a:p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Если сжигание дерева в жилищном секторе не будет урегулировано, то к 2025 году он будет ответственен за более чем 90% выбросов </a:t>
            </a:r>
            <a:r>
              <a:rPr lang="en-US" sz="2200" dirty="0">
                <a:solidFill>
                  <a:srgbClr val="002060"/>
                </a:solidFill>
              </a:rPr>
              <a:t>PM</a:t>
            </a:r>
            <a:r>
              <a:rPr lang="en-US" sz="2200" baseline="-25000" dirty="0">
                <a:solidFill>
                  <a:srgbClr val="002060"/>
                </a:solidFill>
              </a:rPr>
              <a:t>2,5</a:t>
            </a:r>
            <a:r>
              <a:rPr lang="ru-RU" sz="2200" baseline="-25000" dirty="0">
                <a:solidFill>
                  <a:srgbClr val="002060"/>
                </a:solidFill>
              </a:rPr>
              <a:t> </a:t>
            </a:r>
            <a:r>
              <a:rPr lang="ru-RU" sz="2200" baseline="-250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в Дании</a:t>
            </a: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02050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i="0" dirty="0" smtClean="0">
                <a:latin typeface="Eras Medium ITC" pitchFamily="34" charset="0"/>
              </a:rPr>
              <a:t>Законодательство, регулирующее выбросы малых и </a:t>
            </a:r>
            <a:r>
              <a:rPr lang="ru-RU" sz="2800" b="1" i="0" dirty="0">
                <a:latin typeface="Eras Medium ITC" pitchFamily="34" charset="0"/>
              </a:rPr>
              <a:t>средних установок по сжиганию </a:t>
            </a:r>
            <a:r>
              <a:rPr lang="ru-RU" sz="2800" b="1" i="0" dirty="0" smtClean="0">
                <a:latin typeface="Eras Medium ITC" pitchFamily="34" charset="0"/>
              </a:rPr>
              <a:t>топлива в Европейском Союзе</a:t>
            </a:r>
            <a:r>
              <a:rPr lang="en-US" sz="2800" b="1" i="0" dirty="0" smtClean="0">
                <a:latin typeface="Eras Medium ITC" pitchFamily="34" charset="0"/>
              </a:rPr>
              <a:t> </a:t>
            </a:r>
            <a:r>
              <a:rPr lang="en-US" sz="2800" b="1" i="0" dirty="0">
                <a:solidFill>
                  <a:srgbClr val="FF0000"/>
                </a:solidFill>
                <a:latin typeface="Eras Medium ITC" pitchFamily="34" charset="0"/>
              </a:rPr>
              <a:t>(</a:t>
            </a:r>
            <a:r>
              <a:rPr lang="en-US" sz="2800" b="1" i="0" dirty="0" smtClean="0">
                <a:solidFill>
                  <a:srgbClr val="FF0000"/>
                </a:solidFill>
                <a:latin typeface="Eras Medium ITC" pitchFamily="34" charset="0"/>
              </a:rPr>
              <a:t>I)</a:t>
            </a:r>
            <a:endParaRPr lang="en-US" sz="2800" b="1" i="0" dirty="0">
              <a:latin typeface="Eras Medium IT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96752"/>
            <a:ext cx="9108504" cy="5544616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18</a:t>
            </a:r>
            <a:r>
              <a:rPr lang="ru-RU" dirty="0" smtClean="0">
                <a:solidFill>
                  <a:srgbClr val="002060"/>
                </a:solidFill>
              </a:rPr>
              <a:t> декабря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2013 </a:t>
            </a:r>
            <a:r>
              <a:rPr lang="ru-RU" dirty="0" smtClean="0">
                <a:solidFill>
                  <a:srgbClr val="002060"/>
                </a:solidFill>
              </a:rPr>
              <a:t>года ЕС был принят </a:t>
            </a:r>
            <a:r>
              <a:rPr lang="ru-RU" b="1" dirty="0" smtClean="0">
                <a:solidFill>
                  <a:srgbClr val="002060"/>
                </a:solidFill>
              </a:rPr>
              <a:t>новый пакет мер</a:t>
            </a:r>
            <a:r>
              <a:rPr lang="ru-RU" dirty="0" smtClean="0">
                <a:solidFill>
                  <a:srgbClr val="002060"/>
                </a:solidFill>
              </a:rPr>
              <a:t>, направленных на улучшение качества атмосферного воздуха в Европе. В частности, пакет включает:</a:t>
            </a:r>
            <a:endParaRPr lang="en-US" dirty="0">
              <a:solidFill>
                <a:srgbClr val="002060"/>
              </a:solidFill>
            </a:endParaRPr>
          </a:p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Предложения о новой </a:t>
            </a:r>
            <a:r>
              <a:rPr lang="ru-RU" b="1" dirty="0" smtClean="0">
                <a:solidFill>
                  <a:srgbClr val="002060"/>
                </a:solidFill>
              </a:rPr>
              <a:t>Директиве, направленной на уменьшение загрязнения от средних установок по сжиганию топлива </a:t>
            </a:r>
          </a:p>
          <a:p>
            <a:pPr marL="1200150" lvl="3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dirty="0" smtClean="0">
                <a:solidFill>
                  <a:srgbClr val="002060"/>
                </a:solidFill>
              </a:rPr>
              <a:t>Новый пакет, в случае его  реализации, позволит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endParaRPr lang="en-US" dirty="0">
              <a:solidFill>
                <a:srgbClr val="002060"/>
              </a:solidFill>
            </a:endParaRPr>
          </a:p>
          <a:p>
            <a:pPr marL="1200150" lvl="3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dirty="0" smtClean="0">
                <a:solidFill>
                  <a:srgbClr val="002060"/>
                </a:solidFill>
              </a:rPr>
              <a:t>Избежать </a:t>
            </a:r>
            <a:r>
              <a:rPr lang="en-US" dirty="0" smtClean="0">
                <a:solidFill>
                  <a:srgbClr val="002060"/>
                </a:solidFill>
              </a:rPr>
              <a:t>58 </a:t>
            </a:r>
            <a:r>
              <a:rPr lang="en-US" dirty="0">
                <a:solidFill>
                  <a:srgbClr val="002060"/>
                </a:solidFill>
              </a:rPr>
              <a:t>000 </a:t>
            </a:r>
            <a:r>
              <a:rPr lang="ru-RU" dirty="0" smtClean="0">
                <a:solidFill>
                  <a:srgbClr val="002060"/>
                </a:solidFill>
              </a:rPr>
              <a:t>преждевременных смертей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endParaRPr lang="en-US" dirty="0">
              <a:solidFill>
                <a:srgbClr val="002060"/>
              </a:solidFill>
            </a:endParaRPr>
          </a:p>
          <a:p>
            <a:pPr marL="1200150" lvl="3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dirty="0" smtClean="0">
                <a:solidFill>
                  <a:srgbClr val="002060"/>
                </a:solidFill>
              </a:rPr>
              <a:t>Спасти </a:t>
            </a:r>
            <a:r>
              <a:rPr lang="en-US" dirty="0" smtClean="0">
                <a:solidFill>
                  <a:srgbClr val="002060"/>
                </a:solidFill>
              </a:rPr>
              <a:t>123 </a:t>
            </a:r>
            <a:r>
              <a:rPr lang="en-US" dirty="0">
                <a:solidFill>
                  <a:srgbClr val="002060"/>
                </a:solidFill>
              </a:rPr>
              <a:t>000 km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экосистем от азотного загрязнения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более чем половина территории Румынии</a:t>
            </a:r>
            <a:r>
              <a:rPr lang="en-US" dirty="0" smtClean="0">
                <a:solidFill>
                  <a:srgbClr val="002060"/>
                </a:solidFill>
              </a:rPr>
              <a:t>),</a:t>
            </a:r>
            <a:endParaRPr lang="en-US" dirty="0">
              <a:solidFill>
                <a:srgbClr val="002060"/>
              </a:solidFill>
            </a:endParaRPr>
          </a:p>
          <a:p>
            <a:pPr marL="1200150" lvl="3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dirty="0" smtClean="0">
                <a:solidFill>
                  <a:srgbClr val="002060"/>
                </a:solidFill>
              </a:rPr>
              <a:t>Спасти </a:t>
            </a:r>
            <a:r>
              <a:rPr lang="en-US" dirty="0" smtClean="0">
                <a:solidFill>
                  <a:srgbClr val="002060"/>
                </a:solidFill>
              </a:rPr>
              <a:t>56 </a:t>
            </a:r>
            <a:r>
              <a:rPr lang="en-US" dirty="0">
                <a:solidFill>
                  <a:srgbClr val="002060"/>
                </a:solidFill>
              </a:rPr>
              <a:t>000 km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территорий </a:t>
            </a:r>
            <a:r>
              <a:rPr lang="en-US" dirty="0" err="1" smtClean="0">
                <a:solidFill>
                  <a:srgbClr val="002060"/>
                </a:solidFill>
              </a:rPr>
              <a:t>Natura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2000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более территории Хорватии</a:t>
            </a:r>
            <a:r>
              <a:rPr lang="en-US" dirty="0" smtClean="0">
                <a:solidFill>
                  <a:srgbClr val="002060"/>
                </a:solidFill>
              </a:rPr>
              <a:t>) </a:t>
            </a:r>
            <a:r>
              <a:rPr lang="ru-RU" dirty="0" smtClean="0">
                <a:solidFill>
                  <a:srgbClr val="002060"/>
                </a:solidFill>
              </a:rPr>
              <a:t>от азотного загрязнения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endParaRPr lang="en-US" dirty="0">
              <a:solidFill>
                <a:srgbClr val="002060"/>
              </a:solidFill>
            </a:endParaRPr>
          </a:p>
          <a:p>
            <a:pPr marL="1200150" lvl="3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dirty="0" smtClean="0">
                <a:solidFill>
                  <a:srgbClr val="002060"/>
                </a:solidFill>
              </a:rPr>
              <a:t>Спасти </a:t>
            </a:r>
            <a:r>
              <a:rPr lang="en-US" dirty="0" smtClean="0">
                <a:solidFill>
                  <a:srgbClr val="002060"/>
                </a:solidFill>
              </a:rPr>
              <a:t>19 </a:t>
            </a:r>
            <a:r>
              <a:rPr lang="en-US" dirty="0">
                <a:solidFill>
                  <a:srgbClr val="002060"/>
                </a:solidFill>
              </a:rPr>
              <a:t>000 km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лесных экосистем от закисления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Выгоды для здоровья человека от внедрения пакета составит около </a:t>
            </a:r>
            <a:r>
              <a:rPr lang="en-US" dirty="0" smtClean="0">
                <a:solidFill>
                  <a:srgbClr val="002060"/>
                </a:solidFill>
              </a:rPr>
              <a:t>€</a:t>
            </a:r>
            <a:r>
              <a:rPr lang="en-US" dirty="0">
                <a:solidFill>
                  <a:srgbClr val="002060"/>
                </a:solidFill>
              </a:rPr>
              <a:t>40 </a:t>
            </a:r>
            <a:r>
              <a:rPr lang="ru-RU" dirty="0" smtClean="0">
                <a:solidFill>
                  <a:srgbClr val="002060"/>
                </a:solidFill>
              </a:rPr>
              <a:t>миллиардов в год, что в 12 раз превысит затраты на реализацию мер предотвращения загрязнения, которые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оцениваются как </a:t>
            </a:r>
            <a:r>
              <a:rPr lang="en-US" dirty="0" smtClean="0">
                <a:solidFill>
                  <a:srgbClr val="002060"/>
                </a:solidFill>
              </a:rPr>
              <a:t>€ </a:t>
            </a:r>
            <a:r>
              <a:rPr lang="en-US" dirty="0">
                <a:solidFill>
                  <a:srgbClr val="002060"/>
                </a:solidFill>
              </a:rPr>
              <a:t>3.4 </a:t>
            </a:r>
            <a:r>
              <a:rPr lang="ru-RU" dirty="0" smtClean="0">
                <a:solidFill>
                  <a:srgbClr val="002060"/>
                </a:solidFill>
              </a:rPr>
              <a:t>миллиарда в год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до </a:t>
            </a:r>
            <a:r>
              <a:rPr lang="en-US" dirty="0" smtClean="0">
                <a:solidFill>
                  <a:srgbClr val="002060"/>
                </a:solidFill>
              </a:rPr>
              <a:t>2030</a:t>
            </a:r>
            <a:r>
              <a:rPr lang="ru-RU" dirty="0" smtClean="0">
                <a:solidFill>
                  <a:srgbClr val="002060"/>
                </a:solidFill>
              </a:rPr>
              <a:t> года.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59281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i="0" dirty="0" smtClean="0">
                <a:latin typeface="Eras Medium ITC" pitchFamily="34" charset="0"/>
              </a:rPr>
              <a:t>Законодательство, регулирующее выбросы малых и </a:t>
            </a:r>
            <a:r>
              <a:rPr lang="ru-RU" sz="2800" b="1" i="0" dirty="0">
                <a:latin typeface="Eras Medium ITC" pitchFamily="34" charset="0"/>
              </a:rPr>
              <a:t>средних установок по сжиганию </a:t>
            </a:r>
            <a:r>
              <a:rPr lang="ru-RU" sz="2800" b="1" i="0" dirty="0" smtClean="0">
                <a:latin typeface="Eras Medium ITC" pitchFamily="34" charset="0"/>
              </a:rPr>
              <a:t>топлива в Европейском Союзе</a:t>
            </a:r>
            <a:r>
              <a:rPr lang="en-US" sz="2800" b="1" i="0" dirty="0" smtClean="0">
                <a:latin typeface="Eras Medium ITC" pitchFamily="34" charset="0"/>
              </a:rPr>
              <a:t> </a:t>
            </a:r>
            <a:r>
              <a:rPr lang="en-US" sz="2800" b="1" i="0" dirty="0">
                <a:solidFill>
                  <a:srgbClr val="FF0000"/>
                </a:solidFill>
                <a:latin typeface="Eras Medium ITC" pitchFamily="34" charset="0"/>
              </a:rPr>
              <a:t>(</a:t>
            </a:r>
            <a:r>
              <a:rPr lang="en-US" sz="2800" b="1" i="0" dirty="0" smtClean="0">
                <a:solidFill>
                  <a:srgbClr val="FF0000"/>
                </a:solidFill>
                <a:latin typeface="Eras Medium ITC" pitchFamily="34" charset="0"/>
              </a:rPr>
              <a:t>II)</a:t>
            </a:r>
            <a:endParaRPr lang="en-US" sz="2800" b="1" i="0" dirty="0">
              <a:latin typeface="Eras Medium IT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96752"/>
            <a:ext cx="9108504" cy="5544616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Директива по Эко-дизайну </a:t>
            </a:r>
            <a:r>
              <a:rPr lang="en-US" sz="2200" b="1" dirty="0" smtClean="0">
                <a:solidFill>
                  <a:srgbClr val="002060"/>
                </a:solidFill>
              </a:rPr>
              <a:t>2009/125/EC  </a:t>
            </a:r>
            <a:r>
              <a:rPr lang="ru-RU" sz="2200" dirty="0" smtClean="0">
                <a:solidFill>
                  <a:srgbClr val="002060"/>
                </a:solidFill>
              </a:rPr>
              <a:t>дает правила для улучшения экологических характеристик широкого ряда товаров, связанных с потреблением, производством, передачей и измерением энергии. Котлы с  мощностью менее </a:t>
            </a:r>
            <a:r>
              <a:rPr lang="en-US" sz="2200" dirty="0" smtClean="0">
                <a:solidFill>
                  <a:srgbClr val="002060"/>
                </a:solidFill>
              </a:rPr>
              <a:t>50 </a:t>
            </a:r>
            <a:r>
              <a:rPr lang="en-US" sz="2200" dirty="0">
                <a:solidFill>
                  <a:srgbClr val="002060"/>
                </a:solidFill>
              </a:rPr>
              <a:t>MW</a:t>
            </a:r>
            <a:r>
              <a:rPr lang="en-US" sz="2200" baseline="-25000" dirty="0">
                <a:solidFill>
                  <a:srgbClr val="002060"/>
                </a:solidFill>
              </a:rPr>
              <a:t>th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включены в Рабочий план реализации Директивы </a:t>
            </a:r>
            <a:r>
              <a:rPr lang="en-US" sz="2200" dirty="0" smtClean="0">
                <a:solidFill>
                  <a:srgbClr val="002060"/>
                </a:solidFill>
              </a:rPr>
              <a:t>(2012-2014</a:t>
            </a:r>
            <a:r>
              <a:rPr lang="en-US" sz="2200" dirty="0">
                <a:solidFill>
                  <a:srgbClr val="002060"/>
                </a:solidFill>
              </a:rPr>
              <a:t>). 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Директива о промышленных выбросах </a:t>
            </a:r>
            <a:r>
              <a:rPr lang="en-US" sz="2200" b="1" dirty="0" smtClean="0">
                <a:solidFill>
                  <a:srgbClr val="002060"/>
                </a:solidFill>
              </a:rPr>
              <a:t>(IED</a:t>
            </a:r>
            <a:r>
              <a:rPr lang="en-US" sz="2200" b="1" dirty="0">
                <a:solidFill>
                  <a:srgbClr val="002060"/>
                </a:solidFill>
              </a:rPr>
              <a:t>) 2010/75/EU  </a:t>
            </a:r>
            <a:r>
              <a:rPr lang="ru-RU" sz="2200" dirty="0" smtClean="0">
                <a:solidFill>
                  <a:srgbClr val="002060"/>
                </a:solidFill>
              </a:rPr>
              <a:t>в статье 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29 </a:t>
            </a:r>
            <a:r>
              <a:rPr lang="ru-RU" sz="2200" dirty="0" smtClean="0">
                <a:solidFill>
                  <a:srgbClr val="002060"/>
                </a:solidFill>
              </a:rPr>
              <a:t>устанавливает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следующие Правила объединения: «Если отработанные газы двух или более установок по сжиганию топлива отводятся через общую трубу, то сочетание таких установок должно рассматриваться как одна установка суммарной тепловой мощности». В этом случае суммарная установка должна получать комплексное экологическое разрешение и контролироваться в соответствии с Директивой </a:t>
            </a:r>
            <a:r>
              <a:rPr lang="en-US" sz="2200" dirty="0" smtClean="0">
                <a:solidFill>
                  <a:srgbClr val="002060"/>
                </a:solidFill>
              </a:rPr>
              <a:t>IED </a:t>
            </a:r>
            <a:r>
              <a:rPr lang="ru-RU" sz="2200" dirty="0" smtClean="0">
                <a:solidFill>
                  <a:srgbClr val="002060"/>
                </a:solidFill>
              </a:rPr>
              <a:t>если общая тепловая мощность превышает 50 </a:t>
            </a:r>
            <a:r>
              <a:rPr lang="en-US" sz="2200" dirty="0" smtClean="0">
                <a:solidFill>
                  <a:srgbClr val="002060"/>
                </a:solidFill>
              </a:rPr>
              <a:t>MW</a:t>
            </a:r>
            <a:r>
              <a:rPr lang="ru-RU" sz="2200" dirty="0" smtClean="0">
                <a:solidFill>
                  <a:srgbClr val="002060"/>
                </a:solidFill>
              </a:rPr>
              <a:t>, а мощность каждой установки превышает </a:t>
            </a:r>
            <a:r>
              <a:rPr lang="en-US" sz="2200" dirty="0">
                <a:solidFill>
                  <a:srgbClr val="002060"/>
                </a:solidFill>
              </a:rPr>
              <a:t>15 </a:t>
            </a:r>
            <a:r>
              <a:rPr lang="en-US" sz="2200" dirty="0" smtClean="0">
                <a:solidFill>
                  <a:srgbClr val="002060"/>
                </a:solidFill>
              </a:rPr>
              <a:t>MW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В том случае если установка с тепловой мощностью 50 </a:t>
            </a:r>
            <a:r>
              <a:rPr lang="en-US" sz="2200" dirty="0" smtClean="0">
                <a:solidFill>
                  <a:srgbClr val="002060"/>
                </a:solidFill>
              </a:rPr>
              <a:t>MW </a:t>
            </a:r>
            <a:r>
              <a:rPr lang="ru-RU" sz="2200" dirty="0" smtClean="0">
                <a:solidFill>
                  <a:srgbClr val="002060"/>
                </a:solidFill>
              </a:rPr>
              <a:t>непосредственно связана с деятельностью </a:t>
            </a:r>
            <a:r>
              <a:rPr lang="en-US" sz="2200" dirty="0" smtClean="0">
                <a:solidFill>
                  <a:srgbClr val="002060"/>
                </a:solidFill>
              </a:rPr>
              <a:t>IPPC </a:t>
            </a:r>
            <a:r>
              <a:rPr lang="ru-RU" sz="2200" dirty="0" smtClean="0">
                <a:solidFill>
                  <a:srgbClr val="002060"/>
                </a:solidFill>
              </a:rPr>
              <a:t>установки, действующей на той же промышленной площадке, то они получают одно комплексное разрешение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03164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i="0" dirty="0" smtClean="0">
                <a:latin typeface="Eras Medium ITC" pitchFamily="34" charset="0"/>
              </a:rPr>
              <a:t>Законодательство, регулирующее выбросы малых и </a:t>
            </a:r>
            <a:r>
              <a:rPr lang="ru-RU" sz="2800" b="1" i="0" dirty="0">
                <a:latin typeface="Eras Medium ITC" pitchFamily="34" charset="0"/>
              </a:rPr>
              <a:t>средних установок по сжиганию </a:t>
            </a:r>
            <a:r>
              <a:rPr lang="ru-RU" sz="2800" b="1" i="0" dirty="0" smtClean="0">
                <a:latin typeface="Eras Medium ITC" pitchFamily="34" charset="0"/>
              </a:rPr>
              <a:t>топлива в Европейском Союзе</a:t>
            </a:r>
            <a:r>
              <a:rPr lang="en-US" sz="2800" b="1" i="0" dirty="0" smtClean="0">
                <a:latin typeface="Eras Medium ITC" pitchFamily="34" charset="0"/>
              </a:rPr>
              <a:t> </a:t>
            </a:r>
            <a:r>
              <a:rPr lang="en-US" sz="2800" b="1" i="0" dirty="0">
                <a:solidFill>
                  <a:srgbClr val="FF0000"/>
                </a:solidFill>
                <a:latin typeface="Eras Medium ITC" pitchFamily="34" charset="0"/>
              </a:rPr>
              <a:t>(</a:t>
            </a:r>
            <a:r>
              <a:rPr lang="en-US" sz="2800" b="1" i="0" dirty="0" smtClean="0">
                <a:solidFill>
                  <a:srgbClr val="FF0000"/>
                </a:solidFill>
                <a:latin typeface="Eras Medium ITC" pitchFamily="34" charset="0"/>
              </a:rPr>
              <a:t>III)</a:t>
            </a:r>
            <a:endParaRPr lang="en-US" sz="2800" b="1" i="0" dirty="0">
              <a:latin typeface="Eras Medium IT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96752"/>
            <a:ext cx="9108504" cy="5544616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Директива по торговле выбросами </a:t>
            </a:r>
            <a:r>
              <a:rPr lang="en-US" sz="2200" b="1" dirty="0" smtClean="0">
                <a:solidFill>
                  <a:srgbClr val="002060"/>
                </a:solidFill>
              </a:rPr>
              <a:t>(2003/87/EC</a:t>
            </a:r>
            <a:r>
              <a:rPr lang="en-US" sz="2200" b="1" dirty="0">
                <a:solidFill>
                  <a:srgbClr val="002060"/>
                </a:solidFill>
              </a:rPr>
              <a:t>)  </a:t>
            </a:r>
            <a:r>
              <a:rPr lang="ru-RU" sz="2200" dirty="0" smtClean="0">
                <a:solidFill>
                  <a:srgbClr val="002060"/>
                </a:solidFill>
              </a:rPr>
              <a:t>устанавливает схему торговли выбросами парниковых газов внутри ЕС</a:t>
            </a:r>
            <a:r>
              <a:rPr lang="en-US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 smtClean="0">
                <a:solidFill>
                  <a:srgbClr val="002060"/>
                </a:solidFill>
              </a:rPr>
              <a:t>Задача схемы торговли – уменьшить выбросы парниковых газов экономически эффективным путем. Паровые котлы попадают под действие Директивы в двух случаях:</a:t>
            </a:r>
          </a:p>
          <a:p>
            <a:pPr marL="1200150" lvl="3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200" dirty="0" smtClean="0">
                <a:solidFill>
                  <a:srgbClr val="002060"/>
                </a:solidFill>
              </a:rPr>
              <a:t>Если их тепловая мощность превышает 20 </a:t>
            </a:r>
            <a:r>
              <a:rPr lang="en-US" sz="2200" dirty="0" smtClean="0">
                <a:solidFill>
                  <a:srgbClr val="002060"/>
                </a:solidFill>
              </a:rPr>
              <a:t>MW,</a:t>
            </a:r>
          </a:p>
          <a:p>
            <a:pPr marL="1200150" lvl="3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200" dirty="0" smtClean="0">
                <a:solidFill>
                  <a:srgbClr val="002060"/>
                </a:solidFill>
              </a:rPr>
              <a:t>Если они являются частью установки, попадающей под действие Директивы.</a:t>
            </a:r>
          </a:p>
          <a:p>
            <a:pPr marL="108000" lvl="3" indent="0">
              <a:lnSpc>
                <a:spcPct val="85000"/>
              </a:lnSpc>
              <a:spcBef>
                <a:spcPts val="300"/>
              </a:spcBef>
              <a:spcAft>
                <a:spcPts val="200"/>
              </a:spcAft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Directive </a:t>
            </a:r>
            <a:r>
              <a:rPr lang="en-US" sz="2200" dirty="0">
                <a:solidFill>
                  <a:srgbClr val="002060"/>
                </a:solidFill>
              </a:rPr>
              <a:t>2003/87/EC </a:t>
            </a:r>
            <a:r>
              <a:rPr lang="ru-RU" sz="2200" dirty="0">
                <a:solidFill>
                  <a:srgbClr val="002060"/>
                </a:solidFill>
              </a:rPr>
              <a:t>стимулирует также </a:t>
            </a:r>
            <a:r>
              <a:rPr lang="ru-RU" sz="2200" dirty="0" smtClean="0">
                <a:solidFill>
                  <a:srgbClr val="002060"/>
                </a:solidFill>
              </a:rPr>
              <a:t>повышение эффективности установок и их переход на </a:t>
            </a:r>
            <a:r>
              <a:rPr lang="ru-RU" sz="2200" dirty="0">
                <a:solidFill>
                  <a:srgbClr val="002060"/>
                </a:solidFill>
              </a:rPr>
              <a:t>сжигание </a:t>
            </a:r>
            <a:r>
              <a:rPr lang="ru-RU" sz="2200" dirty="0" smtClean="0">
                <a:solidFill>
                  <a:srgbClr val="002060"/>
                </a:solidFill>
              </a:rPr>
              <a:t>биомассы.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Директива о возобновляемой энергетике (</a:t>
            </a:r>
            <a:r>
              <a:rPr lang="en-US" sz="2200" b="1" dirty="0" smtClean="0">
                <a:solidFill>
                  <a:srgbClr val="002060"/>
                </a:solidFill>
              </a:rPr>
              <a:t>2009/28/EC</a:t>
            </a:r>
            <a:r>
              <a:rPr lang="ru-RU" sz="2200" b="1" dirty="0" smtClean="0">
                <a:solidFill>
                  <a:srgbClr val="002060"/>
                </a:solidFill>
              </a:rPr>
              <a:t>)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устанавливает общую схему 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стимулирования производства энергии из возобновляемых источников. Директива устанавливает национальные цели по долям энергии, получаемой из возобновляемых источников. Цели установлены до 2020 года и охватывают  также и установки для сжигания топлива </a:t>
            </a:r>
            <a:r>
              <a:rPr lang="en-US" sz="2200" dirty="0" smtClean="0">
                <a:solidFill>
                  <a:srgbClr val="002060"/>
                </a:solidFill>
              </a:rPr>
              <a:t>&lt; </a:t>
            </a:r>
            <a:r>
              <a:rPr lang="en-US" sz="2200" dirty="0">
                <a:solidFill>
                  <a:srgbClr val="002060"/>
                </a:solidFill>
              </a:rPr>
              <a:t>50 MW</a:t>
            </a:r>
            <a:r>
              <a:rPr lang="en-US" sz="2200" baseline="-25000" dirty="0">
                <a:solidFill>
                  <a:srgbClr val="002060"/>
                </a:solidFill>
              </a:rPr>
              <a:t>th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r>
              <a:rPr lang="ru-RU" sz="2200" dirty="0" smtClean="0">
                <a:solidFill>
                  <a:srgbClr val="002060"/>
                </a:solidFill>
              </a:rPr>
              <a:t>Напрямую директива не предъявляет требований к установкам, но косвенно способствует уменьшению их количества, поскольку стимулирует отличные от сжигания топлива способы получения энергии.  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21248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i="0" dirty="0" smtClean="0">
                <a:latin typeface="Eras Medium ITC" pitchFamily="34" charset="0"/>
              </a:rPr>
              <a:t>Законодательство, регулирующее выбросы малых и </a:t>
            </a:r>
            <a:r>
              <a:rPr lang="ru-RU" sz="2800" b="1" i="0" dirty="0">
                <a:latin typeface="Eras Medium ITC" pitchFamily="34" charset="0"/>
              </a:rPr>
              <a:t>средних установок по сжиганию </a:t>
            </a:r>
            <a:r>
              <a:rPr lang="ru-RU" sz="2800" b="1" i="0" dirty="0" smtClean="0">
                <a:latin typeface="Eras Medium ITC" pitchFamily="34" charset="0"/>
              </a:rPr>
              <a:t>топлива в Европейском Союзе</a:t>
            </a:r>
            <a:r>
              <a:rPr lang="en-US" sz="2800" b="1" i="0" dirty="0" smtClean="0">
                <a:latin typeface="Eras Medium ITC" pitchFamily="34" charset="0"/>
              </a:rPr>
              <a:t> </a:t>
            </a:r>
            <a:r>
              <a:rPr lang="en-US" sz="2800" b="1" i="0" dirty="0">
                <a:solidFill>
                  <a:srgbClr val="FF0000"/>
                </a:solidFill>
                <a:latin typeface="Eras Medium ITC" pitchFamily="34" charset="0"/>
              </a:rPr>
              <a:t>(</a:t>
            </a:r>
            <a:r>
              <a:rPr lang="en-US" sz="2800" b="1" i="0" dirty="0" smtClean="0">
                <a:solidFill>
                  <a:srgbClr val="FF0000"/>
                </a:solidFill>
                <a:latin typeface="Eras Medium ITC" pitchFamily="34" charset="0"/>
              </a:rPr>
              <a:t>IV)</a:t>
            </a:r>
            <a:endParaRPr lang="en-US" sz="2800" b="1" i="0" dirty="0">
              <a:latin typeface="Eras Medium IT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96752"/>
            <a:ext cx="9108504" cy="5544616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Директива по продвижению когенерации на внутреннем энергетическом рынке </a:t>
            </a:r>
            <a:r>
              <a:rPr lang="en-US" sz="2200" b="1" dirty="0" smtClean="0">
                <a:solidFill>
                  <a:srgbClr val="002060"/>
                </a:solidFill>
              </a:rPr>
              <a:t>(</a:t>
            </a:r>
            <a:r>
              <a:rPr lang="en-US" sz="2200" b="1" dirty="0">
                <a:solidFill>
                  <a:srgbClr val="002060"/>
                </a:solidFill>
              </a:rPr>
              <a:t>2004/8/EC)  </a:t>
            </a:r>
            <a:r>
              <a:rPr lang="ru-RU" sz="2200" dirty="0" smtClean="0">
                <a:solidFill>
                  <a:srgbClr val="002060"/>
                </a:solidFill>
              </a:rPr>
              <a:t>направлена на обеспечение энергоэффективного совместного производства тепла и электроэнергии. Директива содержит следующие основные положения:</a:t>
            </a:r>
          </a:p>
          <a:p>
            <a:pPr marL="1200150" lvl="3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200" dirty="0" smtClean="0">
                <a:solidFill>
                  <a:srgbClr val="002060"/>
                </a:solidFill>
              </a:rPr>
              <a:t>Единая методология определения эффективности ТЭС для всех стран-членов.</a:t>
            </a:r>
          </a:p>
          <a:p>
            <a:pPr marL="1200150" lvl="3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200" dirty="0" smtClean="0">
                <a:solidFill>
                  <a:srgbClr val="002060"/>
                </a:solidFill>
              </a:rPr>
              <a:t>«Гарантия происхождения» для электричества, выработанного ТЭС.</a:t>
            </a:r>
          </a:p>
          <a:p>
            <a:pPr marL="1200150" lvl="3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200" dirty="0" smtClean="0">
                <a:solidFill>
                  <a:srgbClr val="002060"/>
                </a:solidFill>
              </a:rPr>
              <a:t>Обязательства стран-членов анализировать национальный потенциал ТЭС и докладывать о его развитии</a:t>
            </a:r>
          </a:p>
          <a:p>
            <a:pPr marL="1200150" lvl="3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200" dirty="0" smtClean="0">
                <a:solidFill>
                  <a:srgbClr val="002060"/>
                </a:solidFill>
              </a:rPr>
              <a:t>Оценивать различные меры поддержки ТЭС на национальном уровне.</a:t>
            </a:r>
          </a:p>
          <a:p>
            <a:pPr marL="1200150" lvl="3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200" dirty="0" smtClean="0">
                <a:solidFill>
                  <a:srgbClr val="002060"/>
                </a:solidFill>
              </a:rPr>
              <a:t>Обеспечивать равный или преимущественный доступ ТЭС к электросетям.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Доля ТЭС среди других установок по сжиганию топлива </a:t>
            </a:r>
            <a:r>
              <a:rPr lang="en-US" sz="2200" dirty="0" smtClean="0">
                <a:solidFill>
                  <a:srgbClr val="002060"/>
                </a:solidFill>
              </a:rPr>
              <a:t>&lt; </a:t>
            </a:r>
            <a:r>
              <a:rPr lang="en-US" sz="2200" dirty="0">
                <a:solidFill>
                  <a:srgbClr val="002060"/>
                </a:solidFill>
              </a:rPr>
              <a:t>50 MWth </a:t>
            </a:r>
            <a:r>
              <a:rPr lang="ru-RU" sz="2200" dirty="0" smtClean="0">
                <a:solidFill>
                  <a:srgbClr val="002060"/>
                </a:solidFill>
              </a:rPr>
              <a:t>является значительной и имеет тенденцию к росту. Подобное решение минимизирует эмиссии загрязняющих веществ и парниковых газов. </a:t>
            </a:r>
            <a:endParaRPr lang="en-US" sz="2200" dirty="0">
              <a:solidFill>
                <a:srgbClr val="002060"/>
              </a:solidFill>
            </a:endParaRPr>
          </a:p>
          <a:p>
            <a:pPr marL="108000" lvl="3" indent="0">
              <a:lnSpc>
                <a:spcPct val="85000"/>
              </a:lnSpc>
              <a:spcBef>
                <a:spcPts val="300"/>
              </a:spcBef>
              <a:spcAft>
                <a:spcPts val="200"/>
              </a:spcAft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.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43598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i="0" dirty="0" smtClean="0">
                <a:latin typeface="Eras Medium ITC" pitchFamily="34" charset="0"/>
              </a:rPr>
              <a:t>Законодательство, регулирующее выбросы малых и </a:t>
            </a:r>
            <a:r>
              <a:rPr lang="ru-RU" sz="2800" b="1" i="0" dirty="0">
                <a:latin typeface="Eras Medium ITC" pitchFamily="34" charset="0"/>
              </a:rPr>
              <a:t>средних установок по сжиганию </a:t>
            </a:r>
            <a:r>
              <a:rPr lang="ru-RU" sz="2800" b="1" i="0" dirty="0" smtClean="0">
                <a:latin typeface="Eras Medium ITC" pitchFamily="34" charset="0"/>
              </a:rPr>
              <a:t>топлива в Европейском Союзе</a:t>
            </a:r>
            <a:r>
              <a:rPr lang="en-US" sz="2800" b="1" i="0" dirty="0" smtClean="0">
                <a:latin typeface="Eras Medium ITC" pitchFamily="34" charset="0"/>
              </a:rPr>
              <a:t> </a:t>
            </a:r>
            <a:r>
              <a:rPr lang="en-US" sz="2800" b="1" i="0" dirty="0" smtClean="0">
                <a:solidFill>
                  <a:srgbClr val="FF0000"/>
                </a:solidFill>
                <a:latin typeface="Eras Medium ITC" pitchFamily="34" charset="0"/>
              </a:rPr>
              <a:t>(V)</a:t>
            </a:r>
            <a:endParaRPr lang="en-US" sz="2800" b="1" i="0" dirty="0">
              <a:latin typeface="Eras Medium IT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16" y="4869160"/>
            <a:ext cx="1944216" cy="1944216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71500" y="1268760"/>
            <a:ext cx="9001000" cy="3283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</a:rPr>
              <a:t>Директива об экологической маркировке (</a:t>
            </a:r>
            <a:r>
              <a:rPr lang="en-US" sz="2200" b="1" dirty="0">
                <a:solidFill>
                  <a:srgbClr val="002060"/>
                </a:solidFill>
              </a:rPr>
              <a:t>92/75/EC)  </a:t>
            </a:r>
            <a:r>
              <a:rPr lang="ru-RU" sz="2200" dirty="0">
                <a:solidFill>
                  <a:srgbClr val="002060"/>
                </a:solidFill>
              </a:rPr>
              <a:t>и ее пересмотренная версия </a:t>
            </a:r>
            <a:r>
              <a:rPr lang="en-US" sz="2200" b="1" dirty="0">
                <a:solidFill>
                  <a:srgbClr val="002060"/>
                </a:solidFill>
              </a:rPr>
              <a:t>(2010/30/EU</a:t>
            </a:r>
            <a:r>
              <a:rPr lang="en-US" sz="2200" dirty="0">
                <a:solidFill>
                  <a:srgbClr val="002060"/>
                </a:solidFill>
              </a:rPr>
              <a:t>)  </a:t>
            </a:r>
            <a:r>
              <a:rPr lang="ru-RU" sz="2200" dirty="0">
                <a:solidFill>
                  <a:srgbClr val="002060"/>
                </a:solidFill>
              </a:rPr>
              <a:t>создали базу для продвижения информации об энергопотреблении  продукции, использующейся, в основном, в домашнем хозяйстве, со значительным прямым или непрямым воздействием на потребление энергии. Директивы не предъявляют специфических требований для паровых котлов, но предлагаемые инструменты экологической  маркировки весьма эффективны. 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</a:rPr>
              <a:t>Проведенное в Дании исследование подтвердило, что замена старых дровяных печей на современные, маркированные Северным Лебедем, уменьшит загрязнение вдвое (менее чем 5г/кг дров). 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500000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2000" dirty="0">
                <a:solidFill>
                  <a:srgbClr val="002060"/>
                </a:solidFill>
              </a:rPr>
              <a:t>Применение этого стандарта уменьшит выбросы </a:t>
            </a:r>
            <a:r>
              <a:rPr lang="en-US" sz="2000" dirty="0">
                <a:solidFill>
                  <a:srgbClr val="002060"/>
                </a:solidFill>
              </a:rPr>
              <a:t> PM</a:t>
            </a:r>
            <a:r>
              <a:rPr lang="en-US" sz="2000" baseline="-25000" dirty="0">
                <a:solidFill>
                  <a:srgbClr val="002060"/>
                </a:solidFill>
              </a:rPr>
              <a:t>2,5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в Дании на </a:t>
            </a:r>
            <a:r>
              <a:rPr lang="en-US" sz="2000" dirty="0">
                <a:solidFill>
                  <a:srgbClr val="002060"/>
                </a:solidFill>
              </a:rPr>
              <a:t>35</a:t>
            </a:r>
            <a:r>
              <a:rPr lang="ru-RU" sz="2000" dirty="0">
                <a:solidFill>
                  <a:srgbClr val="002060"/>
                </a:solidFill>
              </a:rPr>
              <a:t>%, а в ЕС — на 16%. А если все дровяные печи и котлы перейдут на пеллеты, тогда загрязнения </a:t>
            </a:r>
            <a:r>
              <a:rPr lang="en-US" sz="2000" dirty="0">
                <a:solidFill>
                  <a:srgbClr val="002060"/>
                </a:solidFill>
              </a:rPr>
              <a:t>PM</a:t>
            </a:r>
            <a:r>
              <a:rPr lang="en-US" sz="2000" baseline="-25000" dirty="0">
                <a:solidFill>
                  <a:srgbClr val="002060"/>
                </a:solidFill>
              </a:rPr>
              <a:t>2,5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в Дании снизятся на 65%, а в ЕС — на 30%. При этом также значительно уменьшится выброс других загрязняющих веществ Наилучшие маркированные Северным Лебедем печи имеют выбросы около </a:t>
            </a:r>
            <a:r>
              <a:rPr lang="en-US" sz="2000" dirty="0">
                <a:solidFill>
                  <a:srgbClr val="002060"/>
                </a:solidFill>
              </a:rPr>
              <a:t>180 g PM</a:t>
            </a:r>
            <a:r>
              <a:rPr lang="en-US" sz="2000" baseline="-25000" dirty="0">
                <a:solidFill>
                  <a:srgbClr val="002060"/>
                </a:solidFill>
              </a:rPr>
              <a:t>2,5</a:t>
            </a:r>
            <a:r>
              <a:rPr lang="en-US" sz="2000" dirty="0">
                <a:solidFill>
                  <a:srgbClr val="002060"/>
                </a:solidFill>
              </a:rPr>
              <a:t>/GJ . </a:t>
            </a:r>
            <a:r>
              <a:rPr lang="ru-RU" sz="2000" dirty="0">
                <a:solidFill>
                  <a:srgbClr val="002060"/>
                </a:solidFill>
              </a:rPr>
              <a:t>Это соответствует </a:t>
            </a:r>
            <a:r>
              <a:rPr lang="en-US" sz="2000" dirty="0">
                <a:solidFill>
                  <a:srgbClr val="002060"/>
                </a:solidFill>
              </a:rPr>
              <a:t>2,7 g PM</a:t>
            </a:r>
            <a:r>
              <a:rPr lang="en-US" sz="2000" baseline="-25000" dirty="0">
                <a:solidFill>
                  <a:srgbClr val="002060"/>
                </a:solidFill>
              </a:rPr>
              <a:t>2,5</a:t>
            </a:r>
            <a:r>
              <a:rPr lang="en-US" sz="2000" dirty="0">
                <a:solidFill>
                  <a:srgbClr val="002060"/>
                </a:solidFill>
              </a:rPr>
              <a:t>/kg </a:t>
            </a:r>
            <a:r>
              <a:rPr lang="ru-RU" sz="2000" dirty="0">
                <a:solidFill>
                  <a:srgbClr val="002060"/>
                </a:solidFill>
              </a:rPr>
              <a:t>дров</a:t>
            </a:r>
            <a:r>
              <a:rPr lang="en-US" sz="2200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88943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i="0" dirty="0" smtClean="0">
                <a:latin typeface="Eras Medium ITC" pitchFamily="34" charset="0"/>
              </a:rPr>
              <a:t>Международное законодательство </a:t>
            </a:r>
            <a:r>
              <a:rPr lang="en-US" sz="2800" b="1" i="0" dirty="0" smtClean="0">
                <a:solidFill>
                  <a:srgbClr val="FF0000"/>
                </a:solidFill>
                <a:latin typeface="Eras Medium ITC" pitchFamily="34" charset="0"/>
              </a:rPr>
              <a:t>(I)</a:t>
            </a:r>
            <a:endParaRPr lang="en-US" sz="2800" b="1" i="0" dirty="0">
              <a:latin typeface="Eras Medium IT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432" y="836712"/>
            <a:ext cx="9001000" cy="95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В июне </a:t>
            </a:r>
            <a:r>
              <a:rPr lang="en-US" sz="2200" b="1" dirty="0" smtClean="0">
                <a:solidFill>
                  <a:srgbClr val="002060"/>
                </a:solidFill>
              </a:rPr>
              <a:t>2012</a:t>
            </a:r>
            <a:r>
              <a:rPr lang="ru-RU" sz="2200" b="1" dirty="0" smtClean="0">
                <a:solidFill>
                  <a:srgbClr val="002060"/>
                </a:solidFill>
              </a:rPr>
              <a:t> года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было достигнуто соглашение о поправках в Гетеборгский протокол. </a:t>
            </a:r>
            <a:r>
              <a:rPr lang="ru-RU" sz="2200" dirty="0" smtClean="0">
                <a:solidFill>
                  <a:srgbClr val="002060"/>
                </a:solidFill>
              </a:rPr>
              <a:t>В том числе поправки коснутся установок для сжигания топлива с тепловой мощностью меньше </a:t>
            </a:r>
            <a:r>
              <a:rPr lang="en-US" sz="2200" dirty="0" smtClean="0">
                <a:solidFill>
                  <a:srgbClr val="002060"/>
                </a:solidFill>
              </a:rPr>
              <a:t>50 </a:t>
            </a:r>
            <a:r>
              <a:rPr lang="en-US" sz="2200" dirty="0">
                <a:solidFill>
                  <a:srgbClr val="002060"/>
                </a:solidFill>
              </a:rPr>
              <a:t>MW</a:t>
            </a:r>
            <a:r>
              <a:rPr lang="en-US" sz="2200" baseline="-25000" dirty="0">
                <a:solidFill>
                  <a:srgbClr val="002060"/>
                </a:solidFill>
              </a:rPr>
              <a:t>th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0146385"/>
              </p:ext>
            </p:extLst>
          </p:nvPr>
        </p:nvGraphicFramePr>
        <p:xfrm>
          <a:off x="524132" y="1844825"/>
          <a:ext cx="7864293" cy="2970373"/>
        </p:xfrm>
        <a:graphic>
          <a:graphicData uri="http://schemas.openxmlformats.org/drawingml/2006/table">
            <a:tbl>
              <a:tblPr firstRow="1" firstCol="1" bandRow="1"/>
              <a:tblGrid>
                <a:gridCol w="4047868"/>
                <a:gridCol w="2160240"/>
                <a:gridCol w="1656185"/>
              </a:tblGrid>
              <a:tr h="504056">
                <a:tc>
                  <a:txBody>
                    <a:bodyPr/>
                    <a:lstStyle/>
                    <a:p>
                      <a:pPr marL="0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Тип двигателя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Тепловая мощность 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(MW</a:t>
                      </a:r>
                      <a:r>
                        <a:rPr lang="en-GB" sz="1800" baseline="-25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НДВ</a:t>
                      </a:r>
                      <a:r>
                        <a:rPr lang="ru-RU" sz="180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для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en-GB" sz="1800" baseline="-250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(mg/Nm</a:t>
                      </a:r>
                      <a:r>
                        <a:rPr lang="en-GB" sz="1800" baseline="300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88">
                <a:tc>
                  <a:txBody>
                    <a:bodyPr/>
                    <a:lstStyle/>
                    <a:p>
                      <a:pPr marL="0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Двигатель</a:t>
                      </a:r>
                      <a:r>
                        <a:rPr lang="ru-RU" sz="1800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внутреннего сгорания (на газе)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&gt;1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95-190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87">
                <a:tc>
                  <a:txBody>
                    <a:bodyPr/>
                    <a:lstStyle/>
                    <a:p>
                      <a:pPr marL="0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ДВС на два топлива 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газ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&gt;1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190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88">
                <a:tc>
                  <a:txBody>
                    <a:bodyPr/>
                    <a:lstStyle/>
                    <a:p>
                      <a:pPr marL="0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ДВС на два топлива 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бензин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1-20 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&gt;20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225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88">
                <a:tc rowSpan="2">
                  <a:txBody>
                    <a:bodyPr/>
                    <a:lstStyle/>
                    <a:p>
                      <a:pPr marL="0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Дизели 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(&lt;</a:t>
                      </a: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1 200 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об/мин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) (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мазут и</a:t>
                      </a:r>
                      <a:r>
                        <a:rPr lang="ru-RU" sz="180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био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5-20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225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&gt;20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190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87">
                <a:tc>
                  <a:txBody>
                    <a:bodyPr/>
                    <a:lstStyle/>
                    <a:p>
                      <a:pPr marL="0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Дизели 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(&lt;1 200 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об/мин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) (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солярка и газ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&gt;5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190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87">
                <a:tc>
                  <a:txBody>
                    <a:bodyPr/>
                    <a:lstStyle/>
                    <a:p>
                      <a:pPr marL="0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Дизели высокоскоростные 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(&gt;</a:t>
                      </a: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1 200 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об/мин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190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5906382"/>
              </p:ext>
            </p:extLst>
          </p:nvPr>
        </p:nvGraphicFramePr>
        <p:xfrm>
          <a:off x="395536" y="5013176"/>
          <a:ext cx="8229600" cy="1508760"/>
        </p:xfrm>
        <a:graphic>
          <a:graphicData uri="http://schemas.openxmlformats.org/drawingml/2006/table">
            <a:tbl>
              <a:tblPr firstRow="1" firstCol="1" bandRow="1"/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 marL="0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Тип котла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Тепловая мощность 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(MW</a:t>
                      </a:r>
                      <a:r>
                        <a:rPr lang="en-GB" sz="1800" baseline="-25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НДВ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для пыли 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(mg/Nm</a:t>
                      </a:r>
                      <a:r>
                        <a:rPr lang="en-GB" sz="1800" baseline="30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Новые на твердом и жидком топливе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&gt;1-50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Существующие на твердом и жидком топливе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&gt;1-5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&gt;5-50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77794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i="0" dirty="0" smtClean="0">
                <a:latin typeface="Eras Medium ITC" pitchFamily="34" charset="0"/>
              </a:rPr>
              <a:t>Международное законодательство </a:t>
            </a:r>
            <a:r>
              <a:rPr lang="en-US" sz="2800" b="1" i="0" dirty="0" smtClean="0">
                <a:solidFill>
                  <a:srgbClr val="FF0000"/>
                </a:solidFill>
                <a:latin typeface="Eras Medium ITC" pitchFamily="34" charset="0"/>
              </a:rPr>
              <a:t>(II)</a:t>
            </a:r>
            <a:endParaRPr lang="en-US" sz="2800" b="1" i="0" dirty="0">
              <a:latin typeface="Eras Medium IT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000" y="1052736"/>
            <a:ext cx="9001000" cy="2445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Некоторые рекомендации </a:t>
            </a:r>
            <a:r>
              <a:rPr lang="ru-RU" sz="2200" b="1" dirty="0" smtClean="0">
                <a:solidFill>
                  <a:srgbClr val="002060"/>
                </a:solidFill>
              </a:rPr>
              <a:t>Гетеборгский протокол </a:t>
            </a:r>
            <a:r>
              <a:rPr lang="ru-RU" sz="2200" dirty="0" smtClean="0">
                <a:solidFill>
                  <a:srgbClr val="002060"/>
                </a:solidFill>
              </a:rPr>
              <a:t>дает для малых установок по сжиганию топлива </a:t>
            </a:r>
            <a:r>
              <a:rPr lang="en-US" sz="2200" b="1" dirty="0" smtClean="0">
                <a:solidFill>
                  <a:srgbClr val="002060"/>
                </a:solidFill>
              </a:rPr>
              <a:t>&lt; </a:t>
            </a:r>
            <a:r>
              <a:rPr lang="en-US" sz="2200" b="1" dirty="0">
                <a:solidFill>
                  <a:srgbClr val="002060"/>
                </a:solidFill>
              </a:rPr>
              <a:t>500 </a:t>
            </a:r>
            <a:r>
              <a:rPr lang="en-US" sz="2200" b="1" dirty="0" err="1">
                <a:solidFill>
                  <a:srgbClr val="002060"/>
                </a:solidFill>
              </a:rPr>
              <a:t>kWth</a:t>
            </a:r>
            <a:r>
              <a:rPr lang="en-US" sz="2200" b="1" dirty="0">
                <a:solidFill>
                  <a:srgbClr val="002060"/>
                </a:solidFill>
              </a:rPr>
              <a:t>: </a:t>
            </a:r>
          </a:p>
          <a:p>
            <a:pPr marL="342900" lvl="1" indent="-34290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Должны быть использованы стандарты на продукцию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CEN </a:t>
            </a:r>
            <a:r>
              <a:rPr lang="en-US" sz="2200" dirty="0" smtClean="0">
                <a:solidFill>
                  <a:srgbClr val="002060"/>
                </a:solidFill>
              </a:rPr>
              <a:t>(</a:t>
            </a:r>
            <a:r>
              <a:rPr lang="ru-RU" sz="2200" dirty="0" smtClean="0">
                <a:solidFill>
                  <a:srgbClr val="002060"/>
                </a:solidFill>
              </a:rPr>
              <a:t>например, </a:t>
            </a:r>
            <a:r>
              <a:rPr lang="en-US" sz="2200" dirty="0" smtClean="0">
                <a:solidFill>
                  <a:srgbClr val="002060"/>
                </a:solidFill>
              </a:rPr>
              <a:t>EN </a:t>
            </a:r>
            <a:r>
              <a:rPr lang="en-US" sz="2200" dirty="0">
                <a:solidFill>
                  <a:srgbClr val="002060"/>
                </a:solidFill>
              </a:rPr>
              <a:t>303–5) </a:t>
            </a:r>
            <a:r>
              <a:rPr lang="ru-RU" sz="2200" dirty="0" smtClean="0">
                <a:solidFill>
                  <a:srgbClr val="002060"/>
                </a:solidFill>
              </a:rPr>
              <a:t>и эквивалентные стандарты США и Канады.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1" indent="-342900">
              <a:lnSpc>
                <a:spcPct val="8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</a:rPr>
              <a:t>Может быть использована </a:t>
            </a:r>
            <a:r>
              <a:rPr lang="ru-RU" sz="2200" dirty="0" err="1" smtClean="0">
                <a:solidFill>
                  <a:srgbClr val="002060"/>
                </a:solidFill>
              </a:rPr>
              <a:t>экомаркировка</a:t>
            </a:r>
            <a:r>
              <a:rPr lang="ru-RU" sz="2200" dirty="0" smtClean="0">
                <a:solidFill>
                  <a:srgbClr val="002060"/>
                </a:solidFill>
              </a:rPr>
              <a:t>, продвигающая более жесткие требования, чет предлагают стандарты или национальное регулирование . Для новых малых </a:t>
            </a:r>
            <a:r>
              <a:rPr lang="ru-RU" sz="2200" dirty="0">
                <a:solidFill>
                  <a:srgbClr val="002060"/>
                </a:solidFill>
              </a:rPr>
              <a:t>установок по сжиганию топлива </a:t>
            </a:r>
            <a:r>
              <a:rPr lang="en-US" sz="2200" dirty="0">
                <a:solidFill>
                  <a:srgbClr val="002060"/>
                </a:solidFill>
              </a:rPr>
              <a:t>&lt; 500 </a:t>
            </a:r>
            <a:r>
              <a:rPr lang="en-US" sz="2200" dirty="0" err="1">
                <a:solidFill>
                  <a:srgbClr val="002060"/>
                </a:solidFill>
              </a:rPr>
              <a:t>kWth</a:t>
            </a:r>
            <a:r>
              <a:rPr lang="en-US" sz="2200" dirty="0">
                <a:solidFill>
                  <a:srgbClr val="002060"/>
                </a:solidFill>
              </a:rPr>
              <a:t>: </a:t>
            </a:r>
            <a:r>
              <a:rPr lang="en-US" sz="2200" b="1" dirty="0">
                <a:solidFill>
                  <a:srgbClr val="002060"/>
                </a:solidFill>
              </a:rPr>
              <a:t>	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0451778"/>
              </p:ext>
            </p:extLst>
          </p:nvPr>
        </p:nvGraphicFramePr>
        <p:xfrm>
          <a:off x="1043608" y="3498534"/>
          <a:ext cx="7704856" cy="2715768"/>
        </p:xfrm>
        <a:graphic>
          <a:graphicData uri="http://schemas.openxmlformats.org/drawingml/2006/table">
            <a:tbl>
              <a:tblPr firstRow="1" firstCol="1" bandRow="1"/>
              <a:tblGrid>
                <a:gridCol w="5354515"/>
                <a:gridCol w="235034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Установки &lt; 500 </a:t>
                      </a:r>
                      <a:r>
                        <a:rPr lang="ru-RU" sz="1800" b="1" dirty="0" err="1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kWth</a:t>
                      </a:r>
                      <a:endParaRPr lang="ru-RU" sz="18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НДВ по пыли (</a:t>
                      </a:r>
                      <a:r>
                        <a:rPr lang="en-GB" sz="18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mg</a:t>
                      </a: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GB" sz="18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³)</a:t>
                      </a:r>
                      <a:endParaRPr lang="ru-RU" sz="18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Камины и дровяные печи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Дровяные печи с 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резервуаром-накопителем </a:t>
                      </a: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тепла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Печи и котлы на пеллетах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Печи и котлы на отличном от дров топливе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Автоматические котлы и печи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Установки от 100 </a:t>
                      </a:r>
                      <a:r>
                        <a:rPr lang="ru-RU" sz="1800" b="1" dirty="0" err="1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kWth</a:t>
                      </a: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до 1 </a:t>
                      </a:r>
                      <a:r>
                        <a:rPr lang="en-GB" sz="18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MW</a:t>
                      </a:r>
                      <a:r>
                        <a:rPr lang="en-GB" sz="1800" b="1" baseline="-250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GB" sz="18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на твердом топливе</a:t>
                      </a:r>
                      <a:endParaRPr lang="ru-RU" sz="18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Новые установки 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Существующие установки 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08470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3528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Качество воздуха в Европе  </a:t>
            </a:r>
            <a:r>
              <a:rPr lang="en-US" sz="3600" b="1" i="0" dirty="0" smtClean="0">
                <a:solidFill>
                  <a:srgbClr val="FF0000"/>
                </a:solidFill>
                <a:latin typeface="Eras Medium ITC" pitchFamily="34" charset="0"/>
              </a:rPr>
              <a:t>(I)</a:t>
            </a:r>
            <a:endParaRPr lang="en-GB" sz="3600" b="1" i="0" dirty="0">
              <a:solidFill>
                <a:srgbClr val="FF0000"/>
              </a:solidFill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400600"/>
          </a:xfrm>
        </p:spPr>
        <p:txBody>
          <a:bodyPr>
            <a:normAutofit lnSpcReduction="10000"/>
          </a:bodyPr>
          <a:lstStyle/>
          <a:p>
            <a:r>
              <a:rPr lang="ru-RU" sz="2300" dirty="0" smtClean="0">
                <a:solidFill>
                  <a:srgbClr val="002060"/>
                </a:solidFill>
              </a:rPr>
              <a:t>Директива о качестве атмосферного воздуха в Европе </a:t>
            </a:r>
            <a:r>
              <a:rPr lang="en-US" sz="2300" dirty="0" smtClean="0">
                <a:solidFill>
                  <a:srgbClr val="002060"/>
                </a:solidFill>
              </a:rPr>
              <a:t>(</a:t>
            </a:r>
            <a:r>
              <a:rPr lang="en-US" sz="2300" dirty="0">
                <a:solidFill>
                  <a:srgbClr val="002060"/>
                </a:solidFill>
              </a:rPr>
              <a:t>CAFE) Directive (2008/50/EC) </a:t>
            </a:r>
            <a:r>
              <a:rPr lang="ru-RU" sz="2300" dirty="0" smtClean="0">
                <a:solidFill>
                  <a:srgbClr val="002060"/>
                </a:solidFill>
              </a:rPr>
              <a:t>была опубликована в мае </a:t>
            </a:r>
            <a:r>
              <a:rPr lang="en-US" sz="2300" dirty="0" smtClean="0">
                <a:solidFill>
                  <a:srgbClr val="002060"/>
                </a:solidFill>
              </a:rPr>
              <a:t>2008</a:t>
            </a:r>
            <a:r>
              <a:rPr lang="ru-RU" sz="2300" dirty="0" smtClean="0">
                <a:solidFill>
                  <a:srgbClr val="002060"/>
                </a:solidFill>
              </a:rPr>
              <a:t>. Она установила нормативы и цели по их достижению для следующих загрязняющих веществ:</a:t>
            </a:r>
          </a:p>
          <a:p>
            <a:pPr lvl="1"/>
            <a:r>
              <a:rPr lang="ru-RU" sz="2100" dirty="0" smtClean="0">
                <a:solidFill>
                  <a:srgbClr val="002060"/>
                </a:solidFill>
              </a:rPr>
              <a:t>Диоксид серы (</a:t>
            </a:r>
            <a:r>
              <a:rPr lang="en-US" sz="2100" dirty="0" smtClean="0">
                <a:solidFill>
                  <a:srgbClr val="002060"/>
                </a:solidFill>
              </a:rPr>
              <a:t>SO</a:t>
            </a:r>
            <a:r>
              <a:rPr lang="en-US" sz="2100" baseline="-25000" dirty="0" smtClean="0">
                <a:solidFill>
                  <a:srgbClr val="002060"/>
                </a:solidFill>
              </a:rPr>
              <a:t>2</a:t>
            </a:r>
            <a:r>
              <a:rPr lang="en-US" sz="2100" dirty="0" smtClean="0">
                <a:solidFill>
                  <a:srgbClr val="002060"/>
                </a:solidFill>
              </a:rPr>
              <a:t>)</a:t>
            </a:r>
            <a:r>
              <a:rPr lang="en-GB" sz="2100" dirty="0" smtClean="0">
                <a:solidFill>
                  <a:srgbClr val="002060"/>
                </a:solidFill>
              </a:rPr>
              <a:t>, </a:t>
            </a:r>
            <a:r>
              <a:rPr lang="ru-RU" sz="2100" dirty="0" smtClean="0">
                <a:solidFill>
                  <a:srgbClr val="002060"/>
                </a:solidFill>
              </a:rPr>
              <a:t>диоксид азота и оксиды азота </a:t>
            </a:r>
            <a:r>
              <a:rPr lang="en-US" sz="2100" dirty="0" smtClean="0">
                <a:solidFill>
                  <a:srgbClr val="002060"/>
                </a:solidFill>
              </a:rPr>
              <a:t>(NO</a:t>
            </a:r>
            <a:r>
              <a:rPr lang="en-US" sz="2100" baseline="-25000" dirty="0" smtClean="0">
                <a:solidFill>
                  <a:srgbClr val="002060"/>
                </a:solidFill>
              </a:rPr>
              <a:t>X</a:t>
            </a:r>
            <a:r>
              <a:rPr lang="en-US" sz="2100" dirty="0" smtClean="0">
                <a:solidFill>
                  <a:srgbClr val="002060"/>
                </a:solidFill>
              </a:rPr>
              <a:t>)</a:t>
            </a:r>
            <a:r>
              <a:rPr lang="en-GB" sz="2100" dirty="0" smtClean="0">
                <a:solidFill>
                  <a:srgbClr val="002060"/>
                </a:solidFill>
              </a:rPr>
              <a:t>, </a:t>
            </a:r>
            <a:r>
              <a:rPr lang="ru-RU" sz="2100" dirty="0" smtClean="0">
                <a:solidFill>
                  <a:srgbClr val="002060"/>
                </a:solidFill>
              </a:rPr>
              <a:t>взвешенные вещества</a:t>
            </a:r>
            <a:r>
              <a:rPr lang="en-GB" sz="2100" dirty="0" smtClean="0">
                <a:solidFill>
                  <a:srgbClr val="002060"/>
                </a:solidFill>
              </a:rPr>
              <a:t> (PM</a:t>
            </a:r>
            <a:r>
              <a:rPr lang="en-GB" sz="2100" baseline="-25000" dirty="0" smtClean="0">
                <a:solidFill>
                  <a:srgbClr val="002060"/>
                </a:solidFill>
              </a:rPr>
              <a:t>10</a:t>
            </a:r>
            <a:r>
              <a:rPr lang="en-GB" sz="2100" dirty="0" smtClean="0">
                <a:solidFill>
                  <a:srgbClr val="002060"/>
                </a:solidFill>
              </a:rPr>
              <a:t> </a:t>
            </a:r>
            <a:r>
              <a:rPr lang="en-GB" sz="2100" dirty="0">
                <a:solidFill>
                  <a:srgbClr val="002060"/>
                </a:solidFill>
              </a:rPr>
              <a:t>and </a:t>
            </a:r>
            <a:r>
              <a:rPr lang="en-GB" sz="2100" dirty="0" smtClean="0">
                <a:solidFill>
                  <a:srgbClr val="002060"/>
                </a:solidFill>
              </a:rPr>
              <a:t>PM</a:t>
            </a:r>
            <a:r>
              <a:rPr lang="en-GB" sz="2100" baseline="-25000" dirty="0" smtClean="0">
                <a:solidFill>
                  <a:srgbClr val="002060"/>
                </a:solidFill>
              </a:rPr>
              <a:t>2</a:t>
            </a:r>
            <a:r>
              <a:rPr lang="ru-RU" sz="2100" baseline="-25000" dirty="0" smtClean="0">
                <a:solidFill>
                  <a:srgbClr val="002060"/>
                </a:solidFill>
              </a:rPr>
              <a:t>,</a:t>
            </a:r>
            <a:r>
              <a:rPr lang="en-GB" sz="2100" baseline="-25000" dirty="0" smtClean="0">
                <a:solidFill>
                  <a:srgbClr val="002060"/>
                </a:solidFill>
              </a:rPr>
              <a:t>5</a:t>
            </a:r>
            <a:r>
              <a:rPr lang="en-GB" sz="2100" dirty="0" smtClean="0">
                <a:solidFill>
                  <a:srgbClr val="002060"/>
                </a:solidFill>
              </a:rPr>
              <a:t>)</a:t>
            </a:r>
            <a:endParaRPr lang="en-GB" sz="2100" dirty="0">
              <a:solidFill>
                <a:srgbClr val="002060"/>
              </a:solidFill>
            </a:endParaRPr>
          </a:p>
          <a:p>
            <a:pPr lvl="1"/>
            <a:r>
              <a:rPr lang="ru-RU" sz="2100" dirty="0" smtClean="0">
                <a:solidFill>
                  <a:srgbClr val="002060"/>
                </a:solidFill>
              </a:rPr>
              <a:t>Оксид углерода (</a:t>
            </a:r>
            <a:r>
              <a:rPr lang="en-US" sz="2100" dirty="0" smtClean="0">
                <a:solidFill>
                  <a:srgbClr val="002060"/>
                </a:solidFill>
              </a:rPr>
              <a:t>CO) </a:t>
            </a:r>
            <a:r>
              <a:rPr lang="ru-RU" sz="2100" dirty="0" smtClean="0">
                <a:solidFill>
                  <a:srgbClr val="002060"/>
                </a:solidFill>
              </a:rPr>
              <a:t>и бензол</a:t>
            </a:r>
            <a:endParaRPr lang="en-GB" sz="2100" dirty="0">
              <a:solidFill>
                <a:srgbClr val="002060"/>
              </a:solidFill>
            </a:endParaRPr>
          </a:p>
          <a:p>
            <a:pPr lvl="1"/>
            <a:r>
              <a:rPr lang="ru-RU" sz="2100" dirty="0" smtClean="0">
                <a:solidFill>
                  <a:srgbClr val="002060"/>
                </a:solidFill>
              </a:rPr>
              <a:t>Озон</a:t>
            </a:r>
            <a:endParaRPr lang="en-GB" sz="2100" dirty="0">
              <a:solidFill>
                <a:srgbClr val="002060"/>
              </a:solidFill>
            </a:endParaRPr>
          </a:p>
          <a:p>
            <a:pPr lvl="1"/>
            <a:r>
              <a:rPr lang="ru-RU" sz="2100" dirty="0" smtClean="0">
                <a:solidFill>
                  <a:srgbClr val="002060"/>
                </a:solidFill>
              </a:rPr>
              <a:t>Свинец, мышьяк, кадмий, никель и ПАУ  (</a:t>
            </a:r>
            <a:r>
              <a:rPr lang="ru-RU" sz="2100" dirty="0" err="1" smtClean="0">
                <a:solidFill>
                  <a:srgbClr val="002060"/>
                </a:solidFill>
              </a:rPr>
              <a:t>бенз</a:t>
            </a:r>
            <a:r>
              <a:rPr lang="en-US" sz="2100" dirty="0" smtClean="0">
                <a:solidFill>
                  <a:srgbClr val="002060"/>
                </a:solidFill>
              </a:rPr>
              <a:t>[</a:t>
            </a:r>
            <a:r>
              <a:rPr lang="ru-RU" sz="2100" dirty="0" smtClean="0">
                <a:solidFill>
                  <a:srgbClr val="002060"/>
                </a:solidFill>
              </a:rPr>
              <a:t>а</a:t>
            </a:r>
            <a:r>
              <a:rPr lang="en-GB" sz="2100" dirty="0" smtClean="0">
                <a:solidFill>
                  <a:srgbClr val="002060"/>
                </a:solidFill>
              </a:rPr>
              <a:t>])</a:t>
            </a:r>
            <a:r>
              <a:rPr lang="ru-RU" sz="2100" dirty="0" err="1" smtClean="0">
                <a:solidFill>
                  <a:srgbClr val="002060"/>
                </a:solidFill>
              </a:rPr>
              <a:t>пирен</a:t>
            </a:r>
            <a:r>
              <a:rPr lang="ru-RU" sz="2100" dirty="0" smtClean="0">
                <a:solidFill>
                  <a:srgbClr val="002060"/>
                </a:solidFill>
              </a:rPr>
              <a:t>)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300" dirty="0" smtClean="0">
                <a:solidFill>
                  <a:srgbClr val="002060"/>
                </a:solidFill>
              </a:rPr>
              <a:t>Некоторые государства-члены ЕС </a:t>
            </a:r>
            <a:r>
              <a:rPr lang="en-US" sz="2300" dirty="0" smtClean="0">
                <a:solidFill>
                  <a:srgbClr val="002060"/>
                </a:solidFill>
              </a:rPr>
              <a:t>(</a:t>
            </a:r>
            <a:r>
              <a:rPr lang="ru-RU" sz="2300" dirty="0" smtClean="0">
                <a:solidFill>
                  <a:srgbClr val="002060"/>
                </a:solidFill>
              </a:rPr>
              <a:t>например </a:t>
            </a:r>
            <a:r>
              <a:rPr lang="en-US" sz="2300" dirty="0" smtClean="0">
                <a:solidFill>
                  <a:srgbClr val="002060"/>
                </a:solidFill>
              </a:rPr>
              <a:t>UK</a:t>
            </a:r>
            <a:r>
              <a:rPr lang="en-US" sz="2300" dirty="0">
                <a:solidFill>
                  <a:srgbClr val="002060"/>
                </a:solidFill>
              </a:rPr>
              <a:t>) </a:t>
            </a:r>
            <a:r>
              <a:rPr lang="ru-RU" sz="2300" dirty="0" smtClean="0">
                <a:solidFill>
                  <a:srgbClr val="002060"/>
                </a:solidFill>
              </a:rPr>
              <a:t>встречаются с трудностями выполнения установленных в Директиве нормативов</a:t>
            </a:r>
            <a:r>
              <a:rPr lang="en-US" sz="2300" dirty="0" smtClean="0">
                <a:solidFill>
                  <a:srgbClr val="002060"/>
                </a:solidFill>
              </a:rPr>
              <a:t>. </a:t>
            </a:r>
            <a:r>
              <a:rPr lang="ru-RU" sz="2300" dirty="0" smtClean="0">
                <a:solidFill>
                  <a:srgbClr val="002060"/>
                </a:solidFill>
              </a:rPr>
              <a:t>Директива дает возможность  установить некоторые зоны на территории государств, где устанавливается специальный график достижения требований и принимаются 5-летние планы</a:t>
            </a:r>
            <a:r>
              <a:rPr lang="en-US" sz="2300" dirty="0" smtClean="0">
                <a:solidFill>
                  <a:srgbClr val="002060"/>
                </a:solidFill>
              </a:rPr>
              <a:t>.</a:t>
            </a:r>
            <a:endParaRPr lang="ru-RU" sz="2300" dirty="0">
              <a:solidFill>
                <a:srgbClr val="002060"/>
              </a:solidFill>
            </a:endParaRPr>
          </a:p>
          <a:p>
            <a:pPr lvl="1"/>
            <a:endParaRPr lang="ru-RU" sz="2100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202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pPr algn="ctr"/>
            <a:r>
              <a:rPr lang="ru-RU" sz="2800" b="1" i="0" dirty="0" smtClean="0">
                <a:latin typeface="Eras Medium ITC" pitchFamily="34" charset="0"/>
              </a:rPr>
              <a:t>Основные типы котлов </a:t>
            </a:r>
            <a:endParaRPr lang="en-US" sz="2800" b="1" i="0" dirty="0">
              <a:latin typeface="Eras Medium IT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6347072" cy="21284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6" y="3020815"/>
            <a:ext cx="2448272" cy="37110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27325"/>
            <a:ext cx="2977334" cy="37045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804248" y="98072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Котел с дымогарными  трубками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351815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Водотрубный котел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09016" y="6115461"/>
            <a:ext cx="233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Паровой котел с пароперегревателем</a:t>
            </a:r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97226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pPr algn="ctr"/>
            <a:r>
              <a:rPr lang="ru-RU" sz="2800" b="1" i="0" dirty="0" smtClean="0">
                <a:latin typeface="Eras Medium ITC" pitchFamily="34" charset="0"/>
              </a:rPr>
              <a:t>Котлы для сжигания биомассы</a:t>
            </a:r>
            <a:endParaRPr lang="en-US" sz="2800" b="1" i="0" dirty="0">
              <a:latin typeface="Eras Medium IT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98304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Котел с нижним выходом газов  с прямоточным сгоранием и напорной воздуходувкой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5373216"/>
            <a:ext cx="3258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Автоматическая установка для сжигания пеллет </a:t>
            </a:r>
            <a:r>
              <a:rPr lang="en-GB" dirty="0" smtClean="0"/>
              <a:t> </a:t>
            </a:r>
            <a:r>
              <a:rPr lang="ru-RU" dirty="0" smtClean="0"/>
              <a:t>(Австрия фирма </a:t>
            </a:r>
            <a:r>
              <a:rPr lang="en-GB" dirty="0" smtClean="0"/>
              <a:t>KWB</a:t>
            </a:r>
            <a:r>
              <a:rPr lang="ru-RU" dirty="0" smtClean="0"/>
              <a:t>, </a:t>
            </a:r>
            <a:r>
              <a:rPr lang="en-GB" dirty="0" smtClean="0"/>
              <a:t>150 kW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573864"/>
            <a:ext cx="4716016" cy="24786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05" y="2924944"/>
            <a:ext cx="5278823" cy="37540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01486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07288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i="0" dirty="0">
                <a:latin typeface="Eras Medium ITC" pitchFamily="34" charset="0"/>
              </a:rPr>
              <a:t>Нормативы допустимых выбросов и удельные выбросы </a:t>
            </a:r>
            <a:r>
              <a:rPr lang="ru-RU" sz="2400" b="1" i="0" dirty="0" smtClean="0">
                <a:latin typeface="Eras Medium ITC" pitchFamily="34" charset="0"/>
              </a:rPr>
              <a:t>средних </a:t>
            </a:r>
            <a:r>
              <a:rPr lang="ru-RU" sz="2400" b="1" i="0" dirty="0">
                <a:latin typeface="Eras Medium ITC" pitchFamily="34" charset="0"/>
              </a:rPr>
              <a:t>и малых установок по сжиганию </a:t>
            </a:r>
            <a:r>
              <a:rPr lang="ru-RU" sz="2400" b="1" i="0" dirty="0" smtClean="0">
                <a:latin typeface="Eras Medium ITC" pitchFamily="34" charset="0"/>
              </a:rPr>
              <a:t>топлива в </a:t>
            </a:r>
            <a:r>
              <a:rPr lang="ru-RU" sz="2400" b="1" i="0" dirty="0">
                <a:latin typeface="Eras Medium ITC" pitchFamily="34" charset="0"/>
              </a:rPr>
              <a:t>Европейском </a:t>
            </a:r>
            <a:r>
              <a:rPr lang="ru-RU" sz="2400" b="1" i="0" dirty="0" smtClean="0">
                <a:latin typeface="Eras Medium ITC" pitchFamily="34" charset="0"/>
              </a:rPr>
              <a:t>Союзе </a:t>
            </a:r>
            <a:r>
              <a:rPr lang="en-US" sz="2400" b="1" i="0" dirty="0">
                <a:solidFill>
                  <a:srgbClr val="FF0000"/>
                </a:solidFill>
                <a:latin typeface="Eras Medium ITC" pitchFamily="34" charset="0"/>
              </a:rPr>
              <a:t>(</a:t>
            </a:r>
            <a:r>
              <a:rPr lang="en-US" sz="2400" b="1" i="0" dirty="0" smtClean="0">
                <a:solidFill>
                  <a:srgbClr val="FF0000"/>
                </a:solidFill>
                <a:latin typeface="Eras Medium ITC" pitchFamily="34" charset="0"/>
              </a:rPr>
              <a:t>I)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5328592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Новая Директива, направленная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на уменьшение загрязнения от средних установок по сжиганию топлива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MCP)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заполнит пробел в регулировании между большими установками (Директива по промышленным выбросам) и малыми (менее 1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W)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, которые регулирует  Директива по Эко-Дизайну.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В настоящее время на уровне ЕС и в странах-членах дискутируются вопросы о «разрешительных режимах» для средних установок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Комплексное экологическое разрешение (вода, воздух, почва)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Только разрешение на выбросы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SO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NO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and PM </a:t>
            </a:r>
          </a:p>
          <a:p>
            <a:pPr lvl="1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Уведомительная  регистрация (без оформления разрешения)</a:t>
            </a:r>
          </a:p>
          <a:p>
            <a:pPr lvl="1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Нормы общего действия, без разрешения, уведомления и регистрации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604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07288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i="0" dirty="0">
                <a:latin typeface="Eras Medium ITC" pitchFamily="34" charset="0"/>
              </a:rPr>
              <a:t>Нормативы допустимых выбросов и удельные выбросы </a:t>
            </a:r>
            <a:r>
              <a:rPr lang="ru-RU" sz="2400" b="1" i="0" dirty="0" smtClean="0">
                <a:latin typeface="Eras Medium ITC" pitchFamily="34" charset="0"/>
              </a:rPr>
              <a:t>средних </a:t>
            </a:r>
            <a:r>
              <a:rPr lang="ru-RU" sz="2400" b="1" i="0" dirty="0">
                <a:latin typeface="Eras Medium ITC" pitchFamily="34" charset="0"/>
              </a:rPr>
              <a:t>и малых установок по сжиганию </a:t>
            </a:r>
            <a:r>
              <a:rPr lang="ru-RU" sz="2400" b="1" i="0" dirty="0" smtClean="0">
                <a:latin typeface="Eras Medium ITC" pitchFamily="34" charset="0"/>
              </a:rPr>
              <a:t>топлива в </a:t>
            </a:r>
            <a:r>
              <a:rPr lang="ru-RU" sz="2400" b="1" i="0" dirty="0">
                <a:latin typeface="Eras Medium ITC" pitchFamily="34" charset="0"/>
              </a:rPr>
              <a:t>Европейском </a:t>
            </a:r>
            <a:r>
              <a:rPr lang="ru-RU" sz="2400" b="1" i="0" dirty="0" smtClean="0">
                <a:latin typeface="Eras Medium ITC" pitchFamily="34" charset="0"/>
              </a:rPr>
              <a:t>Союзе </a:t>
            </a:r>
            <a:r>
              <a:rPr lang="en-US" sz="2400" b="1" i="0" dirty="0">
                <a:solidFill>
                  <a:srgbClr val="FF0000"/>
                </a:solidFill>
                <a:latin typeface="Eras Medium ITC" pitchFamily="34" charset="0"/>
              </a:rPr>
              <a:t>(</a:t>
            </a:r>
            <a:r>
              <a:rPr lang="en-US" sz="2400" b="1" i="0" dirty="0" smtClean="0">
                <a:solidFill>
                  <a:srgbClr val="FF0000"/>
                </a:solidFill>
                <a:latin typeface="Eras Medium ITC" pitchFamily="34" charset="0"/>
              </a:rPr>
              <a:t>II)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96144"/>
            <a:ext cx="8784976" cy="5445224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В проекте Директивы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MCP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предлагается считать «существующей установкой» установку, запущенную в эксплуатацию не позднее одного года после транспозиции  Директивы. «Новыми установками» считаются все остальные  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НДВ для средних установок по сжиганию топлива пока официально не опубликованы. Но даты их внедрения уже прописаны в проекте: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для существующих установок с тепловой мощностью свыше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5 MW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—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01.01.2025; для прочих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—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01.01.2030.  Для новых установок НДВ должны соблюдаться после одного года с даты транспозиции. 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Существующие установки, работающие менее 500 часов в год могут освобождаться от соблюдения НДВ 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Для установок с мощностью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-20 MW</a:t>
            </a:r>
            <a:r>
              <a:rPr lang="en-US" sz="2200" baseline="-25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производственный экологический контроль с замером выбросов производится раз в три года, а для установок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20-50 MW</a:t>
            </a:r>
            <a:r>
              <a:rPr lang="en-US" sz="2200" baseline="-25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— ежегодно.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93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07288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i="0" dirty="0">
                <a:latin typeface="Eras Medium ITC" pitchFamily="34" charset="0"/>
              </a:rPr>
              <a:t>Нормативы допустимых выбросов и удельные выбросы </a:t>
            </a:r>
            <a:r>
              <a:rPr lang="ru-RU" sz="2400" b="1" i="0" dirty="0" smtClean="0">
                <a:latin typeface="Eras Medium ITC" pitchFamily="34" charset="0"/>
              </a:rPr>
              <a:t>средних </a:t>
            </a:r>
            <a:r>
              <a:rPr lang="ru-RU" sz="2400" b="1" i="0" dirty="0">
                <a:latin typeface="Eras Medium ITC" pitchFamily="34" charset="0"/>
              </a:rPr>
              <a:t>и малых установок по сжиганию </a:t>
            </a:r>
            <a:r>
              <a:rPr lang="ru-RU" sz="2400" b="1" i="0" dirty="0" smtClean="0">
                <a:latin typeface="Eras Medium ITC" pitchFamily="34" charset="0"/>
              </a:rPr>
              <a:t>топлива в </a:t>
            </a:r>
            <a:r>
              <a:rPr lang="ru-RU" sz="2400" b="1" i="0" dirty="0">
                <a:latin typeface="Eras Medium ITC" pitchFamily="34" charset="0"/>
              </a:rPr>
              <a:t>Европейском </a:t>
            </a:r>
            <a:r>
              <a:rPr lang="ru-RU" sz="2400" b="1" i="0" dirty="0" smtClean="0">
                <a:latin typeface="Eras Medium ITC" pitchFamily="34" charset="0"/>
              </a:rPr>
              <a:t>Союзе </a:t>
            </a:r>
            <a:r>
              <a:rPr lang="en-US" sz="2400" b="1" i="0" dirty="0">
                <a:solidFill>
                  <a:srgbClr val="FF0000"/>
                </a:solidFill>
                <a:latin typeface="Eras Medium ITC" pitchFamily="34" charset="0"/>
              </a:rPr>
              <a:t>(</a:t>
            </a:r>
            <a:r>
              <a:rPr lang="en-US" sz="2400" b="1" i="0" dirty="0" smtClean="0">
                <a:solidFill>
                  <a:srgbClr val="FF0000"/>
                </a:solidFill>
                <a:latin typeface="Eras Medium ITC" pitchFamily="34" charset="0"/>
              </a:rPr>
              <a:t>III)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96144"/>
            <a:ext cx="8784976" cy="5445224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Предложения в Директиву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MCP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по установлению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НДВ для средних установок по сжиганию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топлива</a:t>
            </a:r>
          </a:p>
          <a:p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1377990"/>
              </p:ext>
            </p:extLst>
          </p:nvPr>
        </p:nvGraphicFramePr>
        <p:xfrm>
          <a:off x="179512" y="2060848"/>
          <a:ext cx="8517631" cy="4862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416"/>
                <a:gridCol w="936104"/>
                <a:gridCol w="919805"/>
                <a:gridCol w="819811"/>
                <a:gridCol w="670754"/>
                <a:gridCol w="745282"/>
                <a:gridCol w="681459"/>
              </a:tblGrid>
              <a:tr h="157678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Установки</a:t>
                      </a:r>
                      <a:r>
                        <a:rPr lang="ru-RU" sz="1800" baseline="0" dirty="0" smtClean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по сжиганию топлива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</a:rPr>
                        <a:t>Существующие установки 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</a:rPr>
                        <a:t>для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</a:rPr>
                        <a:t>установок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&gt; 5 MW 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</a:rPr>
                        <a:t>с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</a:rPr>
                        <a:t>года</a:t>
                      </a: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</a:rPr>
                        <a:t>а для других ─ с 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</a:rPr>
                        <a:t>2030</a:t>
                      </a: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</a:rPr>
                        <a:t>Новые установки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</a:rPr>
                        <a:t>Загрязняющее вещество / топливо</a:t>
                      </a:r>
                      <a:r>
                        <a:rPr lang="ru-RU" sz="18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SO</a:t>
                      </a:r>
                      <a:r>
                        <a:rPr lang="en-GB" sz="1800" baseline="-250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r>
                        <a:rPr lang="en-GB" sz="1800" baseline="-25000">
                          <a:effectLst/>
                          <a:latin typeface="Arial Narrow" panose="020B0606020202030204" pitchFamily="34" charset="0"/>
                        </a:rPr>
                        <a:t>X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PM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SO</a:t>
                      </a:r>
                      <a:r>
                        <a:rPr lang="en-GB" sz="1800" baseline="-250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r>
                        <a:rPr lang="en-GB" sz="1800" baseline="-25000" dirty="0">
                          <a:effectLst/>
                          <a:latin typeface="Arial Narrow" panose="020B0606020202030204" pitchFamily="34" charset="0"/>
                        </a:rPr>
                        <a:t>X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PM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</a:rPr>
                        <a:t>Твердая</a:t>
                      </a:r>
                      <a:r>
                        <a:rPr lang="ru-RU" sz="1800" baseline="0" dirty="0" smtClean="0">
                          <a:effectLst/>
                          <a:latin typeface="Arial Narrow" panose="020B0606020202030204" pitchFamily="34" charset="0"/>
                        </a:rPr>
                        <a:t> биомасса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650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r>
                        <a:rPr lang="en-GB" sz="1800" baseline="30000">
                          <a:effectLst/>
                          <a:latin typeface="Arial Narrow" panose="020B0606020202030204" pitchFamily="34" charset="0"/>
                        </a:rPr>
                        <a:t>*)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r>
                        <a:rPr lang="en-GB" sz="1800" baseline="30000">
                          <a:effectLst/>
                          <a:latin typeface="Arial Narrow" panose="020B0606020202030204" pitchFamily="34" charset="0"/>
                        </a:rPr>
                        <a:t>**)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</a:rPr>
                        <a:t>Другие твердые  виды топлива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400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650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400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</a:rPr>
                        <a:t>Жидкие  виды топлива кроме мазута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170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170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</a:rPr>
                        <a:t>Мазут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350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650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350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</a:rPr>
                        <a:t>Природный газ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—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—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—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—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</a:rPr>
                        <a:t>Другое газообразное топливо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250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—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—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baseline="30000" dirty="0">
                          <a:effectLst/>
                          <a:latin typeface="Arial Narrow" panose="020B0606020202030204" pitchFamily="34" charset="0"/>
                        </a:rPr>
                        <a:t>*)</a:t>
                      </a: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 45 mg/Nm</a:t>
                      </a:r>
                      <a:r>
                        <a:rPr lang="en-GB" sz="1800" baseline="300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</a:rPr>
                        <a:t>для установок с тепловой мощностью не более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5 MW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GB" sz="1800" baseline="30000" dirty="0">
                          <a:effectLst/>
                          <a:latin typeface="Arial Narrow" panose="020B0606020202030204" pitchFamily="34" charset="0"/>
                        </a:rPr>
                        <a:t>**)</a:t>
                      </a: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 25 mg/Nm</a:t>
                      </a:r>
                      <a:r>
                        <a:rPr lang="en-GB" sz="1800" baseline="300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</a:rPr>
                        <a:t>для установок с тепловой мощностью не более</a:t>
                      </a: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</a:rPr>
                        <a:t> 5 MW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760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07288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i="0" dirty="0">
                <a:latin typeface="Eras Medium ITC" pitchFamily="34" charset="0"/>
              </a:rPr>
              <a:t>Нормативы допустимых выбросов и удельные выбросы </a:t>
            </a:r>
            <a:r>
              <a:rPr lang="ru-RU" sz="2400" b="1" i="0" dirty="0" smtClean="0">
                <a:latin typeface="Eras Medium ITC" pitchFamily="34" charset="0"/>
              </a:rPr>
              <a:t>средних </a:t>
            </a:r>
            <a:r>
              <a:rPr lang="ru-RU" sz="2400" b="1" i="0" dirty="0">
                <a:latin typeface="Eras Medium ITC" pitchFamily="34" charset="0"/>
              </a:rPr>
              <a:t>и малых установок по сжиганию </a:t>
            </a:r>
            <a:r>
              <a:rPr lang="ru-RU" sz="2400" b="1" i="0" dirty="0" smtClean="0">
                <a:latin typeface="Eras Medium ITC" pitchFamily="34" charset="0"/>
              </a:rPr>
              <a:t>топлива в </a:t>
            </a:r>
            <a:r>
              <a:rPr lang="ru-RU" sz="2400" b="1" i="0" dirty="0">
                <a:latin typeface="Eras Medium ITC" pitchFamily="34" charset="0"/>
              </a:rPr>
              <a:t>Европейском </a:t>
            </a:r>
            <a:r>
              <a:rPr lang="ru-RU" sz="2400" b="1" i="0" dirty="0" smtClean="0">
                <a:latin typeface="Eras Medium ITC" pitchFamily="34" charset="0"/>
              </a:rPr>
              <a:t>Союзе </a:t>
            </a:r>
            <a:r>
              <a:rPr lang="en-US" sz="2400" b="1" i="0" dirty="0">
                <a:solidFill>
                  <a:srgbClr val="FF0000"/>
                </a:solidFill>
                <a:latin typeface="Eras Medium ITC" pitchFamily="34" charset="0"/>
              </a:rPr>
              <a:t>(</a:t>
            </a:r>
            <a:r>
              <a:rPr lang="en-US" sz="2400" b="1" i="0" dirty="0" smtClean="0">
                <a:solidFill>
                  <a:srgbClr val="FF0000"/>
                </a:solidFill>
                <a:latin typeface="Eras Medium ITC" pitchFamily="34" charset="0"/>
              </a:rPr>
              <a:t>IV)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96144"/>
            <a:ext cx="8784976" cy="5445224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Регламент Комиссии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No 813/2013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от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августа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2013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, в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развите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положений Директивы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Экодизайна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5797547"/>
              </p:ext>
            </p:extLst>
          </p:nvPr>
        </p:nvGraphicFramePr>
        <p:xfrm>
          <a:off x="611560" y="2246058"/>
          <a:ext cx="7848872" cy="4163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8512"/>
                <a:gridCol w="1440160"/>
                <a:gridCol w="1800200"/>
              </a:tblGrid>
              <a:tr h="411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</a:rPr>
                        <a:t>Вид установки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</a:rPr>
                        <a:t>Вид топлива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</a:rPr>
                        <a:t>Удельный норматив </a:t>
                      </a: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mg/kWh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377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</a:rPr>
                        <a:t>Обогревательные и комбинированные котлы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</a:rPr>
                        <a:t>газообразное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</a:rPr>
                        <a:t>Обогревательные и комбинированные котлы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</a:rPr>
                        <a:t>жидкое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</a:rPr>
                        <a:t>120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</a:rPr>
                        <a:t>Когенерирующие котлы с внешним сгоранием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</a:rPr>
                        <a:t>газообразное</a:t>
                      </a:r>
                      <a:endParaRPr lang="ru-RU" sz="1800" dirty="0" smtClean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459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</a:rPr>
                        <a:t>Когенерирующие котлы с внешним сгоранием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</a:rPr>
                        <a:t>жидкое</a:t>
                      </a:r>
                      <a:endParaRPr lang="ru-RU" sz="1800" dirty="0" smtClean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</a:rPr>
                        <a:t>120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720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 Narrow" panose="020B0606020202030204" pitchFamily="34" charset="0"/>
                        </a:rPr>
                        <a:t>Когенерирующие</a:t>
                      </a: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</a:rPr>
                        <a:t> котлы с двигателем внутреннего сгорания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</a:rPr>
                        <a:t>газообразное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</a:rPr>
                        <a:t>240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822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</a:rPr>
                        <a:t>Когенерирующие котлы с двигателем внутреннего сгорания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</a:rPr>
                        <a:t>жидкое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</a:rPr>
                        <a:t>420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363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07288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Сжигание биомассы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8326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Наиболее опасными для здоровья при сжигании биомассы являются взвешенные вещества. Приведем удельные величины выбросов 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PM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для ряда европейских стран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Для открытых каминов удельные величины выбросов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PM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изменяются от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23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до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265 mg/MJ.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Для Финляндии и Норвегии —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860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mg/MJ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910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mg/MJ,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для Германии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—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160 mg/MJ.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Для каминов с закрытой топкой наихудшие результаты удельных выбросов —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180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– 204 mg/MJ,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типичные результаты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—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47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– 83 mg/MJ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 лучшие результаты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—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14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– 26 mg/MJ.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Для дровяных плит —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от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94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mg/MJ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Германия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до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650 mg/MJ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Швеция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дровяных котлов с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нижним выходом газов  с прямоточным сгоранием и напорной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воздуходувкой удельный выброс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PM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изменяется от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6-10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mg/MJ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Австрия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до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135 mg/MJ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Швеция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Для печей на пеллетах с электронным контролем сгорания удельный выброс изменяется от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25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mg/MJ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Австрия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to 42 mg/MJ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Швеция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Для котлов на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пеллетах с электронным контролем сгорания удельный выброс изменяется от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11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mg/MJ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Австрия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до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28 mg/MJ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Швеция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). 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494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728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Рекомендации для </a:t>
            </a:r>
            <a:r>
              <a:rPr lang="ru-RU" sz="3600" b="1" i="0" dirty="0" smtClean="0">
                <a:latin typeface="Eras Medium ITC" pitchFamily="34" charset="0"/>
              </a:rPr>
              <a:t>стран-партнёров </a:t>
            </a:r>
            <a:r>
              <a:rPr lang="en-US" sz="3600" b="1" i="0" dirty="0">
                <a:solidFill>
                  <a:srgbClr val="FF0000"/>
                </a:solidFill>
                <a:latin typeface="Eras Medium ITC" pitchFamily="34" charset="0"/>
              </a:rPr>
              <a:t>(I)</a:t>
            </a:r>
            <a:r>
              <a:rPr lang="ru-RU" sz="3600" b="1" i="0" dirty="0" smtClean="0">
                <a:latin typeface="Eras Medium ITC" pitchFamily="34" charset="0"/>
              </a:rPr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8326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первую очередь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необходимо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оценить воздействие средних и малых установок по сжиганию топлива на окружающую среду и здоровье населения. Если для таких загрязняющих веществ как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NO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PM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воздействие велико, то следует спланировать меры по его снижению.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ля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средних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установок следует выбрать один из следующих режимов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Комплексное экологическое разрешение (вода, воздух, почва)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Только разрешение на выбросы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SO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NO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and PM </a:t>
            </a:r>
          </a:p>
          <a:p>
            <a:pPr lvl="1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Уведомительная  регистрация (без оформления разрешения)</a:t>
            </a:r>
          </a:p>
          <a:p>
            <a:pPr lvl="1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Нормы общего действия, без разрешения, уведомления 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регистрации</a:t>
            </a:r>
          </a:p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Выбор определяется степенью воздействия средних установок на окружающую среду. Рекомендуется установить режим комплексных экологических разрешений либо разрешений на выбросы для установок с тепловой мощностью от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MW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до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50 MW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районах с высокой плотностью населения или там, где выбросы этих установок значительны. В других случаях средние установки по сжиганию топлива могут действовать на основе регистрации или норм общего действия.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142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728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Рекомендации для </a:t>
            </a:r>
            <a:r>
              <a:rPr lang="ru-RU" sz="3600" b="1" i="0" dirty="0" smtClean="0">
                <a:latin typeface="Eras Medium ITC" pitchFamily="34" charset="0"/>
              </a:rPr>
              <a:t>стран-партнёров </a:t>
            </a:r>
            <a:r>
              <a:rPr lang="en-US" sz="3600" b="1" i="0" dirty="0">
                <a:solidFill>
                  <a:srgbClr val="FF0000"/>
                </a:solidFill>
                <a:latin typeface="Eras Medium ITC" pitchFamily="34" charset="0"/>
              </a:rPr>
              <a:t>(</a:t>
            </a:r>
            <a:r>
              <a:rPr lang="en-US" sz="3600" b="1" i="0" dirty="0" smtClean="0">
                <a:solidFill>
                  <a:srgbClr val="FF0000"/>
                </a:solidFill>
                <a:latin typeface="Eras Medium ITC" pitchFamily="34" charset="0"/>
              </a:rPr>
              <a:t>II)</a:t>
            </a:r>
            <a:r>
              <a:rPr lang="ru-RU" sz="3600" b="1" i="0" dirty="0" smtClean="0">
                <a:latin typeface="Eras Medium ITC" pitchFamily="34" charset="0"/>
              </a:rPr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При выборе режима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комплексных экологических разрешений или  разрешений на выбросы  для средних установок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можно рекомендовать следующие значения НДВ: </a:t>
            </a:r>
          </a:p>
          <a:p>
            <a:pPr>
              <a:spcBef>
                <a:spcPts val="600"/>
              </a:spcBef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49851456"/>
              </p:ext>
            </p:extLst>
          </p:nvPr>
        </p:nvGraphicFramePr>
        <p:xfrm>
          <a:off x="539547" y="2053459"/>
          <a:ext cx="7848877" cy="4471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4506"/>
                <a:gridCol w="625659"/>
                <a:gridCol w="504056"/>
                <a:gridCol w="560588"/>
                <a:gridCol w="459599"/>
                <a:gridCol w="459599"/>
                <a:gridCol w="459599"/>
                <a:gridCol w="559155"/>
                <a:gridCol w="666414"/>
                <a:gridCol w="518322"/>
                <a:gridCol w="592368"/>
                <a:gridCol w="592368"/>
                <a:gridCol w="592368"/>
                <a:gridCol w="444276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Установки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</a:rPr>
                        <a:t>НДВ для </a:t>
                      </a: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SO</a:t>
                      </a:r>
                      <a:r>
                        <a:rPr lang="en-GB" sz="1600" baseline="-250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 (mg/Nm</a:t>
                      </a:r>
                      <a:r>
                        <a:rPr lang="en-GB" sz="1600" baseline="3000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НДВ для </a:t>
                      </a: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r>
                        <a:rPr lang="en-GB" sz="1600" baseline="-25000" dirty="0">
                          <a:effectLst/>
                          <a:latin typeface="Arial Narrow" panose="020B0606020202030204" pitchFamily="34" charset="0"/>
                        </a:rPr>
                        <a:t>X</a:t>
                      </a: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Nm</a:t>
                      </a:r>
                      <a:r>
                        <a:rPr lang="ru-RU" sz="1600" baseline="300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</a:rPr>
                        <a:t>НДВ для </a:t>
                      </a: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PM</a:t>
                      </a:r>
                      <a:r>
                        <a:rPr lang="ru-RU" sz="1600"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r>
                        <a:rPr lang="ru-RU" sz="160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Nm</a:t>
                      </a:r>
                      <a:r>
                        <a:rPr lang="ru-RU" sz="1600" baseline="3000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60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1977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Биомасса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Другое твердое топ.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Жидкое топливо 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Другое </a:t>
                      </a:r>
                      <a:r>
                        <a:rPr lang="ru-RU" sz="1600" dirty="0" err="1">
                          <a:effectLst/>
                          <a:latin typeface="Arial Narrow" panose="020B0606020202030204" pitchFamily="34" charset="0"/>
                        </a:rPr>
                        <a:t>газообр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Arial Narrow" panose="020B0606020202030204" pitchFamily="34" charset="0"/>
                        </a:rPr>
                        <a:t>топл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Биомасса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Другое твердое топ.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Жидкое топливо</a:t>
                      </a: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Природный газ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Другое </a:t>
                      </a:r>
                      <a:r>
                        <a:rPr lang="ru-RU" sz="1600" dirty="0" err="1">
                          <a:effectLst/>
                          <a:latin typeface="Arial Narrow" panose="020B0606020202030204" pitchFamily="34" charset="0"/>
                        </a:rPr>
                        <a:t>газообр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Arial Narrow" panose="020B0606020202030204" pitchFamily="34" charset="0"/>
                        </a:rPr>
                        <a:t>топл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Биомасса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Другое твердое топ.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Жидкое топливо 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1-5 MW</a:t>
                      </a:r>
                      <a:r>
                        <a:rPr lang="en-GB" sz="1600" baseline="-25000" dirty="0">
                          <a:effectLst/>
                          <a:latin typeface="Arial Narrow" panose="020B0606020202030204" pitchFamily="34" charset="0"/>
                        </a:rPr>
                        <a:t>th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</a:rPr>
                        <a:t>Нов.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350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7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</a:rPr>
                        <a:t>Сущ.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400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350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450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250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250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5-20 MW</a:t>
                      </a:r>
                      <a:r>
                        <a:rPr lang="en-GB" sz="1600" baseline="-25000">
                          <a:effectLst/>
                          <a:latin typeface="Arial Narrow" panose="020B0606020202030204" pitchFamily="34" charset="0"/>
                        </a:rPr>
                        <a:t>th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</a:rPr>
                        <a:t>Нов.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150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150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7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</a:rPr>
                        <a:t>Сущ.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400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350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450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450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5103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20-50 MW</a:t>
                      </a:r>
                      <a:r>
                        <a:rPr lang="en-GB" sz="1600" baseline="-25000">
                          <a:effectLst/>
                          <a:latin typeface="Arial Narrow" panose="020B0606020202030204" pitchFamily="34" charset="0"/>
                        </a:rPr>
                        <a:t>th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</a:rPr>
                        <a:t>Нов.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250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250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6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</a:rPr>
                        <a:t>Сущ.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400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350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450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600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728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Рекомендации для </a:t>
            </a:r>
            <a:r>
              <a:rPr lang="ru-RU" sz="3600" b="1" i="0" dirty="0" smtClean="0">
                <a:latin typeface="Eras Medium ITC" pitchFamily="34" charset="0"/>
              </a:rPr>
              <a:t>стран-партнёров </a:t>
            </a:r>
            <a:r>
              <a:rPr lang="en-US" sz="3600" b="1" i="0" dirty="0">
                <a:solidFill>
                  <a:srgbClr val="FF0000"/>
                </a:solidFill>
                <a:latin typeface="Eras Medium ITC" pitchFamily="34" charset="0"/>
              </a:rPr>
              <a:t>(</a:t>
            </a:r>
            <a:r>
              <a:rPr lang="en-US" sz="3600" b="1" i="0" dirty="0" smtClean="0">
                <a:solidFill>
                  <a:srgbClr val="FF0000"/>
                </a:solidFill>
                <a:latin typeface="Eras Medium ITC" pitchFamily="34" charset="0"/>
              </a:rPr>
              <a:t>IV)</a:t>
            </a:r>
            <a:r>
              <a:rPr lang="ru-RU" sz="3600" b="1" i="0" dirty="0" smtClean="0">
                <a:latin typeface="Eras Medium ITC" pitchFamily="34" charset="0"/>
              </a:rPr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Существующим установкам, находящимся в эксплуатации менее чем 3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00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часов в год  или новым установкам, находящимся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в эксплуатации менее чем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00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часов в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год, величины НДС могут не устанавливаться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Производственный экологический контроль выбросов  рекомендуется выполнять ежегодно для средних установок по сжиганию топлива с тепловой мощностью 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20-50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MW</a:t>
            </a:r>
            <a:r>
              <a:rPr lang="en-US" sz="2200" baseline="-25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и раз в три года для установок с тепловой мощностью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-20 MW</a:t>
            </a:r>
            <a:r>
              <a:rPr lang="en-US" sz="2200" baseline="-25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Малые установки по сжиганию топлива </a:t>
            </a:r>
          </a:p>
          <a:p>
            <a:pPr>
              <a:spcBef>
                <a:spcPts val="600"/>
              </a:spcBef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Для дровяных печей и котлов рекомендуется использовать опыт Северных стран по экологическому этикетированию.  Печи с этикеткой аналогичной Северному Лебедю должны обеспечивать общий выброс загрязняющих веществ менее чем 5 г на кг дров.</a:t>
            </a:r>
          </a:p>
          <a:p>
            <a:pPr>
              <a:spcBef>
                <a:spcPts val="600"/>
              </a:spcBef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Имеет смысл устанавливать НДВ только для пыли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(PM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), поскольку меры по снижению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NOX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в малых масштабах неэффективны, а снижение выбросов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SO2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для малых установок является вопросом правильного выбора топлива</a:t>
            </a: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ru-RU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917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43528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Качество воздуха в Европе</a:t>
            </a:r>
            <a:r>
              <a:rPr lang="en-US" sz="3600" b="1" i="0" dirty="0" smtClean="0">
                <a:latin typeface="Eras Medium ITC" pitchFamily="34" charset="0"/>
              </a:rPr>
              <a:t>  </a:t>
            </a:r>
            <a:r>
              <a:rPr lang="en-US" sz="3600" b="1" i="0" dirty="0">
                <a:solidFill>
                  <a:srgbClr val="FF0000"/>
                </a:solidFill>
                <a:latin typeface="Eras Medium ITC" pitchFamily="34" charset="0"/>
              </a:rPr>
              <a:t>(</a:t>
            </a:r>
            <a:r>
              <a:rPr lang="en-US" sz="3600" b="1" i="0" dirty="0" smtClean="0">
                <a:solidFill>
                  <a:srgbClr val="FF0000"/>
                </a:solidFill>
                <a:latin typeface="Eras Medium ITC" pitchFamily="34" charset="0"/>
              </a:rPr>
              <a:t>II)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400600"/>
          </a:xfrm>
        </p:spPr>
        <p:txBody>
          <a:bodyPr>
            <a:normAutofit/>
          </a:bodyPr>
          <a:lstStyle/>
          <a:p>
            <a:r>
              <a:rPr lang="ru-RU" sz="2300" dirty="0" smtClean="0">
                <a:solidFill>
                  <a:srgbClr val="002060"/>
                </a:solidFill>
              </a:rPr>
              <a:t>Нормативы, установленные Директивой </a:t>
            </a:r>
            <a:r>
              <a:rPr lang="en-US" sz="2300" dirty="0" smtClean="0">
                <a:solidFill>
                  <a:srgbClr val="002060"/>
                </a:solidFill>
              </a:rPr>
              <a:t>2008/50/EC</a:t>
            </a:r>
            <a:endParaRPr lang="ru-RU" sz="21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8162753"/>
              </p:ext>
            </p:extLst>
          </p:nvPr>
        </p:nvGraphicFramePr>
        <p:xfrm>
          <a:off x="107504" y="1340768"/>
          <a:ext cx="8820472" cy="5574030"/>
        </p:xfrm>
        <a:graphic>
          <a:graphicData uri="http://schemas.openxmlformats.org/drawingml/2006/table">
            <a:tbl>
              <a:tblPr firstRow="1" firstCol="1" bandRow="1"/>
              <a:tblGrid>
                <a:gridCol w="1515600"/>
                <a:gridCol w="1168563"/>
                <a:gridCol w="1444049"/>
                <a:gridCol w="1307207"/>
                <a:gridCol w="1886987"/>
                <a:gridCol w="1498066"/>
              </a:tblGrid>
              <a:tr h="668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6699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Загрязнитель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6699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Цель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6699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Период осреднения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6699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Норматив</a:t>
                      </a:r>
                      <a:br>
                        <a:rPr lang="ru-RU" sz="2000" b="1">
                          <a:solidFill>
                            <a:srgbClr val="006699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2000" b="1">
                          <a:solidFill>
                            <a:srgbClr val="006699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µ</a:t>
                      </a:r>
                      <a:r>
                        <a:rPr lang="ru-RU" sz="2000" b="1">
                          <a:solidFill>
                            <a:srgbClr val="006699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g/m3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6699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Использование норматива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6699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Дата достижения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A"/>
                    </a:solidFill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NO</a:t>
                      </a:r>
                      <a:r>
                        <a:rPr lang="ru-RU" sz="2000" b="1" baseline="-250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ru-RU" sz="20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Защита здоровья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1 час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200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Превышений не более 18 в год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01.01.2010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NO</a:t>
                      </a:r>
                      <a:r>
                        <a:rPr lang="ru-RU" sz="2000" b="1" baseline="-250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ru-RU" sz="2000" baseline="-25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Защита здоровья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год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40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В течение года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01.01.2010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PM</a:t>
                      </a:r>
                      <a:r>
                        <a:rPr lang="ru-RU" sz="2000" b="1" baseline="-250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10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Защита здоровья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год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40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В течение года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01.01.2005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PM</a:t>
                      </a:r>
                      <a:r>
                        <a:rPr lang="ru-RU" sz="2000" b="1" baseline="-250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2,5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 этап 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Защита здоровья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год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25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В течение года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01.01.2015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PM</a:t>
                      </a:r>
                      <a:r>
                        <a:rPr lang="ru-RU" sz="2000" b="1" baseline="-250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2,5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 этап 2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Защита здоровья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год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20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В течение года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01.01.2020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Озон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Защита здоровья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8 часов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120 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Не более 1 раза в день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01.01.2020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987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728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Рекомендации для </a:t>
            </a:r>
            <a:r>
              <a:rPr lang="ru-RU" sz="3600" b="1" i="0" dirty="0" smtClean="0">
                <a:latin typeface="Eras Medium ITC" pitchFamily="34" charset="0"/>
              </a:rPr>
              <a:t>стран-партнёров </a:t>
            </a:r>
            <a:r>
              <a:rPr lang="en-US" sz="3600" b="1" i="0" dirty="0" smtClean="0">
                <a:solidFill>
                  <a:srgbClr val="FF0000"/>
                </a:solidFill>
                <a:latin typeface="Eras Medium ITC" pitchFamily="34" charset="0"/>
              </a:rPr>
              <a:t>(V)</a:t>
            </a:r>
            <a:r>
              <a:rPr lang="ru-RU" sz="3600" b="1" i="0" dirty="0" smtClean="0">
                <a:latin typeface="Eras Medium ITC" pitchFamily="34" charset="0"/>
              </a:rPr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Малые установки по сжиганию топлива </a:t>
            </a:r>
          </a:p>
          <a:p>
            <a:pPr>
              <a:spcBef>
                <a:spcPts val="600"/>
              </a:spcBef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Следующие меры могут быть предприняты, чтобы уменьшить выбросы от существующих бытовых печей, плит и котлов: </a:t>
            </a:r>
          </a:p>
          <a:p>
            <a:pPr>
              <a:spcBef>
                <a:spcPts val="600"/>
              </a:spcBef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Использовать социальную рекламу в СМИ для продвижения новых моделей печей и котлов, обращая внимание на связь уровня выбросов с энергоэффективностью и экономией топлива. Следует также обращать внимание на правильный выбор видов топлива. 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Разработать программу замены старых котлов и печей на новые, используя меры как стимуляции, так и принуждения. </a:t>
            </a:r>
          </a:p>
          <a:p>
            <a:pPr>
              <a:spcBef>
                <a:spcPts val="600"/>
              </a:spcBef>
            </a:pPr>
            <a:endParaRPr lang="ru-RU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ru-RU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3211549"/>
              </p:ext>
            </p:extLst>
          </p:nvPr>
        </p:nvGraphicFramePr>
        <p:xfrm>
          <a:off x="323528" y="3861048"/>
          <a:ext cx="8229600" cy="2682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/>
                <a:gridCol w="1008112"/>
                <a:gridCol w="1152128"/>
                <a:gridCol w="792088"/>
                <a:gridCol w="95679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Типы</a:t>
                      </a:r>
                      <a:r>
                        <a:rPr lang="ru-RU" sz="1600" baseline="0" dirty="0" smtClean="0">
                          <a:effectLst/>
                          <a:latin typeface="Arial Narrow" panose="020B0606020202030204" pitchFamily="34" charset="0"/>
                        </a:rPr>
                        <a:t> установок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Рекомендуемые значения НДВ </a:t>
                      </a:r>
                      <a:r>
                        <a:rPr lang="en-GB" sz="16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(mg/Nm</a:t>
                      </a:r>
                      <a:r>
                        <a:rPr lang="en-GB" sz="1600" baseline="300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Рекомендуемые</a:t>
                      </a:r>
                      <a:r>
                        <a:rPr lang="ru-RU" sz="1600" baseline="0" dirty="0" smtClean="0">
                          <a:effectLst/>
                          <a:latin typeface="Arial Narrow" panose="020B0606020202030204" pitchFamily="34" charset="0"/>
                        </a:rPr>
                        <a:t> значения удельных выбросов</a:t>
                      </a:r>
                      <a:r>
                        <a:rPr lang="en-GB" sz="16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(mg/MJ)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Новая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Существ.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Новая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Существ.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Камины и печи, использующие дрова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75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Дровяные котлы </a:t>
                      </a:r>
                      <a:r>
                        <a:rPr lang="en-GB" sz="1600" dirty="0" smtClean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с резервуаром-накопителем </a:t>
                      </a:r>
                      <a:r>
                        <a:rPr lang="en-GB" sz="1600" dirty="0" smtClean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Печи и котлы на пеллетах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Котлы</a:t>
                      </a:r>
                      <a:r>
                        <a:rPr lang="ru-RU" sz="1600" baseline="0" dirty="0" smtClean="0">
                          <a:effectLst/>
                          <a:latin typeface="Arial Narrow" panose="020B0606020202030204" pitchFamily="34" charset="0"/>
                        </a:rPr>
                        <a:t> и печи, использующие иное топливо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Автоматические установки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651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3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М.В. </a:t>
            </a:r>
            <a:r>
              <a:rPr lang="ru-RU" sz="2600" dirty="0" err="1" smtClean="0">
                <a:solidFill>
                  <a:srgbClr val="002060"/>
                </a:solidFill>
              </a:rPr>
              <a:t>Бегак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mbegak@gmail.com</a:t>
            </a:r>
          </a:p>
          <a:p>
            <a:pPr marL="0" indent="0" algn="ctr">
              <a:buNone/>
            </a:pPr>
            <a:endParaRPr lang="ru-RU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Т.В. Гусева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tguseva@muctr.ru</a:t>
            </a:r>
            <a:endParaRPr lang="en-GB" sz="26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863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0" dirty="0">
                <a:latin typeface="Eras Medium ITC" pitchFamily="34" charset="0"/>
              </a:rPr>
              <a:t>С</a:t>
            </a:r>
            <a:r>
              <a:rPr lang="ru-RU" sz="3600" b="1" i="0" dirty="0" smtClean="0">
                <a:latin typeface="Eras Medium ITC" pitchFamily="34" charset="0"/>
              </a:rPr>
              <a:t>колько в </a:t>
            </a:r>
            <a:r>
              <a:rPr lang="ru-RU" sz="3600" b="1" i="0" dirty="0">
                <a:latin typeface="Eras Medium ITC" pitchFamily="34" charset="0"/>
              </a:rPr>
              <a:t>Европейском Союзе малых и средних </a:t>
            </a:r>
            <a:r>
              <a:rPr lang="ru-RU" sz="3600" b="1" i="0" dirty="0" smtClean="0">
                <a:latin typeface="Eras Medium ITC" pitchFamily="34" charset="0"/>
              </a:rPr>
              <a:t>установок по сжиганию топлива?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73176"/>
            <a:ext cx="8712968" cy="5400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Будем считать средней установкой по сжиганию топлива установку  </a:t>
            </a:r>
            <a:r>
              <a:rPr lang="ru-RU" dirty="0">
                <a:solidFill>
                  <a:srgbClr val="002060"/>
                </a:solidFill>
              </a:rPr>
              <a:t>с общей номинальной потребляемой тепловой мощностью </a:t>
            </a:r>
            <a:r>
              <a:rPr lang="ru-RU" dirty="0" smtClean="0">
                <a:solidFill>
                  <a:srgbClr val="002060"/>
                </a:solidFill>
              </a:rPr>
              <a:t>от 1 до 50 МВт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Малыми установками считаются установки </a:t>
            </a:r>
            <a:r>
              <a:rPr lang="ru-RU" dirty="0">
                <a:solidFill>
                  <a:srgbClr val="002060"/>
                </a:solidFill>
              </a:rPr>
              <a:t>с общей номинальной потребляемой тепловой мощностью </a:t>
            </a:r>
            <a:r>
              <a:rPr lang="ru-RU" dirty="0" smtClean="0">
                <a:solidFill>
                  <a:srgbClr val="002060"/>
                </a:solidFill>
              </a:rPr>
              <a:t>менее 1 МВт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Установлено, что в ЕС действуют </a:t>
            </a:r>
            <a:r>
              <a:rPr lang="en-US" dirty="0" smtClean="0">
                <a:solidFill>
                  <a:srgbClr val="002060"/>
                </a:solidFill>
              </a:rPr>
              <a:t>14</a:t>
            </a:r>
            <a:r>
              <a:rPr lang="ru-RU" dirty="0" smtClean="0">
                <a:solidFill>
                  <a:srgbClr val="002060"/>
                </a:solidFill>
              </a:rPr>
              <a:t>2 </a:t>
            </a:r>
            <a:r>
              <a:rPr lang="en-US" dirty="0" smtClean="0">
                <a:solidFill>
                  <a:srgbClr val="002060"/>
                </a:solidFill>
              </a:rPr>
              <a:t>986 </a:t>
            </a:r>
            <a:r>
              <a:rPr lang="ru-RU" dirty="0" smtClean="0">
                <a:solidFill>
                  <a:srgbClr val="002060"/>
                </a:solidFill>
              </a:rPr>
              <a:t>установок с тепловой мощностью от 1 до 50 </a:t>
            </a:r>
            <a:r>
              <a:rPr lang="ru-RU" dirty="0">
                <a:solidFill>
                  <a:srgbClr val="002060"/>
                </a:solidFill>
              </a:rPr>
              <a:t>М</a:t>
            </a:r>
            <a:r>
              <a:rPr lang="ru-RU" dirty="0" smtClean="0">
                <a:solidFill>
                  <a:srgbClr val="002060"/>
                </a:solidFill>
              </a:rPr>
              <a:t>Вт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(2010 год)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Их вклад в загрязнение атмосферного воздуха оценивается как: </a:t>
            </a:r>
            <a:r>
              <a:rPr lang="en-US" dirty="0" smtClean="0">
                <a:solidFill>
                  <a:srgbClr val="002060"/>
                </a:solidFill>
              </a:rPr>
              <a:t> 554</a:t>
            </a:r>
            <a:r>
              <a:rPr lang="ru-RU" dirty="0" smtClean="0">
                <a:solidFill>
                  <a:srgbClr val="002060"/>
                </a:solidFill>
              </a:rPr>
              <a:t> 000 тонн оксидов азота</a:t>
            </a:r>
            <a:r>
              <a:rPr lang="en-US" dirty="0" smtClean="0">
                <a:solidFill>
                  <a:srgbClr val="002060"/>
                </a:solidFill>
              </a:rPr>
              <a:t>, 301</a:t>
            </a:r>
            <a:r>
              <a:rPr lang="ru-RU" dirty="0" smtClean="0">
                <a:solidFill>
                  <a:srgbClr val="002060"/>
                </a:solidFill>
              </a:rPr>
              <a:t> 000 тонн двуокиси серы и 53 000 тонн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взвешенных веществ </a:t>
            </a:r>
            <a:r>
              <a:rPr lang="en-US" dirty="0" smtClean="0">
                <a:solidFill>
                  <a:srgbClr val="002060"/>
                </a:solidFill>
              </a:rPr>
              <a:t>(PM) </a:t>
            </a:r>
            <a:endParaRPr lang="en-US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450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11" y="-99392"/>
            <a:ext cx="9001000" cy="692696"/>
          </a:xfrm>
        </p:spPr>
        <p:txBody>
          <a:bodyPr>
            <a:normAutofit/>
          </a:bodyPr>
          <a:lstStyle/>
          <a:p>
            <a:pPr algn="ctr"/>
            <a:r>
              <a:rPr lang="ru-RU" sz="3200" b="1" i="0" dirty="0" smtClean="0">
                <a:latin typeface="Eras Medium ITC" pitchFamily="34" charset="0"/>
              </a:rPr>
              <a:t>Распределение по секторам и технологиям</a:t>
            </a:r>
            <a:endParaRPr lang="en-GB" sz="3200" b="1" i="0" dirty="0">
              <a:solidFill>
                <a:srgbClr val="C00000"/>
              </a:solidFill>
              <a:latin typeface="Eras Medium ITC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79579300"/>
              </p:ext>
            </p:extLst>
          </p:nvPr>
        </p:nvGraphicFramePr>
        <p:xfrm>
          <a:off x="251521" y="548680"/>
          <a:ext cx="8640959" cy="594511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24336"/>
                <a:gridCol w="1872208"/>
                <a:gridCol w="2016224"/>
                <a:gridCol w="1728191"/>
              </a:tblGrid>
              <a:tr h="424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Данные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1-5 MW</a:t>
                      </a:r>
                      <a:r>
                        <a:rPr lang="en-GB" sz="1500" baseline="-25000" dirty="0">
                          <a:solidFill>
                            <a:srgbClr val="FFFF00"/>
                          </a:solidFill>
                          <a:effectLst/>
                        </a:rPr>
                        <a:t>th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5-20 MW</a:t>
                      </a:r>
                      <a:r>
                        <a:rPr lang="en-GB" sz="1500" baseline="-25000" dirty="0">
                          <a:solidFill>
                            <a:srgbClr val="FFFF00"/>
                          </a:solidFill>
                          <a:effectLst/>
                        </a:rPr>
                        <a:t>th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20-50 MW</a:t>
                      </a:r>
                      <a:r>
                        <a:rPr lang="en-GB" sz="1500" baseline="-25000" dirty="0">
                          <a:solidFill>
                            <a:srgbClr val="FFFF00"/>
                          </a:solidFill>
                          <a:effectLst/>
                        </a:rPr>
                        <a:t>th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2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Число установок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113 809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23 868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5 309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Распределение по секторам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: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dirty="0">
                          <a:effectLst/>
                        </a:rPr>
                        <a:t>1-5 MW</a:t>
                      </a:r>
                      <a:r>
                        <a:rPr lang="en-GB" sz="1500" b="1" baseline="-25000" dirty="0">
                          <a:effectLst/>
                        </a:rPr>
                        <a:t>th</a:t>
                      </a:r>
                      <a:endParaRPr lang="ru-RU" sz="15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dirty="0">
                          <a:effectLst/>
                        </a:rPr>
                        <a:t>5-20 MW</a:t>
                      </a:r>
                      <a:r>
                        <a:rPr lang="en-GB" sz="1500" b="1" baseline="-25000" dirty="0">
                          <a:effectLst/>
                        </a:rPr>
                        <a:t>th</a:t>
                      </a:r>
                      <a:endParaRPr lang="ru-RU" sz="15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dirty="0">
                          <a:effectLst/>
                        </a:rPr>
                        <a:t>20-50 MW</a:t>
                      </a:r>
                      <a:r>
                        <a:rPr lang="en-GB" sz="1500" b="1" baseline="-25000" dirty="0">
                          <a:effectLst/>
                        </a:rPr>
                        <a:t>th</a:t>
                      </a:r>
                      <a:endParaRPr lang="ru-RU" sz="15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Производство электроэнергии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11%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8%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16%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Производство тепла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25%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29%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40%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Больницы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6%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1%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2%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Теплицы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13%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40%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4%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Промышленность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</a:rPr>
                        <a:t>22</a:t>
                      </a:r>
                      <a:r>
                        <a:rPr lang="en-GB" sz="1500">
                          <a:effectLst/>
                        </a:rPr>
                        <a:t>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</a:rPr>
                        <a:t>17</a:t>
                      </a:r>
                      <a:r>
                        <a:rPr lang="en-GB" sz="1500" dirty="0">
                          <a:effectLst/>
                        </a:rPr>
                        <a:t>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</a:rPr>
                        <a:t>34</a:t>
                      </a:r>
                      <a:r>
                        <a:rPr lang="en-GB" sz="1500" dirty="0">
                          <a:effectLst/>
                        </a:rPr>
                        <a:t>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Прочие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</a:rPr>
                        <a:t>23%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</a:rPr>
                        <a:t>5%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</a:rPr>
                        <a:t>4%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Технологии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: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dirty="0">
                          <a:effectLst/>
                        </a:rPr>
                        <a:t>1-5 MW</a:t>
                      </a:r>
                      <a:r>
                        <a:rPr lang="en-GB" sz="1500" b="1" baseline="-25000" dirty="0">
                          <a:effectLst/>
                        </a:rPr>
                        <a:t>th</a:t>
                      </a:r>
                      <a:endParaRPr lang="ru-RU" sz="15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dirty="0">
                          <a:effectLst/>
                        </a:rPr>
                        <a:t>5-20 MW</a:t>
                      </a:r>
                      <a:r>
                        <a:rPr lang="en-GB" sz="1500" b="1" baseline="-25000" dirty="0">
                          <a:effectLst/>
                        </a:rPr>
                        <a:t>th</a:t>
                      </a:r>
                      <a:endParaRPr lang="ru-RU" sz="15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dirty="0">
                          <a:effectLst/>
                        </a:rPr>
                        <a:t>20-50 MW</a:t>
                      </a:r>
                      <a:r>
                        <a:rPr lang="en-GB" sz="1500" b="1" baseline="-25000" dirty="0">
                          <a:effectLst/>
                        </a:rPr>
                        <a:t>th</a:t>
                      </a:r>
                      <a:endParaRPr lang="ru-RU" sz="15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Котлы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dirty="0">
                          <a:effectLst/>
                        </a:rPr>
                        <a:t>80%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dirty="0">
                          <a:effectLst/>
                        </a:rPr>
                        <a:t>82%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dirty="0">
                          <a:effectLst/>
                        </a:rPr>
                        <a:t>81%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Двигатели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 / </a:t>
                      </a: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турбины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 / </a:t>
                      </a: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прочее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20%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18%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19%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Потребление топлива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: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dirty="0">
                          <a:effectLst/>
                        </a:rPr>
                        <a:t>1-5 MW</a:t>
                      </a:r>
                      <a:r>
                        <a:rPr lang="en-GB" sz="1500" b="1" baseline="-25000" dirty="0">
                          <a:effectLst/>
                        </a:rPr>
                        <a:t>th</a:t>
                      </a:r>
                      <a:endParaRPr lang="ru-RU" sz="15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dirty="0">
                          <a:effectLst/>
                        </a:rPr>
                        <a:t>5-20 MW</a:t>
                      </a:r>
                      <a:r>
                        <a:rPr lang="en-GB" sz="1500" b="1" baseline="-25000" dirty="0">
                          <a:effectLst/>
                        </a:rPr>
                        <a:t>th</a:t>
                      </a:r>
                      <a:endParaRPr lang="ru-RU" sz="15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dirty="0">
                          <a:effectLst/>
                        </a:rPr>
                        <a:t>20-50 MW</a:t>
                      </a:r>
                      <a:r>
                        <a:rPr lang="en-GB" sz="1500" b="1" baseline="-25000" dirty="0">
                          <a:effectLst/>
                        </a:rPr>
                        <a:t>th</a:t>
                      </a:r>
                      <a:endParaRPr lang="ru-RU" sz="15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Биомасса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 (</a:t>
                      </a:r>
                      <a:r>
                        <a:rPr lang="en-GB" sz="1500" dirty="0" err="1">
                          <a:solidFill>
                            <a:srgbClr val="FFFF00"/>
                          </a:solidFill>
                          <a:effectLst/>
                        </a:rPr>
                        <a:t>ПДж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— 10</a:t>
                      </a:r>
                      <a:r>
                        <a:rPr lang="ru-RU" sz="1500" baseline="30000" dirty="0">
                          <a:solidFill>
                            <a:srgbClr val="FFFF00"/>
                          </a:solidFill>
                          <a:effectLst/>
                        </a:rPr>
                        <a:t>15</a:t>
                      </a: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 Дж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)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163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160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182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Другое твердое топливо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 (</a:t>
                      </a:r>
                      <a:r>
                        <a:rPr lang="en-GB" sz="1500" dirty="0" err="1">
                          <a:solidFill>
                            <a:srgbClr val="FFFF00"/>
                          </a:solidFill>
                          <a:effectLst/>
                        </a:rPr>
                        <a:t>ПДж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) 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49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46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74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Жидкое топливо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 (</a:t>
                      </a:r>
                      <a:r>
                        <a:rPr lang="en-GB" sz="1500" dirty="0" err="1">
                          <a:solidFill>
                            <a:srgbClr val="FFFF00"/>
                          </a:solidFill>
                          <a:effectLst/>
                        </a:rPr>
                        <a:t>ПДж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)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213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290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206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Природный газ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 (</a:t>
                      </a:r>
                      <a:r>
                        <a:rPr lang="en-GB" sz="1500" dirty="0" err="1">
                          <a:solidFill>
                            <a:srgbClr val="FFFF00"/>
                          </a:solidFill>
                          <a:effectLst/>
                        </a:rPr>
                        <a:t>ПДж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)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1 268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1 704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844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55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Другое газообразное </a:t>
                      </a:r>
                      <a:r>
                        <a:rPr lang="ru-RU" sz="1500" dirty="0" smtClean="0">
                          <a:solidFill>
                            <a:srgbClr val="FFFF00"/>
                          </a:solidFill>
                          <a:effectLst/>
                        </a:rPr>
                        <a:t>топ.</a:t>
                      </a:r>
                      <a:r>
                        <a:rPr lang="en-GB" sz="15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(</a:t>
                      </a:r>
                      <a:r>
                        <a:rPr lang="en-GB" sz="1500" dirty="0" err="1">
                          <a:solidFill>
                            <a:srgbClr val="FFFF00"/>
                          </a:solidFill>
                          <a:effectLst/>
                        </a:rPr>
                        <a:t>ПДж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) 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277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125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104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Выбросы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dirty="0">
                          <a:effectLst/>
                        </a:rPr>
                        <a:t>1-5 MW</a:t>
                      </a:r>
                      <a:r>
                        <a:rPr lang="en-GB" sz="1500" b="1" baseline="-25000" dirty="0">
                          <a:effectLst/>
                        </a:rPr>
                        <a:t>th</a:t>
                      </a:r>
                      <a:endParaRPr lang="ru-RU" sz="15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dirty="0">
                          <a:effectLst/>
                        </a:rPr>
                        <a:t>5-20 MW</a:t>
                      </a:r>
                      <a:r>
                        <a:rPr lang="en-GB" sz="1500" b="1" baseline="-25000" dirty="0">
                          <a:effectLst/>
                        </a:rPr>
                        <a:t>th</a:t>
                      </a:r>
                      <a:endParaRPr lang="ru-RU" sz="15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dirty="0">
                          <a:effectLst/>
                        </a:rPr>
                        <a:t>20-50 MW</a:t>
                      </a:r>
                      <a:r>
                        <a:rPr lang="en-GB" sz="1500" b="1" baseline="-25000" dirty="0">
                          <a:effectLst/>
                        </a:rPr>
                        <a:t>th</a:t>
                      </a:r>
                      <a:endParaRPr lang="ru-RU" sz="15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SO</a:t>
                      </a:r>
                      <a:r>
                        <a:rPr lang="en-GB" sz="1500" baseline="-25000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 (</a:t>
                      </a: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тысяч тонн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) 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103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130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68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NO</a:t>
                      </a:r>
                      <a:r>
                        <a:rPr lang="en-GB" sz="1500" baseline="-25000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 (</a:t>
                      </a: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тысяч тонн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)) 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210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227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117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Взвешенные 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(</a:t>
                      </a: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тысяч тонн</a:t>
                      </a: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</a:rPr>
                        <a:t>)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17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20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16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354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algn="ctr"/>
            <a:r>
              <a:rPr lang="ru-RU" b="1" i="0" dirty="0" smtClean="0">
                <a:latin typeface="Eras Medium ITC" pitchFamily="34" charset="0"/>
              </a:rPr>
              <a:t>Потребление топлива </a:t>
            </a:r>
            <a:r>
              <a:rPr lang="en-US" b="1" i="0" dirty="0" smtClean="0">
                <a:latin typeface="Eras Medium ITC" pitchFamily="34" charset="0"/>
              </a:rPr>
              <a:t/>
            </a:r>
            <a:br>
              <a:rPr lang="en-US" b="1" i="0" dirty="0" smtClean="0">
                <a:latin typeface="Eras Medium ITC" pitchFamily="34" charset="0"/>
              </a:rPr>
            </a:br>
            <a:r>
              <a:rPr lang="ru-RU" b="1" i="0" dirty="0" smtClean="0">
                <a:latin typeface="Eras Medium ITC" pitchFamily="34" charset="0"/>
              </a:rPr>
              <a:t>в зависимости от мощности</a:t>
            </a:r>
            <a:endParaRPr lang="en-GB" b="1" i="0" dirty="0">
              <a:latin typeface="+mn-lt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920880" cy="5328592"/>
          </a:xfrm>
          <a:prstGeom prst="rect">
            <a:avLst/>
          </a:prstGeom>
          <a:ln w="6350">
            <a:solidFill>
              <a:sysClr val="windowText" lastClr="0000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288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algn="ctr"/>
            <a:r>
              <a:rPr lang="ru-RU" b="1" i="0" dirty="0" smtClean="0">
                <a:latin typeface="Eras Medium ITC" pitchFamily="34" charset="0"/>
              </a:rPr>
              <a:t>Выбросы в зависимости </a:t>
            </a:r>
            <a:r>
              <a:rPr lang="en-US" b="1" i="0" dirty="0" smtClean="0">
                <a:latin typeface="Eras Medium ITC" pitchFamily="34" charset="0"/>
              </a:rPr>
              <a:t/>
            </a:r>
            <a:br>
              <a:rPr lang="en-US" b="1" i="0" dirty="0" smtClean="0">
                <a:latin typeface="Eras Medium ITC" pitchFamily="34" charset="0"/>
              </a:rPr>
            </a:br>
            <a:r>
              <a:rPr lang="ru-RU" b="1" i="0" dirty="0" smtClean="0">
                <a:latin typeface="Eras Medium ITC" pitchFamily="34" charset="0"/>
              </a:rPr>
              <a:t>от мощности</a:t>
            </a:r>
            <a:endParaRPr lang="en-GB" b="1" i="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22" y="1196752"/>
            <a:ext cx="855344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679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918051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0" dirty="0" smtClean="0">
                <a:latin typeface="Eras Medium ITC" pitchFamily="34" charset="0"/>
              </a:rPr>
              <a:t>Влияние выбросов на окружающую среду</a:t>
            </a:r>
            <a:r>
              <a:rPr lang="en-US" sz="3200" b="1" i="0" dirty="0" smtClean="0">
                <a:latin typeface="Eras Medium ITC" pitchFamily="34" charset="0"/>
              </a:rPr>
              <a:t>  </a:t>
            </a:r>
            <a:r>
              <a:rPr lang="en-US" sz="3200" b="1" i="0" dirty="0">
                <a:solidFill>
                  <a:srgbClr val="FF0000"/>
                </a:solidFill>
                <a:latin typeface="Eras Medium ITC" pitchFamily="34" charset="0"/>
              </a:rPr>
              <a:t>(I)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784976" cy="5904656"/>
          </a:xfrm>
        </p:spPr>
        <p:txBody>
          <a:bodyPr>
            <a:normAutofit lnSpcReduction="10000"/>
          </a:bodyPr>
          <a:lstStyle/>
          <a:p>
            <a:r>
              <a:rPr lang="en-US" sz="2100" b="1" dirty="0">
                <a:solidFill>
                  <a:srgbClr val="002060"/>
                </a:solidFill>
              </a:rPr>
              <a:t>NO</a:t>
            </a:r>
            <a:r>
              <a:rPr lang="en-US" sz="2100" b="1" baseline="-25000" dirty="0">
                <a:solidFill>
                  <a:srgbClr val="002060"/>
                </a:solidFill>
              </a:rPr>
              <a:t>2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ru-RU" sz="2100" dirty="0" smtClean="0">
                <a:solidFill>
                  <a:srgbClr val="002060"/>
                </a:solidFill>
              </a:rPr>
              <a:t>взаимодействуя с летучими органическими соединениями в присутствии солнечного света образует озон. Озон вызывает такие негативные эффекты как разрушение легочной ткани и дисфункцию легких. Особенно чувствительны к содержанию озона  дети, пожилые люди и астматики</a:t>
            </a:r>
            <a:endParaRPr lang="en-US" sz="2100" dirty="0">
              <a:solidFill>
                <a:srgbClr val="002060"/>
              </a:solidFill>
            </a:endParaRPr>
          </a:p>
          <a:p>
            <a:r>
              <a:rPr lang="ru-RU" sz="2100" b="1" dirty="0" smtClean="0">
                <a:solidFill>
                  <a:srgbClr val="002060"/>
                </a:solidFill>
              </a:rPr>
              <a:t>Рекомендации ВОЗ для </a:t>
            </a:r>
            <a:r>
              <a:rPr lang="en-US" sz="2100" b="1" dirty="0" smtClean="0">
                <a:solidFill>
                  <a:srgbClr val="002060"/>
                </a:solidFill>
              </a:rPr>
              <a:t>NO</a:t>
            </a:r>
            <a:r>
              <a:rPr lang="en-US" sz="2100" b="1" baseline="-25000" dirty="0" smtClean="0">
                <a:solidFill>
                  <a:srgbClr val="002060"/>
                </a:solidFill>
              </a:rPr>
              <a:t>X</a:t>
            </a:r>
            <a:r>
              <a:rPr lang="en-US" sz="2100" b="1" dirty="0" smtClean="0">
                <a:solidFill>
                  <a:srgbClr val="002060"/>
                </a:solidFill>
              </a:rPr>
              <a:t>: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en-US" sz="2100" dirty="0" smtClean="0">
                <a:solidFill>
                  <a:srgbClr val="002060"/>
                </a:solidFill>
              </a:rPr>
              <a:t>40 </a:t>
            </a:r>
            <a:r>
              <a:rPr lang="ru-RU" sz="2100" dirty="0" smtClean="0">
                <a:solidFill>
                  <a:srgbClr val="002060"/>
                </a:solidFill>
              </a:rPr>
              <a:t>мкг</a:t>
            </a:r>
            <a:r>
              <a:rPr lang="en-US" sz="2100" dirty="0" smtClean="0">
                <a:solidFill>
                  <a:srgbClr val="002060"/>
                </a:solidFill>
              </a:rPr>
              <a:t>/</a:t>
            </a:r>
            <a:r>
              <a:rPr lang="ru-RU" sz="2100" dirty="0" smtClean="0">
                <a:solidFill>
                  <a:srgbClr val="002060"/>
                </a:solidFill>
              </a:rPr>
              <a:t>м</a:t>
            </a:r>
            <a:r>
              <a:rPr lang="en-US" sz="2100" baseline="30000" dirty="0" smtClean="0">
                <a:solidFill>
                  <a:srgbClr val="002060"/>
                </a:solidFill>
              </a:rPr>
              <a:t>3</a:t>
            </a:r>
            <a:r>
              <a:rPr lang="en-US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smtClean="0">
                <a:solidFill>
                  <a:srgbClr val="002060"/>
                </a:solidFill>
              </a:rPr>
              <a:t>среднегодовое, </a:t>
            </a:r>
            <a:r>
              <a:rPr lang="en-US" sz="2100" dirty="0" smtClean="0">
                <a:solidFill>
                  <a:srgbClr val="002060"/>
                </a:solidFill>
              </a:rPr>
              <a:t>200 </a:t>
            </a:r>
            <a:r>
              <a:rPr lang="ru-RU" sz="2100" dirty="0">
                <a:solidFill>
                  <a:srgbClr val="002060"/>
                </a:solidFill>
              </a:rPr>
              <a:t>мкг</a:t>
            </a:r>
            <a:r>
              <a:rPr lang="en-US" sz="2100" dirty="0">
                <a:solidFill>
                  <a:srgbClr val="002060"/>
                </a:solidFill>
              </a:rPr>
              <a:t>/</a:t>
            </a:r>
            <a:r>
              <a:rPr lang="ru-RU" sz="2100" dirty="0">
                <a:solidFill>
                  <a:srgbClr val="002060"/>
                </a:solidFill>
              </a:rPr>
              <a:t>м</a:t>
            </a:r>
            <a:r>
              <a:rPr lang="en-US" sz="2100" baseline="30000" dirty="0">
                <a:solidFill>
                  <a:srgbClr val="002060"/>
                </a:solidFill>
              </a:rPr>
              <a:t>3</a:t>
            </a:r>
            <a:r>
              <a:rPr lang="en-US" sz="2100" dirty="0" smtClean="0">
                <a:solidFill>
                  <a:srgbClr val="002060"/>
                </a:solidFill>
              </a:rPr>
              <a:t> 1-</a:t>
            </a:r>
            <a:r>
              <a:rPr lang="ru-RU" sz="2100" dirty="0" smtClean="0">
                <a:solidFill>
                  <a:srgbClr val="002060"/>
                </a:solidFill>
              </a:rPr>
              <a:t>час</a:t>
            </a:r>
            <a:endParaRPr lang="en-US" sz="2100" dirty="0">
              <a:solidFill>
                <a:srgbClr val="002060"/>
              </a:solidFill>
            </a:endParaRPr>
          </a:p>
          <a:p>
            <a:r>
              <a:rPr lang="ru-RU" sz="2100" dirty="0" smtClean="0">
                <a:solidFill>
                  <a:srgbClr val="002060"/>
                </a:solidFill>
              </a:rPr>
              <a:t>При кратковременных концентрациях </a:t>
            </a:r>
            <a:r>
              <a:rPr lang="en-US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smtClean="0">
                <a:solidFill>
                  <a:srgbClr val="002060"/>
                </a:solidFill>
              </a:rPr>
              <a:t>выше </a:t>
            </a:r>
            <a:r>
              <a:rPr lang="en-US" sz="2100" dirty="0">
                <a:solidFill>
                  <a:srgbClr val="002060"/>
                </a:solidFill>
              </a:rPr>
              <a:t>200 </a:t>
            </a:r>
            <a:r>
              <a:rPr lang="ru-RU" sz="2100" dirty="0">
                <a:solidFill>
                  <a:srgbClr val="002060"/>
                </a:solidFill>
              </a:rPr>
              <a:t>мкг</a:t>
            </a:r>
            <a:r>
              <a:rPr lang="en-US" sz="2100" dirty="0">
                <a:solidFill>
                  <a:srgbClr val="002060"/>
                </a:solidFill>
              </a:rPr>
              <a:t>/</a:t>
            </a:r>
            <a:r>
              <a:rPr lang="ru-RU" sz="2100" dirty="0">
                <a:solidFill>
                  <a:srgbClr val="002060"/>
                </a:solidFill>
              </a:rPr>
              <a:t>м</a:t>
            </a:r>
            <a:r>
              <a:rPr lang="en-US" sz="2100" baseline="30000" dirty="0">
                <a:solidFill>
                  <a:srgbClr val="002060"/>
                </a:solidFill>
              </a:rPr>
              <a:t>3</a:t>
            </a:r>
            <a:r>
              <a:rPr lang="en-US" sz="2100" dirty="0" smtClean="0">
                <a:solidFill>
                  <a:srgbClr val="002060"/>
                </a:solidFill>
              </a:rPr>
              <a:t>, </a:t>
            </a:r>
            <a:r>
              <a:rPr lang="en-US" sz="2100" dirty="0">
                <a:solidFill>
                  <a:srgbClr val="002060"/>
                </a:solidFill>
              </a:rPr>
              <a:t>NO</a:t>
            </a:r>
            <a:r>
              <a:rPr lang="en-US" sz="2100" baseline="-25000" dirty="0">
                <a:solidFill>
                  <a:srgbClr val="002060"/>
                </a:solidFill>
              </a:rPr>
              <a:t>2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ru-RU" sz="2100" dirty="0" smtClean="0">
                <a:solidFill>
                  <a:srgbClr val="002060"/>
                </a:solidFill>
              </a:rPr>
              <a:t>является ядом, вызывающим серьезные поражения легких</a:t>
            </a:r>
            <a:endParaRPr lang="en-US" sz="2100" dirty="0">
              <a:solidFill>
                <a:srgbClr val="002060"/>
              </a:solidFill>
            </a:endParaRPr>
          </a:p>
          <a:p>
            <a:r>
              <a:rPr lang="ru-RU" sz="2100" b="1" dirty="0" smtClean="0">
                <a:solidFill>
                  <a:srgbClr val="002060"/>
                </a:solidFill>
              </a:rPr>
              <a:t>Пыль и взвешенные вещества </a:t>
            </a:r>
            <a:r>
              <a:rPr lang="en-US" sz="2100" b="1" dirty="0" smtClean="0">
                <a:solidFill>
                  <a:srgbClr val="002060"/>
                </a:solidFill>
              </a:rPr>
              <a:t>(PM</a:t>
            </a:r>
            <a:r>
              <a:rPr lang="en-US" sz="2100" b="1" dirty="0">
                <a:solidFill>
                  <a:srgbClr val="002060"/>
                </a:solidFill>
              </a:rPr>
              <a:t>) </a:t>
            </a:r>
            <a:r>
              <a:rPr lang="ru-RU" sz="2100" dirty="0" smtClean="0">
                <a:solidFill>
                  <a:srgbClr val="002060"/>
                </a:solidFill>
              </a:rPr>
              <a:t>в настоящее время наиболее опасный загрязнитель, особенно опасны мельчайшие частицы</a:t>
            </a:r>
            <a:r>
              <a:rPr lang="en-US" sz="2100" dirty="0" smtClean="0">
                <a:solidFill>
                  <a:srgbClr val="002060"/>
                </a:solidFill>
              </a:rPr>
              <a:t>. </a:t>
            </a:r>
            <a:r>
              <a:rPr lang="ru-RU" sz="2100" dirty="0" smtClean="0">
                <a:solidFill>
                  <a:srgbClr val="002060"/>
                </a:solidFill>
              </a:rPr>
              <a:t>Классифицируются в соответствии с </a:t>
            </a:r>
            <a:r>
              <a:rPr lang="en-US" sz="2100" dirty="0" smtClean="0">
                <a:solidFill>
                  <a:srgbClr val="002060"/>
                </a:solidFill>
              </a:rPr>
              <a:t> </a:t>
            </a:r>
            <a:r>
              <a:rPr lang="en-US" sz="2100" dirty="0">
                <a:solidFill>
                  <a:srgbClr val="002060"/>
                </a:solidFill>
              </a:rPr>
              <a:t>US EPA </a:t>
            </a:r>
            <a:r>
              <a:rPr lang="ru-RU" sz="2100" dirty="0" smtClean="0">
                <a:solidFill>
                  <a:srgbClr val="002060"/>
                </a:solidFill>
              </a:rPr>
              <a:t>следующим образом</a:t>
            </a:r>
            <a:r>
              <a:rPr lang="en-US" sz="2100" dirty="0" smtClean="0">
                <a:solidFill>
                  <a:srgbClr val="002060"/>
                </a:solidFill>
              </a:rPr>
              <a:t>:</a:t>
            </a:r>
            <a:endParaRPr lang="en-US" sz="2100" dirty="0">
              <a:solidFill>
                <a:srgbClr val="002060"/>
              </a:solidFill>
            </a:endParaRPr>
          </a:p>
          <a:p>
            <a:pPr lvl="1"/>
            <a:r>
              <a:rPr lang="ru-RU" sz="1700" b="1" dirty="0" smtClean="0">
                <a:solidFill>
                  <a:srgbClr val="002060"/>
                </a:solidFill>
              </a:rPr>
              <a:t>«Крупные частицы»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>
                <a:solidFill>
                  <a:srgbClr val="002060"/>
                </a:solidFill>
              </a:rPr>
              <a:t>(PM</a:t>
            </a:r>
            <a:r>
              <a:rPr lang="en-US" sz="1700" b="1" baseline="-25000" dirty="0">
                <a:solidFill>
                  <a:srgbClr val="002060"/>
                </a:solidFill>
              </a:rPr>
              <a:t>10</a:t>
            </a:r>
            <a:r>
              <a:rPr lang="en-US" sz="1700" b="1" dirty="0">
                <a:solidFill>
                  <a:srgbClr val="002060"/>
                </a:solidFill>
              </a:rPr>
              <a:t>) </a:t>
            </a:r>
            <a:r>
              <a:rPr lang="ru-RU" sz="1700" b="1" dirty="0" smtClean="0">
                <a:solidFill>
                  <a:srgbClr val="002060"/>
                </a:solidFill>
              </a:rPr>
              <a:t>─ </a:t>
            </a:r>
            <a:r>
              <a:rPr lang="ru-RU" sz="1700" dirty="0" smtClean="0">
                <a:solidFill>
                  <a:srgbClr val="002060"/>
                </a:solidFill>
              </a:rPr>
              <a:t>все частицы с аэродинамическим диаметром от 10 до 2,5 мкм </a:t>
            </a:r>
          </a:p>
          <a:p>
            <a:pPr lvl="1"/>
            <a:r>
              <a:rPr lang="en-US" sz="1700" b="1" dirty="0" smtClean="0">
                <a:solidFill>
                  <a:srgbClr val="002060"/>
                </a:solidFill>
              </a:rPr>
              <a:t> «</a:t>
            </a:r>
            <a:r>
              <a:rPr lang="ru-RU" sz="1700" b="1" dirty="0" smtClean="0">
                <a:solidFill>
                  <a:srgbClr val="002060"/>
                </a:solidFill>
              </a:rPr>
              <a:t>Тонкие частицы»</a:t>
            </a:r>
            <a:r>
              <a:rPr lang="en-US" sz="1700" b="1" dirty="0" smtClean="0">
                <a:solidFill>
                  <a:srgbClr val="002060"/>
                </a:solidFill>
              </a:rPr>
              <a:t> (</a:t>
            </a:r>
            <a:r>
              <a:rPr lang="ru-RU" sz="1700" b="1" dirty="0" smtClean="0">
                <a:solidFill>
                  <a:srgbClr val="002060"/>
                </a:solidFill>
              </a:rPr>
              <a:t>или </a:t>
            </a:r>
            <a:r>
              <a:rPr lang="en-US" sz="1700" b="1" dirty="0" smtClean="0">
                <a:solidFill>
                  <a:srgbClr val="002060"/>
                </a:solidFill>
              </a:rPr>
              <a:t>PM</a:t>
            </a:r>
            <a:r>
              <a:rPr lang="en-US" sz="1700" b="1" baseline="-25000" dirty="0" smtClean="0">
                <a:solidFill>
                  <a:srgbClr val="002060"/>
                </a:solidFill>
              </a:rPr>
              <a:t>2,5</a:t>
            </a:r>
            <a:r>
              <a:rPr lang="en-US" sz="1700" b="1" dirty="0">
                <a:solidFill>
                  <a:srgbClr val="002060"/>
                </a:solidFill>
              </a:rPr>
              <a:t>) </a:t>
            </a:r>
            <a:r>
              <a:rPr lang="ru-RU" sz="1700" dirty="0" smtClean="0">
                <a:solidFill>
                  <a:srgbClr val="002060"/>
                </a:solidFill>
              </a:rPr>
              <a:t>имеют диаметр меньше </a:t>
            </a:r>
            <a:r>
              <a:rPr lang="en-US" sz="1700" dirty="0" smtClean="0">
                <a:solidFill>
                  <a:srgbClr val="002060"/>
                </a:solidFill>
              </a:rPr>
              <a:t>2,5 </a:t>
            </a:r>
            <a:r>
              <a:rPr lang="ru-RU" sz="1700" dirty="0" smtClean="0">
                <a:solidFill>
                  <a:srgbClr val="002060"/>
                </a:solidFill>
              </a:rPr>
              <a:t>мкм</a:t>
            </a:r>
            <a:r>
              <a:rPr lang="en-US" sz="1700" dirty="0" smtClean="0">
                <a:solidFill>
                  <a:srgbClr val="002060"/>
                </a:solidFill>
              </a:rPr>
              <a:t>. </a:t>
            </a:r>
            <a:r>
              <a:rPr lang="en-US" sz="1700" dirty="0">
                <a:solidFill>
                  <a:srgbClr val="002060"/>
                </a:solidFill>
              </a:rPr>
              <a:t>PM</a:t>
            </a:r>
            <a:r>
              <a:rPr lang="en-US" sz="1700" baseline="-25000" dirty="0">
                <a:solidFill>
                  <a:srgbClr val="002060"/>
                </a:solidFill>
              </a:rPr>
              <a:t>2,5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ru-RU" sz="1700" dirty="0" smtClean="0">
                <a:solidFill>
                  <a:srgbClr val="002060"/>
                </a:solidFill>
              </a:rPr>
              <a:t>делят на «первичные», если они выброшены непосредственно в атмосферу как твердые или жидкие частицы и на «вторичные», если они сформировались как результат химических реакций газов в атмосфере. </a:t>
            </a:r>
            <a:endParaRPr lang="en-US" sz="17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287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918051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0" dirty="0" smtClean="0">
                <a:latin typeface="Eras Medium ITC" pitchFamily="34" charset="0"/>
              </a:rPr>
              <a:t>Влияние выбросов на окружающую среду</a:t>
            </a:r>
            <a:r>
              <a:rPr lang="en-US" sz="3200" b="1" i="0" dirty="0" smtClean="0">
                <a:latin typeface="Eras Medium ITC" pitchFamily="34" charset="0"/>
              </a:rPr>
              <a:t> </a:t>
            </a:r>
            <a:r>
              <a:rPr lang="en-US" sz="3200" b="1" i="0" dirty="0" smtClean="0">
                <a:solidFill>
                  <a:srgbClr val="FF0000"/>
                </a:solidFill>
                <a:latin typeface="Eras Medium ITC" pitchFamily="34" charset="0"/>
              </a:rPr>
              <a:t>(</a:t>
            </a:r>
            <a:r>
              <a:rPr lang="en-US" sz="3200" b="1" i="0" dirty="0">
                <a:solidFill>
                  <a:srgbClr val="FF0000"/>
                </a:solidFill>
                <a:latin typeface="Eras Medium ITC" pitchFamily="34" charset="0"/>
              </a:rPr>
              <a:t>I</a:t>
            </a:r>
            <a:r>
              <a:rPr lang="en-US" sz="3200" b="1" i="0" dirty="0" smtClean="0">
                <a:solidFill>
                  <a:srgbClr val="FF0000"/>
                </a:solidFill>
                <a:latin typeface="Eras Medium ITC" pitchFamily="34" charset="0"/>
              </a:rPr>
              <a:t>I</a:t>
            </a:r>
            <a:r>
              <a:rPr lang="en-US" sz="3200" b="1" i="0" dirty="0">
                <a:solidFill>
                  <a:srgbClr val="FF0000"/>
                </a:solidFill>
                <a:latin typeface="Eras Medium ITC" pitchFamily="34" charset="0"/>
              </a:rPr>
              <a:t>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784976" cy="5904656"/>
          </a:xfrm>
        </p:spPr>
        <p:txBody>
          <a:bodyPr>
            <a:normAutofit lnSpcReduction="10000"/>
          </a:bodyPr>
          <a:lstStyle/>
          <a:p>
            <a:r>
              <a:rPr lang="ru-RU" sz="2100" dirty="0" smtClean="0">
                <a:solidFill>
                  <a:srgbClr val="002060"/>
                </a:solidFill>
              </a:rPr>
              <a:t>Продолжительное вдыхание пыли, особенно тонких частиц, может вызвать серьезные проблемы со здоровьем: высокая заболеваемость, поражение легких, уменьшение продолжительности жизни. Влияние усиливается, если присутствуют сердечные и легочные заболевания. В недавнем отчете ВОЗ утверждается, что смерть в 2012 году около 7 миллионов человек в мире </a:t>
            </a:r>
            <a:r>
              <a:rPr lang="en-US" sz="2100" dirty="0" smtClean="0">
                <a:solidFill>
                  <a:srgbClr val="002060"/>
                </a:solidFill>
              </a:rPr>
              <a:t>—</a:t>
            </a:r>
            <a:r>
              <a:rPr lang="ru-RU" sz="2100" dirty="0" smtClean="0">
                <a:solidFill>
                  <a:srgbClr val="002060"/>
                </a:solidFill>
              </a:rPr>
              <a:t> одна восьмая всех смертей </a:t>
            </a:r>
            <a:r>
              <a:rPr lang="en-US" sz="2100" dirty="0" smtClean="0">
                <a:solidFill>
                  <a:srgbClr val="002060"/>
                </a:solidFill>
              </a:rPr>
              <a:t>—</a:t>
            </a:r>
            <a:r>
              <a:rPr lang="ru-RU" sz="2100" dirty="0" smtClean="0">
                <a:solidFill>
                  <a:srgbClr val="002060"/>
                </a:solidFill>
              </a:rPr>
              <a:t> явилась результатом загрязнения воздуха</a:t>
            </a:r>
            <a:r>
              <a:rPr lang="en-US" sz="2100" dirty="0" smtClean="0">
                <a:solidFill>
                  <a:srgbClr val="002060"/>
                </a:solidFill>
              </a:rPr>
              <a:t>. </a:t>
            </a:r>
            <a:r>
              <a:rPr lang="ru-RU" sz="2100" dirty="0" smtClean="0">
                <a:solidFill>
                  <a:srgbClr val="002060"/>
                </a:solidFill>
              </a:rPr>
              <a:t>Около </a:t>
            </a:r>
            <a:r>
              <a:rPr lang="en-US" sz="2100" dirty="0" smtClean="0">
                <a:solidFill>
                  <a:srgbClr val="002060"/>
                </a:solidFill>
              </a:rPr>
              <a:t>3,7 </a:t>
            </a:r>
            <a:r>
              <a:rPr lang="ru-RU" sz="2100" dirty="0" smtClean="0">
                <a:solidFill>
                  <a:srgbClr val="002060"/>
                </a:solidFill>
              </a:rPr>
              <a:t>миллионов смертей произошло вследствие загрязнения атмосферного воздуха, а </a:t>
            </a:r>
            <a:r>
              <a:rPr lang="en-US" sz="2100" dirty="0" smtClean="0">
                <a:solidFill>
                  <a:srgbClr val="002060"/>
                </a:solidFill>
              </a:rPr>
              <a:t>4,3 </a:t>
            </a:r>
            <a:r>
              <a:rPr lang="ru-RU" sz="2100" dirty="0" smtClean="0">
                <a:solidFill>
                  <a:srgbClr val="002060"/>
                </a:solidFill>
              </a:rPr>
              <a:t>миллионов смертей </a:t>
            </a:r>
            <a:r>
              <a:rPr lang="en-US" sz="2100" dirty="0" smtClean="0">
                <a:solidFill>
                  <a:srgbClr val="002060"/>
                </a:solidFill>
              </a:rPr>
              <a:t>— </a:t>
            </a:r>
            <a:r>
              <a:rPr lang="ru-RU" sz="2100" dirty="0" smtClean="0">
                <a:solidFill>
                  <a:srgbClr val="002060"/>
                </a:solidFill>
              </a:rPr>
              <a:t>грязного воздуха в помещениях</a:t>
            </a:r>
            <a:r>
              <a:rPr lang="en-US" sz="2100" b="1" dirty="0" smtClean="0">
                <a:solidFill>
                  <a:srgbClr val="002060"/>
                </a:solidFill>
              </a:rPr>
              <a:t>.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r>
              <a:rPr lang="ru-RU" sz="2100" dirty="0" smtClean="0">
                <a:solidFill>
                  <a:srgbClr val="002060"/>
                </a:solidFill>
              </a:rPr>
              <a:t>Смерти, вызванные загрязнением атмосферного воздуха наблюдаются, главным образом, в странах Западной части Тихого Океана и Юго-Восточной Азии </a:t>
            </a:r>
            <a:r>
              <a:rPr lang="en-US" sz="2100" dirty="0" smtClean="0">
                <a:solidFill>
                  <a:srgbClr val="002060"/>
                </a:solidFill>
              </a:rPr>
              <a:t>(1,67 </a:t>
            </a:r>
            <a:r>
              <a:rPr lang="ru-RU" sz="2100" dirty="0" smtClean="0">
                <a:solidFill>
                  <a:srgbClr val="002060"/>
                </a:solidFill>
              </a:rPr>
              <a:t>миллиона</a:t>
            </a:r>
            <a:r>
              <a:rPr lang="en-US" sz="2100" dirty="0" smtClean="0">
                <a:solidFill>
                  <a:srgbClr val="002060"/>
                </a:solidFill>
              </a:rPr>
              <a:t> and 936 000 </a:t>
            </a:r>
            <a:r>
              <a:rPr lang="ru-RU" sz="2100" dirty="0" smtClean="0">
                <a:solidFill>
                  <a:srgbClr val="002060"/>
                </a:solidFill>
              </a:rPr>
              <a:t>смертей</a:t>
            </a:r>
            <a:r>
              <a:rPr lang="en-US" sz="2100" dirty="0" smtClean="0">
                <a:solidFill>
                  <a:srgbClr val="002060"/>
                </a:solidFill>
              </a:rPr>
              <a:t>, </a:t>
            </a:r>
            <a:r>
              <a:rPr lang="ru-RU" sz="2100" dirty="0" smtClean="0">
                <a:solidFill>
                  <a:srgbClr val="002060"/>
                </a:solidFill>
              </a:rPr>
              <a:t>соответственно</a:t>
            </a:r>
            <a:r>
              <a:rPr lang="en-US" sz="2100" dirty="0" smtClean="0">
                <a:solidFill>
                  <a:srgbClr val="002060"/>
                </a:solidFill>
              </a:rPr>
              <a:t>). </a:t>
            </a:r>
            <a:r>
              <a:rPr lang="ru-RU" sz="2100" dirty="0" smtClean="0">
                <a:solidFill>
                  <a:srgbClr val="002060"/>
                </a:solidFill>
              </a:rPr>
              <a:t>Но эта проблема не обошла и Европу</a:t>
            </a:r>
            <a:r>
              <a:rPr lang="en-US" sz="2100" dirty="0" smtClean="0">
                <a:solidFill>
                  <a:srgbClr val="002060"/>
                </a:solidFill>
              </a:rPr>
              <a:t>: </a:t>
            </a:r>
            <a:r>
              <a:rPr lang="ru-RU" sz="2100" dirty="0" smtClean="0">
                <a:solidFill>
                  <a:srgbClr val="002060"/>
                </a:solidFill>
              </a:rPr>
              <a:t>случаи смерти наблюдаются как в европейских странах с высоким ВВП </a:t>
            </a:r>
            <a:r>
              <a:rPr lang="en-US" sz="2100" dirty="0" smtClean="0">
                <a:solidFill>
                  <a:srgbClr val="002060"/>
                </a:solidFill>
              </a:rPr>
              <a:t>(279 000 </a:t>
            </a:r>
            <a:r>
              <a:rPr lang="ru-RU" sz="2100" dirty="0" smtClean="0">
                <a:solidFill>
                  <a:srgbClr val="002060"/>
                </a:solidFill>
              </a:rPr>
              <a:t>смертей</a:t>
            </a:r>
            <a:r>
              <a:rPr lang="en-US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smtClean="0">
                <a:solidFill>
                  <a:srgbClr val="002060"/>
                </a:solidFill>
              </a:rPr>
              <a:t>в</a:t>
            </a:r>
            <a:r>
              <a:rPr lang="en-US" sz="2100" dirty="0" smtClean="0">
                <a:solidFill>
                  <a:srgbClr val="002060"/>
                </a:solidFill>
              </a:rPr>
              <a:t> 2012</a:t>
            </a:r>
            <a:r>
              <a:rPr lang="ru-RU" sz="2100" dirty="0" smtClean="0">
                <a:solidFill>
                  <a:srgbClr val="002060"/>
                </a:solidFill>
              </a:rPr>
              <a:t> году</a:t>
            </a:r>
            <a:r>
              <a:rPr lang="en-US" sz="2100" dirty="0" smtClean="0">
                <a:solidFill>
                  <a:srgbClr val="002060"/>
                </a:solidFill>
              </a:rPr>
              <a:t>)</a:t>
            </a:r>
            <a:r>
              <a:rPr lang="ru-RU" sz="2100" dirty="0" smtClean="0">
                <a:solidFill>
                  <a:srgbClr val="002060"/>
                </a:solidFill>
              </a:rPr>
              <a:t>, так и в странах </a:t>
            </a:r>
            <a:r>
              <a:rPr lang="en-US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smtClean="0">
                <a:solidFill>
                  <a:srgbClr val="002060"/>
                </a:solidFill>
              </a:rPr>
              <a:t>со средним и низким ВВП </a:t>
            </a:r>
            <a:r>
              <a:rPr lang="en-US" sz="2100" dirty="0" smtClean="0">
                <a:solidFill>
                  <a:srgbClr val="002060"/>
                </a:solidFill>
              </a:rPr>
              <a:t>— 203 000 </a:t>
            </a:r>
            <a:r>
              <a:rPr lang="ru-RU" sz="2100" dirty="0" smtClean="0">
                <a:solidFill>
                  <a:srgbClr val="002060"/>
                </a:solidFill>
              </a:rPr>
              <a:t>смертей</a:t>
            </a:r>
            <a:r>
              <a:rPr lang="en-US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smtClean="0">
                <a:solidFill>
                  <a:srgbClr val="002060"/>
                </a:solidFill>
              </a:rPr>
              <a:t>в</a:t>
            </a:r>
            <a:r>
              <a:rPr lang="en-US" sz="2100" dirty="0" smtClean="0">
                <a:solidFill>
                  <a:srgbClr val="002060"/>
                </a:solidFill>
              </a:rPr>
              <a:t> 2012</a:t>
            </a:r>
            <a:r>
              <a:rPr lang="ru-RU" sz="2100" dirty="0" smtClean="0">
                <a:solidFill>
                  <a:srgbClr val="002060"/>
                </a:solidFill>
              </a:rPr>
              <a:t> году</a:t>
            </a:r>
            <a:r>
              <a:rPr lang="en-US" sz="2100" dirty="0" smtClean="0">
                <a:solidFill>
                  <a:srgbClr val="002060"/>
                </a:solidFill>
              </a:rPr>
              <a:t>. </a:t>
            </a:r>
            <a:r>
              <a:rPr lang="ru-RU" sz="2100" dirty="0" smtClean="0">
                <a:solidFill>
                  <a:srgbClr val="002060"/>
                </a:solidFill>
              </a:rPr>
              <a:t>Это соответствует </a:t>
            </a:r>
            <a:r>
              <a:rPr lang="en-US" sz="2100" dirty="0" smtClean="0">
                <a:solidFill>
                  <a:srgbClr val="002060"/>
                </a:solidFill>
              </a:rPr>
              <a:t>44 </a:t>
            </a:r>
            <a:r>
              <a:rPr lang="ru-RU" sz="2100" dirty="0" smtClean="0">
                <a:solidFill>
                  <a:srgbClr val="002060"/>
                </a:solidFill>
              </a:rPr>
              <a:t>смертям на </a:t>
            </a:r>
            <a:r>
              <a:rPr lang="en-US" sz="2100" dirty="0" smtClean="0">
                <a:solidFill>
                  <a:srgbClr val="002060"/>
                </a:solidFill>
              </a:rPr>
              <a:t>100 000 </a:t>
            </a:r>
            <a:r>
              <a:rPr lang="ru-RU" sz="2100" dirty="0" smtClean="0">
                <a:solidFill>
                  <a:srgbClr val="002060"/>
                </a:solidFill>
              </a:rPr>
              <a:t>человек</a:t>
            </a:r>
            <a:r>
              <a:rPr lang="en-US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smtClean="0">
                <a:solidFill>
                  <a:srgbClr val="002060"/>
                </a:solidFill>
              </a:rPr>
              <a:t>в странах Европы с высоким ВВП и </a:t>
            </a:r>
            <a:r>
              <a:rPr lang="en-US" sz="2100" dirty="0" smtClean="0">
                <a:solidFill>
                  <a:srgbClr val="002060"/>
                </a:solidFill>
              </a:rPr>
              <a:t>75 </a:t>
            </a:r>
            <a:r>
              <a:rPr lang="ru-RU" sz="2100" dirty="0" smtClean="0">
                <a:solidFill>
                  <a:srgbClr val="002060"/>
                </a:solidFill>
              </a:rPr>
              <a:t>смертей на </a:t>
            </a:r>
            <a:r>
              <a:rPr lang="en-US" sz="2100" dirty="0" smtClean="0">
                <a:solidFill>
                  <a:srgbClr val="002060"/>
                </a:solidFill>
              </a:rPr>
              <a:t>100 000 </a:t>
            </a:r>
            <a:r>
              <a:rPr lang="ru-RU" sz="2100" dirty="0" smtClean="0">
                <a:solidFill>
                  <a:srgbClr val="002060"/>
                </a:solidFill>
              </a:rPr>
              <a:t>человек в странах </a:t>
            </a:r>
            <a:r>
              <a:rPr lang="en-US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smtClean="0">
                <a:solidFill>
                  <a:srgbClr val="002060"/>
                </a:solidFill>
              </a:rPr>
              <a:t>со средним и низким ВВП</a:t>
            </a:r>
            <a:r>
              <a:rPr lang="en-US" sz="2100" dirty="0" smtClean="0">
                <a:solidFill>
                  <a:srgbClr val="002060"/>
                </a:solidFill>
              </a:rPr>
              <a:t>.</a:t>
            </a:r>
            <a:endParaRPr lang="ru-RU" sz="2100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575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5715</TotalTime>
  <Words>3566</Words>
  <Application>Microsoft Office PowerPoint</Application>
  <PresentationFormat>On-screen Show (4:3)</PresentationFormat>
  <Paragraphs>606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Управление качеством воздуха в странах Восточного региона ЕИСП</vt:lpstr>
      <vt:lpstr>Качество воздуха в Европе  (I)</vt:lpstr>
      <vt:lpstr>Качество воздуха в Европе  (II)</vt:lpstr>
      <vt:lpstr>Сколько в Европейском Союзе малых и средних установок по сжиганию топлива?</vt:lpstr>
      <vt:lpstr>Распределение по секторам и технологиям</vt:lpstr>
      <vt:lpstr>Потребление топлива  в зависимости от мощности</vt:lpstr>
      <vt:lpstr>Выбросы в зависимости  от мощности</vt:lpstr>
      <vt:lpstr>Влияние выбросов на окружающую среду  (I)</vt:lpstr>
      <vt:lpstr>Влияние выбросов на окружающую среду (II)</vt:lpstr>
      <vt:lpstr>Влияние выбросов  на окружающую среду (III)</vt:lpstr>
      <vt:lpstr>Влияние выбросов малых и средних установок по сжиганию топлива на окружающую среду  в Европе (I)</vt:lpstr>
      <vt:lpstr>Влияние выбросов малых и средних установок по сжиганию топлива на окружающую среду  в Европе (II)</vt:lpstr>
      <vt:lpstr>Законодательство, регулирующее выбросы малых и средних установок по сжиганию топлива в Европейском Союзе (I)</vt:lpstr>
      <vt:lpstr>Законодательство, регулирующее выбросы малых и средних установок по сжиганию топлива в Европейском Союзе (II)</vt:lpstr>
      <vt:lpstr>Законодательство, регулирующее выбросы малых и средних установок по сжиганию топлива в Европейском Союзе (III)</vt:lpstr>
      <vt:lpstr>Законодательство, регулирующее выбросы малых и средних установок по сжиганию топлива в Европейском Союзе (IV)</vt:lpstr>
      <vt:lpstr>Законодательство, регулирующее выбросы малых и средних установок по сжиганию топлива в Европейском Союзе (V)</vt:lpstr>
      <vt:lpstr>Международное законодательство (I)</vt:lpstr>
      <vt:lpstr>Международное законодательство (II)</vt:lpstr>
      <vt:lpstr>Основные типы котлов </vt:lpstr>
      <vt:lpstr>Котлы для сжигания биомассы</vt:lpstr>
      <vt:lpstr>Нормативы допустимых выбросов и удельные выбросы средних и малых установок по сжиганию топлива в Европейском Союзе (I)</vt:lpstr>
      <vt:lpstr>Нормативы допустимых выбросов и удельные выбросы средних и малых установок по сжиганию топлива в Европейском Союзе (II)</vt:lpstr>
      <vt:lpstr>Нормативы допустимых выбросов и удельные выбросы средних и малых установок по сжиганию топлива в Европейском Союзе (III)</vt:lpstr>
      <vt:lpstr>Нормативы допустимых выбросов и удельные выбросы средних и малых установок по сжиганию топлива в Европейском Союзе (IV)</vt:lpstr>
      <vt:lpstr>Сжигание биомассы</vt:lpstr>
      <vt:lpstr>Рекомендации для стран-партнёров (I) </vt:lpstr>
      <vt:lpstr>Рекомендации для стран-партнёров (II) </vt:lpstr>
      <vt:lpstr>Рекомендации для стран-партнёров (IV) </vt:lpstr>
      <vt:lpstr>Рекомендации для стран-партнёров (V) </vt:lpstr>
      <vt:lpstr>Slide 31</vt:lpstr>
    </vt:vector>
  </TitlesOfParts>
  <Company>MWH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Tatiana Guseva; Michael Begak</dc:creator>
  <cp:lastModifiedBy>Vladimir Morozov</cp:lastModifiedBy>
  <cp:revision>432</cp:revision>
  <cp:lastPrinted>2012-05-10T14:01:43Z</cp:lastPrinted>
  <dcterms:created xsi:type="dcterms:W3CDTF">2011-10-12T15:30:18Z</dcterms:created>
  <dcterms:modified xsi:type="dcterms:W3CDTF">2014-04-26T18:58:12Z</dcterms:modified>
</cp:coreProperties>
</file>