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3"/>
  </p:notesMasterIdLst>
  <p:sldIdLst>
    <p:sldId id="474" r:id="rId2"/>
    <p:sldId id="413" r:id="rId3"/>
    <p:sldId id="448" r:id="rId4"/>
    <p:sldId id="449" r:id="rId5"/>
    <p:sldId id="416" r:id="rId6"/>
    <p:sldId id="417" r:id="rId7"/>
    <p:sldId id="450" r:id="rId8"/>
    <p:sldId id="418" r:id="rId9"/>
    <p:sldId id="451" r:id="rId10"/>
    <p:sldId id="452" r:id="rId11"/>
    <p:sldId id="423" r:id="rId12"/>
    <p:sldId id="454" r:id="rId13"/>
    <p:sldId id="453" r:id="rId14"/>
    <p:sldId id="455" r:id="rId15"/>
    <p:sldId id="456" r:id="rId16"/>
    <p:sldId id="457" r:id="rId17"/>
    <p:sldId id="458" r:id="rId18"/>
    <p:sldId id="459" r:id="rId19"/>
    <p:sldId id="460" r:id="rId20"/>
    <p:sldId id="461" r:id="rId21"/>
    <p:sldId id="462" r:id="rId22"/>
    <p:sldId id="465" r:id="rId23"/>
    <p:sldId id="466" r:id="rId24"/>
    <p:sldId id="467" r:id="rId25"/>
    <p:sldId id="468" r:id="rId26"/>
    <p:sldId id="469" r:id="rId27"/>
    <p:sldId id="470" r:id="rId28"/>
    <p:sldId id="471" r:id="rId29"/>
    <p:sldId id="472" r:id="rId30"/>
    <p:sldId id="473" r:id="rId31"/>
    <p:sldId id="406" r:id="rId3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333FF"/>
    <a:srgbClr val="FFCC66"/>
    <a:srgbClr val="0066FF"/>
    <a:srgbClr val="FF5050"/>
    <a:srgbClr val="E9E53B"/>
    <a:srgbClr val="FFFF99"/>
    <a:srgbClr val="FFFFE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66" autoAdjust="0"/>
    <p:restoredTop sz="94872" autoAdjust="0"/>
  </p:normalViewPr>
  <p:slideViewPr>
    <p:cSldViewPr>
      <p:cViewPr varScale="1">
        <p:scale>
          <a:sx n="65" d="100"/>
          <a:sy n="65" d="100"/>
        </p:scale>
        <p:origin x="-159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26/04/2014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26</a:t>
            </a:fld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27</a:t>
            </a:fld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28</a:t>
            </a:fld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29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30</a:t>
            </a:fld>
            <a:endParaRPr lang="en-GB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31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5A2D-7B0C-499A-837A-C57BE5C7AFD5}" type="datetime1">
              <a:rPr lang="en-GB" smtClean="0"/>
              <a:pPr/>
              <a:t>26/04/2014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A5903-5946-4696-8310-F932D0C025DD}" type="datetime1">
              <a:rPr lang="en-GB" smtClean="0"/>
              <a:pPr/>
              <a:t>26/04/2014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77CB6-E8D5-462D-B707-7A50F62D3534}" type="datetime1">
              <a:rPr lang="en-GB" smtClean="0"/>
              <a:pPr/>
              <a:t>26/04/2014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DCE5A-5179-4D95-ABCA-8CA2E36DCB37}" type="datetime1">
              <a:rPr lang="en-GB" smtClean="0"/>
              <a:pPr/>
              <a:t>26/04/2014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BD3A-5423-411B-9BD0-E93430F40008}" type="datetime1">
              <a:rPr lang="en-GB" smtClean="0"/>
              <a:pPr/>
              <a:t>26/04/2014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FF07C-3E40-4FDD-B11E-738122AB8209}" type="datetime1">
              <a:rPr lang="en-GB" smtClean="0"/>
              <a:pPr/>
              <a:t>26/04/2014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D261-0D2C-42B8-ACA6-385B70870D3D}" type="datetime1">
              <a:rPr lang="en-GB" smtClean="0"/>
              <a:pPr/>
              <a:t>26/04/2014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27E39-B9FA-405F-AEAF-EE7A24FE8CE2}" type="datetime1">
              <a:rPr lang="en-GB" smtClean="0"/>
              <a:pPr/>
              <a:t>26/04/2014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F7F49-B6A6-4B7E-BC85-A6EA74811D1A}" type="datetime1">
              <a:rPr lang="en-GB" smtClean="0"/>
              <a:pPr/>
              <a:t>26/04/2014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1A319-DA9D-4627-809F-2366CE3A1551}" type="datetime1">
              <a:rPr lang="en-GB" smtClean="0"/>
              <a:pPr/>
              <a:t>26/04/2014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F804A035-7461-4159-82DA-DAEBC574AF6F}" type="datetime1">
              <a:rPr lang="en-GB" smtClean="0"/>
              <a:pPr/>
              <a:t>26/04/2014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0" y="260648"/>
            <a:ext cx="9036496" cy="100811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Управление качеством воздуха в странах Восточного региона ЕИСП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251520" y="1628800"/>
            <a:ext cx="8727278" cy="273630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4000" dirty="0" smtClean="0"/>
              <a:t>Разработка рекомендаций </a:t>
            </a:r>
            <a:br>
              <a:rPr lang="ru-RU" sz="4000" dirty="0" smtClean="0"/>
            </a:br>
            <a:r>
              <a:rPr lang="ru-RU" sz="4000" dirty="0" smtClean="0"/>
              <a:t>по установлению ПДВ и других нормативов для средних и малых установок по сжиганию топлива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51920" y="4644425"/>
            <a:ext cx="4176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 smtClean="0">
                <a:solidFill>
                  <a:srgbClr val="FFFF00"/>
                </a:solidFill>
              </a:rPr>
              <a:t>М.В. Бегак, Т.В. Гусева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6512" y="116632"/>
            <a:ext cx="9180512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i="0" dirty="0" smtClean="0">
                <a:latin typeface="Eras Medium ITC" pitchFamily="34" charset="0"/>
              </a:rPr>
              <a:t>Влияние выбросов  на окружающую среду</a:t>
            </a:r>
            <a:r>
              <a:rPr lang="en-US" sz="3200" b="1" i="0" dirty="0" smtClean="0">
                <a:latin typeface="Eras Medium ITC" pitchFamily="34" charset="0"/>
              </a:rPr>
              <a:t> </a:t>
            </a:r>
            <a:r>
              <a:rPr lang="en-US" sz="3200" b="1" i="0" dirty="0">
                <a:solidFill>
                  <a:srgbClr val="FF0000"/>
                </a:solidFill>
                <a:latin typeface="Eras Medium ITC" pitchFamily="34" charset="0"/>
              </a:rPr>
              <a:t>(</a:t>
            </a:r>
            <a:r>
              <a:rPr lang="en-US" sz="3200" b="1" i="0" dirty="0" smtClean="0">
                <a:solidFill>
                  <a:srgbClr val="FF0000"/>
                </a:solidFill>
                <a:latin typeface="Eras Medium ITC" pitchFamily="34" charset="0"/>
              </a:rPr>
              <a:t>III)</a:t>
            </a:r>
            <a:endParaRPr lang="en-GB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980728"/>
            <a:ext cx="3795421" cy="21602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85" y="3719818"/>
            <a:ext cx="3691760" cy="241810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980728"/>
            <a:ext cx="4838123" cy="48691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85049" y="3212976"/>
            <a:ext cx="3888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22 июня 2013 года. Остров Суматра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4550" y="6211669"/>
            <a:ext cx="38884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29 июня 2013 года. Сингапур (бананово-лимонный!)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942980" y="5934670"/>
            <a:ext cx="50935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Население ряда стран Европы находилось под воздействием повышенных концентрации </a:t>
            </a:r>
            <a:r>
              <a:rPr lang="en-US" dirty="0" smtClean="0"/>
              <a:t>PM </a:t>
            </a:r>
            <a:r>
              <a:rPr lang="ru-RU" dirty="0" smtClean="0"/>
              <a:t>более 35 дней в 2010 году </a:t>
            </a:r>
            <a:endParaRPr lang="ru-RU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34510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008112"/>
          </a:xfrm>
        </p:spPr>
        <p:txBody>
          <a:bodyPr>
            <a:noAutofit/>
          </a:bodyPr>
          <a:lstStyle/>
          <a:p>
            <a:pPr algn="ctr"/>
            <a:r>
              <a:rPr lang="ru-RU" sz="2800" b="1" i="0" dirty="0" smtClean="0">
                <a:latin typeface="Eras Medium ITC" pitchFamily="34" charset="0"/>
              </a:rPr>
              <a:t>Влияние выбросов малых и </a:t>
            </a:r>
            <a:r>
              <a:rPr lang="ru-RU" sz="2800" b="1" i="0" dirty="0">
                <a:latin typeface="Eras Medium ITC" pitchFamily="34" charset="0"/>
              </a:rPr>
              <a:t>средних установок по сжиганию </a:t>
            </a:r>
            <a:r>
              <a:rPr lang="ru-RU" sz="2800" b="1" i="0" dirty="0" smtClean="0">
                <a:latin typeface="Eras Medium ITC" pitchFamily="34" charset="0"/>
              </a:rPr>
              <a:t>топлива на окружающую среду </a:t>
            </a:r>
            <a:r>
              <a:rPr lang="en-US" sz="2800" b="1" i="0" dirty="0" smtClean="0">
                <a:latin typeface="Eras Medium ITC" pitchFamily="34" charset="0"/>
              </a:rPr>
              <a:t/>
            </a:r>
            <a:br>
              <a:rPr lang="en-US" sz="2800" b="1" i="0" dirty="0" smtClean="0">
                <a:latin typeface="Eras Medium ITC" pitchFamily="34" charset="0"/>
              </a:rPr>
            </a:br>
            <a:r>
              <a:rPr lang="ru-RU" sz="2800" b="1" i="0" dirty="0" smtClean="0">
                <a:latin typeface="Eras Medium ITC" pitchFamily="34" charset="0"/>
              </a:rPr>
              <a:t>в Европе</a:t>
            </a:r>
            <a:r>
              <a:rPr lang="en-US" sz="2800" b="1" i="0" dirty="0" smtClean="0">
                <a:latin typeface="Eras Medium ITC" pitchFamily="34" charset="0"/>
              </a:rPr>
              <a:t> </a:t>
            </a:r>
            <a:r>
              <a:rPr lang="en-US" sz="2800" b="1" i="0" dirty="0">
                <a:solidFill>
                  <a:srgbClr val="FF0000"/>
                </a:solidFill>
                <a:latin typeface="Eras Medium ITC" pitchFamily="34" charset="0"/>
              </a:rPr>
              <a:t>(I)</a:t>
            </a:r>
            <a:endParaRPr lang="en-US" sz="2800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196752"/>
            <a:ext cx="9108504" cy="5805264"/>
          </a:xfrm>
        </p:spPr>
        <p:txBody>
          <a:bodyPr>
            <a:noAutofit/>
          </a:bodyPr>
          <a:lstStyle/>
          <a:p>
            <a:pPr marL="342900" lvl="1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02060"/>
                </a:solidFill>
              </a:rPr>
              <a:t>М</a:t>
            </a:r>
            <a:r>
              <a:rPr lang="ru-RU" sz="2200" dirty="0" smtClean="0">
                <a:solidFill>
                  <a:srgbClr val="002060"/>
                </a:solidFill>
              </a:rPr>
              <a:t>алые </a:t>
            </a:r>
            <a:r>
              <a:rPr lang="ru-RU" sz="2200" dirty="0">
                <a:solidFill>
                  <a:srgbClr val="002060"/>
                </a:solidFill>
              </a:rPr>
              <a:t>и средние </a:t>
            </a:r>
            <a:r>
              <a:rPr lang="ru-RU" sz="2200" dirty="0" smtClean="0">
                <a:solidFill>
                  <a:srgbClr val="002060"/>
                </a:solidFill>
              </a:rPr>
              <a:t>установки по </a:t>
            </a:r>
            <a:r>
              <a:rPr lang="ru-RU" sz="2200" dirty="0">
                <a:solidFill>
                  <a:srgbClr val="002060"/>
                </a:solidFill>
              </a:rPr>
              <a:t>сжиганию топлива, </a:t>
            </a:r>
            <a:r>
              <a:rPr lang="ru-RU" sz="2200" dirty="0" smtClean="0">
                <a:solidFill>
                  <a:srgbClr val="002060"/>
                </a:solidFill>
              </a:rPr>
              <a:t>включающие использующиеся для обогревания домов </a:t>
            </a:r>
            <a:r>
              <a:rPr lang="en-US" sz="2200" dirty="0" smtClean="0">
                <a:solidFill>
                  <a:srgbClr val="002060"/>
                </a:solidFill>
              </a:rPr>
              <a:t>—</a:t>
            </a:r>
            <a:r>
              <a:rPr lang="ru-RU" sz="2200" dirty="0" smtClean="0">
                <a:solidFill>
                  <a:srgbClr val="002060"/>
                </a:solidFill>
              </a:rPr>
              <a:t> камины, плиты, печи, котлы </a:t>
            </a:r>
            <a:r>
              <a:rPr lang="en-US" sz="2200" dirty="0" smtClean="0">
                <a:solidFill>
                  <a:srgbClr val="002060"/>
                </a:solidFill>
              </a:rPr>
              <a:t>(&lt; </a:t>
            </a:r>
            <a:r>
              <a:rPr lang="en-US" sz="2200" dirty="0">
                <a:solidFill>
                  <a:srgbClr val="002060"/>
                </a:solidFill>
              </a:rPr>
              <a:t>50 MWth) </a:t>
            </a:r>
            <a:r>
              <a:rPr lang="ru-RU" sz="2200" dirty="0" smtClean="0">
                <a:solidFill>
                  <a:srgbClr val="002060"/>
                </a:solidFill>
              </a:rPr>
              <a:t>являются значительными источниками загрязнения атмосферного воздуха</a:t>
            </a:r>
            <a:r>
              <a:rPr lang="en-US" sz="2200" dirty="0" smtClean="0">
                <a:solidFill>
                  <a:srgbClr val="002060"/>
                </a:solidFill>
              </a:rPr>
              <a:t>, </a:t>
            </a:r>
            <a:r>
              <a:rPr lang="ru-RU" sz="2200" dirty="0" smtClean="0">
                <a:solidFill>
                  <a:srgbClr val="002060"/>
                </a:solidFill>
              </a:rPr>
              <a:t>особенно выбросов взвешенных веществ.</a:t>
            </a:r>
          </a:p>
          <a:p>
            <a:pPr marL="342900" lvl="1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US" sz="2200" dirty="0" smtClean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2462021"/>
            <a:ext cx="6905817" cy="348725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9511" y="5984676"/>
            <a:ext cx="84969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Из рисунка видно, что доля малых и средних установок  </a:t>
            </a:r>
            <a:r>
              <a:rPr lang="ru-RU" sz="2000" dirty="0"/>
              <a:t>по выбросам </a:t>
            </a:r>
            <a:r>
              <a:rPr lang="ru-RU" sz="2000" dirty="0" smtClean="0"/>
              <a:t> тонких частиц составляет около 25%, и превышает долю больших установок</a:t>
            </a:r>
            <a:endParaRPr lang="ru-RU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8360724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1008112"/>
          </a:xfrm>
        </p:spPr>
        <p:txBody>
          <a:bodyPr>
            <a:noAutofit/>
          </a:bodyPr>
          <a:lstStyle/>
          <a:p>
            <a:pPr algn="ctr"/>
            <a:r>
              <a:rPr lang="ru-RU" sz="2800" b="1" i="0" dirty="0" smtClean="0">
                <a:latin typeface="Eras Medium ITC" pitchFamily="34" charset="0"/>
              </a:rPr>
              <a:t>Влияние выбросов малых </a:t>
            </a:r>
            <a:r>
              <a:rPr lang="ru-RU" sz="2800" b="1" i="0" dirty="0">
                <a:latin typeface="Eras Medium ITC" pitchFamily="34" charset="0"/>
              </a:rPr>
              <a:t>и средних установок по сжиганию </a:t>
            </a:r>
            <a:r>
              <a:rPr lang="ru-RU" sz="2800" b="1" i="0" dirty="0" smtClean="0">
                <a:latin typeface="Eras Medium ITC" pitchFamily="34" charset="0"/>
              </a:rPr>
              <a:t>топлива на окружающую среду </a:t>
            </a:r>
            <a:r>
              <a:rPr lang="en-US" sz="2800" b="1" i="0" dirty="0" smtClean="0">
                <a:latin typeface="Eras Medium ITC" pitchFamily="34" charset="0"/>
              </a:rPr>
              <a:t/>
            </a:r>
            <a:br>
              <a:rPr lang="en-US" sz="2800" b="1" i="0" dirty="0" smtClean="0">
                <a:latin typeface="Eras Medium ITC" pitchFamily="34" charset="0"/>
              </a:rPr>
            </a:br>
            <a:r>
              <a:rPr lang="ru-RU" sz="2800" b="1" i="0" dirty="0" smtClean="0">
                <a:latin typeface="Eras Medium ITC" pitchFamily="34" charset="0"/>
              </a:rPr>
              <a:t>в Европе</a:t>
            </a:r>
            <a:r>
              <a:rPr lang="en-US" sz="2800" b="1" i="0" dirty="0" smtClean="0">
                <a:latin typeface="Eras Medium ITC" pitchFamily="34" charset="0"/>
              </a:rPr>
              <a:t> </a:t>
            </a:r>
            <a:r>
              <a:rPr lang="en-US" sz="2800" b="1" i="0" dirty="0">
                <a:solidFill>
                  <a:srgbClr val="FF0000"/>
                </a:solidFill>
                <a:latin typeface="Eras Medium ITC" pitchFamily="34" charset="0"/>
              </a:rPr>
              <a:t>(</a:t>
            </a:r>
            <a:r>
              <a:rPr lang="en-US" sz="2800" b="1" i="0" dirty="0" smtClean="0">
                <a:solidFill>
                  <a:srgbClr val="FF0000"/>
                </a:solidFill>
                <a:latin typeface="Eras Medium ITC" pitchFamily="34" charset="0"/>
              </a:rPr>
              <a:t>II)</a:t>
            </a:r>
            <a:endParaRPr lang="en-US" sz="2800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196752"/>
            <a:ext cx="9108504" cy="5544616"/>
          </a:xfrm>
        </p:spPr>
        <p:txBody>
          <a:bodyPr>
            <a:noAutofit/>
          </a:bodyPr>
          <a:lstStyle/>
          <a:p>
            <a:pPr marL="342900" lvl="1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rgbClr val="002060"/>
                </a:solidFill>
              </a:rPr>
              <a:t>Около </a:t>
            </a:r>
            <a:r>
              <a:rPr lang="en-US" sz="2200" dirty="0" smtClean="0">
                <a:solidFill>
                  <a:srgbClr val="002060"/>
                </a:solidFill>
              </a:rPr>
              <a:t>80% </a:t>
            </a:r>
            <a:r>
              <a:rPr lang="ru-RU" sz="2200" dirty="0" smtClean="0">
                <a:solidFill>
                  <a:srgbClr val="002060"/>
                </a:solidFill>
              </a:rPr>
              <a:t> выбросов </a:t>
            </a:r>
            <a:r>
              <a:rPr lang="en-US" sz="2200" dirty="0" smtClean="0">
                <a:solidFill>
                  <a:srgbClr val="002060"/>
                </a:solidFill>
              </a:rPr>
              <a:t>PM</a:t>
            </a:r>
            <a:r>
              <a:rPr lang="en-US" sz="2200" baseline="-25000" dirty="0" smtClean="0">
                <a:solidFill>
                  <a:srgbClr val="002060"/>
                </a:solidFill>
              </a:rPr>
              <a:t>2,5</a:t>
            </a:r>
            <a:r>
              <a:rPr lang="en-US" sz="2200" dirty="0" smtClean="0">
                <a:solidFill>
                  <a:srgbClr val="002060"/>
                </a:solidFill>
              </a:rPr>
              <a:t>  </a:t>
            </a:r>
            <a:r>
              <a:rPr lang="ru-RU" sz="2200" dirty="0" smtClean="0">
                <a:solidFill>
                  <a:srgbClr val="002060"/>
                </a:solidFill>
              </a:rPr>
              <a:t>обусловлены сжиганием </a:t>
            </a:r>
            <a:r>
              <a:rPr lang="ru-RU" sz="2200" dirty="0" err="1" smtClean="0">
                <a:solidFill>
                  <a:srgbClr val="002060"/>
                </a:solidFill>
              </a:rPr>
              <a:t>биотоплива</a:t>
            </a:r>
            <a:r>
              <a:rPr lang="ru-RU" sz="2200" dirty="0" smtClean="0">
                <a:solidFill>
                  <a:srgbClr val="002060"/>
                </a:solidFill>
              </a:rPr>
              <a:t>. </a:t>
            </a:r>
          </a:p>
          <a:p>
            <a:pPr marL="342900" lvl="1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02060"/>
                </a:solidFill>
              </a:rPr>
              <a:t>Доля выбросов   </a:t>
            </a:r>
            <a:r>
              <a:rPr lang="en-US" sz="2200" dirty="0">
                <a:solidFill>
                  <a:srgbClr val="002060"/>
                </a:solidFill>
              </a:rPr>
              <a:t>PM</a:t>
            </a:r>
            <a:r>
              <a:rPr lang="en-US" sz="2200" baseline="-25000" dirty="0">
                <a:solidFill>
                  <a:srgbClr val="002060"/>
                </a:solidFill>
              </a:rPr>
              <a:t>2,5</a:t>
            </a:r>
            <a:r>
              <a:rPr lang="ru-RU" sz="2200" baseline="-25000" dirty="0">
                <a:solidFill>
                  <a:srgbClr val="002060"/>
                </a:solidFill>
              </a:rPr>
              <a:t> </a:t>
            </a:r>
            <a:r>
              <a:rPr lang="ru-RU" sz="2200" dirty="0">
                <a:solidFill>
                  <a:srgbClr val="002060"/>
                </a:solidFill>
              </a:rPr>
              <a:t>от</a:t>
            </a:r>
            <a:r>
              <a:rPr lang="ru-RU" sz="2200" baseline="-25000" dirty="0">
                <a:solidFill>
                  <a:srgbClr val="002060"/>
                </a:solidFill>
              </a:rPr>
              <a:t>  </a:t>
            </a:r>
            <a:r>
              <a:rPr lang="ru-RU" sz="2200" dirty="0">
                <a:solidFill>
                  <a:srgbClr val="002060"/>
                </a:solidFill>
              </a:rPr>
              <a:t>котлов, печей и каминов в домашнем хозяйстве </a:t>
            </a:r>
            <a:r>
              <a:rPr lang="ru-RU" sz="2200" dirty="0" smtClean="0">
                <a:solidFill>
                  <a:srgbClr val="002060"/>
                </a:solidFill>
              </a:rPr>
              <a:t>составляет:</a:t>
            </a:r>
          </a:p>
          <a:p>
            <a:pPr marL="1200150" lvl="3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</a:pPr>
            <a:r>
              <a:rPr lang="en-US" sz="2200" dirty="0">
                <a:solidFill>
                  <a:srgbClr val="002060"/>
                </a:solidFill>
              </a:rPr>
              <a:t>76% </a:t>
            </a:r>
            <a:r>
              <a:rPr lang="en-US" sz="2200" dirty="0" smtClean="0">
                <a:solidFill>
                  <a:srgbClr val="002060"/>
                </a:solidFill>
              </a:rPr>
              <a:t>–</a:t>
            </a:r>
            <a:r>
              <a:rPr lang="ru-RU" sz="2200" dirty="0" smtClean="0">
                <a:solidFill>
                  <a:srgbClr val="002060"/>
                </a:solidFill>
              </a:rPr>
              <a:t> в Латвии,</a:t>
            </a:r>
          </a:p>
          <a:p>
            <a:pPr marL="1200150" lvl="3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</a:pPr>
            <a:r>
              <a:rPr lang="ru-RU" sz="2200" dirty="0" smtClean="0">
                <a:solidFill>
                  <a:srgbClr val="002060"/>
                </a:solidFill>
              </a:rPr>
              <a:t>74% </a:t>
            </a:r>
            <a:r>
              <a:rPr lang="en-US" sz="2200" dirty="0" smtClean="0">
                <a:solidFill>
                  <a:srgbClr val="002060"/>
                </a:solidFill>
              </a:rPr>
              <a:t>–</a:t>
            </a:r>
            <a:r>
              <a:rPr lang="ru-RU" sz="2200" dirty="0" smtClean="0">
                <a:solidFill>
                  <a:srgbClr val="002060"/>
                </a:solidFill>
              </a:rPr>
              <a:t> в Польше,</a:t>
            </a:r>
          </a:p>
          <a:p>
            <a:pPr marL="1200150" lvl="3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</a:pPr>
            <a:r>
              <a:rPr lang="ru-RU" sz="2200" dirty="0" smtClean="0">
                <a:solidFill>
                  <a:srgbClr val="002060"/>
                </a:solidFill>
              </a:rPr>
              <a:t>57% </a:t>
            </a:r>
            <a:r>
              <a:rPr lang="en-US" sz="2200" dirty="0" smtClean="0">
                <a:solidFill>
                  <a:srgbClr val="002060"/>
                </a:solidFill>
              </a:rPr>
              <a:t>–</a:t>
            </a:r>
            <a:r>
              <a:rPr lang="ru-RU" sz="2200" dirty="0" smtClean="0">
                <a:solidFill>
                  <a:srgbClr val="002060"/>
                </a:solidFill>
              </a:rPr>
              <a:t> в Дании,</a:t>
            </a:r>
          </a:p>
          <a:p>
            <a:pPr marL="1200150" lvl="3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</a:pPr>
            <a:r>
              <a:rPr lang="ru-RU" sz="2200" dirty="0" smtClean="0">
                <a:solidFill>
                  <a:srgbClr val="002060"/>
                </a:solidFill>
              </a:rPr>
              <a:t>38% </a:t>
            </a:r>
            <a:r>
              <a:rPr lang="en-US" sz="2200" dirty="0" smtClean="0">
                <a:solidFill>
                  <a:srgbClr val="002060"/>
                </a:solidFill>
              </a:rPr>
              <a:t>–</a:t>
            </a:r>
            <a:r>
              <a:rPr lang="ru-RU" sz="2200" dirty="0" smtClean="0">
                <a:solidFill>
                  <a:srgbClr val="002060"/>
                </a:solidFill>
              </a:rPr>
              <a:t> в Эстонии.</a:t>
            </a:r>
          </a:p>
          <a:p>
            <a:pPr marL="342900" lvl="1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rgbClr val="002060"/>
                </a:solidFill>
              </a:rPr>
              <a:t>В ряде стран эта доля сравнительно мала:</a:t>
            </a:r>
          </a:p>
          <a:p>
            <a:pPr marL="1200150" lvl="3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</a:pPr>
            <a:r>
              <a:rPr lang="ru-RU" sz="2200" dirty="0" smtClean="0">
                <a:solidFill>
                  <a:srgbClr val="002060"/>
                </a:solidFill>
              </a:rPr>
              <a:t>16% </a:t>
            </a:r>
            <a:r>
              <a:rPr lang="en-US" sz="2200" dirty="0" smtClean="0">
                <a:solidFill>
                  <a:srgbClr val="002060"/>
                </a:solidFill>
              </a:rPr>
              <a:t>–</a:t>
            </a:r>
            <a:r>
              <a:rPr lang="ru-RU" sz="2200" dirty="0" smtClean="0">
                <a:solidFill>
                  <a:srgbClr val="002060"/>
                </a:solidFill>
              </a:rPr>
              <a:t> в Германии,</a:t>
            </a:r>
          </a:p>
          <a:p>
            <a:pPr marL="1200150" lvl="3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</a:pPr>
            <a:r>
              <a:rPr lang="ru-RU" sz="2200" dirty="0" smtClean="0">
                <a:solidFill>
                  <a:srgbClr val="002060"/>
                </a:solidFill>
              </a:rPr>
              <a:t>12% </a:t>
            </a:r>
            <a:r>
              <a:rPr lang="en-US" sz="2200" dirty="0" smtClean="0">
                <a:solidFill>
                  <a:srgbClr val="002060"/>
                </a:solidFill>
              </a:rPr>
              <a:t>–</a:t>
            </a:r>
            <a:r>
              <a:rPr lang="ru-RU" sz="2200" dirty="0" smtClean="0">
                <a:solidFill>
                  <a:srgbClr val="002060"/>
                </a:solidFill>
              </a:rPr>
              <a:t> в Швеции,</a:t>
            </a:r>
          </a:p>
          <a:p>
            <a:pPr marL="1200150" lvl="3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</a:pPr>
            <a:r>
              <a:rPr lang="ru-RU" sz="2200" dirty="0" smtClean="0">
                <a:solidFill>
                  <a:srgbClr val="002060"/>
                </a:solidFill>
              </a:rPr>
              <a:t>9% </a:t>
            </a:r>
            <a:r>
              <a:rPr lang="en-US" sz="2200" dirty="0" smtClean="0">
                <a:solidFill>
                  <a:srgbClr val="002060"/>
                </a:solidFill>
              </a:rPr>
              <a:t>–</a:t>
            </a:r>
            <a:r>
              <a:rPr lang="ru-RU" sz="2200" dirty="0" smtClean="0">
                <a:solidFill>
                  <a:srgbClr val="002060"/>
                </a:solidFill>
              </a:rPr>
              <a:t> в Соединённом Королевстве.</a:t>
            </a:r>
          </a:p>
          <a:p>
            <a:pPr marL="342900" lvl="1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rgbClr val="002060"/>
                </a:solidFill>
              </a:rPr>
              <a:t>Датский Центр Энергетики, Окружающей среды и Здоровья подсчитал, что от сжигания дерева в жилищном секторе происходит 250  преждевременных смертей в год в Дании и 650 </a:t>
            </a:r>
            <a:r>
              <a:rPr lang="en-US" sz="2200" dirty="0" smtClean="0">
                <a:solidFill>
                  <a:srgbClr val="002060"/>
                </a:solidFill>
              </a:rPr>
              <a:t>–</a:t>
            </a:r>
            <a:r>
              <a:rPr lang="ru-RU" sz="2200" dirty="0" smtClean="0">
                <a:solidFill>
                  <a:srgbClr val="002060"/>
                </a:solidFill>
              </a:rPr>
              <a:t> в остальной Европе.</a:t>
            </a:r>
          </a:p>
          <a:p>
            <a:pPr marL="342900" lvl="1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rgbClr val="002060"/>
                </a:solidFill>
              </a:rPr>
              <a:t>Если сжигание дерева в жилищном секторе не будет урегулировано, то к 2025 году он будет ответственен за более чем 90% выбросов </a:t>
            </a:r>
            <a:r>
              <a:rPr lang="en-US" sz="2200" dirty="0">
                <a:solidFill>
                  <a:srgbClr val="002060"/>
                </a:solidFill>
              </a:rPr>
              <a:t>PM</a:t>
            </a:r>
            <a:r>
              <a:rPr lang="en-US" sz="2200" baseline="-25000" dirty="0">
                <a:solidFill>
                  <a:srgbClr val="002060"/>
                </a:solidFill>
              </a:rPr>
              <a:t>2,5</a:t>
            </a:r>
            <a:r>
              <a:rPr lang="ru-RU" sz="2200" baseline="-25000" dirty="0">
                <a:solidFill>
                  <a:srgbClr val="002060"/>
                </a:solidFill>
              </a:rPr>
              <a:t> </a:t>
            </a:r>
            <a:r>
              <a:rPr lang="ru-RU" sz="2200" baseline="-25000" dirty="0" smtClean="0">
                <a:solidFill>
                  <a:srgbClr val="002060"/>
                </a:solidFill>
              </a:rPr>
              <a:t> </a:t>
            </a:r>
            <a:r>
              <a:rPr lang="ru-RU" sz="2200" dirty="0" smtClean="0">
                <a:solidFill>
                  <a:srgbClr val="002060"/>
                </a:solidFill>
              </a:rPr>
              <a:t>в Дании</a:t>
            </a:r>
            <a:endParaRPr lang="en-US" sz="2200" dirty="0" smtClean="0">
              <a:solidFill>
                <a:srgbClr val="00206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020500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008112"/>
          </a:xfrm>
        </p:spPr>
        <p:txBody>
          <a:bodyPr>
            <a:noAutofit/>
          </a:bodyPr>
          <a:lstStyle/>
          <a:p>
            <a:pPr algn="ctr"/>
            <a:r>
              <a:rPr lang="ru-RU" sz="2800" b="1" i="0" dirty="0" smtClean="0">
                <a:latin typeface="Eras Medium ITC" pitchFamily="34" charset="0"/>
              </a:rPr>
              <a:t>Законодательство, регулирующее выбросы малых и </a:t>
            </a:r>
            <a:r>
              <a:rPr lang="ru-RU" sz="2800" b="1" i="0" dirty="0">
                <a:latin typeface="Eras Medium ITC" pitchFamily="34" charset="0"/>
              </a:rPr>
              <a:t>средних установок по сжиганию </a:t>
            </a:r>
            <a:r>
              <a:rPr lang="ru-RU" sz="2800" b="1" i="0" dirty="0" smtClean="0">
                <a:latin typeface="Eras Medium ITC" pitchFamily="34" charset="0"/>
              </a:rPr>
              <a:t>топлива в Европейском Союзе</a:t>
            </a:r>
            <a:r>
              <a:rPr lang="en-US" sz="2800" b="1" i="0" dirty="0" smtClean="0">
                <a:latin typeface="Eras Medium ITC" pitchFamily="34" charset="0"/>
              </a:rPr>
              <a:t> </a:t>
            </a:r>
            <a:r>
              <a:rPr lang="en-US" sz="2800" b="1" i="0" dirty="0">
                <a:solidFill>
                  <a:srgbClr val="FF0000"/>
                </a:solidFill>
                <a:latin typeface="Eras Medium ITC" pitchFamily="34" charset="0"/>
              </a:rPr>
              <a:t>(</a:t>
            </a:r>
            <a:r>
              <a:rPr lang="en-US" sz="2800" b="1" i="0" dirty="0" smtClean="0">
                <a:solidFill>
                  <a:srgbClr val="FF0000"/>
                </a:solidFill>
                <a:latin typeface="Eras Medium ITC" pitchFamily="34" charset="0"/>
              </a:rPr>
              <a:t>I)</a:t>
            </a:r>
            <a:endParaRPr lang="en-US" sz="2800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196752"/>
            <a:ext cx="9108504" cy="5544616"/>
          </a:xfrm>
        </p:spPr>
        <p:txBody>
          <a:bodyPr>
            <a:noAutofit/>
          </a:bodyPr>
          <a:lstStyle/>
          <a:p>
            <a:pPr marL="342900" lvl="1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</a:rPr>
              <a:t>18</a:t>
            </a:r>
            <a:r>
              <a:rPr lang="ru-RU" dirty="0" smtClean="0">
                <a:solidFill>
                  <a:srgbClr val="002060"/>
                </a:solidFill>
              </a:rPr>
              <a:t> декабря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2013 </a:t>
            </a:r>
            <a:r>
              <a:rPr lang="ru-RU" dirty="0" smtClean="0">
                <a:solidFill>
                  <a:srgbClr val="002060"/>
                </a:solidFill>
              </a:rPr>
              <a:t>года ЕС был принят </a:t>
            </a:r>
            <a:r>
              <a:rPr lang="ru-RU" b="1" dirty="0" smtClean="0">
                <a:solidFill>
                  <a:srgbClr val="002060"/>
                </a:solidFill>
              </a:rPr>
              <a:t>новый пакет мер</a:t>
            </a:r>
            <a:r>
              <a:rPr lang="ru-RU" dirty="0" smtClean="0">
                <a:solidFill>
                  <a:srgbClr val="002060"/>
                </a:solidFill>
              </a:rPr>
              <a:t>, направленных на улучшение качества атмосферного воздуха в Европе. В частности, пакет включает:</a:t>
            </a:r>
            <a:endParaRPr lang="en-US" dirty="0">
              <a:solidFill>
                <a:srgbClr val="002060"/>
              </a:solidFill>
            </a:endParaRPr>
          </a:p>
          <a:p>
            <a:pPr marL="342900" lvl="1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Предложения о новой </a:t>
            </a:r>
            <a:r>
              <a:rPr lang="ru-RU" b="1" dirty="0" smtClean="0">
                <a:solidFill>
                  <a:srgbClr val="002060"/>
                </a:solidFill>
              </a:rPr>
              <a:t>Директиве, направленной на уменьшение загрязнения от средних установок по сжиганию топлива </a:t>
            </a:r>
          </a:p>
          <a:p>
            <a:pPr marL="1200150" lvl="3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</a:pPr>
            <a:r>
              <a:rPr lang="ru-RU" dirty="0" smtClean="0">
                <a:solidFill>
                  <a:srgbClr val="002060"/>
                </a:solidFill>
              </a:rPr>
              <a:t>Новый пакет, в случае его  реализации, позволит</a:t>
            </a:r>
            <a:r>
              <a:rPr lang="en-US" dirty="0" smtClean="0">
                <a:solidFill>
                  <a:srgbClr val="002060"/>
                </a:solidFill>
              </a:rPr>
              <a:t>: </a:t>
            </a:r>
            <a:endParaRPr lang="en-US" dirty="0">
              <a:solidFill>
                <a:srgbClr val="002060"/>
              </a:solidFill>
            </a:endParaRPr>
          </a:p>
          <a:p>
            <a:pPr marL="1200150" lvl="3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</a:pPr>
            <a:r>
              <a:rPr lang="ru-RU" dirty="0" smtClean="0">
                <a:solidFill>
                  <a:srgbClr val="002060"/>
                </a:solidFill>
              </a:rPr>
              <a:t>Избежать </a:t>
            </a:r>
            <a:r>
              <a:rPr lang="en-US" dirty="0" smtClean="0">
                <a:solidFill>
                  <a:srgbClr val="002060"/>
                </a:solidFill>
              </a:rPr>
              <a:t>58 </a:t>
            </a:r>
            <a:r>
              <a:rPr lang="en-US" dirty="0">
                <a:solidFill>
                  <a:srgbClr val="002060"/>
                </a:solidFill>
              </a:rPr>
              <a:t>000 </a:t>
            </a:r>
            <a:r>
              <a:rPr lang="ru-RU" dirty="0" smtClean="0">
                <a:solidFill>
                  <a:srgbClr val="002060"/>
                </a:solidFill>
              </a:rPr>
              <a:t>преждевременных смертей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endParaRPr lang="en-US" dirty="0">
              <a:solidFill>
                <a:srgbClr val="002060"/>
              </a:solidFill>
            </a:endParaRPr>
          </a:p>
          <a:p>
            <a:pPr marL="1200150" lvl="3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</a:pPr>
            <a:r>
              <a:rPr lang="ru-RU" dirty="0" smtClean="0">
                <a:solidFill>
                  <a:srgbClr val="002060"/>
                </a:solidFill>
              </a:rPr>
              <a:t>Спасти </a:t>
            </a:r>
            <a:r>
              <a:rPr lang="en-US" dirty="0" smtClean="0">
                <a:solidFill>
                  <a:srgbClr val="002060"/>
                </a:solidFill>
              </a:rPr>
              <a:t>123 </a:t>
            </a:r>
            <a:r>
              <a:rPr lang="en-US" dirty="0">
                <a:solidFill>
                  <a:srgbClr val="002060"/>
                </a:solidFill>
              </a:rPr>
              <a:t>000 km</a:t>
            </a:r>
            <a:r>
              <a:rPr lang="en-US" baseline="30000" dirty="0">
                <a:solidFill>
                  <a:srgbClr val="002060"/>
                </a:solidFill>
              </a:rPr>
              <a:t>2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экосистем от азотного загрязнения </a:t>
            </a:r>
            <a:r>
              <a:rPr lang="en-US" dirty="0" smtClean="0">
                <a:solidFill>
                  <a:srgbClr val="002060"/>
                </a:solidFill>
              </a:rPr>
              <a:t>(</a:t>
            </a:r>
            <a:r>
              <a:rPr lang="ru-RU" dirty="0" smtClean="0">
                <a:solidFill>
                  <a:srgbClr val="002060"/>
                </a:solidFill>
              </a:rPr>
              <a:t>более чем половина территории Румынии</a:t>
            </a:r>
            <a:r>
              <a:rPr lang="en-US" dirty="0" smtClean="0">
                <a:solidFill>
                  <a:srgbClr val="002060"/>
                </a:solidFill>
              </a:rPr>
              <a:t>),</a:t>
            </a:r>
            <a:endParaRPr lang="en-US" dirty="0">
              <a:solidFill>
                <a:srgbClr val="002060"/>
              </a:solidFill>
            </a:endParaRPr>
          </a:p>
          <a:p>
            <a:pPr marL="1200150" lvl="3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</a:pPr>
            <a:r>
              <a:rPr lang="ru-RU" dirty="0" smtClean="0">
                <a:solidFill>
                  <a:srgbClr val="002060"/>
                </a:solidFill>
              </a:rPr>
              <a:t>Спасти </a:t>
            </a:r>
            <a:r>
              <a:rPr lang="en-US" dirty="0" smtClean="0">
                <a:solidFill>
                  <a:srgbClr val="002060"/>
                </a:solidFill>
              </a:rPr>
              <a:t>56 </a:t>
            </a:r>
            <a:r>
              <a:rPr lang="en-US" dirty="0">
                <a:solidFill>
                  <a:srgbClr val="002060"/>
                </a:solidFill>
              </a:rPr>
              <a:t>000 km</a:t>
            </a:r>
            <a:r>
              <a:rPr lang="en-US" baseline="30000" dirty="0">
                <a:solidFill>
                  <a:srgbClr val="002060"/>
                </a:solidFill>
              </a:rPr>
              <a:t>2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территорий </a:t>
            </a:r>
            <a:r>
              <a:rPr lang="en-US" dirty="0" err="1" smtClean="0">
                <a:solidFill>
                  <a:srgbClr val="002060"/>
                </a:solidFill>
              </a:rPr>
              <a:t>Natura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2000 </a:t>
            </a:r>
            <a:r>
              <a:rPr lang="en-US" dirty="0" smtClean="0">
                <a:solidFill>
                  <a:srgbClr val="002060"/>
                </a:solidFill>
              </a:rPr>
              <a:t>(</a:t>
            </a:r>
            <a:r>
              <a:rPr lang="ru-RU" dirty="0" smtClean="0">
                <a:solidFill>
                  <a:srgbClr val="002060"/>
                </a:solidFill>
              </a:rPr>
              <a:t>более территории Хорватии</a:t>
            </a:r>
            <a:r>
              <a:rPr lang="en-US" dirty="0" smtClean="0">
                <a:solidFill>
                  <a:srgbClr val="002060"/>
                </a:solidFill>
              </a:rPr>
              <a:t>) </a:t>
            </a:r>
            <a:r>
              <a:rPr lang="ru-RU" dirty="0" smtClean="0">
                <a:solidFill>
                  <a:srgbClr val="002060"/>
                </a:solidFill>
              </a:rPr>
              <a:t>от азотного загрязнения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endParaRPr lang="en-US" dirty="0">
              <a:solidFill>
                <a:srgbClr val="002060"/>
              </a:solidFill>
            </a:endParaRPr>
          </a:p>
          <a:p>
            <a:pPr marL="1200150" lvl="3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</a:pPr>
            <a:r>
              <a:rPr lang="ru-RU" dirty="0" smtClean="0">
                <a:solidFill>
                  <a:srgbClr val="002060"/>
                </a:solidFill>
              </a:rPr>
              <a:t>Спасти </a:t>
            </a:r>
            <a:r>
              <a:rPr lang="en-US" dirty="0" smtClean="0">
                <a:solidFill>
                  <a:srgbClr val="002060"/>
                </a:solidFill>
              </a:rPr>
              <a:t>19 </a:t>
            </a:r>
            <a:r>
              <a:rPr lang="en-US" dirty="0">
                <a:solidFill>
                  <a:srgbClr val="002060"/>
                </a:solidFill>
              </a:rPr>
              <a:t>000 km</a:t>
            </a:r>
            <a:r>
              <a:rPr lang="en-US" baseline="30000" dirty="0">
                <a:solidFill>
                  <a:srgbClr val="002060"/>
                </a:solidFill>
              </a:rPr>
              <a:t>2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лесных экосистем от закисления</a:t>
            </a:r>
            <a:r>
              <a:rPr lang="en-US" dirty="0" smtClean="0">
                <a:solidFill>
                  <a:srgbClr val="002060"/>
                </a:solidFill>
              </a:rPr>
              <a:t>. </a:t>
            </a:r>
            <a:endParaRPr lang="en-US" dirty="0">
              <a:solidFill>
                <a:srgbClr val="002060"/>
              </a:solidFill>
            </a:endParaRPr>
          </a:p>
          <a:p>
            <a:pPr marL="342900" lvl="1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Выгоды для здоровья человека от внедрения пакета составит около </a:t>
            </a:r>
            <a:r>
              <a:rPr lang="en-US" dirty="0" smtClean="0">
                <a:solidFill>
                  <a:srgbClr val="002060"/>
                </a:solidFill>
              </a:rPr>
              <a:t>€</a:t>
            </a:r>
            <a:r>
              <a:rPr lang="en-US" dirty="0">
                <a:solidFill>
                  <a:srgbClr val="002060"/>
                </a:solidFill>
              </a:rPr>
              <a:t>40 </a:t>
            </a:r>
            <a:r>
              <a:rPr lang="ru-RU" dirty="0" smtClean="0">
                <a:solidFill>
                  <a:srgbClr val="002060"/>
                </a:solidFill>
              </a:rPr>
              <a:t>миллиардов в год, что в 12 раз превысит затраты на реализацию мер предотвращения загрязнения, которые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оцениваются как </a:t>
            </a:r>
            <a:r>
              <a:rPr lang="en-US" dirty="0" smtClean="0">
                <a:solidFill>
                  <a:srgbClr val="002060"/>
                </a:solidFill>
              </a:rPr>
              <a:t>€ </a:t>
            </a:r>
            <a:r>
              <a:rPr lang="en-US" dirty="0">
                <a:solidFill>
                  <a:srgbClr val="002060"/>
                </a:solidFill>
              </a:rPr>
              <a:t>3.4 </a:t>
            </a:r>
            <a:r>
              <a:rPr lang="ru-RU" dirty="0" smtClean="0">
                <a:solidFill>
                  <a:srgbClr val="002060"/>
                </a:solidFill>
              </a:rPr>
              <a:t>миллиарда в год 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до </a:t>
            </a:r>
            <a:r>
              <a:rPr lang="en-US" dirty="0" smtClean="0">
                <a:solidFill>
                  <a:srgbClr val="002060"/>
                </a:solidFill>
              </a:rPr>
              <a:t>2030</a:t>
            </a:r>
            <a:r>
              <a:rPr lang="ru-RU" dirty="0" smtClean="0">
                <a:solidFill>
                  <a:srgbClr val="002060"/>
                </a:solidFill>
              </a:rPr>
              <a:t> года.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8592810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008112"/>
          </a:xfrm>
        </p:spPr>
        <p:txBody>
          <a:bodyPr>
            <a:noAutofit/>
          </a:bodyPr>
          <a:lstStyle/>
          <a:p>
            <a:pPr algn="ctr"/>
            <a:r>
              <a:rPr lang="ru-RU" sz="2800" b="1" i="0" dirty="0" smtClean="0">
                <a:latin typeface="Eras Medium ITC" pitchFamily="34" charset="0"/>
              </a:rPr>
              <a:t>Законодательство, регулирующее выбросы малых и </a:t>
            </a:r>
            <a:r>
              <a:rPr lang="ru-RU" sz="2800" b="1" i="0" dirty="0">
                <a:latin typeface="Eras Medium ITC" pitchFamily="34" charset="0"/>
              </a:rPr>
              <a:t>средних установок по сжиганию </a:t>
            </a:r>
            <a:r>
              <a:rPr lang="ru-RU" sz="2800" b="1" i="0" dirty="0" smtClean="0">
                <a:latin typeface="Eras Medium ITC" pitchFamily="34" charset="0"/>
              </a:rPr>
              <a:t>топлива в Европейском Союзе</a:t>
            </a:r>
            <a:r>
              <a:rPr lang="en-US" sz="2800" b="1" i="0" dirty="0" smtClean="0">
                <a:latin typeface="Eras Medium ITC" pitchFamily="34" charset="0"/>
              </a:rPr>
              <a:t> </a:t>
            </a:r>
            <a:r>
              <a:rPr lang="en-US" sz="2800" b="1" i="0" dirty="0">
                <a:solidFill>
                  <a:srgbClr val="FF0000"/>
                </a:solidFill>
                <a:latin typeface="Eras Medium ITC" pitchFamily="34" charset="0"/>
              </a:rPr>
              <a:t>(</a:t>
            </a:r>
            <a:r>
              <a:rPr lang="en-US" sz="2800" b="1" i="0" dirty="0" smtClean="0">
                <a:solidFill>
                  <a:srgbClr val="FF0000"/>
                </a:solidFill>
                <a:latin typeface="Eras Medium ITC" pitchFamily="34" charset="0"/>
              </a:rPr>
              <a:t>II)</a:t>
            </a:r>
            <a:endParaRPr lang="en-US" sz="2800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196752"/>
            <a:ext cx="9108504" cy="5544616"/>
          </a:xfrm>
        </p:spPr>
        <p:txBody>
          <a:bodyPr>
            <a:noAutofit/>
          </a:bodyPr>
          <a:lstStyle/>
          <a:p>
            <a:pPr marL="342900" lvl="1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rgbClr val="002060"/>
                </a:solidFill>
              </a:rPr>
              <a:t>Директива по Эко-дизайну </a:t>
            </a:r>
            <a:r>
              <a:rPr lang="en-US" sz="2200" b="1" dirty="0" smtClean="0">
                <a:solidFill>
                  <a:srgbClr val="002060"/>
                </a:solidFill>
              </a:rPr>
              <a:t>2009/125/EC  </a:t>
            </a:r>
            <a:r>
              <a:rPr lang="ru-RU" sz="2200" dirty="0" smtClean="0">
                <a:solidFill>
                  <a:srgbClr val="002060"/>
                </a:solidFill>
              </a:rPr>
              <a:t>дает правила для улучшения экологических характеристик широкого ряда товаров, связанных с потреблением, производством, передачей и измерением энергии. Котлы с  мощностью менее </a:t>
            </a:r>
            <a:r>
              <a:rPr lang="en-US" sz="2200" dirty="0" smtClean="0">
                <a:solidFill>
                  <a:srgbClr val="002060"/>
                </a:solidFill>
              </a:rPr>
              <a:t>50 </a:t>
            </a:r>
            <a:r>
              <a:rPr lang="en-US" sz="2200" dirty="0">
                <a:solidFill>
                  <a:srgbClr val="002060"/>
                </a:solidFill>
              </a:rPr>
              <a:t>MW</a:t>
            </a:r>
            <a:r>
              <a:rPr lang="en-US" sz="2200" baseline="-25000" dirty="0">
                <a:solidFill>
                  <a:srgbClr val="002060"/>
                </a:solidFill>
              </a:rPr>
              <a:t>th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ru-RU" sz="2200" dirty="0" smtClean="0">
                <a:solidFill>
                  <a:srgbClr val="002060"/>
                </a:solidFill>
              </a:rPr>
              <a:t>включены в Рабочий план реализации Директивы </a:t>
            </a:r>
            <a:r>
              <a:rPr lang="en-US" sz="2200" dirty="0" smtClean="0">
                <a:solidFill>
                  <a:srgbClr val="002060"/>
                </a:solidFill>
              </a:rPr>
              <a:t>(2012-2014</a:t>
            </a:r>
            <a:r>
              <a:rPr lang="en-US" sz="2200" dirty="0">
                <a:solidFill>
                  <a:srgbClr val="002060"/>
                </a:solidFill>
              </a:rPr>
              <a:t>). </a:t>
            </a:r>
            <a:endParaRPr lang="ru-RU" sz="2200" dirty="0" smtClean="0">
              <a:solidFill>
                <a:srgbClr val="002060"/>
              </a:solidFill>
            </a:endParaRPr>
          </a:p>
          <a:p>
            <a:pPr marL="342900" lvl="1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rgbClr val="002060"/>
                </a:solidFill>
              </a:rPr>
              <a:t>Директива о промышленных выбросах </a:t>
            </a:r>
            <a:r>
              <a:rPr lang="en-US" sz="2200" b="1" dirty="0" smtClean="0">
                <a:solidFill>
                  <a:srgbClr val="002060"/>
                </a:solidFill>
              </a:rPr>
              <a:t>(IED</a:t>
            </a:r>
            <a:r>
              <a:rPr lang="en-US" sz="2200" b="1" dirty="0">
                <a:solidFill>
                  <a:srgbClr val="002060"/>
                </a:solidFill>
              </a:rPr>
              <a:t>) 2010/75/EU  </a:t>
            </a:r>
            <a:r>
              <a:rPr lang="ru-RU" sz="2200" dirty="0" smtClean="0">
                <a:solidFill>
                  <a:srgbClr val="002060"/>
                </a:solidFill>
              </a:rPr>
              <a:t>в статье 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>
                <a:solidFill>
                  <a:srgbClr val="002060"/>
                </a:solidFill>
              </a:rPr>
              <a:t>29 </a:t>
            </a:r>
            <a:r>
              <a:rPr lang="ru-RU" sz="2200" dirty="0" smtClean="0">
                <a:solidFill>
                  <a:srgbClr val="002060"/>
                </a:solidFill>
              </a:rPr>
              <a:t>устанавливает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ru-RU" sz="2200" dirty="0" smtClean="0">
                <a:solidFill>
                  <a:srgbClr val="002060"/>
                </a:solidFill>
              </a:rPr>
              <a:t>следующие Правила объединения: «Если отработанные газы двух или более установок по сжиганию топлива отводятся через общую трубу, то сочетание таких установок должно рассматриваться как одна установка суммарной тепловой мощности». В этом случае суммарная установка должна получать комплексное экологическое разрешение и контролироваться в соответствии с Директивой </a:t>
            </a:r>
            <a:r>
              <a:rPr lang="en-US" sz="2200" dirty="0" smtClean="0">
                <a:solidFill>
                  <a:srgbClr val="002060"/>
                </a:solidFill>
              </a:rPr>
              <a:t>IED </a:t>
            </a:r>
            <a:r>
              <a:rPr lang="ru-RU" sz="2200" dirty="0" smtClean="0">
                <a:solidFill>
                  <a:srgbClr val="002060"/>
                </a:solidFill>
              </a:rPr>
              <a:t>если общая тепловая мощность превышает 50 </a:t>
            </a:r>
            <a:r>
              <a:rPr lang="en-US" sz="2200" dirty="0" smtClean="0">
                <a:solidFill>
                  <a:srgbClr val="002060"/>
                </a:solidFill>
              </a:rPr>
              <a:t>MW</a:t>
            </a:r>
            <a:r>
              <a:rPr lang="ru-RU" sz="2200" dirty="0" smtClean="0">
                <a:solidFill>
                  <a:srgbClr val="002060"/>
                </a:solidFill>
              </a:rPr>
              <a:t>, а мощность каждой установки превышает </a:t>
            </a:r>
            <a:r>
              <a:rPr lang="en-US" sz="2200" dirty="0">
                <a:solidFill>
                  <a:srgbClr val="002060"/>
                </a:solidFill>
              </a:rPr>
              <a:t>15 </a:t>
            </a:r>
            <a:r>
              <a:rPr lang="en-US" sz="2200" dirty="0" smtClean="0">
                <a:solidFill>
                  <a:srgbClr val="002060"/>
                </a:solidFill>
              </a:rPr>
              <a:t>MW</a:t>
            </a:r>
            <a:r>
              <a:rPr lang="ru-RU" sz="2200" dirty="0" smtClean="0">
                <a:solidFill>
                  <a:srgbClr val="002060"/>
                </a:solidFill>
              </a:rPr>
              <a:t>.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endParaRPr lang="ru-RU" sz="2200" dirty="0" smtClean="0">
              <a:solidFill>
                <a:srgbClr val="002060"/>
              </a:solidFill>
            </a:endParaRPr>
          </a:p>
          <a:p>
            <a:pPr marL="342900" lvl="1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rgbClr val="002060"/>
                </a:solidFill>
              </a:rPr>
              <a:t>В том случае если установка с тепловой мощностью 50 </a:t>
            </a:r>
            <a:r>
              <a:rPr lang="en-US" sz="2200" dirty="0" smtClean="0">
                <a:solidFill>
                  <a:srgbClr val="002060"/>
                </a:solidFill>
              </a:rPr>
              <a:t>MW </a:t>
            </a:r>
            <a:r>
              <a:rPr lang="ru-RU" sz="2200" dirty="0" smtClean="0">
                <a:solidFill>
                  <a:srgbClr val="002060"/>
                </a:solidFill>
              </a:rPr>
              <a:t>непосредственно связана с деятельностью </a:t>
            </a:r>
            <a:r>
              <a:rPr lang="en-US" sz="2200" dirty="0" smtClean="0">
                <a:solidFill>
                  <a:srgbClr val="002060"/>
                </a:solidFill>
              </a:rPr>
              <a:t>IPPC </a:t>
            </a:r>
            <a:r>
              <a:rPr lang="ru-RU" sz="2200" dirty="0" smtClean="0">
                <a:solidFill>
                  <a:srgbClr val="002060"/>
                </a:solidFill>
              </a:rPr>
              <a:t>установки, действующей на той же промышленной площадке, то они получают одно комплексное разрешение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031642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008112"/>
          </a:xfrm>
        </p:spPr>
        <p:txBody>
          <a:bodyPr>
            <a:noAutofit/>
          </a:bodyPr>
          <a:lstStyle/>
          <a:p>
            <a:pPr algn="ctr"/>
            <a:r>
              <a:rPr lang="ru-RU" sz="2800" b="1" i="0" dirty="0" smtClean="0">
                <a:latin typeface="Eras Medium ITC" pitchFamily="34" charset="0"/>
              </a:rPr>
              <a:t>Законодательство, регулирующее выбросы малых и </a:t>
            </a:r>
            <a:r>
              <a:rPr lang="ru-RU" sz="2800" b="1" i="0" dirty="0">
                <a:latin typeface="Eras Medium ITC" pitchFamily="34" charset="0"/>
              </a:rPr>
              <a:t>средних установок по сжиганию </a:t>
            </a:r>
            <a:r>
              <a:rPr lang="ru-RU" sz="2800" b="1" i="0" dirty="0" smtClean="0">
                <a:latin typeface="Eras Medium ITC" pitchFamily="34" charset="0"/>
              </a:rPr>
              <a:t>топлива в Европейском Союзе</a:t>
            </a:r>
            <a:r>
              <a:rPr lang="en-US" sz="2800" b="1" i="0" dirty="0" smtClean="0">
                <a:latin typeface="Eras Medium ITC" pitchFamily="34" charset="0"/>
              </a:rPr>
              <a:t> </a:t>
            </a:r>
            <a:r>
              <a:rPr lang="en-US" sz="2800" b="1" i="0" dirty="0">
                <a:solidFill>
                  <a:srgbClr val="FF0000"/>
                </a:solidFill>
                <a:latin typeface="Eras Medium ITC" pitchFamily="34" charset="0"/>
              </a:rPr>
              <a:t>(</a:t>
            </a:r>
            <a:r>
              <a:rPr lang="en-US" sz="2800" b="1" i="0" dirty="0" smtClean="0">
                <a:solidFill>
                  <a:srgbClr val="FF0000"/>
                </a:solidFill>
                <a:latin typeface="Eras Medium ITC" pitchFamily="34" charset="0"/>
              </a:rPr>
              <a:t>III)</a:t>
            </a:r>
            <a:endParaRPr lang="en-US" sz="2800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196752"/>
            <a:ext cx="9108504" cy="5544616"/>
          </a:xfrm>
        </p:spPr>
        <p:txBody>
          <a:bodyPr>
            <a:noAutofit/>
          </a:bodyPr>
          <a:lstStyle/>
          <a:p>
            <a:pPr marL="342900" lvl="1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rgbClr val="002060"/>
                </a:solidFill>
              </a:rPr>
              <a:t>Директива по торговле выбросами </a:t>
            </a:r>
            <a:r>
              <a:rPr lang="en-US" sz="2200" b="1" dirty="0" smtClean="0">
                <a:solidFill>
                  <a:srgbClr val="002060"/>
                </a:solidFill>
              </a:rPr>
              <a:t>(2003/87/EC</a:t>
            </a:r>
            <a:r>
              <a:rPr lang="en-US" sz="2200" b="1" dirty="0">
                <a:solidFill>
                  <a:srgbClr val="002060"/>
                </a:solidFill>
              </a:rPr>
              <a:t>)  </a:t>
            </a:r>
            <a:r>
              <a:rPr lang="ru-RU" sz="2200" dirty="0" smtClean="0">
                <a:solidFill>
                  <a:srgbClr val="002060"/>
                </a:solidFill>
              </a:rPr>
              <a:t>устанавливает схему торговли выбросами парниковых газов внутри ЕС</a:t>
            </a:r>
            <a:r>
              <a:rPr lang="en-US" sz="2200" dirty="0" smtClean="0">
                <a:solidFill>
                  <a:srgbClr val="002060"/>
                </a:solidFill>
              </a:rPr>
              <a:t>. </a:t>
            </a:r>
            <a:r>
              <a:rPr lang="ru-RU" sz="2200" dirty="0" smtClean="0">
                <a:solidFill>
                  <a:srgbClr val="002060"/>
                </a:solidFill>
              </a:rPr>
              <a:t>Задача схемы торговли – уменьшить выбросы парниковых газов экономически эффективным путем. Паровые котлы попадают под действие Директивы в двух случаях:</a:t>
            </a:r>
          </a:p>
          <a:p>
            <a:pPr marL="1200150" lvl="3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</a:pPr>
            <a:r>
              <a:rPr lang="ru-RU" sz="2200" dirty="0" smtClean="0">
                <a:solidFill>
                  <a:srgbClr val="002060"/>
                </a:solidFill>
              </a:rPr>
              <a:t>Если их тепловая мощность превышает 20 </a:t>
            </a:r>
            <a:r>
              <a:rPr lang="en-US" sz="2200" dirty="0" smtClean="0">
                <a:solidFill>
                  <a:srgbClr val="002060"/>
                </a:solidFill>
              </a:rPr>
              <a:t>MW,</a:t>
            </a:r>
          </a:p>
          <a:p>
            <a:pPr marL="1200150" lvl="3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</a:pPr>
            <a:r>
              <a:rPr lang="ru-RU" sz="2200" dirty="0" smtClean="0">
                <a:solidFill>
                  <a:srgbClr val="002060"/>
                </a:solidFill>
              </a:rPr>
              <a:t>Если они являются частью установки, попадающей под действие Директивы.</a:t>
            </a:r>
          </a:p>
          <a:p>
            <a:pPr marL="108000" lvl="3" indent="0">
              <a:lnSpc>
                <a:spcPct val="85000"/>
              </a:lnSpc>
              <a:spcBef>
                <a:spcPts val="300"/>
              </a:spcBef>
              <a:spcAft>
                <a:spcPts val="200"/>
              </a:spcAft>
              <a:buNone/>
            </a:pPr>
            <a:r>
              <a:rPr lang="en-US" sz="2200" dirty="0" smtClean="0">
                <a:solidFill>
                  <a:srgbClr val="002060"/>
                </a:solidFill>
              </a:rPr>
              <a:t>Directive </a:t>
            </a:r>
            <a:r>
              <a:rPr lang="en-US" sz="2200" dirty="0">
                <a:solidFill>
                  <a:srgbClr val="002060"/>
                </a:solidFill>
              </a:rPr>
              <a:t>2003/87/EC </a:t>
            </a:r>
            <a:r>
              <a:rPr lang="ru-RU" sz="2200" dirty="0">
                <a:solidFill>
                  <a:srgbClr val="002060"/>
                </a:solidFill>
              </a:rPr>
              <a:t>стимулирует также </a:t>
            </a:r>
            <a:r>
              <a:rPr lang="ru-RU" sz="2200" dirty="0" smtClean="0">
                <a:solidFill>
                  <a:srgbClr val="002060"/>
                </a:solidFill>
              </a:rPr>
              <a:t>повышение эффективности установок и их переход на </a:t>
            </a:r>
            <a:r>
              <a:rPr lang="ru-RU" sz="2200" dirty="0">
                <a:solidFill>
                  <a:srgbClr val="002060"/>
                </a:solidFill>
              </a:rPr>
              <a:t>сжигание </a:t>
            </a:r>
            <a:r>
              <a:rPr lang="ru-RU" sz="2200" dirty="0" smtClean="0">
                <a:solidFill>
                  <a:srgbClr val="002060"/>
                </a:solidFill>
              </a:rPr>
              <a:t>биомассы.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endParaRPr lang="en-US" sz="2200" dirty="0">
              <a:solidFill>
                <a:srgbClr val="002060"/>
              </a:solidFill>
            </a:endParaRPr>
          </a:p>
          <a:p>
            <a:pPr marL="342900" lvl="1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rgbClr val="002060"/>
                </a:solidFill>
              </a:rPr>
              <a:t>Директива о возобновляемой энергетике (</a:t>
            </a:r>
            <a:r>
              <a:rPr lang="en-US" sz="2200" b="1" dirty="0" smtClean="0">
                <a:solidFill>
                  <a:srgbClr val="002060"/>
                </a:solidFill>
              </a:rPr>
              <a:t>2009/28/EC</a:t>
            </a:r>
            <a:r>
              <a:rPr lang="ru-RU" sz="2200" b="1" dirty="0" smtClean="0">
                <a:solidFill>
                  <a:srgbClr val="002060"/>
                </a:solidFill>
              </a:rPr>
              <a:t>)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ru-RU" sz="2200" dirty="0" smtClean="0">
                <a:solidFill>
                  <a:srgbClr val="002060"/>
                </a:solidFill>
              </a:rPr>
              <a:t>устанавливает общую схему 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ru-RU" sz="2200" dirty="0" smtClean="0">
                <a:solidFill>
                  <a:srgbClr val="002060"/>
                </a:solidFill>
              </a:rPr>
              <a:t>стимулирования производства энергии из возобновляемых источников. Директива устанавливает национальные цели по долям энергии, получаемой из возобновляемых источников. Цели установлены до 2020 года и охватывают  также и установки для сжигания топлива </a:t>
            </a:r>
            <a:r>
              <a:rPr lang="en-US" sz="2200" dirty="0" smtClean="0">
                <a:solidFill>
                  <a:srgbClr val="002060"/>
                </a:solidFill>
              </a:rPr>
              <a:t>&lt; </a:t>
            </a:r>
            <a:r>
              <a:rPr lang="en-US" sz="2200" dirty="0">
                <a:solidFill>
                  <a:srgbClr val="002060"/>
                </a:solidFill>
              </a:rPr>
              <a:t>50 MW</a:t>
            </a:r>
            <a:r>
              <a:rPr lang="en-US" sz="2200" baseline="-25000" dirty="0">
                <a:solidFill>
                  <a:srgbClr val="002060"/>
                </a:solidFill>
              </a:rPr>
              <a:t>th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  <a:r>
              <a:rPr lang="ru-RU" sz="2200" dirty="0" smtClean="0">
                <a:solidFill>
                  <a:srgbClr val="002060"/>
                </a:solidFill>
              </a:rPr>
              <a:t>Напрямую директива не предъявляет требований к установкам, но косвенно способствует уменьшению их количества, поскольку стимулирует отличные от сжигания топлива способы получения энергии.  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6212480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008112"/>
          </a:xfrm>
        </p:spPr>
        <p:txBody>
          <a:bodyPr>
            <a:noAutofit/>
          </a:bodyPr>
          <a:lstStyle/>
          <a:p>
            <a:pPr algn="ctr"/>
            <a:r>
              <a:rPr lang="ru-RU" sz="2800" b="1" i="0" dirty="0" smtClean="0">
                <a:latin typeface="Eras Medium ITC" pitchFamily="34" charset="0"/>
              </a:rPr>
              <a:t>Законодательство, регулирующее выбросы малых и </a:t>
            </a:r>
            <a:r>
              <a:rPr lang="ru-RU" sz="2800" b="1" i="0" dirty="0">
                <a:latin typeface="Eras Medium ITC" pitchFamily="34" charset="0"/>
              </a:rPr>
              <a:t>средних установок по сжиганию </a:t>
            </a:r>
            <a:r>
              <a:rPr lang="ru-RU" sz="2800" b="1" i="0" dirty="0" smtClean="0">
                <a:latin typeface="Eras Medium ITC" pitchFamily="34" charset="0"/>
              </a:rPr>
              <a:t>топлива в Европейском Союзе</a:t>
            </a:r>
            <a:r>
              <a:rPr lang="en-US" sz="2800" b="1" i="0" dirty="0" smtClean="0">
                <a:latin typeface="Eras Medium ITC" pitchFamily="34" charset="0"/>
              </a:rPr>
              <a:t> </a:t>
            </a:r>
            <a:r>
              <a:rPr lang="en-US" sz="2800" b="1" i="0" dirty="0">
                <a:solidFill>
                  <a:srgbClr val="FF0000"/>
                </a:solidFill>
                <a:latin typeface="Eras Medium ITC" pitchFamily="34" charset="0"/>
              </a:rPr>
              <a:t>(</a:t>
            </a:r>
            <a:r>
              <a:rPr lang="en-US" sz="2800" b="1" i="0" dirty="0" smtClean="0">
                <a:solidFill>
                  <a:srgbClr val="FF0000"/>
                </a:solidFill>
                <a:latin typeface="Eras Medium ITC" pitchFamily="34" charset="0"/>
              </a:rPr>
              <a:t>IV)</a:t>
            </a:r>
            <a:endParaRPr lang="en-US" sz="2800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196752"/>
            <a:ext cx="9108504" cy="5544616"/>
          </a:xfrm>
        </p:spPr>
        <p:txBody>
          <a:bodyPr>
            <a:noAutofit/>
          </a:bodyPr>
          <a:lstStyle/>
          <a:p>
            <a:pPr marL="342900" lvl="1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rgbClr val="002060"/>
                </a:solidFill>
              </a:rPr>
              <a:t>Директива по продвижению когенерации на внутреннем энергетическом рынке </a:t>
            </a:r>
            <a:r>
              <a:rPr lang="en-US" sz="2200" b="1" dirty="0" smtClean="0">
                <a:solidFill>
                  <a:srgbClr val="002060"/>
                </a:solidFill>
              </a:rPr>
              <a:t>(</a:t>
            </a:r>
            <a:r>
              <a:rPr lang="en-US" sz="2200" b="1" dirty="0">
                <a:solidFill>
                  <a:srgbClr val="002060"/>
                </a:solidFill>
              </a:rPr>
              <a:t>2004/8/EC)  </a:t>
            </a:r>
            <a:r>
              <a:rPr lang="ru-RU" sz="2200" dirty="0" smtClean="0">
                <a:solidFill>
                  <a:srgbClr val="002060"/>
                </a:solidFill>
              </a:rPr>
              <a:t>направлена на обеспечение энергоэффективного совместного производства тепла и электроэнергии. Директива содержит следующие основные положения:</a:t>
            </a:r>
          </a:p>
          <a:p>
            <a:pPr marL="1200150" lvl="3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</a:pPr>
            <a:r>
              <a:rPr lang="ru-RU" sz="2200" dirty="0" smtClean="0">
                <a:solidFill>
                  <a:srgbClr val="002060"/>
                </a:solidFill>
              </a:rPr>
              <a:t>Единая методология определения эффективности ТЭС для всех стран-членов.</a:t>
            </a:r>
          </a:p>
          <a:p>
            <a:pPr marL="1200150" lvl="3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</a:pPr>
            <a:r>
              <a:rPr lang="ru-RU" sz="2200" dirty="0" smtClean="0">
                <a:solidFill>
                  <a:srgbClr val="002060"/>
                </a:solidFill>
              </a:rPr>
              <a:t>«Гарантия происхождения» для электричества, выработанного ТЭС.</a:t>
            </a:r>
          </a:p>
          <a:p>
            <a:pPr marL="1200150" lvl="3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</a:pPr>
            <a:r>
              <a:rPr lang="ru-RU" sz="2200" dirty="0" smtClean="0">
                <a:solidFill>
                  <a:srgbClr val="002060"/>
                </a:solidFill>
              </a:rPr>
              <a:t>Обязательства стран-членов анализировать национальный потенциал ТЭС и докладывать о его развитии</a:t>
            </a:r>
          </a:p>
          <a:p>
            <a:pPr marL="1200150" lvl="3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</a:pPr>
            <a:r>
              <a:rPr lang="ru-RU" sz="2200" dirty="0" smtClean="0">
                <a:solidFill>
                  <a:srgbClr val="002060"/>
                </a:solidFill>
              </a:rPr>
              <a:t>Оценивать различные меры поддержки ТЭС на национальном уровне.</a:t>
            </a:r>
          </a:p>
          <a:p>
            <a:pPr marL="1200150" lvl="3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</a:pPr>
            <a:r>
              <a:rPr lang="ru-RU" sz="2200" dirty="0" smtClean="0">
                <a:solidFill>
                  <a:srgbClr val="002060"/>
                </a:solidFill>
              </a:rPr>
              <a:t>Обеспечивать равный или преимущественный доступ ТЭС к электросетям.</a:t>
            </a:r>
            <a:endParaRPr lang="en-US" sz="2200" dirty="0">
              <a:solidFill>
                <a:srgbClr val="002060"/>
              </a:solidFill>
            </a:endParaRPr>
          </a:p>
          <a:p>
            <a:pPr marL="342900" lvl="1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rgbClr val="002060"/>
                </a:solidFill>
              </a:rPr>
              <a:t>Доля ТЭС среди других установок по сжиганию топлива </a:t>
            </a:r>
            <a:r>
              <a:rPr lang="en-US" sz="2200" dirty="0" smtClean="0">
                <a:solidFill>
                  <a:srgbClr val="002060"/>
                </a:solidFill>
              </a:rPr>
              <a:t>&lt; </a:t>
            </a:r>
            <a:r>
              <a:rPr lang="en-US" sz="2200" dirty="0">
                <a:solidFill>
                  <a:srgbClr val="002060"/>
                </a:solidFill>
              </a:rPr>
              <a:t>50 MWth </a:t>
            </a:r>
            <a:r>
              <a:rPr lang="ru-RU" sz="2200" dirty="0" smtClean="0">
                <a:solidFill>
                  <a:srgbClr val="002060"/>
                </a:solidFill>
              </a:rPr>
              <a:t>является значительной и имеет тенденцию к росту. Подобное решение минимизирует эмиссии загрязняющих веществ и парниковых газов. </a:t>
            </a:r>
            <a:endParaRPr lang="en-US" sz="2200" dirty="0">
              <a:solidFill>
                <a:srgbClr val="002060"/>
              </a:solidFill>
            </a:endParaRPr>
          </a:p>
          <a:p>
            <a:pPr marL="108000" lvl="3" indent="0">
              <a:lnSpc>
                <a:spcPct val="85000"/>
              </a:lnSpc>
              <a:spcBef>
                <a:spcPts val="300"/>
              </a:spcBef>
              <a:spcAft>
                <a:spcPts val="200"/>
              </a:spcAft>
              <a:buNone/>
            </a:pPr>
            <a:r>
              <a:rPr lang="ru-RU" sz="2200" dirty="0" smtClean="0">
                <a:solidFill>
                  <a:srgbClr val="002060"/>
                </a:solidFill>
              </a:rPr>
              <a:t>.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5435983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864096"/>
          </a:xfrm>
        </p:spPr>
        <p:txBody>
          <a:bodyPr>
            <a:noAutofit/>
          </a:bodyPr>
          <a:lstStyle/>
          <a:p>
            <a:pPr algn="ctr"/>
            <a:r>
              <a:rPr lang="ru-RU" sz="2800" b="1" i="0" dirty="0" smtClean="0">
                <a:latin typeface="Eras Medium ITC" pitchFamily="34" charset="0"/>
              </a:rPr>
              <a:t>Законодательство, регулирующее выбросы малых и </a:t>
            </a:r>
            <a:r>
              <a:rPr lang="ru-RU" sz="2800" b="1" i="0" dirty="0">
                <a:latin typeface="Eras Medium ITC" pitchFamily="34" charset="0"/>
              </a:rPr>
              <a:t>средних установок по сжиганию </a:t>
            </a:r>
            <a:r>
              <a:rPr lang="ru-RU" sz="2800" b="1" i="0" dirty="0" smtClean="0">
                <a:latin typeface="Eras Medium ITC" pitchFamily="34" charset="0"/>
              </a:rPr>
              <a:t>топлива в Европейском Союзе</a:t>
            </a:r>
            <a:r>
              <a:rPr lang="en-US" sz="2800" b="1" i="0" dirty="0" smtClean="0">
                <a:latin typeface="Eras Medium ITC" pitchFamily="34" charset="0"/>
              </a:rPr>
              <a:t> </a:t>
            </a:r>
            <a:r>
              <a:rPr lang="en-US" sz="2800" b="1" i="0" dirty="0" smtClean="0">
                <a:solidFill>
                  <a:srgbClr val="FF0000"/>
                </a:solidFill>
                <a:latin typeface="Eras Medium ITC" pitchFamily="34" charset="0"/>
              </a:rPr>
              <a:t>(V)</a:t>
            </a:r>
            <a:endParaRPr lang="en-US" sz="2800" b="1" i="0" dirty="0">
              <a:latin typeface="Eras Medium ITC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0016" y="4869160"/>
            <a:ext cx="1944216" cy="1944216"/>
          </a:xfrm>
          <a:prstGeom prst="rect">
            <a:avLst/>
          </a:prstGeom>
          <a:ln w="6350">
            <a:solidFill>
              <a:schemeClr val="accent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71500" y="1268760"/>
            <a:ext cx="9001000" cy="3283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2200" b="1" dirty="0">
                <a:solidFill>
                  <a:srgbClr val="002060"/>
                </a:solidFill>
              </a:rPr>
              <a:t>Директива об экологической маркировке (</a:t>
            </a:r>
            <a:r>
              <a:rPr lang="en-US" sz="2200" b="1" dirty="0">
                <a:solidFill>
                  <a:srgbClr val="002060"/>
                </a:solidFill>
              </a:rPr>
              <a:t>92/75/EC)  </a:t>
            </a:r>
            <a:r>
              <a:rPr lang="ru-RU" sz="2200" dirty="0">
                <a:solidFill>
                  <a:srgbClr val="002060"/>
                </a:solidFill>
              </a:rPr>
              <a:t>и ее пересмотренная версия </a:t>
            </a:r>
            <a:r>
              <a:rPr lang="en-US" sz="2200" b="1" dirty="0">
                <a:solidFill>
                  <a:srgbClr val="002060"/>
                </a:solidFill>
              </a:rPr>
              <a:t>(2010/30/EU</a:t>
            </a:r>
            <a:r>
              <a:rPr lang="en-US" sz="2200" dirty="0">
                <a:solidFill>
                  <a:srgbClr val="002060"/>
                </a:solidFill>
              </a:rPr>
              <a:t>)  </a:t>
            </a:r>
            <a:r>
              <a:rPr lang="ru-RU" sz="2200" dirty="0">
                <a:solidFill>
                  <a:srgbClr val="002060"/>
                </a:solidFill>
              </a:rPr>
              <a:t>создали базу для продвижения информации об энергопотреблении  продукции, использующейся, в основном, в домашнем хозяйстве, со значительным прямым или непрямым воздействием на потребление энергии. Директивы не предъявляют специфических требований для паровых котлов, но предлагаемые инструменты экологической  маркировки весьма эффективны. </a:t>
            </a:r>
            <a:endParaRPr lang="en-US" sz="2200" dirty="0">
              <a:solidFill>
                <a:srgbClr val="002060"/>
              </a:solidFill>
            </a:endParaRPr>
          </a:p>
          <a:p>
            <a:pPr marL="342900" lvl="1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02060"/>
                </a:solidFill>
              </a:rPr>
              <a:t>Проведенное в Дании исследование подтвердило, что замена старых дровяных печей на современные, маркированные Северным Лебедем, уменьшит загрязнение вдвое (менее чем 5г/кг дров). 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512" y="4500000"/>
            <a:ext cx="7200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ru-RU" sz="2000" dirty="0">
                <a:solidFill>
                  <a:srgbClr val="002060"/>
                </a:solidFill>
              </a:rPr>
              <a:t>Применение этого стандарта уменьшит выбросы </a:t>
            </a:r>
            <a:r>
              <a:rPr lang="en-US" sz="2000" dirty="0">
                <a:solidFill>
                  <a:srgbClr val="002060"/>
                </a:solidFill>
              </a:rPr>
              <a:t> PM</a:t>
            </a:r>
            <a:r>
              <a:rPr lang="en-US" sz="2000" baseline="-25000" dirty="0">
                <a:solidFill>
                  <a:srgbClr val="002060"/>
                </a:solidFill>
              </a:rPr>
              <a:t>2,5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в Дании на </a:t>
            </a:r>
            <a:r>
              <a:rPr lang="en-US" sz="2000" dirty="0">
                <a:solidFill>
                  <a:srgbClr val="002060"/>
                </a:solidFill>
              </a:rPr>
              <a:t>35</a:t>
            </a:r>
            <a:r>
              <a:rPr lang="ru-RU" sz="2000" dirty="0">
                <a:solidFill>
                  <a:srgbClr val="002060"/>
                </a:solidFill>
              </a:rPr>
              <a:t>%, а в ЕС — на 16%. А если все дровяные печи и котлы перейдут на пеллеты, тогда загрязнения </a:t>
            </a:r>
            <a:r>
              <a:rPr lang="en-US" sz="2000" dirty="0">
                <a:solidFill>
                  <a:srgbClr val="002060"/>
                </a:solidFill>
              </a:rPr>
              <a:t>PM</a:t>
            </a:r>
            <a:r>
              <a:rPr lang="en-US" sz="2000" baseline="-25000" dirty="0">
                <a:solidFill>
                  <a:srgbClr val="002060"/>
                </a:solidFill>
              </a:rPr>
              <a:t>2,5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в Дании снизятся на 65%, а в ЕС — на 30%. При этом также значительно уменьшится выброс других загрязняющих веществ Наилучшие маркированные Северным Лебедем печи имеют выбросы около </a:t>
            </a:r>
            <a:r>
              <a:rPr lang="en-US" sz="2000" dirty="0">
                <a:solidFill>
                  <a:srgbClr val="002060"/>
                </a:solidFill>
              </a:rPr>
              <a:t>180 g PM</a:t>
            </a:r>
            <a:r>
              <a:rPr lang="en-US" sz="2000" baseline="-25000" dirty="0">
                <a:solidFill>
                  <a:srgbClr val="002060"/>
                </a:solidFill>
              </a:rPr>
              <a:t>2,5</a:t>
            </a:r>
            <a:r>
              <a:rPr lang="en-US" sz="2000" dirty="0">
                <a:solidFill>
                  <a:srgbClr val="002060"/>
                </a:solidFill>
              </a:rPr>
              <a:t>/GJ . </a:t>
            </a:r>
            <a:r>
              <a:rPr lang="ru-RU" sz="2000" dirty="0">
                <a:solidFill>
                  <a:srgbClr val="002060"/>
                </a:solidFill>
              </a:rPr>
              <a:t>Это соответствует </a:t>
            </a:r>
            <a:r>
              <a:rPr lang="en-US" sz="2000" dirty="0">
                <a:solidFill>
                  <a:srgbClr val="002060"/>
                </a:solidFill>
              </a:rPr>
              <a:t>2,7 g PM</a:t>
            </a:r>
            <a:r>
              <a:rPr lang="en-US" sz="2000" baseline="-25000" dirty="0">
                <a:solidFill>
                  <a:srgbClr val="002060"/>
                </a:solidFill>
              </a:rPr>
              <a:t>2,5</a:t>
            </a:r>
            <a:r>
              <a:rPr lang="en-US" sz="2000" dirty="0">
                <a:solidFill>
                  <a:srgbClr val="002060"/>
                </a:solidFill>
              </a:rPr>
              <a:t>/kg </a:t>
            </a:r>
            <a:r>
              <a:rPr lang="ru-RU" sz="2000" dirty="0">
                <a:solidFill>
                  <a:srgbClr val="002060"/>
                </a:solidFill>
              </a:rPr>
              <a:t>дров</a:t>
            </a:r>
            <a:r>
              <a:rPr lang="en-US" sz="2200" dirty="0">
                <a:solidFill>
                  <a:srgbClr val="002060"/>
                </a:solidFill>
              </a:rPr>
              <a:t>.</a:t>
            </a:r>
          </a:p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9889439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864096"/>
          </a:xfrm>
        </p:spPr>
        <p:txBody>
          <a:bodyPr>
            <a:noAutofit/>
          </a:bodyPr>
          <a:lstStyle/>
          <a:p>
            <a:pPr algn="ctr"/>
            <a:r>
              <a:rPr lang="ru-RU" sz="2800" b="1" i="0" dirty="0" smtClean="0">
                <a:latin typeface="Eras Medium ITC" pitchFamily="34" charset="0"/>
              </a:rPr>
              <a:t>Международное законодательство </a:t>
            </a:r>
            <a:r>
              <a:rPr lang="en-US" sz="2800" b="1" i="0" dirty="0" smtClean="0">
                <a:solidFill>
                  <a:srgbClr val="FF0000"/>
                </a:solidFill>
                <a:latin typeface="Eras Medium ITC" pitchFamily="34" charset="0"/>
              </a:rPr>
              <a:t>(I)</a:t>
            </a:r>
            <a:endParaRPr lang="en-US" sz="2800" b="1" i="0" dirty="0">
              <a:latin typeface="Eras Medium ITC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8432" y="836712"/>
            <a:ext cx="9001000" cy="958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rgbClr val="002060"/>
                </a:solidFill>
              </a:rPr>
              <a:t>В июне </a:t>
            </a:r>
            <a:r>
              <a:rPr lang="en-US" sz="2200" b="1" dirty="0" smtClean="0">
                <a:solidFill>
                  <a:srgbClr val="002060"/>
                </a:solidFill>
              </a:rPr>
              <a:t>2012</a:t>
            </a:r>
            <a:r>
              <a:rPr lang="ru-RU" sz="2200" b="1" dirty="0" smtClean="0">
                <a:solidFill>
                  <a:srgbClr val="002060"/>
                </a:solidFill>
              </a:rPr>
              <a:t> года</a:t>
            </a:r>
            <a:r>
              <a:rPr lang="en-US" sz="2200" b="1" dirty="0" smtClean="0">
                <a:solidFill>
                  <a:srgbClr val="002060"/>
                </a:solidFill>
              </a:rPr>
              <a:t> </a:t>
            </a:r>
            <a:r>
              <a:rPr lang="ru-RU" sz="2200" b="1" dirty="0" smtClean="0">
                <a:solidFill>
                  <a:srgbClr val="002060"/>
                </a:solidFill>
              </a:rPr>
              <a:t>было достигнуто соглашение о поправках в Гетеборгский протокол. </a:t>
            </a:r>
            <a:r>
              <a:rPr lang="ru-RU" sz="2200" dirty="0" smtClean="0">
                <a:solidFill>
                  <a:srgbClr val="002060"/>
                </a:solidFill>
              </a:rPr>
              <a:t>В том числе поправки коснутся установок для сжигания топлива с тепловой мощностью меньше </a:t>
            </a:r>
            <a:r>
              <a:rPr lang="en-US" sz="2200" dirty="0" smtClean="0">
                <a:solidFill>
                  <a:srgbClr val="002060"/>
                </a:solidFill>
              </a:rPr>
              <a:t>50 </a:t>
            </a:r>
            <a:r>
              <a:rPr lang="en-US" sz="2200" dirty="0">
                <a:solidFill>
                  <a:srgbClr val="002060"/>
                </a:solidFill>
              </a:rPr>
              <a:t>MW</a:t>
            </a:r>
            <a:r>
              <a:rPr lang="en-US" sz="2200" baseline="-25000" dirty="0">
                <a:solidFill>
                  <a:srgbClr val="002060"/>
                </a:solidFill>
              </a:rPr>
              <a:t>th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80146385"/>
              </p:ext>
            </p:extLst>
          </p:nvPr>
        </p:nvGraphicFramePr>
        <p:xfrm>
          <a:off x="524132" y="1844825"/>
          <a:ext cx="7864293" cy="2970373"/>
        </p:xfrm>
        <a:graphic>
          <a:graphicData uri="http://schemas.openxmlformats.org/drawingml/2006/table">
            <a:tbl>
              <a:tblPr firstRow="1" firstCol="1" bandRow="1"/>
              <a:tblGrid>
                <a:gridCol w="4047868"/>
                <a:gridCol w="2160240"/>
                <a:gridCol w="1656185"/>
              </a:tblGrid>
              <a:tr h="504056">
                <a:tc>
                  <a:txBody>
                    <a:bodyPr/>
                    <a:lstStyle/>
                    <a:p>
                      <a:pPr marL="0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Тип двигателя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Тепловая мощность </a:t>
                      </a:r>
                      <a:r>
                        <a:rPr lang="en-GB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(MW</a:t>
                      </a:r>
                      <a:r>
                        <a:rPr lang="en-GB" sz="1800" baseline="-250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th</a:t>
                      </a: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)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НДВ</a:t>
                      </a:r>
                      <a:r>
                        <a:rPr lang="ru-RU" sz="1800" baseline="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 для</a:t>
                      </a:r>
                      <a:r>
                        <a:rPr lang="en-GB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NO</a:t>
                      </a:r>
                      <a:r>
                        <a:rPr lang="en-GB" sz="1800" baseline="-25000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X</a:t>
                      </a: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 (mg/Nm</a:t>
                      </a:r>
                      <a:r>
                        <a:rPr lang="en-GB" sz="1800" baseline="30000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)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388">
                <a:tc>
                  <a:txBody>
                    <a:bodyPr/>
                    <a:lstStyle/>
                    <a:p>
                      <a:pPr marL="0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Двигатель</a:t>
                      </a:r>
                      <a:r>
                        <a:rPr lang="ru-RU" sz="1800" baseline="0" dirty="0" smtClean="0">
                          <a:effectLst/>
                          <a:latin typeface="Arial Narrow" panose="020B0606020202030204" pitchFamily="34" charset="0"/>
                          <a:ea typeface="Calibri"/>
                          <a:cs typeface="Times New Roman"/>
                        </a:rPr>
                        <a:t> внутреннего сгорания (на газе)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&gt;1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95-190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887">
                <a:tc>
                  <a:txBody>
                    <a:bodyPr/>
                    <a:lstStyle/>
                    <a:p>
                      <a:pPr marL="0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ДВС на два топлива </a:t>
                      </a:r>
                      <a:r>
                        <a:rPr lang="en-GB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газ</a:t>
                      </a:r>
                      <a:r>
                        <a:rPr lang="en-GB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)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&gt;1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190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388">
                <a:tc>
                  <a:txBody>
                    <a:bodyPr/>
                    <a:lstStyle/>
                    <a:p>
                      <a:pPr marL="0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ДВС на два топлива </a:t>
                      </a:r>
                      <a:r>
                        <a:rPr lang="en-GB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бензин</a:t>
                      </a:r>
                      <a:r>
                        <a:rPr lang="en-GB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)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1-20 </a:t>
                      </a: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и</a:t>
                      </a:r>
                      <a:r>
                        <a:rPr lang="en-GB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&gt;20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225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388">
                <a:tc rowSpan="2">
                  <a:txBody>
                    <a:bodyPr/>
                    <a:lstStyle/>
                    <a:p>
                      <a:pPr marL="0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Дизели </a:t>
                      </a:r>
                      <a:r>
                        <a:rPr lang="en-GB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(&lt;</a:t>
                      </a: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1 200 </a:t>
                      </a: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об/мин</a:t>
                      </a:r>
                      <a:r>
                        <a:rPr lang="en-GB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) (</a:t>
                      </a: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мазут и</a:t>
                      </a:r>
                      <a:r>
                        <a:rPr lang="ru-RU" sz="1800" baseline="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био</a:t>
                      </a:r>
                      <a:r>
                        <a:rPr lang="en-GB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)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5-20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225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&gt;20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190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487">
                <a:tc>
                  <a:txBody>
                    <a:bodyPr/>
                    <a:lstStyle/>
                    <a:p>
                      <a:pPr marL="0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Дизели </a:t>
                      </a:r>
                      <a:r>
                        <a:rPr lang="en-GB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(&lt;1 200 </a:t>
                      </a: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об/мин</a:t>
                      </a:r>
                      <a:r>
                        <a:rPr lang="en-GB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) (</a:t>
                      </a: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солярка и газ</a:t>
                      </a:r>
                      <a:r>
                        <a:rPr lang="en-GB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)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&gt;5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190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487">
                <a:tc>
                  <a:txBody>
                    <a:bodyPr/>
                    <a:lstStyle/>
                    <a:p>
                      <a:pPr marL="0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Дизели высокоскоростные </a:t>
                      </a:r>
                      <a:r>
                        <a:rPr lang="en-GB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(&gt;</a:t>
                      </a: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1 200 </a:t>
                      </a: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об/мин</a:t>
                      </a:r>
                      <a:r>
                        <a:rPr lang="en-GB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)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190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05906382"/>
              </p:ext>
            </p:extLst>
          </p:nvPr>
        </p:nvGraphicFramePr>
        <p:xfrm>
          <a:off x="395536" y="5013176"/>
          <a:ext cx="8229600" cy="1508760"/>
        </p:xfrm>
        <a:graphic>
          <a:graphicData uri="http://schemas.openxmlformats.org/drawingml/2006/table">
            <a:tbl>
              <a:tblPr firstRow="1" firstCol="1" bandRow="1"/>
              <a:tblGrid>
                <a:gridCol w="2743200"/>
                <a:gridCol w="2743200"/>
                <a:gridCol w="2743200"/>
              </a:tblGrid>
              <a:tr h="0">
                <a:tc>
                  <a:txBody>
                    <a:bodyPr/>
                    <a:lstStyle/>
                    <a:p>
                      <a:pPr marL="0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Тип котла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Тепловая мощность </a:t>
                      </a:r>
                      <a:r>
                        <a:rPr lang="en-GB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(MW</a:t>
                      </a:r>
                      <a:r>
                        <a:rPr lang="en-GB" sz="1800" baseline="-250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th</a:t>
                      </a:r>
                      <a:r>
                        <a:rPr lang="en-GB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)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НДВ</a:t>
                      </a:r>
                      <a:r>
                        <a:rPr lang="en-GB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для пыли </a:t>
                      </a:r>
                      <a:r>
                        <a:rPr lang="en-GB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(mg/Nm</a:t>
                      </a:r>
                      <a:r>
                        <a:rPr lang="en-GB" sz="1800" baseline="300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)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Новые на твердом и жидком топливе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&gt;1-50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Существующие на твердом и жидком топливе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&gt;1-5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&gt;5-50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9777948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864096"/>
          </a:xfrm>
        </p:spPr>
        <p:txBody>
          <a:bodyPr>
            <a:noAutofit/>
          </a:bodyPr>
          <a:lstStyle/>
          <a:p>
            <a:pPr algn="ctr"/>
            <a:r>
              <a:rPr lang="ru-RU" sz="2800" b="1" i="0" dirty="0" smtClean="0">
                <a:latin typeface="Eras Medium ITC" pitchFamily="34" charset="0"/>
              </a:rPr>
              <a:t>Международное законодательство </a:t>
            </a:r>
            <a:r>
              <a:rPr lang="en-US" sz="2800" b="1" i="0" dirty="0" smtClean="0">
                <a:solidFill>
                  <a:srgbClr val="FF0000"/>
                </a:solidFill>
                <a:latin typeface="Eras Medium ITC" pitchFamily="34" charset="0"/>
              </a:rPr>
              <a:t>(II)</a:t>
            </a:r>
            <a:endParaRPr lang="en-US" sz="2800" b="1" i="0" dirty="0">
              <a:latin typeface="Eras Medium ITC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3000" y="1052736"/>
            <a:ext cx="9001000" cy="2445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rgbClr val="002060"/>
                </a:solidFill>
              </a:rPr>
              <a:t>Некоторые рекомендации </a:t>
            </a:r>
            <a:r>
              <a:rPr lang="ru-RU" sz="2200" b="1" dirty="0" smtClean="0">
                <a:solidFill>
                  <a:srgbClr val="002060"/>
                </a:solidFill>
              </a:rPr>
              <a:t>Гетеборгский протокол </a:t>
            </a:r>
            <a:r>
              <a:rPr lang="ru-RU" sz="2200" dirty="0" smtClean="0">
                <a:solidFill>
                  <a:srgbClr val="002060"/>
                </a:solidFill>
              </a:rPr>
              <a:t>дает для малых установок по сжиганию топлива </a:t>
            </a:r>
            <a:r>
              <a:rPr lang="en-US" sz="2200" b="1" dirty="0" smtClean="0">
                <a:solidFill>
                  <a:srgbClr val="002060"/>
                </a:solidFill>
              </a:rPr>
              <a:t>&lt; </a:t>
            </a:r>
            <a:r>
              <a:rPr lang="en-US" sz="2200" b="1" dirty="0">
                <a:solidFill>
                  <a:srgbClr val="002060"/>
                </a:solidFill>
              </a:rPr>
              <a:t>500 </a:t>
            </a:r>
            <a:r>
              <a:rPr lang="en-US" sz="2200" b="1" dirty="0" err="1">
                <a:solidFill>
                  <a:srgbClr val="002060"/>
                </a:solidFill>
              </a:rPr>
              <a:t>kWth</a:t>
            </a:r>
            <a:r>
              <a:rPr lang="en-US" sz="2200" b="1" dirty="0">
                <a:solidFill>
                  <a:srgbClr val="002060"/>
                </a:solidFill>
              </a:rPr>
              <a:t>: </a:t>
            </a:r>
          </a:p>
          <a:p>
            <a:pPr marL="342900" lvl="1" indent="-342900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rgbClr val="002060"/>
                </a:solidFill>
              </a:rPr>
              <a:t>Должны быть использованы стандарты на продукцию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r>
              <a:rPr lang="en-US" sz="2200" dirty="0">
                <a:solidFill>
                  <a:srgbClr val="002060"/>
                </a:solidFill>
              </a:rPr>
              <a:t>CEN </a:t>
            </a:r>
            <a:r>
              <a:rPr lang="en-US" sz="2200" dirty="0" smtClean="0">
                <a:solidFill>
                  <a:srgbClr val="002060"/>
                </a:solidFill>
              </a:rPr>
              <a:t>(</a:t>
            </a:r>
            <a:r>
              <a:rPr lang="ru-RU" sz="2200" dirty="0" smtClean="0">
                <a:solidFill>
                  <a:srgbClr val="002060"/>
                </a:solidFill>
              </a:rPr>
              <a:t>например, </a:t>
            </a:r>
            <a:r>
              <a:rPr lang="en-US" sz="2200" dirty="0" smtClean="0">
                <a:solidFill>
                  <a:srgbClr val="002060"/>
                </a:solidFill>
              </a:rPr>
              <a:t>EN </a:t>
            </a:r>
            <a:r>
              <a:rPr lang="en-US" sz="2200" dirty="0">
                <a:solidFill>
                  <a:srgbClr val="002060"/>
                </a:solidFill>
              </a:rPr>
              <a:t>303–5) </a:t>
            </a:r>
            <a:r>
              <a:rPr lang="ru-RU" sz="2200" dirty="0" smtClean="0">
                <a:solidFill>
                  <a:srgbClr val="002060"/>
                </a:solidFill>
              </a:rPr>
              <a:t>и эквивалентные стандарты США и Канады.</a:t>
            </a:r>
            <a:r>
              <a:rPr lang="en-US" sz="2200" dirty="0" smtClean="0">
                <a:solidFill>
                  <a:srgbClr val="002060"/>
                </a:solidFill>
              </a:rPr>
              <a:t> </a:t>
            </a:r>
            <a:endParaRPr lang="en-US" sz="2200" dirty="0">
              <a:solidFill>
                <a:srgbClr val="002060"/>
              </a:solidFill>
            </a:endParaRPr>
          </a:p>
          <a:p>
            <a:pPr marL="342900" lvl="1" indent="-342900">
              <a:lnSpc>
                <a:spcPct val="85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rgbClr val="002060"/>
                </a:solidFill>
              </a:rPr>
              <a:t>Может быть использована </a:t>
            </a:r>
            <a:r>
              <a:rPr lang="ru-RU" sz="2200" dirty="0" err="1" smtClean="0">
                <a:solidFill>
                  <a:srgbClr val="002060"/>
                </a:solidFill>
              </a:rPr>
              <a:t>экомаркировка</a:t>
            </a:r>
            <a:r>
              <a:rPr lang="ru-RU" sz="2200" dirty="0" smtClean="0">
                <a:solidFill>
                  <a:srgbClr val="002060"/>
                </a:solidFill>
              </a:rPr>
              <a:t>, продвигающая более жесткие требования, чет предлагают стандарты или национальное регулирование . Для новых малых </a:t>
            </a:r>
            <a:r>
              <a:rPr lang="ru-RU" sz="2200" dirty="0">
                <a:solidFill>
                  <a:srgbClr val="002060"/>
                </a:solidFill>
              </a:rPr>
              <a:t>установок по сжиганию топлива </a:t>
            </a:r>
            <a:r>
              <a:rPr lang="en-US" sz="2200" dirty="0">
                <a:solidFill>
                  <a:srgbClr val="002060"/>
                </a:solidFill>
              </a:rPr>
              <a:t>&lt; 500 </a:t>
            </a:r>
            <a:r>
              <a:rPr lang="en-US" sz="2200" dirty="0" err="1">
                <a:solidFill>
                  <a:srgbClr val="002060"/>
                </a:solidFill>
              </a:rPr>
              <a:t>kWth</a:t>
            </a:r>
            <a:r>
              <a:rPr lang="en-US" sz="2200" dirty="0">
                <a:solidFill>
                  <a:srgbClr val="002060"/>
                </a:solidFill>
              </a:rPr>
              <a:t>: </a:t>
            </a:r>
            <a:r>
              <a:rPr lang="en-US" sz="2200" b="1" dirty="0">
                <a:solidFill>
                  <a:srgbClr val="002060"/>
                </a:solidFill>
              </a:rPr>
              <a:t>	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50451778"/>
              </p:ext>
            </p:extLst>
          </p:nvPr>
        </p:nvGraphicFramePr>
        <p:xfrm>
          <a:off x="1043608" y="3498534"/>
          <a:ext cx="7704856" cy="2715768"/>
        </p:xfrm>
        <a:graphic>
          <a:graphicData uri="http://schemas.openxmlformats.org/drawingml/2006/table">
            <a:tbl>
              <a:tblPr firstRow="1" firstCol="1" bandRow="1"/>
              <a:tblGrid>
                <a:gridCol w="5354515"/>
                <a:gridCol w="2350341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800" b="1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Установки &lt; 500 </a:t>
                      </a:r>
                      <a:r>
                        <a:rPr lang="ru-RU" sz="1800" b="1" dirty="0" err="1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kWth</a:t>
                      </a:r>
                      <a:endParaRPr lang="ru-RU" sz="1800" b="1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800" b="1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НДВ по пыли (</a:t>
                      </a:r>
                      <a:r>
                        <a:rPr lang="en-GB" sz="1800" b="1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mg</a:t>
                      </a:r>
                      <a:r>
                        <a:rPr lang="ru-RU" sz="1800" b="1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en-US" sz="1800" b="1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N</a:t>
                      </a:r>
                      <a:r>
                        <a:rPr lang="en-GB" sz="1800" b="1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m</a:t>
                      </a:r>
                      <a:r>
                        <a:rPr lang="ru-RU" sz="1800" b="1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³)</a:t>
                      </a:r>
                      <a:endParaRPr lang="ru-RU" sz="1800" b="1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Камины и дровяные печи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75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Дровяные печи с </a:t>
                      </a: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резервуаром-накопителем </a:t>
                      </a:r>
                      <a:r>
                        <a:rPr lang="ru-RU" sz="1800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тепла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40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Печи и котлы на пеллетах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Печи и котлы на отличном от дров топливе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Автоматические котлы и печи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800" b="1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Установки от 100 </a:t>
                      </a:r>
                      <a:r>
                        <a:rPr lang="ru-RU" sz="1800" b="1" dirty="0" err="1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kWth</a:t>
                      </a:r>
                      <a:r>
                        <a:rPr lang="ru-RU" sz="1800" b="1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 до 1 </a:t>
                      </a:r>
                      <a:r>
                        <a:rPr lang="en-GB" sz="1800" b="1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MW</a:t>
                      </a:r>
                      <a:r>
                        <a:rPr lang="en-GB" sz="1800" b="1" baseline="-25000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th</a:t>
                      </a:r>
                      <a:r>
                        <a:rPr lang="en-GB" sz="1800" b="1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на твердом топливе</a:t>
                      </a:r>
                      <a:endParaRPr lang="ru-RU" sz="1800" b="1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Новые установки 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Существующие установки 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effectLst/>
                          <a:latin typeface="Arial Narrow" panose="020B0606020202030204" pitchFamily="34" charset="0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8084706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435280" cy="864096"/>
          </a:xfrm>
        </p:spPr>
        <p:txBody>
          <a:bodyPr>
            <a:normAutofit/>
          </a:bodyPr>
          <a:lstStyle/>
          <a:p>
            <a:pPr algn="ctr"/>
            <a:r>
              <a:rPr lang="ru-RU" sz="3600" b="1" i="0" dirty="0" smtClean="0">
                <a:latin typeface="Eras Medium ITC" pitchFamily="34" charset="0"/>
              </a:rPr>
              <a:t>Качество воздуха в Европе  </a:t>
            </a:r>
            <a:r>
              <a:rPr lang="en-US" sz="3600" b="1" i="0" dirty="0" smtClean="0">
                <a:solidFill>
                  <a:srgbClr val="FF0000"/>
                </a:solidFill>
                <a:latin typeface="Eras Medium ITC" pitchFamily="34" charset="0"/>
              </a:rPr>
              <a:t>(I)</a:t>
            </a:r>
            <a:endParaRPr lang="en-GB" sz="3600" b="1" i="0" dirty="0">
              <a:solidFill>
                <a:srgbClr val="FF0000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5400600"/>
          </a:xfrm>
        </p:spPr>
        <p:txBody>
          <a:bodyPr>
            <a:normAutofit lnSpcReduction="10000"/>
          </a:bodyPr>
          <a:lstStyle/>
          <a:p>
            <a:r>
              <a:rPr lang="ru-RU" sz="2300" dirty="0" smtClean="0">
                <a:solidFill>
                  <a:srgbClr val="002060"/>
                </a:solidFill>
              </a:rPr>
              <a:t>Директива о качестве атмосферного воздуха в Европе </a:t>
            </a:r>
            <a:r>
              <a:rPr lang="en-US" sz="2300" dirty="0" smtClean="0">
                <a:solidFill>
                  <a:srgbClr val="002060"/>
                </a:solidFill>
              </a:rPr>
              <a:t>(</a:t>
            </a:r>
            <a:r>
              <a:rPr lang="en-US" sz="2300" dirty="0">
                <a:solidFill>
                  <a:srgbClr val="002060"/>
                </a:solidFill>
              </a:rPr>
              <a:t>CAFE) Directive (2008/50/EC) </a:t>
            </a:r>
            <a:r>
              <a:rPr lang="ru-RU" sz="2300" dirty="0" smtClean="0">
                <a:solidFill>
                  <a:srgbClr val="002060"/>
                </a:solidFill>
              </a:rPr>
              <a:t>была опубликована в мае </a:t>
            </a:r>
            <a:r>
              <a:rPr lang="en-US" sz="2300" dirty="0" smtClean="0">
                <a:solidFill>
                  <a:srgbClr val="002060"/>
                </a:solidFill>
              </a:rPr>
              <a:t>2008</a:t>
            </a:r>
            <a:r>
              <a:rPr lang="ru-RU" sz="2300" dirty="0" smtClean="0">
                <a:solidFill>
                  <a:srgbClr val="002060"/>
                </a:solidFill>
              </a:rPr>
              <a:t>. Она установила нормативы и цели по их достижению для следующих загрязняющих веществ:</a:t>
            </a:r>
          </a:p>
          <a:p>
            <a:pPr lvl="1"/>
            <a:r>
              <a:rPr lang="ru-RU" sz="2100" dirty="0" smtClean="0">
                <a:solidFill>
                  <a:srgbClr val="002060"/>
                </a:solidFill>
              </a:rPr>
              <a:t>Диоксид серы (</a:t>
            </a:r>
            <a:r>
              <a:rPr lang="en-US" sz="2100" dirty="0" smtClean="0">
                <a:solidFill>
                  <a:srgbClr val="002060"/>
                </a:solidFill>
              </a:rPr>
              <a:t>SO</a:t>
            </a:r>
            <a:r>
              <a:rPr lang="en-US" sz="2100" baseline="-25000" dirty="0" smtClean="0">
                <a:solidFill>
                  <a:srgbClr val="002060"/>
                </a:solidFill>
              </a:rPr>
              <a:t>2</a:t>
            </a:r>
            <a:r>
              <a:rPr lang="en-US" sz="2100" dirty="0" smtClean="0">
                <a:solidFill>
                  <a:srgbClr val="002060"/>
                </a:solidFill>
              </a:rPr>
              <a:t>)</a:t>
            </a:r>
            <a:r>
              <a:rPr lang="en-GB" sz="2100" dirty="0" smtClean="0">
                <a:solidFill>
                  <a:srgbClr val="002060"/>
                </a:solidFill>
              </a:rPr>
              <a:t>, </a:t>
            </a:r>
            <a:r>
              <a:rPr lang="ru-RU" sz="2100" dirty="0" smtClean="0">
                <a:solidFill>
                  <a:srgbClr val="002060"/>
                </a:solidFill>
              </a:rPr>
              <a:t>диоксид азота и оксиды азота </a:t>
            </a:r>
            <a:r>
              <a:rPr lang="en-US" sz="2100" dirty="0" smtClean="0">
                <a:solidFill>
                  <a:srgbClr val="002060"/>
                </a:solidFill>
              </a:rPr>
              <a:t>(NO</a:t>
            </a:r>
            <a:r>
              <a:rPr lang="en-US" sz="2100" baseline="-25000" dirty="0" smtClean="0">
                <a:solidFill>
                  <a:srgbClr val="002060"/>
                </a:solidFill>
              </a:rPr>
              <a:t>X</a:t>
            </a:r>
            <a:r>
              <a:rPr lang="en-US" sz="2100" dirty="0" smtClean="0">
                <a:solidFill>
                  <a:srgbClr val="002060"/>
                </a:solidFill>
              </a:rPr>
              <a:t>)</a:t>
            </a:r>
            <a:r>
              <a:rPr lang="en-GB" sz="2100" dirty="0" smtClean="0">
                <a:solidFill>
                  <a:srgbClr val="002060"/>
                </a:solidFill>
              </a:rPr>
              <a:t>, </a:t>
            </a:r>
            <a:r>
              <a:rPr lang="ru-RU" sz="2100" dirty="0" smtClean="0">
                <a:solidFill>
                  <a:srgbClr val="002060"/>
                </a:solidFill>
              </a:rPr>
              <a:t>взвешенные вещества</a:t>
            </a:r>
            <a:r>
              <a:rPr lang="en-GB" sz="2100" dirty="0" smtClean="0">
                <a:solidFill>
                  <a:srgbClr val="002060"/>
                </a:solidFill>
              </a:rPr>
              <a:t> (PM</a:t>
            </a:r>
            <a:r>
              <a:rPr lang="en-GB" sz="2100" baseline="-25000" dirty="0" smtClean="0">
                <a:solidFill>
                  <a:srgbClr val="002060"/>
                </a:solidFill>
              </a:rPr>
              <a:t>10</a:t>
            </a:r>
            <a:r>
              <a:rPr lang="en-GB" sz="2100" dirty="0" smtClean="0">
                <a:solidFill>
                  <a:srgbClr val="002060"/>
                </a:solidFill>
              </a:rPr>
              <a:t> </a:t>
            </a:r>
            <a:r>
              <a:rPr lang="en-GB" sz="2100" dirty="0">
                <a:solidFill>
                  <a:srgbClr val="002060"/>
                </a:solidFill>
              </a:rPr>
              <a:t>and </a:t>
            </a:r>
            <a:r>
              <a:rPr lang="en-GB" sz="2100" dirty="0" smtClean="0">
                <a:solidFill>
                  <a:srgbClr val="002060"/>
                </a:solidFill>
              </a:rPr>
              <a:t>PM</a:t>
            </a:r>
            <a:r>
              <a:rPr lang="en-GB" sz="2100" baseline="-25000" dirty="0" smtClean="0">
                <a:solidFill>
                  <a:srgbClr val="002060"/>
                </a:solidFill>
              </a:rPr>
              <a:t>2</a:t>
            </a:r>
            <a:r>
              <a:rPr lang="ru-RU" sz="2100" baseline="-25000" dirty="0" smtClean="0">
                <a:solidFill>
                  <a:srgbClr val="002060"/>
                </a:solidFill>
              </a:rPr>
              <a:t>,</a:t>
            </a:r>
            <a:r>
              <a:rPr lang="en-GB" sz="2100" baseline="-25000" dirty="0" smtClean="0">
                <a:solidFill>
                  <a:srgbClr val="002060"/>
                </a:solidFill>
              </a:rPr>
              <a:t>5</a:t>
            </a:r>
            <a:r>
              <a:rPr lang="en-GB" sz="2100" dirty="0" smtClean="0">
                <a:solidFill>
                  <a:srgbClr val="002060"/>
                </a:solidFill>
              </a:rPr>
              <a:t>)</a:t>
            </a:r>
            <a:endParaRPr lang="en-GB" sz="2100" dirty="0">
              <a:solidFill>
                <a:srgbClr val="002060"/>
              </a:solidFill>
            </a:endParaRPr>
          </a:p>
          <a:p>
            <a:pPr lvl="1"/>
            <a:r>
              <a:rPr lang="ru-RU" sz="2100" dirty="0" smtClean="0">
                <a:solidFill>
                  <a:srgbClr val="002060"/>
                </a:solidFill>
              </a:rPr>
              <a:t>Оксид углерода (</a:t>
            </a:r>
            <a:r>
              <a:rPr lang="en-US" sz="2100" dirty="0" smtClean="0">
                <a:solidFill>
                  <a:srgbClr val="002060"/>
                </a:solidFill>
              </a:rPr>
              <a:t>CO) </a:t>
            </a:r>
            <a:r>
              <a:rPr lang="ru-RU" sz="2100" dirty="0" smtClean="0">
                <a:solidFill>
                  <a:srgbClr val="002060"/>
                </a:solidFill>
              </a:rPr>
              <a:t>и бензол</a:t>
            </a:r>
            <a:endParaRPr lang="en-GB" sz="2100" dirty="0">
              <a:solidFill>
                <a:srgbClr val="002060"/>
              </a:solidFill>
            </a:endParaRPr>
          </a:p>
          <a:p>
            <a:pPr lvl="1"/>
            <a:r>
              <a:rPr lang="ru-RU" sz="2100" dirty="0" smtClean="0">
                <a:solidFill>
                  <a:srgbClr val="002060"/>
                </a:solidFill>
              </a:rPr>
              <a:t>Озон</a:t>
            </a:r>
            <a:endParaRPr lang="en-GB" sz="2100" dirty="0">
              <a:solidFill>
                <a:srgbClr val="002060"/>
              </a:solidFill>
            </a:endParaRPr>
          </a:p>
          <a:p>
            <a:pPr lvl="1"/>
            <a:r>
              <a:rPr lang="ru-RU" sz="2100" dirty="0" smtClean="0">
                <a:solidFill>
                  <a:srgbClr val="002060"/>
                </a:solidFill>
              </a:rPr>
              <a:t>Свинец, мышьяк, кадмий, никель и ПАУ  (</a:t>
            </a:r>
            <a:r>
              <a:rPr lang="ru-RU" sz="2100" dirty="0" err="1" smtClean="0">
                <a:solidFill>
                  <a:srgbClr val="002060"/>
                </a:solidFill>
              </a:rPr>
              <a:t>бенз</a:t>
            </a:r>
            <a:r>
              <a:rPr lang="en-US" sz="2100" dirty="0" smtClean="0">
                <a:solidFill>
                  <a:srgbClr val="002060"/>
                </a:solidFill>
              </a:rPr>
              <a:t>[</a:t>
            </a:r>
            <a:r>
              <a:rPr lang="ru-RU" sz="2100" dirty="0" smtClean="0">
                <a:solidFill>
                  <a:srgbClr val="002060"/>
                </a:solidFill>
              </a:rPr>
              <a:t>а</a:t>
            </a:r>
            <a:r>
              <a:rPr lang="en-GB" sz="2100" dirty="0" smtClean="0">
                <a:solidFill>
                  <a:srgbClr val="002060"/>
                </a:solidFill>
              </a:rPr>
              <a:t>])</a:t>
            </a:r>
            <a:r>
              <a:rPr lang="ru-RU" sz="2100" dirty="0" err="1" smtClean="0">
                <a:solidFill>
                  <a:srgbClr val="002060"/>
                </a:solidFill>
              </a:rPr>
              <a:t>пирен</a:t>
            </a:r>
            <a:r>
              <a:rPr lang="ru-RU" sz="2100" dirty="0" smtClean="0">
                <a:solidFill>
                  <a:srgbClr val="002060"/>
                </a:solidFill>
              </a:rPr>
              <a:t>)</a:t>
            </a:r>
          </a:p>
          <a:p>
            <a:pPr marL="342900" lvl="1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ru-RU" sz="2300" dirty="0" smtClean="0">
                <a:solidFill>
                  <a:srgbClr val="002060"/>
                </a:solidFill>
              </a:rPr>
              <a:t>Некоторые государства-члены ЕС </a:t>
            </a:r>
            <a:r>
              <a:rPr lang="en-US" sz="2300" dirty="0" smtClean="0">
                <a:solidFill>
                  <a:srgbClr val="002060"/>
                </a:solidFill>
              </a:rPr>
              <a:t>(</a:t>
            </a:r>
            <a:r>
              <a:rPr lang="ru-RU" sz="2300" dirty="0" smtClean="0">
                <a:solidFill>
                  <a:srgbClr val="002060"/>
                </a:solidFill>
              </a:rPr>
              <a:t>например </a:t>
            </a:r>
            <a:r>
              <a:rPr lang="en-US" sz="2300" dirty="0" smtClean="0">
                <a:solidFill>
                  <a:srgbClr val="002060"/>
                </a:solidFill>
              </a:rPr>
              <a:t>UK</a:t>
            </a:r>
            <a:r>
              <a:rPr lang="en-US" sz="2300" dirty="0">
                <a:solidFill>
                  <a:srgbClr val="002060"/>
                </a:solidFill>
              </a:rPr>
              <a:t>) </a:t>
            </a:r>
            <a:r>
              <a:rPr lang="ru-RU" sz="2300" dirty="0" smtClean="0">
                <a:solidFill>
                  <a:srgbClr val="002060"/>
                </a:solidFill>
              </a:rPr>
              <a:t>встречаются с трудностями выполнения установленных в Директиве нормативов</a:t>
            </a:r>
            <a:r>
              <a:rPr lang="en-US" sz="2300" dirty="0" smtClean="0">
                <a:solidFill>
                  <a:srgbClr val="002060"/>
                </a:solidFill>
              </a:rPr>
              <a:t>. </a:t>
            </a:r>
            <a:r>
              <a:rPr lang="ru-RU" sz="2300" dirty="0" smtClean="0">
                <a:solidFill>
                  <a:srgbClr val="002060"/>
                </a:solidFill>
              </a:rPr>
              <a:t>Директива дает возможность  установить некоторые зоны на территории государств, где устанавливается специальный график достижения требований и принимаются 5-летние планы</a:t>
            </a:r>
            <a:r>
              <a:rPr lang="en-US" sz="2300" dirty="0" smtClean="0">
                <a:solidFill>
                  <a:srgbClr val="002060"/>
                </a:solidFill>
              </a:rPr>
              <a:t>.</a:t>
            </a:r>
            <a:endParaRPr lang="ru-RU" sz="2300" dirty="0">
              <a:solidFill>
                <a:srgbClr val="002060"/>
              </a:solidFill>
            </a:endParaRPr>
          </a:p>
          <a:p>
            <a:pPr lvl="1"/>
            <a:endParaRPr lang="ru-RU" sz="2100" dirty="0" smtClean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02022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txBody>
          <a:bodyPr>
            <a:noAutofit/>
          </a:bodyPr>
          <a:lstStyle/>
          <a:p>
            <a:pPr algn="ctr"/>
            <a:r>
              <a:rPr lang="ru-RU" sz="2800" b="1" i="0" dirty="0" smtClean="0">
                <a:latin typeface="Eras Medium ITC" pitchFamily="34" charset="0"/>
              </a:rPr>
              <a:t>Основные типы котлов </a:t>
            </a:r>
            <a:endParaRPr lang="en-US" sz="2800" b="1" i="0" dirty="0">
              <a:latin typeface="Eras Medium ITC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92696"/>
            <a:ext cx="6347072" cy="21284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56" y="3020815"/>
            <a:ext cx="2448272" cy="371102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027325"/>
            <a:ext cx="2977334" cy="370451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6804248" y="980728"/>
            <a:ext cx="2160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Котел с дымогарными  трубками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771800" y="3518152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Водотрубный котел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809016" y="6115461"/>
            <a:ext cx="2334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Паровой котел с пароперегревателем</a:t>
            </a:r>
            <a:endParaRPr lang="ru-RU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1972268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txBody>
          <a:bodyPr>
            <a:noAutofit/>
          </a:bodyPr>
          <a:lstStyle/>
          <a:p>
            <a:pPr algn="ctr"/>
            <a:r>
              <a:rPr lang="ru-RU" sz="2800" b="1" i="0" dirty="0" smtClean="0">
                <a:latin typeface="Eras Medium ITC" pitchFamily="34" charset="0"/>
              </a:rPr>
              <a:t>Котлы для сжигания биомассы</a:t>
            </a:r>
            <a:endParaRPr lang="en-US" sz="2800" b="1" i="0" dirty="0">
              <a:latin typeface="Eras Medium ITC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88024" y="983048"/>
            <a:ext cx="4032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Котел с нижним выходом газов  с прямоточным сгоранием и напорной воздуходувкой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95536" y="5373216"/>
            <a:ext cx="32580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Автоматическая установка для сжигания пеллет </a:t>
            </a:r>
            <a:r>
              <a:rPr lang="en-GB" dirty="0" smtClean="0"/>
              <a:t> </a:t>
            </a:r>
            <a:r>
              <a:rPr lang="ru-RU" dirty="0" smtClean="0"/>
              <a:t>(Австрия фирма </a:t>
            </a:r>
            <a:r>
              <a:rPr lang="en-GB" dirty="0" smtClean="0"/>
              <a:t>KWB</a:t>
            </a:r>
            <a:r>
              <a:rPr lang="ru-RU" dirty="0" smtClean="0"/>
              <a:t>, </a:t>
            </a:r>
            <a:r>
              <a:rPr lang="en-GB" dirty="0" smtClean="0"/>
              <a:t>150 kW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6" y="573864"/>
            <a:ext cx="4716016" cy="247865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9705" y="2924944"/>
            <a:ext cx="5278823" cy="375406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1014861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07288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b="1" i="0" dirty="0">
                <a:latin typeface="Eras Medium ITC" pitchFamily="34" charset="0"/>
              </a:rPr>
              <a:t>Нормативы допустимых выбросов и удельные выбросы </a:t>
            </a:r>
            <a:r>
              <a:rPr lang="ru-RU" sz="2400" b="1" i="0" dirty="0" smtClean="0">
                <a:latin typeface="Eras Medium ITC" pitchFamily="34" charset="0"/>
              </a:rPr>
              <a:t>средних </a:t>
            </a:r>
            <a:r>
              <a:rPr lang="ru-RU" sz="2400" b="1" i="0" dirty="0">
                <a:latin typeface="Eras Medium ITC" pitchFamily="34" charset="0"/>
              </a:rPr>
              <a:t>и малых установок по сжиганию </a:t>
            </a:r>
            <a:r>
              <a:rPr lang="ru-RU" sz="2400" b="1" i="0" dirty="0" smtClean="0">
                <a:latin typeface="Eras Medium ITC" pitchFamily="34" charset="0"/>
              </a:rPr>
              <a:t>топлива в </a:t>
            </a:r>
            <a:r>
              <a:rPr lang="ru-RU" sz="2400" b="1" i="0" dirty="0">
                <a:latin typeface="Eras Medium ITC" pitchFamily="34" charset="0"/>
              </a:rPr>
              <a:t>Европейском </a:t>
            </a:r>
            <a:r>
              <a:rPr lang="ru-RU" sz="2400" b="1" i="0" dirty="0" smtClean="0">
                <a:latin typeface="Eras Medium ITC" pitchFamily="34" charset="0"/>
              </a:rPr>
              <a:t>Союзе </a:t>
            </a:r>
            <a:r>
              <a:rPr lang="en-US" sz="2400" b="1" i="0" dirty="0">
                <a:solidFill>
                  <a:srgbClr val="FF0000"/>
                </a:solidFill>
                <a:latin typeface="Eras Medium ITC" pitchFamily="34" charset="0"/>
              </a:rPr>
              <a:t>(</a:t>
            </a:r>
            <a:r>
              <a:rPr lang="en-US" sz="2400" b="1" i="0" dirty="0" smtClean="0">
                <a:solidFill>
                  <a:srgbClr val="FF0000"/>
                </a:solidFill>
                <a:latin typeface="Eras Medium ITC" pitchFamily="34" charset="0"/>
              </a:rPr>
              <a:t>I)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340768"/>
            <a:ext cx="8229600" cy="5328592"/>
          </a:xfrm>
        </p:spPr>
        <p:txBody>
          <a:bodyPr>
            <a:noAutofit/>
          </a:bodyPr>
          <a:lstStyle/>
          <a:p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Новая Директива, направленная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на уменьшение загрязнения от средних установок по сжиганию топлива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</a:rPr>
              <a:t>MCP)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заполнит пробел в регулировании между большими установками (Директива по промышленным выбросам) и малыми (менее 1 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M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</a:rPr>
              <a:t>W)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, которые регулирует  Директива по Эко-Дизайну.</a:t>
            </a:r>
            <a:endParaRPr lang="ru-RU" sz="22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В настоящее время на уровне ЕС и в странах-членах дискутируются вопросы о «разрешительных режимах» для средних установок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endParaRPr lang="en-US" sz="2200" dirty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Комплексное экологическое разрешение (вода, воздух, почва)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Только разрешение на выбросы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SO</a:t>
            </a:r>
            <a:r>
              <a:rPr lang="en-US" sz="2000" baseline="-25000" dirty="0" smtClean="0">
                <a:solidFill>
                  <a:schemeClr val="accent1">
                    <a:lumMod val="50000"/>
                  </a:schemeClr>
                </a:solidFill>
              </a:rPr>
              <a:t>2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, NO</a:t>
            </a:r>
            <a:r>
              <a:rPr lang="en-US" sz="2000" baseline="-25000" dirty="0">
                <a:solidFill>
                  <a:schemeClr val="accent1">
                    <a:lumMod val="50000"/>
                  </a:schemeClr>
                </a:solidFill>
              </a:rPr>
              <a:t>X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 and PM </a:t>
            </a:r>
          </a:p>
          <a:p>
            <a:pPr lvl="1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Уведомительная  регистрация (без оформления разрешения)</a:t>
            </a:r>
          </a:p>
          <a:p>
            <a:pPr lvl="1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Нормы общего действия, без разрешения, уведомления и регистрации</a:t>
            </a: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66045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07288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b="1" i="0" dirty="0">
                <a:latin typeface="Eras Medium ITC" pitchFamily="34" charset="0"/>
              </a:rPr>
              <a:t>Нормативы допустимых выбросов и удельные выбросы </a:t>
            </a:r>
            <a:r>
              <a:rPr lang="ru-RU" sz="2400" b="1" i="0" dirty="0" smtClean="0">
                <a:latin typeface="Eras Medium ITC" pitchFamily="34" charset="0"/>
              </a:rPr>
              <a:t>средних </a:t>
            </a:r>
            <a:r>
              <a:rPr lang="ru-RU" sz="2400" b="1" i="0" dirty="0">
                <a:latin typeface="Eras Medium ITC" pitchFamily="34" charset="0"/>
              </a:rPr>
              <a:t>и малых установок по сжиганию </a:t>
            </a:r>
            <a:r>
              <a:rPr lang="ru-RU" sz="2400" b="1" i="0" dirty="0" smtClean="0">
                <a:latin typeface="Eras Medium ITC" pitchFamily="34" charset="0"/>
              </a:rPr>
              <a:t>топлива в </a:t>
            </a:r>
            <a:r>
              <a:rPr lang="ru-RU" sz="2400" b="1" i="0" dirty="0">
                <a:latin typeface="Eras Medium ITC" pitchFamily="34" charset="0"/>
              </a:rPr>
              <a:t>Европейском </a:t>
            </a:r>
            <a:r>
              <a:rPr lang="ru-RU" sz="2400" b="1" i="0" dirty="0" smtClean="0">
                <a:latin typeface="Eras Medium ITC" pitchFamily="34" charset="0"/>
              </a:rPr>
              <a:t>Союзе </a:t>
            </a:r>
            <a:r>
              <a:rPr lang="en-US" sz="2400" b="1" i="0" dirty="0">
                <a:solidFill>
                  <a:srgbClr val="FF0000"/>
                </a:solidFill>
                <a:latin typeface="Eras Medium ITC" pitchFamily="34" charset="0"/>
              </a:rPr>
              <a:t>(</a:t>
            </a:r>
            <a:r>
              <a:rPr lang="en-US" sz="2400" b="1" i="0" dirty="0" smtClean="0">
                <a:solidFill>
                  <a:srgbClr val="FF0000"/>
                </a:solidFill>
                <a:latin typeface="Eras Medium ITC" pitchFamily="34" charset="0"/>
              </a:rPr>
              <a:t>II)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96144"/>
            <a:ext cx="8784976" cy="5445224"/>
          </a:xfrm>
        </p:spPr>
        <p:txBody>
          <a:bodyPr>
            <a:noAutofit/>
          </a:bodyPr>
          <a:lstStyle/>
          <a:p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В проекте Директивы 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</a:rPr>
              <a:t>MCP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предлагается считать «существующей установкой» установку, запущенную в эксплуатацию не позднее одного года после транспозиции  Директивы. «Новыми установками» считаются все остальные  </a:t>
            </a:r>
          </a:p>
          <a:p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НДВ для средних установок по сжиганию топлива пока официально не опубликованы. Но даты их внедрения уже прописаны в проекте: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для существующих установок с тепловой мощностью свыше 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5 MW 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</a:rPr>
              <a:t>—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 01.01.2025; для прочих 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—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01.01.2030.  Для новых установок НДВ должны соблюдаться после одного года с даты транспозиции. </a:t>
            </a:r>
          </a:p>
          <a:p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Существующие установки, работающие менее 500 часов в год могут освобождаться от соблюдения НДВ </a:t>
            </a:r>
          </a:p>
          <a:p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Для установок с мощностью 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</a:rPr>
              <a:t>1 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-20 MW</a:t>
            </a:r>
            <a:r>
              <a:rPr lang="en-US" sz="2200" baseline="-25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 производственный экологический контроль с замером выбросов производится раз в три года, а для установок 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</a:rPr>
              <a:t>20-50 MW</a:t>
            </a:r>
            <a:r>
              <a:rPr lang="en-US" sz="2200" baseline="-25000" dirty="0" smtClean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— ежегодно.</a:t>
            </a:r>
            <a:endParaRPr lang="en-US" sz="22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2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8938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07288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b="1" i="0" dirty="0">
                <a:latin typeface="Eras Medium ITC" pitchFamily="34" charset="0"/>
              </a:rPr>
              <a:t>Нормативы допустимых выбросов и удельные выбросы </a:t>
            </a:r>
            <a:r>
              <a:rPr lang="ru-RU" sz="2400" b="1" i="0" dirty="0" smtClean="0">
                <a:latin typeface="Eras Medium ITC" pitchFamily="34" charset="0"/>
              </a:rPr>
              <a:t>средних </a:t>
            </a:r>
            <a:r>
              <a:rPr lang="ru-RU" sz="2400" b="1" i="0" dirty="0">
                <a:latin typeface="Eras Medium ITC" pitchFamily="34" charset="0"/>
              </a:rPr>
              <a:t>и малых установок по сжиганию </a:t>
            </a:r>
            <a:r>
              <a:rPr lang="ru-RU" sz="2400" b="1" i="0" dirty="0" smtClean="0">
                <a:latin typeface="Eras Medium ITC" pitchFamily="34" charset="0"/>
              </a:rPr>
              <a:t>топлива в </a:t>
            </a:r>
            <a:r>
              <a:rPr lang="ru-RU" sz="2400" b="1" i="0" dirty="0">
                <a:latin typeface="Eras Medium ITC" pitchFamily="34" charset="0"/>
              </a:rPr>
              <a:t>Европейском </a:t>
            </a:r>
            <a:r>
              <a:rPr lang="ru-RU" sz="2400" b="1" i="0" dirty="0" smtClean="0">
                <a:latin typeface="Eras Medium ITC" pitchFamily="34" charset="0"/>
              </a:rPr>
              <a:t>Союзе </a:t>
            </a:r>
            <a:r>
              <a:rPr lang="en-US" sz="2400" b="1" i="0" dirty="0">
                <a:solidFill>
                  <a:srgbClr val="FF0000"/>
                </a:solidFill>
                <a:latin typeface="Eras Medium ITC" pitchFamily="34" charset="0"/>
              </a:rPr>
              <a:t>(</a:t>
            </a:r>
            <a:r>
              <a:rPr lang="en-US" sz="2400" b="1" i="0" dirty="0" smtClean="0">
                <a:solidFill>
                  <a:srgbClr val="FF0000"/>
                </a:solidFill>
                <a:latin typeface="Eras Medium ITC" pitchFamily="34" charset="0"/>
              </a:rPr>
              <a:t>III)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96144"/>
            <a:ext cx="8784976" cy="5445224"/>
          </a:xfrm>
        </p:spPr>
        <p:txBody>
          <a:bodyPr>
            <a:noAutofit/>
          </a:bodyPr>
          <a:lstStyle/>
          <a:p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Предложения в Директиву 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</a:rPr>
              <a:t>MCP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по установлению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НДВ для средних установок по сжиганию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топлива</a:t>
            </a:r>
          </a:p>
          <a:p>
            <a:endParaRPr lang="en-US" sz="22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01377990"/>
              </p:ext>
            </p:extLst>
          </p:nvPr>
        </p:nvGraphicFramePr>
        <p:xfrm>
          <a:off x="179512" y="2060848"/>
          <a:ext cx="8517631" cy="48625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44416"/>
                <a:gridCol w="936104"/>
                <a:gridCol w="919805"/>
                <a:gridCol w="819811"/>
                <a:gridCol w="670754"/>
                <a:gridCol w="745282"/>
                <a:gridCol w="681459"/>
              </a:tblGrid>
              <a:tr h="1576785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Установки</a:t>
                      </a:r>
                      <a:r>
                        <a:rPr lang="ru-RU" sz="1800" baseline="0" dirty="0" smtClean="0"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по сжиганию топлива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</a:rPr>
                        <a:t>Существующие установки </a:t>
                      </a:r>
                      <a:r>
                        <a:rPr lang="en-GB" sz="1800" dirty="0" smtClean="0">
                          <a:effectLst/>
                          <a:latin typeface="Arial Narrow" panose="020B0606020202030204" pitchFamily="34" charset="0"/>
                        </a:rPr>
                        <a:t>(</a:t>
                      </a: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</a:rPr>
                        <a:t>для</a:t>
                      </a:r>
                      <a:r>
                        <a:rPr lang="en-GB" sz="1800" dirty="0" smtClean="0"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</a:rPr>
                        <a:t>установок</a:t>
                      </a:r>
                      <a:r>
                        <a:rPr lang="en-GB" sz="1800" dirty="0" smtClean="0"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&gt; 5 MW </a:t>
                      </a: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</a:rPr>
                        <a:t>с</a:t>
                      </a:r>
                      <a:r>
                        <a:rPr lang="en-GB" sz="1800" dirty="0" smtClean="0"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2025 </a:t>
                      </a: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</a:rPr>
                        <a:t>года</a:t>
                      </a: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/>
                      </a:r>
                      <a:b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</a:rPr>
                        <a:t>а для других ─ с </a:t>
                      </a:r>
                      <a:r>
                        <a:rPr lang="en-GB" sz="1800" dirty="0" smtClean="0">
                          <a:effectLst/>
                          <a:latin typeface="Arial Narrow" panose="020B0606020202030204" pitchFamily="34" charset="0"/>
                        </a:rPr>
                        <a:t>2030</a:t>
                      </a: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)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</a:rPr>
                        <a:t>Новые установки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</a:rPr>
                        <a:t>Загрязняющее вещество / топливо</a:t>
                      </a:r>
                      <a:r>
                        <a:rPr lang="ru-RU" sz="1800" baseline="0" dirty="0" smtClean="0"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SO</a:t>
                      </a:r>
                      <a:r>
                        <a:rPr lang="en-GB" sz="1800" baseline="-25000" dirty="0"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NO</a:t>
                      </a:r>
                      <a:r>
                        <a:rPr lang="en-GB" sz="1800" baseline="-25000">
                          <a:effectLst/>
                          <a:latin typeface="Arial Narrow" panose="020B0606020202030204" pitchFamily="34" charset="0"/>
                        </a:rPr>
                        <a:t>X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PM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SO</a:t>
                      </a:r>
                      <a:r>
                        <a:rPr lang="en-GB" sz="1800" baseline="-25000" dirty="0"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NO</a:t>
                      </a:r>
                      <a:r>
                        <a:rPr lang="en-GB" sz="1800" baseline="-25000" dirty="0">
                          <a:effectLst/>
                          <a:latin typeface="Arial Narrow" panose="020B0606020202030204" pitchFamily="34" charset="0"/>
                        </a:rPr>
                        <a:t>X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PM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</a:rPr>
                        <a:t>Твердая</a:t>
                      </a:r>
                      <a:r>
                        <a:rPr lang="ru-RU" sz="1800" baseline="0" dirty="0" smtClean="0">
                          <a:effectLst/>
                          <a:latin typeface="Arial Narrow" panose="020B0606020202030204" pitchFamily="34" charset="0"/>
                        </a:rPr>
                        <a:t> биомасса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200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650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  <a:r>
                        <a:rPr lang="en-GB" sz="1800" baseline="30000">
                          <a:effectLst/>
                          <a:latin typeface="Arial Narrow" panose="020B0606020202030204" pitchFamily="34" charset="0"/>
                        </a:rPr>
                        <a:t>*)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200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300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  <a:r>
                        <a:rPr lang="en-GB" sz="1800" baseline="30000">
                          <a:effectLst/>
                          <a:latin typeface="Arial Narrow" panose="020B0606020202030204" pitchFamily="34" charset="0"/>
                        </a:rPr>
                        <a:t>**)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</a:rPr>
                        <a:t>Другие твердые  виды топлива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400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650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400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300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</a:rPr>
                        <a:t>Жидкие  виды топлива кроме мазута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170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200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170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200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</a:rPr>
                        <a:t>Мазут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350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650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350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300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</a:rPr>
                        <a:t>Природный газ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—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200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—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—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100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—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</a:rPr>
                        <a:t>Другое газообразное топливо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35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250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—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35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200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—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0">
                <a:tc gridSpan="7"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 baseline="30000" dirty="0">
                          <a:effectLst/>
                          <a:latin typeface="Arial Narrow" panose="020B0606020202030204" pitchFamily="34" charset="0"/>
                        </a:rPr>
                        <a:t>*)</a:t>
                      </a: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 45 mg/Nm</a:t>
                      </a:r>
                      <a:r>
                        <a:rPr lang="en-GB" sz="1800" baseline="30000" dirty="0"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</a:rPr>
                        <a:t>для установок с тепловой мощностью не более</a:t>
                      </a:r>
                      <a:r>
                        <a:rPr lang="en-GB" sz="1800" dirty="0" smtClean="0"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5 MW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600"/>
                        </a:spcAft>
                      </a:pPr>
                      <a:r>
                        <a:rPr lang="en-GB" sz="1800" baseline="30000" dirty="0">
                          <a:effectLst/>
                          <a:latin typeface="Arial Narrow" panose="020B0606020202030204" pitchFamily="34" charset="0"/>
                        </a:rPr>
                        <a:t>**)</a:t>
                      </a: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 25 mg/Nm</a:t>
                      </a:r>
                      <a:r>
                        <a:rPr lang="en-GB" sz="1800" baseline="30000" dirty="0"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</a:rPr>
                        <a:t>для установок с тепловой мощностью не более</a:t>
                      </a:r>
                      <a:r>
                        <a:rPr lang="en-GB" sz="1800" dirty="0" smtClean="0">
                          <a:effectLst/>
                          <a:latin typeface="Arial Narrow" panose="020B0606020202030204" pitchFamily="34" charset="0"/>
                        </a:rPr>
                        <a:t> 5 MW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27600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07288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b="1" i="0" dirty="0">
                <a:latin typeface="Eras Medium ITC" pitchFamily="34" charset="0"/>
              </a:rPr>
              <a:t>Нормативы допустимых выбросов и удельные выбросы </a:t>
            </a:r>
            <a:r>
              <a:rPr lang="ru-RU" sz="2400" b="1" i="0" dirty="0" smtClean="0">
                <a:latin typeface="Eras Medium ITC" pitchFamily="34" charset="0"/>
              </a:rPr>
              <a:t>средних </a:t>
            </a:r>
            <a:r>
              <a:rPr lang="ru-RU" sz="2400" b="1" i="0" dirty="0">
                <a:latin typeface="Eras Medium ITC" pitchFamily="34" charset="0"/>
              </a:rPr>
              <a:t>и малых установок по сжиганию </a:t>
            </a:r>
            <a:r>
              <a:rPr lang="ru-RU" sz="2400" b="1" i="0" dirty="0" smtClean="0">
                <a:latin typeface="Eras Medium ITC" pitchFamily="34" charset="0"/>
              </a:rPr>
              <a:t>топлива в </a:t>
            </a:r>
            <a:r>
              <a:rPr lang="ru-RU" sz="2400" b="1" i="0" dirty="0">
                <a:latin typeface="Eras Medium ITC" pitchFamily="34" charset="0"/>
              </a:rPr>
              <a:t>Европейском </a:t>
            </a:r>
            <a:r>
              <a:rPr lang="ru-RU" sz="2400" b="1" i="0" dirty="0" smtClean="0">
                <a:latin typeface="Eras Medium ITC" pitchFamily="34" charset="0"/>
              </a:rPr>
              <a:t>Союзе </a:t>
            </a:r>
            <a:r>
              <a:rPr lang="en-US" sz="2400" b="1" i="0" dirty="0">
                <a:solidFill>
                  <a:srgbClr val="FF0000"/>
                </a:solidFill>
                <a:latin typeface="Eras Medium ITC" pitchFamily="34" charset="0"/>
              </a:rPr>
              <a:t>(</a:t>
            </a:r>
            <a:r>
              <a:rPr lang="en-US" sz="2400" b="1" i="0" dirty="0" smtClean="0">
                <a:solidFill>
                  <a:srgbClr val="FF0000"/>
                </a:solidFill>
                <a:latin typeface="Eras Medium ITC" pitchFamily="34" charset="0"/>
              </a:rPr>
              <a:t>IV)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96144"/>
            <a:ext cx="8784976" cy="5445224"/>
          </a:xfrm>
        </p:spPr>
        <p:txBody>
          <a:bodyPr>
            <a:noAutofit/>
          </a:bodyPr>
          <a:lstStyle/>
          <a:p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Регламент Комиссии 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No 813/2013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от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2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августа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</a:rPr>
              <a:t> 2013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, в </a:t>
            </a:r>
            <a:r>
              <a:rPr lang="ru-RU" sz="2200" dirty="0" err="1" smtClean="0">
                <a:solidFill>
                  <a:schemeClr val="accent1">
                    <a:lumMod val="50000"/>
                  </a:schemeClr>
                </a:solidFill>
              </a:rPr>
              <a:t>развите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 положений Директивы </a:t>
            </a:r>
            <a:r>
              <a:rPr lang="ru-RU" sz="2200" dirty="0" err="1" smtClean="0">
                <a:solidFill>
                  <a:schemeClr val="accent1">
                    <a:lumMod val="50000"/>
                  </a:schemeClr>
                </a:solidFill>
              </a:rPr>
              <a:t>Экодизайна</a:t>
            </a:r>
            <a:endParaRPr lang="ru-RU" sz="22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sz="22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35797547"/>
              </p:ext>
            </p:extLst>
          </p:nvPr>
        </p:nvGraphicFramePr>
        <p:xfrm>
          <a:off x="611560" y="2246058"/>
          <a:ext cx="7848872" cy="41631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08512"/>
                <a:gridCol w="1440160"/>
                <a:gridCol w="1800200"/>
              </a:tblGrid>
              <a:tr h="4114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 Narrow" panose="020B0606020202030204" pitchFamily="34" charset="0"/>
                        </a:rPr>
                        <a:t>Вид установки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 Narrow" panose="020B0606020202030204" pitchFamily="34" charset="0"/>
                        </a:rPr>
                        <a:t>Вид топлива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 Narrow" panose="020B0606020202030204" pitchFamily="34" charset="0"/>
                        </a:rPr>
                        <a:t>Удельный норматив </a:t>
                      </a: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mg/kWh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44723" marR="44723" marT="0" marB="0"/>
                </a:tc>
              </a:tr>
              <a:tr h="3771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 Narrow" panose="020B0606020202030204" pitchFamily="34" charset="0"/>
                        </a:rPr>
                        <a:t>Обогревательные и комбинированные котлы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 Narrow" panose="020B0606020202030204" pitchFamily="34" charset="0"/>
                        </a:rPr>
                        <a:t>газообразное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Narrow" panose="020B0606020202030204" pitchFamily="34" charset="0"/>
                        </a:rPr>
                        <a:t>56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44723" marR="44723" marT="0" marB="0"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Narrow" panose="020B0606020202030204" pitchFamily="34" charset="0"/>
                        </a:rPr>
                        <a:t>Обогревательные и комбинированные котлы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 Narrow" panose="020B0606020202030204" pitchFamily="34" charset="0"/>
                        </a:rPr>
                        <a:t>жидкое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Narrow" panose="020B0606020202030204" pitchFamily="34" charset="0"/>
                        </a:rPr>
                        <a:t>120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44723" marR="44723" marT="0" marB="0"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Narrow" panose="020B0606020202030204" pitchFamily="34" charset="0"/>
                        </a:rPr>
                        <a:t>Когенерирующие котлы с внешним сгоранием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</a:rPr>
                        <a:t>газообразное</a:t>
                      </a:r>
                      <a:endParaRPr lang="ru-RU" sz="1800" dirty="0" smtClean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  <a:p>
                      <a:pPr algn="ctr"/>
                      <a:endParaRPr lang="ru-RU" dirty="0"/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Narrow" panose="020B0606020202030204" pitchFamily="34" charset="0"/>
                        </a:rPr>
                        <a:t>70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44723" marR="44723" marT="0" marB="0"/>
                </a:tc>
              </a:tr>
              <a:tr h="459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Narrow" panose="020B0606020202030204" pitchFamily="34" charset="0"/>
                        </a:rPr>
                        <a:t>Когенерирующие котлы с внешним сгоранием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r>
                        <a:rPr lang="ru-RU" sz="1800" dirty="0" smtClean="0">
                          <a:effectLst/>
                          <a:latin typeface="Arial Narrow" panose="020B0606020202030204" pitchFamily="34" charset="0"/>
                        </a:rPr>
                        <a:t>жидкое</a:t>
                      </a:r>
                      <a:endParaRPr lang="ru-RU" sz="1800" dirty="0" smtClean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Narrow" panose="020B0606020202030204" pitchFamily="34" charset="0"/>
                        </a:rPr>
                        <a:t>120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44723" marR="44723" marT="0" marB="0"/>
                </a:tc>
              </a:tr>
              <a:tr h="7205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Arial Narrow" panose="020B0606020202030204" pitchFamily="34" charset="0"/>
                        </a:rPr>
                        <a:t>Когенерирующие</a:t>
                      </a:r>
                      <a:r>
                        <a:rPr lang="ru-RU" sz="1800" dirty="0">
                          <a:effectLst/>
                          <a:latin typeface="Arial Narrow" panose="020B0606020202030204" pitchFamily="34" charset="0"/>
                        </a:rPr>
                        <a:t> котлы с двигателем внутреннего сгорания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 Narrow" panose="020B0606020202030204" pitchFamily="34" charset="0"/>
                        </a:rPr>
                        <a:t>газообразное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Narrow" panose="020B0606020202030204" pitchFamily="34" charset="0"/>
                        </a:rPr>
                        <a:t>240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44723" marR="44723" marT="0" marB="0"/>
                </a:tc>
              </a:tr>
              <a:tr h="822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 Narrow" panose="020B0606020202030204" pitchFamily="34" charset="0"/>
                        </a:rPr>
                        <a:t>Когенерирующие котлы с двигателем внутреннего сгорания</a:t>
                      </a:r>
                      <a:endParaRPr lang="ru-RU" sz="18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 Narrow" panose="020B0606020202030204" pitchFamily="34" charset="0"/>
                        </a:rPr>
                        <a:t>жидкое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 Narrow" panose="020B0606020202030204" pitchFamily="34" charset="0"/>
                        </a:rPr>
                        <a:t>420</a:t>
                      </a:r>
                      <a:endParaRPr lang="ru-RU" sz="18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44723" marR="44723" marT="0" marB="0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03638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07288" cy="648072"/>
          </a:xfrm>
        </p:spPr>
        <p:txBody>
          <a:bodyPr>
            <a:normAutofit/>
          </a:bodyPr>
          <a:lstStyle/>
          <a:p>
            <a:pPr algn="ctr"/>
            <a:r>
              <a:rPr lang="ru-RU" sz="3600" b="1" i="0" dirty="0" smtClean="0">
                <a:latin typeface="Eras Medium ITC" pitchFamily="34" charset="0"/>
              </a:rPr>
              <a:t>Сжигание биомассы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640960" cy="5832648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Наиболее опасными для здоровья при сжигании биомассы являются взвешенные вещества. Приведем удельные величины выбросов 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PM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для ряда европейских стран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Для открытых каминов удельные величины выбросов 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PM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изменяются от 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23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до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265 mg/MJ.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Для Финляндии и Норвегии —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860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mg/MJ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и 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910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mg/MJ,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для Германии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—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160 mg/MJ.</a:t>
            </a:r>
          </a:p>
          <a:p>
            <a:pPr>
              <a:spcBef>
                <a:spcPts val="600"/>
              </a:spcBef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Для каминов с закрытой топкой наихудшие результаты удельных выбросов — 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180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– 204 mg/MJ,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типичные результаты 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— 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47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– 83 mg/MJ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и лучшие результаты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—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14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– 26 mg/MJ.</a:t>
            </a:r>
          </a:p>
          <a:p>
            <a:pPr>
              <a:spcBef>
                <a:spcPts val="600"/>
              </a:spcBef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Для дровяных плит —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 от 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94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mg/MJ 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Германия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до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650 mg/MJ 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Швеция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Для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дровяных котлов с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нижним выходом газов  с прямоточным сгоранием и напорной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воздуходувкой удельный выброс 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PM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изменяется от 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6-10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mg/MJ 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Австрия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до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135 mg/MJ 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Швеция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Для печей на пеллетах с электронным контролем сгорания удельный выброс изменяется от 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25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mg/MJ 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Австрия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to 42 mg/MJ 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Швеция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Для котлов на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пеллетах с электронным контролем сгорания удельный выброс изменяется от 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11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mg/MJ 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Австрия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до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28 mg/MJ 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Швеция</a:t>
            </a:r>
            <a:r>
              <a:rPr lang="en-GB" sz="2000" dirty="0" smtClean="0">
                <a:solidFill>
                  <a:schemeClr val="accent1">
                    <a:lumMod val="50000"/>
                  </a:schemeClr>
                </a:solidFill>
              </a:rPr>
              <a:t>). </a:t>
            </a: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04943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07288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0" dirty="0" smtClean="0">
                <a:latin typeface="Eras Medium ITC" pitchFamily="34" charset="0"/>
              </a:rPr>
              <a:t>Рекомендации для </a:t>
            </a:r>
            <a:r>
              <a:rPr lang="ru-RU" sz="3600" b="1" i="0" dirty="0" smtClean="0">
                <a:latin typeface="Eras Medium ITC" pitchFamily="34" charset="0"/>
              </a:rPr>
              <a:t>стран-партнёров </a:t>
            </a:r>
            <a:r>
              <a:rPr lang="en-US" sz="3600" b="1" i="0" dirty="0">
                <a:solidFill>
                  <a:srgbClr val="FF0000"/>
                </a:solidFill>
                <a:latin typeface="Eras Medium ITC" pitchFamily="34" charset="0"/>
              </a:rPr>
              <a:t>(I)</a:t>
            </a:r>
            <a:r>
              <a:rPr lang="ru-RU" sz="3600" b="1" i="0" dirty="0" smtClean="0">
                <a:latin typeface="Eras Medium ITC" pitchFamily="34" charset="0"/>
              </a:rPr>
              <a:t>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640960" cy="5832648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 первую очередь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необходимо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оценить воздействие средних и малых установок по сжиганию топлива на окружающую среду и здоровье населения. Если для таких загрязняющих веществ как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NO</a:t>
            </a:r>
            <a:r>
              <a:rPr lang="en-US" sz="2000" baseline="-25000" dirty="0">
                <a:solidFill>
                  <a:schemeClr val="accent1">
                    <a:lumMod val="50000"/>
                  </a:schemeClr>
                </a:solidFill>
              </a:rPr>
              <a:t>X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и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PM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 воздействие велико, то следует спланировать меры по его снижению.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Д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ля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средних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установок следует выбрать один из следующих режимов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Комплексное экологическое разрешение (вода, воздух, почва)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Только разрешение на выбросы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SO</a:t>
            </a:r>
            <a:r>
              <a:rPr lang="en-US" sz="2000" baseline="-25000" dirty="0">
                <a:solidFill>
                  <a:schemeClr val="accent1">
                    <a:lumMod val="50000"/>
                  </a:schemeClr>
                </a:solidFill>
              </a:rPr>
              <a:t>2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, NO</a:t>
            </a:r>
            <a:r>
              <a:rPr lang="en-US" sz="2000" baseline="-25000" dirty="0">
                <a:solidFill>
                  <a:schemeClr val="accent1">
                    <a:lumMod val="50000"/>
                  </a:schemeClr>
                </a:solidFill>
              </a:rPr>
              <a:t>X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 and PM </a:t>
            </a:r>
          </a:p>
          <a:p>
            <a:pPr lvl="1"/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Уведомительная  регистрация (без оформления разрешения)</a:t>
            </a:r>
          </a:p>
          <a:p>
            <a:pPr lvl="1"/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Нормы общего действия, без разрешения, уведомления и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регистрации</a:t>
            </a:r>
          </a:p>
          <a:p>
            <a:pPr marL="342900" lvl="1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Выбор определяется степенью воздействия средних установок на окружающую среду. Рекомендуется установить режим комплексных экологических разрешений либо разрешений на выбросы для установок с тепловой мощностью от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1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MW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до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50 MW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в районах с высокой плотностью населения или там, где выбросы этих установок значительны. В других случаях средние установки по сжиганию топлива могут действовать на основе регистрации или норм общего действия. </a:t>
            </a: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</a:pPr>
            <a:endParaRPr lang="ru-RU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</a:pP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1421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07288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0" dirty="0" smtClean="0">
                <a:latin typeface="Eras Medium ITC" pitchFamily="34" charset="0"/>
              </a:rPr>
              <a:t>Рекомендации для </a:t>
            </a:r>
            <a:r>
              <a:rPr lang="ru-RU" sz="3600" b="1" i="0" dirty="0" smtClean="0">
                <a:latin typeface="Eras Medium ITC" pitchFamily="34" charset="0"/>
              </a:rPr>
              <a:t>стран-партнёров </a:t>
            </a:r>
            <a:r>
              <a:rPr lang="en-US" sz="3600" b="1" i="0" dirty="0">
                <a:solidFill>
                  <a:srgbClr val="FF0000"/>
                </a:solidFill>
                <a:latin typeface="Eras Medium ITC" pitchFamily="34" charset="0"/>
              </a:rPr>
              <a:t>(</a:t>
            </a:r>
            <a:r>
              <a:rPr lang="en-US" sz="3600" b="1" i="0" dirty="0" smtClean="0">
                <a:solidFill>
                  <a:srgbClr val="FF0000"/>
                </a:solidFill>
                <a:latin typeface="Eras Medium ITC" pitchFamily="34" charset="0"/>
              </a:rPr>
              <a:t>II)</a:t>
            </a:r>
            <a:r>
              <a:rPr lang="ru-RU" sz="3600" b="1" i="0" dirty="0" smtClean="0">
                <a:latin typeface="Eras Medium ITC" pitchFamily="34" charset="0"/>
              </a:rPr>
              <a:t>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856984" cy="5832648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При выборе режима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комплексных экологических разрешений или  разрешений на выбросы  для средних установок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можно рекомендовать следующие значения НДВ: </a:t>
            </a:r>
          </a:p>
          <a:p>
            <a:pPr>
              <a:spcBef>
                <a:spcPts val="600"/>
              </a:spcBef>
            </a:pPr>
            <a:endParaRPr lang="ru-RU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</a:pP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</a:pPr>
            <a:endParaRPr lang="ru-RU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</a:pP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49851456"/>
              </p:ext>
            </p:extLst>
          </p:nvPr>
        </p:nvGraphicFramePr>
        <p:xfrm>
          <a:off x="539547" y="2053459"/>
          <a:ext cx="7848877" cy="44718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4506"/>
                <a:gridCol w="625659"/>
                <a:gridCol w="504056"/>
                <a:gridCol w="560588"/>
                <a:gridCol w="459599"/>
                <a:gridCol w="459599"/>
                <a:gridCol w="459599"/>
                <a:gridCol w="559155"/>
                <a:gridCol w="666414"/>
                <a:gridCol w="518322"/>
                <a:gridCol w="592368"/>
                <a:gridCol w="592368"/>
                <a:gridCol w="592368"/>
                <a:gridCol w="444276"/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>
                          <a:effectLst/>
                          <a:latin typeface="Arial Narrow" panose="020B0606020202030204" pitchFamily="34" charset="0"/>
                        </a:rPr>
                        <a:t>Установки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600">
                          <a:effectLst/>
                          <a:latin typeface="Arial Narrow" panose="020B0606020202030204" pitchFamily="34" charset="0"/>
                        </a:rPr>
                        <a:t>НДВ для </a:t>
                      </a: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SO</a:t>
                      </a:r>
                      <a:r>
                        <a:rPr lang="en-GB" sz="1600" baseline="-25000"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 (mg/Nm</a:t>
                      </a:r>
                      <a:r>
                        <a:rPr lang="en-GB" sz="1600" baseline="30000"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)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>
                          <a:effectLst/>
                          <a:latin typeface="Arial Narrow" panose="020B0606020202030204" pitchFamily="34" charset="0"/>
                        </a:rPr>
                        <a:t>НДВ для </a:t>
                      </a: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NO</a:t>
                      </a:r>
                      <a:r>
                        <a:rPr lang="en-GB" sz="1600" baseline="-25000" dirty="0">
                          <a:effectLst/>
                          <a:latin typeface="Arial Narrow" panose="020B0606020202030204" pitchFamily="34" charset="0"/>
                        </a:rPr>
                        <a:t>X</a:t>
                      </a: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Arial Narrow" panose="020B0606020202030204" pitchFamily="34" charset="0"/>
                        </a:rPr>
                        <a:t>(</a:t>
                      </a: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mg</a:t>
                      </a:r>
                      <a:r>
                        <a:rPr lang="ru-RU" sz="1600" dirty="0">
                          <a:effectLst/>
                          <a:latin typeface="Arial Narrow" panose="020B0606020202030204" pitchFamily="34" charset="0"/>
                        </a:rPr>
                        <a:t>/</a:t>
                      </a: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Nm</a:t>
                      </a:r>
                      <a:r>
                        <a:rPr lang="ru-RU" sz="1600" baseline="30000" dirty="0"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  <a:r>
                        <a:rPr lang="ru-RU" sz="1600" dirty="0">
                          <a:effectLst/>
                          <a:latin typeface="Arial Narrow" panose="020B0606020202030204" pitchFamily="34" charset="0"/>
                        </a:rPr>
                        <a:t>)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600">
                          <a:effectLst/>
                          <a:latin typeface="Arial Narrow" panose="020B0606020202030204" pitchFamily="34" charset="0"/>
                        </a:rPr>
                        <a:t>НДВ для </a:t>
                      </a:r>
                      <a:r>
                        <a:rPr lang="en-US" sz="1600">
                          <a:effectLst/>
                          <a:latin typeface="Arial Narrow" panose="020B0606020202030204" pitchFamily="34" charset="0"/>
                        </a:rPr>
                        <a:t>PM</a:t>
                      </a:r>
                      <a:r>
                        <a:rPr lang="ru-RU" sz="1600">
                          <a:effectLst/>
                          <a:latin typeface="Arial Narrow" panose="020B0606020202030204" pitchFamily="34" charset="0"/>
                        </a:rPr>
                        <a:t> (</a:t>
                      </a: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mg</a:t>
                      </a:r>
                      <a:r>
                        <a:rPr lang="ru-RU" sz="1600">
                          <a:effectLst/>
                          <a:latin typeface="Arial Narrow" panose="020B0606020202030204" pitchFamily="34" charset="0"/>
                        </a:rPr>
                        <a:t>/</a:t>
                      </a: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Nm</a:t>
                      </a:r>
                      <a:r>
                        <a:rPr lang="ru-RU" sz="1600" baseline="30000"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  <a:r>
                        <a:rPr lang="ru-RU" sz="1600">
                          <a:effectLst/>
                          <a:latin typeface="Arial Narrow" panose="020B0606020202030204" pitchFamily="34" charset="0"/>
                        </a:rPr>
                        <a:t>)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61977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600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>
                          <a:effectLst/>
                          <a:latin typeface="Arial Narrow" panose="020B0606020202030204" pitchFamily="34" charset="0"/>
                        </a:rPr>
                        <a:t>Биомасса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 Narrow" panose="020B0606020202030204" pitchFamily="34" charset="0"/>
                        </a:rPr>
                        <a:t>Другое твердое топ.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 Narrow" panose="020B0606020202030204" pitchFamily="34" charset="0"/>
                        </a:rPr>
                        <a:t>Жидкое топливо 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 Narrow" panose="020B0606020202030204" pitchFamily="34" charset="0"/>
                        </a:rPr>
                        <a:t>Другое </a:t>
                      </a:r>
                      <a:r>
                        <a:rPr lang="ru-RU" sz="1600" dirty="0" err="1">
                          <a:effectLst/>
                          <a:latin typeface="Arial Narrow" panose="020B0606020202030204" pitchFamily="34" charset="0"/>
                        </a:rPr>
                        <a:t>газообр</a:t>
                      </a:r>
                      <a:r>
                        <a:rPr lang="en-US" sz="1600" dirty="0">
                          <a:effectLst/>
                          <a:latin typeface="Arial Narrow" panose="020B0606020202030204" pitchFamily="34" charset="0"/>
                        </a:rPr>
                        <a:t>. </a:t>
                      </a:r>
                      <a:r>
                        <a:rPr lang="ru-RU" sz="1600" dirty="0" err="1">
                          <a:effectLst/>
                          <a:latin typeface="Arial Narrow" panose="020B0606020202030204" pitchFamily="34" charset="0"/>
                        </a:rPr>
                        <a:t>топл</a:t>
                      </a:r>
                      <a:r>
                        <a:rPr lang="en-US" sz="1600" dirty="0">
                          <a:effectLst/>
                          <a:latin typeface="Arial Narrow" panose="020B0606020202030204" pitchFamily="34" charset="0"/>
                        </a:rPr>
                        <a:t>.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 Narrow" panose="020B0606020202030204" pitchFamily="34" charset="0"/>
                        </a:rPr>
                        <a:t>Биомасса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 Narrow" panose="020B0606020202030204" pitchFamily="34" charset="0"/>
                        </a:rPr>
                        <a:t>Другое твердое топ.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 Narrow" panose="020B0606020202030204" pitchFamily="34" charset="0"/>
                        </a:rPr>
                        <a:t>Жидкое топливо</a:t>
                      </a: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 Narrow" panose="020B0606020202030204" pitchFamily="34" charset="0"/>
                        </a:rPr>
                        <a:t>Природный газ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 Narrow" panose="020B0606020202030204" pitchFamily="34" charset="0"/>
                        </a:rPr>
                        <a:t>Другое </a:t>
                      </a:r>
                      <a:r>
                        <a:rPr lang="ru-RU" sz="1600" dirty="0" err="1">
                          <a:effectLst/>
                          <a:latin typeface="Arial Narrow" panose="020B0606020202030204" pitchFamily="34" charset="0"/>
                        </a:rPr>
                        <a:t>газообр</a:t>
                      </a:r>
                      <a:r>
                        <a:rPr lang="en-US" sz="1600" dirty="0">
                          <a:effectLst/>
                          <a:latin typeface="Arial Narrow" panose="020B0606020202030204" pitchFamily="34" charset="0"/>
                        </a:rPr>
                        <a:t>. </a:t>
                      </a:r>
                      <a:r>
                        <a:rPr lang="ru-RU" sz="1600" dirty="0" err="1">
                          <a:effectLst/>
                          <a:latin typeface="Arial Narrow" panose="020B0606020202030204" pitchFamily="34" charset="0"/>
                        </a:rPr>
                        <a:t>топл</a:t>
                      </a:r>
                      <a:r>
                        <a:rPr lang="en-US" sz="1600" dirty="0">
                          <a:effectLst/>
                          <a:latin typeface="Arial Narrow" panose="020B0606020202030204" pitchFamily="34" charset="0"/>
                        </a:rPr>
                        <a:t>.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>
                          <a:effectLst/>
                          <a:latin typeface="Arial Narrow" panose="020B0606020202030204" pitchFamily="34" charset="0"/>
                        </a:rPr>
                        <a:t>Биомасса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 Narrow" panose="020B0606020202030204" pitchFamily="34" charset="0"/>
                        </a:rPr>
                        <a:t>Другое твердое топ.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 Narrow" panose="020B0606020202030204" pitchFamily="34" charset="0"/>
                        </a:rPr>
                        <a:t>Жидкое топливо 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</a:tr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1-5 MW</a:t>
                      </a:r>
                      <a:r>
                        <a:rPr lang="en-GB" sz="1600" baseline="-25000" dirty="0">
                          <a:effectLst/>
                          <a:latin typeface="Arial Narrow" panose="020B0606020202030204" pitchFamily="34" charset="0"/>
                        </a:rPr>
                        <a:t>th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600">
                          <a:effectLst/>
                          <a:latin typeface="Arial Narrow" panose="020B0606020202030204" pitchFamily="34" charset="0"/>
                        </a:rPr>
                        <a:t>Нов.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200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200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200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300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300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350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200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200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25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576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600">
                          <a:effectLst/>
                          <a:latin typeface="Arial Narrow" panose="020B0606020202030204" pitchFamily="34" charset="0"/>
                        </a:rPr>
                        <a:t>Сущ.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200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400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350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35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450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500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500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250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250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45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50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50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5-20 MW</a:t>
                      </a:r>
                      <a:r>
                        <a:rPr lang="en-GB" sz="1600" baseline="-25000">
                          <a:effectLst/>
                          <a:latin typeface="Arial Narrow" panose="020B0606020202030204" pitchFamily="34" charset="0"/>
                        </a:rPr>
                        <a:t>th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600">
                          <a:effectLst/>
                          <a:latin typeface="Arial Narrow" panose="020B0606020202030204" pitchFamily="34" charset="0"/>
                        </a:rPr>
                        <a:t>Нов.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200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200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200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300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300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300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150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150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973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600">
                          <a:effectLst/>
                          <a:latin typeface="Arial Narrow" panose="020B0606020202030204" pitchFamily="34" charset="0"/>
                        </a:rPr>
                        <a:t>Сущ.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200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400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350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35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450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500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450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200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200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45103">
                <a:tc rowSpan="2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20-50 MW</a:t>
                      </a:r>
                      <a:r>
                        <a:rPr lang="en-GB" sz="1600" baseline="-25000">
                          <a:effectLst/>
                          <a:latin typeface="Arial Narrow" panose="020B0606020202030204" pitchFamily="34" charset="0"/>
                        </a:rPr>
                        <a:t>th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600">
                          <a:effectLst/>
                          <a:latin typeface="Arial Narrow" panose="020B0606020202030204" pitchFamily="34" charset="0"/>
                        </a:rPr>
                        <a:t>Нов.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200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200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200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250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250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200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200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200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369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600">
                          <a:effectLst/>
                          <a:latin typeface="Arial Narrow" panose="020B0606020202030204" pitchFamily="34" charset="0"/>
                        </a:rPr>
                        <a:t>Сущ.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200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400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350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35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300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300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450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200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200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86000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07288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0" dirty="0" smtClean="0">
                <a:latin typeface="Eras Medium ITC" pitchFamily="34" charset="0"/>
              </a:rPr>
              <a:t>Рекомендации для </a:t>
            </a:r>
            <a:r>
              <a:rPr lang="ru-RU" sz="3600" b="1" i="0" dirty="0" smtClean="0">
                <a:latin typeface="Eras Medium ITC" pitchFamily="34" charset="0"/>
              </a:rPr>
              <a:t>стран-партнёров </a:t>
            </a:r>
            <a:r>
              <a:rPr lang="en-US" sz="3600" b="1" i="0" dirty="0">
                <a:solidFill>
                  <a:srgbClr val="FF0000"/>
                </a:solidFill>
                <a:latin typeface="Eras Medium ITC" pitchFamily="34" charset="0"/>
              </a:rPr>
              <a:t>(</a:t>
            </a:r>
            <a:r>
              <a:rPr lang="en-US" sz="3600" b="1" i="0" dirty="0" smtClean="0">
                <a:solidFill>
                  <a:srgbClr val="FF0000"/>
                </a:solidFill>
                <a:latin typeface="Eras Medium ITC" pitchFamily="34" charset="0"/>
              </a:rPr>
              <a:t>IV)</a:t>
            </a:r>
            <a:r>
              <a:rPr lang="ru-RU" sz="3600" b="1" i="0" dirty="0" smtClean="0">
                <a:latin typeface="Eras Medium ITC" pitchFamily="34" charset="0"/>
              </a:rPr>
              <a:t>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856984" cy="5832648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Существующим установкам, находящимся в эксплуатации менее чем 3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</a:rPr>
              <a:t>00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часов в год  или новым установкам, находящимся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в эксплуатации менее чем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5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</a:rPr>
              <a:t>00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часов в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год, величины НДС могут не устанавливаться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en-US" sz="22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</a:pP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Производственный экологический контроль выбросов  рекомендуется выполнять ежегодно для средних установок по сжиганию топлива с тепловой мощностью  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</a:rPr>
              <a:t>20-50 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MW</a:t>
            </a:r>
            <a:r>
              <a:rPr lang="en-US" sz="2200" baseline="-25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и раз в три года для установок с тепловой мощностью 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</a:rPr>
              <a:t>1 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-20 MW</a:t>
            </a:r>
            <a:r>
              <a:rPr lang="en-US" sz="2200" baseline="-25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ru-RU" sz="2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Малые установки по сжиганию топлива </a:t>
            </a:r>
          </a:p>
          <a:p>
            <a:pPr>
              <a:spcBef>
                <a:spcPts val="600"/>
              </a:spcBef>
            </a:pP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Для дровяных печей и котлов рекомендуется использовать опыт Северных стран по экологическому этикетированию.  Печи с этикеткой аналогичной Северному Лебедю должны обеспечивать общий выброс загрязняющих веществ менее чем 5 г на кг дров.</a:t>
            </a:r>
          </a:p>
          <a:p>
            <a:pPr>
              <a:spcBef>
                <a:spcPts val="600"/>
              </a:spcBef>
            </a:pP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Имеет смысл устанавливать НДВ только для пыли 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</a:rPr>
              <a:t>(PM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), поскольку меры по снижению 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</a:rPr>
              <a:t>NOX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 в малых масштабах неэффективны, а снижение выбросов </a:t>
            </a:r>
            <a:r>
              <a:rPr lang="en-US" sz="2200" dirty="0" smtClean="0">
                <a:solidFill>
                  <a:schemeClr val="accent1">
                    <a:lumMod val="50000"/>
                  </a:schemeClr>
                </a:solidFill>
              </a:rPr>
              <a:t>SO2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 для малых установок является вопросом правильного выбора топлива</a:t>
            </a:r>
            <a:endParaRPr lang="en-US" sz="22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</a:pPr>
            <a:endParaRPr lang="ru-RU" sz="2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</a:pP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</a:pPr>
            <a:endParaRPr lang="ru-RU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</a:pP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69174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-27384"/>
            <a:ext cx="8435280" cy="864096"/>
          </a:xfrm>
        </p:spPr>
        <p:txBody>
          <a:bodyPr>
            <a:normAutofit/>
          </a:bodyPr>
          <a:lstStyle/>
          <a:p>
            <a:pPr algn="ctr"/>
            <a:r>
              <a:rPr lang="ru-RU" sz="3600" b="1" i="0" dirty="0" smtClean="0">
                <a:latin typeface="Eras Medium ITC" pitchFamily="34" charset="0"/>
              </a:rPr>
              <a:t>Качество воздуха в Европе</a:t>
            </a:r>
            <a:r>
              <a:rPr lang="en-US" sz="3600" b="1" i="0" dirty="0" smtClean="0">
                <a:latin typeface="Eras Medium ITC" pitchFamily="34" charset="0"/>
              </a:rPr>
              <a:t>  </a:t>
            </a:r>
            <a:r>
              <a:rPr lang="en-US" sz="3600" b="1" i="0" dirty="0">
                <a:solidFill>
                  <a:srgbClr val="FF0000"/>
                </a:solidFill>
                <a:latin typeface="Eras Medium ITC" pitchFamily="34" charset="0"/>
              </a:rPr>
              <a:t>(</a:t>
            </a:r>
            <a:r>
              <a:rPr lang="en-US" sz="3600" b="1" i="0" dirty="0" smtClean="0">
                <a:solidFill>
                  <a:srgbClr val="FF0000"/>
                </a:solidFill>
                <a:latin typeface="Eras Medium ITC" pitchFamily="34" charset="0"/>
              </a:rPr>
              <a:t>II)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764704"/>
            <a:ext cx="8712968" cy="5400600"/>
          </a:xfrm>
        </p:spPr>
        <p:txBody>
          <a:bodyPr>
            <a:normAutofit/>
          </a:bodyPr>
          <a:lstStyle/>
          <a:p>
            <a:r>
              <a:rPr lang="ru-RU" sz="2300" dirty="0" smtClean="0">
                <a:solidFill>
                  <a:srgbClr val="002060"/>
                </a:solidFill>
              </a:rPr>
              <a:t>Нормативы, установленные Директивой </a:t>
            </a:r>
            <a:r>
              <a:rPr lang="en-US" sz="2300" dirty="0" smtClean="0">
                <a:solidFill>
                  <a:srgbClr val="002060"/>
                </a:solidFill>
              </a:rPr>
              <a:t>2008/50/EC</a:t>
            </a:r>
            <a:endParaRPr lang="ru-RU" sz="2100" dirty="0" smtClean="0">
              <a:solidFill>
                <a:srgbClr val="00206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98162753"/>
              </p:ext>
            </p:extLst>
          </p:nvPr>
        </p:nvGraphicFramePr>
        <p:xfrm>
          <a:off x="107504" y="1340768"/>
          <a:ext cx="8820472" cy="5574030"/>
        </p:xfrm>
        <a:graphic>
          <a:graphicData uri="http://schemas.openxmlformats.org/drawingml/2006/table">
            <a:tbl>
              <a:tblPr firstRow="1" firstCol="1" bandRow="1"/>
              <a:tblGrid>
                <a:gridCol w="1515600"/>
                <a:gridCol w="1168563"/>
                <a:gridCol w="1444049"/>
                <a:gridCol w="1307207"/>
                <a:gridCol w="1886987"/>
                <a:gridCol w="1498066"/>
              </a:tblGrid>
              <a:tr h="6686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6699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Загрязнитель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b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6699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Цель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b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6699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Период осреднения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b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6699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Норматив</a:t>
                      </a:r>
                      <a:br>
                        <a:rPr lang="ru-RU" sz="2000" b="1">
                          <a:solidFill>
                            <a:srgbClr val="006699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</a:br>
                      <a:r>
                        <a:rPr lang="ru-RU" sz="2000" b="1">
                          <a:solidFill>
                            <a:srgbClr val="006699"/>
                          </a:solidFill>
                          <a:effectLst/>
                          <a:latin typeface="Arial Narrow"/>
                          <a:ea typeface="Times New Roman"/>
                          <a:cs typeface="Times New Roman"/>
                        </a:rPr>
                        <a:t>µ</a:t>
                      </a:r>
                      <a:r>
                        <a:rPr lang="ru-RU" sz="2000" b="1">
                          <a:solidFill>
                            <a:srgbClr val="006699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g/m3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b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6699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Использование норматива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b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6699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Дата достижения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b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2FA"/>
                    </a:solidFill>
                  </a:tcPr>
                </a:tc>
              </a:tr>
              <a:tr h="6686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NO</a:t>
                      </a:r>
                      <a:r>
                        <a:rPr lang="ru-RU" sz="2000" b="1" baseline="-25000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2</a:t>
                      </a:r>
                      <a:endParaRPr lang="ru-RU" sz="2000" baseline="-25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smtClean="0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Защита здоровья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1 час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200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Превышений не более 18 в год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01.01.2010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86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NO</a:t>
                      </a:r>
                      <a:r>
                        <a:rPr lang="ru-RU" sz="2000" b="1" baseline="-25000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2</a:t>
                      </a:r>
                      <a:endParaRPr lang="ru-RU" sz="2000" baseline="-25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Защита здоровья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год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40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В течение года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01.01.2010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86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PM</a:t>
                      </a:r>
                      <a:r>
                        <a:rPr lang="ru-RU" sz="2000" b="1" baseline="-25000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10</a:t>
                      </a: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Защита здоровья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год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40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В течение года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01.01.2005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8646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PM</a:t>
                      </a:r>
                      <a:r>
                        <a:rPr lang="ru-RU" sz="2000" b="1" baseline="-25000" dirty="0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2,5</a:t>
                      </a: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 этап 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Защита здоровья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год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25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В течение года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01.01.2015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8646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PM</a:t>
                      </a:r>
                      <a:r>
                        <a:rPr lang="ru-RU" sz="2000" b="1" baseline="-25000" dirty="0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2,5</a:t>
                      </a: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 этап 2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Защита здоровья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год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20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В течение года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01.01.2020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8646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Озон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Защита здоровья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8 часов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120 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Calibri"/>
                          <a:cs typeface="Arial"/>
                        </a:rPr>
                        <a:t>Не более 1 раза в день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  <a:ea typeface="Times New Roman"/>
                          <a:cs typeface="Arial"/>
                        </a:rPr>
                        <a:t>01.01.2020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99872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07288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0" dirty="0" smtClean="0">
                <a:latin typeface="Eras Medium ITC" pitchFamily="34" charset="0"/>
              </a:rPr>
              <a:t>Рекомендации для </a:t>
            </a:r>
            <a:r>
              <a:rPr lang="ru-RU" sz="3600" b="1" i="0" dirty="0" smtClean="0">
                <a:latin typeface="Eras Medium ITC" pitchFamily="34" charset="0"/>
              </a:rPr>
              <a:t>стран-партнёров </a:t>
            </a:r>
            <a:r>
              <a:rPr lang="en-US" sz="3600" b="1" i="0" dirty="0" smtClean="0">
                <a:solidFill>
                  <a:srgbClr val="FF0000"/>
                </a:solidFill>
                <a:latin typeface="Eras Medium ITC" pitchFamily="34" charset="0"/>
              </a:rPr>
              <a:t>(V)</a:t>
            </a:r>
            <a:r>
              <a:rPr lang="ru-RU" sz="3600" b="1" i="0" dirty="0" smtClean="0">
                <a:latin typeface="Eras Medium ITC" pitchFamily="34" charset="0"/>
              </a:rPr>
              <a:t>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856984" cy="583264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</a:rPr>
              <a:t>Малые установки по сжиганию топлива </a:t>
            </a:r>
          </a:p>
          <a:p>
            <a:pPr>
              <a:spcBef>
                <a:spcPts val="600"/>
              </a:spcBef>
            </a:pP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Следующие меры могут быть предприняты, чтобы уменьшить выбросы от существующих бытовых печей, плит и котлов: </a:t>
            </a:r>
          </a:p>
          <a:p>
            <a:pPr>
              <a:spcBef>
                <a:spcPts val="600"/>
              </a:spcBef>
            </a:pP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Использовать социальную рекламу в СМИ для продвижения новых моделей печей и котлов, обращая внимание на связь уровня выбросов с энергоэффективностью и экономией топлива. Следует также обращать внимание на правильный выбор видов топлива. </a:t>
            </a: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</a:pP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</a:rPr>
              <a:t>Разработать программу замены старых котлов и печей на новые, используя меры как стимуляции, так и принуждения. </a:t>
            </a:r>
          </a:p>
          <a:p>
            <a:pPr>
              <a:spcBef>
                <a:spcPts val="600"/>
              </a:spcBef>
            </a:pPr>
            <a:endParaRPr lang="ru-RU" sz="2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</a:pPr>
            <a:endParaRPr lang="ru-RU" sz="2200" dirty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endParaRPr lang="ru-RU" sz="22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</a:pPr>
            <a:endParaRPr lang="ru-RU" sz="2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</a:pPr>
            <a:endParaRPr lang="en-US" sz="22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53211549"/>
              </p:ext>
            </p:extLst>
          </p:nvPr>
        </p:nvGraphicFramePr>
        <p:xfrm>
          <a:off x="323528" y="3861048"/>
          <a:ext cx="8229600" cy="2682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0480"/>
                <a:gridCol w="1008112"/>
                <a:gridCol w="1152128"/>
                <a:gridCol w="792088"/>
                <a:gridCol w="956792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 smtClean="0">
                          <a:effectLst/>
                          <a:latin typeface="Arial Narrow" panose="020B0606020202030204" pitchFamily="34" charset="0"/>
                        </a:rPr>
                        <a:t>Типы</a:t>
                      </a:r>
                      <a:r>
                        <a:rPr lang="ru-RU" sz="1600" baseline="0" dirty="0" smtClean="0">
                          <a:effectLst/>
                          <a:latin typeface="Arial Narrow" panose="020B0606020202030204" pitchFamily="34" charset="0"/>
                        </a:rPr>
                        <a:t> установок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 smtClean="0">
                          <a:effectLst/>
                          <a:latin typeface="Arial Narrow" panose="020B0606020202030204" pitchFamily="34" charset="0"/>
                        </a:rPr>
                        <a:t>Рекомендуемые значения НДВ </a:t>
                      </a:r>
                      <a:r>
                        <a:rPr lang="en-GB" sz="1600" dirty="0" smtClean="0"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(mg/Nm</a:t>
                      </a:r>
                      <a:r>
                        <a:rPr lang="en-GB" sz="1600" baseline="30000" dirty="0"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)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 smtClean="0">
                          <a:effectLst/>
                          <a:latin typeface="Arial Narrow" panose="020B0606020202030204" pitchFamily="34" charset="0"/>
                        </a:rPr>
                        <a:t>Рекомендуемые</a:t>
                      </a:r>
                      <a:r>
                        <a:rPr lang="ru-RU" sz="1600" baseline="0" dirty="0" smtClean="0">
                          <a:effectLst/>
                          <a:latin typeface="Arial Narrow" panose="020B0606020202030204" pitchFamily="34" charset="0"/>
                        </a:rPr>
                        <a:t> значения удельных выбросов</a:t>
                      </a:r>
                      <a:r>
                        <a:rPr lang="en-GB" sz="1600" dirty="0" smtClean="0"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(mg/MJ)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 smtClean="0">
                          <a:effectLst/>
                          <a:latin typeface="Arial Narrow" panose="020B0606020202030204" pitchFamily="34" charset="0"/>
                        </a:rPr>
                        <a:t>Новая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 smtClean="0">
                          <a:effectLst/>
                          <a:latin typeface="Arial Narrow" panose="020B0606020202030204" pitchFamily="34" charset="0"/>
                        </a:rPr>
                        <a:t>Существ.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 smtClean="0">
                          <a:effectLst/>
                          <a:latin typeface="Arial Narrow" panose="020B0606020202030204" pitchFamily="34" charset="0"/>
                        </a:rPr>
                        <a:t>Новая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 smtClean="0">
                          <a:effectLst/>
                          <a:latin typeface="Arial Narrow" panose="020B0606020202030204" pitchFamily="34" charset="0"/>
                        </a:rPr>
                        <a:t>Существ.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 smtClean="0">
                          <a:effectLst/>
                          <a:latin typeface="Arial Narrow" panose="020B0606020202030204" pitchFamily="34" charset="0"/>
                        </a:rPr>
                        <a:t>Камины и печи, использующие дрова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40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75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50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 smtClean="0">
                          <a:effectLst/>
                          <a:latin typeface="Arial Narrow" panose="020B0606020202030204" pitchFamily="34" charset="0"/>
                        </a:rPr>
                        <a:t>Дровяные котлы </a:t>
                      </a:r>
                      <a:r>
                        <a:rPr lang="en-GB" sz="1600" dirty="0" smtClean="0">
                          <a:effectLst/>
                          <a:latin typeface="Arial Narrow" panose="020B0606020202030204" pitchFamily="34" charset="0"/>
                        </a:rPr>
                        <a:t>(</a:t>
                      </a:r>
                      <a:r>
                        <a:rPr lang="ru-RU" sz="1600" dirty="0" smtClean="0">
                          <a:effectLst/>
                          <a:latin typeface="Arial Narrow" panose="020B0606020202030204" pitchFamily="34" charset="0"/>
                        </a:rPr>
                        <a:t>с резервуаром-накопителем </a:t>
                      </a:r>
                      <a:r>
                        <a:rPr lang="en-GB" sz="1600" dirty="0" smtClean="0">
                          <a:effectLst/>
                          <a:latin typeface="Arial Narrow" panose="020B0606020202030204" pitchFamily="34" charset="0"/>
                        </a:rPr>
                        <a:t>)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25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40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25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 smtClean="0">
                          <a:effectLst/>
                          <a:latin typeface="Arial Narrow" panose="020B0606020202030204" pitchFamily="34" charset="0"/>
                        </a:rPr>
                        <a:t>Печи и котлы на пеллетах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25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50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 smtClean="0">
                          <a:effectLst/>
                          <a:latin typeface="Arial Narrow" panose="020B0606020202030204" pitchFamily="34" charset="0"/>
                        </a:rPr>
                        <a:t>Котлы</a:t>
                      </a:r>
                      <a:r>
                        <a:rPr lang="ru-RU" sz="1600" baseline="0" dirty="0" smtClean="0">
                          <a:effectLst/>
                          <a:latin typeface="Arial Narrow" panose="020B0606020202030204" pitchFamily="34" charset="0"/>
                        </a:rPr>
                        <a:t> и печи, использующие иное топливо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25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50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45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 smtClean="0">
                          <a:effectLst/>
                          <a:latin typeface="Arial Narrow" panose="020B0606020202030204" pitchFamily="34" charset="0"/>
                        </a:rPr>
                        <a:t>Автоматические установки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25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50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10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600" dirty="0"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96511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166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000" b="1" dirty="0" smtClean="0">
                <a:solidFill>
                  <a:srgbClr val="0070C0"/>
                </a:solidFill>
              </a:rPr>
              <a:t>Спасибо за внимание!</a:t>
            </a:r>
          </a:p>
          <a:p>
            <a:pPr marL="0" indent="0" algn="ctr">
              <a:buNone/>
            </a:pPr>
            <a:endParaRPr lang="ru-RU" sz="3000" b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М.В. </a:t>
            </a:r>
            <a:r>
              <a:rPr lang="ru-RU" sz="2600" dirty="0" err="1" smtClean="0">
                <a:solidFill>
                  <a:srgbClr val="002060"/>
                </a:solidFill>
              </a:rPr>
              <a:t>Бегак</a:t>
            </a:r>
            <a:endParaRPr lang="ru-RU" sz="26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2600" dirty="0" smtClean="0">
                <a:solidFill>
                  <a:srgbClr val="002060"/>
                </a:solidFill>
              </a:rPr>
              <a:t>mbegak@gmail.com</a:t>
            </a:r>
          </a:p>
          <a:p>
            <a:pPr marL="0" indent="0" algn="ctr">
              <a:buNone/>
            </a:pPr>
            <a:endParaRPr lang="ru-RU" sz="26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Т.В. Гусева</a:t>
            </a:r>
            <a:endParaRPr lang="en-US" sz="26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2600" dirty="0" smtClean="0">
                <a:solidFill>
                  <a:srgbClr val="002060"/>
                </a:solidFill>
              </a:rPr>
              <a:t>tguseva@muctr.ru</a:t>
            </a:r>
            <a:endParaRPr lang="en-GB" sz="2600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31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88637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0" dirty="0">
                <a:latin typeface="Eras Medium ITC" pitchFamily="34" charset="0"/>
              </a:rPr>
              <a:t>С</a:t>
            </a:r>
            <a:r>
              <a:rPr lang="ru-RU" sz="3600" b="1" i="0" dirty="0" smtClean="0">
                <a:latin typeface="Eras Medium ITC" pitchFamily="34" charset="0"/>
              </a:rPr>
              <a:t>колько в </a:t>
            </a:r>
            <a:r>
              <a:rPr lang="ru-RU" sz="3600" b="1" i="0" dirty="0">
                <a:latin typeface="Eras Medium ITC" pitchFamily="34" charset="0"/>
              </a:rPr>
              <a:t>Европейском Союзе малых и средних </a:t>
            </a:r>
            <a:r>
              <a:rPr lang="ru-RU" sz="3600" b="1" i="0" dirty="0" smtClean="0">
                <a:latin typeface="Eras Medium ITC" pitchFamily="34" charset="0"/>
              </a:rPr>
              <a:t>установок по сжиганию топлива?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473176"/>
            <a:ext cx="8712968" cy="540060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Будем считать средней установкой по сжиганию топлива установку  </a:t>
            </a:r>
            <a:r>
              <a:rPr lang="ru-RU" dirty="0">
                <a:solidFill>
                  <a:srgbClr val="002060"/>
                </a:solidFill>
              </a:rPr>
              <a:t>с общей номинальной потребляемой тепловой мощностью </a:t>
            </a:r>
            <a:r>
              <a:rPr lang="ru-RU" dirty="0" smtClean="0">
                <a:solidFill>
                  <a:srgbClr val="002060"/>
                </a:solidFill>
              </a:rPr>
              <a:t>от 1 до 50 МВт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Малыми установками считаются установки </a:t>
            </a:r>
            <a:r>
              <a:rPr lang="ru-RU" dirty="0">
                <a:solidFill>
                  <a:srgbClr val="002060"/>
                </a:solidFill>
              </a:rPr>
              <a:t>с общей номинальной потребляемой тепловой мощностью </a:t>
            </a:r>
            <a:r>
              <a:rPr lang="ru-RU" dirty="0" smtClean="0">
                <a:solidFill>
                  <a:srgbClr val="002060"/>
                </a:solidFill>
              </a:rPr>
              <a:t>менее 1 МВт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Установлено, что в ЕС действуют </a:t>
            </a:r>
            <a:r>
              <a:rPr lang="en-US" dirty="0" smtClean="0">
                <a:solidFill>
                  <a:srgbClr val="002060"/>
                </a:solidFill>
              </a:rPr>
              <a:t>14</a:t>
            </a:r>
            <a:r>
              <a:rPr lang="ru-RU" dirty="0" smtClean="0">
                <a:solidFill>
                  <a:srgbClr val="002060"/>
                </a:solidFill>
              </a:rPr>
              <a:t>2 </a:t>
            </a:r>
            <a:r>
              <a:rPr lang="en-US" dirty="0" smtClean="0">
                <a:solidFill>
                  <a:srgbClr val="002060"/>
                </a:solidFill>
              </a:rPr>
              <a:t>986 </a:t>
            </a:r>
            <a:r>
              <a:rPr lang="ru-RU" dirty="0" smtClean="0">
                <a:solidFill>
                  <a:srgbClr val="002060"/>
                </a:solidFill>
              </a:rPr>
              <a:t>установок с тепловой мощностью от 1 до 50 </a:t>
            </a:r>
            <a:r>
              <a:rPr lang="ru-RU" dirty="0">
                <a:solidFill>
                  <a:srgbClr val="002060"/>
                </a:solidFill>
              </a:rPr>
              <a:t>М</a:t>
            </a:r>
            <a:r>
              <a:rPr lang="ru-RU" dirty="0" smtClean="0">
                <a:solidFill>
                  <a:srgbClr val="002060"/>
                </a:solidFill>
              </a:rPr>
              <a:t>Вт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(2010 год)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Их вклад в загрязнение атмосферного воздуха оценивается как: </a:t>
            </a:r>
            <a:r>
              <a:rPr lang="en-US" dirty="0" smtClean="0">
                <a:solidFill>
                  <a:srgbClr val="002060"/>
                </a:solidFill>
              </a:rPr>
              <a:t> 554</a:t>
            </a:r>
            <a:r>
              <a:rPr lang="ru-RU" dirty="0" smtClean="0">
                <a:solidFill>
                  <a:srgbClr val="002060"/>
                </a:solidFill>
              </a:rPr>
              <a:t> 000 тонн оксидов азота</a:t>
            </a:r>
            <a:r>
              <a:rPr lang="en-US" dirty="0" smtClean="0">
                <a:solidFill>
                  <a:srgbClr val="002060"/>
                </a:solidFill>
              </a:rPr>
              <a:t>, 301</a:t>
            </a:r>
            <a:r>
              <a:rPr lang="ru-RU" dirty="0" smtClean="0">
                <a:solidFill>
                  <a:srgbClr val="002060"/>
                </a:solidFill>
              </a:rPr>
              <a:t> 000 тонн двуокиси серы и 53 000 тонн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взвешенных веществ </a:t>
            </a:r>
            <a:r>
              <a:rPr lang="en-US" dirty="0" smtClean="0">
                <a:solidFill>
                  <a:srgbClr val="002060"/>
                </a:solidFill>
              </a:rPr>
              <a:t>(PM) </a:t>
            </a:r>
            <a:endParaRPr lang="en-US" dirty="0">
              <a:solidFill>
                <a:srgbClr val="002060"/>
              </a:solidFill>
            </a:endParaRPr>
          </a:p>
          <a:p>
            <a:endParaRPr lang="ru-RU" dirty="0" smtClean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04502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211" y="-99392"/>
            <a:ext cx="9001000" cy="692696"/>
          </a:xfrm>
        </p:spPr>
        <p:txBody>
          <a:bodyPr>
            <a:normAutofit/>
          </a:bodyPr>
          <a:lstStyle/>
          <a:p>
            <a:pPr algn="ctr"/>
            <a:r>
              <a:rPr lang="ru-RU" sz="3200" b="1" i="0" dirty="0" smtClean="0">
                <a:latin typeface="Eras Medium ITC" pitchFamily="34" charset="0"/>
              </a:rPr>
              <a:t>Распределение по секторам и технологиям</a:t>
            </a:r>
            <a:endParaRPr lang="en-GB" sz="3200" b="1" i="0" dirty="0">
              <a:solidFill>
                <a:srgbClr val="C00000"/>
              </a:solidFill>
              <a:latin typeface="Eras Medium ITC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79579300"/>
              </p:ext>
            </p:extLst>
          </p:nvPr>
        </p:nvGraphicFramePr>
        <p:xfrm>
          <a:off x="251521" y="548680"/>
          <a:ext cx="8640959" cy="5945119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024336"/>
                <a:gridCol w="1872208"/>
                <a:gridCol w="2016224"/>
                <a:gridCol w="1728191"/>
              </a:tblGrid>
              <a:tr h="4244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ru-RU" sz="1500" dirty="0">
                          <a:solidFill>
                            <a:srgbClr val="FFFF00"/>
                          </a:solidFill>
                          <a:effectLst/>
                        </a:rPr>
                        <a:t>Данные</a:t>
                      </a:r>
                      <a:endParaRPr lang="ru-RU" sz="15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solidFill>
                            <a:srgbClr val="FFFF00"/>
                          </a:solidFill>
                          <a:effectLst/>
                        </a:rPr>
                        <a:t>1-5 MW</a:t>
                      </a:r>
                      <a:r>
                        <a:rPr lang="en-GB" sz="1500" baseline="-25000" dirty="0">
                          <a:solidFill>
                            <a:srgbClr val="FFFF00"/>
                          </a:solidFill>
                          <a:effectLst/>
                        </a:rPr>
                        <a:t>th</a:t>
                      </a:r>
                      <a:endParaRPr lang="ru-RU" sz="15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solidFill>
                            <a:srgbClr val="FFFF00"/>
                          </a:solidFill>
                          <a:effectLst/>
                        </a:rPr>
                        <a:t>5-20 MW</a:t>
                      </a:r>
                      <a:r>
                        <a:rPr lang="en-GB" sz="1500" baseline="-25000" dirty="0">
                          <a:solidFill>
                            <a:srgbClr val="FFFF00"/>
                          </a:solidFill>
                          <a:effectLst/>
                        </a:rPr>
                        <a:t>th</a:t>
                      </a:r>
                      <a:endParaRPr lang="ru-RU" sz="15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solidFill>
                            <a:srgbClr val="FFFF00"/>
                          </a:solidFill>
                          <a:effectLst/>
                        </a:rPr>
                        <a:t>20-50 MW</a:t>
                      </a:r>
                      <a:r>
                        <a:rPr lang="en-GB" sz="1500" baseline="-25000" dirty="0">
                          <a:solidFill>
                            <a:srgbClr val="FFFF00"/>
                          </a:solidFill>
                          <a:effectLst/>
                        </a:rPr>
                        <a:t>th</a:t>
                      </a:r>
                      <a:endParaRPr lang="ru-RU" sz="15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21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ru-RU" sz="1500" dirty="0">
                          <a:solidFill>
                            <a:srgbClr val="FFFF00"/>
                          </a:solidFill>
                          <a:effectLst/>
                        </a:rPr>
                        <a:t>Число установок</a:t>
                      </a:r>
                      <a:endParaRPr lang="ru-RU" sz="15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effectLst/>
                        </a:rPr>
                        <a:t>113 809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>
                          <a:effectLst/>
                        </a:rPr>
                        <a:t>23 868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>
                          <a:effectLst/>
                        </a:rPr>
                        <a:t>5 309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221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ru-RU" sz="1500" dirty="0">
                          <a:solidFill>
                            <a:srgbClr val="FFFF00"/>
                          </a:solidFill>
                          <a:effectLst/>
                        </a:rPr>
                        <a:t>Распределение по секторам</a:t>
                      </a:r>
                      <a:r>
                        <a:rPr lang="en-GB" sz="1500" dirty="0">
                          <a:solidFill>
                            <a:srgbClr val="FFFF00"/>
                          </a:solidFill>
                          <a:effectLst/>
                        </a:rPr>
                        <a:t>:</a:t>
                      </a:r>
                      <a:endParaRPr lang="ru-RU" sz="15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dirty="0">
                          <a:effectLst/>
                        </a:rPr>
                        <a:t>1-5 MW</a:t>
                      </a:r>
                      <a:r>
                        <a:rPr lang="en-GB" sz="1500" b="1" baseline="-25000" dirty="0">
                          <a:effectLst/>
                        </a:rPr>
                        <a:t>th</a:t>
                      </a:r>
                      <a:endParaRPr lang="ru-RU" sz="1500" b="1" baseline="-25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dirty="0">
                          <a:effectLst/>
                        </a:rPr>
                        <a:t>5-20 MW</a:t>
                      </a:r>
                      <a:r>
                        <a:rPr lang="en-GB" sz="1500" b="1" baseline="-25000" dirty="0">
                          <a:effectLst/>
                        </a:rPr>
                        <a:t>th</a:t>
                      </a:r>
                      <a:endParaRPr lang="ru-RU" sz="1500" b="1" baseline="-25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dirty="0">
                          <a:effectLst/>
                        </a:rPr>
                        <a:t>20-50 MW</a:t>
                      </a:r>
                      <a:r>
                        <a:rPr lang="en-GB" sz="1500" b="1" baseline="-25000" dirty="0">
                          <a:effectLst/>
                        </a:rPr>
                        <a:t>th</a:t>
                      </a:r>
                      <a:endParaRPr lang="ru-RU" sz="1500" b="1" baseline="-25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221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ru-RU" sz="1500" dirty="0">
                          <a:solidFill>
                            <a:srgbClr val="FFFF00"/>
                          </a:solidFill>
                          <a:effectLst/>
                        </a:rPr>
                        <a:t>Производство электроэнергии</a:t>
                      </a:r>
                      <a:endParaRPr lang="ru-RU" sz="15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effectLst/>
                        </a:rPr>
                        <a:t>11%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effectLst/>
                        </a:rPr>
                        <a:t>8%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effectLst/>
                        </a:rPr>
                        <a:t>16%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221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ru-RU" sz="1500" dirty="0">
                          <a:solidFill>
                            <a:srgbClr val="FFFF00"/>
                          </a:solidFill>
                          <a:effectLst/>
                        </a:rPr>
                        <a:t>Производство тепла</a:t>
                      </a:r>
                      <a:endParaRPr lang="ru-RU" sz="15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>
                          <a:effectLst/>
                        </a:rPr>
                        <a:t>25%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effectLst/>
                        </a:rPr>
                        <a:t>29%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effectLst/>
                        </a:rPr>
                        <a:t>40%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221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ru-RU" sz="1500" dirty="0">
                          <a:solidFill>
                            <a:srgbClr val="FFFF00"/>
                          </a:solidFill>
                          <a:effectLst/>
                        </a:rPr>
                        <a:t>Больницы</a:t>
                      </a:r>
                      <a:endParaRPr lang="ru-RU" sz="15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>
                          <a:effectLst/>
                        </a:rPr>
                        <a:t>6%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effectLst/>
                        </a:rPr>
                        <a:t>1%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effectLst/>
                        </a:rPr>
                        <a:t>2%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221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ru-RU" sz="1500" dirty="0">
                          <a:solidFill>
                            <a:srgbClr val="FFFF00"/>
                          </a:solidFill>
                          <a:effectLst/>
                        </a:rPr>
                        <a:t>Теплицы</a:t>
                      </a:r>
                      <a:endParaRPr lang="ru-RU" sz="15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>
                          <a:effectLst/>
                        </a:rPr>
                        <a:t>13%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effectLst/>
                        </a:rPr>
                        <a:t>40%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effectLst/>
                        </a:rPr>
                        <a:t>4%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221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ru-RU" sz="1500" dirty="0">
                          <a:solidFill>
                            <a:srgbClr val="FFFF00"/>
                          </a:solidFill>
                          <a:effectLst/>
                        </a:rPr>
                        <a:t>Промышленность</a:t>
                      </a:r>
                      <a:endParaRPr lang="ru-RU" sz="15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ru-RU" sz="1500">
                          <a:effectLst/>
                        </a:rPr>
                        <a:t>22</a:t>
                      </a:r>
                      <a:r>
                        <a:rPr lang="en-GB" sz="1500">
                          <a:effectLst/>
                        </a:rPr>
                        <a:t>%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ru-RU" sz="1500" dirty="0">
                          <a:effectLst/>
                        </a:rPr>
                        <a:t>17</a:t>
                      </a:r>
                      <a:r>
                        <a:rPr lang="en-GB" sz="1500" dirty="0">
                          <a:effectLst/>
                        </a:rPr>
                        <a:t>%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ru-RU" sz="1500" dirty="0">
                          <a:effectLst/>
                        </a:rPr>
                        <a:t>34</a:t>
                      </a:r>
                      <a:r>
                        <a:rPr lang="en-GB" sz="1500" dirty="0">
                          <a:effectLst/>
                        </a:rPr>
                        <a:t>%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221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ru-RU" sz="1500" dirty="0">
                          <a:solidFill>
                            <a:srgbClr val="FFFF00"/>
                          </a:solidFill>
                          <a:effectLst/>
                        </a:rPr>
                        <a:t>Прочие</a:t>
                      </a:r>
                      <a:endParaRPr lang="ru-RU" sz="15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ru-RU" sz="1500">
                          <a:effectLst/>
                        </a:rPr>
                        <a:t>23%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ru-RU" sz="1500" dirty="0">
                          <a:effectLst/>
                        </a:rPr>
                        <a:t>5%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ru-RU" sz="1500" dirty="0">
                          <a:effectLst/>
                        </a:rPr>
                        <a:t>4%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221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ru-RU" sz="1500" dirty="0">
                          <a:solidFill>
                            <a:srgbClr val="FFFF00"/>
                          </a:solidFill>
                          <a:effectLst/>
                        </a:rPr>
                        <a:t>Технологии</a:t>
                      </a:r>
                      <a:r>
                        <a:rPr lang="en-GB" sz="1500" dirty="0">
                          <a:solidFill>
                            <a:srgbClr val="FFFF00"/>
                          </a:solidFill>
                          <a:effectLst/>
                        </a:rPr>
                        <a:t>:</a:t>
                      </a:r>
                      <a:endParaRPr lang="ru-RU" sz="15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dirty="0">
                          <a:effectLst/>
                        </a:rPr>
                        <a:t>1-5 MW</a:t>
                      </a:r>
                      <a:r>
                        <a:rPr lang="en-GB" sz="1500" b="1" baseline="-25000" dirty="0">
                          <a:effectLst/>
                        </a:rPr>
                        <a:t>th</a:t>
                      </a:r>
                      <a:endParaRPr lang="ru-RU" sz="1500" b="1" baseline="-25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dirty="0">
                          <a:effectLst/>
                        </a:rPr>
                        <a:t>5-20 MW</a:t>
                      </a:r>
                      <a:r>
                        <a:rPr lang="en-GB" sz="1500" b="1" baseline="-25000" dirty="0">
                          <a:effectLst/>
                        </a:rPr>
                        <a:t>th</a:t>
                      </a:r>
                      <a:endParaRPr lang="ru-RU" sz="1500" b="1" baseline="-25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dirty="0">
                          <a:effectLst/>
                        </a:rPr>
                        <a:t>20-50 MW</a:t>
                      </a:r>
                      <a:r>
                        <a:rPr lang="en-GB" sz="1500" b="1" baseline="-25000" dirty="0">
                          <a:effectLst/>
                        </a:rPr>
                        <a:t>th</a:t>
                      </a:r>
                      <a:endParaRPr lang="ru-RU" sz="1500" b="1" baseline="-25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221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ru-RU" sz="1500" dirty="0">
                          <a:solidFill>
                            <a:srgbClr val="FFFF00"/>
                          </a:solidFill>
                          <a:effectLst/>
                        </a:rPr>
                        <a:t>Котлы</a:t>
                      </a:r>
                      <a:r>
                        <a:rPr lang="en-GB" sz="15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endParaRPr lang="ru-RU" sz="15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dirty="0">
                          <a:effectLst/>
                        </a:rPr>
                        <a:t>80%</a:t>
                      </a:r>
                      <a:endParaRPr lang="ru-RU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dirty="0">
                          <a:effectLst/>
                        </a:rPr>
                        <a:t>82%</a:t>
                      </a:r>
                      <a:endParaRPr lang="ru-RU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dirty="0">
                          <a:effectLst/>
                        </a:rPr>
                        <a:t>81%</a:t>
                      </a:r>
                      <a:endParaRPr lang="ru-RU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221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ru-RU" sz="1500" dirty="0">
                          <a:solidFill>
                            <a:srgbClr val="FFFF00"/>
                          </a:solidFill>
                          <a:effectLst/>
                        </a:rPr>
                        <a:t>Двигатели</a:t>
                      </a:r>
                      <a:r>
                        <a:rPr lang="en-GB" sz="1500" dirty="0">
                          <a:solidFill>
                            <a:srgbClr val="FFFF00"/>
                          </a:solidFill>
                          <a:effectLst/>
                        </a:rPr>
                        <a:t> / </a:t>
                      </a:r>
                      <a:r>
                        <a:rPr lang="ru-RU" sz="1500" dirty="0">
                          <a:solidFill>
                            <a:srgbClr val="FFFF00"/>
                          </a:solidFill>
                          <a:effectLst/>
                        </a:rPr>
                        <a:t>турбины</a:t>
                      </a:r>
                      <a:r>
                        <a:rPr lang="en-GB" sz="1500" dirty="0">
                          <a:solidFill>
                            <a:srgbClr val="FFFF00"/>
                          </a:solidFill>
                          <a:effectLst/>
                        </a:rPr>
                        <a:t> / </a:t>
                      </a:r>
                      <a:r>
                        <a:rPr lang="ru-RU" sz="1500" dirty="0">
                          <a:solidFill>
                            <a:srgbClr val="FFFF00"/>
                          </a:solidFill>
                          <a:effectLst/>
                        </a:rPr>
                        <a:t>прочее</a:t>
                      </a:r>
                      <a:endParaRPr lang="ru-RU" sz="15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>
                          <a:effectLst/>
                        </a:rPr>
                        <a:t>20%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effectLst/>
                        </a:rPr>
                        <a:t>18%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effectLst/>
                        </a:rPr>
                        <a:t>19%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221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ru-RU" sz="1500" dirty="0">
                          <a:solidFill>
                            <a:srgbClr val="FFFF00"/>
                          </a:solidFill>
                          <a:effectLst/>
                        </a:rPr>
                        <a:t>Потребление топлива</a:t>
                      </a:r>
                      <a:r>
                        <a:rPr lang="en-GB" sz="1500" dirty="0">
                          <a:solidFill>
                            <a:srgbClr val="FFFF00"/>
                          </a:solidFill>
                          <a:effectLst/>
                        </a:rPr>
                        <a:t>:</a:t>
                      </a:r>
                      <a:endParaRPr lang="ru-RU" sz="15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dirty="0">
                          <a:effectLst/>
                        </a:rPr>
                        <a:t>1-5 MW</a:t>
                      </a:r>
                      <a:r>
                        <a:rPr lang="en-GB" sz="1500" b="1" baseline="-25000" dirty="0">
                          <a:effectLst/>
                        </a:rPr>
                        <a:t>th</a:t>
                      </a:r>
                      <a:endParaRPr lang="ru-RU" sz="1500" b="1" baseline="-25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dirty="0">
                          <a:effectLst/>
                        </a:rPr>
                        <a:t>5-20 MW</a:t>
                      </a:r>
                      <a:r>
                        <a:rPr lang="en-GB" sz="1500" b="1" baseline="-25000" dirty="0">
                          <a:effectLst/>
                        </a:rPr>
                        <a:t>th</a:t>
                      </a:r>
                      <a:endParaRPr lang="ru-RU" sz="1500" b="1" baseline="-25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dirty="0">
                          <a:effectLst/>
                        </a:rPr>
                        <a:t>20-50 MW</a:t>
                      </a:r>
                      <a:r>
                        <a:rPr lang="en-GB" sz="1500" b="1" baseline="-25000" dirty="0">
                          <a:effectLst/>
                        </a:rPr>
                        <a:t>th</a:t>
                      </a:r>
                      <a:endParaRPr lang="ru-RU" sz="1500" b="1" baseline="-25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221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ru-RU" sz="1500" dirty="0">
                          <a:solidFill>
                            <a:srgbClr val="FFFF00"/>
                          </a:solidFill>
                          <a:effectLst/>
                        </a:rPr>
                        <a:t>Биомасса</a:t>
                      </a:r>
                      <a:r>
                        <a:rPr lang="en-GB" sz="1500" dirty="0">
                          <a:solidFill>
                            <a:srgbClr val="FFFF00"/>
                          </a:solidFill>
                          <a:effectLst/>
                        </a:rPr>
                        <a:t> (</a:t>
                      </a:r>
                      <a:r>
                        <a:rPr lang="en-GB" sz="1500" dirty="0" err="1">
                          <a:solidFill>
                            <a:srgbClr val="FFFF00"/>
                          </a:solidFill>
                          <a:effectLst/>
                        </a:rPr>
                        <a:t>ПДж</a:t>
                      </a:r>
                      <a:r>
                        <a:rPr lang="en-GB" sz="1500" dirty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ru-RU" sz="1500" dirty="0">
                          <a:solidFill>
                            <a:srgbClr val="FFFF00"/>
                          </a:solidFill>
                          <a:effectLst/>
                        </a:rPr>
                        <a:t>— 10</a:t>
                      </a:r>
                      <a:r>
                        <a:rPr lang="ru-RU" sz="1500" baseline="30000" dirty="0">
                          <a:solidFill>
                            <a:srgbClr val="FFFF00"/>
                          </a:solidFill>
                          <a:effectLst/>
                        </a:rPr>
                        <a:t>15</a:t>
                      </a:r>
                      <a:r>
                        <a:rPr lang="ru-RU" sz="1500" dirty="0">
                          <a:solidFill>
                            <a:srgbClr val="FFFF00"/>
                          </a:solidFill>
                          <a:effectLst/>
                        </a:rPr>
                        <a:t> Дж</a:t>
                      </a:r>
                      <a:r>
                        <a:rPr lang="en-GB" sz="1500" dirty="0">
                          <a:solidFill>
                            <a:srgbClr val="FFFF00"/>
                          </a:solidFill>
                          <a:effectLst/>
                        </a:rPr>
                        <a:t>)</a:t>
                      </a:r>
                      <a:endParaRPr lang="ru-RU" sz="15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effectLst/>
                        </a:rPr>
                        <a:t>163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effectLst/>
                        </a:rPr>
                        <a:t>160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effectLst/>
                        </a:rPr>
                        <a:t>182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221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ru-RU" sz="1500" dirty="0">
                          <a:solidFill>
                            <a:srgbClr val="FFFF00"/>
                          </a:solidFill>
                          <a:effectLst/>
                        </a:rPr>
                        <a:t>Другое твердое топливо</a:t>
                      </a:r>
                      <a:r>
                        <a:rPr lang="en-GB" sz="1500" dirty="0">
                          <a:solidFill>
                            <a:srgbClr val="FFFF00"/>
                          </a:solidFill>
                          <a:effectLst/>
                        </a:rPr>
                        <a:t> (</a:t>
                      </a:r>
                      <a:r>
                        <a:rPr lang="en-GB" sz="1500" dirty="0" err="1">
                          <a:solidFill>
                            <a:srgbClr val="FFFF00"/>
                          </a:solidFill>
                          <a:effectLst/>
                        </a:rPr>
                        <a:t>ПДж</a:t>
                      </a:r>
                      <a:r>
                        <a:rPr lang="en-GB" sz="1500" dirty="0">
                          <a:solidFill>
                            <a:srgbClr val="FFFF00"/>
                          </a:solidFill>
                          <a:effectLst/>
                        </a:rPr>
                        <a:t>) </a:t>
                      </a:r>
                      <a:endParaRPr lang="ru-RU" sz="15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>
                          <a:effectLst/>
                        </a:rPr>
                        <a:t>49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effectLst/>
                        </a:rPr>
                        <a:t>46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effectLst/>
                        </a:rPr>
                        <a:t>74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221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ru-RU" sz="1500" dirty="0">
                          <a:solidFill>
                            <a:srgbClr val="FFFF00"/>
                          </a:solidFill>
                          <a:effectLst/>
                        </a:rPr>
                        <a:t>Жидкое топливо</a:t>
                      </a:r>
                      <a:r>
                        <a:rPr lang="en-GB" sz="1500" dirty="0">
                          <a:solidFill>
                            <a:srgbClr val="FFFF00"/>
                          </a:solidFill>
                          <a:effectLst/>
                        </a:rPr>
                        <a:t> (</a:t>
                      </a:r>
                      <a:r>
                        <a:rPr lang="en-GB" sz="1500" dirty="0" err="1">
                          <a:solidFill>
                            <a:srgbClr val="FFFF00"/>
                          </a:solidFill>
                          <a:effectLst/>
                        </a:rPr>
                        <a:t>ПДж</a:t>
                      </a:r>
                      <a:r>
                        <a:rPr lang="en-GB" sz="1500" dirty="0">
                          <a:solidFill>
                            <a:srgbClr val="FFFF00"/>
                          </a:solidFill>
                          <a:effectLst/>
                        </a:rPr>
                        <a:t>)</a:t>
                      </a:r>
                      <a:endParaRPr lang="ru-RU" sz="15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>
                          <a:effectLst/>
                        </a:rPr>
                        <a:t>213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effectLst/>
                        </a:rPr>
                        <a:t>290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effectLst/>
                        </a:rPr>
                        <a:t>206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221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ru-RU" sz="1500" dirty="0">
                          <a:solidFill>
                            <a:srgbClr val="FFFF00"/>
                          </a:solidFill>
                          <a:effectLst/>
                        </a:rPr>
                        <a:t>Природный газ</a:t>
                      </a:r>
                      <a:r>
                        <a:rPr lang="en-GB" sz="1500" dirty="0">
                          <a:solidFill>
                            <a:srgbClr val="FFFF00"/>
                          </a:solidFill>
                          <a:effectLst/>
                        </a:rPr>
                        <a:t> (</a:t>
                      </a:r>
                      <a:r>
                        <a:rPr lang="en-GB" sz="1500" dirty="0" err="1">
                          <a:solidFill>
                            <a:srgbClr val="FFFF00"/>
                          </a:solidFill>
                          <a:effectLst/>
                        </a:rPr>
                        <a:t>ПДж</a:t>
                      </a:r>
                      <a:r>
                        <a:rPr lang="en-GB" sz="1500" dirty="0">
                          <a:solidFill>
                            <a:srgbClr val="FFFF00"/>
                          </a:solidFill>
                          <a:effectLst/>
                        </a:rPr>
                        <a:t>)</a:t>
                      </a:r>
                      <a:endParaRPr lang="ru-RU" sz="15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>
                          <a:effectLst/>
                        </a:rPr>
                        <a:t>1 268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effectLst/>
                        </a:rPr>
                        <a:t>1 704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effectLst/>
                        </a:rPr>
                        <a:t>844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2555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ru-RU" sz="1500" dirty="0">
                          <a:solidFill>
                            <a:srgbClr val="FFFF00"/>
                          </a:solidFill>
                          <a:effectLst/>
                        </a:rPr>
                        <a:t>Другое газообразное </a:t>
                      </a:r>
                      <a:r>
                        <a:rPr lang="ru-RU" sz="1500" dirty="0" smtClean="0">
                          <a:solidFill>
                            <a:srgbClr val="FFFF00"/>
                          </a:solidFill>
                          <a:effectLst/>
                        </a:rPr>
                        <a:t>топ.</a:t>
                      </a:r>
                      <a:r>
                        <a:rPr lang="en-GB" sz="1500" dirty="0" smtClean="0">
                          <a:solidFill>
                            <a:srgbClr val="FFFF00"/>
                          </a:solidFill>
                          <a:effectLst/>
                        </a:rPr>
                        <a:t> </a:t>
                      </a:r>
                      <a:r>
                        <a:rPr lang="en-GB" sz="1500" dirty="0">
                          <a:solidFill>
                            <a:srgbClr val="FFFF00"/>
                          </a:solidFill>
                          <a:effectLst/>
                        </a:rPr>
                        <a:t>(</a:t>
                      </a:r>
                      <a:r>
                        <a:rPr lang="en-GB" sz="1500" dirty="0" err="1">
                          <a:solidFill>
                            <a:srgbClr val="FFFF00"/>
                          </a:solidFill>
                          <a:effectLst/>
                        </a:rPr>
                        <a:t>ПДж</a:t>
                      </a:r>
                      <a:r>
                        <a:rPr lang="en-GB" sz="1500" dirty="0">
                          <a:solidFill>
                            <a:srgbClr val="FFFF00"/>
                          </a:solidFill>
                          <a:effectLst/>
                        </a:rPr>
                        <a:t>) </a:t>
                      </a:r>
                      <a:endParaRPr lang="ru-RU" sz="15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>
                          <a:effectLst/>
                        </a:rPr>
                        <a:t>277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effectLst/>
                        </a:rPr>
                        <a:t>125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effectLst/>
                        </a:rPr>
                        <a:t>104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221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ru-RU" sz="1500" dirty="0">
                          <a:solidFill>
                            <a:srgbClr val="FFFF00"/>
                          </a:solidFill>
                          <a:effectLst/>
                        </a:rPr>
                        <a:t>Выбросы</a:t>
                      </a:r>
                      <a:endParaRPr lang="ru-RU" sz="15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dirty="0">
                          <a:effectLst/>
                        </a:rPr>
                        <a:t>1-5 MW</a:t>
                      </a:r>
                      <a:r>
                        <a:rPr lang="en-GB" sz="1500" b="1" baseline="-25000" dirty="0">
                          <a:effectLst/>
                        </a:rPr>
                        <a:t>th</a:t>
                      </a:r>
                      <a:endParaRPr lang="ru-RU" sz="1500" b="1" baseline="-25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dirty="0">
                          <a:effectLst/>
                        </a:rPr>
                        <a:t>5-20 MW</a:t>
                      </a:r>
                      <a:r>
                        <a:rPr lang="en-GB" sz="1500" b="1" baseline="-25000" dirty="0">
                          <a:effectLst/>
                        </a:rPr>
                        <a:t>th</a:t>
                      </a:r>
                      <a:endParaRPr lang="ru-RU" sz="1500" b="1" baseline="-25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b="1" dirty="0">
                          <a:effectLst/>
                        </a:rPr>
                        <a:t>20-50 MW</a:t>
                      </a:r>
                      <a:r>
                        <a:rPr lang="en-GB" sz="1500" b="1" baseline="-25000" dirty="0">
                          <a:effectLst/>
                        </a:rPr>
                        <a:t>th</a:t>
                      </a:r>
                      <a:endParaRPr lang="ru-RU" sz="1500" b="1" baseline="-25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221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solidFill>
                            <a:srgbClr val="FFFF00"/>
                          </a:solidFill>
                          <a:effectLst/>
                        </a:rPr>
                        <a:t>SO</a:t>
                      </a:r>
                      <a:r>
                        <a:rPr lang="en-GB" sz="1500" baseline="-25000" dirty="0">
                          <a:solidFill>
                            <a:srgbClr val="FFFF00"/>
                          </a:solidFill>
                          <a:effectLst/>
                        </a:rPr>
                        <a:t>2</a:t>
                      </a:r>
                      <a:r>
                        <a:rPr lang="en-GB" sz="1500" dirty="0">
                          <a:solidFill>
                            <a:srgbClr val="FFFF00"/>
                          </a:solidFill>
                          <a:effectLst/>
                        </a:rPr>
                        <a:t> (</a:t>
                      </a:r>
                      <a:r>
                        <a:rPr lang="ru-RU" sz="1500" dirty="0">
                          <a:solidFill>
                            <a:srgbClr val="FFFF00"/>
                          </a:solidFill>
                          <a:effectLst/>
                        </a:rPr>
                        <a:t>тысяч тонн</a:t>
                      </a:r>
                      <a:r>
                        <a:rPr lang="en-GB" sz="1500" dirty="0">
                          <a:solidFill>
                            <a:srgbClr val="FFFF00"/>
                          </a:solidFill>
                          <a:effectLst/>
                        </a:rPr>
                        <a:t>) </a:t>
                      </a:r>
                      <a:endParaRPr lang="ru-RU" sz="15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>
                          <a:effectLst/>
                        </a:rPr>
                        <a:t>103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effectLst/>
                        </a:rPr>
                        <a:t>130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effectLst/>
                        </a:rPr>
                        <a:t>68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221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solidFill>
                            <a:srgbClr val="FFFF00"/>
                          </a:solidFill>
                          <a:effectLst/>
                        </a:rPr>
                        <a:t>NO</a:t>
                      </a:r>
                      <a:r>
                        <a:rPr lang="en-GB" sz="1500" baseline="-25000" dirty="0">
                          <a:solidFill>
                            <a:srgbClr val="FFFF00"/>
                          </a:solidFill>
                          <a:effectLst/>
                        </a:rPr>
                        <a:t>X</a:t>
                      </a:r>
                      <a:r>
                        <a:rPr lang="en-GB" sz="1500" dirty="0">
                          <a:solidFill>
                            <a:srgbClr val="FFFF00"/>
                          </a:solidFill>
                          <a:effectLst/>
                        </a:rPr>
                        <a:t> (</a:t>
                      </a:r>
                      <a:r>
                        <a:rPr lang="ru-RU" sz="1500" dirty="0">
                          <a:solidFill>
                            <a:srgbClr val="FFFF00"/>
                          </a:solidFill>
                          <a:effectLst/>
                        </a:rPr>
                        <a:t>тысяч тонн</a:t>
                      </a:r>
                      <a:r>
                        <a:rPr lang="en-GB" sz="1500" dirty="0">
                          <a:solidFill>
                            <a:srgbClr val="FFFF00"/>
                          </a:solidFill>
                          <a:effectLst/>
                        </a:rPr>
                        <a:t>)) </a:t>
                      </a:r>
                      <a:endParaRPr lang="ru-RU" sz="15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>
                          <a:effectLst/>
                        </a:rPr>
                        <a:t>210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>
                          <a:effectLst/>
                        </a:rPr>
                        <a:t>227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effectLst/>
                        </a:rPr>
                        <a:t>117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221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ru-RU" sz="1500" dirty="0">
                          <a:solidFill>
                            <a:srgbClr val="FFFF00"/>
                          </a:solidFill>
                          <a:effectLst/>
                        </a:rPr>
                        <a:t>Взвешенные </a:t>
                      </a:r>
                      <a:r>
                        <a:rPr lang="en-GB" sz="1500" dirty="0">
                          <a:solidFill>
                            <a:srgbClr val="FFFF00"/>
                          </a:solidFill>
                          <a:effectLst/>
                        </a:rPr>
                        <a:t>(</a:t>
                      </a:r>
                      <a:r>
                        <a:rPr lang="ru-RU" sz="1500" dirty="0">
                          <a:solidFill>
                            <a:srgbClr val="FFFF00"/>
                          </a:solidFill>
                          <a:effectLst/>
                        </a:rPr>
                        <a:t>тысяч тонн</a:t>
                      </a:r>
                      <a:r>
                        <a:rPr lang="en-GB" sz="1500" dirty="0">
                          <a:solidFill>
                            <a:srgbClr val="FFFF00"/>
                          </a:solidFill>
                          <a:effectLst/>
                        </a:rPr>
                        <a:t>)</a:t>
                      </a:r>
                      <a:endParaRPr lang="ru-RU" sz="15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>
                          <a:effectLst/>
                        </a:rPr>
                        <a:t>17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effectLst/>
                        </a:rPr>
                        <a:t>20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GB" sz="1500" dirty="0">
                          <a:effectLst/>
                        </a:rPr>
                        <a:t>16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93540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856" y="116632"/>
            <a:ext cx="8229600" cy="1143000"/>
          </a:xfrm>
        </p:spPr>
        <p:txBody>
          <a:bodyPr/>
          <a:lstStyle/>
          <a:p>
            <a:pPr algn="ctr"/>
            <a:r>
              <a:rPr lang="ru-RU" b="1" i="0" dirty="0" smtClean="0">
                <a:latin typeface="Eras Medium ITC" pitchFamily="34" charset="0"/>
              </a:rPr>
              <a:t>Потребление топлива </a:t>
            </a:r>
            <a:r>
              <a:rPr lang="en-US" b="1" i="0" dirty="0" smtClean="0">
                <a:latin typeface="Eras Medium ITC" pitchFamily="34" charset="0"/>
              </a:rPr>
              <a:t/>
            </a:r>
            <a:br>
              <a:rPr lang="en-US" b="1" i="0" dirty="0" smtClean="0">
                <a:latin typeface="Eras Medium ITC" pitchFamily="34" charset="0"/>
              </a:rPr>
            </a:br>
            <a:r>
              <a:rPr lang="ru-RU" b="1" i="0" dirty="0" smtClean="0">
                <a:latin typeface="Eras Medium ITC" pitchFamily="34" charset="0"/>
              </a:rPr>
              <a:t>в зависимости от мощности</a:t>
            </a:r>
            <a:endParaRPr lang="en-GB" b="1" i="0" dirty="0">
              <a:latin typeface="+mn-lt"/>
            </a:endParaRPr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12776"/>
            <a:ext cx="7920880" cy="5328592"/>
          </a:xfrm>
          <a:prstGeom prst="rect">
            <a:avLst/>
          </a:prstGeom>
          <a:ln w="6350">
            <a:solidFill>
              <a:sysClr val="windowText" lastClr="000000"/>
            </a:solidFill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22881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856" y="116632"/>
            <a:ext cx="8229600" cy="1143000"/>
          </a:xfrm>
        </p:spPr>
        <p:txBody>
          <a:bodyPr/>
          <a:lstStyle/>
          <a:p>
            <a:pPr algn="ctr"/>
            <a:r>
              <a:rPr lang="ru-RU" b="1" i="0" dirty="0" smtClean="0">
                <a:latin typeface="Eras Medium ITC" pitchFamily="34" charset="0"/>
              </a:rPr>
              <a:t>Выбросы в зависимости </a:t>
            </a:r>
            <a:r>
              <a:rPr lang="en-US" b="1" i="0" dirty="0" smtClean="0">
                <a:latin typeface="Eras Medium ITC" pitchFamily="34" charset="0"/>
              </a:rPr>
              <a:t/>
            </a:r>
            <a:br>
              <a:rPr lang="en-US" b="1" i="0" dirty="0" smtClean="0">
                <a:latin typeface="Eras Medium ITC" pitchFamily="34" charset="0"/>
              </a:rPr>
            </a:br>
            <a:r>
              <a:rPr lang="ru-RU" b="1" i="0" dirty="0" smtClean="0">
                <a:latin typeface="Eras Medium ITC" pitchFamily="34" charset="0"/>
              </a:rPr>
              <a:t>от мощности</a:t>
            </a:r>
            <a:endParaRPr lang="en-GB" b="1" i="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22" y="1196752"/>
            <a:ext cx="8553443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36794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6512" y="116632"/>
            <a:ext cx="9180512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i="0" dirty="0" smtClean="0">
                <a:latin typeface="Eras Medium ITC" pitchFamily="34" charset="0"/>
              </a:rPr>
              <a:t>Влияние выбросов на окружающую среду</a:t>
            </a:r>
            <a:r>
              <a:rPr lang="en-US" sz="3200" b="1" i="0" dirty="0" smtClean="0">
                <a:latin typeface="Eras Medium ITC" pitchFamily="34" charset="0"/>
              </a:rPr>
              <a:t>  </a:t>
            </a:r>
            <a:r>
              <a:rPr lang="en-US" sz="3200" b="1" i="0" dirty="0">
                <a:solidFill>
                  <a:srgbClr val="FF0000"/>
                </a:solidFill>
                <a:latin typeface="Eras Medium ITC" pitchFamily="34" charset="0"/>
              </a:rPr>
              <a:t>(I)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2736"/>
            <a:ext cx="8784976" cy="5904656"/>
          </a:xfrm>
        </p:spPr>
        <p:txBody>
          <a:bodyPr>
            <a:normAutofit lnSpcReduction="10000"/>
          </a:bodyPr>
          <a:lstStyle/>
          <a:p>
            <a:r>
              <a:rPr lang="en-US" sz="2100" b="1" dirty="0">
                <a:solidFill>
                  <a:srgbClr val="002060"/>
                </a:solidFill>
              </a:rPr>
              <a:t>NO</a:t>
            </a:r>
            <a:r>
              <a:rPr lang="en-US" sz="2100" b="1" baseline="-25000" dirty="0">
                <a:solidFill>
                  <a:srgbClr val="002060"/>
                </a:solidFill>
              </a:rPr>
              <a:t>2</a:t>
            </a:r>
            <a:r>
              <a:rPr lang="en-US" sz="2100" b="1" dirty="0">
                <a:solidFill>
                  <a:srgbClr val="002060"/>
                </a:solidFill>
              </a:rPr>
              <a:t> </a:t>
            </a:r>
            <a:r>
              <a:rPr lang="ru-RU" sz="2100" dirty="0" smtClean="0">
                <a:solidFill>
                  <a:srgbClr val="002060"/>
                </a:solidFill>
              </a:rPr>
              <a:t>взаимодействуя с летучими органическими соединениями в присутствии солнечного света образует озон. Озон вызывает такие негативные эффекты как разрушение легочной ткани и дисфункцию легких. Особенно чувствительны к содержанию озона  дети, пожилые люди и астматики</a:t>
            </a:r>
            <a:endParaRPr lang="en-US" sz="2100" dirty="0">
              <a:solidFill>
                <a:srgbClr val="002060"/>
              </a:solidFill>
            </a:endParaRPr>
          </a:p>
          <a:p>
            <a:r>
              <a:rPr lang="ru-RU" sz="2100" b="1" dirty="0" smtClean="0">
                <a:solidFill>
                  <a:srgbClr val="002060"/>
                </a:solidFill>
              </a:rPr>
              <a:t>Рекомендации ВОЗ для </a:t>
            </a:r>
            <a:r>
              <a:rPr lang="en-US" sz="2100" b="1" dirty="0" smtClean="0">
                <a:solidFill>
                  <a:srgbClr val="002060"/>
                </a:solidFill>
              </a:rPr>
              <a:t>NO</a:t>
            </a:r>
            <a:r>
              <a:rPr lang="en-US" sz="2100" b="1" baseline="-25000" dirty="0" smtClean="0">
                <a:solidFill>
                  <a:srgbClr val="002060"/>
                </a:solidFill>
              </a:rPr>
              <a:t>X</a:t>
            </a:r>
            <a:r>
              <a:rPr lang="en-US" sz="2100" b="1" dirty="0" smtClean="0">
                <a:solidFill>
                  <a:srgbClr val="002060"/>
                </a:solidFill>
              </a:rPr>
              <a:t>:</a:t>
            </a:r>
            <a:r>
              <a:rPr lang="ru-RU" sz="2100" b="1" dirty="0" smtClean="0">
                <a:solidFill>
                  <a:srgbClr val="002060"/>
                </a:solidFill>
              </a:rPr>
              <a:t> </a:t>
            </a:r>
            <a:r>
              <a:rPr lang="en-US" sz="2100" dirty="0" smtClean="0">
                <a:solidFill>
                  <a:srgbClr val="002060"/>
                </a:solidFill>
              </a:rPr>
              <a:t>40 </a:t>
            </a:r>
            <a:r>
              <a:rPr lang="ru-RU" sz="2100" dirty="0" smtClean="0">
                <a:solidFill>
                  <a:srgbClr val="002060"/>
                </a:solidFill>
              </a:rPr>
              <a:t>мкг</a:t>
            </a:r>
            <a:r>
              <a:rPr lang="en-US" sz="2100" dirty="0" smtClean="0">
                <a:solidFill>
                  <a:srgbClr val="002060"/>
                </a:solidFill>
              </a:rPr>
              <a:t>/</a:t>
            </a:r>
            <a:r>
              <a:rPr lang="ru-RU" sz="2100" dirty="0" smtClean="0">
                <a:solidFill>
                  <a:srgbClr val="002060"/>
                </a:solidFill>
              </a:rPr>
              <a:t>м</a:t>
            </a:r>
            <a:r>
              <a:rPr lang="en-US" sz="2100" baseline="30000" dirty="0" smtClean="0">
                <a:solidFill>
                  <a:srgbClr val="002060"/>
                </a:solidFill>
              </a:rPr>
              <a:t>3</a:t>
            </a:r>
            <a:r>
              <a:rPr lang="en-US" sz="2100" dirty="0" smtClean="0">
                <a:solidFill>
                  <a:srgbClr val="002060"/>
                </a:solidFill>
              </a:rPr>
              <a:t> </a:t>
            </a:r>
            <a:r>
              <a:rPr lang="ru-RU" sz="2100" dirty="0" smtClean="0">
                <a:solidFill>
                  <a:srgbClr val="002060"/>
                </a:solidFill>
              </a:rPr>
              <a:t>среднегодовое, </a:t>
            </a:r>
            <a:r>
              <a:rPr lang="en-US" sz="2100" dirty="0" smtClean="0">
                <a:solidFill>
                  <a:srgbClr val="002060"/>
                </a:solidFill>
              </a:rPr>
              <a:t>200 </a:t>
            </a:r>
            <a:r>
              <a:rPr lang="ru-RU" sz="2100" dirty="0">
                <a:solidFill>
                  <a:srgbClr val="002060"/>
                </a:solidFill>
              </a:rPr>
              <a:t>мкг</a:t>
            </a:r>
            <a:r>
              <a:rPr lang="en-US" sz="2100" dirty="0">
                <a:solidFill>
                  <a:srgbClr val="002060"/>
                </a:solidFill>
              </a:rPr>
              <a:t>/</a:t>
            </a:r>
            <a:r>
              <a:rPr lang="ru-RU" sz="2100" dirty="0">
                <a:solidFill>
                  <a:srgbClr val="002060"/>
                </a:solidFill>
              </a:rPr>
              <a:t>м</a:t>
            </a:r>
            <a:r>
              <a:rPr lang="en-US" sz="2100" baseline="30000" dirty="0">
                <a:solidFill>
                  <a:srgbClr val="002060"/>
                </a:solidFill>
              </a:rPr>
              <a:t>3</a:t>
            </a:r>
            <a:r>
              <a:rPr lang="en-US" sz="2100" dirty="0" smtClean="0">
                <a:solidFill>
                  <a:srgbClr val="002060"/>
                </a:solidFill>
              </a:rPr>
              <a:t> 1-</a:t>
            </a:r>
            <a:r>
              <a:rPr lang="ru-RU" sz="2100" dirty="0" smtClean="0">
                <a:solidFill>
                  <a:srgbClr val="002060"/>
                </a:solidFill>
              </a:rPr>
              <a:t>час</a:t>
            </a:r>
            <a:endParaRPr lang="en-US" sz="2100" dirty="0">
              <a:solidFill>
                <a:srgbClr val="002060"/>
              </a:solidFill>
            </a:endParaRPr>
          </a:p>
          <a:p>
            <a:r>
              <a:rPr lang="ru-RU" sz="2100" dirty="0" smtClean="0">
                <a:solidFill>
                  <a:srgbClr val="002060"/>
                </a:solidFill>
              </a:rPr>
              <a:t>При кратковременных концентрациях </a:t>
            </a:r>
            <a:r>
              <a:rPr lang="en-US" sz="2100" dirty="0" smtClean="0">
                <a:solidFill>
                  <a:srgbClr val="002060"/>
                </a:solidFill>
              </a:rPr>
              <a:t> </a:t>
            </a:r>
            <a:r>
              <a:rPr lang="ru-RU" sz="2100" dirty="0" smtClean="0">
                <a:solidFill>
                  <a:srgbClr val="002060"/>
                </a:solidFill>
              </a:rPr>
              <a:t>выше </a:t>
            </a:r>
            <a:r>
              <a:rPr lang="en-US" sz="2100" dirty="0">
                <a:solidFill>
                  <a:srgbClr val="002060"/>
                </a:solidFill>
              </a:rPr>
              <a:t>200 </a:t>
            </a:r>
            <a:r>
              <a:rPr lang="ru-RU" sz="2100" dirty="0">
                <a:solidFill>
                  <a:srgbClr val="002060"/>
                </a:solidFill>
              </a:rPr>
              <a:t>мкг</a:t>
            </a:r>
            <a:r>
              <a:rPr lang="en-US" sz="2100" dirty="0">
                <a:solidFill>
                  <a:srgbClr val="002060"/>
                </a:solidFill>
              </a:rPr>
              <a:t>/</a:t>
            </a:r>
            <a:r>
              <a:rPr lang="ru-RU" sz="2100" dirty="0">
                <a:solidFill>
                  <a:srgbClr val="002060"/>
                </a:solidFill>
              </a:rPr>
              <a:t>м</a:t>
            </a:r>
            <a:r>
              <a:rPr lang="en-US" sz="2100" baseline="30000" dirty="0">
                <a:solidFill>
                  <a:srgbClr val="002060"/>
                </a:solidFill>
              </a:rPr>
              <a:t>3</a:t>
            </a:r>
            <a:r>
              <a:rPr lang="en-US" sz="2100" dirty="0" smtClean="0">
                <a:solidFill>
                  <a:srgbClr val="002060"/>
                </a:solidFill>
              </a:rPr>
              <a:t>, </a:t>
            </a:r>
            <a:r>
              <a:rPr lang="en-US" sz="2100" dirty="0">
                <a:solidFill>
                  <a:srgbClr val="002060"/>
                </a:solidFill>
              </a:rPr>
              <a:t>NO</a:t>
            </a:r>
            <a:r>
              <a:rPr lang="en-US" sz="2100" baseline="-25000" dirty="0">
                <a:solidFill>
                  <a:srgbClr val="002060"/>
                </a:solidFill>
              </a:rPr>
              <a:t>2</a:t>
            </a:r>
            <a:r>
              <a:rPr lang="en-US" sz="2100" dirty="0">
                <a:solidFill>
                  <a:srgbClr val="002060"/>
                </a:solidFill>
              </a:rPr>
              <a:t> </a:t>
            </a:r>
            <a:r>
              <a:rPr lang="ru-RU" sz="2100" dirty="0" smtClean="0">
                <a:solidFill>
                  <a:srgbClr val="002060"/>
                </a:solidFill>
              </a:rPr>
              <a:t>является ядом, вызывающим серьезные поражения легких</a:t>
            </a:r>
            <a:endParaRPr lang="en-US" sz="2100" dirty="0">
              <a:solidFill>
                <a:srgbClr val="002060"/>
              </a:solidFill>
            </a:endParaRPr>
          </a:p>
          <a:p>
            <a:r>
              <a:rPr lang="ru-RU" sz="2100" b="1" dirty="0" smtClean="0">
                <a:solidFill>
                  <a:srgbClr val="002060"/>
                </a:solidFill>
              </a:rPr>
              <a:t>Пыль и взвешенные вещества </a:t>
            </a:r>
            <a:r>
              <a:rPr lang="en-US" sz="2100" b="1" dirty="0" smtClean="0">
                <a:solidFill>
                  <a:srgbClr val="002060"/>
                </a:solidFill>
              </a:rPr>
              <a:t>(PM</a:t>
            </a:r>
            <a:r>
              <a:rPr lang="en-US" sz="2100" b="1" dirty="0">
                <a:solidFill>
                  <a:srgbClr val="002060"/>
                </a:solidFill>
              </a:rPr>
              <a:t>) </a:t>
            </a:r>
            <a:r>
              <a:rPr lang="ru-RU" sz="2100" dirty="0" smtClean="0">
                <a:solidFill>
                  <a:srgbClr val="002060"/>
                </a:solidFill>
              </a:rPr>
              <a:t>в настоящее время наиболее опасный загрязнитель, особенно опасны мельчайшие частицы</a:t>
            </a:r>
            <a:r>
              <a:rPr lang="en-US" sz="2100" dirty="0" smtClean="0">
                <a:solidFill>
                  <a:srgbClr val="002060"/>
                </a:solidFill>
              </a:rPr>
              <a:t>. </a:t>
            </a:r>
            <a:r>
              <a:rPr lang="ru-RU" sz="2100" dirty="0" smtClean="0">
                <a:solidFill>
                  <a:srgbClr val="002060"/>
                </a:solidFill>
              </a:rPr>
              <a:t>Классифицируются в соответствии с </a:t>
            </a:r>
            <a:r>
              <a:rPr lang="en-US" sz="2100" dirty="0" smtClean="0">
                <a:solidFill>
                  <a:srgbClr val="002060"/>
                </a:solidFill>
              </a:rPr>
              <a:t> </a:t>
            </a:r>
            <a:r>
              <a:rPr lang="en-US" sz="2100" dirty="0">
                <a:solidFill>
                  <a:srgbClr val="002060"/>
                </a:solidFill>
              </a:rPr>
              <a:t>US EPA </a:t>
            </a:r>
            <a:r>
              <a:rPr lang="ru-RU" sz="2100" dirty="0" smtClean="0">
                <a:solidFill>
                  <a:srgbClr val="002060"/>
                </a:solidFill>
              </a:rPr>
              <a:t>следующим образом</a:t>
            </a:r>
            <a:r>
              <a:rPr lang="en-US" sz="2100" dirty="0" smtClean="0">
                <a:solidFill>
                  <a:srgbClr val="002060"/>
                </a:solidFill>
              </a:rPr>
              <a:t>:</a:t>
            </a:r>
            <a:endParaRPr lang="en-US" sz="2100" dirty="0">
              <a:solidFill>
                <a:srgbClr val="002060"/>
              </a:solidFill>
            </a:endParaRPr>
          </a:p>
          <a:p>
            <a:pPr lvl="1"/>
            <a:r>
              <a:rPr lang="ru-RU" sz="1700" b="1" dirty="0" smtClean="0">
                <a:solidFill>
                  <a:srgbClr val="002060"/>
                </a:solidFill>
              </a:rPr>
              <a:t>«Крупные частицы»</a:t>
            </a:r>
            <a:r>
              <a:rPr lang="en-US" sz="1700" b="1" dirty="0" smtClean="0">
                <a:solidFill>
                  <a:srgbClr val="002060"/>
                </a:solidFill>
              </a:rPr>
              <a:t> </a:t>
            </a:r>
            <a:r>
              <a:rPr lang="en-US" sz="1700" b="1" dirty="0">
                <a:solidFill>
                  <a:srgbClr val="002060"/>
                </a:solidFill>
              </a:rPr>
              <a:t>(PM</a:t>
            </a:r>
            <a:r>
              <a:rPr lang="en-US" sz="1700" b="1" baseline="-25000" dirty="0">
                <a:solidFill>
                  <a:srgbClr val="002060"/>
                </a:solidFill>
              </a:rPr>
              <a:t>10</a:t>
            </a:r>
            <a:r>
              <a:rPr lang="en-US" sz="1700" b="1" dirty="0">
                <a:solidFill>
                  <a:srgbClr val="002060"/>
                </a:solidFill>
              </a:rPr>
              <a:t>) </a:t>
            </a:r>
            <a:r>
              <a:rPr lang="ru-RU" sz="1700" b="1" dirty="0" smtClean="0">
                <a:solidFill>
                  <a:srgbClr val="002060"/>
                </a:solidFill>
              </a:rPr>
              <a:t>─ </a:t>
            </a:r>
            <a:r>
              <a:rPr lang="ru-RU" sz="1700" dirty="0" smtClean="0">
                <a:solidFill>
                  <a:srgbClr val="002060"/>
                </a:solidFill>
              </a:rPr>
              <a:t>все частицы с аэродинамическим диаметром от 10 до 2,5 мкм </a:t>
            </a:r>
          </a:p>
          <a:p>
            <a:pPr lvl="1"/>
            <a:r>
              <a:rPr lang="en-US" sz="1700" b="1" dirty="0" smtClean="0">
                <a:solidFill>
                  <a:srgbClr val="002060"/>
                </a:solidFill>
              </a:rPr>
              <a:t> «</a:t>
            </a:r>
            <a:r>
              <a:rPr lang="ru-RU" sz="1700" b="1" dirty="0" smtClean="0">
                <a:solidFill>
                  <a:srgbClr val="002060"/>
                </a:solidFill>
              </a:rPr>
              <a:t>Тонкие частицы»</a:t>
            </a:r>
            <a:r>
              <a:rPr lang="en-US" sz="1700" b="1" dirty="0" smtClean="0">
                <a:solidFill>
                  <a:srgbClr val="002060"/>
                </a:solidFill>
              </a:rPr>
              <a:t> (</a:t>
            </a:r>
            <a:r>
              <a:rPr lang="ru-RU" sz="1700" b="1" dirty="0" smtClean="0">
                <a:solidFill>
                  <a:srgbClr val="002060"/>
                </a:solidFill>
              </a:rPr>
              <a:t>или </a:t>
            </a:r>
            <a:r>
              <a:rPr lang="en-US" sz="1700" b="1" dirty="0" smtClean="0">
                <a:solidFill>
                  <a:srgbClr val="002060"/>
                </a:solidFill>
              </a:rPr>
              <a:t>PM</a:t>
            </a:r>
            <a:r>
              <a:rPr lang="en-US" sz="1700" b="1" baseline="-25000" dirty="0" smtClean="0">
                <a:solidFill>
                  <a:srgbClr val="002060"/>
                </a:solidFill>
              </a:rPr>
              <a:t>2,5</a:t>
            </a:r>
            <a:r>
              <a:rPr lang="en-US" sz="1700" b="1" dirty="0">
                <a:solidFill>
                  <a:srgbClr val="002060"/>
                </a:solidFill>
              </a:rPr>
              <a:t>) </a:t>
            </a:r>
            <a:r>
              <a:rPr lang="ru-RU" sz="1700" dirty="0" smtClean="0">
                <a:solidFill>
                  <a:srgbClr val="002060"/>
                </a:solidFill>
              </a:rPr>
              <a:t>имеют диаметр меньше </a:t>
            </a:r>
            <a:r>
              <a:rPr lang="en-US" sz="1700" dirty="0" smtClean="0">
                <a:solidFill>
                  <a:srgbClr val="002060"/>
                </a:solidFill>
              </a:rPr>
              <a:t>2,5 </a:t>
            </a:r>
            <a:r>
              <a:rPr lang="ru-RU" sz="1700" dirty="0" smtClean="0">
                <a:solidFill>
                  <a:srgbClr val="002060"/>
                </a:solidFill>
              </a:rPr>
              <a:t>мкм</a:t>
            </a:r>
            <a:r>
              <a:rPr lang="en-US" sz="1700" dirty="0" smtClean="0">
                <a:solidFill>
                  <a:srgbClr val="002060"/>
                </a:solidFill>
              </a:rPr>
              <a:t>. </a:t>
            </a:r>
            <a:r>
              <a:rPr lang="en-US" sz="1700" dirty="0">
                <a:solidFill>
                  <a:srgbClr val="002060"/>
                </a:solidFill>
              </a:rPr>
              <a:t>PM</a:t>
            </a:r>
            <a:r>
              <a:rPr lang="en-US" sz="1700" baseline="-25000" dirty="0">
                <a:solidFill>
                  <a:srgbClr val="002060"/>
                </a:solidFill>
              </a:rPr>
              <a:t>2,5</a:t>
            </a:r>
            <a:r>
              <a:rPr lang="en-US" sz="1700" dirty="0">
                <a:solidFill>
                  <a:srgbClr val="002060"/>
                </a:solidFill>
              </a:rPr>
              <a:t> </a:t>
            </a:r>
            <a:r>
              <a:rPr lang="ru-RU" sz="1700" dirty="0" smtClean="0">
                <a:solidFill>
                  <a:srgbClr val="002060"/>
                </a:solidFill>
              </a:rPr>
              <a:t>делят на «первичные», если они выброшены непосредственно в атмосферу как твердые или жидкие частицы и на «вторичные», если они сформировались как результат химических реакций газов в атмосфере. </a:t>
            </a:r>
            <a:endParaRPr lang="en-US" sz="1700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92871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6512" y="116632"/>
            <a:ext cx="9180512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i="0" dirty="0" smtClean="0">
                <a:latin typeface="Eras Medium ITC" pitchFamily="34" charset="0"/>
              </a:rPr>
              <a:t>Влияние выбросов на окружающую среду</a:t>
            </a:r>
            <a:r>
              <a:rPr lang="en-US" sz="3200" b="1" i="0" dirty="0" smtClean="0">
                <a:latin typeface="Eras Medium ITC" pitchFamily="34" charset="0"/>
              </a:rPr>
              <a:t> </a:t>
            </a:r>
            <a:r>
              <a:rPr lang="en-US" sz="3200" b="1" i="0" dirty="0" smtClean="0">
                <a:solidFill>
                  <a:srgbClr val="FF0000"/>
                </a:solidFill>
                <a:latin typeface="Eras Medium ITC" pitchFamily="34" charset="0"/>
              </a:rPr>
              <a:t>(</a:t>
            </a:r>
            <a:r>
              <a:rPr lang="en-US" sz="3200" b="1" i="0" dirty="0">
                <a:solidFill>
                  <a:srgbClr val="FF0000"/>
                </a:solidFill>
                <a:latin typeface="Eras Medium ITC" pitchFamily="34" charset="0"/>
              </a:rPr>
              <a:t>I</a:t>
            </a:r>
            <a:r>
              <a:rPr lang="en-US" sz="3200" b="1" i="0" dirty="0" smtClean="0">
                <a:solidFill>
                  <a:srgbClr val="FF0000"/>
                </a:solidFill>
                <a:latin typeface="Eras Medium ITC" pitchFamily="34" charset="0"/>
              </a:rPr>
              <a:t>I</a:t>
            </a:r>
            <a:r>
              <a:rPr lang="en-US" sz="3200" b="1" i="0" dirty="0">
                <a:solidFill>
                  <a:srgbClr val="FF0000"/>
                </a:solidFill>
                <a:latin typeface="Eras Medium ITC" pitchFamily="34" charset="0"/>
              </a:rPr>
              <a:t>)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2736"/>
            <a:ext cx="8784976" cy="5904656"/>
          </a:xfrm>
        </p:spPr>
        <p:txBody>
          <a:bodyPr>
            <a:normAutofit lnSpcReduction="10000"/>
          </a:bodyPr>
          <a:lstStyle/>
          <a:p>
            <a:r>
              <a:rPr lang="ru-RU" sz="2100" dirty="0" smtClean="0">
                <a:solidFill>
                  <a:srgbClr val="002060"/>
                </a:solidFill>
              </a:rPr>
              <a:t>Продолжительное вдыхание пыли, особенно тонких частиц, может вызвать серьезные проблемы со здоровьем: высокая заболеваемость, поражение легких, уменьшение продолжительности жизни. Влияние усиливается, если присутствуют сердечные и легочные заболевания. В недавнем отчете ВОЗ утверждается, что смерть в 2012 году около 7 миллионов человек в мире </a:t>
            </a:r>
            <a:r>
              <a:rPr lang="en-US" sz="2100" dirty="0" smtClean="0">
                <a:solidFill>
                  <a:srgbClr val="002060"/>
                </a:solidFill>
              </a:rPr>
              <a:t>—</a:t>
            </a:r>
            <a:r>
              <a:rPr lang="ru-RU" sz="2100" dirty="0" smtClean="0">
                <a:solidFill>
                  <a:srgbClr val="002060"/>
                </a:solidFill>
              </a:rPr>
              <a:t> одна восьмая всех смертей </a:t>
            </a:r>
            <a:r>
              <a:rPr lang="en-US" sz="2100" dirty="0" smtClean="0">
                <a:solidFill>
                  <a:srgbClr val="002060"/>
                </a:solidFill>
              </a:rPr>
              <a:t>—</a:t>
            </a:r>
            <a:r>
              <a:rPr lang="ru-RU" sz="2100" dirty="0" smtClean="0">
                <a:solidFill>
                  <a:srgbClr val="002060"/>
                </a:solidFill>
              </a:rPr>
              <a:t> явилась результатом загрязнения воздуха</a:t>
            </a:r>
            <a:r>
              <a:rPr lang="en-US" sz="2100" dirty="0" smtClean="0">
                <a:solidFill>
                  <a:srgbClr val="002060"/>
                </a:solidFill>
              </a:rPr>
              <a:t>. </a:t>
            </a:r>
            <a:r>
              <a:rPr lang="ru-RU" sz="2100" dirty="0" smtClean="0">
                <a:solidFill>
                  <a:srgbClr val="002060"/>
                </a:solidFill>
              </a:rPr>
              <a:t>Около </a:t>
            </a:r>
            <a:r>
              <a:rPr lang="en-US" sz="2100" dirty="0" smtClean="0">
                <a:solidFill>
                  <a:srgbClr val="002060"/>
                </a:solidFill>
              </a:rPr>
              <a:t>3,7 </a:t>
            </a:r>
            <a:r>
              <a:rPr lang="ru-RU" sz="2100" dirty="0" smtClean="0">
                <a:solidFill>
                  <a:srgbClr val="002060"/>
                </a:solidFill>
              </a:rPr>
              <a:t>миллионов смертей произошло вследствие загрязнения атмосферного воздуха, а </a:t>
            </a:r>
            <a:r>
              <a:rPr lang="en-US" sz="2100" dirty="0" smtClean="0">
                <a:solidFill>
                  <a:srgbClr val="002060"/>
                </a:solidFill>
              </a:rPr>
              <a:t>4,3 </a:t>
            </a:r>
            <a:r>
              <a:rPr lang="ru-RU" sz="2100" dirty="0" smtClean="0">
                <a:solidFill>
                  <a:srgbClr val="002060"/>
                </a:solidFill>
              </a:rPr>
              <a:t>миллионов смертей </a:t>
            </a:r>
            <a:r>
              <a:rPr lang="en-US" sz="2100" dirty="0" smtClean="0">
                <a:solidFill>
                  <a:srgbClr val="002060"/>
                </a:solidFill>
              </a:rPr>
              <a:t>— </a:t>
            </a:r>
            <a:r>
              <a:rPr lang="ru-RU" sz="2100" dirty="0" smtClean="0">
                <a:solidFill>
                  <a:srgbClr val="002060"/>
                </a:solidFill>
              </a:rPr>
              <a:t>грязного воздуха в помещениях</a:t>
            </a:r>
            <a:r>
              <a:rPr lang="en-US" sz="2100" b="1" dirty="0" smtClean="0">
                <a:solidFill>
                  <a:srgbClr val="002060"/>
                </a:solidFill>
              </a:rPr>
              <a:t>.</a:t>
            </a:r>
            <a:endParaRPr lang="ru-RU" sz="2100" b="1" dirty="0" smtClean="0">
              <a:solidFill>
                <a:srgbClr val="002060"/>
              </a:solidFill>
            </a:endParaRPr>
          </a:p>
          <a:p>
            <a:r>
              <a:rPr lang="ru-RU" sz="2100" dirty="0" smtClean="0">
                <a:solidFill>
                  <a:srgbClr val="002060"/>
                </a:solidFill>
              </a:rPr>
              <a:t>Смерти, вызванные загрязнением атмосферного воздуха наблюдаются, главным образом, в странах Западной части Тихого Океана и Юго-Восточной Азии </a:t>
            </a:r>
            <a:r>
              <a:rPr lang="en-US" sz="2100" dirty="0" smtClean="0">
                <a:solidFill>
                  <a:srgbClr val="002060"/>
                </a:solidFill>
              </a:rPr>
              <a:t>(1,67 </a:t>
            </a:r>
            <a:r>
              <a:rPr lang="ru-RU" sz="2100" dirty="0" smtClean="0">
                <a:solidFill>
                  <a:srgbClr val="002060"/>
                </a:solidFill>
              </a:rPr>
              <a:t>миллиона</a:t>
            </a:r>
            <a:r>
              <a:rPr lang="en-US" sz="2100" dirty="0" smtClean="0">
                <a:solidFill>
                  <a:srgbClr val="002060"/>
                </a:solidFill>
              </a:rPr>
              <a:t> and 936 000 </a:t>
            </a:r>
            <a:r>
              <a:rPr lang="ru-RU" sz="2100" dirty="0" smtClean="0">
                <a:solidFill>
                  <a:srgbClr val="002060"/>
                </a:solidFill>
              </a:rPr>
              <a:t>смертей</a:t>
            </a:r>
            <a:r>
              <a:rPr lang="en-US" sz="2100" dirty="0" smtClean="0">
                <a:solidFill>
                  <a:srgbClr val="002060"/>
                </a:solidFill>
              </a:rPr>
              <a:t>, </a:t>
            </a:r>
            <a:r>
              <a:rPr lang="ru-RU" sz="2100" dirty="0" smtClean="0">
                <a:solidFill>
                  <a:srgbClr val="002060"/>
                </a:solidFill>
              </a:rPr>
              <a:t>соответственно</a:t>
            </a:r>
            <a:r>
              <a:rPr lang="en-US" sz="2100" dirty="0" smtClean="0">
                <a:solidFill>
                  <a:srgbClr val="002060"/>
                </a:solidFill>
              </a:rPr>
              <a:t>). </a:t>
            </a:r>
            <a:r>
              <a:rPr lang="ru-RU" sz="2100" dirty="0" smtClean="0">
                <a:solidFill>
                  <a:srgbClr val="002060"/>
                </a:solidFill>
              </a:rPr>
              <a:t>Но эта проблема не обошла и Европу</a:t>
            </a:r>
            <a:r>
              <a:rPr lang="en-US" sz="2100" dirty="0" smtClean="0">
                <a:solidFill>
                  <a:srgbClr val="002060"/>
                </a:solidFill>
              </a:rPr>
              <a:t>: </a:t>
            </a:r>
            <a:r>
              <a:rPr lang="ru-RU" sz="2100" dirty="0" smtClean="0">
                <a:solidFill>
                  <a:srgbClr val="002060"/>
                </a:solidFill>
              </a:rPr>
              <a:t>случаи смерти наблюдаются как в европейских странах с высоким ВВП </a:t>
            </a:r>
            <a:r>
              <a:rPr lang="en-US" sz="2100" dirty="0" smtClean="0">
                <a:solidFill>
                  <a:srgbClr val="002060"/>
                </a:solidFill>
              </a:rPr>
              <a:t>(279 000 </a:t>
            </a:r>
            <a:r>
              <a:rPr lang="ru-RU" sz="2100" dirty="0" smtClean="0">
                <a:solidFill>
                  <a:srgbClr val="002060"/>
                </a:solidFill>
              </a:rPr>
              <a:t>смертей</a:t>
            </a:r>
            <a:r>
              <a:rPr lang="en-US" sz="2100" dirty="0" smtClean="0">
                <a:solidFill>
                  <a:srgbClr val="002060"/>
                </a:solidFill>
              </a:rPr>
              <a:t> </a:t>
            </a:r>
            <a:r>
              <a:rPr lang="ru-RU" sz="2100" dirty="0" smtClean="0">
                <a:solidFill>
                  <a:srgbClr val="002060"/>
                </a:solidFill>
              </a:rPr>
              <a:t>в</a:t>
            </a:r>
            <a:r>
              <a:rPr lang="en-US" sz="2100" dirty="0" smtClean="0">
                <a:solidFill>
                  <a:srgbClr val="002060"/>
                </a:solidFill>
              </a:rPr>
              <a:t> 2012</a:t>
            </a:r>
            <a:r>
              <a:rPr lang="ru-RU" sz="2100" dirty="0" smtClean="0">
                <a:solidFill>
                  <a:srgbClr val="002060"/>
                </a:solidFill>
              </a:rPr>
              <a:t> году</a:t>
            </a:r>
            <a:r>
              <a:rPr lang="en-US" sz="2100" dirty="0" smtClean="0">
                <a:solidFill>
                  <a:srgbClr val="002060"/>
                </a:solidFill>
              </a:rPr>
              <a:t>)</a:t>
            </a:r>
            <a:r>
              <a:rPr lang="ru-RU" sz="2100" dirty="0" smtClean="0">
                <a:solidFill>
                  <a:srgbClr val="002060"/>
                </a:solidFill>
              </a:rPr>
              <a:t>, так и в странах </a:t>
            </a:r>
            <a:r>
              <a:rPr lang="en-US" sz="2100" dirty="0" smtClean="0">
                <a:solidFill>
                  <a:srgbClr val="002060"/>
                </a:solidFill>
              </a:rPr>
              <a:t> </a:t>
            </a:r>
            <a:r>
              <a:rPr lang="ru-RU" sz="2100" dirty="0" smtClean="0">
                <a:solidFill>
                  <a:srgbClr val="002060"/>
                </a:solidFill>
              </a:rPr>
              <a:t>со средним и низким ВВП </a:t>
            </a:r>
            <a:r>
              <a:rPr lang="en-US" sz="2100" dirty="0" smtClean="0">
                <a:solidFill>
                  <a:srgbClr val="002060"/>
                </a:solidFill>
              </a:rPr>
              <a:t>— 203 000 </a:t>
            </a:r>
            <a:r>
              <a:rPr lang="ru-RU" sz="2100" dirty="0" smtClean="0">
                <a:solidFill>
                  <a:srgbClr val="002060"/>
                </a:solidFill>
              </a:rPr>
              <a:t>смертей</a:t>
            </a:r>
            <a:r>
              <a:rPr lang="en-US" sz="2100" dirty="0" smtClean="0">
                <a:solidFill>
                  <a:srgbClr val="002060"/>
                </a:solidFill>
              </a:rPr>
              <a:t> </a:t>
            </a:r>
            <a:r>
              <a:rPr lang="ru-RU" sz="2100" dirty="0" smtClean="0">
                <a:solidFill>
                  <a:srgbClr val="002060"/>
                </a:solidFill>
              </a:rPr>
              <a:t>в</a:t>
            </a:r>
            <a:r>
              <a:rPr lang="en-US" sz="2100" dirty="0" smtClean="0">
                <a:solidFill>
                  <a:srgbClr val="002060"/>
                </a:solidFill>
              </a:rPr>
              <a:t> 2012</a:t>
            </a:r>
            <a:r>
              <a:rPr lang="ru-RU" sz="2100" dirty="0" smtClean="0">
                <a:solidFill>
                  <a:srgbClr val="002060"/>
                </a:solidFill>
              </a:rPr>
              <a:t> году</a:t>
            </a:r>
            <a:r>
              <a:rPr lang="en-US" sz="2100" dirty="0" smtClean="0">
                <a:solidFill>
                  <a:srgbClr val="002060"/>
                </a:solidFill>
              </a:rPr>
              <a:t>. </a:t>
            </a:r>
            <a:r>
              <a:rPr lang="ru-RU" sz="2100" dirty="0" smtClean="0">
                <a:solidFill>
                  <a:srgbClr val="002060"/>
                </a:solidFill>
              </a:rPr>
              <a:t>Это соответствует </a:t>
            </a:r>
            <a:r>
              <a:rPr lang="en-US" sz="2100" dirty="0" smtClean="0">
                <a:solidFill>
                  <a:srgbClr val="002060"/>
                </a:solidFill>
              </a:rPr>
              <a:t>44 </a:t>
            </a:r>
            <a:r>
              <a:rPr lang="ru-RU" sz="2100" dirty="0" smtClean="0">
                <a:solidFill>
                  <a:srgbClr val="002060"/>
                </a:solidFill>
              </a:rPr>
              <a:t>смертям на </a:t>
            </a:r>
            <a:r>
              <a:rPr lang="en-US" sz="2100" dirty="0" smtClean="0">
                <a:solidFill>
                  <a:srgbClr val="002060"/>
                </a:solidFill>
              </a:rPr>
              <a:t>100 000 </a:t>
            </a:r>
            <a:r>
              <a:rPr lang="ru-RU" sz="2100" dirty="0" smtClean="0">
                <a:solidFill>
                  <a:srgbClr val="002060"/>
                </a:solidFill>
              </a:rPr>
              <a:t>человек</a:t>
            </a:r>
            <a:r>
              <a:rPr lang="en-US" sz="2100" dirty="0" smtClean="0">
                <a:solidFill>
                  <a:srgbClr val="002060"/>
                </a:solidFill>
              </a:rPr>
              <a:t> </a:t>
            </a:r>
            <a:r>
              <a:rPr lang="ru-RU" sz="2100" dirty="0" smtClean="0">
                <a:solidFill>
                  <a:srgbClr val="002060"/>
                </a:solidFill>
              </a:rPr>
              <a:t>в странах Европы с высоким ВВП и </a:t>
            </a:r>
            <a:r>
              <a:rPr lang="en-US" sz="2100" dirty="0" smtClean="0">
                <a:solidFill>
                  <a:srgbClr val="002060"/>
                </a:solidFill>
              </a:rPr>
              <a:t>75 </a:t>
            </a:r>
            <a:r>
              <a:rPr lang="ru-RU" sz="2100" dirty="0" smtClean="0">
                <a:solidFill>
                  <a:srgbClr val="002060"/>
                </a:solidFill>
              </a:rPr>
              <a:t>смертей на </a:t>
            </a:r>
            <a:r>
              <a:rPr lang="en-US" sz="2100" dirty="0" smtClean="0">
                <a:solidFill>
                  <a:srgbClr val="002060"/>
                </a:solidFill>
              </a:rPr>
              <a:t>100 000 </a:t>
            </a:r>
            <a:r>
              <a:rPr lang="ru-RU" sz="2100" dirty="0" smtClean="0">
                <a:solidFill>
                  <a:srgbClr val="002060"/>
                </a:solidFill>
              </a:rPr>
              <a:t>человек в странах </a:t>
            </a:r>
            <a:r>
              <a:rPr lang="en-US" sz="2100" dirty="0" smtClean="0">
                <a:solidFill>
                  <a:srgbClr val="002060"/>
                </a:solidFill>
              </a:rPr>
              <a:t> </a:t>
            </a:r>
            <a:r>
              <a:rPr lang="ru-RU" sz="2100" dirty="0" smtClean="0">
                <a:solidFill>
                  <a:srgbClr val="002060"/>
                </a:solidFill>
              </a:rPr>
              <a:t>со средним и низким ВВП</a:t>
            </a:r>
            <a:r>
              <a:rPr lang="en-US" sz="2100" dirty="0" smtClean="0">
                <a:solidFill>
                  <a:srgbClr val="002060"/>
                </a:solidFill>
              </a:rPr>
              <a:t>.</a:t>
            </a:r>
            <a:endParaRPr lang="ru-RU" sz="2100" dirty="0" smtClean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5759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5715</TotalTime>
  <Words>3566</Words>
  <Application>Microsoft Office PowerPoint</Application>
  <PresentationFormat>On-screen Show (4:3)</PresentationFormat>
  <Paragraphs>606</Paragraphs>
  <Slides>31</Slides>
  <Notes>31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Управление качеством воздуха в странах Восточного региона ЕИСП</vt:lpstr>
      <vt:lpstr>Качество воздуха в Европе  (I)</vt:lpstr>
      <vt:lpstr>Качество воздуха в Европе  (II)</vt:lpstr>
      <vt:lpstr>Сколько в Европейском Союзе малых и средних установок по сжиганию топлива?</vt:lpstr>
      <vt:lpstr>Распределение по секторам и технологиям</vt:lpstr>
      <vt:lpstr>Потребление топлива  в зависимости от мощности</vt:lpstr>
      <vt:lpstr>Выбросы в зависимости  от мощности</vt:lpstr>
      <vt:lpstr>Влияние выбросов на окружающую среду  (I)</vt:lpstr>
      <vt:lpstr>Влияние выбросов на окружающую среду (II)</vt:lpstr>
      <vt:lpstr>Влияние выбросов  на окружающую среду (III)</vt:lpstr>
      <vt:lpstr>Влияние выбросов малых и средних установок по сжиганию топлива на окружающую среду  в Европе (I)</vt:lpstr>
      <vt:lpstr>Влияние выбросов малых и средних установок по сжиганию топлива на окружающую среду  в Европе (II)</vt:lpstr>
      <vt:lpstr>Законодательство, регулирующее выбросы малых и средних установок по сжиганию топлива в Европейском Союзе (I)</vt:lpstr>
      <vt:lpstr>Законодательство, регулирующее выбросы малых и средних установок по сжиганию топлива в Европейском Союзе (II)</vt:lpstr>
      <vt:lpstr>Законодательство, регулирующее выбросы малых и средних установок по сжиганию топлива в Европейском Союзе (III)</vt:lpstr>
      <vt:lpstr>Законодательство, регулирующее выбросы малых и средних установок по сжиганию топлива в Европейском Союзе (IV)</vt:lpstr>
      <vt:lpstr>Законодательство, регулирующее выбросы малых и средних установок по сжиганию топлива в Европейском Союзе (V)</vt:lpstr>
      <vt:lpstr>Международное законодательство (I)</vt:lpstr>
      <vt:lpstr>Международное законодательство (II)</vt:lpstr>
      <vt:lpstr>Основные типы котлов </vt:lpstr>
      <vt:lpstr>Котлы для сжигания биомассы</vt:lpstr>
      <vt:lpstr>Нормативы допустимых выбросов и удельные выбросы средних и малых установок по сжиганию топлива в Европейском Союзе (I)</vt:lpstr>
      <vt:lpstr>Нормативы допустимых выбросов и удельные выбросы средних и малых установок по сжиганию топлива в Европейском Союзе (II)</vt:lpstr>
      <vt:lpstr>Нормативы допустимых выбросов и удельные выбросы средних и малых установок по сжиганию топлива в Европейском Союзе (III)</vt:lpstr>
      <vt:lpstr>Нормативы допустимых выбросов и удельные выбросы средних и малых установок по сжиганию топлива в Европейском Союзе (IV)</vt:lpstr>
      <vt:lpstr>Сжигание биомассы</vt:lpstr>
      <vt:lpstr>Рекомендации для стран-партнёров (I) </vt:lpstr>
      <vt:lpstr>Рекомендации для стран-партнёров (II) </vt:lpstr>
      <vt:lpstr>Рекомендации для стран-партнёров (IV) </vt:lpstr>
      <vt:lpstr>Рекомендации для стран-партнёров (V) </vt:lpstr>
      <vt:lpstr>Slide 31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Tatiana Guseva; Michael Begak</dc:creator>
  <cp:lastModifiedBy>Vladimir Morozov</cp:lastModifiedBy>
  <cp:revision>432</cp:revision>
  <cp:lastPrinted>2012-05-10T14:01:43Z</cp:lastPrinted>
  <dcterms:created xsi:type="dcterms:W3CDTF">2011-10-12T15:30:18Z</dcterms:created>
  <dcterms:modified xsi:type="dcterms:W3CDTF">2014-04-26T18:58:12Z</dcterms:modified>
</cp:coreProperties>
</file>