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710738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629" autoAdjust="0"/>
  </p:normalViewPr>
  <p:slideViewPr>
    <p:cSldViewPr>
      <p:cViewPr varScale="1">
        <p:scale>
          <a:sx n="79" d="100"/>
          <a:sy n="79" d="100"/>
        </p:scale>
        <p:origin x="946" y="77"/>
      </p:cViewPr>
      <p:guideLst>
        <p:guide orient="horz" pos="2160"/>
        <p:guide pos="305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2558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61A99-F176-44DD-BB89-58E151B1441C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4F3BF-3B9A-4491-A1A0-A74723DFED2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9885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err="1" smtClean="0"/>
              <a:t>Stage</a:t>
            </a:r>
            <a:r>
              <a:rPr lang="lv-LV" dirty="0" smtClean="0"/>
              <a:t> I PVR</a:t>
            </a:r>
            <a:r>
              <a:rPr lang="lv-LV" baseline="0" dirty="0" smtClean="0"/>
              <a:t> - </a:t>
            </a:r>
            <a:r>
              <a:rPr lang="en-US" baseline="0" dirty="0" smtClean="0"/>
              <a:t>when petrol is loaded onto tankers and transported to service stations the directive ensures that any </a:t>
            </a:r>
            <a:r>
              <a:rPr lang="en-US" baseline="0" dirty="0" err="1" smtClean="0"/>
              <a:t>vapours</a:t>
            </a:r>
            <a:r>
              <a:rPr lang="en-US" baseline="0" dirty="0" smtClean="0"/>
              <a:t> are recovered and returned to the tanker or terminal.</a:t>
            </a:r>
            <a:endParaRPr lang="lv-LV" baseline="0" dirty="0" smtClean="0"/>
          </a:p>
          <a:p>
            <a:r>
              <a:rPr lang="lv-LV" baseline="0" dirty="0" err="1" smtClean="0"/>
              <a:t>Stage</a:t>
            </a:r>
            <a:r>
              <a:rPr lang="lv-LV" baseline="0" dirty="0" smtClean="0"/>
              <a:t> II PVR (</a:t>
            </a:r>
            <a:r>
              <a:rPr lang="lv-LV" baseline="0" dirty="0" err="1" smtClean="0"/>
              <a:t>affectiveness</a:t>
            </a:r>
            <a:r>
              <a:rPr lang="lv-LV" baseline="0" dirty="0" smtClean="0"/>
              <a:t> </a:t>
            </a:r>
            <a:r>
              <a:rPr lang="lv-LV" baseline="0" dirty="0" err="1" smtClean="0"/>
              <a:t>at</a:t>
            </a:r>
            <a:r>
              <a:rPr lang="lv-LV" baseline="0" dirty="0" smtClean="0"/>
              <a:t> </a:t>
            </a:r>
            <a:r>
              <a:rPr lang="lv-LV" baseline="0" dirty="0" err="1" smtClean="0"/>
              <a:t>least</a:t>
            </a:r>
            <a:r>
              <a:rPr lang="lv-LV" baseline="0" dirty="0" smtClean="0"/>
              <a:t> 85%) – </a:t>
            </a:r>
            <a:r>
              <a:rPr lang="lv-LV" baseline="0" dirty="0" err="1" smtClean="0"/>
              <a:t>capture</a:t>
            </a:r>
            <a:r>
              <a:rPr lang="lv-LV" baseline="0" dirty="0" smtClean="0"/>
              <a:t> </a:t>
            </a:r>
            <a:r>
              <a:rPr lang="lv-LV" baseline="0" dirty="0" err="1" smtClean="0"/>
              <a:t>of</a:t>
            </a:r>
            <a:r>
              <a:rPr lang="lv-LV" baseline="0" dirty="0" smtClean="0"/>
              <a:t> </a:t>
            </a:r>
            <a:r>
              <a:rPr lang="lv-LV" baseline="0" dirty="0" err="1" smtClean="0"/>
              <a:t>petrol</a:t>
            </a:r>
            <a:r>
              <a:rPr lang="lv-LV" baseline="0" dirty="0" smtClean="0"/>
              <a:t> </a:t>
            </a:r>
            <a:r>
              <a:rPr lang="lv-LV" baseline="0" dirty="0" err="1" smtClean="0"/>
              <a:t>vapours</a:t>
            </a:r>
            <a:r>
              <a:rPr lang="lv-LV" baseline="0" dirty="0" smtClean="0"/>
              <a:t> </a:t>
            </a:r>
            <a:r>
              <a:rPr lang="lv-LV" baseline="0" dirty="0" err="1" smtClean="0"/>
              <a:t>during</a:t>
            </a:r>
            <a:r>
              <a:rPr lang="lv-LV" baseline="0" dirty="0" smtClean="0"/>
              <a:t> </a:t>
            </a:r>
            <a:r>
              <a:rPr lang="lv-LV" baseline="0" dirty="0" err="1" smtClean="0"/>
              <a:t>refuelling</a:t>
            </a:r>
            <a:r>
              <a:rPr lang="lv-LV" baseline="0" dirty="0" smtClean="0"/>
              <a:t> </a:t>
            </a:r>
            <a:r>
              <a:rPr lang="lv-LV" baseline="0" dirty="0" err="1" smtClean="0"/>
              <a:t>the</a:t>
            </a:r>
            <a:r>
              <a:rPr lang="lv-LV" baseline="0" dirty="0" smtClean="0"/>
              <a:t> </a:t>
            </a:r>
            <a:r>
              <a:rPr lang="lv-LV" baseline="0" dirty="0" err="1" smtClean="0"/>
              <a:t>vehicle</a:t>
            </a:r>
            <a:r>
              <a:rPr lang="lv-LV" baseline="0" dirty="0" smtClean="0"/>
              <a:t> </a:t>
            </a:r>
            <a:r>
              <a:rPr lang="lv-LV" baseline="0" dirty="0" err="1" smtClean="0"/>
              <a:t>fuel</a:t>
            </a:r>
            <a:r>
              <a:rPr lang="lv-LV" baseline="0" dirty="0" smtClean="0"/>
              <a:t> </a:t>
            </a:r>
            <a:r>
              <a:rPr lang="lv-LV" baseline="0" dirty="0" err="1" smtClean="0"/>
              <a:t>tank</a:t>
            </a:r>
            <a:r>
              <a:rPr lang="lv-LV" baseline="0" dirty="0" smtClean="0"/>
              <a:t>, </a:t>
            </a:r>
            <a:r>
              <a:rPr lang="lv-LV" baseline="0" dirty="0" err="1" smtClean="0"/>
              <a:t>and</a:t>
            </a:r>
            <a:r>
              <a:rPr lang="lv-LV" baseline="0" dirty="0" smtClean="0"/>
              <a:t> </a:t>
            </a:r>
            <a:r>
              <a:rPr lang="lv-LV" baseline="0" dirty="0" err="1" smtClean="0"/>
              <a:t>return</a:t>
            </a:r>
            <a:r>
              <a:rPr lang="lv-LV" baseline="0" dirty="0" smtClean="0"/>
              <a:t> to </a:t>
            </a:r>
            <a:r>
              <a:rPr lang="lv-LV" baseline="0" dirty="0" err="1" smtClean="0"/>
              <a:t>tanker</a:t>
            </a:r>
            <a:r>
              <a:rPr lang="lv-LV" baseline="0" dirty="0" smtClean="0"/>
              <a:t>.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4F3BF-3B9A-4491-A1A0-A74723DFED25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1751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4F3BF-3B9A-4491-A1A0-A74723DFED25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3492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306" y="2130426"/>
            <a:ext cx="8254127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611" y="3886200"/>
            <a:ext cx="679751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3167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028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6932" y="274639"/>
            <a:ext cx="23197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5883" y="274639"/>
            <a:ext cx="679920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182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596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082" y="4406901"/>
            <a:ext cx="825412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082" y="2906713"/>
            <a:ext cx="825412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5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5883" y="1600201"/>
            <a:ext cx="4558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6381" y="1600201"/>
            <a:ext cx="4560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41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37" y="274638"/>
            <a:ext cx="873966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537" y="1535113"/>
            <a:ext cx="42905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537" y="2174875"/>
            <a:ext cx="42905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2921" y="1535113"/>
            <a:ext cx="429228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2921" y="2174875"/>
            <a:ext cx="429228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323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26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388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537" y="273050"/>
            <a:ext cx="319476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29" y="273051"/>
            <a:ext cx="542857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5537" y="1435101"/>
            <a:ext cx="319476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2996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373" y="4800600"/>
            <a:ext cx="582644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3373" y="612775"/>
            <a:ext cx="582644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3373" y="5367338"/>
            <a:ext cx="582644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889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5537" y="274638"/>
            <a:ext cx="8739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537" y="1600201"/>
            <a:ext cx="873966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5537" y="6356351"/>
            <a:ext cx="22658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F872D-2266-4675-A5C4-6BABC39CBA01}" type="datetimeFigureOut">
              <a:rPr lang="lv-LV" smtClean="0"/>
              <a:t>2014.04.15.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7836" y="6356351"/>
            <a:ext cx="3075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59362" y="6356351"/>
            <a:ext cx="22658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EC394-7F51-42B7-A9D9-0A3A114469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392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Recommendations </a:t>
            </a:r>
            <a:r>
              <a:rPr lang="en-US" dirty="0"/>
              <a:t>for ELVs and other conditions setting for petrol stations and terminals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 smtClean="0"/>
          </a:p>
          <a:p>
            <a:endParaRPr lang="lv-LV" dirty="0"/>
          </a:p>
          <a:p>
            <a:r>
              <a:rPr lang="lv-LV" dirty="0" smtClean="0"/>
              <a:t>Valts Vilnītis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5577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 legal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err="1" smtClean="0"/>
              <a:t>Directive</a:t>
            </a:r>
            <a:r>
              <a:rPr lang="en-US" dirty="0" smtClean="0"/>
              <a:t> </a:t>
            </a:r>
            <a:r>
              <a:rPr lang="en-US" dirty="0"/>
              <a:t>94/63/EC </a:t>
            </a:r>
            <a:r>
              <a:rPr lang="en-US" dirty="0" smtClean="0"/>
              <a:t>on </a:t>
            </a:r>
            <a:r>
              <a:rPr lang="en-US" dirty="0"/>
              <a:t>the control of volatile organic compound (VOC) emissions resulting from the storage of petrol and its distribution from terminals to service </a:t>
            </a:r>
            <a:r>
              <a:rPr lang="en-US" dirty="0" smtClean="0"/>
              <a:t>stations</a:t>
            </a:r>
            <a:endParaRPr lang="lv-LV" dirty="0" smtClean="0"/>
          </a:p>
          <a:p>
            <a:endParaRPr lang="lv-LV" dirty="0" smtClean="0"/>
          </a:p>
          <a:p>
            <a:r>
              <a:rPr lang="en-US" dirty="0"/>
              <a:t>Directive 2009/126/EC </a:t>
            </a:r>
            <a:r>
              <a:rPr lang="en-US" dirty="0" smtClean="0"/>
              <a:t>on </a:t>
            </a:r>
            <a:r>
              <a:rPr lang="en-US" dirty="0"/>
              <a:t>Stage II petrol </a:t>
            </a:r>
            <a:r>
              <a:rPr lang="en-US" dirty="0" err="1"/>
              <a:t>vapour</a:t>
            </a:r>
            <a:r>
              <a:rPr lang="en-US" dirty="0"/>
              <a:t> recovery during </a:t>
            </a:r>
            <a:r>
              <a:rPr lang="en-US" dirty="0" err="1"/>
              <a:t>refuelling</a:t>
            </a:r>
            <a:r>
              <a:rPr lang="en-US" dirty="0"/>
              <a:t> of motor vehicles at service stations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7005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Latvian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B </a:t>
            </a:r>
            <a:r>
              <a:rPr lang="en-US" dirty="0" smtClean="0"/>
              <a:t>category (integrated permits)</a:t>
            </a:r>
          </a:p>
          <a:p>
            <a:pPr lvl="1"/>
            <a:r>
              <a:rPr lang="en-US" dirty="0" smtClean="0"/>
              <a:t>oil </a:t>
            </a:r>
            <a:r>
              <a:rPr lang="en-US" dirty="0"/>
              <a:t>depots and terminals with </a:t>
            </a:r>
            <a:r>
              <a:rPr lang="en-US" dirty="0" smtClean="0"/>
              <a:t>5000 </a:t>
            </a:r>
            <a:r>
              <a:rPr lang="en-US" dirty="0"/>
              <a:t>or more </a:t>
            </a:r>
            <a:r>
              <a:rPr lang="en-US" dirty="0" err="1"/>
              <a:t>tonnes</a:t>
            </a:r>
            <a:r>
              <a:rPr lang="en-US" dirty="0"/>
              <a:t> of </a:t>
            </a:r>
            <a:r>
              <a:rPr lang="en-US" dirty="0" smtClean="0"/>
              <a:t>fuel </a:t>
            </a:r>
            <a:r>
              <a:rPr lang="en-US" dirty="0"/>
              <a:t>per </a:t>
            </a:r>
            <a:r>
              <a:rPr lang="en-US" dirty="0" smtClean="0"/>
              <a:t>year</a:t>
            </a:r>
            <a:endParaRPr lang="lv-LV" dirty="0" smtClean="0"/>
          </a:p>
          <a:p>
            <a:pPr lvl="1"/>
            <a:r>
              <a:rPr lang="en-US" dirty="0"/>
              <a:t>petrol stations with </a:t>
            </a:r>
            <a:r>
              <a:rPr lang="en-US" dirty="0" smtClean="0"/>
              <a:t>2000 </a:t>
            </a:r>
            <a:r>
              <a:rPr lang="en-US" dirty="0"/>
              <a:t>or more cubic </a:t>
            </a:r>
            <a:r>
              <a:rPr lang="en-US" dirty="0" err="1"/>
              <a:t>metres</a:t>
            </a:r>
            <a:r>
              <a:rPr lang="en-US" dirty="0"/>
              <a:t> of fuel per year </a:t>
            </a:r>
            <a:endParaRPr lang="lv-LV" dirty="0" smtClean="0"/>
          </a:p>
          <a:p>
            <a:r>
              <a:rPr lang="en-US" dirty="0" smtClean="0"/>
              <a:t>C category (declaration)</a:t>
            </a:r>
          </a:p>
          <a:p>
            <a:pPr lvl="1"/>
            <a:r>
              <a:rPr lang="en-US" dirty="0" smtClean="0"/>
              <a:t>petrol </a:t>
            </a:r>
            <a:r>
              <a:rPr lang="en-US" dirty="0"/>
              <a:t>stations with fuel amount of up to 2000 </a:t>
            </a:r>
            <a:r>
              <a:rPr lang="en-US" dirty="0" smtClean="0"/>
              <a:t>cubic</a:t>
            </a:r>
            <a:r>
              <a:rPr lang="lv-LV" dirty="0" smtClean="0"/>
              <a:t> </a:t>
            </a:r>
            <a:r>
              <a:rPr lang="en-US" dirty="0" err="1" smtClean="0"/>
              <a:t>metres</a:t>
            </a:r>
            <a:r>
              <a:rPr lang="en-US" dirty="0" smtClean="0"/>
              <a:t> </a:t>
            </a:r>
            <a:r>
              <a:rPr lang="en-US" dirty="0"/>
              <a:t>per year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5516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Latvian </a:t>
            </a:r>
            <a:r>
              <a:rPr lang="lv-LV" dirty="0" err="1" smtClean="0"/>
              <a:t>GBRs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Cabinet Regulation No</a:t>
            </a:r>
            <a:r>
              <a:rPr lang="lv-LV" dirty="0" smtClean="0"/>
              <a:t>.</a:t>
            </a:r>
            <a:r>
              <a:rPr lang="en-US" dirty="0" smtClean="0"/>
              <a:t> 409 </a:t>
            </a:r>
            <a:r>
              <a:rPr lang="lv-LV" dirty="0" smtClean="0"/>
              <a:t>(</a:t>
            </a:r>
            <a:r>
              <a:rPr lang="en-US" dirty="0" smtClean="0"/>
              <a:t>of 12.06.2012</a:t>
            </a:r>
            <a:r>
              <a:rPr lang="lv-LV" dirty="0" smtClean="0"/>
              <a:t>.) </a:t>
            </a:r>
            <a:r>
              <a:rPr lang="en-US" dirty="0" smtClean="0"/>
              <a:t>transpose</a:t>
            </a:r>
            <a:r>
              <a:rPr lang="lv-LV" dirty="0" smtClean="0"/>
              <a:t>s</a:t>
            </a:r>
            <a:r>
              <a:rPr lang="en-US" dirty="0" smtClean="0"/>
              <a:t> requirements of the Directives</a:t>
            </a:r>
            <a:endParaRPr lang="lv-LV" dirty="0" smtClean="0"/>
          </a:p>
          <a:p>
            <a:endParaRPr lang="lv-LV" dirty="0" smtClean="0"/>
          </a:p>
          <a:p>
            <a:r>
              <a:rPr lang="en-US" dirty="0" smtClean="0"/>
              <a:t>The GBRs applicable to terminals and stations (both B and C category)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6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Latvian</a:t>
            </a:r>
            <a:r>
              <a:rPr lang="lv-LV" dirty="0" smtClean="0"/>
              <a:t> </a:t>
            </a:r>
            <a:r>
              <a:rPr lang="lv-LV" dirty="0" err="1" smtClean="0"/>
              <a:t>GBRs</a:t>
            </a:r>
            <a:r>
              <a:rPr lang="lv-LV" dirty="0" smtClean="0"/>
              <a:t> - </a:t>
            </a:r>
            <a:r>
              <a:rPr lang="lv-LV" dirty="0" err="1" smtClean="0"/>
              <a:t>requirements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lv-LV" dirty="0" err="1" smtClean="0"/>
              <a:t>Terminals</a:t>
            </a:r>
            <a:r>
              <a:rPr lang="lv-LV" dirty="0" smtClean="0"/>
              <a:t> (</a:t>
            </a:r>
            <a:r>
              <a:rPr lang="lv-LV" dirty="0" err="1" smtClean="0"/>
              <a:t>selected</a:t>
            </a:r>
            <a:r>
              <a:rPr lang="lv-LV" dirty="0" smtClean="0"/>
              <a:t> </a:t>
            </a:r>
            <a:r>
              <a:rPr lang="lv-LV" dirty="0" err="1" smtClean="0"/>
              <a:t>technical</a:t>
            </a:r>
            <a:r>
              <a:rPr lang="lv-LV" dirty="0" smtClean="0"/>
              <a:t> </a:t>
            </a:r>
            <a:r>
              <a:rPr lang="lv-LV" dirty="0" err="1" smtClean="0"/>
              <a:t>requirements</a:t>
            </a:r>
            <a:r>
              <a:rPr lang="lv-LV" dirty="0" smtClean="0"/>
              <a:t>)</a:t>
            </a:r>
          </a:p>
          <a:p>
            <a:pPr lvl="1"/>
            <a:r>
              <a:rPr lang="en-US" dirty="0" smtClean="0"/>
              <a:t>Painting </a:t>
            </a:r>
            <a:r>
              <a:rPr lang="en-US" dirty="0"/>
              <a:t>the above ground tanks in a </a:t>
            </a:r>
            <a:r>
              <a:rPr lang="en-US" dirty="0" err="1"/>
              <a:t>colour</a:t>
            </a:r>
            <a:r>
              <a:rPr lang="en-US" dirty="0"/>
              <a:t> with a total radiant heat reflectance of 70% or </a:t>
            </a:r>
            <a:r>
              <a:rPr lang="en-US" dirty="0" smtClean="0"/>
              <a:t>more</a:t>
            </a:r>
            <a:r>
              <a:rPr lang="lv-LV" dirty="0" smtClean="0"/>
              <a:t>;</a:t>
            </a:r>
          </a:p>
          <a:p>
            <a:pPr lvl="1"/>
            <a:r>
              <a:rPr lang="en-US" dirty="0" smtClean="0"/>
              <a:t>Tanks </a:t>
            </a:r>
            <a:r>
              <a:rPr lang="en-US" dirty="0"/>
              <a:t>with external floating roofs must have primary and secondary seals between the tank wall and the floating </a:t>
            </a:r>
            <a:r>
              <a:rPr lang="en-US" dirty="0" smtClean="0"/>
              <a:t>roof</a:t>
            </a:r>
            <a:r>
              <a:rPr lang="lv-LV" dirty="0" smtClean="0"/>
              <a:t> (95% </a:t>
            </a:r>
            <a:r>
              <a:rPr lang="lv-LV" dirty="0" err="1" smtClean="0"/>
              <a:t>effectiveness</a:t>
            </a:r>
            <a:r>
              <a:rPr lang="lv-LV" dirty="0" smtClean="0"/>
              <a:t>);</a:t>
            </a:r>
          </a:p>
          <a:p>
            <a:pPr lvl="1"/>
            <a:r>
              <a:rPr lang="en-US" dirty="0" smtClean="0"/>
              <a:t>Fixed-roof </a:t>
            </a:r>
            <a:r>
              <a:rPr lang="en-US" dirty="0"/>
              <a:t>tanks must either be connected to a </a:t>
            </a:r>
            <a:r>
              <a:rPr lang="en-US" dirty="0" err="1"/>
              <a:t>vapour</a:t>
            </a:r>
            <a:r>
              <a:rPr lang="en-US" dirty="0"/>
              <a:t>-recovery unit or be fitted with an internal floating roof with a primary </a:t>
            </a:r>
            <a:r>
              <a:rPr lang="en-US" dirty="0" smtClean="0"/>
              <a:t>seal</a:t>
            </a:r>
            <a:r>
              <a:rPr lang="lv-LV" dirty="0" smtClean="0"/>
              <a:t> (</a:t>
            </a:r>
            <a:r>
              <a:rPr lang="lv-LV" dirty="0" err="1" smtClean="0"/>
              <a:t>effectiveness</a:t>
            </a:r>
            <a:r>
              <a:rPr lang="lv-LV" dirty="0"/>
              <a:t> </a:t>
            </a:r>
            <a:r>
              <a:rPr lang="lv-LV" dirty="0" smtClean="0"/>
              <a:t>≥90%);</a:t>
            </a:r>
          </a:p>
          <a:p>
            <a:pPr lvl="1"/>
            <a:r>
              <a:rPr lang="en-US" dirty="0" smtClean="0"/>
              <a:t>Mobile </a:t>
            </a:r>
            <a:r>
              <a:rPr lang="en-US" dirty="0"/>
              <a:t>containers which supply petrol to service stations and terminals shall be designed and operated so as to accept and retain return </a:t>
            </a:r>
            <a:r>
              <a:rPr lang="en-US" dirty="0" err="1"/>
              <a:t>vapours</a:t>
            </a:r>
            <a:r>
              <a:rPr lang="en-US" dirty="0"/>
              <a:t> from the storage installations at the service stations or </a:t>
            </a:r>
            <a:r>
              <a:rPr lang="en-US" dirty="0" smtClean="0"/>
              <a:t>terminals</a:t>
            </a:r>
            <a:r>
              <a:rPr lang="lv-LV" dirty="0" smtClean="0"/>
              <a:t>.</a:t>
            </a:r>
          </a:p>
          <a:p>
            <a:pPr lvl="1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365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Latvian</a:t>
            </a:r>
            <a:r>
              <a:rPr lang="lv-LV" dirty="0"/>
              <a:t> </a:t>
            </a:r>
            <a:r>
              <a:rPr lang="lv-LV" dirty="0" err="1"/>
              <a:t>GBRs</a:t>
            </a:r>
            <a:r>
              <a:rPr lang="lv-LV" dirty="0"/>
              <a:t> </a:t>
            </a:r>
            <a:r>
              <a:rPr lang="lv-LV" dirty="0" smtClean="0"/>
              <a:t>– </a:t>
            </a:r>
            <a:r>
              <a:rPr lang="lv-LV" dirty="0" err="1" smtClean="0"/>
              <a:t>requirements</a:t>
            </a:r>
            <a:r>
              <a:rPr lang="lv-LV" dirty="0" smtClean="0"/>
              <a:t> 2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err="1" smtClean="0"/>
              <a:t>Petrol</a:t>
            </a:r>
            <a:r>
              <a:rPr lang="lv-LV" dirty="0" smtClean="0"/>
              <a:t> </a:t>
            </a:r>
            <a:r>
              <a:rPr lang="lv-LV" dirty="0" err="1" smtClean="0"/>
              <a:t>stations</a:t>
            </a:r>
            <a:r>
              <a:rPr lang="lv-LV" dirty="0" smtClean="0"/>
              <a:t> (</a:t>
            </a:r>
            <a:r>
              <a:rPr lang="lv-LV" dirty="0" err="1" smtClean="0"/>
              <a:t>selected</a:t>
            </a:r>
            <a:r>
              <a:rPr lang="lv-LV" dirty="0" smtClean="0"/>
              <a:t> </a:t>
            </a:r>
            <a:r>
              <a:rPr lang="lv-LV" dirty="0" err="1" smtClean="0"/>
              <a:t>techn</a:t>
            </a:r>
            <a:r>
              <a:rPr lang="lv-LV" dirty="0" smtClean="0"/>
              <a:t>. </a:t>
            </a:r>
            <a:r>
              <a:rPr lang="lv-LV" dirty="0" err="1"/>
              <a:t>r</a:t>
            </a:r>
            <a:r>
              <a:rPr lang="lv-LV" dirty="0" err="1" smtClean="0"/>
              <a:t>equirements</a:t>
            </a:r>
            <a:r>
              <a:rPr lang="lv-LV" dirty="0" smtClean="0"/>
              <a:t>)</a:t>
            </a:r>
          </a:p>
          <a:p>
            <a:pPr lvl="1"/>
            <a:r>
              <a:rPr lang="lv-LV" dirty="0" err="1" smtClean="0"/>
              <a:t>Stage</a:t>
            </a:r>
            <a:r>
              <a:rPr lang="lv-LV" dirty="0" smtClean="0"/>
              <a:t> I PVR </a:t>
            </a:r>
            <a:r>
              <a:rPr lang="lv-LV" dirty="0" smtClean="0">
                <a:sym typeface="Wingdings" pitchFamily="2" charset="2"/>
              </a:rPr>
              <a:t> </a:t>
            </a:r>
            <a:r>
              <a:rPr lang="lv-LV" dirty="0" err="1" smtClean="0">
                <a:sym typeface="Wingdings" pitchFamily="2" charset="2"/>
              </a:rPr>
              <a:t>if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throughput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lv-LV" dirty="0" err="1" smtClean="0">
                <a:sym typeface="Wingdings" pitchFamily="2" charset="2"/>
              </a:rPr>
              <a:t>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in excess of 100 m3 per </a:t>
            </a:r>
            <a:r>
              <a:rPr lang="en-US" dirty="0" smtClean="0">
                <a:sym typeface="Wingdings" pitchFamily="2" charset="2"/>
              </a:rPr>
              <a:t>year</a:t>
            </a:r>
            <a:r>
              <a:rPr lang="lv-LV" dirty="0" smtClean="0">
                <a:sym typeface="Wingdings" pitchFamily="2" charset="2"/>
              </a:rPr>
              <a:t>;</a:t>
            </a:r>
          </a:p>
          <a:p>
            <a:pPr lvl="1"/>
            <a:r>
              <a:rPr lang="lv-LV" dirty="0" err="1" smtClean="0">
                <a:sym typeface="Wingdings" pitchFamily="2" charset="2"/>
              </a:rPr>
              <a:t>Stage</a:t>
            </a:r>
            <a:r>
              <a:rPr lang="lv-LV" dirty="0" smtClean="0">
                <a:sym typeface="Wingdings" pitchFamily="2" charset="2"/>
              </a:rPr>
              <a:t> II PVR  </a:t>
            </a:r>
            <a:r>
              <a:rPr lang="lv-LV" dirty="0" err="1" smtClean="0">
                <a:sym typeface="Wingdings" pitchFamily="2" charset="2"/>
              </a:rPr>
              <a:t>if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throughput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lv-LV" dirty="0" err="1" smtClean="0">
                <a:sym typeface="Wingdings" pitchFamily="2" charset="2"/>
              </a:rPr>
              <a:t>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in excess of 100 m3 per year </a:t>
            </a:r>
            <a:r>
              <a:rPr lang="lv-LV" dirty="0" err="1" smtClean="0">
                <a:sym typeface="Wingdings" pitchFamily="2" charset="2"/>
              </a:rPr>
              <a:t>and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lv-LV" dirty="0" err="1" smtClean="0">
                <a:sym typeface="Wingdings" pitchFamily="2" charset="2"/>
              </a:rPr>
              <a:t>the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lv-LV" dirty="0" err="1" smtClean="0">
                <a:sym typeface="Wingdings" pitchFamily="2" charset="2"/>
              </a:rPr>
              <a:t>station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lv-LV" dirty="0" err="1" smtClean="0">
                <a:sym typeface="Wingdings" pitchFamily="2" charset="2"/>
              </a:rPr>
              <a:t>is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located </a:t>
            </a:r>
            <a:r>
              <a:rPr lang="en-US" dirty="0">
                <a:sym typeface="Wingdings" pitchFamily="2" charset="2"/>
              </a:rPr>
              <a:t>under living </a:t>
            </a:r>
            <a:r>
              <a:rPr lang="en-US" dirty="0" smtClean="0">
                <a:sym typeface="Wingdings" pitchFamily="2" charset="2"/>
              </a:rPr>
              <a:t>accommodation</a:t>
            </a:r>
            <a:r>
              <a:rPr lang="lv-LV" dirty="0" smtClean="0">
                <a:sym typeface="Wingdings" pitchFamily="2" charset="2"/>
              </a:rPr>
              <a:t>;</a:t>
            </a:r>
          </a:p>
          <a:p>
            <a:pPr lvl="1"/>
            <a:r>
              <a:rPr lang="lv-LV" dirty="0" err="1" smtClean="0">
                <a:sym typeface="Wingdings" pitchFamily="2" charset="2"/>
              </a:rPr>
              <a:t>Stage</a:t>
            </a:r>
            <a:r>
              <a:rPr lang="lv-LV" dirty="0" smtClean="0">
                <a:sym typeface="Wingdings" pitchFamily="2" charset="2"/>
              </a:rPr>
              <a:t> II PVR  </a:t>
            </a:r>
            <a:r>
              <a:rPr lang="en-US" dirty="0">
                <a:sym typeface="Wingdings" pitchFamily="2" charset="2"/>
              </a:rPr>
              <a:t> annual </a:t>
            </a:r>
            <a:r>
              <a:rPr lang="lv-LV" dirty="0" err="1" smtClean="0">
                <a:sym typeface="Wingdings" pitchFamily="2" charset="2"/>
              </a:rPr>
              <a:t>throughput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lv-LV" dirty="0" err="1" smtClean="0">
                <a:sym typeface="Wingdings" pitchFamily="2" charset="2"/>
              </a:rPr>
              <a:t>is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lv-LV" dirty="0" err="1" smtClean="0">
                <a:sym typeface="Wingdings" pitchFamily="2" charset="2"/>
              </a:rPr>
              <a:t>in</a:t>
            </a:r>
            <a:r>
              <a:rPr lang="lv-LV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excess </a:t>
            </a:r>
            <a:r>
              <a:rPr lang="en-US" dirty="0">
                <a:sym typeface="Wingdings" pitchFamily="2" charset="2"/>
              </a:rPr>
              <a:t>of 500 m3 of </a:t>
            </a:r>
            <a:r>
              <a:rPr lang="en-US" dirty="0" smtClean="0">
                <a:sym typeface="Wingdings" pitchFamily="2" charset="2"/>
              </a:rPr>
              <a:t>petrol</a:t>
            </a:r>
            <a:r>
              <a:rPr lang="lv-LV" dirty="0">
                <a:sym typeface="Wingdings" pitchFamily="2" charset="2"/>
              </a:rPr>
              <a:t>.</a:t>
            </a:r>
            <a:endParaRPr lang="lv-LV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0256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Latvian GBRs – requirements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requirements relating to soil and groundwater protection</a:t>
            </a:r>
          </a:p>
          <a:p>
            <a:r>
              <a:rPr lang="en-US" dirty="0" smtClean="0"/>
              <a:t>Requirement for baseline report</a:t>
            </a:r>
          </a:p>
          <a:p>
            <a:r>
              <a:rPr lang="en-US" dirty="0" smtClean="0"/>
              <a:t>ELV for </a:t>
            </a:r>
            <a:r>
              <a:rPr lang="en-US" dirty="0" err="1" smtClean="0"/>
              <a:t>vapour</a:t>
            </a:r>
            <a:r>
              <a:rPr lang="en-US" dirty="0" smtClean="0"/>
              <a:t> recovery units – 35 g/Nm3 (1 hour average)</a:t>
            </a:r>
            <a:endParaRPr lang="lv-LV" dirty="0" smtClean="0"/>
          </a:p>
          <a:p>
            <a:r>
              <a:rPr lang="en-US" dirty="0" smtClean="0"/>
              <a:t>Other requirements stemming from the Directives and other EU legal instruments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20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Latvian GBRs fully transpose requirements of the Directives and apply them to both - integrated non-Anne</a:t>
            </a:r>
            <a:r>
              <a:rPr lang="lv-LV" dirty="0" smtClean="0"/>
              <a:t>x</a:t>
            </a:r>
            <a:r>
              <a:rPr lang="en-US" dirty="0" smtClean="0"/>
              <a:t> I permits (B category) and polluting activity declarations (C category)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73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455</Words>
  <Application>Microsoft Office PowerPoint</Application>
  <PresentationFormat>Custom</PresentationFormat>
  <Paragraphs>40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blank</vt:lpstr>
      <vt:lpstr>Recommendations for ELVs and other conditions setting for petrol stations and terminals</vt:lpstr>
      <vt:lpstr>EU legal framework</vt:lpstr>
      <vt:lpstr>Latvian example</vt:lpstr>
      <vt:lpstr>Latvian GBRs</vt:lpstr>
      <vt:lpstr>Latvian GBRs - requirements</vt:lpstr>
      <vt:lpstr>Latvian GBRs – requirements 2</vt:lpstr>
      <vt:lpstr>Latvian GBRs – requirements 3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2014-04-15T08:18:41Z</dcterms:created>
  <dcterms:modified xsi:type="dcterms:W3CDTF">2014-04-15T08:20:37Z</dcterms:modified>
</cp:coreProperties>
</file>