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82" r:id="rId2"/>
    <p:sldId id="413" r:id="rId3"/>
    <p:sldId id="448" r:id="rId4"/>
    <p:sldId id="474" r:id="rId5"/>
    <p:sldId id="449" r:id="rId6"/>
    <p:sldId id="475" r:id="rId7"/>
    <p:sldId id="476" r:id="rId8"/>
    <p:sldId id="477" r:id="rId9"/>
    <p:sldId id="478" r:id="rId10"/>
    <p:sldId id="479" r:id="rId11"/>
    <p:sldId id="470" r:id="rId12"/>
    <p:sldId id="406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FF"/>
    <a:srgbClr val="FFCC66"/>
    <a:srgbClr val="0066FF"/>
    <a:srgbClr val="FF5050"/>
    <a:srgbClr val="E9E53B"/>
    <a:srgbClr val="FFFF99"/>
    <a:srgbClr val="FFFF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6" autoAdjust="0"/>
    <p:restoredTop sz="94872" autoAdjust="0"/>
  </p:normalViewPr>
  <p:slideViewPr>
    <p:cSldViewPr>
      <p:cViewPr varScale="1">
        <p:scale>
          <a:sx n="65" d="100"/>
          <a:sy n="65" d="100"/>
        </p:scale>
        <p:origin x="-15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D5F3A010-5C24-4441-AA09-F84D667FBE29}" type="datetimeFigureOut">
              <a:rPr lang="en-GB" smtClean="0"/>
              <a:pPr/>
              <a:t>22/04/2014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F12E0633-D742-427C-95D8-0F1C541939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0124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6992"/>
            <a:ext cx="7772400" cy="1470025"/>
          </a:xfrm>
        </p:spPr>
        <p:txBody>
          <a:bodyPr/>
          <a:lstStyle>
            <a:lvl1pPr algn="ctr">
              <a:defRPr b="0" i="0">
                <a:solidFill>
                  <a:srgbClr val="FFFFE1"/>
                </a:solidFill>
                <a:latin typeface="Eras Light IT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44016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2" descr="800px-Flag_of_Europe_sv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842184" cy="563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199806"/>
            <a:ext cx="7308304" cy="45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22/04/2014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22/04/2014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5400000" algn="t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80000"/>
              </a:lnSpc>
              <a:defRPr sz="4000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/>
          <a:lstStyle>
            <a:lvl1pPr>
              <a:spcBef>
                <a:spcPts val="1200"/>
              </a:spcBef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22/04/2014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22/04/2014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7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22/04/2014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22/04/2014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ocument 5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22/04/2014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22/04/2014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22/04/2014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22/04/2014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ECED63F-EBE3-42E5-807B-7C5B8724F34A}" type="datetimeFigureOut">
              <a:rPr lang="en-GB" smtClean="0"/>
              <a:pPr/>
              <a:t>22/04/2014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i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8062664" cy="345638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4200" dirty="0" smtClean="0">
                <a:latin typeface="+mn-lt"/>
              </a:rPr>
              <a:t>Разработка </a:t>
            </a:r>
            <a:r>
              <a:rPr lang="ru-RU" sz="4200" dirty="0">
                <a:latin typeface="+mn-lt"/>
              </a:rPr>
              <a:t>рекомендаций </a:t>
            </a:r>
            <a:r>
              <a:rPr lang="en-US" sz="4200" dirty="0" smtClean="0">
                <a:latin typeface="+mn-lt"/>
              </a:rPr>
              <a:t/>
            </a:r>
            <a:br>
              <a:rPr lang="en-US" sz="4200" dirty="0" smtClean="0">
                <a:latin typeface="+mn-lt"/>
              </a:rPr>
            </a:br>
            <a:r>
              <a:rPr lang="ru-RU" sz="4200" dirty="0" smtClean="0">
                <a:latin typeface="+mn-lt"/>
              </a:rPr>
              <a:t>по </a:t>
            </a:r>
            <a:r>
              <a:rPr lang="ru-RU" sz="4200" dirty="0">
                <a:latin typeface="+mn-lt"/>
              </a:rPr>
              <a:t>установлению ПДВ и других нормативов при хранении и реализации бензина</a:t>
            </a:r>
            <a:endParaRPr lang="en-GB" sz="42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3928" y="4797152"/>
            <a:ext cx="4680520" cy="792088"/>
          </a:xfrm>
        </p:spPr>
        <p:txBody>
          <a:bodyPr>
            <a:noAutofit/>
          </a:bodyPr>
          <a:lstStyle/>
          <a:p>
            <a:pPr lvl="1" algn="r"/>
            <a:r>
              <a:rPr lang="ru-RU" sz="3200" i="1" dirty="0" smtClean="0">
                <a:solidFill>
                  <a:srgbClr val="FFFF00"/>
                </a:solidFill>
              </a:rPr>
              <a:t>М.В</a:t>
            </a:r>
            <a:r>
              <a:rPr lang="ru-RU" sz="3200" i="1" dirty="0" smtClean="0">
                <a:solidFill>
                  <a:srgbClr val="FFFF00"/>
                </a:solidFill>
              </a:rPr>
              <a:t>. </a:t>
            </a:r>
            <a:r>
              <a:rPr lang="ru-RU" sz="3200" i="1" dirty="0" err="1" smtClean="0">
                <a:solidFill>
                  <a:srgbClr val="FFFF00"/>
                </a:solidFill>
              </a:rPr>
              <a:t>Бегак</a:t>
            </a:r>
            <a:r>
              <a:rPr lang="ru-RU" sz="3200" i="1" dirty="0" smtClean="0">
                <a:solidFill>
                  <a:srgbClr val="FFFF00"/>
                </a:solidFill>
              </a:rPr>
              <a:t>, Т.В. Гусева</a:t>
            </a:r>
            <a:endParaRPr lang="en-GB" sz="3200" i="1" dirty="0">
              <a:solidFill>
                <a:srgbClr val="FFFF00"/>
              </a:solidFill>
            </a:endParaRPr>
          </a:p>
        </p:txBody>
      </p:sp>
      <p:sp>
        <p:nvSpPr>
          <p:cNvPr id="4" name="Title 7"/>
          <p:cNvSpPr txBox="1">
            <a:spLocks/>
          </p:cNvSpPr>
          <p:nvPr/>
        </p:nvSpPr>
        <p:spPr>
          <a:xfrm>
            <a:off x="107504" y="230783"/>
            <a:ext cx="8928992" cy="1109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0" i="0" kern="1200">
                <a:solidFill>
                  <a:srgbClr val="FFFFE1"/>
                </a:solidFill>
                <a:latin typeface="Eras Light ITC" pitchFamily="34" charset="0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Управление качеством воздуха в странах Восточного региона ЕИСП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42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ru-RU" sz="3600" b="1" i="0" dirty="0" smtClean="0">
                <a:latin typeface="Eras Medium ITC" pitchFamily="34" charset="0"/>
              </a:rPr>
              <a:t>Оценки риска </a:t>
            </a:r>
            <a:r>
              <a:rPr lang="en-US" sz="3600" b="1" i="0" dirty="0">
                <a:solidFill>
                  <a:srgbClr val="FF0000"/>
                </a:solidFill>
                <a:latin typeface="Eras Medium ITC" pitchFamily="34" charset="0"/>
              </a:rPr>
              <a:t>(</a:t>
            </a:r>
            <a:r>
              <a:rPr lang="en-US" sz="3600" b="1" i="0" dirty="0" smtClean="0">
                <a:solidFill>
                  <a:srgbClr val="FF0000"/>
                </a:solidFill>
                <a:latin typeface="Eras Medium ITC" pitchFamily="34" charset="0"/>
              </a:rPr>
              <a:t>II)</a:t>
            </a:r>
            <a:endParaRPr lang="en-GB" sz="3600" b="1" i="0" dirty="0">
              <a:latin typeface="Eras Medium IT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Но на практике риском можно достаточно просто управлять путём анализа простой цепи воздействия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«источник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—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путь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—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приёмник»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 основе этой цепи можно составить вопросник.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848368"/>
            <a:ext cx="7468635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919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07288" cy="648072"/>
          </a:xfrm>
        </p:spPr>
        <p:txBody>
          <a:bodyPr>
            <a:normAutofit/>
          </a:bodyPr>
          <a:lstStyle/>
          <a:p>
            <a:pPr algn="ctr"/>
            <a:r>
              <a:rPr lang="ru-RU" sz="3600" b="1" i="0" dirty="0" smtClean="0">
                <a:latin typeface="Eras Medium ITC" pitchFamily="34" charset="0"/>
              </a:rPr>
              <a:t>Рекомендации для стран-партнеров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640960" cy="5904656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Опыт стран Европейского Союза, США и Канады подтвердил эффективность систем улавливания паров бензина при бункеровке хранилищ (Этап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) и при заправке автотранспорта (Этап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II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). Установка подобных систем на АЗС с ежегодным оборотом топлива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500 m</a:t>
            </a:r>
            <a:r>
              <a:rPr lang="en-US" sz="2000" baseline="30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 более рекомендуется странам-партнерам, как необходимое  требование при выдаче разрешений на эксплуатацию АЗС </a:t>
            </a:r>
          </a:p>
          <a:p>
            <a:pPr>
              <a:spcBef>
                <a:spcPts val="400"/>
              </a:spcBef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Эффективность улавливания паров не  должна быть менее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85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%.</a:t>
            </a:r>
          </a:p>
          <a:p>
            <a:pPr>
              <a:spcBef>
                <a:spcPts val="400"/>
              </a:spcBef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 бензолу рекомендуется НДВ —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16 µg/m</a:t>
            </a:r>
            <a:r>
              <a:rPr lang="en-US" sz="2000" baseline="30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как текущее среднее в течение года с датой достижения к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31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декабря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2015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года и НДВ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—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5 µg/m</a:t>
            </a:r>
            <a:r>
              <a:rPr lang="en-US" sz="2000" baseline="300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с датой достижения к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31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декабря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2020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года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400"/>
              </a:spcBef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Все другие природоохранные риски должны быть оценены и исключены с помощью вопросника. Пример вопросника содержится в отчете по проекту. </a:t>
            </a:r>
          </a:p>
          <a:p>
            <a:pPr>
              <a:spcBef>
                <a:spcPts val="400"/>
              </a:spcBef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Такие НДТ как </a:t>
            </a:r>
            <a:r>
              <a:rPr lang="ru-RU" sz="2000" smtClean="0">
                <a:solidFill>
                  <a:schemeClr val="accent1">
                    <a:lumMod val="50000"/>
                  </a:schemeClr>
                </a:solidFill>
              </a:rPr>
              <a:t>должны внедряться: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spcBef>
                <a:spcPts val="400"/>
              </a:spcBef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Двустенные подземные хранилища топлива.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spcBef>
                <a:spcPts val="400"/>
              </a:spcBef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Подходящие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материалы для мощения островков у колонок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 местах загрузки топлива в хранилища.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400"/>
              </a:spcBef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Должна быть разработана программа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мониторинга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21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rgbClr val="0070C0"/>
                </a:solidFill>
              </a:rPr>
              <a:t>Спасибо за внимание!</a:t>
            </a:r>
          </a:p>
          <a:p>
            <a:pPr marL="0" indent="0" algn="ctr">
              <a:buNone/>
            </a:pPr>
            <a:endParaRPr lang="ru-RU" sz="30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М.В. </a:t>
            </a:r>
            <a:r>
              <a:rPr lang="ru-RU" sz="2600" dirty="0" err="1" smtClean="0">
                <a:solidFill>
                  <a:srgbClr val="002060"/>
                </a:solidFill>
              </a:rPr>
              <a:t>Бегак</a:t>
            </a:r>
            <a:endParaRPr lang="ru-RU" sz="2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600" dirty="0" smtClean="0">
                <a:solidFill>
                  <a:srgbClr val="002060"/>
                </a:solidFill>
              </a:rPr>
              <a:t>mbegak@gmail.com</a:t>
            </a:r>
          </a:p>
          <a:p>
            <a:pPr marL="0" indent="0" algn="ctr">
              <a:buNone/>
            </a:pPr>
            <a:endParaRPr lang="ru-RU" sz="2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Т.В. Гусева</a:t>
            </a:r>
            <a:endParaRPr lang="en-US" sz="2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600" dirty="0" smtClean="0">
                <a:solidFill>
                  <a:srgbClr val="002060"/>
                </a:solidFill>
              </a:rPr>
              <a:t>tguseva@muctr.ru</a:t>
            </a:r>
            <a:endParaRPr lang="en-GB" sz="2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637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35280" cy="864096"/>
          </a:xfrm>
        </p:spPr>
        <p:txBody>
          <a:bodyPr>
            <a:normAutofit/>
          </a:bodyPr>
          <a:lstStyle/>
          <a:p>
            <a:pPr algn="ctr"/>
            <a:r>
              <a:rPr lang="ru-RU" sz="3600" b="1" i="0" dirty="0" smtClean="0">
                <a:latin typeface="Eras Medium ITC" pitchFamily="34" charset="0"/>
              </a:rPr>
              <a:t>Качество воздуха в Европе</a:t>
            </a:r>
            <a:endParaRPr lang="en-GB" sz="3600" b="1" i="0" dirty="0">
              <a:solidFill>
                <a:srgbClr val="FF0000"/>
              </a:solidFill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400600"/>
          </a:xfrm>
        </p:spPr>
        <p:txBody>
          <a:bodyPr>
            <a:normAutofit lnSpcReduction="10000"/>
          </a:bodyPr>
          <a:lstStyle/>
          <a:p>
            <a:r>
              <a:rPr lang="ru-RU" sz="2300" dirty="0" smtClean="0">
                <a:solidFill>
                  <a:srgbClr val="002060"/>
                </a:solidFill>
              </a:rPr>
              <a:t>Директива о качестве атмосферного воздуха в Европе </a:t>
            </a:r>
            <a:r>
              <a:rPr lang="en-US" sz="2300" dirty="0" smtClean="0">
                <a:solidFill>
                  <a:srgbClr val="002060"/>
                </a:solidFill>
              </a:rPr>
              <a:t>(</a:t>
            </a:r>
            <a:r>
              <a:rPr lang="en-US" sz="2300" dirty="0">
                <a:solidFill>
                  <a:srgbClr val="002060"/>
                </a:solidFill>
              </a:rPr>
              <a:t>CAFE) Directive (2008/50/EC) </a:t>
            </a:r>
            <a:r>
              <a:rPr lang="ru-RU" sz="2300" dirty="0" smtClean="0">
                <a:solidFill>
                  <a:srgbClr val="002060"/>
                </a:solidFill>
              </a:rPr>
              <a:t>была опубликована в мае </a:t>
            </a:r>
            <a:r>
              <a:rPr lang="en-US" sz="2300" dirty="0" smtClean="0">
                <a:solidFill>
                  <a:srgbClr val="002060"/>
                </a:solidFill>
              </a:rPr>
              <a:t>2008</a:t>
            </a:r>
            <a:r>
              <a:rPr lang="ru-RU" sz="2300" dirty="0" smtClean="0">
                <a:solidFill>
                  <a:srgbClr val="002060"/>
                </a:solidFill>
              </a:rPr>
              <a:t>. Она установила нормативы и цели по их достижению для следующих загрязняющих веществ:</a:t>
            </a:r>
          </a:p>
          <a:p>
            <a:pPr lvl="1"/>
            <a:r>
              <a:rPr lang="ru-RU" sz="2100" dirty="0" smtClean="0">
                <a:solidFill>
                  <a:srgbClr val="002060"/>
                </a:solidFill>
              </a:rPr>
              <a:t>Диоксид серы (</a:t>
            </a:r>
            <a:r>
              <a:rPr lang="en-US" sz="2100" dirty="0" smtClean="0">
                <a:solidFill>
                  <a:srgbClr val="002060"/>
                </a:solidFill>
              </a:rPr>
              <a:t>SO</a:t>
            </a:r>
            <a:r>
              <a:rPr lang="en-US" sz="2100" baseline="-25000" dirty="0" smtClean="0">
                <a:solidFill>
                  <a:srgbClr val="002060"/>
                </a:solidFill>
              </a:rPr>
              <a:t>2</a:t>
            </a:r>
            <a:r>
              <a:rPr lang="en-US" sz="2100" dirty="0" smtClean="0">
                <a:solidFill>
                  <a:srgbClr val="002060"/>
                </a:solidFill>
              </a:rPr>
              <a:t>)</a:t>
            </a:r>
            <a:r>
              <a:rPr lang="en-GB" sz="2100" dirty="0" smtClean="0">
                <a:solidFill>
                  <a:srgbClr val="002060"/>
                </a:solidFill>
              </a:rPr>
              <a:t>, </a:t>
            </a:r>
            <a:r>
              <a:rPr lang="ru-RU" sz="2100" dirty="0" smtClean="0">
                <a:solidFill>
                  <a:srgbClr val="002060"/>
                </a:solidFill>
              </a:rPr>
              <a:t>диоксид азота и оксиды азота </a:t>
            </a:r>
            <a:r>
              <a:rPr lang="en-US" sz="2100" dirty="0" smtClean="0">
                <a:solidFill>
                  <a:srgbClr val="002060"/>
                </a:solidFill>
              </a:rPr>
              <a:t>(NO</a:t>
            </a:r>
            <a:r>
              <a:rPr lang="en-US" sz="2100" baseline="-25000" dirty="0" smtClean="0">
                <a:solidFill>
                  <a:srgbClr val="002060"/>
                </a:solidFill>
              </a:rPr>
              <a:t>X</a:t>
            </a:r>
            <a:r>
              <a:rPr lang="en-US" sz="2100" dirty="0" smtClean="0">
                <a:solidFill>
                  <a:srgbClr val="002060"/>
                </a:solidFill>
              </a:rPr>
              <a:t>)</a:t>
            </a:r>
            <a:r>
              <a:rPr lang="en-GB" sz="2100" dirty="0" smtClean="0">
                <a:solidFill>
                  <a:srgbClr val="002060"/>
                </a:solidFill>
              </a:rPr>
              <a:t>, </a:t>
            </a:r>
            <a:r>
              <a:rPr lang="ru-RU" sz="2100" dirty="0" smtClean="0">
                <a:solidFill>
                  <a:srgbClr val="002060"/>
                </a:solidFill>
              </a:rPr>
              <a:t>взвешенные вещества</a:t>
            </a:r>
            <a:r>
              <a:rPr lang="en-GB" sz="2100" dirty="0" smtClean="0">
                <a:solidFill>
                  <a:srgbClr val="002060"/>
                </a:solidFill>
              </a:rPr>
              <a:t> (PM</a:t>
            </a:r>
            <a:r>
              <a:rPr lang="en-GB" sz="2100" baseline="-25000" dirty="0" smtClean="0">
                <a:solidFill>
                  <a:srgbClr val="002060"/>
                </a:solidFill>
              </a:rPr>
              <a:t>10</a:t>
            </a:r>
            <a:r>
              <a:rPr lang="en-GB" sz="2100" dirty="0" smtClean="0">
                <a:solidFill>
                  <a:srgbClr val="002060"/>
                </a:solidFill>
              </a:rPr>
              <a:t> </a:t>
            </a:r>
            <a:r>
              <a:rPr lang="en-GB" sz="2100" dirty="0">
                <a:solidFill>
                  <a:srgbClr val="002060"/>
                </a:solidFill>
              </a:rPr>
              <a:t>and </a:t>
            </a:r>
            <a:r>
              <a:rPr lang="en-GB" sz="2100" dirty="0" smtClean="0">
                <a:solidFill>
                  <a:srgbClr val="002060"/>
                </a:solidFill>
              </a:rPr>
              <a:t>PM</a:t>
            </a:r>
            <a:r>
              <a:rPr lang="en-GB" sz="2100" baseline="-25000" dirty="0" smtClean="0">
                <a:solidFill>
                  <a:srgbClr val="002060"/>
                </a:solidFill>
              </a:rPr>
              <a:t>2</a:t>
            </a:r>
            <a:r>
              <a:rPr lang="ru-RU" sz="2100" baseline="-25000" dirty="0" smtClean="0">
                <a:solidFill>
                  <a:srgbClr val="002060"/>
                </a:solidFill>
              </a:rPr>
              <a:t>,</a:t>
            </a:r>
            <a:r>
              <a:rPr lang="en-GB" sz="2100" baseline="-25000" dirty="0" smtClean="0">
                <a:solidFill>
                  <a:srgbClr val="002060"/>
                </a:solidFill>
              </a:rPr>
              <a:t>5</a:t>
            </a:r>
            <a:r>
              <a:rPr lang="en-GB" sz="2100" dirty="0" smtClean="0">
                <a:solidFill>
                  <a:srgbClr val="002060"/>
                </a:solidFill>
              </a:rPr>
              <a:t>)</a:t>
            </a:r>
            <a:endParaRPr lang="en-GB" sz="2100" dirty="0">
              <a:solidFill>
                <a:srgbClr val="002060"/>
              </a:solidFill>
            </a:endParaRPr>
          </a:p>
          <a:p>
            <a:pPr lvl="1"/>
            <a:r>
              <a:rPr lang="ru-RU" sz="2100" dirty="0" smtClean="0">
                <a:solidFill>
                  <a:srgbClr val="002060"/>
                </a:solidFill>
              </a:rPr>
              <a:t>Оксид углерода (</a:t>
            </a:r>
            <a:r>
              <a:rPr lang="en-US" sz="2100" dirty="0" smtClean="0">
                <a:solidFill>
                  <a:srgbClr val="002060"/>
                </a:solidFill>
              </a:rPr>
              <a:t>CO) </a:t>
            </a:r>
            <a:r>
              <a:rPr lang="ru-RU" sz="2100" dirty="0" smtClean="0">
                <a:solidFill>
                  <a:srgbClr val="002060"/>
                </a:solidFill>
              </a:rPr>
              <a:t>и бензол</a:t>
            </a:r>
            <a:endParaRPr lang="en-GB" sz="2100" dirty="0">
              <a:solidFill>
                <a:srgbClr val="002060"/>
              </a:solidFill>
            </a:endParaRPr>
          </a:p>
          <a:p>
            <a:pPr lvl="1"/>
            <a:r>
              <a:rPr lang="ru-RU" sz="2100" dirty="0" smtClean="0">
                <a:solidFill>
                  <a:srgbClr val="002060"/>
                </a:solidFill>
              </a:rPr>
              <a:t>Озон</a:t>
            </a:r>
            <a:endParaRPr lang="en-GB" sz="2100" dirty="0">
              <a:solidFill>
                <a:srgbClr val="002060"/>
              </a:solidFill>
            </a:endParaRPr>
          </a:p>
          <a:p>
            <a:pPr lvl="1"/>
            <a:r>
              <a:rPr lang="ru-RU" sz="2100" dirty="0" smtClean="0">
                <a:solidFill>
                  <a:srgbClr val="002060"/>
                </a:solidFill>
              </a:rPr>
              <a:t>Свинец, мышьяк, кадмий, никель и ПАУ  (</a:t>
            </a:r>
            <a:r>
              <a:rPr lang="ru-RU" sz="2100" dirty="0" err="1" smtClean="0">
                <a:solidFill>
                  <a:srgbClr val="002060"/>
                </a:solidFill>
              </a:rPr>
              <a:t>бенз</a:t>
            </a:r>
            <a:r>
              <a:rPr lang="en-US" sz="2100" dirty="0" smtClean="0">
                <a:solidFill>
                  <a:srgbClr val="002060"/>
                </a:solidFill>
              </a:rPr>
              <a:t>[</a:t>
            </a:r>
            <a:r>
              <a:rPr lang="ru-RU" sz="2100" dirty="0" smtClean="0">
                <a:solidFill>
                  <a:srgbClr val="002060"/>
                </a:solidFill>
              </a:rPr>
              <a:t>а</a:t>
            </a:r>
            <a:r>
              <a:rPr lang="en-GB" sz="2100" dirty="0" smtClean="0">
                <a:solidFill>
                  <a:srgbClr val="002060"/>
                </a:solidFill>
              </a:rPr>
              <a:t>])</a:t>
            </a:r>
            <a:r>
              <a:rPr lang="ru-RU" sz="2100" dirty="0" err="1" smtClean="0">
                <a:solidFill>
                  <a:srgbClr val="002060"/>
                </a:solidFill>
              </a:rPr>
              <a:t>пирен</a:t>
            </a:r>
            <a:r>
              <a:rPr lang="ru-RU" sz="2100" dirty="0" smtClean="0">
                <a:solidFill>
                  <a:srgbClr val="002060"/>
                </a:solidFill>
              </a:rPr>
              <a:t>)</a:t>
            </a:r>
          </a:p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300" dirty="0" smtClean="0">
                <a:solidFill>
                  <a:srgbClr val="002060"/>
                </a:solidFill>
              </a:rPr>
              <a:t>Некоторые государства-члены ЕС </a:t>
            </a:r>
            <a:r>
              <a:rPr lang="en-US" sz="2300" dirty="0" smtClean="0">
                <a:solidFill>
                  <a:srgbClr val="002060"/>
                </a:solidFill>
              </a:rPr>
              <a:t>(</a:t>
            </a:r>
            <a:r>
              <a:rPr lang="ru-RU" sz="2300" dirty="0" smtClean="0">
                <a:solidFill>
                  <a:srgbClr val="002060"/>
                </a:solidFill>
              </a:rPr>
              <a:t>например </a:t>
            </a:r>
            <a:r>
              <a:rPr lang="en-US" sz="2300" dirty="0" smtClean="0">
                <a:solidFill>
                  <a:srgbClr val="002060"/>
                </a:solidFill>
              </a:rPr>
              <a:t>UK</a:t>
            </a:r>
            <a:r>
              <a:rPr lang="en-US" sz="2300" dirty="0">
                <a:solidFill>
                  <a:srgbClr val="002060"/>
                </a:solidFill>
              </a:rPr>
              <a:t>) </a:t>
            </a:r>
            <a:r>
              <a:rPr lang="ru-RU" sz="2300" dirty="0" smtClean="0">
                <a:solidFill>
                  <a:srgbClr val="002060"/>
                </a:solidFill>
              </a:rPr>
              <a:t>встречаются с трудностями выполнения установленных в Директиве нормативов</a:t>
            </a:r>
            <a:r>
              <a:rPr lang="en-US" sz="2300" dirty="0" smtClean="0">
                <a:solidFill>
                  <a:srgbClr val="002060"/>
                </a:solidFill>
              </a:rPr>
              <a:t>. </a:t>
            </a:r>
            <a:r>
              <a:rPr lang="ru-RU" sz="2300" dirty="0" smtClean="0">
                <a:solidFill>
                  <a:srgbClr val="002060"/>
                </a:solidFill>
              </a:rPr>
              <a:t>Директива дает возможность  установить некоторые зоны на территории государств, где устанавливается специальный график достижения требований и принимаются 5-летние планы</a:t>
            </a:r>
            <a:r>
              <a:rPr lang="en-US" sz="2300" dirty="0" smtClean="0">
                <a:solidFill>
                  <a:srgbClr val="002060"/>
                </a:solidFill>
              </a:rPr>
              <a:t>.</a:t>
            </a:r>
            <a:endParaRPr lang="ru-RU" sz="2300" dirty="0">
              <a:solidFill>
                <a:srgbClr val="002060"/>
              </a:solidFill>
            </a:endParaRPr>
          </a:p>
          <a:p>
            <a:pPr lvl="1"/>
            <a:endParaRPr lang="ru-RU" sz="21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22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435280" cy="1080120"/>
          </a:xfrm>
        </p:spPr>
        <p:txBody>
          <a:bodyPr>
            <a:normAutofit/>
          </a:bodyPr>
          <a:lstStyle/>
          <a:p>
            <a:pPr algn="ctr"/>
            <a:r>
              <a:rPr lang="ru-RU" sz="3600" b="1" i="0" dirty="0" smtClean="0">
                <a:latin typeface="Eras Medium ITC" pitchFamily="34" charset="0"/>
              </a:rPr>
              <a:t>Экологические последствия хранения и реализации топлива </a:t>
            </a:r>
            <a:r>
              <a:rPr lang="en-US" sz="3600" b="1" i="0" dirty="0">
                <a:solidFill>
                  <a:srgbClr val="FF0000"/>
                </a:solidFill>
                <a:latin typeface="Eras Medium ITC" pitchFamily="34" charset="0"/>
              </a:rPr>
              <a:t>(I)</a:t>
            </a:r>
            <a:endParaRPr lang="en-GB" sz="3600" b="1" i="0" dirty="0"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4896544"/>
          </a:xfrm>
        </p:spPr>
        <p:txBody>
          <a:bodyPr>
            <a:normAutofit/>
          </a:bodyPr>
          <a:lstStyle/>
          <a:p>
            <a:r>
              <a:rPr lang="ru-RU" sz="2300" dirty="0" smtClean="0">
                <a:solidFill>
                  <a:srgbClr val="002060"/>
                </a:solidFill>
              </a:rPr>
              <a:t>Бензин и дизельное топливо содержат летучие органические соединения (ЛОС), которые испаряются из хранилищ. При загрузке топлива в подземное хранилище содержащиеся там пары, вытесняемые жидкостью, выходят наружу. Если этот процесс никак не управляется, пары диссипируют в атмосфере</a:t>
            </a:r>
            <a:r>
              <a:rPr lang="en-US" sz="2300" dirty="0" smtClean="0">
                <a:solidFill>
                  <a:srgbClr val="002060"/>
                </a:solidFill>
              </a:rPr>
              <a:t>. </a:t>
            </a:r>
            <a:endParaRPr lang="en-US" sz="2300" dirty="0">
              <a:solidFill>
                <a:srgbClr val="002060"/>
              </a:solidFill>
            </a:endParaRPr>
          </a:p>
          <a:p>
            <a:r>
              <a:rPr lang="ru-RU" sz="2300" dirty="0" smtClean="0">
                <a:solidFill>
                  <a:srgbClr val="002060"/>
                </a:solidFill>
              </a:rPr>
              <a:t>По данным инвентаризации загрязнений </a:t>
            </a:r>
            <a:r>
              <a:rPr lang="en-US" sz="2300" dirty="0" smtClean="0">
                <a:solidFill>
                  <a:srgbClr val="002060"/>
                </a:solidFill>
              </a:rPr>
              <a:t>1999</a:t>
            </a:r>
            <a:r>
              <a:rPr lang="ru-RU" sz="2300" dirty="0" smtClean="0">
                <a:solidFill>
                  <a:srgbClr val="002060"/>
                </a:solidFill>
              </a:rPr>
              <a:t> года</a:t>
            </a:r>
            <a:r>
              <a:rPr lang="en-US" sz="2300" dirty="0" smtClean="0">
                <a:solidFill>
                  <a:srgbClr val="002060"/>
                </a:solidFill>
              </a:rPr>
              <a:t>, </a:t>
            </a:r>
            <a:r>
              <a:rPr lang="ru-RU" sz="2300" dirty="0" smtClean="0">
                <a:solidFill>
                  <a:srgbClr val="002060"/>
                </a:solidFill>
              </a:rPr>
              <a:t>вклад сектора хранения и реализации топлива вносит от  </a:t>
            </a:r>
            <a:r>
              <a:rPr lang="en-US" sz="2300" dirty="0">
                <a:solidFill>
                  <a:srgbClr val="002060"/>
                </a:solidFill>
              </a:rPr>
              <a:t>1.5% to 6.7</a:t>
            </a:r>
            <a:r>
              <a:rPr lang="en-US" sz="2300" dirty="0" smtClean="0">
                <a:solidFill>
                  <a:srgbClr val="002060"/>
                </a:solidFill>
              </a:rPr>
              <a:t>%</a:t>
            </a:r>
            <a:r>
              <a:rPr lang="ru-RU" sz="2300" dirty="0" smtClean="0">
                <a:solidFill>
                  <a:srgbClr val="002060"/>
                </a:solidFill>
              </a:rPr>
              <a:t> в общую эмиссию ЛОС (исключая метан)</a:t>
            </a:r>
            <a:r>
              <a:rPr lang="en-US" sz="2300" dirty="0" smtClean="0">
                <a:solidFill>
                  <a:srgbClr val="002060"/>
                </a:solidFill>
              </a:rPr>
              <a:t>. </a:t>
            </a:r>
            <a:endParaRPr lang="ru-RU" sz="2300" dirty="0" smtClean="0">
              <a:solidFill>
                <a:srgbClr val="002060"/>
              </a:solidFill>
            </a:endParaRPr>
          </a:p>
          <a:p>
            <a:r>
              <a:rPr lang="ru-RU" sz="2300" dirty="0" smtClean="0">
                <a:solidFill>
                  <a:srgbClr val="002060"/>
                </a:solidFill>
              </a:rPr>
              <a:t>Результаты выполненного в Канаде исследования показали, что в 2009 году примерно 58,3 миллиона литров бензина испарилось из </a:t>
            </a:r>
            <a:r>
              <a:rPr lang="en-US" sz="2300" dirty="0" smtClean="0">
                <a:solidFill>
                  <a:srgbClr val="002060"/>
                </a:solidFill>
              </a:rPr>
              <a:t>11 </a:t>
            </a:r>
            <a:r>
              <a:rPr lang="en-US" sz="2300" dirty="0">
                <a:solidFill>
                  <a:srgbClr val="002060"/>
                </a:solidFill>
              </a:rPr>
              <a:t>200 </a:t>
            </a:r>
            <a:r>
              <a:rPr lang="ru-RU" sz="2300" dirty="0" smtClean="0">
                <a:solidFill>
                  <a:srgbClr val="002060"/>
                </a:solidFill>
              </a:rPr>
              <a:t>канадских бензоколонок</a:t>
            </a:r>
            <a:r>
              <a:rPr lang="en-US" sz="2300" dirty="0" smtClean="0">
                <a:solidFill>
                  <a:srgbClr val="002060"/>
                </a:solidFill>
              </a:rPr>
              <a:t>. </a:t>
            </a:r>
            <a:r>
              <a:rPr lang="ru-RU" sz="2300" dirty="0" smtClean="0">
                <a:solidFill>
                  <a:srgbClr val="002060"/>
                </a:solidFill>
              </a:rPr>
              <a:t>Это эквивалентно испарению одного полного танкера каждые 8 часов</a:t>
            </a:r>
            <a:r>
              <a:rPr lang="en-US" sz="2300" dirty="0" smtClean="0">
                <a:solidFill>
                  <a:srgbClr val="002060"/>
                </a:solidFill>
              </a:rPr>
              <a:t>.</a:t>
            </a:r>
            <a:endParaRPr lang="en-US" sz="23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72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435280" cy="1080120"/>
          </a:xfrm>
        </p:spPr>
        <p:txBody>
          <a:bodyPr>
            <a:normAutofit/>
          </a:bodyPr>
          <a:lstStyle/>
          <a:p>
            <a:pPr algn="ctr"/>
            <a:r>
              <a:rPr lang="ru-RU" sz="3600" b="1" i="0" dirty="0" smtClean="0">
                <a:latin typeface="Eras Medium ITC" pitchFamily="34" charset="0"/>
              </a:rPr>
              <a:t>Экологические последствия хранения и реализации топлива </a:t>
            </a:r>
            <a:r>
              <a:rPr lang="en-US" sz="3600" b="1" i="0" dirty="0" smtClean="0">
                <a:solidFill>
                  <a:srgbClr val="FF0000"/>
                </a:solidFill>
                <a:latin typeface="Eras Medium ITC" pitchFamily="34" charset="0"/>
              </a:rPr>
              <a:t>(II</a:t>
            </a:r>
            <a:r>
              <a:rPr lang="en-US" sz="3600" b="1" i="0" dirty="0">
                <a:solidFill>
                  <a:srgbClr val="FF0000"/>
                </a:solidFill>
                <a:latin typeface="Eras Medium ITC" pitchFamily="34" charset="0"/>
              </a:rPr>
              <a:t>)</a:t>
            </a:r>
            <a:endParaRPr lang="en-GB" sz="3600" b="1" i="0" dirty="0"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806696" cy="5400600"/>
          </a:xfrm>
        </p:spPr>
        <p:txBody>
          <a:bodyPr>
            <a:normAutofit fontScale="92500" lnSpcReduction="20000"/>
          </a:bodyPr>
          <a:lstStyle/>
          <a:p>
            <a:r>
              <a:rPr lang="ru-RU" sz="2300" dirty="0" smtClean="0">
                <a:solidFill>
                  <a:srgbClr val="002060"/>
                </a:solidFill>
              </a:rPr>
              <a:t>Наиболее опасные последствия ЛОС следующие</a:t>
            </a:r>
            <a:r>
              <a:rPr lang="en-US" sz="2300" dirty="0" smtClean="0">
                <a:solidFill>
                  <a:srgbClr val="002060"/>
                </a:solidFill>
              </a:rPr>
              <a:t>:</a:t>
            </a:r>
            <a:endParaRPr lang="en-US" sz="2300" dirty="0">
              <a:solidFill>
                <a:srgbClr val="002060"/>
              </a:solidFill>
            </a:endParaRPr>
          </a:p>
          <a:p>
            <a:r>
              <a:rPr lang="ru-RU" sz="2300" dirty="0" smtClean="0">
                <a:solidFill>
                  <a:srgbClr val="002060"/>
                </a:solidFill>
              </a:rPr>
              <a:t>Усиливают образование озона и </a:t>
            </a:r>
            <a:r>
              <a:rPr lang="en-US" sz="2300" dirty="0" smtClean="0">
                <a:solidFill>
                  <a:srgbClr val="002060"/>
                </a:solidFill>
              </a:rPr>
              <a:t>PM </a:t>
            </a:r>
            <a:r>
              <a:rPr lang="ru-RU" sz="2300" dirty="0" smtClean="0">
                <a:solidFill>
                  <a:srgbClr val="002060"/>
                </a:solidFill>
              </a:rPr>
              <a:t>в атмосфере</a:t>
            </a:r>
            <a:endParaRPr lang="en-US" sz="2300" dirty="0">
              <a:solidFill>
                <a:srgbClr val="002060"/>
              </a:solidFill>
            </a:endParaRPr>
          </a:p>
          <a:p>
            <a:r>
              <a:rPr lang="ru-RU" sz="2300" dirty="0" smtClean="0">
                <a:solidFill>
                  <a:srgbClr val="002060"/>
                </a:solidFill>
              </a:rPr>
              <a:t>Представляют риск для здоровья человека, поскольку содержат сильный канцероген – бензол. </a:t>
            </a:r>
            <a:endParaRPr lang="en-US" sz="2300" dirty="0">
              <a:solidFill>
                <a:srgbClr val="002060"/>
              </a:solidFill>
            </a:endParaRPr>
          </a:p>
          <a:p>
            <a:r>
              <a:rPr lang="ru-RU" sz="2300" dirty="0" smtClean="0">
                <a:solidFill>
                  <a:srgbClr val="002060"/>
                </a:solidFill>
              </a:rPr>
              <a:t>Испарение от бензоколонок дает около </a:t>
            </a:r>
            <a:r>
              <a:rPr lang="en-US" sz="2300" dirty="0" smtClean="0">
                <a:solidFill>
                  <a:srgbClr val="002060"/>
                </a:solidFill>
              </a:rPr>
              <a:t> </a:t>
            </a:r>
            <a:r>
              <a:rPr lang="en-US" sz="2300" dirty="0">
                <a:solidFill>
                  <a:srgbClr val="002060"/>
                </a:solidFill>
              </a:rPr>
              <a:t>5% </a:t>
            </a:r>
            <a:r>
              <a:rPr lang="ru-RU" sz="2300" dirty="0" smtClean="0">
                <a:solidFill>
                  <a:srgbClr val="002060"/>
                </a:solidFill>
              </a:rPr>
              <a:t>бензола </a:t>
            </a:r>
            <a:r>
              <a:rPr lang="en-US" sz="2300" dirty="0" smtClean="0">
                <a:solidFill>
                  <a:srgbClr val="002060"/>
                </a:solidFill>
              </a:rPr>
              <a:t>benzene </a:t>
            </a:r>
            <a:r>
              <a:rPr lang="ru-RU" sz="2300" dirty="0" smtClean="0">
                <a:solidFill>
                  <a:srgbClr val="002060"/>
                </a:solidFill>
              </a:rPr>
              <a:t>в атмосфере</a:t>
            </a:r>
            <a:r>
              <a:rPr lang="en-US" sz="2300" dirty="0" smtClean="0">
                <a:solidFill>
                  <a:srgbClr val="002060"/>
                </a:solidFill>
              </a:rPr>
              <a:t>.</a:t>
            </a:r>
            <a:endParaRPr lang="en-US" sz="2300" dirty="0">
              <a:solidFill>
                <a:srgbClr val="002060"/>
              </a:solidFill>
            </a:endParaRPr>
          </a:p>
          <a:p>
            <a:r>
              <a:rPr lang="ru-RU" sz="2300" dirty="0" smtClean="0">
                <a:solidFill>
                  <a:srgbClr val="002060"/>
                </a:solidFill>
              </a:rPr>
              <a:t>Бензол является известным канцерогеном и может вызывать поражение генетической структуры человеческих клеток. У бензола нет безопасного уровня концентрации  в атмосферном воздухе.</a:t>
            </a:r>
          </a:p>
          <a:p>
            <a:r>
              <a:rPr lang="ru-RU" sz="2300" dirty="0" smtClean="0">
                <a:solidFill>
                  <a:srgbClr val="002060"/>
                </a:solidFill>
              </a:rPr>
              <a:t>Средние концентрации бензола в атмосфере сельской и городской местности составляют, по данным ВОЗ, </a:t>
            </a:r>
            <a:r>
              <a:rPr lang="en-US" sz="2300" dirty="0" smtClean="0">
                <a:solidFill>
                  <a:srgbClr val="002060"/>
                </a:solidFill>
              </a:rPr>
              <a:t>1 </a:t>
            </a:r>
            <a:r>
              <a:rPr lang="en-US" sz="2300" dirty="0">
                <a:solidFill>
                  <a:srgbClr val="002060"/>
                </a:solidFill>
              </a:rPr>
              <a:t>µg/m3 </a:t>
            </a:r>
            <a:r>
              <a:rPr lang="ru-RU" sz="2300" dirty="0" smtClean="0">
                <a:solidFill>
                  <a:srgbClr val="002060"/>
                </a:solidFill>
              </a:rPr>
              <a:t>и</a:t>
            </a:r>
            <a:r>
              <a:rPr lang="en-US" sz="2300" dirty="0" smtClean="0">
                <a:solidFill>
                  <a:srgbClr val="002060"/>
                </a:solidFill>
              </a:rPr>
              <a:t> </a:t>
            </a:r>
            <a:r>
              <a:rPr lang="en-US" sz="2300" dirty="0">
                <a:solidFill>
                  <a:srgbClr val="002060"/>
                </a:solidFill>
              </a:rPr>
              <a:t>5–20 </a:t>
            </a:r>
            <a:r>
              <a:rPr lang="en-US" sz="2300" dirty="0" smtClean="0">
                <a:solidFill>
                  <a:srgbClr val="002060"/>
                </a:solidFill>
              </a:rPr>
              <a:t>µg/m3</a:t>
            </a:r>
            <a:r>
              <a:rPr lang="ru-RU" sz="2300" dirty="0" smtClean="0">
                <a:solidFill>
                  <a:srgbClr val="002060"/>
                </a:solidFill>
              </a:rPr>
              <a:t> соответственно</a:t>
            </a:r>
            <a:r>
              <a:rPr lang="en-US" sz="2300" dirty="0" smtClean="0">
                <a:solidFill>
                  <a:srgbClr val="002060"/>
                </a:solidFill>
              </a:rPr>
              <a:t>. </a:t>
            </a:r>
            <a:r>
              <a:rPr lang="ru-RU" sz="2300" dirty="0" smtClean="0">
                <a:solidFill>
                  <a:srgbClr val="002060"/>
                </a:solidFill>
              </a:rPr>
              <a:t>ПДК бензола в воздухе определенная на основании концепции приемлемого риска составляет </a:t>
            </a:r>
            <a:r>
              <a:rPr lang="en-US" sz="2300" dirty="0" smtClean="0">
                <a:solidFill>
                  <a:srgbClr val="002060"/>
                </a:solidFill>
              </a:rPr>
              <a:t>5 </a:t>
            </a:r>
            <a:r>
              <a:rPr lang="en-US" sz="2300" dirty="0">
                <a:solidFill>
                  <a:srgbClr val="002060"/>
                </a:solidFill>
              </a:rPr>
              <a:t>µg/m3. </a:t>
            </a:r>
            <a:r>
              <a:rPr lang="ru-RU" sz="2300" dirty="0" smtClean="0">
                <a:solidFill>
                  <a:srgbClr val="002060"/>
                </a:solidFill>
              </a:rPr>
              <a:t>Концентрации бензола в помещении и в атмосфере повышаются в тех местах, где расположены АЗС.</a:t>
            </a:r>
          </a:p>
          <a:p>
            <a:r>
              <a:rPr lang="ru-RU" sz="2300" dirty="0">
                <a:solidFill>
                  <a:srgbClr val="002060"/>
                </a:solidFill>
              </a:rPr>
              <a:t>Неприятный запах и шум мешают жителям</a:t>
            </a:r>
            <a:r>
              <a:rPr lang="en-US" sz="2300" dirty="0">
                <a:solidFill>
                  <a:srgbClr val="002060"/>
                </a:solidFill>
              </a:rPr>
              <a:t>. </a:t>
            </a:r>
          </a:p>
          <a:p>
            <a:endParaRPr lang="en-US" sz="23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1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52128"/>
          </a:xfrm>
        </p:spPr>
        <p:txBody>
          <a:bodyPr>
            <a:normAutofit/>
          </a:bodyPr>
          <a:lstStyle/>
          <a:p>
            <a:pPr algn="ctr"/>
            <a:r>
              <a:rPr lang="ru-RU" sz="3600" b="1" i="0" dirty="0" smtClean="0">
                <a:latin typeface="Eras Medium ITC" pitchFamily="34" charset="0"/>
              </a:rPr>
              <a:t>Требования Европейского Союза по обращению с топливом </a:t>
            </a:r>
            <a:r>
              <a:rPr lang="en-US" sz="3600" b="1" i="0" dirty="0">
                <a:solidFill>
                  <a:srgbClr val="FF0000"/>
                </a:solidFill>
                <a:latin typeface="Eras Medium ITC" pitchFamily="34" charset="0"/>
              </a:rPr>
              <a:t>(I)</a:t>
            </a:r>
            <a:endParaRPr lang="en-GB" sz="3600" b="1" i="0" dirty="0"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73176"/>
            <a:ext cx="8712968" cy="5400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Эмиссии ЛОС от бензозаправок регулируются двумя Директивами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Директива </a:t>
            </a:r>
            <a:r>
              <a:rPr lang="en-US" dirty="0" smtClean="0">
                <a:solidFill>
                  <a:srgbClr val="002060"/>
                </a:solidFill>
              </a:rPr>
              <a:t>94/63/EC </a:t>
            </a:r>
            <a:r>
              <a:rPr lang="ru-RU" dirty="0" smtClean="0">
                <a:solidFill>
                  <a:srgbClr val="002060"/>
                </a:solidFill>
              </a:rPr>
              <a:t> от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20 </a:t>
            </a:r>
            <a:r>
              <a:rPr lang="ru-RU" dirty="0" smtClean="0">
                <a:solidFill>
                  <a:srgbClr val="002060"/>
                </a:solidFill>
              </a:rPr>
              <a:t>декабря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1994 </a:t>
            </a:r>
            <a:r>
              <a:rPr lang="ru-RU" dirty="0" smtClean="0">
                <a:solidFill>
                  <a:srgbClr val="002060"/>
                </a:solidFill>
              </a:rPr>
              <a:t>года о контроле эмиссий ЛОС, возникающих вследствие </a:t>
            </a:r>
            <a:r>
              <a:rPr lang="ru-RU" dirty="0">
                <a:solidFill>
                  <a:srgbClr val="002060"/>
                </a:solidFill>
              </a:rPr>
              <a:t>х</a:t>
            </a:r>
            <a:r>
              <a:rPr lang="ru-RU" dirty="0" smtClean="0">
                <a:solidFill>
                  <a:srgbClr val="002060"/>
                </a:solidFill>
              </a:rPr>
              <a:t>ранения бензина и  его реализации на терминалах АСЗ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Директива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2009/126/EC </a:t>
            </a:r>
            <a:r>
              <a:rPr lang="ru-RU" dirty="0">
                <a:solidFill>
                  <a:srgbClr val="002060"/>
                </a:solidFill>
              </a:rPr>
              <a:t>от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2</a:t>
            </a:r>
            <a:r>
              <a:rPr lang="ru-RU" dirty="0" smtClean="0">
                <a:solidFill>
                  <a:srgbClr val="002060"/>
                </a:solidFill>
              </a:rPr>
              <a:t>1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октября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2009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года об Этапе </a:t>
            </a:r>
            <a:r>
              <a:rPr lang="en-US" dirty="0" smtClean="0">
                <a:solidFill>
                  <a:srgbClr val="002060"/>
                </a:solidFill>
              </a:rPr>
              <a:t>II </a:t>
            </a:r>
            <a:r>
              <a:rPr lang="ru-RU" dirty="0" smtClean="0">
                <a:solidFill>
                  <a:srgbClr val="002060"/>
                </a:solidFill>
              </a:rPr>
              <a:t>возврата паров бензина во время заправки автотранспорта на АЗС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Директива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94/63/EC </a:t>
            </a:r>
            <a:r>
              <a:rPr lang="ru-RU" dirty="0" smtClean="0">
                <a:solidFill>
                  <a:srgbClr val="002060"/>
                </a:solidFill>
              </a:rPr>
              <a:t>предписывает, чтобы максимальное значение испаряющихся право бензина от установки возврата паров не превышало </a:t>
            </a:r>
            <a:r>
              <a:rPr lang="en-US" dirty="0" smtClean="0">
                <a:solidFill>
                  <a:srgbClr val="002060"/>
                </a:solidFill>
              </a:rPr>
              <a:t>35 </a:t>
            </a:r>
            <a:r>
              <a:rPr lang="en-US" dirty="0">
                <a:solidFill>
                  <a:srgbClr val="002060"/>
                </a:solidFill>
              </a:rPr>
              <a:t>g/Nm</a:t>
            </a:r>
            <a:r>
              <a:rPr lang="en-US" baseline="30000" dirty="0">
                <a:solidFill>
                  <a:srgbClr val="002060"/>
                </a:solidFill>
              </a:rPr>
              <a:t>3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в час.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Директива </a:t>
            </a:r>
            <a:r>
              <a:rPr lang="en-US" dirty="0" smtClean="0">
                <a:solidFill>
                  <a:srgbClr val="002060"/>
                </a:solidFill>
              </a:rPr>
              <a:t>94/63/EC </a:t>
            </a:r>
            <a:r>
              <a:rPr lang="ru-RU" dirty="0" smtClean="0">
                <a:solidFill>
                  <a:srgbClr val="002060"/>
                </a:solidFill>
              </a:rPr>
              <a:t>вводит определение «</a:t>
            </a:r>
            <a:r>
              <a:rPr lang="ru-RU" dirty="0">
                <a:solidFill>
                  <a:srgbClr val="002060"/>
                </a:solidFill>
              </a:rPr>
              <a:t>установки возврата </a:t>
            </a:r>
            <a:r>
              <a:rPr lang="ru-RU" dirty="0" smtClean="0">
                <a:solidFill>
                  <a:srgbClr val="002060"/>
                </a:solidFill>
              </a:rPr>
              <a:t>паров»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ru-RU" dirty="0" smtClean="0">
                <a:solidFill>
                  <a:srgbClr val="002060"/>
                </a:solidFill>
              </a:rPr>
              <a:t>что означает оборудование для возврата паров бензина, включающую некоторый буферный резервуар непосредственно на терминале. Этот этап задачи возврата паров был назван </a:t>
            </a:r>
            <a:r>
              <a:rPr lang="ru-RU" dirty="0">
                <a:solidFill>
                  <a:srgbClr val="002060"/>
                </a:solidFill>
              </a:rPr>
              <a:t>Э</a:t>
            </a:r>
            <a:r>
              <a:rPr lang="ru-RU" dirty="0" smtClean="0">
                <a:solidFill>
                  <a:srgbClr val="002060"/>
                </a:solidFill>
              </a:rPr>
              <a:t>тапом </a:t>
            </a:r>
            <a:r>
              <a:rPr lang="en-US" dirty="0" smtClean="0">
                <a:solidFill>
                  <a:srgbClr val="002060"/>
                </a:solidFill>
              </a:rPr>
              <a:t>I</a:t>
            </a:r>
            <a:endParaRPr lang="en-US" dirty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502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52128"/>
          </a:xfrm>
        </p:spPr>
        <p:txBody>
          <a:bodyPr>
            <a:normAutofit/>
          </a:bodyPr>
          <a:lstStyle/>
          <a:p>
            <a:pPr algn="ctr"/>
            <a:r>
              <a:rPr lang="ru-RU" sz="3600" b="1" i="0" dirty="0" smtClean="0">
                <a:latin typeface="Eras Medium ITC" pitchFamily="34" charset="0"/>
              </a:rPr>
              <a:t>Требования Европейского Союза по обращению с топливом </a:t>
            </a:r>
            <a:r>
              <a:rPr lang="en-US" sz="3600" b="1" i="0" dirty="0">
                <a:solidFill>
                  <a:srgbClr val="FF0000"/>
                </a:solidFill>
                <a:latin typeface="Eras Medium ITC" pitchFamily="34" charset="0"/>
              </a:rPr>
              <a:t>(</a:t>
            </a:r>
            <a:r>
              <a:rPr lang="en-US" sz="3600" b="1" i="0" dirty="0" smtClean="0">
                <a:solidFill>
                  <a:srgbClr val="FF0000"/>
                </a:solidFill>
                <a:latin typeface="Eras Medium ITC" pitchFamily="34" charset="0"/>
              </a:rPr>
              <a:t>II)</a:t>
            </a:r>
            <a:endParaRPr lang="en-GB" sz="3600" b="1" i="0" dirty="0">
              <a:latin typeface="Eras Medium ITC" pitchFamily="34" charset="0"/>
            </a:endParaRPr>
          </a:p>
        </p:txBody>
      </p:sp>
      <p:pic>
        <p:nvPicPr>
          <p:cNvPr id="4" name="Объект 3" descr="stageIvapor copy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5904655" cy="4824536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588224" y="1700808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Так работает устройство возврата паров этапа </a:t>
            </a:r>
            <a:r>
              <a:rPr lang="en-US" sz="2000" dirty="0" smtClean="0"/>
              <a:t>I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14174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52128"/>
          </a:xfrm>
        </p:spPr>
        <p:txBody>
          <a:bodyPr>
            <a:normAutofit/>
          </a:bodyPr>
          <a:lstStyle/>
          <a:p>
            <a:pPr algn="ctr"/>
            <a:r>
              <a:rPr lang="ru-RU" sz="3600" b="1" i="0" dirty="0" smtClean="0">
                <a:latin typeface="Eras Medium ITC" pitchFamily="34" charset="0"/>
              </a:rPr>
              <a:t>Требования Европейского Союза по обращению с топливом </a:t>
            </a:r>
            <a:r>
              <a:rPr lang="en-US" sz="3600" b="1" i="0" dirty="0">
                <a:solidFill>
                  <a:srgbClr val="FF0000"/>
                </a:solidFill>
                <a:latin typeface="Eras Medium ITC" pitchFamily="34" charset="0"/>
              </a:rPr>
              <a:t>(</a:t>
            </a:r>
            <a:r>
              <a:rPr lang="en-US" sz="3600" b="1" i="0" dirty="0" smtClean="0">
                <a:solidFill>
                  <a:srgbClr val="FF0000"/>
                </a:solidFill>
                <a:latin typeface="Eras Medium ITC" pitchFamily="34" charset="0"/>
              </a:rPr>
              <a:t>II</a:t>
            </a:r>
            <a:r>
              <a:rPr lang="en-US" sz="3600" b="1" i="0" dirty="0">
                <a:solidFill>
                  <a:srgbClr val="FF0000"/>
                </a:solidFill>
                <a:latin typeface="Eras Medium ITC" pitchFamily="34" charset="0"/>
              </a:rPr>
              <a:t>I</a:t>
            </a:r>
            <a:r>
              <a:rPr lang="en-US" sz="3600" b="1" i="0" dirty="0" smtClean="0">
                <a:solidFill>
                  <a:srgbClr val="FF0000"/>
                </a:solidFill>
                <a:latin typeface="Eras Medium ITC" pitchFamily="34" charset="0"/>
              </a:rPr>
              <a:t>)</a:t>
            </a:r>
            <a:endParaRPr lang="en-GB" sz="3600" b="1" i="0" dirty="0">
              <a:latin typeface="Eras Medium IT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2120" y="1700808"/>
            <a:ext cx="33123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Так работает устройство возврата паров этапа </a:t>
            </a:r>
            <a:r>
              <a:rPr lang="en-US" sz="2000" dirty="0" smtClean="0"/>
              <a:t>II</a:t>
            </a:r>
            <a:r>
              <a:rPr lang="ru-RU" sz="2000" dirty="0" smtClean="0"/>
              <a:t>. Эффективность устройства не должна быть ниже 85% по уловленным парам</a:t>
            </a:r>
            <a:endParaRPr lang="ru-RU" sz="2000" dirty="0"/>
          </a:p>
        </p:txBody>
      </p:sp>
      <p:pic>
        <p:nvPicPr>
          <p:cNvPr id="6" name="Объект 5" descr="stageIIvapor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73384"/>
            <a:ext cx="5112568" cy="3915856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7" name="Рисунок 6" descr="hose copy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21088"/>
            <a:ext cx="4032448" cy="2559943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3159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52128"/>
          </a:xfrm>
        </p:spPr>
        <p:txBody>
          <a:bodyPr>
            <a:normAutofit/>
          </a:bodyPr>
          <a:lstStyle/>
          <a:p>
            <a:pPr algn="ctr"/>
            <a:r>
              <a:rPr lang="ru-RU" sz="3600" b="1" i="0" dirty="0" smtClean="0">
                <a:latin typeface="Eras Medium ITC" pitchFamily="34" charset="0"/>
              </a:rPr>
              <a:t>Требования Европейского Союза по обращению с топливом </a:t>
            </a:r>
            <a:r>
              <a:rPr lang="en-US" sz="3600" b="1" i="0" dirty="0">
                <a:solidFill>
                  <a:srgbClr val="FF0000"/>
                </a:solidFill>
                <a:latin typeface="Eras Medium ITC" pitchFamily="34" charset="0"/>
              </a:rPr>
              <a:t>(</a:t>
            </a:r>
            <a:r>
              <a:rPr lang="en-US" sz="3600" b="1" i="0" dirty="0" smtClean="0">
                <a:solidFill>
                  <a:srgbClr val="FF0000"/>
                </a:solidFill>
                <a:latin typeface="Eras Medium ITC" pitchFamily="34" charset="0"/>
              </a:rPr>
              <a:t>IV)</a:t>
            </a:r>
            <a:endParaRPr lang="en-GB" sz="3600" b="1" i="0" dirty="0">
              <a:latin typeface="Eras Medium IT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Приведенные выше требования по Этапу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 Этапу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II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развития систем возврата паров считаются НДТ для АЗС. Специального справочника по НДТ нет, но некоторые положения содержатся в Справочнике по НДТ «Эмиссии от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ранилищ». Минимальные требования НДТ к АЗС:</a:t>
            </a:r>
          </a:p>
          <a:p>
            <a:pPr lvl="1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Двустенные подземные хранилища топлива.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Системы возврата паров топлива Этапа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II.</a:t>
            </a:r>
          </a:p>
          <a:p>
            <a:pPr lvl="1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Подходящие материалы для мощения островков у колонок (не асфальт!) и в местах загрузки топлива в хранилища.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Программы мониторинга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661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ru-RU" sz="3600" b="1" i="0" dirty="0" smtClean="0">
                <a:latin typeface="Eras Medium ITC" pitchFamily="34" charset="0"/>
              </a:rPr>
              <a:t>Оценки риска </a:t>
            </a:r>
            <a:r>
              <a:rPr lang="en-US" sz="3600" b="1" i="0" dirty="0">
                <a:solidFill>
                  <a:srgbClr val="FF0000"/>
                </a:solidFill>
                <a:latin typeface="Eras Medium ITC" pitchFamily="34" charset="0"/>
              </a:rPr>
              <a:t>(I)</a:t>
            </a:r>
            <a:endParaRPr lang="en-GB" sz="3600" b="1" i="0" dirty="0">
              <a:latin typeface="Eras Medium IT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Одним из наилучшим способов предотвращения вреда окружающей среде от антропогенного воздействия является оценка риска. Специальные методики оценки риска основаны на анализе вероятности неблагоприятного события и оценке вреда. Для определения риска используется матричный метод. 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2" b="12004"/>
          <a:stretch>
            <a:fillRect/>
          </a:stretch>
        </p:blipFill>
        <p:spPr bwMode="auto">
          <a:xfrm>
            <a:off x="9160" y="2510550"/>
            <a:ext cx="4706856" cy="44194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2040" y="2852936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Риск повышается с ростом  </a:t>
            </a:r>
            <a:b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возможного причиненного вреда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923436" y="5934670"/>
            <a:ext cx="4161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ALARA</a:t>
            </a:r>
            <a:r>
              <a:rPr lang="en-US" dirty="0"/>
              <a:t> – </a:t>
            </a:r>
            <a:r>
              <a:rPr lang="en-US" b="1" dirty="0"/>
              <a:t>A</a:t>
            </a:r>
            <a:r>
              <a:rPr lang="en-US" dirty="0"/>
              <a:t>s </a:t>
            </a:r>
            <a:r>
              <a:rPr lang="en-US" b="1" dirty="0"/>
              <a:t>L</a:t>
            </a:r>
            <a:r>
              <a:rPr lang="en-US" dirty="0"/>
              <a:t>ow </a:t>
            </a:r>
            <a:r>
              <a:rPr lang="en-US" b="1" dirty="0"/>
              <a:t>A</a:t>
            </a:r>
            <a:r>
              <a:rPr lang="en-US" dirty="0"/>
              <a:t>s </a:t>
            </a:r>
            <a:r>
              <a:rPr lang="en-US" b="1" dirty="0"/>
              <a:t>R</a:t>
            </a:r>
            <a:r>
              <a:rPr lang="en-US" dirty="0"/>
              <a:t>easonably </a:t>
            </a:r>
            <a:r>
              <a:rPr lang="en-US" b="1" dirty="0"/>
              <a:t>A</a:t>
            </a:r>
            <a:r>
              <a:rPr lang="en-US" dirty="0"/>
              <a:t>chievable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377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5977</TotalTime>
  <Words>897</Words>
  <Application>Microsoft Office PowerPoint</Application>
  <PresentationFormat>On-screen Show (4:3)</PresentationFormat>
  <Paragraphs>72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Разработка рекомендаций  по установлению ПДВ и других нормативов при хранении и реализации бензина</vt:lpstr>
      <vt:lpstr>Качество воздуха в Европе</vt:lpstr>
      <vt:lpstr>Экологические последствия хранения и реализации топлива (I)</vt:lpstr>
      <vt:lpstr>Экологические последствия хранения и реализации топлива (II)</vt:lpstr>
      <vt:lpstr>Требования Европейского Союза по обращению с топливом (I)</vt:lpstr>
      <vt:lpstr>Требования Европейского Союза по обращению с топливом (II)</vt:lpstr>
      <vt:lpstr>Требования Европейского Союза по обращению с топливом (III)</vt:lpstr>
      <vt:lpstr>Требования Европейского Союза по обращению с топливом (IV)</vt:lpstr>
      <vt:lpstr>Оценки риска (I)</vt:lpstr>
      <vt:lpstr>Оценки риска (II)</vt:lpstr>
      <vt:lpstr>Рекомендации для стран-партнеров</vt:lpstr>
      <vt:lpstr>Slide 12</vt:lpstr>
    </vt:vector>
  </TitlesOfParts>
  <Company>MWH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Tatiana Guseva;Michaek Begak</dc:creator>
  <cp:lastModifiedBy>Vladimir Morozov</cp:lastModifiedBy>
  <cp:revision>447</cp:revision>
  <cp:lastPrinted>2012-05-10T14:01:43Z</cp:lastPrinted>
  <dcterms:created xsi:type="dcterms:W3CDTF">2011-10-12T15:30:18Z</dcterms:created>
  <dcterms:modified xsi:type="dcterms:W3CDTF">2014-04-22T03:09:17Z</dcterms:modified>
</cp:coreProperties>
</file>