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82" r:id="rId2"/>
    <p:sldId id="413" r:id="rId3"/>
    <p:sldId id="415" r:id="rId4"/>
    <p:sldId id="416" r:id="rId5"/>
    <p:sldId id="417" r:id="rId6"/>
    <p:sldId id="418" r:id="rId7"/>
    <p:sldId id="423" r:id="rId8"/>
    <p:sldId id="422" r:id="rId9"/>
    <p:sldId id="439" r:id="rId10"/>
    <p:sldId id="425" r:id="rId11"/>
    <p:sldId id="440" r:id="rId12"/>
    <p:sldId id="427" r:id="rId13"/>
    <p:sldId id="420" r:id="rId14"/>
    <p:sldId id="429" r:id="rId15"/>
    <p:sldId id="428" r:id="rId16"/>
    <p:sldId id="430" r:id="rId17"/>
    <p:sldId id="432" r:id="rId18"/>
    <p:sldId id="431" r:id="rId19"/>
    <p:sldId id="433" r:id="rId20"/>
    <p:sldId id="434" r:id="rId21"/>
    <p:sldId id="435" r:id="rId22"/>
    <p:sldId id="424" r:id="rId23"/>
    <p:sldId id="444" r:id="rId24"/>
    <p:sldId id="445" r:id="rId25"/>
    <p:sldId id="436" r:id="rId26"/>
    <p:sldId id="447" r:id="rId27"/>
    <p:sldId id="426" r:id="rId28"/>
    <p:sldId id="437" r:id="rId29"/>
    <p:sldId id="446" r:id="rId30"/>
    <p:sldId id="438" r:id="rId31"/>
    <p:sldId id="443" r:id="rId32"/>
    <p:sldId id="442" r:id="rId33"/>
    <p:sldId id="406"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FFCC66"/>
    <a:srgbClr val="0066FF"/>
    <a:srgbClr val="FF5050"/>
    <a:srgbClr val="E9E53B"/>
    <a:srgbClr val="FFFF99"/>
    <a:srgbClr val="FFFF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384" autoAdjust="0"/>
    <p:restoredTop sz="94872" autoAdjust="0"/>
  </p:normalViewPr>
  <p:slideViewPr>
    <p:cSldViewPr>
      <p:cViewPr>
        <p:scale>
          <a:sx n="73" d="100"/>
          <a:sy n="73" d="100"/>
        </p:scale>
        <p:origin x="-97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568B6-0492-483A-93F5-DC4DC89C923B}" type="doc">
      <dgm:prSet loTypeId="urn:microsoft.com/office/officeart/2005/8/layout/venn1" loCatId="relationship" qsTypeId="urn:microsoft.com/office/officeart/2005/8/quickstyle/simple1" qsCatId="simple" csTypeId="urn:microsoft.com/office/officeart/2005/8/colors/accent1_2" csCatId="accent1" phldr="1"/>
      <dgm:spPr/>
    </dgm:pt>
    <dgm:pt modelId="{F85D9188-DACA-4524-AFFA-140A7CF2299B}">
      <dgm:prSet phldrT="[Text]" custT="1"/>
      <dgm:spPr>
        <a:solidFill>
          <a:srgbClr val="CDC90D">
            <a:alpha val="49804"/>
          </a:srgbClr>
        </a:solidFill>
      </dgm:spPr>
      <dgm:t>
        <a:bodyPr/>
        <a:lstStyle/>
        <a:p>
          <a:r>
            <a:rPr lang="ru-RU" sz="1900" b="1" dirty="0" smtClean="0">
              <a:solidFill>
                <a:srgbClr val="002060"/>
              </a:solidFill>
            </a:rPr>
            <a:t>Предприятия / Операторы</a:t>
          </a:r>
          <a:endParaRPr lang="en-GB" sz="1900" b="1" dirty="0">
            <a:solidFill>
              <a:srgbClr val="002060"/>
            </a:solidFill>
          </a:endParaRPr>
        </a:p>
      </dgm:t>
    </dgm:pt>
    <dgm:pt modelId="{BD21D3BB-7B3C-4C65-B8F3-3C98797064A3}" type="parTrans" cxnId="{4A44BA8D-A54D-4DF3-8B97-842B275B5E0C}">
      <dgm:prSet/>
      <dgm:spPr/>
      <dgm:t>
        <a:bodyPr/>
        <a:lstStyle/>
        <a:p>
          <a:endParaRPr lang="en-GB"/>
        </a:p>
      </dgm:t>
    </dgm:pt>
    <dgm:pt modelId="{A63D6875-B856-4135-A0EC-B2987C79FA55}" type="sibTrans" cxnId="{4A44BA8D-A54D-4DF3-8B97-842B275B5E0C}">
      <dgm:prSet/>
      <dgm:spPr/>
      <dgm:t>
        <a:bodyPr/>
        <a:lstStyle/>
        <a:p>
          <a:endParaRPr lang="en-GB"/>
        </a:p>
      </dgm:t>
    </dgm:pt>
    <dgm:pt modelId="{0D918055-66E4-4997-B808-35E444F678D3}">
      <dgm:prSet phldrT="[Text]" custT="1"/>
      <dgm:spPr>
        <a:solidFill>
          <a:srgbClr val="0368AD">
            <a:alpha val="49804"/>
          </a:srgbClr>
        </a:solidFill>
      </dgm:spPr>
      <dgm:t>
        <a:bodyPr/>
        <a:lstStyle/>
        <a:p>
          <a:pPr algn="ctr"/>
          <a:r>
            <a:rPr lang="ru-RU" sz="1900" b="1" dirty="0" err="1" smtClean="0">
              <a:solidFill>
                <a:srgbClr val="002060"/>
              </a:solidFill>
            </a:rPr>
            <a:t>Природо</a:t>
          </a:r>
          <a:r>
            <a:rPr lang="ru-RU" sz="1900" b="1" dirty="0" smtClean="0">
              <a:solidFill>
                <a:srgbClr val="002060"/>
              </a:solidFill>
            </a:rPr>
            <a:t>-охранные органы</a:t>
          </a:r>
          <a:endParaRPr lang="en-GB" sz="1900" b="1" dirty="0">
            <a:solidFill>
              <a:srgbClr val="002060"/>
            </a:solidFill>
          </a:endParaRPr>
        </a:p>
      </dgm:t>
    </dgm:pt>
    <dgm:pt modelId="{3F252AC1-322E-44B3-9EAE-28D4E2B1FA42}" type="parTrans" cxnId="{D1BDE55F-3AF6-42AC-971D-FE7B688E9B83}">
      <dgm:prSet/>
      <dgm:spPr/>
      <dgm:t>
        <a:bodyPr/>
        <a:lstStyle/>
        <a:p>
          <a:endParaRPr lang="en-GB"/>
        </a:p>
      </dgm:t>
    </dgm:pt>
    <dgm:pt modelId="{5A09C841-032E-4C38-87B5-E374092DDD89}" type="sibTrans" cxnId="{D1BDE55F-3AF6-42AC-971D-FE7B688E9B83}">
      <dgm:prSet/>
      <dgm:spPr/>
      <dgm:t>
        <a:bodyPr/>
        <a:lstStyle/>
        <a:p>
          <a:endParaRPr lang="en-GB"/>
        </a:p>
      </dgm:t>
    </dgm:pt>
    <dgm:pt modelId="{02F738E4-1AEA-4E27-977D-49AE047BC010}">
      <dgm:prSet phldrT="[Text]" custT="1"/>
      <dgm:spPr>
        <a:solidFill>
          <a:srgbClr val="36AD07">
            <a:alpha val="49804"/>
          </a:srgbClr>
        </a:solidFill>
      </dgm:spPr>
      <dgm:t>
        <a:bodyPr/>
        <a:lstStyle/>
        <a:p>
          <a:pPr algn="ctr"/>
          <a:r>
            <a:rPr lang="ru-RU" sz="1900" b="1" dirty="0" smtClean="0">
              <a:solidFill>
                <a:srgbClr val="002060"/>
              </a:solidFill>
            </a:rPr>
            <a:t>Общественность</a:t>
          </a:r>
          <a:endParaRPr lang="en-GB" sz="1900" b="1" dirty="0">
            <a:solidFill>
              <a:srgbClr val="002060"/>
            </a:solidFill>
          </a:endParaRPr>
        </a:p>
      </dgm:t>
    </dgm:pt>
    <dgm:pt modelId="{6DFE6F07-8834-44F8-98CB-23130E041C44}" type="parTrans" cxnId="{4C43A57C-26C6-4E7D-99A8-D2673F629347}">
      <dgm:prSet/>
      <dgm:spPr/>
      <dgm:t>
        <a:bodyPr/>
        <a:lstStyle/>
        <a:p>
          <a:endParaRPr lang="en-GB"/>
        </a:p>
      </dgm:t>
    </dgm:pt>
    <dgm:pt modelId="{8085B45E-64AA-47AB-8D93-29B9F1249EC0}" type="sibTrans" cxnId="{4C43A57C-26C6-4E7D-99A8-D2673F629347}">
      <dgm:prSet/>
      <dgm:spPr/>
      <dgm:t>
        <a:bodyPr/>
        <a:lstStyle/>
        <a:p>
          <a:endParaRPr lang="en-GB"/>
        </a:p>
      </dgm:t>
    </dgm:pt>
    <dgm:pt modelId="{995D60F3-FCCA-43B1-BD1C-916E5E3A0859}" type="pres">
      <dgm:prSet presAssocID="{989568B6-0492-483A-93F5-DC4DC89C923B}" presName="compositeShape" presStyleCnt="0">
        <dgm:presLayoutVars>
          <dgm:chMax val="7"/>
          <dgm:dir/>
          <dgm:resizeHandles val="exact"/>
        </dgm:presLayoutVars>
      </dgm:prSet>
      <dgm:spPr/>
    </dgm:pt>
    <dgm:pt modelId="{965DE420-1369-4820-BD19-71BAC4EFCBB7}" type="pres">
      <dgm:prSet presAssocID="{F85D9188-DACA-4524-AFFA-140A7CF2299B}" presName="circ1" presStyleLbl="vennNode1" presStyleIdx="0" presStyleCnt="3" custLinFactNeighborX="-3123" custLinFactNeighborY="9489"/>
      <dgm:spPr/>
      <dgm:t>
        <a:bodyPr/>
        <a:lstStyle/>
        <a:p>
          <a:endParaRPr lang="en-GB"/>
        </a:p>
      </dgm:t>
    </dgm:pt>
    <dgm:pt modelId="{3D6A3854-9A3F-4DE9-9FCF-1E37C58D5C5D}" type="pres">
      <dgm:prSet presAssocID="{F85D9188-DACA-4524-AFFA-140A7CF2299B}" presName="circ1Tx" presStyleLbl="revTx" presStyleIdx="0" presStyleCnt="0">
        <dgm:presLayoutVars>
          <dgm:chMax val="0"/>
          <dgm:chPref val="0"/>
          <dgm:bulletEnabled val="1"/>
        </dgm:presLayoutVars>
      </dgm:prSet>
      <dgm:spPr/>
      <dgm:t>
        <a:bodyPr/>
        <a:lstStyle/>
        <a:p>
          <a:endParaRPr lang="en-GB"/>
        </a:p>
      </dgm:t>
    </dgm:pt>
    <dgm:pt modelId="{8A461A9E-AC35-458F-BC2D-B9F404449E37}" type="pres">
      <dgm:prSet presAssocID="{0D918055-66E4-4997-B808-35E444F678D3}" presName="circ2" presStyleLbl="vennNode1" presStyleIdx="1" presStyleCnt="3" custScaleX="109631" custScaleY="108102" custLinFactNeighborX="9877" custLinFactNeighborY="226"/>
      <dgm:spPr/>
      <dgm:t>
        <a:bodyPr/>
        <a:lstStyle/>
        <a:p>
          <a:endParaRPr lang="en-GB"/>
        </a:p>
      </dgm:t>
    </dgm:pt>
    <dgm:pt modelId="{C86D94B5-6432-429C-9563-34705A46FE28}" type="pres">
      <dgm:prSet presAssocID="{0D918055-66E4-4997-B808-35E444F678D3}" presName="circ2Tx" presStyleLbl="revTx" presStyleIdx="0" presStyleCnt="0">
        <dgm:presLayoutVars>
          <dgm:chMax val="0"/>
          <dgm:chPref val="0"/>
          <dgm:bulletEnabled val="1"/>
        </dgm:presLayoutVars>
      </dgm:prSet>
      <dgm:spPr/>
      <dgm:t>
        <a:bodyPr/>
        <a:lstStyle/>
        <a:p>
          <a:endParaRPr lang="en-GB"/>
        </a:p>
      </dgm:t>
    </dgm:pt>
    <dgm:pt modelId="{99EFCB27-1E51-4BE7-A97F-A46781D18DED}" type="pres">
      <dgm:prSet presAssocID="{02F738E4-1AEA-4E27-977D-49AE047BC010}" presName="circ3" presStyleLbl="vennNode1" presStyleIdx="2" presStyleCnt="3" custScaleX="104996" custScaleY="102306" custLinFactNeighborX="-16187" custLinFactNeighborY="2247"/>
      <dgm:spPr/>
      <dgm:t>
        <a:bodyPr/>
        <a:lstStyle/>
        <a:p>
          <a:endParaRPr lang="en-GB"/>
        </a:p>
      </dgm:t>
    </dgm:pt>
    <dgm:pt modelId="{2160C237-08BB-4DF4-BD12-4F8A5F6C6AF7}" type="pres">
      <dgm:prSet presAssocID="{02F738E4-1AEA-4E27-977D-49AE047BC010}" presName="circ3Tx" presStyleLbl="revTx" presStyleIdx="0" presStyleCnt="0">
        <dgm:presLayoutVars>
          <dgm:chMax val="0"/>
          <dgm:chPref val="0"/>
          <dgm:bulletEnabled val="1"/>
        </dgm:presLayoutVars>
      </dgm:prSet>
      <dgm:spPr/>
      <dgm:t>
        <a:bodyPr/>
        <a:lstStyle/>
        <a:p>
          <a:endParaRPr lang="en-GB"/>
        </a:p>
      </dgm:t>
    </dgm:pt>
  </dgm:ptLst>
  <dgm:cxnLst>
    <dgm:cxn modelId="{605D2B4E-56F3-460A-B35C-491027763477}" type="presOf" srcId="{02F738E4-1AEA-4E27-977D-49AE047BC010}" destId="{99EFCB27-1E51-4BE7-A97F-A46781D18DED}" srcOrd="0" destOrd="0" presId="urn:microsoft.com/office/officeart/2005/8/layout/venn1"/>
    <dgm:cxn modelId="{1EF3CA24-8013-4882-B6B7-8651CB5EA103}" type="presOf" srcId="{F85D9188-DACA-4524-AFFA-140A7CF2299B}" destId="{3D6A3854-9A3F-4DE9-9FCF-1E37C58D5C5D}" srcOrd="1" destOrd="0" presId="urn:microsoft.com/office/officeart/2005/8/layout/venn1"/>
    <dgm:cxn modelId="{D1BDE55F-3AF6-42AC-971D-FE7B688E9B83}" srcId="{989568B6-0492-483A-93F5-DC4DC89C923B}" destId="{0D918055-66E4-4997-B808-35E444F678D3}" srcOrd="1" destOrd="0" parTransId="{3F252AC1-322E-44B3-9EAE-28D4E2B1FA42}" sibTransId="{5A09C841-032E-4C38-87B5-E374092DDD89}"/>
    <dgm:cxn modelId="{4C43A57C-26C6-4E7D-99A8-D2673F629347}" srcId="{989568B6-0492-483A-93F5-DC4DC89C923B}" destId="{02F738E4-1AEA-4E27-977D-49AE047BC010}" srcOrd="2" destOrd="0" parTransId="{6DFE6F07-8834-44F8-98CB-23130E041C44}" sibTransId="{8085B45E-64AA-47AB-8D93-29B9F1249EC0}"/>
    <dgm:cxn modelId="{E5F32275-FB23-4C14-A3F6-3643FA6C76EB}" type="presOf" srcId="{02F738E4-1AEA-4E27-977D-49AE047BC010}" destId="{2160C237-08BB-4DF4-BD12-4F8A5F6C6AF7}" srcOrd="1" destOrd="0" presId="urn:microsoft.com/office/officeart/2005/8/layout/venn1"/>
    <dgm:cxn modelId="{C536B43E-06C0-4DB5-BBDD-6BCEA35AC372}" type="presOf" srcId="{989568B6-0492-483A-93F5-DC4DC89C923B}" destId="{995D60F3-FCCA-43B1-BD1C-916E5E3A0859}" srcOrd="0" destOrd="0" presId="urn:microsoft.com/office/officeart/2005/8/layout/venn1"/>
    <dgm:cxn modelId="{8B9CBC72-ED46-43E5-B38B-DE6960DD2C37}" type="presOf" srcId="{0D918055-66E4-4997-B808-35E444F678D3}" destId="{C86D94B5-6432-429C-9563-34705A46FE28}" srcOrd="1" destOrd="0" presId="urn:microsoft.com/office/officeart/2005/8/layout/venn1"/>
    <dgm:cxn modelId="{34D330B5-7B44-46A9-B208-6D02ECDB55EB}" type="presOf" srcId="{F85D9188-DACA-4524-AFFA-140A7CF2299B}" destId="{965DE420-1369-4820-BD19-71BAC4EFCBB7}" srcOrd="0" destOrd="0" presId="urn:microsoft.com/office/officeart/2005/8/layout/venn1"/>
    <dgm:cxn modelId="{4A44BA8D-A54D-4DF3-8B97-842B275B5E0C}" srcId="{989568B6-0492-483A-93F5-DC4DC89C923B}" destId="{F85D9188-DACA-4524-AFFA-140A7CF2299B}" srcOrd="0" destOrd="0" parTransId="{BD21D3BB-7B3C-4C65-B8F3-3C98797064A3}" sibTransId="{A63D6875-B856-4135-A0EC-B2987C79FA55}"/>
    <dgm:cxn modelId="{960A4B75-400D-4B39-86B5-E28AE8ECB580}" type="presOf" srcId="{0D918055-66E4-4997-B808-35E444F678D3}" destId="{8A461A9E-AC35-458F-BC2D-B9F404449E37}" srcOrd="0" destOrd="0" presId="urn:microsoft.com/office/officeart/2005/8/layout/venn1"/>
    <dgm:cxn modelId="{3322C70D-0346-40AC-9F66-C83370D11E14}" type="presParOf" srcId="{995D60F3-FCCA-43B1-BD1C-916E5E3A0859}" destId="{965DE420-1369-4820-BD19-71BAC4EFCBB7}" srcOrd="0" destOrd="0" presId="urn:microsoft.com/office/officeart/2005/8/layout/venn1"/>
    <dgm:cxn modelId="{3B693939-E141-4BC4-9DB2-8E582931D530}" type="presParOf" srcId="{995D60F3-FCCA-43B1-BD1C-916E5E3A0859}" destId="{3D6A3854-9A3F-4DE9-9FCF-1E37C58D5C5D}" srcOrd="1" destOrd="0" presId="urn:microsoft.com/office/officeart/2005/8/layout/venn1"/>
    <dgm:cxn modelId="{77FE53F9-0376-40D2-A843-B26EEDF101B9}" type="presParOf" srcId="{995D60F3-FCCA-43B1-BD1C-916E5E3A0859}" destId="{8A461A9E-AC35-458F-BC2D-B9F404449E37}" srcOrd="2" destOrd="0" presId="urn:microsoft.com/office/officeart/2005/8/layout/venn1"/>
    <dgm:cxn modelId="{9D45ED7A-A514-41DB-A67E-5304D7ACC455}" type="presParOf" srcId="{995D60F3-FCCA-43B1-BD1C-916E5E3A0859}" destId="{C86D94B5-6432-429C-9563-34705A46FE28}" srcOrd="3" destOrd="0" presId="urn:microsoft.com/office/officeart/2005/8/layout/venn1"/>
    <dgm:cxn modelId="{056C10F6-AD97-4781-B319-7354B5A5440D}" type="presParOf" srcId="{995D60F3-FCCA-43B1-BD1C-916E5E3A0859}" destId="{99EFCB27-1E51-4BE7-A97F-A46781D18DED}" srcOrd="4" destOrd="0" presId="urn:microsoft.com/office/officeart/2005/8/layout/venn1"/>
    <dgm:cxn modelId="{38248DDE-FC92-4BA6-9491-40B80254C2C1}" type="presParOf" srcId="{995D60F3-FCCA-43B1-BD1C-916E5E3A0859}" destId="{2160C237-08BB-4DF4-BD12-4F8A5F6C6AF7}"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DE420-1369-4820-BD19-71BAC4EFCBB7}">
      <dsp:nvSpPr>
        <dsp:cNvPr id="0" name=""/>
        <dsp:cNvSpPr/>
      </dsp:nvSpPr>
      <dsp:spPr>
        <a:xfrm>
          <a:off x="2622744" y="280503"/>
          <a:ext cx="2938179" cy="2938179"/>
        </a:xfrm>
        <a:prstGeom prst="ellipse">
          <a:avLst/>
        </a:prstGeom>
        <a:solidFill>
          <a:srgbClr val="CDC90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smtClean="0">
              <a:solidFill>
                <a:srgbClr val="002060"/>
              </a:solidFill>
            </a:rPr>
            <a:t>Предприятия / Операторы</a:t>
          </a:r>
          <a:endParaRPr lang="en-GB" sz="1900" b="1" kern="1200" dirty="0">
            <a:solidFill>
              <a:srgbClr val="002060"/>
            </a:solidFill>
          </a:endParaRPr>
        </a:p>
      </dsp:txBody>
      <dsp:txXfrm>
        <a:off x="3014501" y="794684"/>
        <a:ext cx="2154665" cy="1322180"/>
      </dsp:txXfrm>
    </dsp:sp>
    <dsp:sp modelId="{8A461A9E-AC35-458F-BC2D-B9F404449E37}">
      <dsp:nvSpPr>
        <dsp:cNvPr id="0" name=""/>
        <dsp:cNvSpPr/>
      </dsp:nvSpPr>
      <dsp:spPr>
        <a:xfrm>
          <a:off x="3923413" y="1720735"/>
          <a:ext cx="3221155" cy="3176230"/>
        </a:xfrm>
        <a:prstGeom prst="ellipse">
          <a:avLst/>
        </a:prstGeom>
        <a:solidFill>
          <a:srgbClr val="0368A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err="1" smtClean="0">
              <a:solidFill>
                <a:srgbClr val="002060"/>
              </a:solidFill>
            </a:rPr>
            <a:t>Природо</a:t>
          </a:r>
          <a:r>
            <a:rPr lang="ru-RU" sz="1900" b="1" kern="1200" dirty="0" smtClean="0">
              <a:solidFill>
                <a:srgbClr val="002060"/>
              </a:solidFill>
            </a:rPr>
            <a:t>-охранные органы</a:t>
          </a:r>
          <a:endParaRPr lang="en-GB" sz="1900" b="1" kern="1200" dirty="0">
            <a:solidFill>
              <a:srgbClr val="002060"/>
            </a:solidFill>
          </a:endParaRPr>
        </a:p>
      </dsp:txBody>
      <dsp:txXfrm>
        <a:off x="4908549" y="2541261"/>
        <a:ext cx="1932693" cy="1746927"/>
      </dsp:txXfrm>
    </dsp:sp>
    <dsp:sp modelId="{99EFCB27-1E51-4BE7-A97F-A46781D18DED}">
      <dsp:nvSpPr>
        <dsp:cNvPr id="0" name=""/>
        <dsp:cNvSpPr/>
      </dsp:nvSpPr>
      <dsp:spPr>
        <a:xfrm>
          <a:off x="1105312" y="1870205"/>
          <a:ext cx="3084971" cy="3005934"/>
        </a:xfrm>
        <a:prstGeom prst="ellipse">
          <a:avLst/>
        </a:prstGeom>
        <a:solidFill>
          <a:srgbClr val="36AD07">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smtClean="0">
              <a:solidFill>
                <a:srgbClr val="002060"/>
              </a:solidFill>
            </a:rPr>
            <a:t>Общественность</a:t>
          </a:r>
          <a:endParaRPr lang="en-GB" sz="1900" b="1" kern="1200" dirty="0">
            <a:solidFill>
              <a:srgbClr val="002060"/>
            </a:solidFill>
          </a:endParaRPr>
        </a:p>
      </dsp:txBody>
      <dsp:txXfrm>
        <a:off x="1395813" y="2646738"/>
        <a:ext cx="1850982" cy="16532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n-GB"/>
          </a:p>
        </p:txBody>
      </p:sp>
      <p:sp>
        <p:nvSpPr>
          <p:cNvPr id="3" name="Date Placeholder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D5F3A010-5C24-4441-AA09-F84D667FBE29}" type="datetimeFigureOut">
              <a:rPr lang="en-GB" smtClean="0"/>
              <a:pPr/>
              <a:t>17/04/2014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108" tIns="46054" rIns="92108" bIns="460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en-GB"/>
          </a:p>
        </p:txBody>
      </p:sp>
      <p:sp>
        <p:nvSpPr>
          <p:cNvPr id="7" name="Slide Number Placehold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F12E0633-D742-427C-95D8-0F1C541939B4}" type="slidenum">
              <a:rPr lang="en-GB" smtClean="0"/>
              <a:pPr/>
              <a:t>‹#›</a:t>
            </a:fld>
            <a:endParaRPr lang="en-GB"/>
          </a:p>
        </p:txBody>
      </p:sp>
    </p:spTree>
    <p:extLst>
      <p:ext uri="{BB962C8B-B14F-4D97-AF65-F5344CB8AC3E}">
        <p14:creationId xmlns:p14="http://schemas.microsoft.com/office/powerpoint/2010/main" xmlns="" val="210124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17</a:t>
            </a:fld>
            <a:endParaRPr lang="en-GB"/>
          </a:p>
        </p:txBody>
      </p:sp>
    </p:spTree>
    <p:extLst>
      <p:ext uri="{BB962C8B-B14F-4D97-AF65-F5344CB8AC3E}">
        <p14:creationId xmlns:p14="http://schemas.microsoft.com/office/powerpoint/2010/main" xmlns="" val="796560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19</a:t>
            </a:fld>
            <a:endParaRPr lang="en-GB"/>
          </a:p>
        </p:txBody>
      </p:sp>
    </p:spTree>
    <p:extLst>
      <p:ext uri="{BB962C8B-B14F-4D97-AF65-F5344CB8AC3E}">
        <p14:creationId xmlns:p14="http://schemas.microsoft.com/office/powerpoint/2010/main" xmlns="" val="79656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20</a:t>
            </a:fld>
            <a:endParaRPr lang="en-GB"/>
          </a:p>
        </p:txBody>
      </p:sp>
    </p:spTree>
    <p:extLst>
      <p:ext uri="{BB962C8B-B14F-4D97-AF65-F5344CB8AC3E}">
        <p14:creationId xmlns:p14="http://schemas.microsoft.com/office/powerpoint/2010/main" xmlns="" val="796560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21</a:t>
            </a:fld>
            <a:endParaRPr lang="en-GB"/>
          </a:p>
        </p:txBody>
      </p:sp>
    </p:spTree>
    <p:extLst>
      <p:ext uri="{BB962C8B-B14F-4D97-AF65-F5344CB8AC3E}">
        <p14:creationId xmlns:p14="http://schemas.microsoft.com/office/powerpoint/2010/main" xmlns="" val="796560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assessment methodology is based on the UK Environment Agency Guidance H1 and compares the impact of different substances that are emitted to different environmental media by calculating the ratios of the concentration of the substances in the environment due to the operation of a process to the EQS of that substance. The comparison is therefore made between dimensionless numbers (a % or fraction). </a:t>
            </a:r>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22</a:t>
            </a:fld>
            <a:endParaRPr lang="en-GB"/>
          </a:p>
        </p:txBody>
      </p:sp>
    </p:spTree>
    <p:extLst>
      <p:ext uri="{BB962C8B-B14F-4D97-AF65-F5344CB8AC3E}">
        <p14:creationId xmlns:p14="http://schemas.microsoft.com/office/powerpoint/2010/main" xmlns="" val="198155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3</a:t>
            </a:fld>
            <a:endParaRPr lang="en-GB"/>
          </a:p>
        </p:txBody>
      </p:sp>
    </p:spTree>
    <p:extLst>
      <p:ext uri="{BB962C8B-B14F-4D97-AF65-F5344CB8AC3E}">
        <p14:creationId xmlns:p14="http://schemas.microsoft.com/office/powerpoint/2010/main" xmlns="" val="1981551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7</a:t>
            </a:fld>
            <a:endParaRPr lang="en-GB"/>
          </a:p>
        </p:txBody>
      </p:sp>
    </p:spTree>
    <p:extLst>
      <p:ext uri="{BB962C8B-B14F-4D97-AF65-F5344CB8AC3E}">
        <p14:creationId xmlns:p14="http://schemas.microsoft.com/office/powerpoint/2010/main" xmlns="" val="198155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2E0633-D742-427C-95D8-0F1C541939B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6992"/>
            <a:ext cx="7772400" cy="1470025"/>
          </a:xfrm>
        </p:spPr>
        <p:txBody>
          <a:bodyPr/>
          <a:lstStyle>
            <a:lvl1pPr algn="ctr">
              <a:defRPr b="0" i="0">
                <a:solidFill>
                  <a:srgbClr val="FFFFE1"/>
                </a:solidFill>
                <a:latin typeface="Eras Light ITC"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4941168"/>
            <a:ext cx="6400800" cy="144016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2" descr="800px-Flag_of_Europe_sv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6093296"/>
            <a:ext cx="842184" cy="563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 y="6199806"/>
            <a:ext cx="7308304" cy="457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ocument 9"/>
          <p:cNvSpPr/>
          <p:nvPr userDrawn="1"/>
        </p:nvSpPr>
        <p:spPr>
          <a:xfrm>
            <a:off x="0" y="0"/>
            <a:ext cx="9144000" cy="1628800"/>
          </a:xfrm>
          <a:prstGeom prst="flowChartDocument">
            <a:avLst/>
          </a:prstGeom>
          <a:solidFill>
            <a:schemeClr val="bg1"/>
          </a:solidFill>
          <a:ln>
            <a:noFill/>
          </a:ln>
          <a:effectLst>
            <a:outerShdw blurRad="279400" dist="38100" dir="5400000" algn="t"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lvl1pPr>
              <a:lnSpc>
                <a:spcPct val="80000"/>
              </a:lnSpc>
              <a:defRPr sz="4000" i="1">
                <a:solidFill>
                  <a:schemeClr val="accent1">
                    <a:lumMod val="7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916832"/>
            <a:ext cx="8229600" cy="4464496"/>
          </a:xfrm>
        </p:spPr>
        <p:txBody>
          <a:bodyPr/>
          <a:lstStyle>
            <a:lvl1pPr>
              <a:spcBef>
                <a:spcPts val="1200"/>
              </a:spcBef>
              <a:defRPr sz="2800">
                <a:solidFill>
                  <a:schemeClr val="accent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lowchart: Document 7"/>
          <p:cNvSpPr/>
          <p:nvPr userDrawn="1"/>
        </p:nvSpPr>
        <p:spPr>
          <a:xfrm>
            <a:off x="0" y="0"/>
            <a:ext cx="9144000" cy="1628800"/>
          </a:xfrm>
          <a:prstGeom prst="flowChartDocumen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lowchart: Document 9"/>
          <p:cNvSpPr/>
          <p:nvPr userDrawn="1"/>
        </p:nvSpPr>
        <p:spPr>
          <a:xfrm>
            <a:off x="0" y="0"/>
            <a:ext cx="9144000" cy="1628800"/>
          </a:xfrm>
          <a:prstGeom prst="flowChartDocumen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lowchart: Document 5"/>
          <p:cNvSpPr/>
          <p:nvPr userDrawn="1"/>
        </p:nvSpPr>
        <p:spPr>
          <a:xfrm>
            <a:off x="0" y="0"/>
            <a:ext cx="9144000" cy="1628800"/>
          </a:xfrm>
          <a:prstGeom prst="flowChartDocumen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D63F-EBE3-42E5-807B-7C5B8724F34A}" type="datetimeFigureOut">
              <a:rPr lang="en-GB" smtClean="0"/>
              <a:pPr/>
              <a:t>17/04/2014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ECED63F-EBE3-42E5-807B-7C5B8724F34A}" type="datetimeFigureOut">
              <a:rPr lang="en-GB" smtClean="0"/>
              <a:pPr/>
              <a:t>17/04/2014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57505A1-0D79-4501-8057-91F0F4624B0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0000"/>
        </a:lnSpc>
        <a:spcBef>
          <a:spcPct val="0"/>
        </a:spcBef>
        <a:buNone/>
        <a:defRPr sz="4400" i="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_Document3.docx"/></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Word_Document4.docx"/></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16832"/>
            <a:ext cx="8062664" cy="2520280"/>
          </a:xfrm>
        </p:spPr>
        <p:txBody>
          <a:bodyPr>
            <a:normAutofit/>
          </a:bodyPr>
          <a:lstStyle/>
          <a:p>
            <a:r>
              <a:rPr lang="ru-RU" sz="4200" dirty="0" smtClean="0">
                <a:latin typeface="+mn-lt"/>
              </a:rPr>
              <a:t>Основные </a:t>
            </a:r>
            <a:r>
              <a:rPr lang="ru-RU" sz="4200" dirty="0" smtClean="0">
                <a:latin typeface="+mn-lt"/>
              </a:rPr>
              <a:t>положения Руководства </a:t>
            </a:r>
            <a:r>
              <a:rPr lang="ru-RU" sz="4200" dirty="0">
                <a:latin typeface="+mn-lt"/>
              </a:rPr>
              <a:t>по системе комплексных природоохранных разрешений</a:t>
            </a:r>
            <a:endParaRPr lang="en-GB" sz="4200" dirty="0">
              <a:latin typeface="+mn-lt"/>
            </a:endParaRPr>
          </a:p>
        </p:txBody>
      </p:sp>
      <p:sp>
        <p:nvSpPr>
          <p:cNvPr id="3" name="Subtitle 2"/>
          <p:cNvSpPr>
            <a:spLocks noGrp="1"/>
          </p:cNvSpPr>
          <p:nvPr>
            <p:ph type="subTitle" idx="1"/>
          </p:nvPr>
        </p:nvSpPr>
        <p:spPr>
          <a:xfrm>
            <a:off x="323528" y="3861048"/>
            <a:ext cx="7992888" cy="1777752"/>
          </a:xfrm>
        </p:spPr>
        <p:txBody>
          <a:bodyPr>
            <a:noAutofit/>
          </a:bodyPr>
          <a:lstStyle/>
          <a:p>
            <a:pPr lvl="1" algn="r"/>
            <a:endParaRPr lang="ru-RU" sz="3200" i="1" dirty="0" smtClean="0">
              <a:solidFill>
                <a:srgbClr val="FFFF00"/>
              </a:solidFill>
            </a:endParaRPr>
          </a:p>
          <a:p>
            <a:pPr lvl="1" algn="r"/>
            <a:endParaRPr lang="ru-RU" sz="3200" i="1" dirty="0">
              <a:solidFill>
                <a:srgbClr val="FFFF00"/>
              </a:solidFill>
            </a:endParaRPr>
          </a:p>
          <a:p>
            <a:pPr lvl="1" algn="r"/>
            <a:r>
              <a:rPr lang="ru-RU" sz="3200" i="1" dirty="0" smtClean="0">
                <a:solidFill>
                  <a:srgbClr val="FFFF00"/>
                </a:solidFill>
              </a:rPr>
              <a:t>М.В. </a:t>
            </a:r>
            <a:r>
              <a:rPr lang="ru-RU" sz="3200" i="1" dirty="0" err="1" smtClean="0">
                <a:solidFill>
                  <a:srgbClr val="FFFF00"/>
                </a:solidFill>
              </a:rPr>
              <a:t>Бегак</a:t>
            </a:r>
            <a:r>
              <a:rPr lang="ru-RU" sz="3200" i="1" dirty="0" smtClean="0">
                <a:solidFill>
                  <a:srgbClr val="FFFF00"/>
                </a:solidFill>
              </a:rPr>
              <a:t>, Т.В. Гусева</a:t>
            </a:r>
            <a:endParaRPr lang="en-GB" sz="3200" i="1" dirty="0">
              <a:solidFill>
                <a:srgbClr val="FFFF00"/>
              </a:solidFill>
            </a:endParaRPr>
          </a:p>
        </p:txBody>
      </p:sp>
      <p:sp>
        <p:nvSpPr>
          <p:cNvPr id="4" name="Title 7"/>
          <p:cNvSpPr txBox="1">
            <a:spLocks/>
          </p:cNvSpPr>
          <p:nvPr/>
        </p:nvSpPr>
        <p:spPr>
          <a:xfrm>
            <a:off x="107504" y="230783"/>
            <a:ext cx="8928992" cy="1109985"/>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4400" b="0" i="0" kern="1200">
                <a:solidFill>
                  <a:srgbClr val="FFFFE1"/>
                </a:solidFill>
                <a:latin typeface="Eras Light ITC" pitchFamily="34" charset="0"/>
                <a:ea typeface="+mj-ea"/>
                <a:cs typeface="+mj-cs"/>
              </a:defRPr>
            </a:lvl1pPr>
          </a:lstStyle>
          <a:p>
            <a:r>
              <a:rPr lang="ru-RU" sz="3200" dirty="0" smtClean="0"/>
              <a:t>Управление качеством воздуха в странах Восточного региона ЕИСП</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98425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pPr algn="ctr"/>
            <a:r>
              <a:rPr lang="ru-RU" b="1" i="0" dirty="0" smtClean="0">
                <a:latin typeface="Eras Demi ITC" pitchFamily="34" charset="0"/>
              </a:rPr>
              <a:t>Процедура получения разрешения</a:t>
            </a:r>
            <a:endParaRPr lang="en-US" b="1" i="0" dirty="0">
              <a:latin typeface="Eras Demi ITC" pitchFamily="34" charset="0"/>
            </a:endParaRPr>
          </a:p>
        </p:txBody>
      </p:sp>
      <p:graphicFrame>
        <p:nvGraphicFramePr>
          <p:cNvPr id="16" name="Objekt 15"/>
          <p:cNvGraphicFramePr>
            <a:graphicFrameLocks noChangeAspect="1"/>
          </p:cNvGraphicFramePr>
          <p:nvPr>
            <p:extLst>
              <p:ext uri="{D42A27DB-BD31-4B8C-83A1-F6EECF244321}">
                <p14:modId xmlns:p14="http://schemas.microsoft.com/office/powerpoint/2010/main" xmlns="" val="380090598"/>
              </p:ext>
            </p:extLst>
          </p:nvPr>
        </p:nvGraphicFramePr>
        <p:xfrm>
          <a:off x="1187624" y="1043787"/>
          <a:ext cx="7010400" cy="5588000"/>
        </p:xfrm>
        <a:graphic>
          <a:graphicData uri="http://schemas.openxmlformats.org/presentationml/2006/ole">
            <p:oleObj spid="_x0000_s6177" name="Document" r:id="rId4" imgW="5775241" imgH="4595157" progId="Word.Document.12">
              <p:embed/>
            </p:oleObj>
          </a:graphicData>
        </a:graphic>
      </p:graphicFrame>
      <p:sp>
        <p:nvSpPr>
          <p:cNvPr id="24" name="Zahnutá šipka doleva 23"/>
          <p:cNvSpPr/>
          <p:nvPr/>
        </p:nvSpPr>
        <p:spPr>
          <a:xfrm rot="10800000" flipH="1">
            <a:off x="6589509" y="1412776"/>
            <a:ext cx="940940" cy="485002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22344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484784"/>
            <a:ext cx="8136904" cy="5066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467544" y="274638"/>
            <a:ext cx="8219256" cy="1570186"/>
          </a:xfrm>
        </p:spPr>
        <p:txBody>
          <a:bodyPr>
            <a:normAutofit/>
          </a:bodyPr>
          <a:lstStyle/>
          <a:p>
            <a:pPr algn="ctr"/>
            <a:r>
              <a:rPr lang="ru-RU" sz="3600" b="1" i="0" dirty="0">
                <a:solidFill>
                  <a:schemeClr val="accent1"/>
                </a:solidFill>
                <a:latin typeface="Eras Demi ITC" pitchFamily="34" charset="0"/>
              </a:rPr>
              <a:t>Порядок выдачи КПР в Республике Беларусь разработан с учётом международного опыта</a:t>
            </a:r>
            <a:endParaRPr lang="en-GB" sz="3600" b="1" i="0" dirty="0">
              <a:solidFill>
                <a:schemeClr val="accent1"/>
              </a:solidFill>
              <a:latin typeface="Eras Demi ITC" pitchFamily="34" charset="0"/>
            </a:endParaRPr>
          </a:p>
        </p:txBody>
      </p:sp>
    </p:spTree>
    <p:extLst>
      <p:ext uri="{BB962C8B-B14F-4D97-AF65-F5344CB8AC3E}">
        <p14:creationId xmlns:p14="http://schemas.microsoft.com/office/powerpoint/2010/main" xmlns="" val="150215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Plátno 2106"/>
          <p:cNvGrpSpPr>
            <a:grpSpLocks/>
          </p:cNvGrpSpPr>
          <p:nvPr/>
        </p:nvGrpSpPr>
        <p:grpSpPr bwMode="auto">
          <a:xfrm>
            <a:off x="313132" y="913035"/>
            <a:ext cx="8219308" cy="5684316"/>
            <a:chOff x="0" y="0"/>
            <a:chExt cx="59436" cy="41949"/>
          </a:xfrm>
        </p:grpSpPr>
        <p:sp>
          <p:nvSpPr>
            <p:cNvPr id="4" name="AutoShape 24"/>
            <p:cNvSpPr>
              <a:spLocks noChangeAspect="1" noChangeArrowheads="1"/>
            </p:cNvSpPr>
            <p:nvPr/>
          </p:nvSpPr>
          <p:spPr bwMode="auto">
            <a:xfrm>
              <a:off x="0" y="0"/>
              <a:ext cx="59436" cy="41949"/>
            </a:xfrm>
            <a:prstGeom prst="rect">
              <a:avLst/>
            </a:prstGeom>
            <a:solidFill>
              <a:srgbClr val="C0C0C0"/>
            </a:solidFill>
          </p:spPr>
          <p:txBody>
            <a:bodyPr vert="horz" wrap="square" lIns="91440" tIns="45720" rIns="91440" bIns="45720" numCol="1" anchor="t" anchorCtr="0" compatLnSpc="1">
              <a:prstTxWarp prst="textNoShape">
                <a:avLst/>
              </a:prstTxWarp>
            </a:bodyPr>
            <a:lstStyle/>
            <a:p>
              <a:endParaRPr lang="en-GB"/>
            </a:p>
          </p:txBody>
        </p:sp>
        <p:sp>
          <p:nvSpPr>
            <p:cNvPr id="5" name="Text Box 42"/>
            <p:cNvSpPr txBox="1">
              <a:spLocks noChangeArrowheads="1"/>
            </p:cNvSpPr>
            <p:nvPr/>
          </p:nvSpPr>
          <p:spPr bwMode="auto">
            <a:xfrm>
              <a:off x="18743" y="1143"/>
              <a:ext cx="18372" cy="5543"/>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67666" tIns="33833" rIns="67666" bIns="3383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Оценка исходной</a:t>
              </a:r>
              <a:r>
                <a:rPr kumimoji="0" lang="ru-RU" sz="1400" b="0" i="0" u="none" strike="noStrike" cap="none" normalizeH="0" dirty="0" smtClean="0">
                  <a:ln>
                    <a:noFill/>
                  </a:ln>
                  <a:solidFill>
                    <a:srgbClr val="FFFFFF"/>
                  </a:solidFill>
                  <a:effectLst/>
                  <a:latin typeface="Arial" pitchFamily="34" charset="0"/>
                  <a:ea typeface="Calibri" pitchFamily="34" charset="0"/>
                  <a:cs typeface="Arial" pitchFamily="34" charset="0"/>
                </a:rPr>
                <a:t> ситуации (аудит) или подготовка проекта</a:t>
              </a:r>
              <a:endParaRPr kumimoji="0" lang="en-US" sz="1400" b="0" i="0" u="none" strike="noStrike" cap="none" normalizeH="0" baseline="0" dirty="0" smtClean="0">
                <a:ln>
                  <a:noFill/>
                </a:ln>
                <a:solidFill>
                  <a:schemeClr val="tx1"/>
                </a:solidFill>
                <a:effectLst/>
                <a:latin typeface="Arial" pitchFamily="34" charset="0"/>
              </a:endParaRPr>
            </a:p>
          </p:txBody>
        </p:sp>
        <p:sp>
          <p:nvSpPr>
            <p:cNvPr id="6" name="Text Box 43"/>
            <p:cNvSpPr txBox="1">
              <a:spLocks noChangeArrowheads="1"/>
            </p:cNvSpPr>
            <p:nvPr/>
          </p:nvSpPr>
          <p:spPr bwMode="auto">
            <a:xfrm>
              <a:off x="19038" y="9912"/>
              <a:ext cx="18371" cy="5623"/>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67666" tIns="33833" rIns="67666" bIns="3383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Консультации между оператором и органом, выдающим разрешение</a:t>
              </a:r>
              <a:endParaRPr kumimoji="0" lang="en-US" sz="1500" b="0" i="0" u="none" strike="noStrike" cap="none" normalizeH="0" baseline="0" dirty="0" smtClean="0">
                <a:ln>
                  <a:noFill/>
                </a:ln>
                <a:solidFill>
                  <a:schemeClr val="tx1"/>
                </a:solidFill>
                <a:effectLst/>
                <a:latin typeface="Arial" pitchFamily="34" charset="0"/>
              </a:endParaRPr>
            </a:p>
          </p:txBody>
        </p:sp>
        <p:sp>
          <p:nvSpPr>
            <p:cNvPr id="7" name="Text Box 44"/>
            <p:cNvSpPr txBox="1">
              <a:spLocks noChangeArrowheads="1"/>
            </p:cNvSpPr>
            <p:nvPr/>
          </p:nvSpPr>
          <p:spPr bwMode="auto">
            <a:xfrm>
              <a:off x="19031" y="18559"/>
              <a:ext cx="18378" cy="3595"/>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67666" tIns="33833" rIns="67666" bIns="3383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400" dirty="0" smtClean="0">
                  <a:solidFill>
                    <a:srgbClr val="FFFFFF"/>
                  </a:solidFill>
                  <a:latin typeface="Arial" pitchFamily="34" charset="0"/>
                  <a:cs typeface="Arial" pitchFamily="34" charset="0"/>
                </a:rPr>
                <a:t>Подготовка заявки</a:t>
              </a:r>
              <a:endParaRPr kumimoji="0" lang="en-US" sz="1400" b="0" i="0" u="none" strike="noStrike" cap="none" normalizeH="0" baseline="0" dirty="0" smtClean="0">
                <a:ln>
                  <a:noFill/>
                </a:ln>
                <a:solidFill>
                  <a:schemeClr val="tx1"/>
                </a:solidFill>
                <a:effectLst/>
                <a:latin typeface="Arial" pitchFamily="34" charset="0"/>
              </a:endParaRPr>
            </a:p>
          </p:txBody>
        </p:sp>
        <p:sp>
          <p:nvSpPr>
            <p:cNvPr id="8" name="Text Box 45"/>
            <p:cNvSpPr txBox="1">
              <a:spLocks noChangeArrowheads="1"/>
            </p:cNvSpPr>
            <p:nvPr/>
          </p:nvSpPr>
          <p:spPr bwMode="auto">
            <a:xfrm>
              <a:off x="18738" y="25763"/>
              <a:ext cx="18669" cy="5024"/>
            </a:xfrm>
            <a:prstGeom prst="rect">
              <a:avLst/>
            </a:prstGeom>
            <a:solidFill>
              <a:srgbClr val="6666FF"/>
            </a:solidFill>
            <a:ln w="9525">
              <a:solidFill>
                <a:srgbClr val="003366"/>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67666" tIns="33833" rIns="67666" bIns="3383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Подача заявки в уполномоченный орган</a:t>
              </a:r>
              <a:endParaRPr kumimoji="0" lang="en-US" sz="1400" b="0" i="0" u="none" strike="noStrike" cap="none" normalizeH="0" baseline="0" dirty="0" smtClean="0">
                <a:ln>
                  <a:noFill/>
                </a:ln>
                <a:solidFill>
                  <a:schemeClr val="tx1"/>
                </a:solidFill>
                <a:effectLst/>
                <a:latin typeface="Arial" pitchFamily="34" charset="0"/>
              </a:endParaRPr>
            </a:p>
          </p:txBody>
        </p:sp>
        <p:sp>
          <p:nvSpPr>
            <p:cNvPr id="9" name="Text Box 46"/>
            <p:cNvSpPr txBox="1">
              <a:spLocks noChangeArrowheads="1"/>
            </p:cNvSpPr>
            <p:nvPr/>
          </p:nvSpPr>
          <p:spPr bwMode="auto">
            <a:xfrm>
              <a:off x="19431" y="36475"/>
              <a:ext cx="17064" cy="5474"/>
            </a:xfrm>
            <a:prstGeom prst="rect">
              <a:avLst/>
            </a:prstGeom>
            <a:noFill/>
            <a:ln>
              <a:noFill/>
            </a:ln>
            <a:extLst>
              <a:ext uri="{909E8E84-426E-40DD-AFC4-6F175D3DCCD1}">
                <a14:hiddenFill xmlns:a14="http://schemas.microsoft.com/office/drawing/2010/main" xmlns="">
                  <a:solidFill>
                    <a:srgbClr val="6666FF"/>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square" lIns="67666" tIns="33833" rIns="67666" bIns="3383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Рассмотрение заявки</a:t>
              </a:r>
              <a:endParaRPr kumimoji="0" lang="en-US" sz="1600" b="1" i="0" u="none" strike="noStrike" cap="none" normalizeH="0" baseline="0" dirty="0" smtClean="0">
                <a:ln>
                  <a:noFill/>
                </a:ln>
                <a:solidFill>
                  <a:schemeClr val="accent1">
                    <a:lumMod val="75000"/>
                  </a:schemeClr>
                </a:solidFill>
                <a:effectLst/>
                <a:latin typeface="Arial" pitchFamily="34" charset="0"/>
              </a:endParaRPr>
            </a:p>
          </p:txBody>
        </p:sp>
        <p:sp>
          <p:nvSpPr>
            <p:cNvPr id="10" name="Text Box 47"/>
            <p:cNvSpPr txBox="1">
              <a:spLocks noChangeArrowheads="1"/>
            </p:cNvSpPr>
            <p:nvPr/>
          </p:nvSpPr>
          <p:spPr bwMode="auto">
            <a:xfrm>
              <a:off x="46489" y="7829"/>
              <a:ext cx="12262" cy="6054"/>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67666" tIns="33833" rIns="67666" bIns="3383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Учёт состояния</a:t>
              </a:r>
              <a:r>
                <a:rPr kumimoji="0" lang="ru-RU" sz="1400" b="0" i="0" u="none" strike="noStrike" cap="none" normalizeH="0" dirty="0" smtClean="0">
                  <a:ln>
                    <a:noFill/>
                  </a:ln>
                  <a:solidFill>
                    <a:srgbClr val="FFFFFF"/>
                  </a:solidFill>
                  <a:effectLst/>
                  <a:latin typeface="Arial" pitchFamily="34" charset="0"/>
                  <a:ea typeface="Calibri" pitchFamily="34" charset="0"/>
                  <a:cs typeface="Arial" pitchFamily="34" charset="0"/>
                </a:rPr>
                <a:t> ОС в зоне воздействия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11" name="Line 48"/>
            <p:cNvSpPr>
              <a:spLocks noChangeShapeType="1"/>
            </p:cNvSpPr>
            <p:nvPr/>
          </p:nvSpPr>
          <p:spPr bwMode="auto">
            <a:xfrm>
              <a:off x="27810" y="6686"/>
              <a:ext cx="5" cy="322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Line 49"/>
            <p:cNvSpPr>
              <a:spLocks noChangeShapeType="1"/>
            </p:cNvSpPr>
            <p:nvPr/>
          </p:nvSpPr>
          <p:spPr bwMode="auto">
            <a:xfrm>
              <a:off x="27439" y="15535"/>
              <a:ext cx="6" cy="321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Line 50"/>
            <p:cNvSpPr>
              <a:spLocks noChangeShapeType="1"/>
            </p:cNvSpPr>
            <p:nvPr/>
          </p:nvSpPr>
          <p:spPr bwMode="auto">
            <a:xfrm>
              <a:off x="27433" y="22156"/>
              <a:ext cx="6" cy="322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4" name="Line 51"/>
            <p:cNvSpPr>
              <a:spLocks noChangeShapeType="1"/>
            </p:cNvSpPr>
            <p:nvPr/>
          </p:nvSpPr>
          <p:spPr bwMode="auto">
            <a:xfrm>
              <a:off x="27433" y="30787"/>
              <a:ext cx="0" cy="5657"/>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5" name="Text Box 52"/>
            <p:cNvSpPr txBox="1">
              <a:spLocks noChangeArrowheads="1"/>
            </p:cNvSpPr>
            <p:nvPr/>
          </p:nvSpPr>
          <p:spPr bwMode="auto">
            <a:xfrm>
              <a:off x="18783" y="3950"/>
              <a:ext cx="2121" cy="3626"/>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none" lIns="67666" tIns="33833" rIns="67666" bIns="3383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pitchFamily="34" charset="0"/>
                  <a:ea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16" name="Text Box 53"/>
            <p:cNvSpPr txBox="1">
              <a:spLocks noChangeArrowheads="1"/>
            </p:cNvSpPr>
            <p:nvPr/>
          </p:nvSpPr>
          <p:spPr bwMode="auto">
            <a:xfrm>
              <a:off x="18783" y="12008"/>
              <a:ext cx="2121" cy="3626"/>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none" lIns="67666" tIns="33833" rIns="67666" bIns="3383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pitchFamily="34" charset="0"/>
                  <a:ea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17" name="Text Box 54"/>
            <p:cNvSpPr txBox="1">
              <a:spLocks noChangeArrowheads="1"/>
            </p:cNvSpPr>
            <p:nvPr/>
          </p:nvSpPr>
          <p:spPr bwMode="auto">
            <a:xfrm>
              <a:off x="18745" y="18447"/>
              <a:ext cx="2121" cy="3626"/>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none" lIns="67666" tIns="33833" rIns="67666" bIns="3383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pitchFamily="34" charset="0"/>
                  <a:ea typeface="Calibr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endParaRPr>
            </a:p>
          </p:txBody>
        </p:sp>
        <p:sp>
          <p:nvSpPr>
            <p:cNvPr id="18" name="Text Box 55"/>
            <p:cNvSpPr txBox="1">
              <a:spLocks noChangeArrowheads="1"/>
            </p:cNvSpPr>
            <p:nvPr/>
          </p:nvSpPr>
          <p:spPr bwMode="auto">
            <a:xfrm>
              <a:off x="18783" y="26505"/>
              <a:ext cx="2121" cy="3626"/>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none" lIns="67666" tIns="33833" rIns="67666" bIns="3383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pitchFamily="34" charset="0"/>
                  <a:ea typeface="Calibr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ndParaRPr>
            </a:p>
          </p:txBody>
        </p:sp>
        <p:sp>
          <p:nvSpPr>
            <p:cNvPr id="19" name="Text Box 56"/>
            <p:cNvSpPr txBox="1">
              <a:spLocks noChangeArrowheads="1"/>
            </p:cNvSpPr>
            <p:nvPr/>
          </p:nvSpPr>
          <p:spPr bwMode="auto">
            <a:xfrm>
              <a:off x="46533" y="12649"/>
              <a:ext cx="2121" cy="3626"/>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none" lIns="67666" tIns="33833" rIns="67666" bIns="3383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pitchFamily="34" charset="0"/>
                  <a:ea typeface="Calibr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20" name="Line 57"/>
            <p:cNvSpPr>
              <a:spLocks noChangeShapeType="1"/>
            </p:cNvSpPr>
            <p:nvPr/>
          </p:nvSpPr>
          <p:spPr bwMode="auto">
            <a:xfrm flipH="1">
              <a:off x="42214" y="11051"/>
              <a:ext cx="4269"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1" name="Line 58"/>
            <p:cNvSpPr>
              <a:spLocks noChangeShapeType="1"/>
            </p:cNvSpPr>
            <p:nvPr/>
          </p:nvSpPr>
          <p:spPr bwMode="auto">
            <a:xfrm>
              <a:off x="40086" y="4072"/>
              <a:ext cx="2128" cy="0"/>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2" name="Line 59"/>
            <p:cNvSpPr>
              <a:spLocks noChangeShapeType="1"/>
            </p:cNvSpPr>
            <p:nvPr/>
          </p:nvSpPr>
          <p:spPr bwMode="auto">
            <a:xfrm>
              <a:off x="42214" y="4072"/>
              <a:ext cx="0" cy="14490"/>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3" name="Line 60"/>
            <p:cNvSpPr>
              <a:spLocks noChangeShapeType="1"/>
            </p:cNvSpPr>
            <p:nvPr/>
          </p:nvSpPr>
          <p:spPr bwMode="auto">
            <a:xfrm>
              <a:off x="40086" y="18562"/>
              <a:ext cx="2128" cy="0"/>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4" name="Text Box 61"/>
            <p:cNvSpPr txBox="1">
              <a:spLocks noChangeArrowheads="1"/>
            </p:cNvSpPr>
            <p:nvPr/>
          </p:nvSpPr>
          <p:spPr bwMode="auto">
            <a:xfrm>
              <a:off x="1140" y="8895"/>
              <a:ext cx="10663" cy="5678"/>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67666" tIns="33833" rIns="67666" bIns="3383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Определение установки</a:t>
              </a:r>
              <a:endParaRPr kumimoji="0" lang="en-US" sz="1400" b="0" i="0" u="none" strike="noStrike" cap="none" normalizeH="0" baseline="0" dirty="0" smtClean="0">
                <a:ln>
                  <a:noFill/>
                </a:ln>
                <a:solidFill>
                  <a:schemeClr val="tx1"/>
                </a:solidFill>
                <a:effectLst/>
                <a:latin typeface="Arial" pitchFamily="34" charset="0"/>
              </a:endParaRPr>
            </a:p>
          </p:txBody>
        </p:sp>
        <p:sp>
          <p:nvSpPr>
            <p:cNvPr id="25" name="Text Box 62"/>
            <p:cNvSpPr txBox="1">
              <a:spLocks noChangeArrowheads="1"/>
            </p:cNvSpPr>
            <p:nvPr/>
          </p:nvSpPr>
          <p:spPr bwMode="auto">
            <a:xfrm>
              <a:off x="9709" y="8897"/>
              <a:ext cx="2121" cy="3625"/>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none" lIns="67666" tIns="33833" rIns="67666" bIns="3383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pitchFamily="34" charset="0"/>
                  <a:ea typeface="Calibri"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endParaRPr>
            </a:p>
          </p:txBody>
        </p:sp>
        <p:sp>
          <p:nvSpPr>
            <p:cNvPr id="26" name="Line 63"/>
            <p:cNvSpPr>
              <a:spLocks noChangeShapeType="1"/>
            </p:cNvSpPr>
            <p:nvPr/>
          </p:nvSpPr>
          <p:spPr bwMode="auto">
            <a:xfrm>
              <a:off x="11806" y="12649"/>
              <a:ext cx="7467" cy="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sp>
        <p:nvSpPr>
          <p:cNvPr id="27" name="Nadpis 1"/>
          <p:cNvSpPr txBox="1">
            <a:spLocks/>
          </p:cNvSpPr>
          <p:nvPr/>
        </p:nvSpPr>
        <p:spPr>
          <a:xfrm>
            <a:off x="457200" y="274638"/>
            <a:ext cx="8229600" cy="706090"/>
          </a:xfrm>
          <a:prstGeom prst="rect">
            <a:avLst/>
          </a:prstGeom>
        </p:spPr>
        <p:txBody>
          <a:bodyPr>
            <a:normAutofit fontScale="82500" lnSpcReduction="10000"/>
          </a:bodyPr>
          <a:lstStyle>
            <a:lvl1pPr algn="l" defTabSz="914400" rtl="0" eaLnBrk="1" latinLnBrk="0" hangingPunct="1">
              <a:lnSpc>
                <a:spcPct val="80000"/>
              </a:lnSpc>
              <a:spcBef>
                <a:spcPct val="0"/>
              </a:spcBef>
              <a:buNone/>
              <a:defRPr sz="4400" i="1" kern="1200">
                <a:solidFill>
                  <a:schemeClr val="accent1"/>
                </a:solidFill>
                <a:latin typeface="+mj-lt"/>
                <a:ea typeface="+mj-ea"/>
                <a:cs typeface="+mj-cs"/>
              </a:defRPr>
            </a:lvl1pPr>
          </a:lstStyle>
          <a:p>
            <a:pPr algn="ctr"/>
            <a:r>
              <a:rPr lang="ru-RU" b="1" i="0" dirty="0" smtClean="0">
                <a:latin typeface="Eras Demi ITC" pitchFamily="34" charset="0"/>
              </a:rPr>
              <a:t>Подготовка заявки (обоснования)</a:t>
            </a:r>
            <a:endParaRPr lang="en-US" b="1" i="0" dirty="0">
              <a:latin typeface="Eras Demi ITC" pitchFamily="34" charset="0"/>
            </a:endParaRPr>
          </a:p>
        </p:txBody>
      </p:sp>
    </p:spTree>
    <p:extLst>
      <p:ext uri="{BB962C8B-B14F-4D97-AF65-F5344CB8AC3E}">
        <p14:creationId xmlns:p14="http://schemas.microsoft.com/office/powerpoint/2010/main" xmlns="" val="115535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634082"/>
          </a:xfrm>
        </p:spPr>
        <p:txBody>
          <a:bodyPr>
            <a:normAutofit/>
          </a:bodyPr>
          <a:lstStyle/>
          <a:p>
            <a:r>
              <a:rPr lang="ru-RU" sz="3600" b="1" i="0" dirty="0">
                <a:latin typeface="Eras Medium ITC" pitchFamily="34" charset="0"/>
              </a:rPr>
              <a:t>Уровни интеграции (</a:t>
            </a:r>
            <a:r>
              <a:rPr lang="ru-RU" sz="3600" b="1" i="0" dirty="0" smtClean="0">
                <a:latin typeface="Eras Medium ITC" pitchFamily="34" charset="0"/>
              </a:rPr>
              <a:t>охват КЭР</a:t>
            </a:r>
            <a:r>
              <a:rPr lang="ru-RU" sz="3600" b="1" i="0" dirty="0">
                <a:latin typeface="Eras Medium ITC" pitchFamily="34" charset="0"/>
              </a:rPr>
              <a:t>)</a:t>
            </a:r>
            <a:endParaRPr lang="en-GB" sz="3600" b="1" i="0" dirty="0">
              <a:latin typeface="Eras Medium ITC"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825" y="836712"/>
            <a:ext cx="8602349" cy="5873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444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r>
              <a:rPr lang="ru-RU" sz="3600" b="1" i="0" dirty="0">
                <a:latin typeface="Eras Demi ITC" pitchFamily="34" charset="0"/>
              </a:rPr>
              <a:t>Структура </a:t>
            </a:r>
            <a:r>
              <a:rPr lang="ru-RU" sz="3600" b="1" i="0" dirty="0" smtClean="0">
                <a:latin typeface="Eras Demi ITC" pitchFamily="34" charset="0"/>
              </a:rPr>
              <a:t>заявки</a:t>
            </a:r>
            <a:r>
              <a:rPr lang="en-US" sz="3600" b="1" i="0" dirty="0" smtClean="0">
                <a:latin typeface="Eras Demi ITC" pitchFamily="34" charset="0"/>
              </a:rPr>
              <a:t>   		</a:t>
            </a:r>
            <a:r>
              <a:rPr lang="en-US" sz="3600" b="1" i="0" dirty="0" smtClean="0">
                <a:solidFill>
                  <a:srgbClr val="C00000"/>
                </a:solidFill>
              </a:rPr>
              <a:t>I</a:t>
            </a:r>
            <a:endParaRPr lang="en-GB" sz="3600" b="1" i="0" dirty="0">
              <a:latin typeface="Eras Demi ITC" pitchFamily="34" charset="0"/>
            </a:endParaRPr>
          </a:p>
        </p:txBody>
      </p:sp>
      <p:sp>
        <p:nvSpPr>
          <p:cNvPr id="3" name="Content Placeholder 2"/>
          <p:cNvSpPr>
            <a:spLocks noGrp="1"/>
          </p:cNvSpPr>
          <p:nvPr>
            <p:ph idx="1"/>
          </p:nvPr>
        </p:nvSpPr>
        <p:spPr>
          <a:xfrm>
            <a:off x="457200" y="764704"/>
            <a:ext cx="8229600" cy="5616624"/>
          </a:xfrm>
        </p:spPr>
        <p:txBody>
          <a:bodyPr>
            <a:normAutofit/>
          </a:bodyPr>
          <a:lstStyle/>
          <a:p>
            <a:pPr marL="457200" indent="-457200">
              <a:spcBef>
                <a:spcPts val="0"/>
              </a:spcBef>
              <a:spcAft>
                <a:spcPts val="300"/>
              </a:spcAft>
              <a:buFont typeface="+mj-lt"/>
              <a:buAutoNum type="alphaUcPeriod"/>
            </a:pPr>
            <a:r>
              <a:rPr lang="ru-RU" sz="2200" b="1" dirty="0" smtClean="0">
                <a:solidFill>
                  <a:srgbClr val="002060"/>
                </a:solidFill>
              </a:rPr>
              <a:t>Сведения </a:t>
            </a:r>
            <a:r>
              <a:rPr lang="ru-RU" sz="2200" b="1" dirty="0">
                <a:solidFill>
                  <a:srgbClr val="002060"/>
                </a:solidFill>
              </a:rPr>
              <a:t>о </a:t>
            </a:r>
            <a:r>
              <a:rPr lang="ru-RU" sz="2200" b="1" dirty="0" smtClean="0">
                <a:solidFill>
                  <a:srgbClr val="002060"/>
                </a:solidFill>
              </a:rPr>
              <a:t>компании </a:t>
            </a:r>
          </a:p>
          <a:p>
            <a:pPr marL="914400" lvl="1" indent="-514350">
              <a:lnSpc>
                <a:spcPct val="85000"/>
              </a:lnSpc>
              <a:spcBef>
                <a:spcPts val="0"/>
              </a:spcBef>
              <a:buFont typeface="+mj-lt"/>
              <a:buAutoNum type="arabicPeriod"/>
            </a:pPr>
            <a:r>
              <a:rPr lang="ru-RU" sz="2100" dirty="0">
                <a:solidFill>
                  <a:srgbClr val="002060"/>
                </a:solidFill>
              </a:rPr>
              <a:t>Общая информация</a:t>
            </a:r>
          </a:p>
          <a:p>
            <a:pPr marL="914400" lvl="1" indent="-514350">
              <a:lnSpc>
                <a:spcPct val="85000"/>
              </a:lnSpc>
              <a:spcBef>
                <a:spcPts val="0"/>
              </a:spcBef>
              <a:buFont typeface="+mj-lt"/>
              <a:buAutoNum type="arabicPeriod"/>
            </a:pPr>
            <a:r>
              <a:rPr lang="ru-RU" sz="2100" dirty="0">
                <a:solidFill>
                  <a:srgbClr val="002060"/>
                </a:solidFill>
              </a:rPr>
              <a:t>Сведения об установке (в том числе, виды производства и мощность)</a:t>
            </a:r>
          </a:p>
          <a:p>
            <a:pPr marL="914400" lvl="1" indent="-514350">
              <a:lnSpc>
                <a:spcPct val="85000"/>
              </a:lnSpc>
              <a:spcBef>
                <a:spcPts val="0"/>
              </a:spcBef>
              <a:buFont typeface="+mj-lt"/>
              <a:buAutoNum type="arabicPeriod"/>
            </a:pPr>
            <a:r>
              <a:rPr lang="ru-RU" sz="2100" dirty="0">
                <a:solidFill>
                  <a:srgbClr val="002060"/>
                </a:solidFill>
              </a:rPr>
              <a:t>Дополнительные сведения (проведение ЭА, трансграничный перенос)</a:t>
            </a:r>
          </a:p>
          <a:p>
            <a:pPr marL="914400" lvl="1" indent="-514350">
              <a:lnSpc>
                <a:spcPct val="85000"/>
              </a:lnSpc>
              <a:spcBef>
                <a:spcPts val="0"/>
              </a:spcBef>
              <a:buFont typeface="+mj-lt"/>
              <a:buAutoNum type="arabicPeriod"/>
            </a:pPr>
            <a:r>
              <a:rPr lang="ru-RU" sz="2100" dirty="0">
                <a:solidFill>
                  <a:srgbClr val="002060"/>
                </a:solidFill>
              </a:rPr>
              <a:t>Модификация производства (изменение экологических аспектов)</a:t>
            </a:r>
          </a:p>
          <a:p>
            <a:pPr marL="914400" lvl="1" indent="-514350">
              <a:lnSpc>
                <a:spcPct val="85000"/>
              </a:lnSpc>
              <a:spcBef>
                <a:spcPts val="0"/>
              </a:spcBef>
              <a:buFont typeface="+mj-lt"/>
              <a:buAutoNum type="arabicPeriod"/>
            </a:pPr>
            <a:r>
              <a:rPr lang="ru-RU" sz="2100" dirty="0">
                <a:solidFill>
                  <a:srgbClr val="002060"/>
                </a:solidFill>
              </a:rPr>
              <a:t>Конфиденциальная информация (на цветной бумаге)</a:t>
            </a:r>
          </a:p>
          <a:p>
            <a:pPr marL="457200" indent="-457200">
              <a:spcBef>
                <a:spcPts val="300"/>
              </a:spcBef>
              <a:spcAft>
                <a:spcPts val="300"/>
              </a:spcAft>
              <a:buFont typeface="+mj-lt"/>
              <a:buAutoNum type="alphaUcPeriod"/>
            </a:pPr>
            <a:r>
              <a:rPr lang="ru-RU" sz="2200" b="1" dirty="0">
                <a:solidFill>
                  <a:srgbClr val="002060"/>
                </a:solidFill>
              </a:rPr>
              <a:t>Система экологического менеджмента (сертифицирована, внедрена, не внедрена)</a:t>
            </a:r>
          </a:p>
          <a:p>
            <a:pPr marL="457200" indent="-457200">
              <a:spcBef>
                <a:spcPts val="0"/>
              </a:spcBef>
              <a:spcAft>
                <a:spcPts val="300"/>
              </a:spcAft>
              <a:buFont typeface="+mj-lt"/>
              <a:buAutoNum type="alphaUcPeriod"/>
            </a:pPr>
            <a:r>
              <a:rPr lang="ru-RU" sz="2200" b="1" dirty="0">
                <a:solidFill>
                  <a:srgbClr val="002060"/>
                </a:solidFill>
              </a:rPr>
              <a:t>Сведения о месте расположения установки </a:t>
            </a:r>
          </a:p>
          <a:p>
            <a:pPr marL="857250" lvl="1" indent="-457200">
              <a:spcBef>
                <a:spcPts val="0"/>
              </a:spcBef>
              <a:spcAft>
                <a:spcPts val="300"/>
              </a:spcAft>
              <a:buFont typeface="+mj-lt"/>
              <a:buAutoNum type="arabicPeriod"/>
            </a:pPr>
            <a:r>
              <a:rPr lang="ru-RU" sz="2100" dirty="0" smtClean="0">
                <a:solidFill>
                  <a:srgbClr val="002060"/>
                </a:solidFill>
              </a:rPr>
              <a:t>Общие данные, описание,</a:t>
            </a:r>
          </a:p>
          <a:p>
            <a:pPr marL="857250" lvl="1" indent="-457200">
              <a:spcBef>
                <a:spcPts val="0"/>
              </a:spcBef>
              <a:spcAft>
                <a:spcPts val="300"/>
              </a:spcAft>
              <a:buFont typeface="+mj-lt"/>
              <a:buAutoNum type="arabicPeriod"/>
            </a:pPr>
            <a:r>
              <a:rPr lang="ru-RU" sz="2100" dirty="0" smtClean="0">
                <a:solidFill>
                  <a:srgbClr val="002060"/>
                </a:solidFill>
              </a:rPr>
              <a:t>Карты, схемы, ситуационные планы</a:t>
            </a:r>
          </a:p>
          <a:p>
            <a:pPr marL="857250" lvl="1" indent="-457200">
              <a:spcBef>
                <a:spcPts val="0"/>
              </a:spcBef>
              <a:spcAft>
                <a:spcPts val="300"/>
              </a:spcAft>
              <a:buFont typeface="+mj-lt"/>
              <a:buAutoNum type="arabicPeriod"/>
            </a:pPr>
            <a:r>
              <a:rPr lang="ru-RU" sz="2100" dirty="0" smtClean="0">
                <a:solidFill>
                  <a:srgbClr val="002060"/>
                </a:solidFill>
              </a:rPr>
              <a:t>Блок-схема и технологические схемы</a:t>
            </a:r>
          </a:p>
          <a:p>
            <a:pPr marL="857250" lvl="1" indent="-457200">
              <a:spcBef>
                <a:spcPts val="0"/>
              </a:spcBef>
              <a:spcAft>
                <a:spcPts val="300"/>
              </a:spcAft>
              <a:buFont typeface="+mj-lt"/>
              <a:buAutoNum type="arabicPeriod"/>
            </a:pPr>
            <a:r>
              <a:rPr lang="ru-RU" sz="2100" dirty="0" smtClean="0">
                <a:solidFill>
                  <a:srgbClr val="002060"/>
                </a:solidFill>
              </a:rPr>
              <a:t>Инвентаризация источников выбросов и сбросов загрязняющих веществ и источников образования отходов</a:t>
            </a:r>
          </a:p>
          <a:p>
            <a:pPr marL="400050" lvl="1" indent="0">
              <a:spcBef>
                <a:spcPts val="0"/>
              </a:spcBef>
              <a:spcAft>
                <a:spcPts val="300"/>
              </a:spcAft>
              <a:buNone/>
            </a:pPr>
            <a:endParaRPr lang="ru-RU" sz="2100" dirty="0">
              <a:solidFill>
                <a:srgbClr val="002060"/>
              </a:solidFill>
            </a:endParaRPr>
          </a:p>
          <a:p>
            <a:pPr marL="457200" indent="-457200">
              <a:buFont typeface="+mj-lt"/>
              <a:buAutoNum type="alphaUcPeriod"/>
            </a:pPr>
            <a:endParaRPr lang="ru-RU" sz="2200" b="1" dirty="0">
              <a:solidFill>
                <a:srgbClr val="002060"/>
              </a:solidFill>
            </a:endParaRPr>
          </a:p>
          <a:p>
            <a:pPr marL="0" indent="0">
              <a:lnSpc>
                <a:spcPct val="85000"/>
              </a:lnSpc>
              <a:spcBef>
                <a:spcPts val="0"/>
              </a:spcBef>
              <a:buNone/>
            </a:pPr>
            <a:endParaRPr lang="ru-RU" sz="2200" b="1" dirty="0">
              <a:solidFill>
                <a:srgbClr val="002060"/>
              </a:solidFill>
            </a:endParaRPr>
          </a:p>
          <a:p>
            <a:pPr marL="514350" indent="-514350">
              <a:buFont typeface="+mj-lt"/>
              <a:buAutoNum type="arabicPeriod"/>
            </a:pPr>
            <a:endParaRPr lang="ru-RU" sz="2200" b="1" dirty="0">
              <a:solidFill>
                <a:srgbClr val="002060"/>
              </a:solidFill>
            </a:endParaRPr>
          </a:p>
          <a:p>
            <a:pPr marL="514350" indent="-514350">
              <a:buFont typeface="+mj-lt"/>
              <a:buAutoNum type="arabicPeriod"/>
            </a:pPr>
            <a:endParaRPr lang="ru-RU" dirty="0" smtClean="0"/>
          </a:p>
          <a:p>
            <a:endParaRPr lang="en-GB" dirty="0"/>
          </a:p>
        </p:txBody>
      </p:sp>
    </p:spTree>
    <p:extLst>
      <p:ext uri="{BB962C8B-B14F-4D97-AF65-F5344CB8AC3E}">
        <p14:creationId xmlns:p14="http://schemas.microsoft.com/office/powerpoint/2010/main" xmlns="" val="246453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r>
              <a:rPr lang="ru-RU" sz="3600" b="1" i="0" dirty="0">
                <a:latin typeface="Eras Demi ITC" pitchFamily="34" charset="0"/>
              </a:rPr>
              <a:t>Структура </a:t>
            </a:r>
            <a:r>
              <a:rPr lang="ru-RU" sz="3600" b="1" i="0" dirty="0" smtClean="0">
                <a:latin typeface="Eras Demi ITC" pitchFamily="34" charset="0"/>
              </a:rPr>
              <a:t>заявки</a:t>
            </a:r>
            <a:r>
              <a:rPr lang="en-US" sz="3600" b="1" i="0" dirty="0" smtClean="0">
                <a:latin typeface="Eras Demi ITC" pitchFamily="34" charset="0"/>
              </a:rPr>
              <a:t>		</a:t>
            </a:r>
            <a:r>
              <a:rPr lang="en-US" sz="3600" b="1" i="0" dirty="0">
                <a:solidFill>
                  <a:srgbClr val="C00000"/>
                </a:solidFill>
              </a:rPr>
              <a:t>II</a:t>
            </a:r>
            <a:endParaRPr lang="en-GB" sz="3600" b="1" i="0" dirty="0">
              <a:latin typeface="Eras Demi ITC" pitchFamily="34" charset="0"/>
            </a:endParaRPr>
          </a:p>
        </p:txBody>
      </p:sp>
      <p:sp>
        <p:nvSpPr>
          <p:cNvPr id="3" name="Content Placeholder 2"/>
          <p:cNvSpPr>
            <a:spLocks noGrp="1"/>
          </p:cNvSpPr>
          <p:nvPr>
            <p:ph idx="1"/>
          </p:nvPr>
        </p:nvSpPr>
        <p:spPr>
          <a:xfrm>
            <a:off x="457200" y="836712"/>
            <a:ext cx="8229600" cy="5760640"/>
          </a:xfrm>
        </p:spPr>
        <p:txBody>
          <a:bodyPr>
            <a:normAutofit fontScale="92500" lnSpcReduction="10000"/>
          </a:bodyPr>
          <a:lstStyle/>
          <a:p>
            <a:pPr marL="457200" indent="-457200">
              <a:spcBef>
                <a:spcPts val="0"/>
              </a:spcBef>
              <a:spcAft>
                <a:spcPts val="300"/>
              </a:spcAft>
              <a:buFont typeface="+mj-lt"/>
              <a:buAutoNum type="alphaUcPeriod" startAt="4"/>
            </a:pPr>
            <a:r>
              <a:rPr lang="ru-RU" sz="2200" b="1" dirty="0" smtClean="0">
                <a:solidFill>
                  <a:srgbClr val="002060"/>
                </a:solidFill>
              </a:rPr>
              <a:t>Сведения о сырье, материалах, воде и энергии </a:t>
            </a:r>
          </a:p>
          <a:p>
            <a:pPr marL="914400" lvl="1" indent="-514350">
              <a:spcBef>
                <a:spcPts val="0"/>
              </a:spcBef>
              <a:buFont typeface="+mj-lt"/>
              <a:buAutoNum type="arabicPeriod"/>
            </a:pPr>
            <a:r>
              <a:rPr lang="ru-RU" sz="2200" dirty="0" smtClean="0">
                <a:solidFill>
                  <a:srgbClr val="002060"/>
                </a:solidFill>
              </a:rPr>
              <a:t>Потребление сырья и материалов (по процессам)</a:t>
            </a:r>
          </a:p>
          <a:p>
            <a:pPr lvl="2" indent="-342900">
              <a:spcBef>
                <a:spcPts val="0"/>
              </a:spcBef>
            </a:pPr>
            <a:r>
              <a:rPr lang="ru-RU" sz="2200" dirty="0" smtClean="0">
                <a:solidFill>
                  <a:srgbClr val="002060"/>
                </a:solidFill>
              </a:rPr>
              <a:t>Потребление сырья и материалов (исключая опасные)</a:t>
            </a:r>
          </a:p>
          <a:p>
            <a:pPr lvl="2" indent="-342900">
              <a:spcBef>
                <a:spcPts val="0"/>
              </a:spcBef>
            </a:pPr>
            <a:r>
              <a:rPr lang="ru-RU" sz="2200" dirty="0" smtClean="0">
                <a:solidFill>
                  <a:srgbClr val="002060"/>
                </a:solidFill>
              </a:rPr>
              <a:t>Потребление опасных веществ (по процессам)</a:t>
            </a:r>
          </a:p>
          <a:p>
            <a:pPr lvl="2" indent="-342900">
              <a:spcBef>
                <a:spcPts val="0"/>
              </a:spcBef>
            </a:pPr>
            <a:r>
              <a:rPr lang="ru-RU" sz="2200" dirty="0" smtClean="0">
                <a:solidFill>
                  <a:srgbClr val="002060"/>
                </a:solidFill>
              </a:rPr>
              <a:t>Потребление </a:t>
            </a:r>
            <a:r>
              <a:rPr lang="ru-RU" sz="2200" dirty="0">
                <a:solidFill>
                  <a:srgbClr val="002060"/>
                </a:solidFill>
              </a:rPr>
              <a:t>воды (на технологические и хозяйственно-питьевые </a:t>
            </a:r>
            <a:r>
              <a:rPr lang="ru-RU" sz="2200" dirty="0" smtClean="0">
                <a:solidFill>
                  <a:srgbClr val="002060"/>
                </a:solidFill>
              </a:rPr>
              <a:t>нужды)</a:t>
            </a:r>
          </a:p>
          <a:p>
            <a:pPr lvl="2" indent="-342900">
              <a:spcBef>
                <a:spcPts val="0"/>
              </a:spcBef>
            </a:pPr>
            <a:r>
              <a:rPr lang="ru-RU" sz="2200" dirty="0" smtClean="0">
                <a:solidFill>
                  <a:srgbClr val="002060"/>
                </a:solidFill>
              </a:rPr>
              <a:t>Складирование </a:t>
            </a:r>
            <a:r>
              <a:rPr lang="ru-RU" sz="2200" dirty="0">
                <a:solidFill>
                  <a:srgbClr val="002060"/>
                </a:solidFill>
              </a:rPr>
              <a:t>сырья, материалов и </a:t>
            </a:r>
            <a:r>
              <a:rPr lang="ru-RU" sz="2200" dirty="0" smtClean="0">
                <a:solidFill>
                  <a:srgbClr val="002060"/>
                </a:solidFill>
              </a:rPr>
              <a:t>веществ</a:t>
            </a:r>
          </a:p>
          <a:p>
            <a:pPr lvl="2" indent="-342900">
              <a:spcBef>
                <a:spcPts val="0"/>
              </a:spcBef>
            </a:pPr>
            <a:r>
              <a:rPr lang="ru-RU" sz="2200" b="1" dirty="0" smtClean="0">
                <a:solidFill>
                  <a:srgbClr val="002060"/>
                </a:solidFill>
              </a:rPr>
              <a:t>Методы / планы оптимизации потребления сырья и материалов</a:t>
            </a:r>
            <a:endParaRPr lang="ru-RU" sz="2200" b="1" dirty="0">
              <a:solidFill>
                <a:srgbClr val="002060"/>
              </a:solidFill>
            </a:endParaRPr>
          </a:p>
          <a:p>
            <a:pPr marL="914400" lvl="1" indent="-514350">
              <a:spcBef>
                <a:spcPts val="0"/>
              </a:spcBef>
              <a:buFont typeface="+mj-lt"/>
              <a:buAutoNum type="arabicPeriod"/>
            </a:pPr>
            <a:r>
              <a:rPr lang="ru-RU" sz="2200" dirty="0" smtClean="0">
                <a:solidFill>
                  <a:srgbClr val="002060"/>
                </a:solidFill>
              </a:rPr>
              <a:t>Продукты и полупродукты, производимые на установке (качественные и количественные характеристики)</a:t>
            </a:r>
            <a:endParaRPr lang="ru-RU" sz="2200" dirty="0">
              <a:solidFill>
                <a:srgbClr val="002060"/>
              </a:solidFill>
            </a:endParaRPr>
          </a:p>
          <a:p>
            <a:pPr marL="914400" lvl="1" indent="-514350">
              <a:spcBef>
                <a:spcPts val="0"/>
              </a:spcBef>
              <a:buFont typeface="+mj-lt"/>
              <a:buAutoNum type="arabicPeriod"/>
            </a:pPr>
            <a:r>
              <a:rPr lang="ru-RU" sz="2200" dirty="0" smtClean="0">
                <a:solidFill>
                  <a:srgbClr val="002060"/>
                </a:solidFill>
              </a:rPr>
              <a:t>Производство и потребление энергии (топливно-энергетический баланс)</a:t>
            </a:r>
          </a:p>
          <a:p>
            <a:pPr marL="1314450" lvl="2" indent="-514350">
              <a:spcBef>
                <a:spcPts val="0"/>
              </a:spcBef>
            </a:pPr>
            <a:r>
              <a:rPr lang="ru-RU" sz="2200" dirty="0" smtClean="0">
                <a:solidFill>
                  <a:srgbClr val="002060"/>
                </a:solidFill>
              </a:rPr>
              <a:t>Топливо </a:t>
            </a:r>
          </a:p>
          <a:p>
            <a:pPr marL="1314450" lvl="2" indent="-514350">
              <a:spcBef>
                <a:spcPts val="0"/>
              </a:spcBef>
            </a:pPr>
            <a:r>
              <a:rPr lang="ru-RU" sz="2200" dirty="0" smtClean="0">
                <a:solidFill>
                  <a:srgbClr val="002060"/>
                </a:solidFill>
              </a:rPr>
              <a:t>Возобновляемые источники </a:t>
            </a:r>
          </a:p>
          <a:p>
            <a:pPr marL="1314450" lvl="2" indent="-514350">
              <a:spcBef>
                <a:spcPts val="0"/>
              </a:spcBef>
            </a:pPr>
            <a:r>
              <a:rPr lang="ru-RU" sz="2200" dirty="0" smtClean="0">
                <a:solidFill>
                  <a:srgbClr val="002060"/>
                </a:solidFill>
              </a:rPr>
              <a:t>Электроэнергия</a:t>
            </a:r>
          </a:p>
          <a:p>
            <a:pPr marL="1314450" lvl="2" indent="-514350">
              <a:spcBef>
                <a:spcPts val="0"/>
              </a:spcBef>
            </a:pPr>
            <a:r>
              <a:rPr lang="ru-RU" sz="2200" dirty="0" smtClean="0">
                <a:solidFill>
                  <a:srgbClr val="002060"/>
                </a:solidFill>
              </a:rPr>
              <a:t>Тепловая энергия</a:t>
            </a:r>
          </a:p>
          <a:p>
            <a:pPr marL="1314450" lvl="2" indent="-514350">
              <a:spcBef>
                <a:spcPts val="0"/>
              </a:spcBef>
            </a:pPr>
            <a:r>
              <a:rPr lang="ru-RU" sz="2200" dirty="0" smtClean="0">
                <a:solidFill>
                  <a:srgbClr val="002060"/>
                </a:solidFill>
              </a:rPr>
              <a:t>Удельное энергопотребление (на единицу продукции)</a:t>
            </a:r>
          </a:p>
          <a:p>
            <a:pPr marL="1314450" lvl="2" indent="-514350">
              <a:spcBef>
                <a:spcPts val="0"/>
              </a:spcBef>
            </a:pPr>
            <a:r>
              <a:rPr lang="ru-RU" sz="2200" b="1" dirty="0">
                <a:solidFill>
                  <a:srgbClr val="002060"/>
                </a:solidFill>
              </a:rPr>
              <a:t>Методы / планы</a:t>
            </a:r>
            <a:r>
              <a:rPr lang="ru-RU" sz="2200" b="1" dirty="0" smtClean="0">
                <a:solidFill>
                  <a:srgbClr val="002060"/>
                </a:solidFill>
              </a:rPr>
              <a:t> повышения энергоэффективности</a:t>
            </a:r>
          </a:p>
          <a:p>
            <a:pPr marL="914400" lvl="1" indent="-514350">
              <a:lnSpc>
                <a:spcPct val="85000"/>
              </a:lnSpc>
              <a:spcBef>
                <a:spcPts val="0"/>
              </a:spcBef>
              <a:buFont typeface="+mj-lt"/>
              <a:buAutoNum type="arabicPeriod"/>
            </a:pPr>
            <a:endParaRPr lang="ru-RU" sz="2100" dirty="0">
              <a:solidFill>
                <a:srgbClr val="002060"/>
              </a:solidFill>
            </a:endParaRPr>
          </a:p>
          <a:p>
            <a:pPr marL="400050" lvl="1" indent="0">
              <a:spcBef>
                <a:spcPts val="0"/>
              </a:spcBef>
              <a:spcAft>
                <a:spcPts val="300"/>
              </a:spcAft>
              <a:buNone/>
            </a:pPr>
            <a:endParaRPr lang="ru-RU" sz="2100" dirty="0">
              <a:solidFill>
                <a:srgbClr val="002060"/>
              </a:solidFill>
            </a:endParaRPr>
          </a:p>
          <a:p>
            <a:pPr marL="457200" indent="-457200">
              <a:buFont typeface="+mj-lt"/>
              <a:buAutoNum type="alphaUcPeriod" startAt="4"/>
            </a:pPr>
            <a:endParaRPr lang="ru-RU" sz="2200" b="1" dirty="0">
              <a:solidFill>
                <a:srgbClr val="002060"/>
              </a:solidFill>
            </a:endParaRPr>
          </a:p>
          <a:p>
            <a:pPr marL="0" indent="0">
              <a:lnSpc>
                <a:spcPct val="85000"/>
              </a:lnSpc>
              <a:spcBef>
                <a:spcPts val="0"/>
              </a:spcBef>
              <a:buNone/>
            </a:pPr>
            <a:endParaRPr lang="ru-RU" sz="2200" b="1" dirty="0">
              <a:solidFill>
                <a:srgbClr val="002060"/>
              </a:solidFill>
            </a:endParaRPr>
          </a:p>
          <a:p>
            <a:pPr marL="514350" indent="-514350">
              <a:buFont typeface="+mj-lt"/>
              <a:buAutoNum type="arabicPeriod"/>
            </a:pPr>
            <a:endParaRPr lang="ru-RU" sz="2200" b="1" dirty="0">
              <a:solidFill>
                <a:srgbClr val="002060"/>
              </a:solidFill>
            </a:endParaRPr>
          </a:p>
          <a:p>
            <a:pPr marL="514350" indent="-514350">
              <a:buFont typeface="+mj-lt"/>
              <a:buAutoNum type="arabicPeriod"/>
            </a:pPr>
            <a:endParaRPr lang="ru-RU" dirty="0" smtClean="0"/>
          </a:p>
          <a:p>
            <a:endParaRPr lang="en-GB" dirty="0"/>
          </a:p>
        </p:txBody>
      </p:sp>
    </p:spTree>
    <p:extLst>
      <p:ext uri="{BB962C8B-B14F-4D97-AF65-F5344CB8AC3E}">
        <p14:creationId xmlns:p14="http://schemas.microsoft.com/office/powerpoint/2010/main" xmlns="" val="297216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210146"/>
          </a:xfrm>
        </p:spPr>
        <p:txBody>
          <a:bodyPr>
            <a:normAutofit/>
          </a:bodyPr>
          <a:lstStyle/>
          <a:p>
            <a:pPr algn="ctr"/>
            <a:r>
              <a:rPr lang="ru-RU" sz="3600" b="1" i="0" dirty="0">
                <a:latin typeface="Eras Demi ITC" pitchFamily="34" charset="0"/>
              </a:rPr>
              <a:t>Энергопотребление </a:t>
            </a:r>
            <a:r>
              <a:rPr lang="ru-RU" sz="3600" b="1" i="0" dirty="0" smtClean="0">
                <a:latin typeface="Eras Demi ITC" pitchFamily="34" charset="0"/>
              </a:rPr>
              <a:t/>
            </a:r>
            <a:br>
              <a:rPr lang="ru-RU" sz="3600" b="1" i="0" dirty="0" smtClean="0">
                <a:latin typeface="Eras Demi ITC" pitchFamily="34" charset="0"/>
              </a:rPr>
            </a:br>
            <a:r>
              <a:rPr lang="ru-RU" sz="3600" b="1" i="0" dirty="0" smtClean="0">
                <a:latin typeface="Eras Demi ITC" pitchFamily="34" charset="0"/>
              </a:rPr>
              <a:t>в </a:t>
            </a:r>
            <a:r>
              <a:rPr lang="ru-RU" sz="3600" b="1" i="0" dirty="0">
                <a:latin typeface="Eras Demi ITC" pitchFamily="34" charset="0"/>
              </a:rPr>
              <a:t>производстве азотных удобрений</a:t>
            </a:r>
            <a:endParaRPr lang="en-GB" sz="3600" b="1" i="0" dirty="0">
              <a:latin typeface="Eras Demi ITC" pitchFamily="34" charset="0"/>
            </a:endParaRPr>
          </a:p>
        </p:txBody>
      </p:sp>
      <p:pic>
        <p:nvPicPr>
          <p:cNvPr id="9218" name="Picture 2" descr="pic1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540" y="1590675"/>
            <a:ext cx="8280920" cy="4965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569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ru-RU" sz="3600" b="1" i="0" dirty="0">
                <a:latin typeface="Eras Demi ITC" pitchFamily="34" charset="0"/>
              </a:rPr>
              <a:t>Структура </a:t>
            </a:r>
            <a:r>
              <a:rPr lang="ru-RU" sz="3600" b="1" i="0" dirty="0" smtClean="0">
                <a:latin typeface="Eras Demi ITC" pitchFamily="34" charset="0"/>
              </a:rPr>
              <a:t>заявки</a:t>
            </a:r>
            <a:r>
              <a:rPr lang="en-US" sz="3600" b="1" i="0" dirty="0" smtClean="0">
                <a:latin typeface="Eras Demi ITC" pitchFamily="34" charset="0"/>
              </a:rPr>
              <a:t>		</a:t>
            </a:r>
            <a:r>
              <a:rPr lang="en-US" sz="3600" b="1" i="0" dirty="0" smtClean="0">
                <a:solidFill>
                  <a:srgbClr val="C00000"/>
                </a:solidFill>
              </a:rPr>
              <a:t>III</a:t>
            </a:r>
            <a:endParaRPr lang="en-GB" sz="3600" b="1" i="0" dirty="0">
              <a:latin typeface="Eras Demi ITC" pitchFamily="34" charset="0"/>
            </a:endParaRPr>
          </a:p>
        </p:txBody>
      </p:sp>
      <p:sp>
        <p:nvSpPr>
          <p:cNvPr id="3" name="Content Placeholder 2"/>
          <p:cNvSpPr>
            <a:spLocks noGrp="1"/>
          </p:cNvSpPr>
          <p:nvPr>
            <p:ph idx="1"/>
          </p:nvPr>
        </p:nvSpPr>
        <p:spPr>
          <a:xfrm>
            <a:off x="179512" y="836712"/>
            <a:ext cx="8712968" cy="6021288"/>
          </a:xfrm>
        </p:spPr>
        <p:txBody>
          <a:bodyPr>
            <a:normAutofit fontScale="70000" lnSpcReduction="20000"/>
          </a:bodyPr>
          <a:lstStyle/>
          <a:p>
            <a:pPr marL="457200" indent="-457200">
              <a:spcBef>
                <a:spcPts val="0"/>
              </a:spcBef>
              <a:spcAft>
                <a:spcPts val="300"/>
              </a:spcAft>
              <a:buFont typeface="+mj-lt"/>
              <a:buAutoNum type="alphaUcPeriod" startAt="5"/>
            </a:pPr>
            <a:r>
              <a:rPr lang="ru-RU" sz="2900" b="1" dirty="0" smtClean="0">
                <a:solidFill>
                  <a:srgbClr val="002060"/>
                </a:solidFill>
              </a:rPr>
              <a:t>Сведения об эмиссиях (количественные и качественные)  </a:t>
            </a:r>
          </a:p>
          <a:p>
            <a:pPr marL="914400" lvl="1" indent="-514350">
              <a:spcBef>
                <a:spcPts val="0"/>
              </a:spcBef>
              <a:buFont typeface="+mj-lt"/>
              <a:buAutoNum type="arabicPeriod"/>
            </a:pPr>
            <a:r>
              <a:rPr lang="ru-RU" sz="2900" b="1" dirty="0" smtClean="0">
                <a:solidFill>
                  <a:srgbClr val="002060"/>
                </a:solidFill>
              </a:rPr>
              <a:t>Выбросы ЗВ в воздух </a:t>
            </a:r>
            <a:r>
              <a:rPr lang="ru-RU" sz="2900" dirty="0" smtClean="0">
                <a:solidFill>
                  <a:srgbClr val="002060"/>
                </a:solidFill>
              </a:rPr>
              <a:t>(таблицы)</a:t>
            </a:r>
          </a:p>
          <a:p>
            <a:pPr lvl="2" indent="-342900">
              <a:spcBef>
                <a:spcPts val="0"/>
              </a:spcBef>
            </a:pPr>
            <a:r>
              <a:rPr lang="ru-RU" sz="2700" dirty="0" smtClean="0">
                <a:solidFill>
                  <a:srgbClr val="002060"/>
                </a:solidFill>
              </a:rPr>
              <a:t>Подразделение (технологический процесс)</a:t>
            </a:r>
          </a:p>
          <a:p>
            <a:pPr lvl="2" indent="-342900">
              <a:spcBef>
                <a:spcPts val="0"/>
              </a:spcBef>
            </a:pPr>
            <a:r>
              <a:rPr lang="ru-RU" sz="2700" dirty="0" smtClean="0">
                <a:solidFill>
                  <a:srgbClr val="002060"/>
                </a:solidFill>
              </a:rPr>
              <a:t>Загрязняющее вещество</a:t>
            </a:r>
            <a:endParaRPr lang="ru-RU" sz="2700" dirty="0">
              <a:solidFill>
                <a:srgbClr val="002060"/>
              </a:solidFill>
            </a:endParaRPr>
          </a:p>
          <a:p>
            <a:pPr lvl="2" indent="-342900">
              <a:spcBef>
                <a:spcPts val="0"/>
              </a:spcBef>
            </a:pPr>
            <a:r>
              <a:rPr lang="ru-RU" sz="2700" dirty="0" smtClean="0">
                <a:solidFill>
                  <a:srgbClr val="002060"/>
                </a:solidFill>
              </a:rPr>
              <a:t>Источник</a:t>
            </a:r>
          </a:p>
          <a:p>
            <a:pPr lvl="2" indent="-342900">
              <a:spcBef>
                <a:spcPts val="0"/>
              </a:spcBef>
            </a:pPr>
            <a:r>
              <a:rPr lang="ru-RU" sz="2700" dirty="0" err="1" smtClean="0">
                <a:solidFill>
                  <a:srgbClr val="002060"/>
                </a:solidFill>
              </a:rPr>
              <a:t>Средозащитная</a:t>
            </a:r>
            <a:r>
              <a:rPr lang="ru-RU" sz="2700" dirty="0" smtClean="0">
                <a:solidFill>
                  <a:srgbClr val="002060"/>
                </a:solidFill>
              </a:rPr>
              <a:t> техника</a:t>
            </a:r>
          </a:p>
          <a:p>
            <a:pPr lvl="2" indent="-342900">
              <a:spcBef>
                <a:spcPts val="0"/>
              </a:spcBef>
            </a:pPr>
            <a:r>
              <a:rPr lang="ru-RU" sz="2700" dirty="0" smtClean="0">
                <a:solidFill>
                  <a:srgbClr val="002060"/>
                </a:solidFill>
              </a:rPr>
              <a:t>Количественные характеристики (концентрация, валовые, удельные выбросы) </a:t>
            </a:r>
          </a:p>
          <a:p>
            <a:pPr lvl="2" indent="-342900">
              <a:spcBef>
                <a:spcPts val="0"/>
              </a:spcBef>
            </a:pPr>
            <a:r>
              <a:rPr lang="ru-RU" sz="2700" b="1" dirty="0" smtClean="0">
                <a:solidFill>
                  <a:srgbClr val="002060"/>
                </a:solidFill>
              </a:rPr>
              <a:t>Методы /планы сокращения выбросов</a:t>
            </a:r>
            <a:endParaRPr lang="ru-RU" sz="2700" b="1" dirty="0">
              <a:solidFill>
                <a:srgbClr val="002060"/>
              </a:solidFill>
            </a:endParaRPr>
          </a:p>
          <a:p>
            <a:pPr marL="914400" lvl="1" indent="-514350">
              <a:spcBef>
                <a:spcPts val="0"/>
              </a:spcBef>
              <a:buFont typeface="+mj-lt"/>
              <a:buAutoNum type="arabicPeriod"/>
            </a:pPr>
            <a:r>
              <a:rPr lang="ru-RU" sz="2700" b="1" dirty="0" smtClean="0">
                <a:solidFill>
                  <a:srgbClr val="002060"/>
                </a:solidFill>
              </a:rPr>
              <a:t>Сбросы </a:t>
            </a:r>
          </a:p>
          <a:p>
            <a:pPr marL="400050" lvl="1" indent="0">
              <a:spcBef>
                <a:spcPts val="0"/>
              </a:spcBef>
              <a:buNone/>
            </a:pPr>
            <a:r>
              <a:rPr lang="ru-RU" sz="2700" b="1" dirty="0" smtClean="0">
                <a:solidFill>
                  <a:srgbClr val="002060"/>
                </a:solidFill>
              </a:rPr>
              <a:t>     2.2. Сбросы в водные объекты </a:t>
            </a:r>
            <a:r>
              <a:rPr lang="ru-RU" sz="2700" b="1" dirty="0">
                <a:solidFill>
                  <a:srgbClr val="002060"/>
                </a:solidFill>
              </a:rPr>
              <a:t>(таблицы)</a:t>
            </a:r>
          </a:p>
          <a:p>
            <a:pPr marL="1314450" lvl="2" indent="-514350">
              <a:spcBef>
                <a:spcPts val="0"/>
              </a:spcBef>
            </a:pPr>
            <a:r>
              <a:rPr lang="ru-RU" sz="2700" dirty="0" smtClean="0">
                <a:solidFill>
                  <a:srgbClr val="002060"/>
                </a:solidFill>
              </a:rPr>
              <a:t>Характеристика водного объекта</a:t>
            </a:r>
          </a:p>
          <a:p>
            <a:pPr marL="1314450" lvl="2" indent="-514350">
              <a:spcBef>
                <a:spcPts val="0"/>
              </a:spcBef>
            </a:pPr>
            <a:r>
              <a:rPr lang="ru-RU" sz="2700" dirty="0" smtClean="0">
                <a:solidFill>
                  <a:srgbClr val="002060"/>
                </a:solidFill>
              </a:rPr>
              <a:t>Расположение выпусков</a:t>
            </a:r>
          </a:p>
          <a:p>
            <a:pPr marL="1314450" lvl="2" indent="-514350">
              <a:spcBef>
                <a:spcPts val="0"/>
              </a:spcBef>
            </a:pPr>
            <a:r>
              <a:rPr lang="ru-RU" sz="2700" dirty="0" smtClean="0">
                <a:solidFill>
                  <a:srgbClr val="002060"/>
                </a:solidFill>
              </a:rPr>
              <a:t>Зоны санитарной охраны источников питьевого водоснабжения</a:t>
            </a:r>
          </a:p>
          <a:p>
            <a:pPr marL="1314450" lvl="2" indent="-514350">
              <a:spcBef>
                <a:spcPts val="0"/>
              </a:spcBef>
            </a:pPr>
            <a:r>
              <a:rPr lang="ru-RU" sz="2700" dirty="0" smtClean="0">
                <a:solidFill>
                  <a:srgbClr val="002060"/>
                </a:solidFill>
              </a:rPr>
              <a:t>Сведения об источниках сбросов, составе и количестве сточных вод</a:t>
            </a:r>
          </a:p>
          <a:p>
            <a:pPr lvl="3" indent="-342900">
              <a:spcBef>
                <a:spcPts val="0"/>
              </a:spcBef>
            </a:pPr>
            <a:r>
              <a:rPr lang="ru-RU" sz="2700" dirty="0">
                <a:solidFill>
                  <a:srgbClr val="002060"/>
                </a:solidFill>
              </a:rPr>
              <a:t>Подразделение (технологический процесс)</a:t>
            </a:r>
          </a:p>
          <a:p>
            <a:pPr lvl="3" indent="-342900">
              <a:spcBef>
                <a:spcPts val="0"/>
              </a:spcBef>
            </a:pPr>
            <a:r>
              <a:rPr lang="ru-RU" sz="2700" dirty="0">
                <a:solidFill>
                  <a:srgbClr val="002060"/>
                </a:solidFill>
              </a:rPr>
              <a:t>Объем (поток) сточных вод</a:t>
            </a:r>
          </a:p>
          <a:p>
            <a:pPr lvl="3" indent="-342900">
              <a:spcBef>
                <a:spcPts val="0"/>
              </a:spcBef>
            </a:pPr>
            <a:r>
              <a:rPr lang="ru-RU" sz="2700" dirty="0">
                <a:solidFill>
                  <a:srgbClr val="002060"/>
                </a:solidFill>
              </a:rPr>
              <a:t>Загрязняющее </a:t>
            </a:r>
            <a:r>
              <a:rPr lang="ru-RU" sz="2700" dirty="0" smtClean="0">
                <a:solidFill>
                  <a:srgbClr val="002060"/>
                </a:solidFill>
              </a:rPr>
              <a:t>вещество</a:t>
            </a:r>
          </a:p>
          <a:p>
            <a:pPr lvl="3" indent="-342900">
              <a:spcBef>
                <a:spcPts val="0"/>
              </a:spcBef>
            </a:pPr>
            <a:r>
              <a:rPr lang="ru-RU" sz="2700" dirty="0" smtClean="0">
                <a:solidFill>
                  <a:srgbClr val="002060"/>
                </a:solidFill>
              </a:rPr>
              <a:t>Метод очистки</a:t>
            </a:r>
            <a:endParaRPr lang="ru-RU" sz="2700" dirty="0">
              <a:solidFill>
                <a:srgbClr val="002060"/>
              </a:solidFill>
            </a:endParaRPr>
          </a:p>
          <a:p>
            <a:pPr lvl="3" indent="-342900">
              <a:spcBef>
                <a:spcPts val="0"/>
              </a:spcBef>
            </a:pPr>
            <a:r>
              <a:rPr lang="ru-RU" sz="2700" dirty="0">
                <a:solidFill>
                  <a:srgbClr val="002060"/>
                </a:solidFill>
              </a:rPr>
              <a:t>Концентрация (до и после очистки</a:t>
            </a:r>
            <a:r>
              <a:rPr lang="ru-RU" sz="2700" dirty="0" smtClean="0">
                <a:solidFill>
                  <a:srgbClr val="002060"/>
                </a:solidFill>
              </a:rPr>
              <a:t>)</a:t>
            </a:r>
          </a:p>
          <a:p>
            <a:pPr lvl="3" indent="-342900">
              <a:spcBef>
                <a:spcPts val="0"/>
              </a:spcBef>
            </a:pPr>
            <a:r>
              <a:rPr lang="ru-RU" sz="2700" dirty="0" smtClean="0">
                <a:solidFill>
                  <a:srgbClr val="002060"/>
                </a:solidFill>
              </a:rPr>
              <a:t>Сброс (валовый и удельный показатели)</a:t>
            </a:r>
            <a:endParaRPr lang="ru-RU" sz="2700" dirty="0">
              <a:solidFill>
                <a:srgbClr val="002060"/>
              </a:solidFill>
            </a:endParaRPr>
          </a:p>
          <a:p>
            <a:pPr marL="800100" lvl="2" indent="0">
              <a:spcBef>
                <a:spcPts val="0"/>
              </a:spcBef>
              <a:buNone/>
            </a:pPr>
            <a:r>
              <a:rPr lang="ru-RU" sz="2700" b="1" dirty="0" smtClean="0">
                <a:solidFill>
                  <a:srgbClr val="002060"/>
                </a:solidFill>
              </a:rPr>
              <a:t>2.3. Сбросы в канализационные системы </a:t>
            </a:r>
            <a:r>
              <a:rPr lang="ru-RU" sz="2700" dirty="0" smtClean="0">
                <a:solidFill>
                  <a:srgbClr val="002060"/>
                </a:solidFill>
              </a:rPr>
              <a:t>(таблицы, аналогичные характеризующим сбросы в водные объекты)</a:t>
            </a:r>
          </a:p>
          <a:p>
            <a:pPr marL="400050" lvl="1" indent="0">
              <a:spcBef>
                <a:spcPts val="0"/>
              </a:spcBef>
              <a:buNone/>
            </a:pPr>
            <a:r>
              <a:rPr lang="ru-RU" sz="2700" b="1" dirty="0">
                <a:solidFill>
                  <a:srgbClr val="002060"/>
                </a:solidFill>
              </a:rPr>
              <a:t> </a:t>
            </a:r>
            <a:r>
              <a:rPr lang="ru-RU" sz="2700" b="1" dirty="0" smtClean="0">
                <a:solidFill>
                  <a:srgbClr val="002060"/>
                </a:solidFill>
              </a:rPr>
              <a:t>      2.4. Методы </a:t>
            </a:r>
            <a:r>
              <a:rPr lang="ru-RU" sz="2700" b="1" dirty="0">
                <a:solidFill>
                  <a:srgbClr val="002060"/>
                </a:solidFill>
              </a:rPr>
              <a:t>/планы сокращения </a:t>
            </a:r>
            <a:r>
              <a:rPr lang="ru-RU" sz="2700" b="1" dirty="0" smtClean="0">
                <a:solidFill>
                  <a:srgbClr val="002060"/>
                </a:solidFill>
              </a:rPr>
              <a:t>сбросов сточных вод</a:t>
            </a:r>
          </a:p>
          <a:p>
            <a:pPr lvl="3" indent="-342900">
              <a:spcBef>
                <a:spcPts val="0"/>
              </a:spcBef>
            </a:pPr>
            <a:endParaRPr lang="ru-RU" sz="2200" dirty="0" smtClean="0">
              <a:solidFill>
                <a:srgbClr val="002060"/>
              </a:solidFill>
            </a:endParaRPr>
          </a:p>
          <a:p>
            <a:pPr marL="1314450" lvl="2" indent="-514350">
              <a:spcBef>
                <a:spcPts val="0"/>
              </a:spcBef>
            </a:pPr>
            <a:endParaRPr lang="ru-RU" sz="2200" dirty="0">
              <a:solidFill>
                <a:srgbClr val="002060"/>
              </a:solidFill>
            </a:endParaRPr>
          </a:p>
          <a:p>
            <a:pPr marL="914400" lvl="1" indent="-514350">
              <a:lnSpc>
                <a:spcPct val="85000"/>
              </a:lnSpc>
              <a:spcBef>
                <a:spcPts val="0"/>
              </a:spcBef>
              <a:buFont typeface="+mj-lt"/>
              <a:buAutoNum type="arabicPeriod"/>
            </a:pPr>
            <a:endParaRPr lang="ru-RU" sz="2100" dirty="0">
              <a:solidFill>
                <a:srgbClr val="002060"/>
              </a:solidFill>
            </a:endParaRPr>
          </a:p>
          <a:p>
            <a:pPr marL="400050" lvl="1" indent="0">
              <a:spcBef>
                <a:spcPts val="0"/>
              </a:spcBef>
              <a:spcAft>
                <a:spcPts val="300"/>
              </a:spcAft>
              <a:buNone/>
            </a:pPr>
            <a:endParaRPr lang="ru-RU" sz="2100" dirty="0">
              <a:solidFill>
                <a:srgbClr val="002060"/>
              </a:solidFill>
            </a:endParaRPr>
          </a:p>
          <a:p>
            <a:pPr marL="457200" indent="-457200">
              <a:buFont typeface="+mj-lt"/>
              <a:buAutoNum type="alphaUcPeriod" startAt="5"/>
            </a:pPr>
            <a:endParaRPr lang="ru-RU" sz="2200" b="1" dirty="0">
              <a:solidFill>
                <a:srgbClr val="002060"/>
              </a:solidFill>
            </a:endParaRPr>
          </a:p>
          <a:p>
            <a:pPr marL="0" indent="0">
              <a:lnSpc>
                <a:spcPct val="85000"/>
              </a:lnSpc>
              <a:spcBef>
                <a:spcPts val="0"/>
              </a:spcBef>
              <a:buNone/>
            </a:pPr>
            <a:endParaRPr lang="ru-RU" sz="2200" b="1" dirty="0">
              <a:solidFill>
                <a:srgbClr val="002060"/>
              </a:solidFill>
            </a:endParaRPr>
          </a:p>
          <a:p>
            <a:pPr marL="514350" indent="-514350">
              <a:buFont typeface="+mj-lt"/>
              <a:buAutoNum type="arabicPeriod"/>
            </a:pPr>
            <a:endParaRPr lang="ru-RU" sz="2200" b="1" dirty="0">
              <a:solidFill>
                <a:srgbClr val="002060"/>
              </a:solidFill>
            </a:endParaRPr>
          </a:p>
          <a:p>
            <a:pPr marL="514350" indent="-514350">
              <a:buFont typeface="+mj-lt"/>
              <a:buAutoNum type="arabicPeriod"/>
            </a:pPr>
            <a:endParaRPr lang="ru-RU" dirty="0" smtClean="0"/>
          </a:p>
          <a:p>
            <a:endParaRPr lang="en-GB" dirty="0"/>
          </a:p>
        </p:txBody>
      </p:sp>
    </p:spTree>
    <p:extLst>
      <p:ext uri="{BB962C8B-B14F-4D97-AF65-F5344CB8AC3E}">
        <p14:creationId xmlns:p14="http://schemas.microsoft.com/office/powerpoint/2010/main" xmlns="" val="342845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a:bodyPr>
          <a:lstStyle/>
          <a:p>
            <a:pPr algn="ctr"/>
            <a:r>
              <a:rPr lang="ru-RU" sz="3600" b="1" i="0" dirty="0">
                <a:latin typeface="Eras Demi ITC" pitchFamily="34" charset="0"/>
              </a:rPr>
              <a:t>Выбросы оксидов азота </a:t>
            </a:r>
            <a:r>
              <a:rPr lang="ru-RU" sz="3600" b="1" i="0" dirty="0" smtClean="0">
                <a:latin typeface="Eras Demi ITC" pitchFamily="34" charset="0"/>
              </a:rPr>
              <a:t/>
            </a:r>
            <a:br>
              <a:rPr lang="ru-RU" sz="3600" b="1" i="0" dirty="0" smtClean="0">
                <a:latin typeface="Eras Demi ITC" pitchFamily="34" charset="0"/>
              </a:rPr>
            </a:br>
            <a:r>
              <a:rPr lang="ru-RU" sz="3600" b="1" i="0" dirty="0" smtClean="0">
                <a:latin typeface="Eras Demi ITC" pitchFamily="34" charset="0"/>
              </a:rPr>
              <a:t>в </a:t>
            </a:r>
            <a:r>
              <a:rPr lang="ru-RU" sz="3600" b="1" i="0" dirty="0">
                <a:latin typeface="Eras Demi ITC" pitchFamily="34" charset="0"/>
              </a:rPr>
              <a:t>производстве аммиака</a:t>
            </a:r>
            <a:endParaRPr lang="en-GB" sz="3600" b="1" i="0" dirty="0">
              <a:latin typeface="Eras Demi ITC"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840" y="1772816"/>
            <a:ext cx="8278320" cy="4878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3186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r>
              <a:rPr lang="ru-RU" sz="3600" b="1" i="0" dirty="0">
                <a:latin typeface="Eras Demi ITC" pitchFamily="34" charset="0"/>
              </a:rPr>
              <a:t>Структура </a:t>
            </a:r>
            <a:r>
              <a:rPr lang="ru-RU" sz="3600" b="1" i="0" dirty="0" smtClean="0">
                <a:latin typeface="Eras Demi ITC" pitchFamily="34" charset="0"/>
              </a:rPr>
              <a:t>заявки</a:t>
            </a:r>
            <a:r>
              <a:rPr lang="en-US" sz="3600" b="1" i="0" dirty="0" smtClean="0">
                <a:latin typeface="Eras Demi ITC" pitchFamily="34" charset="0"/>
              </a:rPr>
              <a:t>		</a:t>
            </a:r>
            <a:r>
              <a:rPr lang="en-US" sz="3600" b="1" i="0" dirty="0" smtClean="0">
                <a:solidFill>
                  <a:srgbClr val="C00000"/>
                </a:solidFill>
              </a:rPr>
              <a:t>IV</a:t>
            </a:r>
            <a:endParaRPr lang="en-GB" sz="3600" b="1" i="0" dirty="0">
              <a:latin typeface="Eras Demi ITC" pitchFamily="34" charset="0"/>
            </a:endParaRPr>
          </a:p>
        </p:txBody>
      </p:sp>
      <p:sp>
        <p:nvSpPr>
          <p:cNvPr id="3" name="Content Placeholder 2"/>
          <p:cNvSpPr>
            <a:spLocks noGrp="1"/>
          </p:cNvSpPr>
          <p:nvPr>
            <p:ph idx="1"/>
          </p:nvPr>
        </p:nvSpPr>
        <p:spPr>
          <a:xfrm>
            <a:off x="179512" y="836712"/>
            <a:ext cx="8712968" cy="6021288"/>
          </a:xfrm>
        </p:spPr>
        <p:txBody>
          <a:bodyPr>
            <a:normAutofit fontScale="92500" lnSpcReduction="20000"/>
          </a:bodyPr>
          <a:lstStyle/>
          <a:p>
            <a:pPr marL="457200" indent="-457200">
              <a:spcBef>
                <a:spcPts val="0"/>
              </a:spcBef>
              <a:spcAft>
                <a:spcPts val="300"/>
              </a:spcAft>
              <a:buFont typeface="+mj-lt"/>
              <a:buAutoNum type="alphaUcPeriod" startAt="5"/>
            </a:pPr>
            <a:r>
              <a:rPr lang="ru-RU" sz="2200" b="1" dirty="0" smtClean="0">
                <a:solidFill>
                  <a:srgbClr val="002060"/>
                </a:solidFill>
              </a:rPr>
              <a:t>Сведения об эмиссиях (количественные и качественные)</a:t>
            </a:r>
            <a:r>
              <a:rPr lang="en-US" sz="2200" b="1" dirty="0" smtClean="0">
                <a:solidFill>
                  <a:srgbClr val="002060"/>
                </a:solidFill>
              </a:rPr>
              <a:t> -</a:t>
            </a:r>
            <a:r>
              <a:rPr lang="ru-RU" sz="2200" b="1" dirty="0" smtClean="0">
                <a:solidFill>
                  <a:srgbClr val="002060"/>
                </a:solidFill>
              </a:rPr>
              <a:t> </a:t>
            </a:r>
            <a:r>
              <a:rPr lang="ru-RU" sz="2200" b="1" dirty="0" smtClean="0">
                <a:solidFill>
                  <a:srgbClr val="C00000"/>
                </a:solidFill>
              </a:rPr>
              <a:t>продолжение</a:t>
            </a:r>
            <a:r>
              <a:rPr lang="ru-RU" sz="2200" b="1" dirty="0" smtClean="0">
                <a:solidFill>
                  <a:srgbClr val="002060"/>
                </a:solidFill>
              </a:rPr>
              <a:t>  </a:t>
            </a:r>
          </a:p>
          <a:p>
            <a:pPr marL="914400" lvl="1" indent="-514350">
              <a:spcBef>
                <a:spcPts val="0"/>
              </a:spcBef>
              <a:buFont typeface="+mj-lt"/>
              <a:buAutoNum type="arabicPeriod" startAt="3"/>
            </a:pPr>
            <a:r>
              <a:rPr lang="ru-RU" sz="2200" b="1" dirty="0" smtClean="0">
                <a:solidFill>
                  <a:srgbClr val="002060"/>
                </a:solidFill>
              </a:rPr>
              <a:t>Эмиссии в/на почву</a:t>
            </a:r>
          </a:p>
          <a:p>
            <a:pPr marL="400050" lvl="1" indent="0">
              <a:spcBef>
                <a:spcPts val="0"/>
              </a:spcBef>
              <a:buNone/>
            </a:pPr>
            <a:r>
              <a:rPr lang="ru-RU" sz="2200" b="1" dirty="0" smtClean="0">
                <a:solidFill>
                  <a:srgbClr val="002060"/>
                </a:solidFill>
              </a:rPr>
              <a:t>   3.1. Характеристика эмиссий в / на почву </a:t>
            </a:r>
            <a:r>
              <a:rPr lang="ru-RU" sz="2200" dirty="0" smtClean="0">
                <a:solidFill>
                  <a:srgbClr val="002060"/>
                </a:solidFill>
              </a:rPr>
              <a:t>(таблицы</a:t>
            </a:r>
            <a:r>
              <a:rPr lang="ru-RU" sz="2200" dirty="0">
                <a:solidFill>
                  <a:srgbClr val="002060"/>
                </a:solidFill>
              </a:rPr>
              <a:t>)</a:t>
            </a:r>
          </a:p>
          <a:p>
            <a:pPr lvl="2" indent="-342900">
              <a:spcBef>
                <a:spcPts val="0"/>
              </a:spcBef>
            </a:pPr>
            <a:r>
              <a:rPr lang="ru-RU" sz="2200" dirty="0" smtClean="0">
                <a:solidFill>
                  <a:srgbClr val="002060"/>
                </a:solidFill>
              </a:rPr>
              <a:t>Источник</a:t>
            </a:r>
          </a:p>
          <a:p>
            <a:pPr lvl="2" indent="-342900">
              <a:spcBef>
                <a:spcPts val="0"/>
              </a:spcBef>
            </a:pPr>
            <a:r>
              <a:rPr lang="ru-RU" sz="2200" dirty="0" smtClean="0">
                <a:solidFill>
                  <a:srgbClr val="002060"/>
                </a:solidFill>
              </a:rPr>
              <a:t>Тип эмиссии</a:t>
            </a:r>
          </a:p>
          <a:p>
            <a:pPr lvl="2" indent="-342900">
              <a:spcBef>
                <a:spcPts val="0"/>
              </a:spcBef>
            </a:pPr>
            <a:r>
              <a:rPr lang="ru-RU" sz="2200" dirty="0">
                <a:solidFill>
                  <a:srgbClr val="002060"/>
                </a:solidFill>
              </a:rPr>
              <a:t>Загрязняющее вещество</a:t>
            </a:r>
          </a:p>
          <a:p>
            <a:pPr lvl="2" indent="-342900">
              <a:spcBef>
                <a:spcPts val="0"/>
              </a:spcBef>
            </a:pPr>
            <a:r>
              <a:rPr lang="ru-RU" sz="2200" dirty="0" smtClean="0">
                <a:solidFill>
                  <a:srgbClr val="002060"/>
                </a:solidFill>
              </a:rPr>
              <a:t>Количественные характеристики (до и после очистки, валовые, удельные) </a:t>
            </a:r>
          </a:p>
          <a:p>
            <a:pPr lvl="2" indent="-342900">
              <a:spcBef>
                <a:spcPts val="0"/>
              </a:spcBef>
            </a:pPr>
            <a:r>
              <a:rPr lang="ru-RU" sz="2200" b="1" dirty="0" smtClean="0">
                <a:solidFill>
                  <a:srgbClr val="002060"/>
                </a:solidFill>
              </a:rPr>
              <a:t>Методы /планы сокращения эмиссий на/в почву</a:t>
            </a:r>
            <a:endParaRPr lang="ru-RU" sz="2200" b="1" dirty="0">
              <a:solidFill>
                <a:srgbClr val="002060"/>
              </a:solidFill>
            </a:endParaRPr>
          </a:p>
          <a:p>
            <a:pPr marL="400050" lvl="1" indent="0">
              <a:spcBef>
                <a:spcPts val="0"/>
              </a:spcBef>
              <a:buNone/>
            </a:pPr>
            <a:r>
              <a:rPr lang="ru-RU" sz="2200" b="1" dirty="0" smtClean="0">
                <a:solidFill>
                  <a:srgbClr val="002060"/>
                </a:solidFill>
              </a:rPr>
              <a:t>     3.2. Эмиссии на почвы сельскохозяйственного</a:t>
            </a:r>
            <a:br>
              <a:rPr lang="ru-RU" sz="2200" b="1" dirty="0" smtClean="0">
                <a:solidFill>
                  <a:srgbClr val="002060"/>
                </a:solidFill>
              </a:rPr>
            </a:br>
            <a:r>
              <a:rPr lang="ru-RU" sz="2200" b="1" dirty="0" smtClean="0">
                <a:solidFill>
                  <a:srgbClr val="002060"/>
                </a:solidFill>
              </a:rPr>
              <a:t>             назначения  </a:t>
            </a:r>
            <a:r>
              <a:rPr lang="ru-RU" sz="2200" dirty="0">
                <a:solidFill>
                  <a:srgbClr val="002060"/>
                </a:solidFill>
              </a:rPr>
              <a:t>(таблицы)</a:t>
            </a:r>
          </a:p>
          <a:p>
            <a:pPr marL="1314450" lvl="2" indent="-514350">
              <a:spcBef>
                <a:spcPts val="0"/>
              </a:spcBef>
            </a:pPr>
            <a:r>
              <a:rPr lang="ru-RU" sz="2200" dirty="0" smtClean="0">
                <a:solidFill>
                  <a:srgbClr val="002060"/>
                </a:solidFill>
              </a:rPr>
              <a:t>Характеристика навоза (количественные и качественные характеристики)</a:t>
            </a:r>
          </a:p>
          <a:p>
            <a:pPr marL="1314450" lvl="2" indent="-514350">
              <a:spcBef>
                <a:spcPts val="0"/>
              </a:spcBef>
            </a:pPr>
            <a:r>
              <a:rPr lang="ru-RU" sz="2200" dirty="0" smtClean="0">
                <a:solidFill>
                  <a:srgbClr val="002060"/>
                </a:solidFill>
              </a:rPr>
              <a:t>Внесение в почву (ежегодное)</a:t>
            </a:r>
          </a:p>
          <a:p>
            <a:pPr marL="1314450" lvl="2" indent="-514350">
              <a:spcBef>
                <a:spcPts val="0"/>
              </a:spcBef>
            </a:pPr>
            <a:r>
              <a:rPr lang="ru-RU" sz="2200" dirty="0" smtClean="0">
                <a:solidFill>
                  <a:srgbClr val="002060"/>
                </a:solidFill>
              </a:rPr>
              <a:t>Контракты на отправку навоза для внесения в почву</a:t>
            </a:r>
          </a:p>
          <a:p>
            <a:pPr marL="914400" lvl="1" indent="-514350">
              <a:spcBef>
                <a:spcPts val="0"/>
              </a:spcBef>
              <a:buFont typeface="+mj-lt"/>
              <a:buAutoNum type="arabicPeriod" startAt="4"/>
            </a:pPr>
            <a:r>
              <a:rPr lang="ru-RU" sz="2200" b="1" dirty="0" smtClean="0">
                <a:solidFill>
                  <a:srgbClr val="002060"/>
                </a:solidFill>
              </a:rPr>
              <a:t>Обращение с отходами</a:t>
            </a:r>
          </a:p>
          <a:p>
            <a:pPr marL="400050" lvl="1" indent="0">
              <a:spcBef>
                <a:spcPts val="0"/>
              </a:spcBef>
              <a:buNone/>
            </a:pPr>
            <a:r>
              <a:rPr lang="ru-RU" sz="2200" b="1" dirty="0">
                <a:solidFill>
                  <a:srgbClr val="002060"/>
                </a:solidFill>
              </a:rPr>
              <a:t> </a:t>
            </a:r>
            <a:r>
              <a:rPr lang="ru-RU" sz="2200" b="1" dirty="0" smtClean="0">
                <a:solidFill>
                  <a:srgbClr val="002060"/>
                </a:solidFill>
              </a:rPr>
              <a:t>  4.1</a:t>
            </a:r>
            <a:r>
              <a:rPr lang="ru-RU" sz="2200" b="1" dirty="0">
                <a:solidFill>
                  <a:srgbClr val="002060"/>
                </a:solidFill>
              </a:rPr>
              <a:t>. </a:t>
            </a:r>
            <a:r>
              <a:rPr lang="ru-RU" sz="2200" b="1" dirty="0" smtClean="0">
                <a:solidFill>
                  <a:srgbClr val="002060"/>
                </a:solidFill>
              </a:rPr>
              <a:t>Характеристики опасных отходов </a:t>
            </a:r>
            <a:r>
              <a:rPr lang="ru-RU" sz="2200" dirty="0">
                <a:solidFill>
                  <a:srgbClr val="002060"/>
                </a:solidFill>
              </a:rPr>
              <a:t>(таблицы</a:t>
            </a:r>
            <a:r>
              <a:rPr lang="ru-RU" sz="2200" dirty="0" smtClean="0">
                <a:solidFill>
                  <a:srgbClr val="002060"/>
                </a:solidFill>
              </a:rPr>
              <a:t>)</a:t>
            </a:r>
          </a:p>
          <a:p>
            <a:pPr lvl="2" indent="-342900">
              <a:spcBef>
                <a:spcPts val="0"/>
              </a:spcBef>
            </a:pPr>
            <a:r>
              <a:rPr lang="ru-RU" sz="2200" dirty="0">
                <a:solidFill>
                  <a:srgbClr val="002060"/>
                </a:solidFill>
              </a:rPr>
              <a:t>Наименование</a:t>
            </a:r>
          </a:p>
          <a:p>
            <a:pPr lvl="2" indent="-342900">
              <a:spcBef>
                <a:spcPts val="0"/>
              </a:spcBef>
            </a:pPr>
            <a:r>
              <a:rPr lang="ru-RU" sz="2200" dirty="0">
                <a:solidFill>
                  <a:srgbClr val="002060"/>
                </a:solidFill>
              </a:rPr>
              <a:t>Образование </a:t>
            </a:r>
            <a:r>
              <a:rPr lang="ru-RU" sz="2200" dirty="0" smtClean="0">
                <a:solidFill>
                  <a:srgbClr val="002060"/>
                </a:solidFill>
              </a:rPr>
              <a:t>(т или кг в </a:t>
            </a:r>
            <a:r>
              <a:rPr lang="ru-RU" sz="2200" dirty="0">
                <a:solidFill>
                  <a:srgbClr val="002060"/>
                </a:solidFill>
              </a:rPr>
              <a:t>год</a:t>
            </a:r>
            <a:r>
              <a:rPr lang="ru-RU" sz="2200" dirty="0" smtClean="0">
                <a:solidFill>
                  <a:srgbClr val="002060"/>
                </a:solidFill>
              </a:rPr>
              <a:t>)</a:t>
            </a:r>
          </a:p>
          <a:p>
            <a:pPr lvl="2" indent="-342900">
              <a:spcBef>
                <a:spcPts val="0"/>
              </a:spcBef>
            </a:pPr>
            <a:r>
              <a:rPr lang="ru-RU" sz="2200" dirty="0" smtClean="0">
                <a:solidFill>
                  <a:srgbClr val="002060"/>
                </a:solidFill>
              </a:rPr>
              <a:t>Методы обработки</a:t>
            </a:r>
          </a:p>
          <a:p>
            <a:pPr lvl="2" indent="-342900">
              <a:spcBef>
                <a:spcPts val="0"/>
              </a:spcBef>
            </a:pPr>
            <a:r>
              <a:rPr lang="ru-RU" sz="2200" dirty="0" smtClean="0">
                <a:solidFill>
                  <a:srgbClr val="002060"/>
                </a:solidFill>
              </a:rPr>
              <a:t>Количество после обработки</a:t>
            </a:r>
          </a:p>
          <a:p>
            <a:pPr lvl="2" indent="-342900">
              <a:spcBef>
                <a:spcPts val="0"/>
              </a:spcBef>
            </a:pPr>
            <a:r>
              <a:rPr lang="ru-RU" sz="2200" dirty="0" smtClean="0">
                <a:solidFill>
                  <a:srgbClr val="002060"/>
                </a:solidFill>
              </a:rPr>
              <a:t>Размещение (участок, пункт)</a:t>
            </a:r>
          </a:p>
          <a:p>
            <a:pPr lvl="2" indent="-342900">
              <a:spcBef>
                <a:spcPts val="0"/>
              </a:spcBef>
            </a:pPr>
            <a:r>
              <a:rPr lang="ru-RU" sz="2200" b="1" dirty="0">
                <a:solidFill>
                  <a:srgbClr val="002060"/>
                </a:solidFill>
              </a:rPr>
              <a:t>Методы /планы </a:t>
            </a:r>
            <a:r>
              <a:rPr lang="ru-RU" sz="2200" b="1" dirty="0" smtClean="0">
                <a:solidFill>
                  <a:srgbClr val="002060"/>
                </a:solidFill>
              </a:rPr>
              <a:t>минимизации отходов</a:t>
            </a:r>
            <a:endParaRPr lang="ru-RU" sz="2200" dirty="0">
              <a:solidFill>
                <a:srgbClr val="002060"/>
              </a:solidFill>
            </a:endParaRPr>
          </a:p>
          <a:p>
            <a:pPr marL="400050" lvl="1" indent="0">
              <a:spcBef>
                <a:spcPts val="0"/>
              </a:spcBef>
              <a:buNone/>
            </a:pPr>
            <a:endParaRPr lang="ru-RU" sz="2200" dirty="0" smtClean="0">
              <a:solidFill>
                <a:srgbClr val="002060"/>
              </a:solidFill>
            </a:endParaRPr>
          </a:p>
          <a:p>
            <a:pPr marL="914400" lvl="1" indent="-514350">
              <a:spcBef>
                <a:spcPts val="0"/>
              </a:spcBef>
              <a:buFont typeface="+mj-lt"/>
              <a:buAutoNum type="arabicPeriod" startAt="4"/>
            </a:pPr>
            <a:endParaRPr lang="ru-RU" sz="2200" b="1" dirty="0" smtClean="0">
              <a:solidFill>
                <a:srgbClr val="002060"/>
              </a:solidFill>
            </a:endParaRPr>
          </a:p>
          <a:p>
            <a:pPr marL="1314450" lvl="2" indent="-514350">
              <a:spcBef>
                <a:spcPts val="0"/>
              </a:spcBef>
            </a:pPr>
            <a:endParaRPr lang="ru-RU" sz="2200" dirty="0">
              <a:solidFill>
                <a:srgbClr val="002060"/>
              </a:solidFill>
            </a:endParaRPr>
          </a:p>
          <a:p>
            <a:pPr marL="914400" lvl="1" indent="-514350">
              <a:lnSpc>
                <a:spcPct val="85000"/>
              </a:lnSpc>
              <a:spcBef>
                <a:spcPts val="0"/>
              </a:spcBef>
              <a:buFont typeface="+mj-lt"/>
              <a:buAutoNum type="arabicPeriod" startAt="4"/>
            </a:pPr>
            <a:endParaRPr lang="ru-RU" sz="2100" dirty="0">
              <a:solidFill>
                <a:srgbClr val="002060"/>
              </a:solidFill>
            </a:endParaRPr>
          </a:p>
          <a:p>
            <a:pPr marL="400050" lvl="1" indent="0">
              <a:spcBef>
                <a:spcPts val="0"/>
              </a:spcBef>
              <a:spcAft>
                <a:spcPts val="300"/>
              </a:spcAft>
              <a:buNone/>
            </a:pPr>
            <a:endParaRPr lang="ru-RU" sz="2100" dirty="0">
              <a:solidFill>
                <a:srgbClr val="002060"/>
              </a:solidFill>
            </a:endParaRPr>
          </a:p>
          <a:p>
            <a:pPr marL="457200" indent="-457200">
              <a:buFont typeface="+mj-lt"/>
              <a:buAutoNum type="alphaUcPeriod" startAt="5"/>
            </a:pPr>
            <a:endParaRPr lang="ru-RU" sz="2200" b="1" dirty="0">
              <a:solidFill>
                <a:srgbClr val="002060"/>
              </a:solidFill>
            </a:endParaRPr>
          </a:p>
          <a:p>
            <a:pPr marL="0" indent="0">
              <a:lnSpc>
                <a:spcPct val="85000"/>
              </a:lnSpc>
              <a:spcBef>
                <a:spcPts val="0"/>
              </a:spcBef>
              <a:buNone/>
            </a:pPr>
            <a:endParaRPr lang="ru-RU" sz="2200" b="1" dirty="0">
              <a:solidFill>
                <a:srgbClr val="002060"/>
              </a:solidFill>
            </a:endParaRPr>
          </a:p>
          <a:p>
            <a:pPr marL="514350" indent="-514350">
              <a:buFont typeface="+mj-lt"/>
              <a:buAutoNum type="arabicPeriod"/>
            </a:pPr>
            <a:endParaRPr lang="ru-RU" sz="2200" b="1" dirty="0">
              <a:solidFill>
                <a:srgbClr val="002060"/>
              </a:solidFill>
            </a:endParaRPr>
          </a:p>
          <a:p>
            <a:pPr marL="514350" indent="-514350">
              <a:buFont typeface="+mj-lt"/>
              <a:buAutoNum type="arabicPeriod"/>
            </a:pPr>
            <a:endParaRPr lang="ru-RU" dirty="0" smtClean="0"/>
          </a:p>
          <a:p>
            <a:endParaRPr lang="en-GB" dirty="0"/>
          </a:p>
        </p:txBody>
      </p:sp>
    </p:spTree>
    <p:extLst>
      <p:ext uri="{BB962C8B-B14F-4D97-AF65-F5344CB8AC3E}">
        <p14:creationId xmlns:p14="http://schemas.microsoft.com/office/powerpoint/2010/main" xmlns="" val="122006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260648"/>
            <a:ext cx="8435280" cy="864096"/>
          </a:xfrm>
        </p:spPr>
        <p:txBody>
          <a:bodyPr>
            <a:normAutofit/>
          </a:bodyPr>
          <a:lstStyle/>
          <a:p>
            <a:pPr algn="ctr"/>
            <a:r>
              <a:rPr lang="ru-RU" sz="3600" b="1" i="0" dirty="0">
                <a:latin typeface="Eras Medium ITC" pitchFamily="34" charset="0"/>
              </a:rPr>
              <a:t>Целевая аудитория Руководства</a:t>
            </a:r>
            <a:endParaRPr lang="en-GB" sz="3600" b="1" i="0" dirty="0">
              <a:latin typeface="Eras Medium ITC" pitchFamily="34" charset="0"/>
            </a:endParaRPr>
          </a:p>
        </p:txBody>
      </p:sp>
      <p:sp>
        <p:nvSpPr>
          <p:cNvPr id="3" name="Content Placeholder 2"/>
          <p:cNvSpPr>
            <a:spLocks noGrp="1"/>
          </p:cNvSpPr>
          <p:nvPr>
            <p:ph idx="1"/>
          </p:nvPr>
        </p:nvSpPr>
        <p:spPr>
          <a:xfrm>
            <a:off x="179512" y="1124744"/>
            <a:ext cx="8712968" cy="5400600"/>
          </a:xfrm>
        </p:spPr>
        <p:txBody>
          <a:bodyPr>
            <a:normAutofit/>
          </a:bodyPr>
          <a:lstStyle/>
          <a:p>
            <a:r>
              <a:rPr lang="ru-RU" sz="2300" dirty="0">
                <a:solidFill>
                  <a:srgbClr val="002060"/>
                </a:solidFill>
              </a:rPr>
              <a:t>В Руководстве представлена информация о системе комплексных экологических разрешений, </a:t>
            </a:r>
            <a:r>
              <a:rPr lang="ru-RU" sz="2300" dirty="0" smtClean="0">
                <a:solidFill>
                  <a:srgbClr val="002060"/>
                </a:solidFill>
              </a:rPr>
              <a:t>адресованная:</a:t>
            </a:r>
          </a:p>
          <a:p>
            <a:pPr lvl="1"/>
            <a:r>
              <a:rPr lang="ru-RU" sz="2100" dirty="0" smtClean="0">
                <a:solidFill>
                  <a:srgbClr val="002060"/>
                </a:solidFill>
              </a:rPr>
              <a:t>регулируемому </a:t>
            </a:r>
            <a:r>
              <a:rPr lang="ru-RU" sz="2100" dirty="0">
                <a:solidFill>
                  <a:srgbClr val="002060"/>
                </a:solidFill>
              </a:rPr>
              <a:t>сообществу </a:t>
            </a:r>
            <a:r>
              <a:rPr lang="ru-RU" sz="2100" dirty="0" smtClean="0">
                <a:solidFill>
                  <a:srgbClr val="002060"/>
                </a:solidFill>
              </a:rPr>
              <a:t>(операторам, предприятиям),</a:t>
            </a:r>
          </a:p>
          <a:p>
            <a:pPr lvl="1"/>
            <a:r>
              <a:rPr lang="ru-RU" sz="2100" dirty="0">
                <a:solidFill>
                  <a:srgbClr val="002060"/>
                </a:solidFill>
              </a:rPr>
              <a:t>и</a:t>
            </a:r>
            <a:r>
              <a:rPr lang="ru-RU" sz="2100" dirty="0" smtClean="0">
                <a:solidFill>
                  <a:srgbClr val="002060"/>
                </a:solidFill>
              </a:rPr>
              <a:t>нвесторам, </a:t>
            </a:r>
          </a:p>
          <a:p>
            <a:pPr lvl="1"/>
            <a:r>
              <a:rPr lang="ru-RU" sz="2100" dirty="0" smtClean="0">
                <a:solidFill>
                  <a:srgbClr val="002060"/>
                </a:solidFill>
              </a:rPr>
              <a:t>и </a:t>
            </a:r>
            <a:r>
              <a:rPr lang="ru-RU" sz="2100" dirty="0">
                <a:solidFill>
                  <a:srgbClr val="002060"/>
                </a:solidFill>
              </a:rPr>
              <a:t>государственным органам, уполномоченным выдавать разрешения.</a:t>
            </a:r>
          </a:p>
          <a:p>
            <a:r>
              <a:rPr lang="ru-RU" sz="2300" dirty="0">
                <a:solidFill>
                  <a:srgbClr val="002060"/>
                </a:solidFill>
              </a:rPr>
              <a:t>Руководство может оказаться также полезным </a:t>
            </a:r>
            <a:r>
              <a:rPr lang="ru-RU" sz="2300" dirty="0" smtClean="0">
                <a:solidFill>
                  <a:srgbClr val="002060"/>
                </a:solidFill>
              </a:rPr>
              <a:t>для:</a:t>
            </a:r>
          </a:p>
          <a:p>
            <a:pPr lvl="1"/>
            <a:r>
              <a:rPr lang="ru-RU" sz="2100" dirty="0" smtClean="0">
                <a:solidFill>
                  <a:srgbClr val="002060"/>
                </a:solidFill>
              </a:rPr>
              <a:t>других </a:t>
            </a:r>
            <a:r>
              <a:rPr lang="ru-RU" sz="2100" dirty="0">
                <a:solidFill>
                  <a:srgbClr val="002060"/>
                </a:solidFill>
              </a:rPr>
              <a:t>государственных органов (уполномоченных в сфере промышленной безопасности, санитарно-эпидемиологического контроля и др.), </a:t>
            </a:r>
            <a:endParaRPr lang="ru-RU" sz="2100" dirty="0" smtClean="0">
              <a:solidFill>
                <a:srgbClr val="002060"/>
              </a:solidFill>
            </a:endParaRPr>
          </a:p>
          <a:p>
            <a:pPr lvl="1"/>
            <a:r>
              <a:rPr lang="ru-RU" sz="2100" dirty="0" smtClean="0">
                <a:solidFill>
                  <a:srgbClr val="002060"/>
                </a:solidFill>
              </a:rPr>
              <a:t>консалтинговых </a:t>
            </a:r>
            <a:r>
              <a:rPr lang="ru-RU" sz="2100" dirty="0">
                <a:solidFill>
                  <a:srgbClr val="002060"/>
                </a:solidFill>
              </a:rPr>
              <a:t>компаний, </a:t>
            </a:r>
            <a:r>
              <a:rPr lang="ru-RU" sz="2100" dirty="0" smtClean="0">
                <a:solidFill>
                  <a:srgbClr val="002060"/>
                </a:solidFill>
              </a:rPr>
              <a:t>проектировщиков, отраслевых </a:t>
            </a:r>
            <a:r>
              <a:rPr lang="ru-RU" sz="2100" dirty="0">
                <a:solidFill>
                  <a:srgbClr val="002060"/>
                </a:solidFill>
              </a:rPr>
              <a:t>институтов, </a:t>
            </a:r>
            <a:endParaRPr lang="ru-RU" sz="2100" dirty="0" smtClean="0">
              <a:solidFill>
                <a:srgbClr val="002060"/>
              </a:solidFill>
            </a:endParaRPr>
          </a:p>
          <a:p>
            <a:pPr lvl="1"/>
            <a:r>
              <a:rPr lang="ru-RU" sz="2100" dirty="0">
                <a:solidFill>
                  <a:srgbClr val="002060"/>
                </a:solidFill>
              </a:rPr>
              <a:t>в</a:t>
            </a:r>
            <a:r>
              <a:rPr lang="ru-RU" sz="2100" dirty="0" smtClean="0">
                <a:solidFill>
                  <a:srgbClr val="002060"/>
                </a:solidFill>
              </a:rPr>
              <a:t>ысших учебных заведений, общественных организаций,</a:t>
            </a:r>
          </a:p>
          <a:p>
            <a:pPr lvl="1"/>
            <a:r>
              <a:rPr lang="ru-RU" sz="2100" dirty="0" smtClean="0">
                <a:solidFill>
                  <a:srgbClr val="002060"/>
                </a:solidFill>
              </a:rPr>
              <a:t>….</a:t>
            </a:r>
            <a:endParaRPr lang="en-GB" sz="2100" dirty="0">
              <a:solidFill>
                <a:srgbClr val="002060"/>
              </a:solidFill>
            </a:endParaRPr>
          </a:p>
        </p:txBody>
      </p:sp>
    </p:spTree>
    <p:extLst>
      <p:ext uri="{BB962C8B-B14F-4D97-AF65-F5344CB8AC3E}">
        <p14:creationId xmlns:p14="http://schemas.microsoft.com/office/powerpoint/2010/main" xmlns="" val="102022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r>
              <a:rPr lang="ru-RU" sz="3600" b="1" i="0" dirty="0">
                <a:latin typeface="Eras Demi ITC" pitchFamily="34" charset="0"/>
              </a:rPr>
              <a:t>Структура </a:t>
            </a:r>
            <a:r>
              <a:rPr lang="ru-RU" sz="3600" b="1" i="0" dirty="0" smtClean="0">
                <a:latin typeface="Eras Demi ITC" pitchFamily="34" charset="0"/>
              </a:rPr>
              <a:t>заявки</a:t>
            </a:r>
            <a:r>
              <a:rPr lang="en-US" sz="3600" b="1" i="0" dirty="0" smtClean="0">
                <a:latin typeface="Eras Demi ITC" pitchFamily="34" charset="0"/>
              </a:rPr>
              <a:t>		</a:t>
            </a:r>
            <a:r>
              <a:rPr lang="en-US" sz="3600" b="1" i="0" dirty="0" smtClean="0">
                <a:solidFill>
                  <a:srgbClr val="C00000"/>
                </a:solidFill>
              </a:rPr>
              <a:t>V</a:t>
            </a:r>
            <a:endParaRPr lang="en-GB" sz="3600" b="1" i="0" dirty="0">
              <a:latin typeface="Eras Demi ITC" pitchFamily="34" charset="0"/>
            </a:endParaRPr>
          </a:p>
        </p:txBody>
      </p:sp>
      <p:sp>
        <p:nvSpPr>
          <p:cNvPr id="3" name="Content Placeholder 2"/>
          <p:cNvSpPr>
            <a:spLocks noGrp="1"/>
          </p:cNvSpPr>
          <p:nvPr>
            <p:ph idx="1"/>
          </p:nvPr>
        </p:nvSpPr>
        <p:spPr>
          <a:xfrm>
            <a:off x="179512" y="836712"/>
            <a:ext cx="8712968" cy="6021288"/>
          </a:xfrm>
        </p:spPr>
        <p:txBody>
          <a:bodyPr>
            <a:normAutofit/>
          </a:bodyPr>
          <a:lstStyle/>
          <a:p>
            <a:pPr marL="457200" indent="-457200">
              <a:spcBef>
                <a:spcPts val="0"/>
              </a:spcBef>
              <a:spcAft>
                <a:spcPts val="300"/>
              </a:spcAft>
              <a:buFont typeface="+mj-lt"/>
              <a:buAutoNum type="alphaUcPeriod" startAt="5"/>
            </a:pPr>
            <a:r>
              <a:rPr lang="ru-RU" sz="2000" b="1" dirty="0" smtClean="0">
                <a:solidFill>
                  <a:srgbClr val="002060"/>
                </a:solidFill>
              </a:rPr>
              <a:t>Сведения об эмиссиях (количественные и качественные)</a:t>
            </a:r>
            <a:r>
              <a:rPr lang="en-US" sz="2000" b="1" dirty="0" smtClean="0">
                <a:solidFill>
                  <a:srgbClr val="002060"/>
                </a:solidFill>
              </a:rPr>
              <a:t> -</a:t>
            </a:r>
            <a:r>
              <a:rPr lang="ru-RU" sz="2000" b="1" dirty="0" smtClean="0">
                <a:solidFill>
                  <a:srgbClr val="002060"/>
                </a:solidFill>
              </a:rPr>
              <a:t> </a:t>
            </a:r>
            <a:r>
              <a:rPr lang="ru-RU" sz="2000" b="1" dirty="0" smtClean="0">
                <a:solidFill>
                  <a:srgbClr val="C00000"/>
                </a:solidFill>
              </a:rPr>
              <a:t>продолжение</a:t>
            </a:r>
            <a:r>
              <a:rPr lang="ru-RU" sz="2000" b="1" dirty="0" smtClean="0">
                <a:solidFill>
                  <a:srgbClr val="002060"/>
                </a:solidFill>
              </a:rPr>
              <a:t>  </a:t>
            </a:r>
          </a:p>
          <a:p>
            <a:pPr marL="914400" lvl="1" indent="-514350">
              <a:spcBef>
                <a:spcPts val="0"/>
              </a:spcBef>
              <a:buFont typeface="+mj-lt"/>
              <a:buAutoNum type="arabicPeriod" startAt="5"/>
            </a:pPr>
            <a:r>
              <a:rPr lang="ru-RU" sz="2000" b="1" dirty="0" smtClean="0">
                <a:solidFill>
                  <a:srgbClr val="002060"/>
                </a:solidFill>
              </a:rPr>
              <a:t>Шум</a:t>
            </a:r>
          </a:p>
          <a:p>
            <a:pPr lvl="2" indent="-342900">
              <a:spcBef>
                <a:spcPts val="0"/>
              </a:spcBef>
            </a:pPr>
            <a:r>
              <a:rPr lang="ru-RU" sz="2000" dirty="0" smtClean="0">
                <a:solidFill>
                  <a:srgbClr val="002060"/>
                </a:solidFill>
              </a:rPr>
              <a:t>Источник</a:t>
            </a:r>
          </a:p>
          <a:p>
            <a:pPr lvl="2" indent="-342900">
              <a:spcBef>
                <a:spcPts val="0"/>
              </a:spcBef>
            </a:pPr>
            <a:r>
              <a:rPr lang="ru-RU" sz="2000" dirty="0" smtClean="0">
                <a:solidFill>
                  <a:srgbClr val="002060"/>
                </a:solidFill>
              </a:rPr>
              <a:t>Уровень</a:t>
            </a:r>
          </a:p>
          <a:p>
            <a:pPr lvl="2" indent="-342900">
              <a:spcBef>
                <a:spcPts val="0"/>
              </a:spcBef>
            </a:pPr>
            <a:r>
              <a:rPr lang="ru-RU" sz="2000" dirty="0" smtClean="0">
                <a:solidFill>
                  <a:srgbClr val="002060"/>
                </a:solidFill>
              </a:rPr>
              <a:t>Участки измерения уровня шума (днем, ночью)</a:t>
            </a:r>
            <a:endParaRPr lang="ru-RU" sz="2000" dirty="0">
              <a:solidFill>
                <a:srgbClr val="002060"/>
              </a:solidFill>
            </a:endParaRPr>
          </a:p>
          <a:p>
            <a:pPr marL="914400" lvl="1" indent="-514350">
              <a:spcBef>
                <a:spcPts val="0"/>
              </a:spcBef>
              <a:buFont typeface="+mj-lt"/>
              <a:buAutoNum type="arabicPeriod" startAt="5"/>
            </a:pPr>
            <a:r>
              <a:rPr lang="ru-RU" sz="2000" b="1" dirty="0" smtClean="0">
                <a:solidFill>
                  <a:srgbClr val="002060"/>
                </a:solidFill>
              </a:rPr>
              <a:t>Вибрация</a:t>
            </a:r>
          </a:p>
          <a:p>
            <a:pPr lvl="2" indent="-342900">
              <a:spcBef>
                <a:spcPts val="0"/>
              </a:spcBef>
            </a:pPr>
            <a:r>
              <a:rPr lang="ru-RU" sz="2000" dirty="0" smtClean="0">
                <a:solidFill>
                  <a:srgbClr val="002060"/>
                </a:solidFill>
              </a:rPr>
              <a:t>Источник</a:t>
            </a:r>
            <a:endParaRPr lang="ru-RU" sz="2000" dirty="0">
              <a:solidFill>
                <a:srgbClr val="002060"/>
              </a:solidFill>
            </a:endParaRPr>
          </a:p>
          <a:p>
            <a:pPr lvl="2" indent="-342900">
              <a:spcBef>
                <a:spcPts val="0"/>
              </a:spcBef>
            </a:pPr>
            <a:r>
              <a:rPr lang="ru-RU" sz="2000" dirty="0">
                <a:solidFill>
                  <a:srgbClr val="002060"/>
                </a:solidFill>
              </a:rPr>
              <a:t>Уровень</a:t>
            </a:r>
          </a:p>
          <a:p>
            <a:pPr lvl="2" indent="-342900">
              <a:spcBef>
                <a:spcPts val="0"/>
              </a:spcBef>
            </a:pPr>
            <a:r>
              <a:rPr lang="ru-RU" sz="2000" dirty="0">
                <a:solidFill>
                  <a:srgbClr val="002060"/>
                </a:solidFill>
              </a:rPr>
              <a:t>Участки измерения уровня </a:t>
            </a:r>
            <a:r>
              <a:rPr lang="ru-RU" sz="2000" dirty="0" smtClean="0">
                <a:solidFill>
                  <a:srgbClr val="002060"/>
                </a:solidFill>
              </a:rPr>
              <a:t>вибрации </a:t>
            </a:r>
            <a:r>
              <a:rPr lang="ru-RU" sz="2000" dirty="0">
                <a:solidFill>
                  <a:srgbClr val="002060"/>
                </a:solidFill>
              </a:rPr>
              <a:t>(днем, ночью)</a:t>
            </a:r>
          </a:p>
          <a:p>
            <a:pPr marL="457200" indent="-457200">
              <a:spcBef>
                <a:spcPts val="0"/>
              </a:spcBef>
              <a:buFont typeface="+mj-lt"/>
              <a:buAutoNum type="alphaUcPeriod" startAt="5"/>
            </a:pPr>
            <a:r>
              <a:rPr lang="ru-RU" sz="2000" b="1" dirty="0" smtClean="0">
                <a:solidFill>
                  <a:srgbClr val="002060"/>
                </a:solidFill>
              </a:rPr>
              <a:t>Состояние окружающей среды в зоне расположения установки</a:t>
            </a:r>
          </a:p>
          <a:p>
            <a:pPr lvl="2">
              <a:spcBef>
                <a:spcPts val="0"/>
              </a:spcBef>
            </a:pPr>
            <a:r>
              <a:rPr lang="ru-RU" sz="2000" dirty="0">
                <a:solidFill>
                  <a:srgbClr val="002060"/>
                </a:solidFill>
              </a:rPr>
              <a:t>Результаты измерений (моделирования, расчетов) концентраций вредных веществ в объектах ОС в зоне размещения установки</a:t>
            </a:r>
          </a:p>
          <a:p>
            <a:pPr marL="514350" indent="-514350">
              <a:spcBef>
                <a:spcPts val="0"/>
              </a:spcBef>
              <a:buFont typeface="+mj-lt"/>
              <a:buAutoNum type="alphaUcPeriod" startAt="5"/>
            </a:pPr>
            <a:r>
              <a:rPr lang="ru-RU" sz="2000" b="1" dirty="0">
                <a:solidFill>
                  <a:srgbClr val="002060"/>
                </a:solidFill>
              </a:rPr>
              <a:t>Производственный экологический </a:t>
            </a:r>
            <a:r>
              <a:rPr lang="ru-RU" sz="2000" b="1" dirty="0" smtClean="0">
                <a:solidFill>
                  <a:srgbClr val="002060"/>
                </a:solidFill>
              </a:rPr>
              <a:t>мониторинг</a:t>
            </a:r>
          </a:p>
          <a:p>
            <a:pPr marL="1314450" lvl="2" indent="-514350">
              <a:spcBef>
                <a:spcPts val="0"/>
              </a:spcBef>
            </a:pPr>
            <a:r>
              <a:rPr lang="ru-RU" sz="2000" dirty="0">
                <a:solidFill>
                  <a:srgbClr val="002060"/>
                </a:solidFill>
              </a:rPr>
              <a:t>Характеристики точек/участков </a:t>
            </a:r>
            <a:r>
              <a:rPr lang="ru-RU" sz="2000" dirty="0" err="1">
                <a:solidFill>
                  <a:srgbClr val="002060"/>
                </a:solidFill>
              </a:rPr>
              <a:t>пробоотбора</a:t>
            </a:r>
            <a:r>
              <a:rPr lang="ru-RU" sz="2000" dirty="0">
                <a:solidFill>
                  <a:srgbClr val="002060"/>
                </a:solidFill>
              </a:rPr>
              <a:t>, он-</a:t>
            </a:r>
            <a:r>
              <a:rPr lang="ru-RU" sz="2000" dirty="0" err="1">
                <a:solidFill>
                  <a:srgbClr val="002060"/>
                </a:solidFill>
              </a:rPr>
              <a:t>лайн</a:t>
            </a:r>
            <a:r>
              <a:rPr lang="ru-RU" sz="2000" dirty="0">
                <a:solidFill>
                  <a:srgbClr val="002060"/>
                </a:solidFill>
              </a:rPr>
              <a:t> измерений, полученные результаты, оценка </a:t>
            </a:r>
            <a:r>
              <a:rPr lang="ru-RU" sz="2000" dirty="0" smtClean="0">
                <a:solidFill>
                  <a:srgbClr val="002060"/>
                </a:solidFill>
              </a:rPr>
              <a:t>результатов (потоки веществ и энергии внутри площадки)</a:t>
            </a:r>
          </a:p>
          <a:p>
            <a:pPr marL="1314450" lvl="2" indent="-514350">
              <a:spcBef>
                <a:spcPts val="0"/>
              </a:spcBef>
            </a:pPr>
            <a:r>
              <a:rPr lang="ru-RU" sz="2000" dirty="0" smtClean="0">
                <a:solidFill>
                  <a:srgbClr val="002060"/>
                </a:solidFill>
              </a:rPr>
              <a:t>Планы/программы развития производственного экологического мониторинга</a:t>
            </a:r>
          </a:p>
          <a:p>
            <a:pPr marL="914400" lvl="1" indent="-514350">
              <a:spcBef>
                <a:spcPts val="0"/>
              </a:spcBef>
              <a:buFont typeface="+mj-lt"/>
              <a:buAutoNum type="alphaUcPeriod" startAt="7"/>
            </a:pPr>
            <a:endParaRPr lang="ru-RU" sz="2000" dirty="0" smtClean="0">
              <a:solidFill>
                <a:srgbClr val="002060"/>
              </a:solidFill>
            </a:endParaRPr>
          </a:p>
          <a:p>
            <a:pPr marL="1314450" lvl="2" indent="-514350">
              <a:spcBef>
                <a:spcPts val="0"/>
              </a:spcBef>
            </a:pPr>
            <a:endParaRPr lang="ru-RU" sz="2200" dirty="0">
              <a:solidFill>
                <a:srgbClr val="002060"/>
              </a:solidFill>
            </a:endParaRPr>
          </a:p>
          <a:p>
            <a:pPr marL="914400" lvl="1" indent="-514350">
              <a:lnSpc>
                <a:spcPct val="85000"/>
              </a:lnSpc>
              <a:spcBef>
                <a:spcPts val="0"/>
              </a:spcBef>
              <a:buFont typeface="+mj-lt"/>
              <a:buAutoNum type="alphaUcPeriod" startAt="7"/>
            </a:pPr>
            <a:endParaRPr lang="ru-RU" sz="2100" dirty="0">
              <a:solidFill>
                <a:srgbClr val="002060"/>
              </a:solidFill>
            </a:endParaRPr>
          </a:p>
          <a:p>
            <a:pPr marL="400050" lvl="1" indent="0">
              <a:spcBef>
                <a:spcPts val="0"/>
              </a:spcBef>
              <a:spcAft>
                <a:spcPts val="300"/>
              </a:spcAft>
              <a:buNone/>
            </a:pPr>
            <a:endParaRPr lang="ru-RU" sz="2100" dirty="0">
              <a:solidFill>
                <a:srgbClr val="002060"/>
              </a:solidFill>
            </a:endParaRPr>
          </a:p>
          <a:p>
            <a:pPr marL="457200" indent="-457200">
              <a:buFont typeface="+mj-lt"/>
              <a:buAutoNum type="alphaUcPeriod" startAt="5"/>
            </a:pPr>
            <a:endParaRPr lang="ru-RU" sz="2200" b="1" dirty="0">
              <a:solidFill>
                <a:srgbClr val="002060"/>
              </a:solidFill>
            </a:endParaRPr>
          </a:p>
          <a:p>
            <a:pPr marL="0" indent="0">
              <a:lnSpc>
                <a:spcPct val="85000"/>
              </a:lnSpc>
              <a:spcBef>
                <a:spcPts val="0"/>
              </a:spcBef>
              <a:buNone/>
            </a:pPr>
            <a:endParaRPr lang="ru-RU" sz="2200" b="1" dirty="0">
              <a:solidFill>
                <a:srgbClr val="002060"/>
              </a:solidFill>
            </a:endParaRPr>
          </a:p>
          <a:p>
            <a:pPr marL="514350" indent="-514350">
              <a:buFont typeface="+mj-lt"/>
              <a:buAutoNum type="arabicPeriod"/>
            </a:pPr>
            <a:endParaRPr lang="ru-RU" sz="2200" b="1" dirty="0">
              <a:solidFill>
                <a:srgbClr val="002060"/>
              </a:solidFill>
            </a:endParaRPr>
          </a:p>
          <a:p>
            <a:pPr marL="514350" indent="-514350">
              <a:buFont typeface="+mj-lt"/>
              <a:buAutoNum type="arabicPeriod"/>
            </a:pPr>
            <a:endParaRPr lang="ru-RU" dirty="0" smtClean="0"/>
          </a:p>
          <a:p>
            <a:endParaRPr lang="en-GB" dirty="0"/>
          </a:p>
        </p:txBody>
      </p:sp>
    </p:spTree>
    <p:extLst>
      <p:ext uri="{BB962C8B-B14F-4D97-AF65-F5344CB8AC3E}">
        <p14:creationId xmlns:p14="http://schemas.microsoft.com/office/powerpoint/2010/main" xmlns="" val="1754217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r>
              <a:rPr lang="ru-RU" sz="3600" b="1" i="0" dirty="0">
                <a:latin typeface="Eras Demi ITC" pitchFamily="34" charset="0"/>
              </a:rPr>
              <a:t>Структура </a:t>
            </a:r>
            <a:r>
              <a:rPr lang="ru-RU" sz="3600" b="1" i="0" dirty="0" smtClean="0">
                <a:latin typeface="Eras Demi ITC" pitchFamily="34" charset="0"/>
              </a:rPr>
              <a:t>заявки</a:t>
            </a:r>
            <a:r>
              <a:rPr lang="en-US" sz="3600" b="1" i="0" dirty="0" smtClean="0">
                <a:latin typeface="Eras Demi ITC" pitchFamily="34" charset="0"/>
              </a:rPr>
              <a:t>		</a:t>
            </a:r>
            <a:r>
              <a:rPr lang="en-US" sz="3600" b="1" i="0" dirty="0" smtClean="0">
                <a:solidFill>
                  <a:srgbClr val="C00000"/>
                </a:solidFill>
              </a:rPr>
              <a:t>VI</a:t>
            </a:r>
            <a:endParaRPr lang="en-GB" sz="3600" b="1" i="0" dirty="0">
              <a:latin typeface="Eras Demi ITC" pitchFamily="34" charset="0"/>
            </a:endParaRPr>
          </a:p>
        </p:txBody>
      </p:sp>
      <p:sp>
        <p:nvSpPr>
          <p:cNvPr id="3" name="Content Placeholder 2"/>
          <p:cNvSpPr>
            <a:spLocks noGrp="1"/>
          </p:cNvSpPr>
          <p:nvPr>
            <p:ph idx="1"/>
          </p:nvPr>
        </p:nvSpPr>
        <p:spPr>
          <a:xfrm>
            <a:off x="179512" y="836712"/>
            <a:ext cx="8712968" cy="6021288"/>
          </a:xfrm>
        </p:spPr>
        <p:txBody>
          <a:bodyPr>
            <a:normAutofit fontScale="92500" lnSpcReduction="10000"/>
          </a:bodyPr>
          <a:lstStyle/>
          <a:p>
            <a:pPr marL="457200" indent="-457200">
              <a:spcBef>
                <a:spcPts val="0"/>
              </a:spcBef>
              <a:spcAft>
                <a:spcPts val="300"/>
              </a:spcAft>
              <a:buFont typeface="+mj-lt"/>
              <a:buAutoNum type="alphaUcPeriod" startAt="8"/>
            </a:pPr>
            <a:r>
              <a:rPr lang="ru-RU" sz="2000" b="1" dirty="0" smtClean="0">
                <a:solidFill>
                  <a:srgbClr val="002060"/>
                </a:solidFill>
              </a:rPr>
              <a:t>Детальный анализ соответствия процессов и параметров установки НДТМ</a:t>
            </a:r>
          </a:p>
          <a:p>
            <a:pPr marL="857250" lvl="1" indent="-457200">
              <a:spcBef>
                <a:spcPts val="0"/>
              </a:spcBef>
              <a:buFont typeface="+mj-lt"/>
              <a:buAutoNum type="arabicPeriod"/>
            </a:pPr>
            <a:r>
              <a:rPr lang="ru-RU" sz="2000" dirty="0" smtClean="0">
                <a:solidFill>
                  <a:srgbClr val="002060"/>
                </a:solidFill>
              </a:rPr>
              <a:t>Источник информации (Справочник или Заключение)</a:t>
            </a:r>
          </a:p>
          <a:p>
            <a:pPr marL="857250" lvl="1" indent="-457200">
              <a:spcBef>
                <a:spcPts val="0"/>
              </a:spcBef>
              <a:buFont typeface="+mj-lt"/>
              <a:buAutoNum type="arabicPeriod"/>
            </a:pPr>
            <a:r>
              <a:rPr lang="ru-RU" sz="2000" dirty="0" smtClean="0">
                <a:solidFill>
                  <a:srgbClr val="002060"/>
                </a:solidFill>
              </a:rPr>
              <a:t>Описание НДТМ (со ссылками), применение на установке или разъяснение позиции по неприменению</a:t>
            </a:r>
          </a:p>
          <a:p>
            <a:pPr marL="857250" lvl="1" indent="-457200">
              <a:spcBef>
                <a:spcPts val="0"/>
              </a:spcBef>
              <a:buFont typeface="+mj-lt"/>
              <a:buAutoNum type="arabicPeriod"/>
            </a:pPr>
            <a:r>
              <a:rPr lang="ru-RU" sz="2000" dirty="0" smtClean="0">
                <a:solidFill>
                  <a:srgbClr val="002060"/>
                </a:solidFill>
              </a:rPr>
              <a:t>Численные показатели НДТМ</a:t>
            </a:r>
          </a:p>
          <a:p>
            <a:pPr marL="1257300" lvl="2" indent="-457200">
              <a:spcBef>
                <a:spcPts val="0"/>
              </a:spcBef>
            </a:pPr>
            <a:r>
              <a:rPr lang="ru-RU" sz="2000" dirty="0" smtClean="0">
                <a:solidFill>
                  <a:srgbClr val="002060"/>
                </a:solidFill>
              </a:rPr>
              <a:t>Выбросы в воздух</a:t>
            </a:r>
          </a:p>
          <a:p>
            <a:pPr marL="1257300" lvl="2" indent="-457200">
              <a:spcBef>
                <a:spcPts val="0"/>
              </a:spcBef>
            </a:pPr>
            <a:r>
              <a:rPr lang="ru-RU" sz="2000" dirty="0" smtClean="0">
                <a:solidFill>
                  <a:srgbClr val="002060"/>
                </a:solidFill>
              </a:rPr>
              <a:t>Сбросы в природные водные объекты или в канализацию</a:t>
            </a:r>
          </a:p>
          <a:p>
            <a:pPr marL="1257300" lvl="2" indent="-457200">
              <a:spcBef>
                <a:spcPts val="0"/>
              </a:spcBef>
            </a:pPr>
            <a:r>
              <a:rPr lang="ru-RU" sz="2000" dirty="0" smtClean="0">
                <a:solidFill>
                  <a:srgbClr val="002060"/>
                </a:solidFill>
              </a:rPr>
              <a:t>Эмиссии на почву и размещение отходов</a:t>
            </a:r>
          </a:p>
          <a:p>
            <a:pPr marL="514350" indent="-514350">
              <a:spcBef>
                <a:spcPts val="0"/>
              </a:spcBef>
              <a:buFont typeface="+mj-lt"/>
              <a:buAutoNum type="alphaUcPeriod" startAt="9"/>
            </a:pPr>
            <a:r>
              <a:rPr lang="ru-RU" sz="2000" b="1" dirty="0">
                <a:solidFill>
                  <a:srgbClr val="002060"/>
                </a:solidFill>
              </a:rPr>
              <a:t>План действий по выводу установки из </a:t>
            </a:r>
            <a:r>
              <a:rPr lang="ru-RU" sz="2000" b="1" dirty="0" smtClean="0">
                <a:solidFill>
                  <a:srgbClr val="002060"/>
                </a:solidFill>
              </a:rPr>
              <a:t>эксплуатации</a:t>
            </a:r>
          </a:p>
          <a:p>
            <a:pPr marL="514350" indent="-514350">
              <a:spcBef>
                <a:spcPts val="0"/>
              </a:spcBef>
              <a:buFont typeface="+mj-lt"/>
              <a:buAutoNum type="alphaUcPeriod" startAt="9"/>
            </a:pPr>
            <a:r>
              <a:rPr lang="ru-RU" sz="2000" b="1" dirty="0" smtClean="0">
                <a:solidFill>
                  <a:srgbClr val="002060"/>
                </a:solidFill>
              </a:rPr>
              <a:t>Перечень заинтересованных сторон, которые могут быть затронуты деятельностью установки </a:t>
            </a:r>
            <a:r>
              <a:rPr lang="ru-RU" sz="2000" dirty="0" smtClean="0">
                <a:solidFill>
                  <a:srgbClr val="002060"/>
                </a:solidFill>
              </a:rPr>
              <a:t>(заполняется </a:t>
            </a:r>
            <a:r>
              <a:rPr lang="ru-RU" sz="2000" b="1" dirty="0" smtClean="0">
                <a:solidFill>
                  <a:srgbClr val="C00000"/>
                </a:solidFill>
              </a:rPr>
              <a:t>исключительно в случае трансграничных эффектов</a:t>
            </a:r>
            <a:r>
              <a:rPr lang="ru-RU" sz="2000" dirty="0" smtClean="0">
                <a:solidFill>
                  <a:srgbClr val="002060"/>
                </a:solidFill>
              </a:rPr>
              <a:t>)</a:t>
            </a:r>
          </a:p>
          <a:p>
            <a:pPr marL="514350" indent="-514350">
              <a:spcBef>
                <a:spcPts val="0"/>
              </a:spcBef>
              <a:buFont typeface="+mj-lt"/>
              <a:buAutoNum type="alphaUcPeriod" startAt="9"/>
            </a:pPr>
            <a:r>
              <a:rPr lang="ru-RU" sz="2000" b="1" dirty="0" smtClean="0">
                <a:solidFill>
                  <a:srgbClr val="002060"/>
                </a:solidFill>
              </a:rPr>
              <a:t>Официальное заявление и подписи)</a:t>
            </a:r>
          </a:p>
          <a:p>
            <a:pPr marL="514350" indent="-514350">
              <a:spcBef>
                <a:spcPts val="0"/>
              </a:spcBef>
              <a:buFont typeface="+mj-lt"/>
              <a:buAutoNum type="alphaUcPeriod" startAt="9"/>
            </a:pPr>
            <a:r>
              <a:rPr lang="ru-RU" sz="2000" b="1" dirty="0" smtClean="0">
                <a:solidFill>
                  <a:srgbClr val="002060"/>
                </a:solidFill>
              </a:rPr>
              <a:t>Предложения по условиям комплексного экологического разрешения</a:t>
            </a:r>
          </a:p>
          <a:p>
            <a:pPr marL="1257300" lvl="2" indent="-457200">
              <a:spcBef>
                <a:spcPts val="0"/>
              </a:spcBef>
            </a:pPr>
            <a:r>
              <a:rPr lang="ru-RU" sz="2000" dirty="0">
                <a:solidFill>
                  <a:srgbClr val="002060"/>
                </a:solidFill>
              </a:rPr>
              <a:t>Выбросы в воздух</a:t>
            </a:r>
          </a:p>
          <a:p>
            <a:pPr marL="1257300" lvl="2" indent="-457200">
              <a:spcBef>
                <a:spcPts val="0"/>
              </a:spcBef>
            </a:pPr>
            <a:r>
              <a:rPr lang="ru-RU" sz="2000" dirty="0">
                <a:solidFill>
                  <a:srgbClr val="002060"/>
                </a:solidFill>
              </a:rPr>
              <a:t>Сбросы в природные водные объекты или в канализацию</a:t>
            </a:r>
          </a:p>
          <a:p>
            <a:pPr marL="1257300" lvl="2" indent="-457200">
              <a:spcBef>
                <a:spcPts val="0"/>
              </a:spcBef>
            </a:pPr>
            <a:r>
              <a:rPr lang="ru-RU" sz="2000" dirty="0">
                <a:solidFill>
                  <a:srgbClr val="002060"/>
                </a:solidFill>
              </a:rPr>
              <a:t>Эмиссии на почву и размещение </a:t>
            </a:r>
            <a:r>
              <a:rPr lang="ru-RU" sz="2000" dirty="0" smtClean="0">
                <a:solidFill>
                  <a:srgbClr val="002060"/>
                </a:solidFill>
              </a:rPr>
              <a:t>отходов</a:t>
            </a:r>
          </a:p>
          <a:p>
            <a:pPr marL="1257300" lvl="2" indent="-457200">
              <a:spcBef>
                <a:spcPts val="0"/>
              </a:spcBef>
            </a:pPr>
            <a:r>
              <a:rPr lang="ru-RU" sz="2000" dirty="0" smtClean="0">
                <a:solidFill>
                  <a:srgbClr val="002060"/>
                </a:solidFill>
              </a:rPr>
              <a:t>Шум, вибрация</a:t>
            </a:r>
          </a:p>
          <a:p>
            <a:pPr marL="1257300" lvl="2" indent="-457200">
              <a:spcBef>
                <a:spcPts val="0"/>
              </a:spcBef>
            </a:pPr>
            <a:r>
              <a:rPr lang="ru-RU" sz="2000" dirty="0" smtClean="0">
                <a:solidFill>
                  <a:srgbClr val="002060"/>
                </a:solidFill>
              </a:rPr>
              <a:t>Производственный экологический мониторинг</a:t>
            </a:r>
          </a:p>
          <a:p>
            <a:pPr marL="1257300" lvl="2" indent="-457200">
              <a:spcBef>
                <a:spcPts val="0"/>
              </a:spcBef>
            </a:pPr>
            <a:r>
              <a:rPr lang="ru-RU" sz="2000" dirty="0" smtClean="0">
                <a:solidFill>
                  <a:srgbClr val="002060"/>
                </a:solidFill>
              </a:rPr>
              <a:t>Технологические приемы предотвращения воздействия</a:t>
            </a:r>
          </a:p>
          <a:p>
            <a:pPr marL="1257300" lvl="2" indent="-457200">
              <a:spcBef>
                <a:spcPts val="0"/>
              </a:spcBef>
            </a:pPr>
            <a:r>
              <a:rPr lang="ru-RU" sz="2000" dirty="0" smtClean="0">
                <a:solidFill>
                  <a:srgbClr val="002060"/>
                </a:solidFill>
              </a:rPr>
              <a:t>Технические методы сокращения воздействия</a:t>
            </a:r>
          </a:p>
          <a:p>
            <a:pPr marL="1257300" lvl="2" indent="-457200">
              <a:spcBef>
                <a:spcPts val="0"/>
              </a:spcBef>
            </a:pPr>
            <a:r>
              <a:rPr lang="ru-RU" sz="2000" dirty="0" smtClean="0">
                <a:solidFill>
                  <a:srgbClr val="002060"/>
                </a:solidFill>
              </a:rPr>
              <a:t>Планы по минимизации воздействия</a:t>
            </a:r>
            <a:endParaRPr lang="ru-RU" sz="2000" dirty="0">
              <a:solidFill>
                <a:srgbClr val="002060"/>
              </a:solidFill>
            </a:endParaRPr>
          </a:p>
          <a:p>
            <a:pPr marL="514350" indent="-514350">
              <a:spcBef>
                <a:spcPts val="0"/>
              </a:spcBef>
              <a:buFont typeface="+mj-lt"/>
              <a:buAutoNum type="alphaUcPeriod" startAt="9"/>
            </a:pPr>
            <a:endParaRPr lang="ru-RU" sz="2000" b="1" dirty="0" smtClean="0">
              <a:solidFill>
                <a:srgbClr val="002060"/>
              </a:solidFill>
            </a:endParaRPr>
          </a:p>
          <a:p>
            <a:pPr marL="1314450" lvl="2" indent="-514350">
              <a:spcBef>
                <a:spcPts val="0"/>
              </a:spcBef>
            </a:pPr>
            <a:endParaRPr lang="ru-RU" sz="2200" dirty="0">
              <a:solidFill>
                <a:srgbClr val="002060"/>
              </a:solidFill>
            </a:endParaRPr>
          </a:p>
          <a:p>
            <a:pPr marL="914400" lvl="1" indent="-514350">
              <a:lnSpc>
                <a:spcPct val="85000"/>
              </a:lnSpc>
              <a:spcBef>
                <a:spcPts val="0"/>
              </a:spcBef>
              <a:buFont typeface="+mj-lt"/>
              <a:buAutoNum type="arabicPeriod" startAt="7"/>
            </a:pPr>
            <a:endParaRPr lang="ru-RU" sz="2100" dirty="0">
              <a:solidFill>
                <a:srgbClr val="002060"/>
              </a:solidFill>
            </a:endParaRPr>
          </a:p>
          <a:p>
            <a:pPr marL="400050" lvl="1" indent="0">
              <a:spcBef>
                <a:spcPts val="0"/>
              </a:spcBef>
              <a:spcAft>
                <a:spcPts val="300"/>
              </a:spcAft>
              <a:buNone/>
            </a:pPr>
            <a:endParaRPr lang="ru-RU" sz="2100" dirty="0">
              <a:solidFill>
                <a:srgbClr val="002060"/>
              </a:solidFill>
            </a:endParaRPr>
          </a:p>
          <a:p>
            <a:pPr marL="457200" indent="-457200">
              <a:buFont typeface="+mj-lt"/>
              <a:buAutoNum type="alphaUcPeriod" startAt="8"/>
            </a:pPr>
            <a:endParaRPr lang="ru-RU" sz="2200" b="1" dirty="0">
              <a:solidFill>
                <a:srgbClr val="002060"/>
              </a:solidFill>
            </a:endParaRPr>
          </a:p>
          <a:p>
            <a:pPr marL="0" indent="0">
              <a:lnSpc>
                <a:spcPct val="85000"/>
              </a:lnSpc>
              <a:spcBef>
                <a:spcPts val="0"/>
              </a:spcBef>
              <a:buNone/>
            </a:pPr>
            <a:endParaRPr lang="ru-RU" sz="2200" b="1" dirty="0">
              <a:solidFill>
                <a:srgbClr val="002060"/>
              </a:solidFill>
            </a:endParaRPr>
          </a:p>
          <a:p>
            <a:pPr marL="514350" indent="-514350">
              <a:buFont typeface="+mj-lt"/>
              <a:buAutoNum type="arabicPeriod"/>
            </a:pPr>
            <a:endParaRPr lang="ru-RU" sz="2200" b="1" dirty="0">
              <a:solidFill>
                <a:srgbClr val="002060"/>
              </a:solidFill>
            </a:endParaRPr>
          </a:p>
          <a:p>
            <a:pPr marL="514350" indent="-514350">
              <a:buFont typeface="+mj-lt"/>
              <a:buAutoNum type="arabicPeriod"/>
            </a:pPr>
            <a:endParaRPr lang="ru-RU" dirty="0" smtClean="0"/>
          </a:p>
          <a:p>
            <a:endParaRPr lang="en-GB" dirty="0"/>
          </a:p>
        </p:txBody>
      </p:sp>
    </p:spTree>
    <p:extLst>
      <p:ext uri="{BB962C8B-B14F-4D97-AF65-F5344CB8AC3E}">
        <p14:creationId xmlns:p14="http://schemas.microsoft.com/office/powerpoint/2010/main" xmlns="" val="300794057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8136904" cy="936104"/>
          </a:xfrm>
        </p:spPr>
        <p:txBody>
          <a:bodyPr>
            <a:noAutofit/>
          </a:bodyPr>
          <a:lstStyle/>
          <a:p>
            <a:pPr algn="ctr"/>
            <a:r>
              <a:rPr lang="ru-RU" sz="3600" b="1" i="0" dirty="0" smtClean="0">
                <a:latin typeface="Eras Medium ITC" pitchFamily="34" charset="0"/>
              </a:rPr>
              <a:t>Руководство для операторов </a:t>
            </a:r>
            <a:br>
              <a:rPr lang="ru-RU" sz="3600" b="1" i="0" dirty="0" smtClean="0">
                <a:latin typeface="Eras Medium ITC" pitchFamily="34" charset="0"/>
              </a:rPr>
            </a:br>
            <a:r>
              <a:rPr lang="ru-RU" sz="3600" b="1" i="0" dirty="0" smtClean="0">
                <a:latin typeface="Eras Medium ITC" pitchFamily="34" charset="0"/>
              </a:rPr>
              <a:t>и проектировщиков: </a:t>
            </a:r>
            <a:r>
              <a:rPr lang="ru-RU" sz="3600" b="1" i="0" dirty="0">
                <a:latin typeface="Eras Medium ITC" pitchFamily="34" charset="0"/>
              </a:rPr>
              <a:t>выбор НДТМ</a:t>
            </a:r>
            <a:endParaRPr lang="en-US" sz="3600" b="1" i="0" dirty="0">
              <a:latin typeface="Eras Medium ITC" pitchFamily="34" charset="0"/>
            </a:endParaRPr>
          </a:p>
        </p:txBody>
      </p:sp>
      <p:graphicFrame>
        <p:nvGraphicFramePr>
          <p:cNvPr id="32" name="Objekt 31"/>
          <p:cNvGraphicFramePr>
            <a:graphicFrameLocks noChangeAspect="1"/>
          </p:cNvGraphicFramePr>
          <p:nvPr>
            <p:extLst>
              <p:ext uri="{D42A27DB-BD31-4B8C-83A1-F6EECF244321}">
                <p14:modId xmlns:p14="http://schemas.microsoft.com/office/powerpoint/2010/main" xmlns="" val="1266856550"/>
              </p:ext>
            </p:extLst>
          </p:nvPr>
        </p:nvGraphicFramePr>
        <p:xfrm>
          <a:off x="539552" y="884986"/>
          <a:ext cx="8100900" cy="5973013"/>
        </p:xfrm>
        <a:graphic>
          <a:graphicData uri="http://schemas.openxmlformats.org/presentationml/2006/ole">
            <p:oleObj spid="_x0000_s5152" name="Document" r:id="rId4" imgW="5733788" imgH="4218271" progId="Word.Document.12">
              <p:embed/>
            </p:oleObj>
          </a:graphicData>
        </a:graphic>
      </p:graphicFrame>
    </p:spTree>
    <p:extLst>
      <p:ext uri="{BB962C8B-B14F-4D97-AF65-F5344CB8AC3E}">
        <p14:creationId xmlns:p14="http://schemas.microsoft.com/office/powerpoint/2010/main" xmlns="" val="3276338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274638"/>
            <a:ext cx="8759221" cy="778098"/>
          </a:xfrm>
        </p:spPr>
        <p:txBody>
          <a:bodyPr>
            <a:noAutofit/>
          </a:bodyPr>
          <a:lstStyle/>
          <a:p>
            <a:pPr algn="ctr"/>
            <a:r>
              <a:rPr lang="ru-RU" sz="3600" b="1" i="0" dirty="0">
                <a:latin typeface="Eras Demi ITC" pitchFamily="34" charset="0"/>
              </a:rPr>
              <a:t>Входные потоки </a:t>
            </a:r>
            <a:r>
              <a:rPr lang="ru-RU" sz="3600" b="1" i="0" dirty="0" smtClean="0">
                <a:latin typeface="Eras Demi ITC" pitchFamily="34" charset="0"/>
              </a:rPr>
              <a:t/>
            </a:r>
            <a:br>
              <a:rPr lang="ru-RU" sz="3600" b="1" i="0" dirty="0" smtClean="0">
                <a:latin typeface="Eras Demi ITC" pitchFamily="34" charset="0"/>
              </a:rPr>
            </a:br>
            <a:r>
              <a:rPr lang="ru-RU" sz="3600" b="1" i="0" dirty="0" smtClean="0">
                <a:latin typeface="Eras Demi ITC" pitchFamily="34" charset="0"/>
              </a:rPr>
              <a:t>в </a:t>
            </a:r>
            <a:r>
              <a:rPr lang="ru-RU" sz="3600" b="1" i="0" dirty="0">
                <a:latin typeface="Eras Demi ITC" pitchFamily="34" charset="0"/>
              </a:rPr>
              <a:t>производстве стекла</a:t>
            </a:r>
            <a:endParaRPr lang="en-GB" sz="3600" b="1" i="0" dirty="0">
              <a:latin typeface="Eras Demi ITC" pitchFamily="34" charset="0"/>
            </a:endParaRPr>
          </a:p>
        </p:txBody>
      </p:sp>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258" y="1052736"/>
            <a:ext cx="8877483" cy="5625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2771800" y="1052736"/>
            <a:ext cx="1368152" cy="14401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18926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74638"/>
            <a:ext cx="8573446" cy="1143000"/>
          </a:xfrm>
        </p:spPr>
        <p:txBody>
          <a:bodyPr>
            <a:normAutofit/>
          </a:bodyPr>
          <a:lstStyle/>
          <a:p>
            <a:pPr algn="ctr"/>
            <a:r>
              <a:rPr lang="ru-RU" sz="3600" b="1" i="0" dirty="0" smtClean="0">
                <a:latin typeface="Eras Demi ITC" pitchFamily="34" charset="0"/>
              </a:rPr>
              <a:t>Выходные </a:t>
            </a:r>
            <a:r>
              <a:rPr lang="ru-RU" sz="3600" b="1" i="0" dirty="0">
                <a:latin typeface="Eras Demi ITC" pitchFamily="34" charset="0"/>
              </a:rPr>
              <a:t>потоки </a:t>
            </a:r>
            <a:r>
              <a:rPr lang="ru-RU" sz="3600" b="1" i="0" dirty="0" smtClean="0">
                <a:latin typeface="Eras Demi ITC" pitchFamily="34" charset="0"/>
              </a:rPr>
              <a:t/>
            </a:r>
            <a:br>
              <a:rPr lang="ru-RU" sz="3600" b="1" i="0" dirty="0" smtClean="0">
                <a:latin typeface="Eras Demi ITC" pitchFamily="34" charset="0"/>
              </a:rPr>
            </a:br>
            <a:r>
              <a:rPr lang="ru-RU" sz="3600" b="1" i="0" dirty="0" smtClean="0">
                <a:latin typeface="Eras Demi ITC" pitchFamily="34" charset="0"/>
              </a:rPr>
              <a:t>в </a:t>
            </a:r>
            <a:r>
              <a:rPr lang="ru-RU" sz="3600" b="1" i="0" dirty="0">
                <a:latin typeface="Eras Demi ITC" pitchFamily="34" charset="0"/>
              </a:rPr>
              <a:t>производстве стекла</a:t>
            </a:r>
            <a:endParaRPr lang="en-GB" sz="3600"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9" y="1387452"/>
            <a:ext cx="8573446" cy="5231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p:nvPr/>
        </p:nvSpPr>
        <p:spPr>
          <a:xfrm>
            <a:off x="3995936" y="3429000"/>
            <a:ext cx="2736304" cy="7200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23521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1143000"/>
          </a:xfrm>
        </p:spPr>
        <p:txBody>
          <a:bodyPr>
            <a:normAutofit/>
          </a:bodyPr>
          <a:lstStyle/>
          <a:p>
            <a:pPr algn="ctr"/>
            <a:r>
              <a:rPr lang="ru-RU" sz="3600" b="1" i="0" dirty="0">
                <a:latin typeface="Eras Demi ITC" pitchFamily="34" charset="0"/>
              </a:rPr>
              <a:t>Анализ соответствия выбросов ЗВ </a:t>
            </a:r>
            <a:r>
              <a:rPr lang="ru-RU" sz="3600" b="1" i="0" dirty="0" smtClean="0">
                <a:latin typeface="Eras Demi ITC" pitchFamily="34" charset="0"/>
              </a:rPr>
              <a:t/>
            </a:r>
            <a:br>
              <a:rPr lang="ru-RU" sz="3600" b="1" i="0" dirty="0" smtClean="0">
                <a:latin typeface="Eras Demi ITC" pitchFamily="34" charset="0"/>
              </a:rPr>
            </a:br>
            <a:r>
              <a:rPr lang="ru-RU" sz="3600" b="1" i="0" dirty="0" smtClean="0">
                <a:latin typeface="Eras Demi ITC" pitchFamily="34" charset="0"/>
              </a:rPr>
              <a:t>с </a:t>
            </a:r>
            <a:r>
              <a:rPr lang="ru-RU" sz="3600" b="1" i="0" dirty="0">
                <a:latin typeface="Eras Demi ITC" pitchFamily="34" charset="0"/>
              </a:rPr>
              <a:t>уровнями НДТМ</a:t>
            </a:r>
            <a:endParaRPr lang="en-GB" sz="3600" b="1" i="0" dirty="0">
              <a:latin typeface="Eras Demi ITC"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700808"/>
            <a:ext cx="9036496" cy="486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3451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22142" cy="922114"/>
          </a:xfrm>
        </p:spPr>
        <p:txBody>
          <a:bodyPr>
            <a:normAutofit/>
          </a:bodyPr>
          <a:lstStyle/>
          <a:p>
            <a:pPr algn="ctr"/>
            <a:r>
              <a:rPr lang="ru-RU" sz="3300" b="1" i="0" dirty="0">
                <a:solidFill>
                  <a:schemeClr val="accent1">
                    <a:lumMod val="75000"/>
                  </a:schemeClr>
                </a:solidFill>
                <a:latin typeface="Eras Demi ITC" pitchFamily="34" charset="0"/>
              </a:rPr>
              <a:t>Сопоставление </a:t>
            </a:r>
            <a:r>
              <a:rPr lang="ru-RU" sz="3300" b="1" i="0" dirty="0" smtClean="0">
                <a:solidFill>
                  <a:schemeClr val="accent1">
                    <a:lumMod val="75000"/>
                  </a:schemeClr>
                </a:solidFill>
                <a:latin typeface="Eras Demi ITC" pitchFamily="34" charset="0"/>
              </a:rPr>
              <a:t>сокращения выбросов </a:t>
            </a:r>
            <a:r>
              <a:rPr lang="en-US" sz="3300" b="1" i="0" dirty="0" err="1" smtClean="0">
                <a:solidFill>
                  <a:schemeClr val="accent1">
                    <a:lumMod val="75000"/>
                  </a:schemeClr>
                </a:solidFill>
                <a:latin typeface="Eras Demi ITC" pitchFamily="34" charset="0"/>
              </a:rPr>
              <a:t>NO</a:t>
            </a:r>
            <a:r>
              <a:rPr lang="en-US" sz="3300" b="1" i="0" baseline="-25000" dirty="0" err="1" smtClean="0">
                <a:solidFill>
                  <a:schemeClr val="accent1">
                    <a:lumMod val="75000"/>
                  </a:schemeClr>
                </a:solidFill>
                <a:latin typeface="Eras Demi ITC" pitchFamily="34" charset="0"/>
              </a:rPr>
              <a:t>x</a:t>
            </a:r>
            <a:r>
              <a:rPr lang="en-US" sz="3300" b="1" i="0" dirty="0" smtClean="0">
                <a:solidFill>
                  <a:schemeClr val="accent1">
                    <a:lumMod val="75000"/>
                  </a:schemeClr>
                </a:solidFill>
                <a:latin typeface="Eras Demi ITC" pitchFamily="34" charset="0"/>
              </a:rPr>
              <a:t>  </a:t>
            </a:r>
            <a:r>
              <a:rPr lang="ru-RU" sz="3300" b="1" i="0" dirty="0" smtClean="0">
                <a:solidFill>
                  <a:schemeClr val="accent1">
                    <a:lumMod val="75000"/>
                  </a:schemeClr>
                </a:solidFill>
                <a:latin typeface="Eras Demi ITC" pitchFamily="34" charset="0"/>
              </a:rPr>
              <a:t>и соответствующих затрат</a:t>
            </a:r>
            <a:endParaRPr lang="en-GB" sz="3300" b="1" i="0" dirty="0">
              <a:solidFill>
                <a:schemeClr val="accent1">
                  <a:lumMod val="75000"/>
                </a:schemeClr>
              </a:solidFill>
              <a:latin typeface="Eras Demi ITC" pitchFamily="34" charset="0"/>
            </a:endParaRP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808" y="1124744"/>
            <a:ext cx="8753475" cy="1646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2809" y="2871295"/>
            <a:ext cx="8753474" cy="1394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2808" y="4293096"/>
            <a:ext cx="8753475"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4788024" y="1947761"/>
            <a:ext cx="3528392" cy="545135"/>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6012160" y="6021288"/>
            <a:ext cx="792088"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68344" y="6021288"/>
            <a:ext cx="93610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34088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extLst>
              <p:ext uri="{D42A27DB-BD31-4B8C-83A1-F6EECF244321}">
                <p14:modId xmlns:p14="http://schemas.microsoft.com/office/powerpoint/2010/main" xmlns="" val="3629410919"/>
              </p:ext>
            </p:extLst>
          </p:nvPr>
        </p:nvGraphicFramePr>
        <p:xfrm>
          <a:off x="230138" y="260648"/>
          <a:ext cx="8683724" cy="6980786"/>
        </p:xfrm>
        <a:graphic>
          <a:graphicData uri="http://schemas.openxmlformats.org/presentationml/2006/ole">
            <p:oleObj spid="_x0000_s8225" name="Document" r:id="rId4" imgW="6067658" imgH="4871752" progId="Word.Document.12">
              <p:embed/>
            </p:oleObj>
          </a:graphicData>
        </a:graphic>
      </p:graphicFrame>
      <p:sp>
        <p:nvSpPr>
          <p:cNvPr id="2" name="Nadpis 1"/>
          <p:cNvSpPr>
            <a:spLocks noGrp="1"/>
          </p:cNvSpPr>
          <p:nvPr>
            <p:ph type="title"/>
          </p:nvPr>
        </p:nvSpPr>
        <p:spPr>
          <a:xfrm>
            <a:off x="457200" y="0"/>
            <a:ext cx="8229600" cy="634082"/>
          </a:xfrm>
        </p:spPr>
        <p:txBody>
          <a:bodyPr>
            <a:normAutofit/>
          </a:bodyPr>
          <a:lstStyle/>
          <a:p>
            <a:pPr algn="ctr"/>
            <a:r>
              <a:rPr lang="ru-RU" sz="3600" b="1" i="0" dirty="0">
                <a:latin typeface="Eras Demi ITC" pitchFamily="34" charset="0"/>
              </a:rPr>
              <a:t>Рассмотрение заявки</a:t>
            </a:r>
            <a:endParaRPr lang="en-US" sz="3600" b="1" i="0" dirty="0">
              <a:latin typeface="Eras Demi ITC" pitchFamily="34" charset="0"/>
            </a:endParaRPr>
          </a:p>
        </p:txBody>
      </p:sp>
    </p:spTree>
    <p:extLst>
      <p:ext uri="{BB962C8B-B14F-4D97-AF65-F5344CB8AC3E}">
        <p14:creationId xmlns:p14="http://schemas.microsoft.com/office/powerpoint/2010/main" xmlns="" val="597586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xmlns="" val="1108919639"/>
              </p:ext>
            </p:extLst>
          </p:nvPr>
        </p:nvGraphicFramePr>
        <p:xfrm>
          <a:off x="34330" y="764704"/>
          <a:ext cx="9124478" cy="5918580"/>
        </p:xfrm>
        <a:graphic>
          <a:graphicData uri="http://schemas.openxmlformats.org/presentationml/2006/ole">
            <p:oleObj spid="_x0000_s12304" name="Document" r:id="rId4" imgW="6352068" imgH="4119012" progId="Word.Document.12">
              <p:embed/>
            </p:oleObj>
          </a:graphicData>
        </a:graphic>
      </p:graphicFrame>
      <p:sp>
        <p:nvSpPr>
          <p:cNvPr id="2" name="Nadpis 1"/>
          <p:cNvSpPr>
            <a:spLocks noGrp="1"/>
          </p:cNvSpPr>
          <p:nvPr>
            <p:ph type="title"/>
          </p:nvPr>
        </p:nvSpPr>
        <p:spPr>
          <a:xfrm>
            <a:off x="467544" y="116632"/>
            <a:ext cx="8229600" cy="562074"/>
          </a:xfrm>
        </p:spPr>
        <p:txBody>
          <a:bodyPr>
            <a:normAutofit/>
          </a:bodyPr>
          <a:lstStyle/>
          <a:p>
            <a:pPr algn="ctr"/>
            <a:r>
              <a:rPr lang="ru-RU" sz="3600" b="1" i="0" dirty="0">
                <a:latin typeface="Eras Demi ITC" pitchFamily="34" charset="0"/>
              </a:rPr>
              <a:t>Подготовка разрешения</a:t>
            </a:r>
            <a:endParaRPr lang="en-US" sz="3600" b="1" i="0" dirty="0">
              <a:latin typeface="Eras Demi ITC" pitchFamily="34" charset="0"/>
            </a:endParaRPr>
          </a:p>
        </p:txBody>
      </p:sp>
    </p:spTree>
    <p:extLst>
      <p:ext uri="{BB962C8B-B14F-4D97-AF65-F5344CB8AC3E}">
        <p14:creationId xmlns:p14="http://schemas.microsoft.com/office/powerpoint/2010/main" xmlns="" val="926558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143000"/>
          </a:xfrm>
        </p:spPr>
        <p:txBody>
          <a:bodyPr>
            <a:normAutofit/>
          </a:bodyPr>
          <a:lstStyle/>
          <a:p>
            <a:pPr algn="ctr"/>
            <a:r>
              <a:rPr lang="ru-RU" sz="3600" b="1" i="0" dirty="0">
                <a:latin typeface="Eras Demi ITC" pitchFamily="34" charset="0"/>
              </a:rPr>
              <a:t>Опубликование решений по </a:t>
            </a:r>
            <a:r>
              <a:rPr lang="ru-RU" sz="3600" b="1" i="0" dirty="0" smtClean="0">
                <a:latin typeface="Eras Demi ITC" pitchFamily="34" charset="0"/>
              </a:rPr>
              <a:t>КЭР (Великобритания)</a:t>
            </a:r>
            <a:endParaRPr lang="en-GB" sz="3600" b="1" i="0" dirty="0">
              <a:latin typeface="Eras Demi ITC" pitchFamily="34" charset="0"/>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412776"/>
            <a:ext cx="8208912" cy="5308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a:off x="6516216" y="3861048"/>
            <a:ext cx="864096" cy="86409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 Box 238"/>
          <p:cNvSpPr txBox="1">
            <a:spLocks noChangeArrowheads="1"/>
          </p:cNvSpPr>
          <p:nvPr/>
        </p:nvSpPr>
        <p:spPr bwMode="auto">
          <a:xfrm>
            <a:off x="539552" y="5445224"/>
            <a:ext cx="331236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kumimoji="1" lang="ru-RU" sz="1600" b="1" dirty="0" smtClean="0">
                <a:solidFill>
                  <a:srgbClr val="C00000"/>
                </a:solidFill>
                <a:latin typeface="Tahoma" pitchFamily="34" charset="0"/>
              </a:rPr>
              <a:t>Копию разрешения можно запросить в Министерстве </a:t>
            </a:r>
            <a:endParaRPr kumimoji="1" lang="en-US" sz="1600" b="1" dirty="0" smtClean="0">
              <a:solidFill>
                <a:srgbClr val="C00000"/>
              </a:solidFill>
              <a:latin typeface="Tahoma" pitchFamily="34" charset="0"/>
            </a:endParaRPr>
          </a:p>
          <a:p>
            <a:pPr eaLnBrk="0" hangingPunct="0"/>
            <a:r>
              <a:rPr kumimoji="1" lang="ru-RU" sz="1600" b="1" dirty="0" smtClean="0">
                <a:solidFill>
                  <a:srgbClr val="C00000"/>
                </a:solidFill>
                <a:latin typeface="Tahoma" pitchFamily="34" charset="0"/>
              </a:rPr>
              <a:t>(по </a:t>
            </a:r>
            <a:r>
              <a:rPr kumimoji="1" lang="en-US" sz="1600" b="1" dirty="0" smtClean="0">
                <a:solidFill>
                  <a:srgbClr val="C00000"/>
                </a:solidFill>
                <a:latin typeface="Tahoma" pitchFamily="34" charset="0"/>
              </a:rPr>
              <a:t>e-mail)</a:t>
            </a:r>
            <a:endParaRPr kumimoji="1" lang="en-US" sz="1600" b="1" baseline="-25000" dirty="0">
              <a:solidFill>
                <a:srgbClr val="C00000"/>
              </a:solidFill>
              <a:latin typeface="Tahoma" pitchFamily="34" charset="0"/>
            </a:endParaRPr>
          </a:p>
        </p:txBody>
      </p:sp>
    </p:spTree>
    <p:extLst>
      <p:ext uri="{BB962C8B-B14F-4D97-AF65-F5344CB8AC3E}">
        <p14:creationId xmlns:p14="http://schemas.microsoft.com/office/powerpoint/2010/main" xmlns="" val="127012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8"/>
            <a:ext cx="8363272" cy="1210146"/>
          </a:xfrm>
        </p:spPr>
        <p:txBody>
          <a:bodyPr>
            <a:normAutofit fontScale="90000"/>
          </a:bodyPr>
          <a:lstStyle/>
          <a:p>
            <a:pPr algn="ctr"/>
            <a:r>
              <a:rPr lang="ru-RU" b="1" i="0" dirty="0" smtClean="0">
                <a:latin typeface="Eras Medium ITC" pitchFamily="34" charset="0"/>
              </a:rPr>
              <a:t>Система природоохранных разрешений: заинтересованные стороны</a:t>
            </a:r>
            <a:endParaRPr lang="en-US" b="1" i="0" dirty="0">
              <a:latin typeface="Eras Medium ITC" pitchFamily="34" charset="0"/>
            </a:endParaRPr>
          </a:p>
        </p:txBody>
      </p:sp>
      <p:sp>
        <p:nvSpPr>
          <p:cNvPr id="3" name="Slide Number Placeholder 2"/>
          <p:cNvSpPr>
            <a:spLocks noGrp="1"/>
          </p:cNvSpPr>
          <p:nvPr>
            <p:ph type="sldNum" sz="quarter" idx="12"/>
          </p:nvPr>
        </p:nvSpPr>
        <p:spPr/>
        <p:txBody>
          <a:bodyPr/>
          <a:lstStyle/>
          <a:p>
            <a:fld id="{957505A1-0D79-4501-8057-91F0F4624B08}" type="slidenum">
              <a:rPr lang="en-GB" smtClean="0"/>
              <a:pPr/>
              <a:t>3</a:t>
            </a:fld>
            <a:endParaRPr lang="en-GB"/>
          </a:p>
        </p:txBody>
      </p:sp>
      <p:graphicFrame>
        <p:nvGraphicFramePr>
          <p:cNvPr id="8" name="Content Placeholder 5"/>
          <p:cNvGraphicFramePr>
            <a:graphicFrameLocks/>
          </p:cNvGraphicFramePr>
          <p:nvPr>
            <p:extLst>
              <p:ext uri="{D42A27DB-BD31-4B8C-83A1-F6EECF244321}">
                <p14:modId xmlns:p14="http://schemas.microsoft.com/office/powerpoint/2010/main" xmlns="" val="1222784654"/>
              </p:ext>
            </p:extLst>
          </p:nvPr>
        </p:nvGraphicFramePr>
        <p:xfrm>
          <a:off x="251520" y="1484785"/>
          <a:ext cx="8435280" cy="4896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4"/>
          <p:cNvSpPr txBox="1">
            <a:spLocks/>
          </p:cNvSpPr>
          <p:nvPr/>
        </p:nvSpPr>
        <p:spPr>
          <a:xfrm>
            <a:off x="323528" y="1931230"/>
            <a:ext cx="2808312" cy="10657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rgbClr val="002060"/>
                </a:solidFill>
              </a:rPr>
              <a:t>Инвесторы</a:t>
            </a:r>
          </a:p>
          <a:p>
            <a:pPr marL="0" indent="0">
              <a:buNone/>
            </a:pPr>
            <a:r>
              <a:rPr lang="ru-RU" sz="2000" b="1" dirty="0" smtClean="0">
                <a:solidFill>
                  <a:srgbClr val="002060"/>
                </a:solidFill>
              </a:rPr>
              <a:t>Промышленные ассоциации</a:t>
            </a:r>
          </a:p>
          <a:p>
            <a:pPr marL="0" indent="0">
              <a:buNone/>
            </a:pPr>
            <a:endParaRPr lang="ru-RU" sz="2000" b="1" dirty="0" smtClean="0">
              <a:solidFill>
                <a:srgbClr val="002060"/>
              </a:solidFill>
            </a:endParaRPr>
          </a:p>
          <a:p>
            <a:pPr marL="0" indent="0">
              <a:buNone/>
            </a:pPr>
            <a:endParaRPr lang="en-GB" sz="2000" b="1" dirty="0">
              <a:solidFill>
                <a:srgbClr val="002060"/>
              </a:solidFill>
            </a:endParaRPr>
          </a:p>
        </p:txBody>
      </p:sp>
      <p:sp>
        <p:nvSpPr>
          <p:cNvPr id="10" name="Text Placeholder 4"/>
          <p:cNvSpPr txBox="1">
            <a:spLocks/>
          </p:cNvSpPr>
          <p:nvPr/>
        </p:nvSpPr>
        <p:spPr>
          <a:xfrm>
            <a:off x="5869698" y="1910830"/>
            <a:ext cx="2736304" cy="10657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smtClean="0">
                <a:solidFill>
                  <a:srgbClr val="002060"/>
                </a:solidFill>
              </a:rPr>
              <a:t>Проектировщики</a:t>
            </a:r>
          </a:p>
          <a:p>
            <a:pPr marL="0" indent="0">
              <a:buNone/>
            </a:pPr>
            <a:r>
              <a:rPr lang="ru-RU" sz="2000" b="1" dirty="0" smtClean="0">
                <a:solidFill>
                  <a:srgbClr val="002060"/>
                </a:solidFill>
              </a:rPr>
              <a:t>Консультанты</a:t>
            </a:r>
          </a:p>
          <a:p>
            <a:pPr marL="0" indent="0">
              <a:buNone/>
            </a:pPr>
            <a:r>
              <a:rPr lang="ru-RU" sz="2000" b="1" dirty="0">
                <a:solidFill>
                  <a:srgbClr val="002060"/>
                </a:solidFill>
              </a:rPr>
              <a:t>Отраслевые институты</a:t>
            </a:r>
          </a:p>
          <a:p>
            <a:pPr marL="0" indent="0">
              <a:buNone/>
            </a:pPr>
            <a:endParaRPr lang="en-GB" sz="2000" b="1" dirty="0">
              <a:solidFill>
                <a:srgbClr val="002060"/>
              </a:solidFill>
            </a:endParaRPr>
          </a:p>
        </p:txBody>
      </p:sp>
      <p:sp>
        <p:nvSpPr>
          <p:cNvPr id="11" name="Text Placeholder 4"/>
          <p:cNvSpPr txBox="1">
            <a:spLocks/>
          </p:cNvSpPr>
          <p:nvPr/>
        </p:nvSpPr>
        <p:spPr>
          <a:xfrm>
            <a:off x="6228184" y="6237312"/>
            <a:ext cx="2915816" cy="6206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None/>
            </a:pPr>
            <a:r>
              <a:rPr lang="ru-RU" sz="2000" b="1" dirty="0" smtClean="0">
                <a:solidFill>
                  <a:srgbClr val="002060"/>
                </a:solidFill>
              </a:rPr>
              <a:t>Органы здравоохранения</a:t>
            </a:r>
            <a:endParaRPr lang="en-GB" sz="2000" b="1" dirty="0">
              <a:solidFill>
                <a:srgbClr val="002060"/>
              </a:solidFill>
            </a:endParaRPr>
          </a:p>
        </p:txBody>
      </p:sp>
      <p:sp>
        <p:nvSpPr>
          <p:cNvPr id="12" name="Text Placeholder 4"/>
          <p:cNvSpPr txBox="1">
            <a:spLocks/>
          </p:cNvSpPr>
          <p:nvPr/>
        </p:nvSpPr>
        <p:spPr>
          <a:xfrm>
            <a:off x="216024" y="6237312"/>
            <a:ext cx="2915816" cy="6206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None/>
            </a:pPr>
            <a:r>
              <a:rPr lang="ru-RU" sz="2000" b="1" dirty="0" smtClean="0">
                <a:solidFill>
                  <a:srgbClr val="002060"/>
                </a:solidFill>
              </a:rPr>
              <a:t>Региональные власти</a:t>
            </a:r>
            <a:endParaRPr lang="en-GB" sz="2000" b="1" dirty="0">
              <a:solidFill>
                <a:srgbClr val="002060"/>
              </a:solidFill>
            </a:endParaRPr>
          </a:p>
        </p:txBody>
      </p:sp>
      <p:sp>
        <p:nvSpPr>
          <p:cNvPr id="13" name="Text Placeholder 4"/>
          <p:cNvSpPr txBox="1">
            <a:spLocks/>
          </p:cNvSpPr>
          <p:nvPr/>
        </p:nvSpPr>
        <p:spPr>
          <a:xfrm>
            <a:off x="4067944" y="4287147"/>
            <a:ext cx="576064" cy="6206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None/>
            </a:pPr>
            <a:r>
              <a:rPr lang="ru-RU" sz="4000" b="1" dirty="0" smtClean="0">
                <a:solidFill>
                  <a:srgbClr val="C00000"/>
                </a:solidFill>
              </a:rPr>
              <a:t>?</a:t>
            </a:r>
            <a:endParaRPr lang="en-GB" sz="4000" b="1" dirty="0">
              <a:solidFill>
                <a:srgbClr val="C00000"/>
              </a:solidFill>
            </a:endParaRPr>
          </a:p>
        </p:txBody>
      </p:sp>
    </p:spTree>
    <p:extLst>
      <p:ext uri="{BB962C8B-B14F-4D97-AF65-F5344CB8AC3E}">
        <p14:creationId xmlns:p14="http://schemas.microsoft.com/office/powerpoint/2010/main" xmlns="" val="36186852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sz="3600" b="1" i="0" dirty="0">
                <a:latin typeface="Eras Demi ITC" pitchFamily="34" charset="0"/>
              </a:rPr>
              <a:t>Модификация, реконструкция, пересмотр разрешения</a:t>
            </a:r>
            <a:endParaRPr lang="en-GB" sz="3600" b="1" i="0" dirty="0">
              <a:latin typeface="Eras Demi ITC" pitchFamily="34" charset="0"/>
            </a:endParaRPr>
          </a:p>
        </p:txBody>
      </p:sp>
      <p:sp>
        <p:nvSpPr>
          <p:cNvPr id="5" name="Rectangle 1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6" name="Plátno 2256"/>
          <p:cNvGrpSpPr>
            <a:grpSpLocks/>
          </p:cNvGrpSpPr>
          <p:nvPr/>
        </p:nvGrpSpPr>
        <p:grpSpPr bwMode="auto">
          <a:xfrm>
            <a:off x="1119483" y="1565094"/>
            <a:ext cx="6764839" cy="4877957"/>
            <a:chOff x="1240" y="0"/>
            <a:chExt cx="56456" cy="31623"/>
          </a:xfrm>
        </p:grpSpPr>
        <p:sp>
          <p:nvSpPr>
            <p:cNvPr id="7" name="AutoShape 16"/>
            <p:cNvSpPr>
              <a:spLocks noChangeAspect="1" noChangeArrowheads="1"/>
            </p:cNvSpPr>
            <p:nvPr/>
          </p:nvSpPr>
          <p:spPr bwMode="auto">
            <a:xfrm>
              <a:off x="1240" y="0"/>
              <a:ext cx="56456" cy="31623"/>
            </a:xfrm>
            <a:prstGeom prst="rect">
              <a:avLst/>
            </a:prstGeom>
            <a:solidFill>
              <a:srgbClr val="C0C0C0"/>
            </a:solidFill>
          </p:spPr>
          <p:txBody>
            <a:bodyPr vert="horz" wrap="square" lIns="91440" tIns="45720" rIns="91440" bIns="45720" numCol="1" anchor="t" anchorCtr="0" compatLnSpc="1">
              <a:prstTxWarp prst="textNoShape">
                <a:avLst/>
              </a:prstTxWarp>
            </a:bodyPr>
            <a:lstStyle/>
            <a:p>
              <a:endParaRPr lang="en-GB"/>
            </a:p>
          </p:txBody>
        </p:sp>
        <p:sp>
          <p:nvSpPr>
            <p:cNvPr id="8" name="Text Box 196"/>
            <p:cNvSpPr txBox="1">
              <a:spLocks noChangeArrowheads="1"/>
            </p:cNvSpPr>
            <p:nvPr/>
          </p:nvSpPr>
          <p:spPr bwMode="auto">
            <a:xfrm>
              <a:off x="23518" y="1428"/>
              <a:ext cx="7200" cy="3174"/>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КЭР</a:t>
              </a:r>
              <a:endParaRPr kumimoji="0" lang="en-US" sz="1600" b="1" i="0" u="none" strike="noStrike" cap="none" normalizeH="0" baseline="0" dirty="0" smtClean="0">
                <a:ln>
                  <a:noFill/>
                </a:ln>
                <a:solidFill>
                  <a:schemeClr val="tx1"/>
                </a:solidFill>
                <a:effectLst/>
                <a:latin typeface="Arial" pitchFamily="34" charset="0"/>
              </a:endParaRPr>
            </a:p>
          </p:txBody>
        </p:sp>
        <p:sp>
          <p:nvSpPr>
            <p:cNvPr id="9" name="Text Box 197"/>
            <p:cNvSpPr txBox="1">
              <a:spLocks noChangeArrowheads="1"/>
            </p:cNvSpPr>
            <p:nvPr/>
          </p:nvSpPr>
          <p:spPr bwMode="auto">
            <a:xfrm>
              <a:off x="19661" y="23808"/>
              <a:ext cx="15624" cy="6005"/>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non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Начало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разрешительной</a:t>
              </a:r>
              <a:r>
                <a:rPr kumimoji="0" lang="ru-RU" sz="1400" b="1" i="0" u="none" strike="noStrike" cap="none" normalizeH="0" dirty="0" smtClean="0">
                  <a:ln>
                    <a:noFill/>
                  </a:ln>
                  <a:solidFill>
                    <a:schemeClr val="bg1"/>
                  </a:solidFill>
                  <a:effectLst/>
                  <a:latin typeface="Arial" pitchFamily="34" charset="0"/>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dirty="0" smtClean="0">
                  <a:ln>
                    <a:noFill/>
                  </a:ln>
                  <a:solidFill>
                    <a:schemeClr val="bg1"/>
                  </a:solidFill>
                  <a:effectLst/>
                  <a:latin typeface="Arial" pitchFamily="34" charset="0"/>
                  <a:ea typeface="Calibri" pitchFamily="34" charset="0"/>
                  <a:cs typeface="Arial" pitchFamily="34" charset="0"/>
                </a:rPr>
                <a:t>процедуры</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Text Box 198"/>
            <p:cNvSpPr txBox="1">
              <a:spLocks noChangeArrowheads="1"/>
            </p:cNvSpPr>
            <p:nvPr/>
          </p:nvSpPr>
          <p:spPr bwMode="auto">
            <a:xfrm>
              <a:off x="2940" y="3517"/>
              <a:ext cx="13221" cy="8636"/>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non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Модификация,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реконструкция,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значительное </a:t>
              </a:r>
            </a:p>
            <a:p>
              <a:pPr marL="0" marR="0" lvl="0" indent="0" algn="ctr" defTabSz="914400" rtl="0" eaLnBrk="1" fontAlgn="base" latinLnBrk="0" hangingPunct="1">
                <a:lnSpc>
                  <a:spcPct val="100000"/>
                </a:lnSpc>
                <a:spcBef>
                  <a:spcPct val="0"/>
                </a:spcBef>
                <a:spcAft>
                  <a:spcPct val="0"/>
                </a:spcAft>
                <a:buClrTx/>
                <a:buSzTx/>
                <a:buFontTx/>
                <a:buNone/>
                <a:tabLst/>
              </a:pPr>
              <a:r>
                <a:rPr lang="ru-RU" sz="1400" b="1" dirty="0">
                  <a:solidFill>
                    <a:schemeClr val="bg1"/>
                  </a:solidFill>
                  <a:latin typeface="Arial" pitchFamily="34" charset="0"/>
                  <a:ea typeface="Calibri" pitchFamily="34" charset="0"/>
                  <a:cs typeface="Arial" pitchFamily="34" charset="0"/>
                </a:rPr>
                <a:t>и</a:t>
              </a:r>
              <a:r>
                <a:rPr kumimoji="0" lang="ru-RU"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зменение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Установки</a:t>
              </a:r>
              <a:endParaRPr kumimoji="0" lang="en-US" sz="1400" b="1" i="0" u="none" strike="noStrike" cap="none" normalizeH="0" baseline="0" dirty="0" smtClean="0">
                <a:ln>
                  <a:noFill/>
                </a:ln>
                <a:solidFill>
                  <a:schemeClr val="bg1"/>
                </a:solidFill>
                <a:effectLst/>
                <a:latin typeface="Arial" pitchFamily="34" charset="0"/>
              </a:endParaRPr>
            </a:p>
          </p:txBody>
        </p:sp>
        <p:sp>
          <p:nvSpPr>
            <p:cNvPr id="11" name="Text Box 199"/>
            <p:cNvSpPr txBox="1">
              <a:spLocks noChangeArrowheads="1"/>
            </p:cNvSpPr>
            <p:nvPr/>
          </p:nvSpPr>
          <p:spPr bwMode="auto">
            <a:xfrm>
              <a:off x="38443" y="4978"/>
              <a:ext cx="9887" cy="3880"/>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non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Пересмотр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КЭР</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200"/>
            <p:cNvSpPr txBox="1">
              <a:spLocks noChangeArrowheads="1"/>
            </p:cNvSpPr>
            <p:nvPr/>
          </p:nvSpPr>
          <p:spPr bwMode="auto">
            <a:xfrm>
              <a:off x="2940" y="15646"/>
              <a:ext cx="14933" cy="4591"/>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61265" tIns="30632" rIns="61265" bIns="30632"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Уведомление </a:t>
              </a:r>
              <a:br>
                <a:rPr kumimoji="0" lang="ru-RU" sz="1400" b="1" i="0" u="none" strike="noStrike" cap="none" normalizeH="0" baseline="0" dirty="0" smtClean="0">
                  <a:ln>
                    <a:noFill/>
                  </a:ln>
                  <a:solidFill>
                    <a:srgbClr val="FFFFFF"/>
                  </a:solidFill>
                  <a:effectLst/>
                  <a:latin typeface="Arial" pitchFamily="34" charset="0"/>
                  <a:ea typeface="Calibri" pitchFamily="34" charset="0"/>
                  <a:cs typeface="Arial" pitchFamily="34" charset="0"/>
                </a:rPr>
              </a:br>
              <a:r>
                <a:rPr kumimoji="0" lang="ru-RU" sz="14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уполномоченного </a:t>
              </a:r>
              <a:br>
                <a:rPr kumimoji="0" lang="ru-RU" sz="1400" b="1" i="0" u="none" strike="noStrike" cap="none" normalizeH="0" baseline="0" dirty="0" smtClean="0">
                  <a:ln>
                    <a:noFill/>
                  </a:ln>
                  <a:solidFill>
                    <a:srgbClr val="FFFFFF"/>
                  </a:solidFill>
                  <a:effectLst/>
                  <a:latin typeface="Arial" pitchFamily="34" charset="0"/>
                  <a:ea typeface="Calibri" pitchFamily="34" charset="0"/>
                  <a:cs typeface="Arial" pitchFamily="34" charset="0"/>
                </a:rPr>
              </a:br>
              <a:r>
                <a:rPr kumimoji="0" lang="ru-RU" sz="14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органа</a:t>
              </a:r>
              <a:endParaRPr kumimoji="0" lang="en-US" sz="1400" b="1" i="0" u="none" strike="noStrike" cap="none" normalizeH="0" baseline="0" dirty="0" smtClean="0">
                <a:ln>
                  <a:noFill/>
                </a:ln>
                <a:solidFill>
                  <a:schemeClr val="tx1"/>
                </a:solidFill>
                <a:effectLst/>
                <a:latin typeface="Arial" pitchFamily="34" charset="0"/>
              </a:endParaRPr>
            </a:p>
          </p:txBody>
        </p:sp>
        <p:sp>
          <p:nvSpPr>
            <p:cNvPr id="13" name="Text Box 201"/>
            <p:cNvSpPr txBox="1">
              <a:spLocks noChangeArrowheads="1"/>
            </p:cNvSpPr>
            <p:nvPr/>
          </p:nvSpPr>
          <p:spPr bwMode="auto">
            <a:xfrm>
              <a:off x="36197" y="15170"/>
              <a:ext cx="14718" cy="4591"/>
            </a:xfrm>
            <a:prstGeom prst="rect">
              <a:avLst/>
            </a:prstGeom>
            <a:solidFill>
              <a:srgbClr val="6666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none" lIns="61265" tIns="30632" rIns="61265" bIns="30632"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Инициатива</a:t>
              </a:r>
              <a:r>
                <a:rPr kumimoji="0" lang="ru-RU" sz="1400" b="1" i="0" u="none" strike="noStrike" cap="none" normalizeH="0" dirty="0" smtClean="0">
                  <a:ln>
                    <a:noFill/>
                  </a:ln>
                  <a:solidFill>
                    <a:srgbClr val="FFFFFF"/>
                  </a:solidFill>
                  <a:effectLst/>
                  <a:latin typeface="Arial" pitchFamily="34" charset="0"/>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dirty="0" smtClean="0">
                  <a:ln>
                    <a:noFill/>
                  </a:ln>
                  <a:solidFill>
                    <a:srgbClr val="FFFFFF"/>
                  </a:solidFill>
                  <a:effectLst/>
                  <a:latin typeface="Arial" pitchFamily="34" charset="0"/>
                  <a:ea typeface="Calibri" pitchFamily="34" charset="0"/>
                  <a:cs typeface="Arial" pitchFamily="34" charset="0"/>
                </a:rPr>
                <a:t>уполномоченного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dirty="0" smtClean="0">
                  <a:ln>
                    <a:noFill/>
                  </a:ln>
                  <a:solidFill>
                    <a:srgbClr val="FFFFFF"/>
                  </a:solidFill>
                  <a:effectLst/>
                  <a:latin typeface="Arial" pitchFamily="34" charset="0"/>
                  <a:ea typeface="Calibri" pitchFamily="34" charset="0"/>
                  <a:cs typeface="Arial" pitchFamily="34" charset="0"/>
                </a:rPr>
                <a:t>органа</a:t>
              </a:r>
              <a:endParaRPr kumimoji="0" lang="en-US" sz="1400" b="1" i="0" u="none" strike="noStrike" cap="none" normalizeH="0" baseline="0" dirty="0" smtClean="0">
                <a:ln>
                  <a:noFill/>
                </a:ln>
                <a:solidFill>
                  <a:schemeClr val="tx1"/>
                </a:solidFill>
                <a:effectLst/>
                <a:latin typeface="Arial" pitchFamily="34" charset="0"/>
              </a:endParaRPr>
            </a:p>
          </p:txBody>
        </p:sp>
        <p:sp>
          <p:nvSpPr>
            <p:cNvPr id="14" name="Line 202"/>
            <p:cNvSpPr>
              <a:spLocks noChangeShapeType="1"/>
            </p:cNvSpPr>
            <p:nvPr/>
          </p:nvSpPr>
          <p:spPr bwMode="auto">
            <a:xfrm>
              <a:off x="27350" y="4601"/>
              <a:ext cx="246" cy="20165"/>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5" name="Line 203"/>
            <p:cNvSpPr>
              <a:spLocks noChangeShapeType="1"/>
            </p:cNvSpPr>
            <p:nvPr/>
          </p:nvSpPr>
          <p:spPr bwMode="auto">
            <a:xfrm>
              <a:off x="43681" y="9399"/>
              <a:ext cx="0" cy="5285"/>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6" name="Line 204"/>
            <p:cNvSpPr>
              <a:spLocks noChangeShapeType="1"/>
            </p:cNvSpPr>
            <p:nvPr/>
          </p:nvSpPr>
          <p:spPr bwMode="auto">
            <a:xfrm>
              <a:off x="10560" y="12769"/>
              <a:ext cx="0" cy="2402"/>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7" name="Line 205"/>
            <p:cNvSpPr>
              <a:spLocks noChangeShapeType="1"/>
            </p:cNvSpPr>
            <p:nvPr/>
          </p:nvSpPr>
          <p:spPr bwMode="auto">
            <a:xfrm>
              <a:off x="15364" y="18519"/>
              <a:ext cx="11524"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8" name="Line 206"/>
            <p:cNvSpPr>
              <a:spLocks noChangeShapeType="1"/>
            </p:cNvSpPr>
            <p:nvPr/>
          </p:nvSpPr>
          <p:spPr bwMode="auto">
            <a:xfrm flipH="1">
              <a:off x="27840" y="18519"/>
              <a:ext cx="10561"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B5B89"/>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9" name="Text Box 207"/>
            <p:cNvSpPr txBox="1">
              <a:spLocks noChangeArrowheads="1"/>
            </p:cNvSpPr>
            <p:nvPr/>
          </p:nvSpPr>
          <p:spPr bwMode="auto">
            <a:xfrm>
              <a:off x="45893" y="6569"/>
              <a:ext cx="1790" cy="5718"/>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none" lIns="61265" tIns="30632" rIns="61265" bIns="3063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Arial" pitchFamily="34" charset="0"/>
                  <a:ea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20" name="Text Box 208"/>
            <p:cNvSpPr txBox="1">
              <a:spLocks noChangeArrowheads="1"/>
            </p:cNvSpPr>
            <p:nvPr/>
          </p:nvSpPr>
          <p:spPr bwMode="auto">
            <a:xfrm>
              <a:off x="30721" y="27838"/>
              <a:ext cx="1791" cy="3372"/>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none" lIns="61265" tIns="30632" rIns="61265" bIns="30632"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smtClean="0">
                  <a:ln>
                    <a:noFill/>
                  </a:ln>
                  <a:solidFill>
                    <a:srgbClr val="FF0000"/>
                  </a:solidFill>
                  <a:effectLst/>
                  <a:latin typeface="Arial" pitchFamily="34" charset="0"/>
                  <a:ea typeface="Calibri" pitchFamily="34" charset="0"/>
                  <a:cs typeface="Arial" pitchFamily="34" charset="0"/>
                </a:rPr>
                <a:t>3</a:t>
              </a:r>
              <a:endParaRPr kumimoji="0" lang="cs-CZ" sz="1800" b="0" i="0" u="none" strike="noStrike" cap="none" normalizeH="0" baseline="0" smtClean="0">
                <a:ln>
                  <a:noFill/>
                </a:ln>
                <a:solidFill>
                  <a:schemeClr val="tx1"/>
                </a:solidFill>
                <a:effectLst/>
                <a:latin typeface="Arial" pitchFamily="34" charset="0"/>
              </a:endParaRPr>
            </a:p>
          </p:txBody>
        </p:sp>
        <p:sp>
          <p:nvSpPr>
            <p:cNvPr id="21" name="Text Box 209"/>
            <p:cNvSpPr txBox="1">
              <a:spLocks noChangeArrowheads="1"/>
            </p:cNvSpPr>
            <p:nvPr/>
          </p:nvSpPr>
          <p:spPr bwMode="auto">
            <a:xfrm>
              <a:off x="13536" y="10003"/>
              <a:ext cx="1790" cy="3787"/>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none" lIns="61265" tIns="30632" rIns="61265" bIns="3063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Arial" pitchFamily="34" charset="0"/>
                  <a:ea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xmlns="" val="3429255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rot="5400000">
            <a:off x="762000" y="3657600"/>
            <a:ext cx="1676400" cy="1371600"/>
          </a:xfrm>
          <a:prstGeom prst="flowChartDelay">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eaLnBrk="0" hangingPunct="0"/>
            <a:endParaRPr kumimoji="1" lang="ru-RU">
              <a:latin typeface="Tahoma" pitchFamily="34" charset="0"/>
            </a:endParaRPr>
          </a:p>
        </p:txBody>
      </p:sp>
      <p:sp>
        <p:nvSpPr>
          <p:cNvPr id="37891" name="AutoShape 3"/>
          <p:cNvSpPr>
            <a:spLocks noChangeArrowheads="1"/>
          </p:cNvSpPr>
          <p:nvPr/>
        </p:nvSpPr>
        <p:spPr bwMode="auto">
          <a:xfrm rot="16200000" flipV="1">
            <a:off x="1295400" y="2438400"/>
            <a:ext cx="609600" cy="1371600"/>
          </a:xfrm>
          <a:prstGeom prst="flowChartDelay">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eaLnBrk="0" hangingPunct="0"/>
            <a:endParaRPr kumimoji="1" lang="ru-RU">
              <a:latin typeface="Tahoma" pitchFamily="34" charset="0"/>
            </a:endParaRPr>
          </a:p>
        </p:txBody>
      </p:sp>
      <p:sp>
        <p:nvSpPr>
          <p:cNvPr id="37892" name="AutoShape 4"/>
          <p:cNvSpPr>
            <a:spLocks noChangeArrowheads="1"/>
          </p:cNvSpPr>
          <p:nvPr/>
        </p:nvSpPr>
        <p:spPr bwMode="auto">
          <a:xfrm rot="12929539">
            <a:off x="4427538" y="2924175"/>
            <a:ext cx="1676400" cy="1371600"/>
          </a:xfrm>
          <a:prstGeom prst="flowChartDelay">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pPr algn="ctr" eaLnBrk="0" hangingPunct="0"/>
            <a:endParaRPr kumimoji="1" lang="ru-RU">
              <a:latin typeface="Tahoma" pitchFamily="34" charset="0"/>
            </a:endParaRPr>
          </a:p>
        </p:txBody>
      </p:sp>
      <p:sp>
        <p:nvSpPr>
          <p:cNvPr id="37893" name="Freeform 5"/>
          <p:cNvSpPr>
            <a:spLocks/>
          </p:cNvSpPr>
          <p:nvPr/>
        </p:nvSpPr>
        <p:spPr bwMode="auto">
          <a:xfrm rot="-1316223">
            <a:off x="6713538" y="1922463"/>
            <a:ext cx="6350" cy="20637"/>
          </a:xfrm>
          <a:custGeom>
            <a:avLst/>
            <a:gdLst>
              <a:gd name="T0" fmla="*/ 26 w 26"/>
              <a:gd name="T1" fmla="*/ 0 h 92"/>
              <a:gd name="T2" fmla="*/ 0 w 26"/>
              <a:gd name="T3" fmla="*/ 92 h 92"/>
              <a:gd name="T4" fmla="*/ 26 w 26"/>
              <a:gd name="T5" fmla="*/ 92 h 92"/>
              <a:gd name="T6" fmla="*/ 26 w 26"/>
              <a:gd name="T7" fmla="*/ 0 h 92"/>
            </a:gdLst>
            <a:ahLst/>
            <a:cxnLst>
              <a:cxn ang="0">
                <a:pos x="T0" y="T1"/>
              </a:cxn>
              <a:cxn ang="0">
                <a:pos x="T2" y="T3"/>
              </a:cxn>
              <a:cxn ang="0">
                <a:pos x="T4" y="T5"/>
              </a:cxn>
              <a:cxn ang="0">
                <a:pos x="T6" y="T7"/>
              </a:cxn>
            </a:cxnLst>
            <a:rect l="0" t="0" r="r" b="b"/>
            <a:pathLst>
              <a:path w="26" h="92">
                <a:moveTo>
                  <a:pt x="26" y="0"/>
                </a:moveTo>
                <a:lnTo>
                  <a:pt x="0" y="92"/>
                </a:lnTo>
                <a:lnTo>
                  <a:pt x="26" y="92"/>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894" name="Freeform 6"/>
          <p:cNvSpPr>
            <a:spLocks/>
          </p:cNvSpPr>
          <p:nvPr/>
        </p:nvSpPr>
        <p:spPr bwMode="auto">
          <a:xfrm rot="-1316223">
            <a:off x="7597775" y="1831975"/>
            <a:ext cx="15875" cy="15875"/>
          </a:xfrm>
          <a:custGeom>
            <a:avLst/>
            <a:gdLst>
              <a:gd name="T0" fmla="*/ 66 w 66"/>
              <a:gd name="T1" fmla="*/ 0 h 66"/>
              <a:gd name="T2" fmla="*/ 0 w 66"/>
              <a:gd name="T3" fmla="*/ 39 h 66"/>
              <a:gd name="T4" fmla="*/ 0 w 66"/>
              <a:gd name="T5" fmla="*/ 66 h 66"/>
              <a:gd name="T6" fmla="*/ 66 w 66"/>
              <a:gd name="T7" fmla="*/ 0 h 66"/>
            </a:gdLst>
            <a:ahLst/>
            <a:cxnLst>
              <a:cxn ang="0">
                <a:pos x="T0" y="T1"/>
              </a:cxn>
              <a:cxn ang="0">
                <a:pos x="T2" y="T3"/>
              </a:cxn>
              <a:cxn ang="0">
                <a:pos x="T4" y="T5"/>
              </a:cxn>
              <a:cxn ang="0">
                <a:pos x="T6" y="T7"/>
              </a:cxn>
            </a:cxnLst>
            <a:rect l="0" t="0" r="r" b="b"/>
            <a:pathLst>
              <a:path w="66" h="66">
                <a:moveTo>
                  <a:pt x="66" y="0"/>
                </a:moveTo>
                <a:lnTo>
                  <a:pt x="0" y="39"/>
                </a:lnTo>
                <a:lnTo>
                  <a:pt x="0" y="66"/>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nvGrpSpPr>
          <p:cNvPr id="37895" name="Group 7"/>
          <p:cNvGrpSpPr>
            <a:grpSpLocks/>
          </p:cNvGrpSpPr>
          <p:nvPr/>
        </p:nvGrpSpPr>
        <p:grpSpPr bwMode="auto">
          <a:xfrm>
            <a:off x="6103938" y="1308100"/>
            <a:ext cx="2246312" cy="2160588"/>
            <a:chOff x="3941" y="968"/>
            <a:chExt cx="1415" cy="1361"/>
          </a:xfrm>
        </p:grpSpPr>
        <p:sp>
          <p:nvSpPr>
            <p:cNvPr id="37896" name="AutoShape 8"/>
            <p:cNvSpPr>
              <a:spLocks noChangeArrowheads="1"/>
            </p:cNvSpPr>
            <p:nvPr/>
          </p:nvSpPr>
          <p:spPr bwMode="auto">
            <a:xfrm rot="461415">
              <a:off x="4224" y="1344"/>
              <a:ext cx="1056" cy="912"/>
            </a:xfrm>
            <a:prstGeom prst="cloudCallout">
              <a:avLst>
                <a:gd name="adj1" fmla="val -43750"/>
                <a:gd name="adj2" fmla="val 70000"/>
              </a:avLst>
            </a:prstGeom>
            <a:solidFill>
              <a:srgbClr val="B2B2B2"/>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kumimoji="1" lang="ru-RU"/>
            </a:p>
          </p:txBody>
        </p:sp>
        <p:sp>
          <p:nvSpPr>
            <p:cNvPr id="37897" name="Freeform 9"/>
            <p:cNvSpPr>
              <a:spLocks/>
            </p:cNvSpPr>
            <p:nvPr/>
          </p:nvSpPr>
          <p:spPr bwMode="auto">
            <a:xfrm rot="-1316223">
              <a:off x="4339" y="1001"/>
              <a:ext cx="4" cy="13"/>
            </a:xfrm>
            <a:custGeom>
              <a:avLst/>
              <a:gdLst>
                <a:gd name="T0" fmla="*/ 27 w 27"/>
                <a:gd name="T1" fmla="*/ 0 h 93"/>
                <a:gd name="T2" fmla="*/ 0 w 27"/>
                <a:gd name="T3" fmla="*/ 93 h 93"/>
                <a:gd name="T4" fmla="*/ 27 w 27"/>
                <a:gd name="T5" fmla="*/ 93 h 93"/>
                <a:gd name="T6" fmla="*/ 27 w 27"/>
                <a:gd name="T7" fmla="*/ 0 h 93"/>
              </a:gdLst>
              <a:ahLst/>
              <a:cxnLst>
                <a:cxn ang="0">
                  <a:pos x="T0" y="T1"/>
                </a:cxn>
                <a:cxn ang="0">
                  <a:pos x="T2" y="T3"/>
                </a:cxn>
                <a:cxn ang="0">
                  <a:pos x="T4" y="T5"/>
                </a:cxn>
                <a:cxn ang="0">
                  <a:pos x="T6" y="T7"/>
                </a:cxn>
              </a:cxnLst>
              <a:rect l="0" t="0" r="r" b="b"/>
              <a:pathLst>
                <a:path w="27" h="93">
                  <a:moveTo>
                    <a:pt x="27" y="0"/>
                  </a:moveTo>
                  <a:lnTo>
                    <a:pt x="0" y="93"/>
                  </a:lnTo>
                  <a:lnTo>
                    <a:pt x="27" y="93"/>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898" name="Freeform 10"/>
            <p:cNvSpPr>
              <a:spLocks/>
            </p:cNvSpPr>
            <p:nvPr/>
          </p:nvSpPr>
          <p:spPr bwMode="auto">
            <a:xfrm rot="-1316223">
              <a:off x="4592" y="1874"/>
              <a:ext cx="4" cy="13"/>
            </a:xfrm>
            <a:custGeom>
              <a:avLst/>
              <a:gdLst>
                <a:gd name="T0" fmla="*/ 27 w 27"/>
                <a:gd name="T1" fmla="*/ 92 h 92"/>
                <a:gd name="T2" fmla="*/ 27 w 27"/>
                <a:gd name="T3" fmla="*/ 0 h 92"/>
                <a:gd name="T4" fmla="*/ 0 w 27"/>
                <a:gd name="T5" fmla="*/ 0 h 92"/>
                <a:gd name="T6" fmla="*/ 27 w 27"/>
                <a:gd name="T7" fmla="*/ 92 h 92"/>
              </a:gdLst>
              <a:ahLst/>
              <a:cxnLst>
                <a:cxn ang="0">
                  <a:pos x="T0" y="T1"/>
                </a:cxn>
                <a:cxn ang="0">
                  <a:pos x="T2" y="T3"/>
                </a:cxn>
                <a:cxn ang="0">
                  <a:pos x="T4" y="T5"/>
                </a:cxn>
                <a:cxn ang="0">
                  <a:pos x="T6" y="T7"/>
                </a:cxn>
              </a:cxnLst>
              <a:rect l="0" t="0" r="r" b="b"/>
              <a:pathLst>
                <a:path w="27" h="92">
                  <a:moveTo>
                    <a:pt x="27" y="92"/>
                  </a:moveTo>
                  <a:lnTo>
                    <a:pt x="27" y="0"/>
                  </a:lnTo>
                  <a:lnTo>
                    <a:pt x="0" y="0"/>
                  </a:lnTo>
                  <a:lnTo>
                    <a:pt x="27"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899" name="Freeform 11"/>
            <p:cNvSpPr>
              <a:spLocks/>
            </p:cNvSpPr>
            <p:nvPr/>
          </p:nvSpPr>
          <p:spPr bwMode="auto">
            <a:xfrm rot="-1316223">
              <a:off x="4267" y="2170"/>
              <a:ext cx="4" cy="14"/>
            </a:xfrm>
            <a:custGeom>
              <a:avLst/>
              <a:gdLst>
                <a:gd name="T0" fmla="*/ 27 w 27"/>
                <a:gd name="T1" fmla="*/ 93 h 93"/>
                <a:gd name="T2" fmla="*/ 27 w 27"/>
                <a:gd name="T3" fmla="*/ 0 h 93"/>
                <a:gd name="T4" fmla="*/ 0 w 27"/>
                <a:gd name="T5" fmla="*/ 0 h 93"/>
                <a:gd name="T6" fmla="*/ 27 w 27"/>
                <a:gd name="T7" fmla="*/ 93 h 93"/>
              </a:gdLst>
              <a:ahLst/>
              <a:cxnLst>
                <a:cxn ang="0">
                  <a:pos x="T0" y="T1"/>
                </a:cxn>
                <a:cxn ang="0">
                  <a:pos x="T2" y="T3"/>
                </a:cxn>
                <a:cxn ang="0">
                  <a:pos x="T4" y="T5"/>
                </a:cxn>
                <a:cxn ang="0">
                  <a:pos x="T6" y="T7"/>
                </a:cxn>
              </a:cxnLst>
              <a:rect l="0" t="0" r="r" b="b"/>
              <a:pathLst>
                <a:path w="27" h="93">
                  <a:moveTo>
                    <a:pt x="27" y="93"/>
                  </a:moveTo>
                  <a:lnTo>
                    <a:pt x="27" y="0"/>
                  </a:lnTo>
                  <a:lnTo>
                    <a:pt x="0" y="0"/>
                  </a:lnTo>
                  <a:lnTo>
                    <a:pt x="27"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00" name="Freeform 12"/>
            <p:cNvSpPr>
              <a:spLocks/>
            </p:cNvSpPr>
            <p:nvPr/>
          </p:nvSpPr>
          <p:spPr bwMode="auto">
            <a:xfrm rot="-1316223">
              <a:off x="3941" y="1004"/>
              <a:ext cx="1044" cy="1116"/>
            </a:xfrm>
            <a:custGeom>
              <a:avLst/>
              <a:gdLst>
                <a:gd name="T0" fmla="*/ 0 w 7309"/>
                <a:gd name="T1" fmla="*/ 6277 h 7813"/>
                <a:gd name="T2" fmla="*/ 238 w 7309"/>
                <a:gd name="T3" fmla="*/ 5535 h 7813"/>
                <a:gd name="T4" fmla="*/ 450 w 7309"/>
                <a:gd name="T5" fmla="*/ 5602 h 7813"/>
                <a:gd name="T6" fmla="*/ 464 w 7309"/>
                <a:gd name="T7" fmla="*/ 5403 h 7813"/>
                <a:gd name="T8" fmla="*/ 542 w 7309"/>
                <a:gd name="T9" fmla="*/ 4887 h 7813"/>
                <a:gd name="T10" fmla="*/ 755 w 7309"/>
                <a:gd name="T11" fmla="*/ 4582 h 7813"/>
                <a:gd name="T12" fmla="*/ 1072 w 7309"/>
                <a:gd name="T13" fmla="*/ 4463 h 7813"/>
                <a:gd name="T14" fmla="*/ 1350 w 7309"/>
                <a:gd name="T15" fmla="*/ 4582 h 7813"/>
                <a:gd name="T16" fmla="*/ 1191 w 7309"/>
                <a:gd name="T17" fmla="*/ 3999 h 7813"/>
                <a:gd name="T18" fmla="*/ 1165 w 7309"/>
                <a:gd name="T19" fmla="*/ 3390 h 7813"/>
                <a:gd name="T20" fmla="*/ 1311 w 7309"/>
                <a:gd name="T21" fmla="*/ 3085 h 7813"/>
                <a:gd name="T22" fmla="*/ 1615 w 7309"/>
                <a:gd name="T23" fmla="*/ 2806 h 7813"/>
                <a:gd name="T24" fmla="*/ 2026 w 7309"/>
                <a:gd name="T25" fmla="*/ 2701 h 7813"/>
                <a:gd name="T26" fmla="*/ 2052 w 7309"/>
                <a:gd name="T27" fmla="*/ 1814 h 7813"/>
                <a:gd name="T28" fmla="*/ 2237 w 7309"/>
                <a:gd name="T29" fmla="*/ 1456 h 7813"/>
                <a:gd name="T30" fmla="*/ 2635 w 7309"/>
                <a:gd name="T31" fmla="*/ 1165 h 7813"/>
                <a:gd name="T32" fmla="*/ 3058 w 7309"/>
                <a:gd name="T33" fmla="*/ 1059 h 7813"/>
                <a:gd name="T34" fmla="*/ 3191 w 7309"/>
                <a:gd name="T35" fmla="*/ 1139 h 7813"/>
                <a:gd name="T36" fmla="*/ 3165 w 7309"/>
                <a:gd name="T37" fmla="*/ 1165 h 7813"/>
                <a:gd name="T38" fmla="*/ 3125 w 7309"/>
                <a:gd name="T39" fmla="*/ 834 h 7813"/>
                <a:gd name="T40" fmla="*/ 3217 w 7309"/>
                <a:gd name="T41" fmla="*/ 462 h 7813"/>
                <a:gd name="T42" fmla="*/ 3496 w 7309"/>
                <a:gd name="T43" fmla="*/ 197 h 7813"/>
                <a:gd name="T44" fmla="*/ 4078 w 7309"/>
                <a:gd name="T45" fmla="*/ 12 h 7813"/>
                <a:gd name="T46" fmla="*/ 4687 w 7309"/>
                <a:gd name="T47" fmla="*/ 39 h 7813"/>
                <a:gd name="T48" fmla="*/ 5004 w 7309"/>
                <a:gd name="T49" fmla="*/ 185 h 7813"/>
                <a:gd name="T50" fmla="*/ 5283 w 7309"/>
                <a:gd name="T51" fmla="*/ 502 h 7813"/>
                <a:gd name="T52" fmla="*/ 5335 w 7309"/>
                <a:gd name="T53" fmla="*/ 860 h 7813"/>
                <a:gd name="T54" fmla="*/ 5494 w 7309"/>
                <a:gd name="T55" fmla="*/ 1178 h 7813"/>
                <a:gd name="T56" fmla="*/ 6144 w 7309"/>
                <a:gd name="T57" fmla="*/ 1483 h 7813"/>
                <a:gd name="T58" fmla="*/ 6660 w 7309"/>
                <a:gd name="T59" fmla="*/ 1933 h 7813"/>
                <a:gd name="T60" fmla="*/ 7150 w 7309"/>
                <a:gd name="T61" fmla="*/ 2515 h 7813"/>
                <a:gd name="T62" fmla="*/ 7309 w 7309"/>
                <a:gd name="T63" fmla="*/ 2953 h 7813"/>
                <a:gd name="T64" fmla="*/ 7243 w 7309"/>
                <a:gd name="T65" fmla="*/ 3284 h 7813"/>
                <a:gd name="T66" fmla="*/ 6991 w 7309"/>
                <a:gd name="T67" fmla="*/ 3602 h 7813"/>
                <a:gd name="T68" fmla="*/ 6594 w 7309"/>
                <a:gd name="T69" fmla="*/ 3814 h 7813"/>
                <a:gd name="T70" fmla="*/ 6594 w 7309"/>
                <a:gd name="T71" fmla="*/ 3760 h 7813"/>
                <a:gd name="T72" fmla="*/ 6938 w 7309"/>
                <a:gd name="T73" fmla="*/ 3814 h 7813"/>
                <a:gd name="T74" fmla="*/ 7176 w 7309"/>
                <a:gd name="T75" fmla="*/ 3999 h 7813"/>
                <a:gd name="T76" fmla="*/ 7203 w 7309"/>
                <a:gd name="T77" fmla="*/ 4238 h 7813"/>
                <a:gd name="T78" fmla="*/ 6938 w 7309"/>
                <a:gd name="T79" fmla="*/ 4529 h 7813"/>
                <a:gd name="T80" fmla="*/ 6568 w 7309"/>
                <a:gd name="T81" fmla="*/ 4634 h 7813"/>
                <a:gd name="T82" fmla="*/ 5707 w 7309"/>
                <a:gd name="T83" fmla="*/ 4634 h 7813"/>
                <a:gd name="T84" fmla="*/ 5309 w 7309"/>
                <a:gd name="T85" fmla="*/ 4423 h 7813"/>
                <a:gd name="T86" fmla="*/ 5004 w 7309"/>
                <a:gd name="T87" fmla="*/ 4184 h 7813"/>
                <a:gd name="T88" fmla="*/ 5283 w 7309"/>
                <a:gd name="T89" fmla="*/ 4767 h 7813"/>
                <a:gd name="T90" fmla="*/ 5217 w 7309"/>
                <a:gd name="T91" fmla="*/ 5350 h 7813"/>
                <a:gd name="T92" fmla="*/ 5004 w 7309"/>
                <a:gd name="T93" fmla="*/ 5721 h 7813"/>
                <a:gd name="T94" fmla="*/ 4568 w 7309"/>
                <a:gd name="T95" fmla="*/ 6092 h 7813"/>
                <a:gd name="T96" fmla="*/ 3986 w 7309"/>
                <a:gd name="T97" fmla="*/ 6303 h 7813"/>
                <a:gd name="T98" fmla="*/ 3468 w 7309"/>
                <a:gd name="T99" fmla="*/ 6303 h 7813"/>
                <a:gd name="T100" fmla="*/ 3058 w 7309"/>
                <a:gd name="T101" fmla="*/ 6369 h 7813"/>
                <a:gd name="T102" fmla="*/ 3098 w 7309"/>
                <a:gd name="T103" fmla="*/ 6952 h 7813"/>
                <a:gd name="T104" fmla="*/ 2966 w 7309"/>
                <a:gd name="T105" fmla="*/ 7403 h 7813"/>
                <a:gd name="T106" fmla="*/ 2661 w 7309"/>
                <a:gd name="T107" fmla="*/ 7721 h 7813"/>
                <a:gd name="T108" fmla="*/ 2330 w 7309"/>
                <a:gd name="T109" fmla="*/ 7813 h 7813"/>
                <a:gd name="T110" fmla="*/ 1801 w 7309"/>
                <a:gd name="T111" fmla="*/ 7747 h 7813"/>
                <a:gd name="T112" fmla="*/ 1377 w 7309"/>
                <a:gd name="T113" fmla="*/ 7496 h 7813"/>
                <a:gd name="T114" fmla="*/ 887 w 7309"/>
                <a:gd name="T115" fmla="*/ 7376 h 7813"/>
                <a:gd name="T116" fmla="*/ 649 w 7309"/>
                <a:gd name="T117" fmla="*/ 7376 h 7813"/>
                <a:gd name="T118" fmla="*/ 464 w 7309"/>
                <a:gd name="T119" fmla="*/ 7124 h 7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09" h="7813">
                  <a:moveTo>
                    <a:pt x="464" y="7124"/>
                  </a:moveTo>
                  <a:lnTo>
                    <a:pt x="211" y="6701"/>
                  </a:lnTo>
                  <a:lnTo>
                    <a:pt x="92" y="6516"/>
                  </a:lnTo>
                  <a:lnTo>
                    <a:pt x="0" y="6277"/>
                  </a:lnTo>
                  <a:lnTo>
                    <a:pt x="0" y="5628"/>
                  </a:lnTo>
                  <a:lnTo>
                    <a:pt x="79" y="5602"/>
                  </a:lnTo>
                  <a:lnTo>
                    <a:pt x="171" y="5588"/>
                  </a:lnTo>
                  <a:lnTo>
                    <a:pt x="238" y="5535"/>
                  </a:lnTo>
                  <a:lnTo>
                    <a:pt x="331" y="5535"/>
                  </a:lnTo>
                  <a:lnTo>
                    <a:pt x="370" y="5562"/>
                  </a:lnTo>
                  <a:lnTo>
                    <a:pt x="424" y="5588"/>
                  </a:lnTo>
                  <a:lnTo>
                    <a:pt x="450" y="5602"/>
                  </a:lnTo>
                  <a:lnTo>
                    <a:pt x="464" y="5628"/>
                  </a:lnTo>
                  <a:lnTo>
                    <a:pt x="516" y="5628"/>
                  </a:lnTo>
                  <a:lnTo>
                    <a:pt x="464" y="5495"/>
                  </a:lnTo>
                  <a:lnTo>
                    <a:pt x="464" y="5403"/>
                  </a:lnTo>
                  <a:lnTo>
                    <a:pt x="464" y="5323"/>
                  </a:lnTo>
                  <a:lnTo>
                    <a:pt x="464" y="5164"/>
                  </a:lnTo>
                  <a:lnTo>
                    <a:pt x="490" y="5019"/>
                  </a:lnTo>
                  <a:lnTo>
                    <a:pt x="542" y="4887"/>
                  </a:lnTo>
                  <a:lnTo>
                    <a:pt x="609" y="4740"/>
                  </a:lnTo>
                  <a:lnTo>
                    <a:pt x="649" y="4674"/>
                  </a:lnTo>
                  <a:lnTo>
                    <a:pt x="701" y="4634"/>
                  </a:lnTo>
                  <a:lnTo>
                    <a:pt x="755" y="4582"/>
                  </a:lnTo>
                  <a:lnTo>
                    <a:pt x="794" y="4529"/>
                  </a:lnTo>
                  <a:lnTo>
                    <a:pt x="860" y="4515"/>
                  </a:lnTo>
                  <a:lnTo>
                    <a:pt x="914" y="4489"/>
                  </a:lnTo>
                  <a:lnTo>
                    <a:pt x="1072" y="4463"/>
                  </a:lnTo>
                  <a:lnTo>
                    <a:pt x="1125" y="4463"/>
                  </a:lnTo>
                  <a:lnTo>
                    <a:pt x="1165" y="4489"/>
                  </a:lnTo>
                  <a:lnTo>
                    <a:pt x="1257" y="4529"/>
                  </a:lnTo>
                  <a:lnTo>
                    <a:pt x="1350" y="4582"/>
                  </a:lnTo>
                  <a:lnTo>
                    <a:pt x="1443" y="4648"/>
                  </a:lnTo>
                  <a:lnTo>
                    <a:pt x="1311" y="4397"/>
                  </a:lnTo>
                  <a:lnTo>
                    <a:pt x="1217" y="4145"/>
                  </a:lnTo>
                  <a:lnTo>
                    <a:pt x="1191" y="3999"/>
                  </a:lnTo>
                  <a:lnTo>
                    <a:pt x="1165" y="3880"/>
                  </a:lnTo>
                  <a:lnTo>
                    <a:pt x="1165" y="3748"/>
                  </a:lnTo>
                  <a:lnTo>
                    <a:pt x="1165" y="3575"/>
                  </a:lnTo>
                  <a:lnTo>
                    <a:pt x="1165" y="3390"/>
                  </a:lnTo>
                  <a:lnTo>
                    <a:pt x="1191" y="3324"/>
                  </a:lnTo>
                  <a:lnTo>
                    <a:pt x="1217" y="3231"/>
                  </a:lnTo>
                  <a:lnTo>
                    <a:pt x="1257" y="3165"/>
                  </a:lnTo>
                  <a:lnTo>
                    <a:pt x="1311" y="3085"/>
                  </a:lnTo>
                  <a:lnTo>
                    <a:pt x="1350" y="3019"/>
                  </a:lnTo>
                  <a:lnTo>
                    <a:pt x="1404" y="2953"/>
                  </a:lnTo>
                  <a:lnTo>
                    <a:pt x="1536" y="2860"/>
                  </a:lnTo>
                  <a:lnTo>
                    <a:pt x="1615" y="2806"/>
                  </a:lnTo>
                  <a:lnTo>
                    <a:pt x="1681" y="2768"/>
                  </a:lnTo>
                  <a:lnTo>
                    <a:pt x="1774" y="2741"/>
                  </a:lnTo>
                  <a:lnTo>
                    <a:pt x="1840" y="2714"/>
                  </a:lnTo>
                  <a:lnTo>
                    <a:pt x="2026" y="2701"/>
                  </a:lnTo>
                  <a:lnTo>
                    <a:pt x="2026" y="2131"/>
                  </a:lnTo>
                  <a:lnTo>
                    <a:pt x="2026" y="2025"/>
                  </a:lnTo>
                  <a:lnTo>
                    <a:pt x="2026" y="1933"/>
                  </a:lnTo>
                  <a:lnTo>
                    <a:pt x="2052" y="1814"/>
                  </a:lnTo>
                  <a:lnTo>
                    <a:pt x="2092" y="1721"/>
                  </a:lnTo>
                  <a:lnTo>
                    <a:pt x="2145" y="1629"/>
                  </a:lnTo>
                  <a:lnTo>
                    <a:pt x="2197" y="1535"/>
                  </a:lnTo>
                  <a:lnTo>
                    <a:pt x="2237" y="1456"/>
                  </a:lnTo>
                  <a:lnTo>
                    <a:pt x="2303" y="1390"/>
                  </a:lnTo>
                  <a:lnTo>
                    <a:pt x="2476" y="1258"/>
                  </a:lnTo>
                  <a:lnTo>
                    <a:pt x="2542" y="1205"/>
                  </a:lnTo>
                  <a:lnTo>
                    <a:pt x="2635" y="1165"/>
                  </a:lnTo>
                  <a:lnTo>
                    <a:pt x="2727" y="1111"/>
                  </a:lnTo>
                  <a:lnTo>
                    <a:pt x="2820" y="1085"/>
                  </a:lnTo>
                  <a:lnTo>
                    <a:pt x="2940" y="1059"/>
                  </a:lnTo>
                  <a:lnTo>
                    <a:pt x="3058" y="1059"/>
                  </a:lnTo>
                  <a:lnTo>
                    <a:pt x="3072" y="1059"/>
                  </a:lnTo>
                  <a:lnTo>
                    <a:pt x="3125" y="1085"/>
                  </a:lnTo>
                  <a:lnTo>
                    <a:pt x="3151" y="1111"/>
                  </a:lnTo>
                  <a:lnTo>
                    <a:pt x="3191" y="1139"/>
                  </a:lnTo>
                  <a:lnTo>
                    <a:pt x="3243" y="1205"/>
                  </a:lnTo>
                  <a:lnTo>
                    <a:pt x="3310" y="1258"/>
                  </a:lnTo>
                  <a:lnTo>
                    <a:pt x="3310" y="1483"/>
                  </a:lnTo>
                  <a:lnTo>
                    <a:pt x="3165" y="1165"/>
                  </a:lnTo>
                  <a:lnTo>
                    <a:pt x="3151" y="1085"/>
                  </a:lnTo>
                  <a:lnTo>
                    <a:pt x="3125" y="1019"/>
                  </a:lnTo>
                  <a:lnTo>
                    <a:pt x="3125" y="926"/>
                  </a:lnTo>
                  <a:lnTo>
                    <a:pt x="3125" y="834"/>
                  </a:lnTo>
                  <a:lnTo>
                    <a:pt x="3125" y="741"/>
                  </a:lnTo>
                  <a:lnTo>
                    <a:pt x="3151" y="649"/>
                  </a:lnTo>
                  <a:lnTo>
                    <a:pt x="3165" y="555"/>
                  </a:lnTo>
                  <a:lnTo>
                    <a:pt x="3217" y="462"/>
                  </a:lnTo>
                  <a:lnTo>
                    <a:pt x="3283" y="396"/>
                  </a:lnTo>
                  <a:lnTo>
                    <a:pt x="3337" y="317"/>
                  </a:lnTo>
                  <a:lnTo>
                    <a:pt x="3429" y="251"/>
                  </a:lnTo>
                  <a:lnTo>
                    <a:pt x="3496" y="197"/>
                  </a:lnTo>
                  <a:lnTo>
                    <a:pt x="3681" y="105"/>
                  </a:lnTo>
                  <a:lnTo>
                    <a:pt x="3773" y="92"/>
                  </a:lnTo>
                  <a:lnTo>
                    <a:pt x="3866" y="39"/>
                  </a:lnTo>
                  <a:lnTo>
                    <a:pt x="4078" y="12"/>
                  </a:lnTo>
                  <a:lnTo>
                    <a:pt x="4197" y="0"/>
                  </a:lnTo>
                  <a:lnTo>
                    <a:pt x="4316" y="0"/>
                  </a:lnTo>
                  <a:lnTo>
                    <a:pt x="4502" y="12"/>
                  </a:lnTo>
                  <a:lnTo>
                    <a:pt x="4687" y="39"/>
                  </a:lnTo>
                  <a:lnTo>
                    <a:pt x="4779" y="65"/>
                  </a:lnTo>
                  <a:lnTo>
                    <a:pt x="4846" y="105"/>
                  </a:lnTo>
                  <a:lnTo>
                    <a:pt x="4938" y="131"/>
                  </a:lnTo>
                  <a:lnTo>
                    <a:pt x="5004" y="185"/>
                  </a:lnTo>
                  <a:lnTo>
                    <a:pt x="5150" y="291"/>
                  </a:lnTo>
                  <a:lnTo>
                    <a:pt x="5190" y="370"/>
                  </a:lnTo>
                  <a:lnTo>
                    <a:pt x="5269" y="436"/>
                  </a:lnTo>
                  <a:lnTo>
                    <a:pt x="5283" y="502"/>
                  </a:lnTo>
                  <a:lnTo>
                    <a:pt x="5335" y="582"/>
                  </a:lnTo>
                  <a:lnTo>
                    <a:pt x="5335" y="675"/>
                  </a:lnTo>
                  <a:lnTo>
                    <a:pt x="5362" y="767"/>
                  </a:lnTo>
                  <a:lnTo>
                    <a:pt x="5335" y="860"/>
                  </a:lnTo>
                  <a:lnTo>
                    <a:pt x="5309" y="953"/>
                  </a:lnTo>
                  <a:lnTo>
                    <a:pt x="5283" y="1019"/>
                  </a:lnTo>
                  <a:lnTo>
                    <a:pt x="5269" y="1111"/>
                  </a:lnTo>
                  <a:lnTo>
                    <a:pt x="5494" y="1178"/>
                  </a:lnTo>
                  <a:lnTo>
                    <a:pt x="5614" y="1231"/>
                  </a:lnTo>
                  <a:lnTo>
                    <a:pt x="5733" y="1271"/>
                  </a:lnTo>
                  <a:lnTo>
                    <a:pt x="5945" y="1364"/>
                  </a:lnTo>
                  <a:lnTo>
                    <a:pt x="6144" y="1483"/>
                  </a:lnTo>
                  <a:lnTo>
                    <a:pt x="6329" y="1601"/>
                  </a:lnTo>
                  <a:lnTo>
                    <a:pt x="6501" y="1761"/>
                  </a:lnTo>
                  <a:lnTo>
                    <a:pt x="6594" y="1840"/>
                  </a:lnTo>
                  <a:lnTo>
                    <a:pt x="6660" y="1933"/>
                  </a:lnTo>
                  <a:lnTo>
                    <a:pt x="6845" y="2131"/>
                  </a:lnTo>
                  <a:lnTo>
                    <a:pt x="6911" y="2224"/>
                  </a:lnTo>
                  <a:lnTo>
                    <a:pt x="6991" y="2318"/>
                  </a:lnTo>
                  <a:lnTo>
                    <a:pt x="7150" y="2515"/>
                  </a:lnTo>
                  <a:lnTo>
                    <a:pt x="7216" y="2609"/>
                  </a:lnTo>
                  <a:lnTo>
                    <a:pt x="7269" y="2714"/>
                  </a:lnTo>
                  <a:lnTo>
                    <a:pt x="7295" y="2834"/>
                  </a:lnTo>
                  <a:lnTo>
                    <a:pt x="7309" y="2953"/>
                  </a:lnTo>
                  <a:lnTo>
                    <a:pt x="7295" y="3045"/>
                  </a:lnTo>
                  <a:lnTo>
                    <a:pt x="7295" y="3138"/>
                  </a:lnTo>
                  <a:lnTo>
                    <a:pt x="7269" y="3204"/>
                  </a:lnTo>
                  <a:lnTo>
                    <a:pt x="7243" y="3284"/>
                  </a:lnTo>
                  <a:lnTo>
                    <a:pt x="7150" y="3443"/>
                  </a:lnTo>
                  <a:lnTo>
                    <a:pt x="7110" y="3483"/>
                  </a:lnTo>
                  <a:lnTo>
                    <a:pt x="7030" y="3562"/>
                  </a:lnTo>
                  <a:lnTo>
                    <a:pt x="6991" y="3602"/>
                  </a:lnTo>
                  <a:lnTo>
                    <a:pt x="6911" y="3655"/>
                  </a:lnTo>
                  <a:lnTo>
                    <a:pt x="6845" y="3694"/>
                  </a:lnTo>
                  <a:lnTo>
                    <a:pt x="6753" y="3748"/>
                  </a:lnTo>
                  <a:lnTo>
                    <a:pt x="6594" y="3814"/>
                  </a:lnTo>
                  <a:lnTo>
                    <a:pt x="6435" y="3853"/>
                  </a:lnTo>
                  <a:lnTo>
                    <a:pt x="6474" y="3840"/>
                  </a:lnTo>
                  <a:lnTo>
                    <a:pt x="6528" y="3814"/>
                  </a:lnTo>
                  <a:lnTo>
                    <a:pt x="6594" y="3760"/>
                  </a:lnTo>
                  <a:lnTo>
                    <a:pt x="6660" y="3760"/>
                  </a:lnTo>
                  <a:lnTo>
                    <a:pt x="6753" y="3760"/>
                  </a:lnTo>
                  <a:lnTo>
                    <a:pt x="6845" y="3787"/>
                  </a:lnTo>
                  <a:lnTo>
                    <a:pt x="6938" y="3814"/>
                  </a:lnTo>
                  <a:lnTo>
                    <a:pt x="7030" y="3853"/>
                  </a:lnTo>
                  <a:lnTo>
                    <a:pt x="7110" y="3907"/>
                  </a:lnTo>
                  <a:lnTo>
                    <a:pt x="7150" y="3973"/>
                  </a:lnTo>
                  <a:lnTo>
                    <a:pt x="7176" y="3999"/>
                  </a:lnTo>
                  <a:lnTo>
                    <a:pt x="7203" y="4052"/>
                  </a:lnTo>
                  <a:lnTo>
                    <a:pt x="7203" y="4092"/>
                  </a:lnTo>
                  <a:lnTo>
                    <a:pt x="7216" y="4145"/>
                  </a:lnTo>
                  <a:lnTo>
                    <a:pt x="7203" y="4238"/>
                  </a:lnTo>
                  <a:lnTo>
                    <a:pt x="7176" y="4330"/>
                  </a:lnTo>
                  <a:lnTo>
                    <a:pt x="7124" y="4397"/>
                  </a:lnTo>
                  <a:lnTo>
                    <a:pt x="7084" y="4437"/>
                  </a:lnTo>
                  <a:lnTo>
                    <a:pt x="6938" y="4529"/>
                  </a:lnTo>
                  <a:lnTo>
                    <a:pt x="6871" y="4582"/>
                  </a:lnTo>
                  <a:lnTo>
                    <a:pt x="6779" y="4608"/>
                  </a:lnTo>
                  <a:lnTo>
                    <a:pt x="6660" y="4608"/>
                  </a:lnTo>
                  <a:lnTo>
                    <a:pt x="6568" y="4634"/>
                  </a:lnTo>
                  <a:lnTo>
                    <a:pt x="6355" y="4648"/>
                  </a:lnTo>
                  <a:lnTo>
                    <a:pt x="5945" y="4648"/>
                  </a:lnTo>
                  <a:lnTo>
                    <a:pt x="5773" y="4648"/>
                  </a:lnTo>
                  <a:lnTo>
                    <a:pt x="5707" y="4634"/>
                  </a:lnTo>
                  <a:lnTo>
                    <a:pt x="5667" y="4608"/>
                  </a:lnTo>
                  <a:lnTo>
                    <a:pt x="5522" y="4555"/>
                  </a:lnTo>
                  <a:lnTo>
                    <a:pt x="5428" y="4489"/>
                  </a:lnTo>
                  <a:lnTo>
                    <a:pt x="5309" y="4423"/>
                  </a:lnTo>
                  <a:lnTo>
                    <a:pt x="5190" y="4330"/>
                  </a:lnTo>
                  <a:lnTo>
                    <a:pt x="4992" y="4145"/>
                  </a:lnTo>
                  <a:lnTo>
                    <a:pt x="4846" y="3959"/>
                  </a:lnTo>
                  <a:lnTo>
                    <a:pt x="5004" y="4184"/>
                  </a:lnTo>
                  <a:lnTo>
                    <a:pt x="5177" y="4397"/>
                  </a:lnTo>
                  <a:lnTo>
                    <a:pt x="5217" y="4515"/>
                  </a:lnTo>
                  <a:lnTo>
                    <a:pt x="5269" y="4634"/>
                  </a:lnTo>
                  <a:lnTo>
                    <a:pt x="5283" y="4767"/>
                  </a:lnTo>
                  <a:lnTo>
                    <a:pt x="5309" y="4913"/>
                  </a:lnTo>
                  <a:lnTo>
                    <a:pt x="5283" y="5072"/>
                  </a:lnTo>
                  <a:lnTo>
                    <a:pt x="5269" y="5204"/>
                  </a:lnTo>
                  <a:lnTo>
                    <a:pt x="5217" y="5350"/>
                  </a:lnTo>
                  <a:lnTo>
                    <a:pt x="5177" y="5495"/>
                  </a:lnTo>
                  <a:lnTo>
                    <a:pt x="5098" y="5602"/>
                  </a:lnTo>
                  <a:lnTo>
                    <a:pt x="5058" y="5681"/>
                  </a:lnTo>
                  <a:lnTo>
                    <a:pt x="5004" y="5721"/>
                  </a:lnTo>
                  <a:lnTo>
                    <a:pt x="4912" y="5840"/>
                  </a:lnTo>
                  <a:lnTo>
                    <a:pt x="4793" y="5933"/>
                  </a:lnTo>
                  <a:lnTo>
                    <a:pt x="4687" y="6026"/>
                  </a:lnTo>
                  <a:lnTo>
                    <a:pt x="4568" y="6092"/>
                  </a:lnTo>
                  <a:lnTo>
                    <a:pt x="4422" y="6171"/>
                  </a:lnTo>
                  <a:lnTo>
                    <a:pt x="4289" y="6237"/>
                  </a:lnTo>
                  <a:lnTo>
                    <a:pt x="4118" y="6264"/>
                  </a:lnTo>
                  <a:lnTo>
                    <a:pt x="3986" y="6303"/>
                  </a:lnTo>
                  <a:lnTo>
                    <a:pt x="3827" y="6331"/>
                  </a:lnTo>
                  <a:lnTo>
                    <a:pt x="3681" y="6331"/>
                  </a:lnTo>
                  <a:lnTo>
                    <a:pt x="3562" y="6331"/>
                  </a:lnTo>
                  <a:lnTo>
                    <a:pt x="3468" y="6303"/>
                  </a:lnTo>
                  <a:lnTo>
                    <a:pt x="3310" y="6277"/>
                  </a:lnTo>
                  <a:lnTo>
                    <a:pt x="2978" y="6144"/>
                  </a:lnTo>
                  <a:lnTo>
                    <a:pt x="3032" y="6303"/>
                  </a:lnTo>
                  <a:lnTo>
                    <a:pt x="3058" y="6369"/>
                  </a:lnTo>
                  <a:lnTo>
                    <a:pt x="3072" y="6449"/>
                  </a:lnTo>
                  <a:lnTo>
                    <a:pt x="3098" y="6608"/>
                  </a:lnTo>
                  <a:lnTo>
                    <a:pt x="3125" y="6767"/>
                  </a:lnTo>
                  <a:lnTo>
                    <a:pt x="3098" y="6952"/>
                  </a:lnTo>
                  <a:lnTo>
                    <a:pt x="3072" y="7046"/>
                  </a:lnTo>
                  <a:lnTo>
                    <a:pt x="3058" y="7138"/>
                  </a:lnTo>
                  <a:lnTo>
                    <a:pt x="3006" y="7323"/>
                  </a:lnTo>
                  <a:lnTo>
                    <a:pt x="2966" y="7403"/>
                  </a:lnTo>
                  <a:lnTo>
                    <a:pt x="2912" y="7496"/>
                  </a:lnTo>
                  <a:lnTo>
                    <a:pt x="2793" y="7628"/>
                  </a:lnTo>
                  <a:lnTo>
                    <a:pt x="2727" y="7681"/>
                  </a:lnTo>
                  <a:lnTo>
                    <a:pt x="2661" y="7721"/>
                  </a:lnTo>
                  <a:lnTo>
                    <a:pt x="2582" y="7773"/>
                  </a:lnTo>
                  <a:lnTo>
                    <a:pt x="2488" y="7801"/>
                  </a:lnTo>
                  <a:lnTo>
                    <a:pt x="2422" y="7813"/>
                  </a:lnTo>
                  <a:lnTo>
                    <a:pt x="2330" y="7813"/>
                  </a:lnTo>
                  <a:lnTo>
                    <a:pt x="2145" y="7813"/>
                  </a:lnTo>
                  <a:lnTo>
                    <a:pt x="1960" y="7801"/>
                  </a:lnTo>
                  <a:lnTo>
                    <a:pt x="1867" y="7773"/>
                  </a:lnTo>
                  <a:lnTo>
                    <a:pt x="1801" y="7747"/>
                  </a:lnTo>
                  <a:lnTo>
                    <a:pt x="1628" y="7681"/>
                  </a:lnTo>
                  <a:lnTo>
                    <a:pt x="1496" y="7588"/>
                  </a:lnTo>
                  <a:lnTo>
                    <a:pt x="1443" y="7536"/>
                  </a:lnTo>
                  <a:lnTo>
                    <a:pt x="1377" y="7496"/>
                  </a:lnTo>
                  <a:lnTo>
                    <a:pt x="1257" y="7349"/>
                  </a:lnTo>
                  <a:lnTo>
                    <a:pt x="1165" y="7217"/>
                  </a:lnTo>
                  <a:lnTo>
                    <a:pt x="980" y="7323"/>
                  </a:lnTo>
                  <a:lnTo>
                    <a:pt x="887" y="7376"/>
                  </a:lnTo>
                  <a:lnTo>
                    <a:pt x="847" y="7403"/>
                  </a:lnTo>
                  <a:lnTo>
                    <a:pt x="794" y="7403"/>
                  </a:lnTo>
                  <a:lnTo>
                    <a:pt x="701" y="7403"/>
                  </a:lnTo>
                  <a:lnTo>
                    <a:pt x="649" y="7376"/>
                  </a:lnTo>
                  <a:lnTo>
                    <a:pt x="609" y="7349"/>
                  </a:lnTo>
                  <a:lnTo>
                    <a:pt x="582" y="7323"/>
                  </a:lnTo>
                  <a:lnTo>
                    <a:pt x="516" y="7231"/>
                  </a:lnTo>
                  <a:lnTo>
                    <a:pt x="464" y="7124"/>
                  </a:lnTo>
                  <a:close/>
                </a:path>
              </a:pathLst>
            </a:custGeom>
            <a:solidFill>
              <a:srgbClr val="DCA0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01" name="Freeform 13"/>
            <p:cNvSpPr>
              <a:spLocks/>
            </p:cNvSpPr>
            <p:nvPr/>
          </p:nvSpPr>
          <p:spPr bwMode="auto">
            <a:xfrm rot="-1316223">
              <a:off x="4120" y="2052"/>
              <a:ext cx="76" cy="125"/>
            </a:xfrm>
            <a:custGeom>
              <a:avLst/>
              <a:gdLst>
                <a:gd name="T0" fmla="*/ 464 w 530"/>
                <a:gd name="T1" fmla="*/ 874 h 874"/>
                <a:gd name="T2" fmla="*/ 211 w 530"/>
                <a:gd name="T3" fmla="*/ 477 h 874"/>
                <a:gd name="T4" fmla="*/ 93 w 530"/>
                <a:gd name="T5" fmla="*/ 278 h 874"/>
                <a:gd name="T6" fmla="*/ 0 w 530"/>
                <a:gd name="T7" fmla="*/ 39 h 874"/>
                <a:gd name="T8" fmla="*/ 66 w 530"/>
                <a:gd name="T9" fmla="*/ 0 h 874"/>
                <a:gd name="T10" fmla="*/ 185 w 530"/>
                <a:gd name="T11" fmla="*/ 225 h 874"/>
                <a:gd name="T12" fmla="*/ 278 w 530"/>
                <a:gd name="T13" fmla="*/ 410 h 874"/>
                <a:gd name="T14" fmla="*/ 530 w 530"/>
                <a:gd name="T15" fmla="*/ 834 h 874"/>
                <a:gd name="T16" fmla="*/ 464 w 530"/>
                <a:gd name="T17" fmla="*/ 874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0" h="874">
                  <a:moveTo>
                    <a:pt x="464" y="874"/>
                  </a:moveTo>
                  <a:lnTo>
                    <a:pt x="211" y="477"/>
                  </a:lnTo>
                  <a:lnTo>
                    <a:pt x="93" y="278"/>
                  </a:lnTo>
                  <a:lnTo>
                    <a:pt x="0" y="39"/>
                  </a:lnTo>
                  <a:lnTo>
                    <a:pt x="66" y="0"/>
                  </a:lnTo>
                  <a:lnTo>
                    <a:pt x="185" y="225"/>
                  </a:lnTo>
                  <a:lnTo>
                    <a:pt x="278" y="410"/>
                  </a:lnTo>
                  <a:lnTo>
                    <a:pt x="530" y="834"/>
                  </a:lnTo>
                  <a:lnTo>
                    <a:pt x="464" y="8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02" name="Rectangle 14"/>
            <p:cNvSpPr>
              <a:spLocks noChangeArrowheads="1"/>
            </p:cNvSpPr>
            <p:nvPr/>
          </p:nvSpPr>
          <p:spPr bwMode="auto">
            <a:xfrm rot="-1316223">
              <a:off x="4082" y="1981"/>
              <a:ext cx="14" cy="9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7903" name="Freeform 15"/>
            <p:cNvSpPr>
              <a:spLocks/>
            </p:cNvSpPr>
            <p:nvPr/>
          </p:nvSpPr>
          <p:spPr bwMode="auto">
            <a:xfrm rot="-1316223">
              <a:off x="4099" y="2068"/>
              <a:ext cx="14" cy="6"/>
            </a:xfrm>
            <a:custGeom>
              <a:avLst/>
              <a:gdLst>
                <a:gd name="T0" fmla="*/ 0 w 93"/>
                <a:gd name="T1" fmla="*/ 39 h 39"/>
                <a:gd name="T2" fmla="*/ 0 w 93"/>
                <a:gd name="T3" fmla="*/ 13 h 39"/>
                <a:gd name="T4" fmla="*/ 93 w 93"/>
                <a:gd name="T5" fmla="*/ 13 h 39"/>
                <a:gd name="T6" fmla="*/ 66 w 93"/>
                <a:gd name="T7" fmla="*/ 0 h 39"/>
                <a:gd name="T8" fmla="*/ 0 w 93"/>
                <a:gd name="T9" fmla="*/ 39 h 39"/>
              </a:gdLst>
              <a:ahLst/>
              <a:cxnLst>
                <a:cxn ang="0">
                  <a:pos x="T0" y="T1"/>
                </a:cxn>
                <a:cxn ang="0">
                  <a:pos x="T2" y="T3"/>
                </a:cxn>
                <a:cxn ang="0">
                  <a:pos x="T4" y="T5"/>
                </a:cxn>
                <a:cxn ang="0">
                  <a:pos x="T6" y="T7"/>
                </a:cxn>
                <a:cxn ang="0">
                  <a:pos x="T8" y="T9"/>
                </a:cxn>
              </a:cxnLst>
              <a:rect l="0" t="0" r="r" b="b"/>
              <a:pathLst>
                <a:path w="93" h="39">
                  <a:moveTo>
                    <a:pt x="0" y="39"/>
                  </a:moveTo>
                  <a:lnTo>
                    <a:pt x="0" y="13"/>
                  </a:lnTo>
                  <a:lnTo>
                    <a:pt x="93" y="13"/>
                  </a:lnTo>
                  <a:lnTo>
                    <a:pt x="66" y="0"/>
                  </a:lnTo>
                  <a:lnTo>
                    <a:pt x="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04" name="Freeform 16"/>
            <p:cNvSpPr>
              <a:spLocks/>
            </p:cNvSpPr>
            <p:nvPr/>
          </p:nvSpPr>
          <p:spPr bwMode="auto">
            <a:xfrm rot="-1316223">
              <a:off x="4063" y="1958"/>
              <a:ext cx="51" cy="26"/>
            </a:xfrm>
            <a:custGeom>
              <a:avLst/>
              <a:gdLst>
                <a:gd name="T0" fmla="*/ 0 w 357"/>
                <a:gd name="T1" fmla="*/ 93 h 186"/>
                <a:gd name="T2" fmla="*/ 105 w 357"/>
                <a:gd name="T3" fmla="*/ 67 h 186"/>
                <a:gd name="T4" fmla="*/ 171 w 357"/>
                <a:gd name="T5" fmla="*/ 40 h 186"/>
                <a:gd name="T6" fmla="*/ 264 w 357"/>
                <a:gd name="T7" fmla="*/ 0 h 186"/>
                <a:gd name="T8" fmla="*/ 330 w 357"/>
                <a:gd name="T9" fmla="*/ 0 h 186"/>
                <a:gd name="T10" fmla="*/ 357 w 357"/>
                <a:gd name="T11" fmla="*/ 93 h 186"/>
                <a:gd name="T12" fmla="*/ 264 w 357"/>
                <a:gd name="T13" fmla="*/ 93 h 186"/>
                <a:gd name="T14" fmla="*/ 197 w 357"/>
                <a:gd name="T15" fmla="*/ 133 h 186"/>
                <a:gd name="T16" fmla="*/ 118 w 357"/>
                <a:gd name="T17" fmla="*/ 159 h 186"/>
                <a:gd name="T18" fmla="*/ 26 w 357"/>
                <a:gd name="T19" fmla="*/ 186 h 186"/>
                <a:gd name="T20" fmla="*/ 0 w 357"/>
                <a:gd name="T21"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 h="186">
                  <a:moveTo>
                    <a:pt x="0" y="93"/>
                  </a:moveTo>
                  <a:lnTo>
                    <a:pt x="105" y="67"/>
                  </a:lnTo>
                  <a:lnTo>
                    <a:pt x="171" y="40"/>
                  </a:lnTo>
                  <a:lnTo>
                    <a:pt x="264" y="0"/>
                  </a:lnTo>
                  <a:lnTo>
                    <a:pt x="330" y="0"/>
                  </a:lnTo>
                  <a:lnTo>
                    <a:pt x="357" y="93"/>
                  </a:lnTo>
                  <a:lnTo>
                    <a:pt x="264" y="93"/>
                  </a:lnTo>
                  <a:lnTo>
                    <a:pt x="197" y="133"/>
                  </a:lnTo>
                  <a:lnTo>
                    <a:pt x="118" y="159"/>
                  </a:lnTo>
                  <a:lnTo>
                    <a:pt x="26" y="186"/>
                  </a:lnTo>
                  <a:lnTo>
                    <a:pt x="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05" name="Freeform 17"/>
            <p:cNvSpPr>
              <a:spLocks/>
            </p:cNvSpPr>
            <p:nvPr/>
          </p:nvSpPr>
          <p:spPr bwMode="auto">
            <a:xfrm rot="-1316223">
              <a:off x="4065" y="1978"/>
              <a:ext cx="14" cy="13"/>
            </a:xfrm>
            <a:custGeom>
              <a:avLst/>
              <a:gdLst>
                <a:gd name="T0" fmla="*/ 0 w 93"/>
                <a:gd name="T1" fmla="*/ 40 h 93"/>
                <a:gd name="T2" fmla="*/ 0 w 93"/>
                <a:gd name="T3" fmla="*/ 14 h 93"/>
                <a:gd name="T4" fmla="*/ 14 w 93"/>
                <a:gd name="T5" fmla="*/ 0 h 93"/>
                <a:gd name="T6" fmla="*/ 40 w 93"/>
                <a:gd name="T7" fmla="*/ 93 h 93"/>
                <a:gd name="T8" fmla="*/ 93 w 93"/>
                <a:gd name="T9" fmla="*/ 40 h 93"/>
                <a:gd name="T10" fmla="*/ 0 w 93"/>
                <a:gd name="T11" fmla="*/ 40 h 93"/>
              </a:gdLst>
              <a:ahLst/>
              <a:cxnLst>
                <a:cxn ang="0">
                  <a:pos x="T0" y="T1"/>
                </a:cxn>
                <a:cxn ang="0">
                  <a:pos x="T2" y="T3"/>
                </a:cxn>
                <a:cxn ang="0">
                  <a:pos x="T4" y="T5"/>
                </a:cxn>
                <a:cxn ang="0">
                  <a:pos x="T6" y="T7"/>
                </a:cxn>
                <a:cxn ang="0">
                  <a:pos x="T8" y="T9"/>
                </a:cxn>
                <a:cxn ang="0">
                  <a:pos x="T10" y="T11"/>
                </a:cxn>
              </a:cxnLst>
              <a:rect l="0" t="0" r="r" b="b"/>
              <a:pathLst>
                <a:path w="93" h="93">
                  <a:moveTo>
                    <a:pt x="0" y="40"/>
                  </a:moveTo>
                  <a:lnTo>
                    <a:pt x="0" y="14"/>
                  </a:lnTo>
                  <a:lnTo>
                    <a:pt x="14" y="0"/>
                  </a:lnTo>
                  <a:lnTo>
                    <a:pt x="40" y="93"/>
                  </a:lnTo>
                  <a:lnTo>
                    <a:pt x="93" y="40"/>
                  </a:lnTo>
                  <a:lnTo>
                    <a:pt x="0"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06" name="Freeform 18"/>
            <p:cNvSpPr>
              <a:spLocks/>
            </p:cNvSpPr>
            <p:nvPr/>
          </p:nvSpPr>
          <p:spPr bwMode="auto">
            <a:xfrm rot="-1316223">
              <a:off x="4108" y="1944"/>
              <a:ext cx="30" cy="26"/>
            </a:xfrm>
            <a:custGeom>
              <a:avLst/>
              <a:gdLst>
                <a:gd name="T0" fmla="*/ 27 w 212"/>
                <a:gd name="T1" fmla="*/ 0 h 186"/>
                <a:gd name="T2" fmla="*/ 93 w 212"/>
                <a:gd name="T3" fmla="*/ 14 h 186"/>
                <a:gd name="T4" fmla="*/ 146 w 212"/>
                <a:gd name="T5" fmla="*/ 40 h 186"/>
                <a:gd name="T6" fmla="*/ 160 w 212"/>
                <a:gd name="T7" fmla="*/ 93 h 186"/>
                <a:gd name="T8" fmla="*/ 186 w 212"/>
                <a:gd name="T9" fmla="*/ 93 h 186"/>
                <a:gd name="T10" fmla="*/ 212 w 212"/>
                <a:gd name="T11" fmla="*/ 93 h 186"/>
                <a:gd name="T12" fmla="*/ 186 w 212"/>
                <a:gd name="T13" fmla="*/ 186 h 186"/>
                <a:gd name="T14" fmla="*/ 160 w 212"/>
                <a:gd name="T15" fmla="*/ 186 h 186"/>
                <a:gd name="T16" fmla="*/ 120 w 212"/>
                <a:gd name="T17" fmla="*/ 159 h 186"/>
                <a:gd name="T18" fmla="*/ 66 w 212"/>
                <a:gd name="T19" fmla="*/ 133 h 186"/>
                <a:gd name="T20" fmla="*/ 53 w 212"/>
                <a:gd name="T21" fmla="*/ 107 h 186"/>
                <a:gd name="T22" fmla="*/ 0 w 212"/>
                <a:gd name="T23" fmla="*/ 93 h 186"/>
                <a:gd name="T24" fmla="*/ 27 w 212"/>
                <a:gd name="T2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186">
                  <a:moveTo>
                    <a:pt x="27" y="0"/>
                  </a:moveTo>
                  <a:lnTo>
                    <a:pt x="93" y="14"/>
                  </a:lnTo>
                  <a:lnTo>
                    <a:pt x="146" y="40"/>
                  </a:lnTo>
                  <a:lnTo>
                    <a:pt x="160" y="93"/>
                  </a:lnTo>
                  <a:lnTo>
                    <a:pt x="186" y="93"/>
                  </a:lnTo>
                  <a:lnTo>
                    <a:pt x="212" y="93"/>
                  </a:lnTo>
                  <a:lnTo>
                    <a:pt x="186" y="186"/>
                  </a:lnTo>
                  <a:lnTo>
                    <a:pt x="160" y="186"/>
                  </a:lnTo>
                  <a:lnTo>
                    <a:pt x="120" y="159"/>
                  </a:lnTo>
                  <a:lnTo>
                    <a:pt x="66" y="133"/>
                  </a:lnTo>
                  <a:lnTo>
                    <a:pt x="53" y="107"/>
                  </a:lnTo>
                  <a:lnTo>
                    <a:pt x="0" y="93"/>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07" name="Freeform 19"/>
            <p:cNvSpPr>
              <a:spLocks/>
            </p:cNvSpPr>
            <p:nvPr/>
          </p:nvSpPr>
          <p:spPr bwMode="auto">
            <a:xfrm rot="-1316223">
              <a:off x="4107" y="1950"/>
              <a:ext cx="3" cy="13"/>
            </a:xfrm>
            <a:custGeom>
              <a:avLst/>
              <a:gdLst>
                <a:gd name="T0" fmla="*/ 0 w 27"/>
                <a:gd name="T1" fmla="*/ 0 h 93"/>
                <a:gd name="T2" fmla="*/ 27 w 27"/>
                <a:gd name="T3" fmla="*/ 0 h 93"/>
                <a:gd name="T4" fmla="*/ 0 w 27"/>
                <a:gd name="T5" fmla="*/ 93 h 93"/>
                <a:gd name="T6" fmla="*/ 27 w 27"/>
                <a:gd name="T7" fmla="*/ 93 h 93"/>
                <a:gd name="T8" fmla="*/ 0 w 27"/>
                <a:gd name="T9" fmla="*/ 0 h 93"/>
              </a:gdLst>
              <a:ahLst/>
              <a:cxnLst>
                <a:cxn ang="0">
                  <a:pos x="T0" y="T1"/>
                </a:cxn>
                <a:cxn ang="0">
                  <a:pos x="T2" y="T3"/>
                </a:cxn>
                <a:cxn ang="0">
                  <a:pos x="T4" y="T5"/>
                </a:cxn>
                <a:cxn ang="0">
                  <a:pos x="T6" y="T7"/>
                </a:cxn>
                <a:cxn ang="0">
                  <a:pos x="T8" y="T9"/>
                </a:cxn>
              </a:cxnLst>
              <a:rect l="0" t="0" r="r" b="b"/>
              <a:pathLst>
                <a:path w="27" h="93">
                  <a:moveTo>
                    <a:pt x="0" y="0"/>
                  </a:moveTo>
                  <a:lnTo>
                    <a:pt x="27" y="0"/>
                  </a:lnTo>
                  <a:lnTo>
                    <a:pt x="0" y="93"/>
                  </a:lnTo>
                  <a:lnTo>
                    <a:pt x="27" y="9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08" name="Freeform 20"/>
            <p:cNvSpPr>
              <a:spLocks/>
            </p:cNvSpPr>
            <p:nvPr/>
          </p:nvSpPr>
          <p:spPr bwMode="auto">
            <a:xfrm rot="-1316223">
              <a:off x="4119" y="1916"/>
              <a:ext cx="17" cy="47"/>
            </a:xfrm>
            <a:custGeom>
              <a:avLst/>
              <a:gdLst>
                <a:gd name="T0" fmla="*/ 40 w 118"/>
                <a:gd name="T1" fmla="*/ 331 h 331"/>
                <a:gd name="T2" fmla="*/ 0 w 118"/>
                <a:gd name="T3" fmla="*/ 172 h 331"/>
                <a:gd name="T4" fmla="*/ 0 w 118"/>
                <a:gd name="T5" fmla="*/ 94 h 331"/>
                <a:gd name="T6" fmla="*/ 0 w 118"/>
                <a:gd name="T7" fmla="*/ 0 h 331"/>
                <a:gd name="T8" fmla="*/ 66 w 118"/>
                <a:gd name="T9" fmla="*/ 0 h 331"/>
                <a:gd name="T10" fmla="*/ 92 w 118"/>
                <a:gd name="T11" fmla="*/ 80 h 331"/>
                <a:gd name="T12" fmla="*/ 92 w 118"/>
                <a:gd name="T13" fmla="*/ 146 h 331"/>
                <a:gd name="T14" fmla="*/ 118 w 118"/>
                <a:gd name="T15" fmla="*/ 305 h 331"/>
                <a:gd name="T16" fmla="*/ 40 w 118"/>
                <a:gd name="T17"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1">
                  <a:moveTo>
                    <a:pt x="40" y="331"/>
                  </a:moveTo>
                  <a:lnTo>
                    <a:pt x="0" y="172"/>
                  </a:lnTo>
                  <a:lnTo>
                    <a:pt x="0" y="94"/>
                  </a:lnTo>
                  <a:lnTo>
                    <a:pt x="0" y="0"/>
                  </a:lnTo>
                  <a:lnTo>
                    <a:pt x="66" y="0"/>
                  </a:lnTo>
                  <a:lnTo>
                    <a:pt x="92" y="80"/>
                  </a:lnTo>
                  <a:lnTo>
                    <a:pt x="92" y="146"/>
                  </a:lnTo>
                  <a:lnTo>
                    <a:pt x="118" y="305"/>
                  </a:lnTo>
                  <a:lnTo>
                    <a:pt x="40" y="3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09" name="Freeform 21"/>
            <p:cNvSpPr>
              <a:spLocks/>
            </p:cNvSpPr>
            <p:nvPr/>
          </p:nvSpPr>
          <p:spPr bwMode="auto">
            <a:xfrm rot="-1316223">
              <a:off x="4132" y="1951"/>
              <a:ext cx="14" cy="15"/>
            </a:xfrm>
            <a:custGeom>
              <a:avLst/>
              <a:gdLst>
                <a:gd name="T0" fmla="*/ 26 w 92"/>
                <a:gd name="T1" fmla="*/ 93 h 106"/>
                <a:gd name="T2" fmla="*/ 92 w 92"/>
                <a:gd name="T3" fmla="*/ 106 h 106"/>
                <a:gd name="T4" fmla="*/ 78 w 92"/>
                <a:gd name="T5" fmla="*/ 40 h 106"/>
                <a:gd name="T6" fmla="*/ 0 w 92"/>
                <a:gd name="T7" fmla="*/ 66 h 106"/>
                <a:gd name="T8" fmla="*/ 52 w 92"/>
                <a:gd name="T9" fmla="*/ 0 h 106"/>
                <a:gd name="T10" fmla="*/ 26 w 92"/>
                <a:gd name="T11" fmla="*/ 93 h 106"/>
              </a:gdLst>
              <a:ahLst/>
              <a:cxnLst>
                <a:cxn ang="0">
                  <a:pos x="T0" y="T1"/>
                </a:cxn>
                <a:cxn ang="0">
                  <a:pos x="T2" y="T3"/>
                </a:cxn>
                <a:cxn ang="0">
                  <a:pos x="T4" y="T5"/>
                </a:cxn>
                <a:cxn ang="0">
                  <a:pos x="T6" y="T7"/>
                </a:cxn>
                <a:cxn ang="0">
                  <a:pos x="T8" y="T9"/>
                </a:cxn>
                <a:cxn ang="0">
                  <a:pos x="T10" y="T11"/>
                </a:cxn>
              </a:cxnLst>
              <a:rect l="0" t="0" r="r" b="b"/>
              <a:pathLst>
                <a:path w="92" h="106">
                  <a:moveTo>
                    <a:pt x="26" y="93"/>
                  </a:moveTo>
                  <a:lnTo>
                    <a:pt x="92" y="106"/>
                  </a:lnTo>
                  <a:lnTo>
                    <a:pt x="78" y="40"/>
                  </a:lnTo>
                  <a:lnTo>
                    <a:pt x="0" y="66"/>
                  </a:lnTo>
                  <a:lnTo>
                    <a:pt x="52" y="0"/>
                  </a:lnTo>
                  <a:lnTo>
                    <a:pt x="26"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10" name="Freeform 22"/>
            <p:cNvSpPr>
              <a:spLocks/>
            </p:cNvSpPr>
            <p:nvPr/>
          </p:nvSpPr>
          <p:spPr bwMode="auto">
            <a:xfrm rot="-1316223">
              <a:off x="4084" y="1780"/>
              <a:ext cx="92" cy="129"/>
            </a:xfrm>
            <a:custGeom>
              <a:avLst/>
              <a:gdLst>
                <a:gd name="T0" fmla="*/ 0 w 648"/>
                <a:gd name="T1" fmla="*/ 900 h 900"/>
                <a:gd name="T2" fmla="*/ 0 w 648"/>
                <a:gd name="T3" fmla="*/ 741 h 900"/>
                <a:gd name="T4" fmla="*/ 26 w 648"/>
                <a:gd name="T5" fmla="*/ 582 h 900"/>
                <a:gd name="T6" fmla="*/ 66 w 648"/>
                <a:gd name="T7" fmla="*/ 437 h 900"/>
                <a:gd name="T8" fmla="*/ 132 w 648"/>
                <a:gd name="T9" fmla="*/ 305 h 900"/>
                <a:gd name="T10" fmla="*/ 185 w 648"/>
                <a:gd name="T11" fmla="*/ 225 h 900"/>
                <a:gd name="T12" fmla="*/ 225 w 648"/>
                <a:gd name="T13" fmla="*/ 185 h 900"/>
                <a:gd name="T14" fmla="*/ 277 w 648"/>
                <a:gd name="T15" fmla="*/ 132 h 900"/>
                <a:gd name="T16" fmla="*/ 343 w 648"/>
                <a:gd name="T17" fmla="*/ 92 h 900"/>
                <a:gd name="T18" fmla="*/ 423 w 648"/>
                <a:gd name="T19" fmla="*/ 40 h 900"/>
                <a:gd name="T20" fmla="*/ 490 w 648"/>
                <a:gd name="T21" fmla="*/ 14 h 900"/>
                <a:gd name="T22" fmla="*/ 622 w 648"/>
                <a:gd name="T23" fmla="*/ 0 h 900"/>
                <a:gd name="T24" fmla="*/ 648 w 648"/>
                <a:gd name="T25" fmla="*/ 92 h 900"/>
                <a:gd name="T26" fmla="*/ 516 w 648"/>
                <a:gd name="T27" fmla="*/ 106 h 900"/>
                <a:gd name="T28" fmla="*/ 436 w 648"/>
                <a:gd name="T29" fmla="*/ 132 h 900"/>
                <a:gd name="T30" fmla="*/ 397 w 648"/>
                <a:gd name="T31" fmla="*/ 159 h 900"/>
                <a:gd name="T32" fmla="*/ 343 w 648"/>
                <a:gd name="T33" fmla="*/ 211 h 900"/>
                <a:gd name="T34" fmla="*/ 303 w 648"/>
                <a:gd name="T35" fmla="*/ 251 h 900"/>
                <a:gd name="T36" fmla="*/ 251 w 648"/>
                <a:gd name="T37" fmla="*/ 305 h 900"/>
                <a:gd name="T38" fmla="*/ 211 w 648"/>
                <a:gd name="T39" fmla="*/ 344 h 900"/>
                <a:gd name="T40" fmla="*/ 158 w 648"/>
                <a:gd name="T41" fmla="*/ 490 h 900"/>
                <a:gd name="T42" fmla="*/ 118 w 648"/>
                <a:gd name="T43" fmla="*/ 622 h 900"/>
                <a:gd name="T44" fmla="*/ 92 w 648"/>
                <a:gd name="T45" fmla="*/ 767 h 900"/>
                <a:gd name="T46" fmla="*/ 66 w 648"/>
                <a:gd name="T47" fmla="*/ 900 h 900"/>
                <a:gd name="T48" fmla="*/ 0 w 648"/>
                <a:gd name="T49"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900">
                  <a:moveTo>
                    <a:pt x="0" y="900"/>
                  </a:moveTo>
                  <a:lnTo>
                    <a:pt x="0" y="741"/>
                  </a:lnTo>
                  <a:lnTo>
                    <a:pt x="26" y="582"/>
                  </a:lnTo>
                  <a:lnTo>
                    <a:pt x="66" y="437"/>
                  </a:lnTo>
                  <a:lnTo>
                    <a:pt x="132" y="305"/>
                  </a:lnTo>
                  <a:lnTo>
                    <a:pt x="185" y="225"/>
                  </a:lnTo>
                  <a:lnTo>
                    <a:pt x="225" y="185"/>
                  </a:lnTo>
                  <a:lnTo>
                    <a:pt x="277" y="132"/>
                  </a:lnTo>
                  <a:lnTo>
                    <a:pt x="343" y="92"/>
                  </a:lnTo>
                  <a:lnTo>
                    <a:pt x="423" y="40"/>
                  </a:lnTo>
                  <a:lnTo>
                    <a:pt x="490" y="14"/>
                  </a:lnTo>
                  <a:lnTo>
                    <a:pt x="622" y="0"/>
                  </a:lnTo>
                  <a:lnTo>
                    <a:pt x="648" y="92"/>
                  </a:lnTo>
                  <a:lnTo>
                    <a:pt x="516" y="106"/>
                  </a:lnTo>
                  <a:lnTo>
                    <a:pt x="436" y="132"/>
                  </a:lnTo>
                  <a:lnTo>
                    <a:pt x="397" y="159"/>
                  </a:lnTo>
                  <a:lnTo>
                    <a:pt x="343" y="211"/>
                  </a:lnTo>
                  <a:lnTo>
                    <a:pt x="303" y="251"/>
                  </a:lnTo>
                  <a:lnTo>
                    <a:pt x="251" y="305"/>
                  </a:lnTo>
                  <a:lnTo>
                    <a:pt x="211" y="344"/>
                  </a:lnTo>
                  <a:lnTo>
                    <a:pt x="158" y="490"/>
                  </a:lnTo>
                  <a:lnTo>
                    <a:pt x="118" y="622"/>
                  </a:lnTo>
                  <a:lnTo>
                    <a:pt x="92" y="767"/>
                  </a:lnTo>
                  <a:lnTo>
                    <a:pt x="66" y="900"/>
                  </a:lnTo>
                  <a:lnTo>
                    <a:pt x="0" y="9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11" name="Freeform 23"/>
            <p:cNvSpPr>
              <a:spLocks/>
            </p:cNvSpPr>
            <p:nvPr/>
          </p:nvSpPr>
          <p:spPr bwMode="auto">
            <a:xfrm rot="-1316223">
              <a:off x="4111" y="1919"/>
              <a:ext cx="9" cy="1"/>
            </a:xfrm>
            <a:custGeom>
              <a:avLst/>
              <a:gdLst>
                <a:gd name="T0" fmla="*/ 0 w 66"/>
                <a:gd name="T1" fmla="*/ 66 w 66"/>
                <a:gd name="T2" fmla="*/ 0 w 66"/>
              </a:gdLst>
              <a:ahLst/>
              <a:cxnLst>
                <a:cxn ang="0">
                  <a:pos x="T0" y="0"/>
                </a:cxn>
                <a:cxn ang="0">
                  <a:pos x="T1" y="0"/>
                </a:cxn>
                <a:cxn ang="0">
                  <a:pos x="T2" y="0"/>
                </a:cxn>
              </a:cxnLst>
              <a:rect l="0" t="0" r="r" b="b"/>
              <a:pathLst>
                <a:path w="66">
                  <a:moveTo>
                    <a:pt x="0" y="0"/>
                  </a:moveTo>
                  <a:lnTo>
                    <a:pt x="6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12" name="Freeform 24"/>
            <p:cNvSpPr>
              <a:spLocks/>
            </p:cNvSpPr>
            <p:nvPr/>
          </p:nvSpPr>
          <p:spPr bwMode="auto">
            <a:xfrm rot="-1316223">
              <a:off x="4151" y="1756"/>
              <a:ext cx="60" cy="40"/>
            </a:xfrm>
            <a:custGeom>
              <a:avLst/>
              <a:gdLst>
                <a:gd name="T0" fmla="*/ 26 w 424"/>
                <a:gd name="T1" fmla="*/ 0 h 277"/>
                <a:gd name="T2" fmla="*/ 79 w 424"/>
                <a:gd name="T3" fmla="*/ 0 h 277"/>
                <a:gd name="T4" fmla="*/ 145 w 424"/>
                <a:gd name="T5" fmla="*/ 14 h 277"/>
                <a:gd name="T6" fmla="*/ 238 w 424"/>
                <a:gd name="T7" fmla="*/ 66 h 277"/>
                <a:gd name="T8" fmla="*/ 331 w 424"/>
                <a:gd name="T9" fmla="*/ 132 h 277"/>
                <a:gd name="T10" fmla="*/ 424 w 424"/>
                <a:gd name="T11" fmla="*/ 211 h 277"/>
                <a:gd name="T12" fmla="*/ 358 w 424"/>
                <a:gd name="T13" fmla="*/ 277 h 277"/>
                <a:gd name="T14" fmla="*/ 265 w 424"/>
                <a:gd name="T15" fmla="*/ 211 h 277"/>
                <a:gd name="T16" fmla="*/ 185 w 424"/>
                <a:gd name="T17" fmla="*/ 132 h 277"/>
                <a:gd name="T18" fmla="*/ 93 w 424"/>
                <a:gd name="T19" fmla="*/ 106 h 277"/>
                <a:gd name="T20" fmla="*/ 79 w 424"/>
                <a:gd name="T21" fmla="*/ 92 h 277"/>
                <a:gd name="T22" fmla="*/ 0 w 424"/>
                <a:gd name="T23" fmla="*/ 92 h 277"/>
                <a:gd name="T24" fmla="*/ 26 w 42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277">
                  <a:moveTo>
                    <a:pt x="26" y="0"/>
                  </a:moveTo>
                  <a:lnTo>
                    <a:pt x="79" y="0"/>
                  </a:lnTo>
                  <a:lnTo>
                    <a:pt x="145" y="14"/>
                  </a:lnTo>
                  <a:lnTo>
                    <a:pt x="238" y="66"/>
                  </a:lnTo>
                  <a:lnTo>
                    <a:pt x="331" y="132"/>
                  </a:lnTo>
                  <a:lnTo>
                    <a:pt x="424" y="211"/>
                  </a:lnTo>
                  <a:lnTo>
                    <a:pt x="358" y="277"/>
                  </a:lnTo>
                  <a:lnTo>
                    <a:pt x="265" y="211"/>
                  </a:lnTo>
                  <a:lnTo>
                    <a:pt x="185" y="132"/>
                  </a:lnTo>
                  <a:lnTo>
                    <a:pt x="93" y="106"/>
                  </a:lnTo>
                  <a:lnTo>
                    <a:pt x="79" y="92"/>
                  </a:lnTo>
                  <a:lnTo>
                    <a:pt x="0" y="92"/>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13" name="Freeform 25"/>
            <p:cNvSpPr>
              <a:spLocks/>
            </p:cNvSpPr>
            <p:nvPr/>
          </p:nvSpPr>
          <p:spPr bwMode="auto">
            <a:xfrm rot="-1316223">
              <a:off x="4148" y="1767"/>
              <a:ext cx="3" cy="14"/>
            </a:xfrm>
            <a:custGeom>
              <a:avLst/>
              <a:gdLst>
                <a:gd name="T0" fmla="*/ 0 w 26"/>
                <a:gd name="T1" fmla="*/ 0 h 92"/>
                <a:gd name="T2" fmla="*/ 26 w 26"/>
                <a:gd name="T3" fmla="*/ 0 h 92"/>
                <a:gd name="T4" fmla="*/ 0 w 26"/>
                <a:gd name="T5" fmla="*/ 92 h 92"/>
                <a:gd name="T6" fmla="*/ 26 w 26"/>
                <a:gd name="T7" fmla="*/ 92 h 92"/>
                <a:gd name="T8" fmla="*/ 0 w 26"/>
                <a:gd name="T9" fmla="*/ 0 h 92"/>
              </a:gdLst>
              <a:ahLst/>
              <a:cxnLst>
                <a:cxn ang="0">
                  <a:pos x="T0" y="T1"/>
                </a:cxn>
                <a:cxn ang="0">
                  <a:pos x="T2" y="T3"/>
                </a:cxn>
                <a:cxn ang="0">
                  <a:pos x="T4" y="T5"/>
                </a:cxn>
                <a:cxn ang="0">
                  <a:pos x="T6" y="T7"/>
                </a:cxn>
                <a:cxn ang="0">
                  <a:pos x="T8" y="T9"/>
                </a:cxn>
              </a:cxnLst>
              <a:rect l="0" t="0" r="r" b="b"/>
              <a:pathLst>
                <a:path w="26" h="92">
                  <a:moveTo>
                    <a:pt x="0" y="0"/>
                  </a:moveTo>
                  <a:lnTo>
                    <a:pt x="26" y="0"/>
                  </a:lnTo>
                  <a:lnTo>
                    <a:pt x="0" y="92"/>
                  </a:lnTo>
                  <a:lnTo>
                    <a:pt x="26" y="9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14" name="Freeform 26"/>
            <p:cNvSpPr>
              <a:spLocks/>
            </p:cNvSpPr>
            <p:nvPr/>
          </p:nvSpPr>
          <p:spPr bwMode="auto">
            <a:xfrm rot="-1316223">
              <a:off x="4138" y="1637"/>
              <a:ext cx="49" cy="157"/>
            </a:xfrm>
            <a:custGeom>
              <a:avLst/>
              <a:gdLst>
                <a:gd name="T0" fmla="*/ 279 w 345"/>
                <a:gd name="T1" fmla="*/ 1099 h 1099"/>
                <a:gd name="T2" fmla="*/ 132 w 345"/>
                <a:gd name="T3" fmla="*/ 848 h 1099"/>
                <a:gd name="T4" fmla="*/ 40 w 345"/>
                <a:gd name="T5" fmla="*/ 583 h 1099"/>
                <a:gd name="T6" fmla="*/ 14 w 345"/>
                <a:gd name="T7" fmla="*/ 450 h 1099"/>
                <a:gd name="T8" fmla="*/ 0 w 345"/>
                <a:gd name="T9" fmla="*/ 305 h 1099"/>
                <a:gd name="T10" fmla="*/ 0 w 345"/>
                <a:gd name="T11" fmla="*/ 173 h 1099"/>
                <a:gd name="T12" fmla="*/ 0 w 345"/>
                <a:gd name="T13" fmla="*/ 0 h 1099"/>
                <a:gd name="T14" fmla="*/ 66 w 345"/>
                <a:gd name="T15" fmla="*/ 0 h 1099"/>
                <a:gd name="T16" fmla="*/ 66 w 345"/>
                <a:gd name="T17" fmla="*/ 173 h 1099"/>
                <a:gd name="T18" fmla="*/ 92 w 345"/>
                <a:gd name="T19" fmla="*/ 278 h 1099"/>
                <a:gd name="T20" fmla="*/ 106 w 345"/>
                <a:gd name="T21" fmla="*/ 424 h 1099"/>
                <a:gd name="T22" fmla="*/ 132 w 345"/>
                <a:gd name="T23" fmla="*/ 543 h 1099"/>
                <a:gd name="T24" fmla="*/ 225 w 345"/>
                <a:gd name="T25" fmla="*/ 795 h 1099"/>
                <a:gd name="T26" fmla="*/ 345 w 345"/>
                <a:gd name="T27" fmla="*/ 1059 h 1099"/>
                <a:gd name="T28" fmla="*/ 279 w 345"/>
                <a:gd name="T2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099">
                  <a:moveTo>
                    <a:pt x="279" y="1099"/>
                  </a:moveTo>
                  <a:lnTo>
                    <a:pt x="132" y="848"/>
                  </a:lnTo>
                  <a:lnTo>
                    <a:pt x="40" y="583"/>
                  </a:lnTo>
                  <a:lnTo>
                    <a:pt x="14" y="450"/>
                  </a:lnTo>
                  <a:lnTo>
                    <a:pt x="0" y="305"/>
                  </a:lnTo>
                  <a:lnTo>
                    <a:pt x="0" y="173"/>
                  </a:lnTo>
                  <a:lnTo>
                    <a:pt x="0" y="0"/>
                  </a:lnTo>
                  <a:lnTo>
                    <a:pt x="66" y="0"/>
                  </a:lnTo>
                  <a:lnTo>
                    <a:pt x="66" y="173"/>
                  </a:lnTo>
                  <a:lnTo>
                    <a:pt x="92" y="278"/>
                  </a:lnTo>
                  <a:lnTo>
                    <a:pt x="106" y="424"/>
                  </a:lnTo>
                  <a:lnTo>
                    <a:pt x="132" y="543"/>
                  </a:lnTo>
                  <a:lnTo>
                    <a:pt x="225" y="795"/>
                  </a:lnTo>
                  <a:lnTo>
                    <a:pt x="345" y="1059"/>
                  </a:lnTo>
                  <a:lnTo>
                    <a:pt x="279" y="10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15" name="Freeform 27"/>
            <p:cNvSpPr>
              <a:spLocks/>
            </p:cNvSpPr>
            <p:nvPr/>
          </p:nvSpPr>
          <p:spPr bwMode="auto">
            <a:xfrm rot="-1316223">
              <a:off x="4206" y="1776"/>
              <a:ext cx="9" cy="9"/>
            </a:xfrm>
            <a:custGeom>
              <a:avLst/>
              <a:gdLst>
                <a:gd name="T0" fmla="*/ 0 w 66"/>
                <a:gd name="T1" fmla="*/ 66 h 66"/>
                <a:gd name="T2" fmla="*/ 66 w 66"/>
                <a:gd name="T3" fmla="*/ 0 h 66"/>
                <a:gd name="T4" fmla="*/ 0 w 66"/>
                <a:gd name="T5" fmla="*/ 40 h 66"/>
                <a:gd name="T6" fmla="*/ 66 w 66"/>
                <a:gd name="T7" fmla="*/ 0 h 66"/>
                <a:gd name="T8" fmla="*/ 0 w 66"/>
                <a:gd name="T9" fmla="*/ 66 h 66"/>
              </a:gdLst>
              <a:ahLst/>
              <a:cxnLst>
                <a:cxn ang="0">
                  <a:pos x="T0" y="T1"/>
                </a:cxn>
                <a:cxn ang="0">
                  <a:pos x="T2" y="T3"/>
                </a:cxn>
                <a:cxn ang="0">
                  <a:pos x="T4" y="T5"/>
                </a:cxn>
                <a:cxn ang="0">
                  <a:pos x="T6" y="T7"/>
                </a:cxn>
                <a:cxn ang="0">
                  <a:pos x="T8" y="T9"/>
                </a:cxn>
              </a:cxnLst>
              <a:rect l="0" t="0" r="r" b="b"/>
              <a:pathLst>
                <a:path w="66" h="66">
                  <a:moveTo>
                    <a:pt x="0" y="66"/>
                  </a:moveTo>
                  <a:lnTo>
                    <a:pt x="66" y="0"/>
                  </a:lnTo>
                  <a:lnTo>
                    <a:pt x="0" y="40"/>
                  </a:lnTo>
                  <a:lnTo>
                    <a:pt x="66" y="0"/>
                  </a:lnTo>
                  <a:lnTo>
                    <a:pt x="0"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16" name="Freeform 28"/>
            <p:cNvSpPr>
              <a:spLocks/>
            </p:cNvSpPr>
            <p:nvPr/>
          </p:nvSpPr>
          <p:spPr bwMode="auto">
            <a:xfrm rot="-1316223">
              <a:off x="4082" y="1500"/>
              <a:ext cx="129" cy="136"/>
            </a:xfrm>
            <a:custGeom>
              <a:avLst/>
              <a:gdLst>
                <a:gd name="T0" fmla="*/ 0 w 901"/>
                <a:gd name="T1" fmla="*/ 927 h 954"/>
                <a:gd name="T2" fmla="*/ 0 w 901"/>
                <a:gd name="T3" fmla="*/ 742 h 954"/>
                <a:gd name="T4" fmla="*/ 14 w 901"/>
                <a:gd name="T5" fmla="*/ 649 h 954"/>
                <a:gd name="T6" fmla="*/ 66 w 901"/>
                <a:gd name="T7" fmla="*/ 583 h 954"/>
                <a:gd name="T8" fmla="*/ 92 w 901"/>
                <a:gd name="T9" fmla="*/ 490 h 954"/>
                <a:gd name="T10" fmla="*/ 132 w 901"/>
                <a:gd name="T11" fmla="*/ 423 h 954"/>
                <a:gd name="T12" fmla="*/ 186 w 901"/>
                <a:gd name="T13" fmla="*/ 345 h 954"/>
                <a:gd name="T14" fmla="*/ 252 w 901"/>
                <a:gd name="T15" fmla="*/ 278 h 954"/>
                <a:gd name="T16" fmla="*/ 397 w 901"/>
                <a:gd name="T17" fmla="*/ 158 h 954"/>
                <a:gd name="T18" fmla="*/ 464 w 901"/>
                <a:gd name="T19" fmla="*/ 120 h 954"/>
                <a:gd name="T20" fmla="*/ 530 w 901"/>
                <a:gd name="T21" fmla="*/ 66 h 954"/>
                <a:gd name="T22" fmla="*/ 622 w 901"/>
                <a:gd name="T23" fmla="*/ 53 h 954"/>
                <a:gd name="T24" fmla="*/ 715 w 901"/>
                <a:gd name="T25" fmla="*/ 27 h 954"/>
                <a:gd name="T26" fmla="*/ 901 w 901"/>
                <a:gd name="T27" fmla="*/ 0 h 954"/>
                <a:gd name="T28" fmla="*/ 901 w 901"/>
                <a:gd name="T29" fmla="*/ 93 h 954"/>
                <a:gd name="T30" fmla="*/ 715 w 901"/>
                <a:gd name="T31" fmla="*/ 120 h 954"/>
                <a:gd name="T32" fmla="*/ 649 w 901"/>
                <a:gd name="T33" fmla="*/ 146 h 954"/>
                <a:gd name="T34" fmla="*/ 582 w 901"/>
                <a:gd name="T35" fmla="*/ 158 h 954"/>
                <a:gd name="T36" fmla="*/ 503 w 901"/>
                <a:gd name="T37" fmla="*/ 186 h 954"/>
                <a:gd name="T38" fmla="*/ 437 w 901"/>
                <a:gd name="T39" fmla="*/ 238 h 954"/>
                <a:gd name="T40" fmla="*/ 318 w 901"/>
                <a:gd name="T41" fmla="*/ 345 h 954"/>
                <a:gd name="T42" fmla="*/ 252 w 901"/>
                <a:gd name="T43" fmla="*/ 423 h 954"/>
                <a:gd name="T44" fmla="*/ 199 w 901"/>
                <a:gd name="T45" fmla="*/ 463 h 954"/>
                <a:gd name="T46" fmla="*/ 186 w 901"/>
                <a:gd name="T47" fmla="*/ 530 h 954"/>
                <a:gd name="T48" fmla="*/ 132 w 901"/>
                <a:gd name="T49" fmla="*/ 610 h 954"/>
                <a:gd name="T50" fmla="*/ 106 w 901"/>
                <a:gd name="T51" fmla="*/ 702 h 954"/>
                <a:gd name="T52" fmla="*/ 92 w 901"/>
                <a:gd name="T53" fmla="*/ 768 h 954"/>
                <a:gd name="T54" fmla="*/ 66 w 901"/>
                <a:gd name="T55" fmla="*/ 954 h 954"/>
                <a:gd name="T56" fmla="*/ 0 w 901"/>
                <a:gd name="T57" fmla="*/ 927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1" h="954">
                  <a:moveTo>
                    <a:pt x="0" y="927"/>
                  </a:moveTo>
                  <a:lnTo>
                    <a:pt x="0" y="742"/>
                  </a:lnTo>
                  <a:lnTo>
                    <a:pt x="14" y="649"/>
                  </a:lnTo>
                  <a:lnTo>
                    <a:pt x="66" y="583"/>
                  </a:lnTo>
                  <a:lnTo>
                    <a:pt x="92" y="490"/>
                  </a:lnTo>
                  <a:lnTo>
                    <a:pt x="132" y="423"/>
                  </a:lnTo>
                  <a:lnTo>
                    <a:pt x="186" y="345"/>
                  </a:lnTo>
                  <a:lnTo>
                    <a:pt x="252" y="278"/>
                  </a:lnTo>
                  <a:lnTo>
                    <a:pt x="397" y="158"/>
                  </a:lnTo>
                  <a:lnTo>
                    <a:pt x="464" y="120"/>
                  </a:lnTo>
                  <a:lnTo>
                    <a:pt x="530" y="66"/>
                  </a:lnTo>
                  <a:lnTo>
                    <a:pt x="622" y="53"/>
                  </a:lnTo>
                  <a:lnTo>
                    <a:pt x="715" y="27"/>
                  </a:lnTo>
                  <a:lnTo>
                    <a:pt x="901" y="0"/>
                  </a:lnTo>
                  <a:lnTo>
                    <a:pt x="901" y="93"/>
                  </a:lnTo>
                  <a:lnTo>
                    <a:pt x="715" y="120"/>
                  </a:lnTo>
                  <a:lnTo>
                    <a:pt x="649" y="146"/>
                  </a:lnTo>
                  <a:lnTo>
                    <a:pt x="582" y="158"/>
                  </a:lnTo>
                  <a:lnTo>
                    <a:pt x="503" y="186"/>
                  </a:lnTo>
                  <a:lnTo>
                    <a:pt x="437" y="238"/>
                  </a:lnTo>
                  <a:lnTo>
                    <a:pt x="318" y="345"/>
                  </a:lnTo>
                  <a:lnTo>
                    <a:pt x="252" y="423"/>
                  </a:lnTo>
                  <a:lnTo>
                    <a:pt x="199" y="463"/>
                  </a:lnTo>
                  <a:lnTo>
                    <a:pt x="186" y="530"/>
                  </a:lnTo>
                  <a:lnTo>
                    <a:pt x="132" y="610"/>
                  </a:lnTo>
                  <a:lnTo>
                    <a:pt x="106" y="702"/>
                  </a:lnTo>
                  <a:lnTo>
                    <a:pt x="92" y="768"/>
                  </a:lnTo>
                  <a:lnTo>
                    <a:pt x="66" y="954"/>
                  </a:lnTo>
                  <a:lnTo>
                    <a:pt x="0" y="9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17" name="Freeform 29"/>
            <p:cNvSpPr>
              <a:spLocks/>
            </p:cNvSpPr>
            <p:nvPr/>
          </p:nvSpPr>
          <p:spPr bwMode="auto">
            <a:xfrm rot="-1316223">
              <a:off x="4111" y="1650"/>
              <a:ext cx="9" cy="4"/>
            </a:xfrm>
            <a:custGeom>
              <a:avLst/>
              <a:gdLst>
                <a:gd name="T0" fmla="*/ 0 w 66"/>
                <a:gd name="T1" fmla="*/ 0 h 27"/>
                <a:gd name="T2" fmla="*/ 66 w 66"/>
                <a:gd name="T3" fmla="*/ 27 h 27"/>
                <a:gd name="T4" fmla="*/ 66 w 66"/>
                <a:gd name="T5" fmla="*/ 0 h 27"/>
                <a:gd name="T6" fmla="*/ 0 w 66"/>
                <a:gd name="T7" fmla="*/ 0 h 27"/>
              </a:gdLst>
              <a:ahLst/>
              <a:cxnLst>
                <a:cxn ang="0">
                  <a:pos x="T0" y="T1"/>
                </a:cxn>
                <a:cxn ang="0">
                  <a:pos x="T2" y="T3"/>
                </a:cxn>
                <a:cxn ang="0">
                  <a:pos x="T4" y="T5"/>
                </a:cxn>
                <a:cxn ang="0">
                  <a:pos x="T6" y="T7"/>
                </a:cxn>
              </a:cxnLst>
              <a:rect l="0" t="0" r="r" b="b"/>
              <a:pathLst>
                <a:path w="66" h="27">
                  <a:moveTo>
                    <a:pt x="0" y="0"/>
                  </a:moveTo>
                  <a:lnTo>
                    <a:pt x="66" y="27"/>
                  </a:lnTo>
                  <a:lnTo>
                    <a:pt x="6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18" name="Rectangle 30"/>
            <p:cNvSpPr>
              <a:spLocks noChangeArrowheads="1"/>
            </p:cNvSpPr>
            <p:nvPr/>
          </p:nvSpPr>
          <p:spPr bwMode="auto">
            <a:xfrm rot="-1316223">
              <a:off x="4162" y="1409"/>
              <a:ext cx="13" cy="8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7919" name="Freeform 31"/>
            <p:cNvSpPr>
              <a:spLocks/>
            </p:cNvSpPr>
            <p:nvPr/>
          </p:nvSpPr>
          <p:spPr bwMode="auto">
            <a:xfrm rot="-1316223">
              <a:off x="4177" y="1480"/>
              <a:ext cx="13" cy="13"/>
            </a:xfrm>
            <a:custGeom>
              <a:avLst/>
              <a:gdLst>
                <a:gd name="T0" fmla="*/ 40 w 92"/>
                <a:gd name="T1" fmla="*/ 93 h 93"/>
                <a:gd name="T2" fmla="*/ 92 w 92"/>
                <a:gd name="T3" fmla="*/ 93 h 93"/>
                <a:gd name="T4" fmla="*/ 92 w 92"/>
                <a:gd name="T5" fmla="*/ 53 h 93"/>
                <a:gd name="T6" fmla="*/ 0 w 92"/>
                <a:gd name="T7" fmla="*/ 53 h 93"/>
                <a:gd name="T8" fmla="*/ 40 w 92"/>
                <a:gd name="T9" fmla="*/ 0 h 93"/>
                <a:gd name="T10" fmla="*/ 40 w 92"/>
                <a:gd name="T11" fmla="*/ 93 h 93"/>
              </a:gdLst>
              <a:ahLst/>
              <a:cxnLst>
                <a:cxn ang="0">
                  <a:pos x="T0" y="T1"/>
                </a:cxn>
                <a:cxn ang="0">
                  <a:pos x="T2" y="T3"/>
                </a:cxn>
                <a:cxn ang="0">
                  <a:pos x="T4" y="T5"/>
                </a:cxn>
                <a:cxn ang="0">
                  <a:pos x="T6" y="T7"/>
                </a:cxn>
                <a:cxn ang="0">
                  <a:pos x="T8" y="T9"/>
                </a:cxn>
                <a:cxn ang="0">
                  <a:pos x="T10" y="T11"/>
                </a:cxn>
              </a:cxnLst>
              <a:rect l="0" t="0" r="r" b="b"/>
              <a:pathLst>
                <a:path w="92" h="93">
                  <a:moveTo>
                    <a:pt x="40" y="93"/>
                  </a:moveTo>
                  <a:lnTo>
                    <a:pt x="92" y="93"/>
                  </a:lnTo>
                  <a:lnTo>
                    <a:pt x="92" y="53"/>
                  </a:lnTo>
                  <a:lnTo>
                    <a:pt x="0" y="53"/>
                  </a:lnTo>
                  <a:lnTo>
                    <a:pt x="40" y="0"/>
                  </a:lnTo>
                  <a:lnTo>
                    <a:pt x="4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20" name="Freeform 32"/>
            <p:cNvSpPr>
              <a:spLocks/>
            </p:cNvSpPr>
            <p:nvPr/>
          </p:nvSpPr>
          <p:spPr bwMode="auto">
            <a:xfrm rot="-1316223">
              <a:off x="4112" y="1233"/>
              <a:ext cx="153" cy="159"/>
            </a:xfrm>
            <a:custGeom>
              <a:avLst/>
              <a:gdLst>
                <a:gd name="T0" fmla="*/ 0 w 1072"/>
                <a:gd name="T1" fmla="*/ 1112 h 1112"/>
                <a:gd name="T2" fmla="*/ 0 w 1072"/>
                <a:gd name="T3" fmla="*/ 1006 h 1112"/>
                <a:gd name="T4" fmla="*/ 0 w 1072"/>
                <a:gd name="T5" fmla="*/ 887 h 1112"/>
                <a:gd name="T6" fmla="*/ 13 w 1072"/>
                <a:gd name="T7" fmla="*/ 795 h 1112"/>
                <a:gd name="T8" fmla="*/ 66 w 1072"/>
                <a:gd name="T9" fmla="*/ 702 h 1112"/>
                <a:gd name="T10" fmla="*/ 106 w 1072"/>
                <a:gd name="T11" fmla="*/ 582 h 1112"/>
                <a:gd name="T12" fmla="*/ 159 w 1072"/>
                <a:gd name="T13" fmla="*/ 490 h 1112"/>
                <a:gd name="T14" fmla="*/ 225 w 1072"/>
                <a:gd name="T15" fmla="*/ 424 h 1112"/>
                <a:gd name="T16" fmla="*/ 305 w 1072"/>
                <a:gd name="T17" fmla="*/ 331 h 1112"/>
                <a:gd name="T18" fmla="*/ 436 w 1072"/>
                <a:gd name="T19" fmla="*/ 186 h 1112"/>
                <a:gd name="T20" fmla="*/ 530 w 1072"/>
                <a:gd name="T21" fmla="*/ 146 h 1112"/>
                <a:gd name="T22" fmla="*/ 622 w 1072"/>
                <a:gd name="T23" fmla="*/ 92 h 1112"/>
                <a:gd name="T24" fmla="*/ 715 w 1072"/>
                <a:gd name="T25" fmla="*/ 40 h 1112"/>
                <a:gd name="T26" fmla="*/ 834 w 1072"/>
                <a:gd name="T27" fmla="*/ 26 h 1112"/>
                <a:gd name="T28" fmla="*/ 954 w 1072"/>
                <a:gd name="T29" fmla="*/ 0 h 1112"/>
                <a:gd name="T30" fmla="*/ 1072 w 1072"/>
                <a:gd name="T31" fmla="*/ 0 h 1112"/>
                <a:gd name="T32" fmla="*/ 1072 w 1072"/>
                <a:gd name="T33" fmla="*/ 92 h 1112"/>
                <a:gd name="T34" fmla="*/ 954 w 1072"/>
                <a:gd name="T35" fmla="*/ 92 h 1112"/>
                <a:gd name="T36" fmla="*/ 861 w 1072"/>
                <a:gd name="T37" fmla="*/ 120 h 1112"/>
                <a:gd name="T38" fmla="*/ 767 w 1072"/>
                <a:gd name="T39" fmla="*/ 146 h 1112"/>
                <a:gd name="T40" fmla="*/ 675 w 1072"/>
                <a:gd name="T41" fmla="*/ 186 h 1112"/>
                <a:gd name="T42" fmla="*/ 582 w 1072"/>
                <a:gd name="T43" fmla="*/ 212 h 1112"/>
                <a:gd name="T44" fmla="*/ 502 w 1072"/>
                <a:gd name="T45" fmla="*/ 278 h 1112"/>
                <a:gd name="T46" fmla="*/ 344 w 1072"/>
                <a:gd name="T47" fmla="*/ 397 h 1112"/>
                <a:gd name="T48" fmla="*/ 305 w 1072"/>
                <a:gd name="T49" fmla="*/ 464 h 1112"/>
                <a:gd name="T50" fmla="*/ 225 w 1072"/>
                <a:gd name="T51" fmla="*/ 556 h 1112"/>
                <a:gd name="T52" fmla="*/ 185 w 1072"/>
                <a:gd name="T53" fmla="*/ 622 h 1112"/>
                <a:gd name="T54" fmla="*/ 159 w 1072"/>
                <a:gd name="T55" fmla="*/ 715 h 1112"/>
                <a:gd name="T56" fmla="*/ 106 w 1072"/>
                <a:gd name="T57" fmla="*/ 821 h 1112"/>
                <a:gd name="T58" fmla="*/ 92 w 1072"/>
                <a:gd name="T59" fmla="*/ 914 h 1112"/>
                <a:gd name="T60" fmla="*/ 92 w 1072"/>
                <a:gd name="T61" fmla="*/ 1020 h 1112"/>
                <a:gd name="T62" fmla="*/ 66 w 1072"/>
                <a:gd name="T63" fmla="*/ 1112 h 1112"/>
                <a:gd name="T64" fmla="*/ 0 w 1072"/>
                <a:gd name="T65" fmla="*/ 111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2" h="1112">
                  <a:moveTo>
                    <a:pt x="0" y="1112"/>
                  </a:moveTo>
                  <a:lnTo>
                    <a:pt x="0" y="1006"/>
                  </a:lnTo>
                  <a:lnTo>
                    <a:pt x="0" y="887"/>
                  </a:lnTo>
                  <a:lnTo>
                    <a:pt x="13" y="795"/>
                  </a:lnTo>
                  <a:lnTo>
                    <a:pt x="66" y="702"/>
                  </a:lnTo>
                  <a:lnTo>
                    <a:pt x="106" y="582"/>
                  </a:lnTo>
                  <a:lnTo>
                    <a:pt x="159" y="490"/>
                  </a:lnTo>
                  <a:lnTo>
                    <a:pt x="225" y="424"/>
                  </a:lnTo>
                  <a:lnTo>
                    <a:pt x="305" y="331"/>
                  </a:lnTo>
                  <a:lnTo>
                    <a:pt x="436" y="186"/>
                  </a:lnTo>
                  <a:lnTo>
                    <a:pt x="530" y="146"/>
                  </a:lnTo>
                  <a:lnTo>
                    <a:pt x="622" y="92"/>
                  </a:lnTo>
                  <a:lnTo>
                    <a:pt x="715" y="40"/>
                  </a:lnTo>
                  <a:lnTo>
                    <a:pt x="834" y="26"/>
                  </a:lnTo>
                  <a:lnTo>
                    <a:pt x="954" y="0"/>
                  </a:lnTo>
                  <a:lnTo>
                    <a:pt x="1072" y="0"/>
                  </a:lnTo>
                  <a:lnTo>
                    <a:pt x="1072" y="92"/>
                  </a:lnTo>
                  <a:lnTo>
                    <a:pt x="954" y="92"/>
                  </a:lnTo>
                  <a:lnTo>
                    <a:pt x="861" y="120"/>
                  </a:lnTo>
                  <a:lnTo>
                    <a:pt x="767" y="146"/>
                  </a:lnTo>
                  <a:lnTo>
                    <a:pt x="675" y="186"/>
                  </a:lnTo>
                  <a:lnTo>
                    <a:pt x="582" y="212"/>
                  </a:lnTo>
                  <a:lnTo>
                    <a:pt x="502" y="278"/>
                  </a:lnTo>
                  <a:lnTo>
                    <a:pt x="344" y="397"/>
                  </a:lnTo>
                  <a:lnTo>
                    <a:pt x="305" y="464"/>
                  </a:lnTo>
                  <a:lnTo>
                    <a:pt x="225" y="556"/>
                  </a:lnTo>
                  <a:lnTo>
                    <a:pt x="185" y="622"/>
                  </a:lnTo>
                  <a:lnTo>
                    <a:pt x="159" y="715"/>
                  </a:lnTo>
                  <a:lnTo>
                    <a:pt x="106" y="821"/>
                  </a:lnTo>
                  <a:lnTo>
                    <a:pt x="92" y="914"/>
                  </a:lnTo>
                  <a:lnTo>
                    <a:pt x="92" y="1020"/>
                  </a:lnTo>
                  <a:lnTo>
                    <a:pt x="66" y="1112"/>
                  </a:lnTo>
                  <a:lnTo>
                    <a:pt x="0" y="11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21" name="Freeform 33"/>
            <p:cNvSpPr>
              <a:spLocks/>
            </p:cNvSpPr>
            <p:nvPr/>
          </p:nvSpPr>
          <p:spPr bwMode="auto">
            <a:xfrm rot="-1316223">
              <a:off x="4147" y="1412"/>
              <a:ext cx="13" cy="1"/>
            </a:xfrm>
            <a:custGeom>
              <a:avLst/>
              <a:gdLst>
                <a:gd name="T0" fmla="*/ 0 w 92"/>
                <a:gd name="T1" fmla="*/ 66 w 92"/>
                <a:gd name="T2" fmla="*/ 92 w 92"/>
                <a:gd name="T3" fmla="*/ 0 w 92"/>
              </a:gdLst>
              <a:ahLst/>
              <a:cxnLst>
                <a:cxn ang="0">
                  <a:pos x="T0" y="0"/>
                </a:cxn>
                <a:cxn ang="0">
                  <a:pos x="T1" y="0"/>
                </a:cxn>
                <a:cxn ang="0">
                  <a:pos x="T2" y="0"/>
                </a:cxn>
                <a:cxn ang="0">
                  <a:pos x="T3" y="0"/>
                </a:cxn>
              </a:cxnLst>
              <a:rect l="0" t="0" r="r" b="b"/>
              <a:pathLst>
                <a:path w="92">
                  <a:moveTo>
                    <a:pt x="0" y="0"/>
                  </a:moveTo>
                  <a:lnTo>
                    <a:pt x="66" y="0"/>
                  </a:lnTo>
                  <a:lnTo>
                    <a:pt x="9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22" name="Freeform 34"/>
            <p:cNvSpPr>
              <a:spLocks/>
            </p:cNvSpPr>
            <p:nvPr/>
          </p:nvSpPr>
          <p:spPr bwMode="auto">
            <a:xfrm rot="-1316223">
              <a:off x="4232" y="1202"/>
              <a:ext cx="44" cy="40"/>
            </a:xfrm>
            <a:custGeom>
              <a:avLst/>
              <a:gdLst>
                <a:gd name="T0" fmla="*/ 26 w 305"/>
                <a:gd name="T1" fmla="*/ 0 h 278"/>
                <a:gd name="T2" fmla="*/ 66 w 305"/>
                <a:gd name="T3" fmla="*/ 0 h 278"/>
                <a:gd name="T4" fmla="*/ 119 w 305"/>
                <a:gd name="T5" fmla="*/ 26 h 278"/>
                <a:gd name="T6" fmla="*/ 159 w 305"/>
                <a:gd name="T7" fmla="*/ 40 h 278"/>
                <a:gd name="T8" fmla="*/ 185 w 305"/>
                <a:gd name="T9" fmla="*/ 92 h 278"/>
                <a:gd name="T10" fmla="*/ 225 w 305"/>
                <a:gd name="T11" fmla="*/ 146 h 278"/>
                <a:gd name="T12" fmla="*/ 305 w 305"/>
                <a:gd name="T13" fmla="*/ 212 h 278"/>
                <a:gd name="T14" fmla="*/ 225 w 305"/>
                <a:gd name="T15" fmla="*/ 278 h 278"/>
                <a:gd name="T16" fmla="*/ 159 w 305"/>
                <a:gd name="T17" fmla="*/ 212 h 278"/>
                <a:gd name="T18" fmla="*/ 119 w 305"/>
                <a:gd name="T19" fmla="*/ 146 h 278"/>
                <a:gd name="T20" fmla="*/ 93 w 305"/>
                <a:gd name="T21" fmla="*/ 120 h 278"/>
                <a:gd name="T22" fmla="*/ 66 w 305"/>
                <a:gd name="T23" fmla="*/ 120 h 278"/>
                <a:gd name="T24" fmla="*/ 40 w 305"/>
                <a:gd name="T25" fmla="*/ 92 h 278"/>
                <a:gd name="T26" fmla="*/ 0 w 305"/>
                <a:gd name="T27" fmla="*/ 92 h 278"/>
                <a:gd name="T28" fmla="*/ 26 w 305"/>
                <a:gd name="T2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5" h="278">
                  <a:moveTo>
                    <a:pt x="26" y="0"/>
                  </a:moveTo>
                  <a:lnTo>
                    <a:pt x="66" y="0"/>
                  </a:lnTo>
                  <a:lnTo>
                    <a:pt x="119" y="26"/>
                  </a:lnTo>
                  <a:lnTo>
                    <a:pt x="159" y="40"/>
                  </a:lnTo>
                  <a:lnTo>
                    <a:pt x="185" y="92"/>
                  </a:lnTo>
                  <a:lnTo>
                    <a:pt x="225" y="146"/>
                  </a:lnTo>
                  <a:lnTo>
                    <a:pt x="305" y="212"/>
                  </a:lnTo>
                  <a:lnTo>
                    <a:pt x="225" y="278"/>
                  </a:lnTo>
                  <a:lnTo>
                    <a:pt x="159" y="212"/>
                  </a:lnTo>
                  <a:lnTo>
                    <a:pt x="119" y="146"/>
                  </a:lnTo>
                  <a:lnTo>
                    <a:pt x="93" y="120"/>
                  </a:lnTo>
                  <a:lnTo>
                    <a:pt x="66" y="120"/>
                  </a:lnTo>
                  <a:lnTo>
                    <a:pt x="40" y="92"/>
                  </a:lnTo>
                  <a:lnTo>
                    <a:pt x="0" y="92"/>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23" name="Rectangle 35"/>
            <p:cNvSpPr>
              <a:spLocks noChangeArrowheads="1"/>
            </p:cNvSpPr>
            <p:nvPr/>
          </p:nvSpPr>
          <p:spPr bwMode="auto">
            <a:xfrm rot="-1316223">
              <a:off x="4274" y="1228"/>
              <a:ext cx="14"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7924" name="Freeform 36"/>
            <p:cNvSpPr>
              <a:spLocks/>
            </p:cNvSpPr>
            <p:nvPr/>
          </p:nvSpPr>
          <p:spPr bwMode="auto">
            <a:xfrm rot="-1316223">
              <a:off x="4268" y="1225"/>
              <a:ext cx="14" cy="10"/>
            </a:xfrm>
            <a:custGeom>
              <a:avLst/>
              <a:gdLst>
                <a:gd name="T0" fmla="*/ 80 w 93"/>
                <a:gd name="T1" fmla="*/ 0 h 66"/>
                <a:gd name="T2" fmla="*/ 93 w 93"/>
                <a:gd name="T3" fmla="*/ 0 h 66"/>
                <a:gd name="T4" fmla="*/ 93 w 93"/>
                <a:gd name="T5" fmla="*/ 27 h 66"/>
                <a:gd name="T6" fmla="*/ 0 w 93"/>
                <a:gd name="T7" fmla="*/ 27 h 66"/>
                <a:gd name="T8" fmla="*/ 0 w 93"/>
                <a:gd name="T9" fmla="*/ 66 h 66"/>
                <a:gd name="T10" fmla="*/ 80 w 93"/>
                <a:gd name="T11" fmla="*/ 0 h 66"/>
              </a:gdLst>
              <a:ahLst/>
              <a:cxnLst>
                <a:cxn ang="0">
                  <a:pos x="T0" y="T1"/>
                </a:cxn>
                <a:cxn ang="0">
                  <a:pos x="T2" y="T3"/>
                </a:cxn>
                <a:cxn ang="0">
                  <a:pos x="T4" y="T5"/>
                </a:cxn>
                <a:cxn ang="0">
                  <a:pos x="T6" y="T7"/>
                </a:cxn>
                <a:cxn ang="0">
                  <a:pos x="T8" y="T9"/>
                </a:cxn>
                <a:cxn ang="0">
                  <a:pos x="T10" y="T11"/>
                </a:cxn>
              </a:cxnLst>
              <a:rect l="0" t="0" r="r" b="b"/>
              <a:pathLst>
                <a:path w="93" h="66">
                  <a:moveTo>
                    <a:pt x="80" y="0"/>
                  </a:moveTo>
                  <a:lnTo>
                    <a:pt x="93" y="0"/>
                  </a:lnTo>
                  <a:lnTo>
                    <a:pt x="93" y="27"/>
                  </a:lnTo>
                  <a:lnTo>
                    <a:pt x="0" y="27"/>
                  </a:lnTo>
                  <a:lnTo>
                    <a:pt x="0" y="66"/>
                  </a:lnTo>
                  <a:lnTo>
                    <a:pt x="8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25" name="Freeform 37"/>
            <p:cNvSpPr>
              <a:spLocks/>
            </p:cNvSpPr>
            <p:nvPr/>
          </p:nvSpPr>
          <p:spPr bwMode="auto">
            <a:xfrm rot="-1316223">
              <a:off x="4239" y="1175"/>
              <a:ext cx="38" cy="96"/>
            </a:xfrm>
            <a:custGeom>
              <a:avLst/>
              <a:gdLst>
                <a:gd name="T0" fmla="*/ 185 w 265"/>
                <a:gd name="T1" fmla="*/ 675 h 675"/>
                <a:gd name="T2" fmla="*/ 53 w 265"/>
                <a:gd name="T3" fmla="*/ 344 h 675"/>
                <a:gd name="T4" fmla="*/ 26 w 265"/>
                <a:gd name="T5" fmla="*/ 277 h 675"/>
                <a:gd name="T6" fmla="*/ 0 w 265"/>
                <a:gd name="T7" fmla="*/ 185 h 675"/>
                <a:gd name="T8" fmla="*/ 0 w 265"/>
                <a:gd name="T9" fmla="*/ 92 h 675"/>
                <a:gd name="T10" fmla="*/ 0 w 265"/>
                <a:gd name="T11" fmla="*/ 0 h 675"/>
                <a:gd name="T12" fmla="*/ 79 w 265"/>
                <a:gd name="T13" fmla="*/ 0 h 675"/>
                <a:gd name="T14" fmla="*/ 79 w 265"/>
                <a:gd name="T15" fmla="*/ 92 h 675"/>
                <a:gd name="T16" fmla="*/ 93 w 265"/>
                <a:gd name="T17" fmla="*/ 185 h 675"/>
                <a:gd name="T18" fmla="*/ 119 w 265"/>
                <a:gd name="T19" fmla="*/ 251 h 675"/>
                <a:gd name="T20" fmla="*/ 145 w 265"/>
                <a:gd name="T21" fmla="*/ 331 h 675"/>
                <a:gd name="T22" fmla="*/ 265 w 265"/>
                <a:gd name="T23" fmla="*/ 622 h 675"/>
                <a:gd name="T24" fmla="*/ 185 w 265"/>
                <a:gd name="T25"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675">
                  <a:moveTo>
                    <a:pt x="185" y="675"/>
                  </a:moveTo>
                  <a:lnTo>
                    <a:pt x="53" y="344"/>
                  </a:lnTo>
                  <a:lnTo>
                    <a:pt x="26" y="277"/>
                  </a:lnTo>
                  <a:lnTo>
                    <a:pt x="0" y="185"/>
                  </a:lnTo>
                  <a:lnTo>
                    <a:pt x="0" y="92"/>
                  </a:lnTo>
                  <a:lnTo>
                    <a:pt x="0" y="0"/>
                  </a:lnTo>
                  <a:lnTo>
                    <a:pt x="79" y="0"/>
                  </a:lnTo>
                  <a:lnTo>
                    <a:pt x="79" y="92"/>
                  </a:lnTo>
                  <a:lnTo>
                    <a:pt x="93" y="185"/>
                  </a:lnTo>
                  <a:lnTo>
                    <a:pt x="119" y="251"/>
                  </a:lnTo>
                  <a:lnTo>
                    <a:pt x="145" y="331"/>
                  </a:lnTo>
                  <a:lnTo>
                    <a:pt x="265" y="622"/>
                  </a:lnTo>
                  <a:lnTo>
                    <a:pt x="185" y="6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26" name="Freeform 38"/>
            <p:cNvSpPr>
              <a:spLocks/>
            </p:cNvSpPr>
            <p:nvPr/>
          </p:nvSpPr>
          <p:spPr bwMode="auto">
            <a:xfrm rot="-1316223">
              <a:off x="4280" y="1255"/>
              <a:ext cx="14" cy="7"/>
            </a:xfrm>
            <a:custGeom>
              <a:avLst/>
              <a:gdLst>
                <a:gd name="T0" fmla="*/ 93 w 93"/>
                <a:gd name="T1" fmla="*/ 27 h 53"/>
                <a:gd name="T2" fmla="*/ 0 w 93"/>
                <a:gd name="T3" fmla="*/ 53 h 53"/>
                <a:gd name="T4" fmla="*/ 80 w 93"/>
                <a:gd name="T5" fmla="*/ 0 h 53"/>
                <a:gd name="T6" fmla="*/ 0 w 93"/>
                <a:gd name="T7" fmla="*/ 27 h 53"/>
                <a:gd name="T8" fmla="*/ 93 w 93"/>
                <a:gd name="T9" fmla="*/ 27 h 53"/>
              </a:gdLst>
              <a:ahLst/>
              <a:cxnLst>
                <a:cxn ang="0">
                  <a:pos x="T0" y="T1"/>
                </a:cxn>
                <a:cxn ang="0">
                  <a:pos x="T2" y="T3"/>
                </a:cxn>
                <a:cxn ang="0">
                  <a:pos x="T4" y="T5"/>
                </a:cxn>
                <a:cxn ang="0">
                  <a:pos x="T6" y="T7"/>
                </a:cxn>
                <a:cxn ang="0">
                  <a:pos x="T8" y="T9"/>
                </a:cxn>
              </a:cxnLst>
              <a:rect l="0" t="0" r="r" b="b"/>
              <a:pathLst>
                <a:path w="93" h="53">
                  <a:moveTo>
                    <a:pt x="93" y="27"/>
                  </a:moveTo>
                  <a:lnTo>
                    <a:pt x="0" y="53"/>
                  </a:lnTo>
                  <a:lnTo>
                    <a:pt x="80" y="0"/>
                  </a:lnTo>
                  <a:lnTo>
                    <a:pt x="0" y="27"/>
                  </a:lnTo>
                  <a:lnTo>
                    <a:pt x="93"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27" name="Freeform 39"/>
            <p:cNvSpPr>
              <a:spLocks/>
            </p:cNvSpPr>
            <p:nvPr/>
          </p:nvSpPr>
          <p:spPr bwMode="auto">
            <a:xfrm rot="-1316223">
              <a:off x="4192" y="1030"/>
              <a:ext cx="178" cy="127"/>
            </a:xfrm>
            <a:custGeom>
              <a:avLst/>
              <a:gdLst>
                <a:gd name="T0" fmla="*/ 0 w 1244"/>
                <a:gd name="T1" fmla="*/ 888 h 888"/>
                <a:gd name="T2" fmla="*/ 0 w 1244"/>
                <a:gd name="T3" fmla="*/ 769 h 888"/>
                <a:gd name="T4" fmla="*/ 26 w 1244"/>
                <a:gd name="T5" fmla="*/ 675 h 888"/>
                <a:gd name="T6" fmla="*/ 53 w 1244"/>
                <a:gd name="T7" fmla="*/ 583 h 888"/>
                <a:gd name="T8" fmla="*/ 93 w 1244"/>
                <a:gd name="T9" fmla="*/ 490 h 888"/>
                <a:gd name="T10" fmla="*/ 171 w 1244"/>
                <a:gd name="T11" fmla="*/ 424 h 888"/>
                <a:gd name="T12" fmla="*/ 238 w 1244"/>
                <a:gd name="T13" fmla="*/ 345 h 888"/>
                <a:gd name="T14" fmla="*/ 304 w 1244"/>
                <a:gd name="T15" fmla="*/ 279 h 888"/>
                <a:gd name="T16" fmla="*/ 396 w 1244"/>
                <a:gd name="T17" fmla="*/ 213 h 888"/>
                <a:gd name="T18" fmla="*/ 582 w 1244"/>
                <a:gd name="T19" fmla="*/ 119 h 888"/>
                <a:gd name="T20" fmla="*/ 675 w 1244"/>
                <a:gd name="T21" fmla="*/ 93 h 888"/>
                <a:gd name="T22" fmla="*/ 794 w 1244"/>
                <a:gd name="T23" fmla="*/ 54 h 888"/>
                <a:gd name="T24" fmla="*/ 1006 w 1244"/>
                <a:gd name="T25" fmla="*/ 26 h 888"/>
                <a:gd name="T26" fmla="*/ 1125 w 1244"/>
                <a:gd name="T27" fmla="*/ 0 h 888"/>
                <a:gd name="T28" fmla="*/ 1244 w 1244"/>
                <a:gd name="T29" fmla="*/ 0 h 888"/>
                <a:gd name="T30" fmla="*/ 1244 w 1244"/>
                <a:gd name="T31" fmla="*/ 93 h 888"/>
                <a:gd name="T32" fmla="*/ 1125 w 1244"/>
                <a:gd name="T33" fmla="*/ 93 h 888"/>
                <a:gd name="T34" fmla="*/ 1032 w 1244"/>
                <a:gd name="T35" fmla="*/ 119 h 888"/>
                <a:gd name="T36" fmla="*/ 820 w 1244"/>
                <a:gd name="T37" fmla="*/ 146 h 888"/>
                <a:gd name="T38" fmla="*/ 727 w 1244"/>
                <a:gd name="T39" fmla="*/ 185 h 888"/>
                <a:gd name="T40" fmla="*/ 635 w 1244"/>
                <a:gd name="T41" fmla="*/ 213 h 888"/>
                <a:gd name="T42" fmla="*/ 450 w 1244"/>
                <a:gd name="T43" fmla="*/ 305 h 888"/>
                <a:gd name="T44" fmla="*/ 370 w 1244"/>
                <a:gd name="T45" fmla="*/ 345 h 888"/>
                <a:gd name="T46" fmla="*/ 304 w 1244"/>
                <a:gd name="T47" fmla="*/ 424 h 888"/>
                <a:gd name="T48" fmla="*/ 238 w 1244"/>
                <a:gd name="T49" fmla="*/ 490 h 888"/>
                <a:gd name="T50" fmla="*/ 185 w 1244"/>
                <a:gd name="T51" fmla="*/ 556 h 888"/>
                <a:gd name="T52" fmla="*/ 145 w 1244"/>
                <a:gd name="T53" fmla="*/ 636 h 888"/>
                <a:gd name="T54" fmla="*/ 119 w 1244"/>
                <a:gd name="T55" fmla="*/ 703 h 888"/>
                <a:gd name="T56" fmla="*/ 93 w 1244"/>
                <a:gd name="T57" fmla="*/ 795 h 888"/>
                <a:gd name="T58" fmla="*/ 79 w 1244"/>
                <a:gd name="T59" fmla="*/ 888 h 888"/>
                <a:gd name="T60" fmla="*/ 0 w 1244"/>
                <a:gd name="T6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4" h="888">
                  <a:moveTo>
                    <a:pt x="0" y="888"/>
                  </a:moveTo>
                  <a:lnTo>
                    <a:pt x="0" y="769"/>
                  </a:lnTo>
                  <a:lnTo>
                    <a:pt x="26" y="675"/>
                  </a:lnTo>
                  <a:lnTo>
                    <a:pt x="53" y="583"/>
                  </a:lnTo>
                  <a:lnTo>
                    <a:pt x="93" y="490"/>
                  </a:lnTo>
                  <a:lnTo>
                    <a:pt x="171" y="424"/>
                  </a:lnTo>
                  <a:lnTo>
                    <a:pt x="238" y="345"/>
                  </a:lnTo>
                  <a:lnTo>
                    <a:pt x="304" y="279"/>
                  </a:lnTo>
                  <a:lnTo>
                    <a:pt x="396" y="213"/>
                  </a:lnTo>
                  <a:lnTo>
                    <a:pt x="582" y="119"/>
                  </a:lnTo>
                  <a:lnTo>
                    <a:pt x="675" y="93"/>
                  </a:lnTo>
                  <a:lnTo>
                    <a:pt x="794" y="54"/>
                  </a:lnTo>
                  <a:lnTo>
                    <a:pt x="1006" y="26"/>
                  </a:lnTo>
                  <a:lnTo>
                    <a:pt x="1125" y="0"/>
                  </a:lnTo>
                  <a:lnTo>
                    <a:pt x="1244" y="0"/>
                  </a:lnTo>
                  <a:lnTo>
                    <a:pt x="1244" y="93"/>
                  </a:lnTo>
                  <a:lnTo>
                    <a:pt x="1125" y="93"/>
                  </a:lnTo>
                  <a:lnTo>
                    <a:pt x="1032" y="119"/>
                  </a:lnTo>
                  <a:lnTo>
                    <a:pt x="820" y="146"/>
                  </a:lnTo>
                  <a:lnTo>
                    <a:pt x="727" y="185"/>
                  </a:lnTo>
                  <a:lnTo>
                    <a:pt x="635" y="213"/>
                  </a:lnTo>
                  <a:lnTo>
                    <a:pt x="450" y="305"/>
                  </a:lnTo>
                  <a:lnTo>
                    <a:pt x="370" y="345"/>
                  </a:lnTo>
                  <a:lnTo>
                    <a:pt x="304" y="424"/>
                  </a:lnTo>
                  <a:lnTo>
                    <a:pt x="238" y="490"/>
                  </a:lnTo>
                  <a:lnTo>
                    <a:pt x="185" y="556"/>
                  </a:lnTo>
                  <a:lnTo>
                    <a:pt x="145" y="636"/>
                  </a:lnTo>
                  <a:lnTo>
                    <a:pt x="119" y="703"/>
                  </a:lnTo>
                  <a:lnTo>
                    <a:pt x="93" y="795"/>
                  </a:lnTo>
                  <a:lnTo>
                    <a:pt x="79" y="888"/>
                  </a:lnTo>
                  <a:lnTo>
                    <a:pt x="0" y="8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28" name="Freeform 40"/>
            <p:cNvSpPr>
              <a:spLocks/>
            </p:cNvSpPr>
            <p:nvPr/>
          </p:nvSpPr>
          <p:spPr bwMode="auto">
            <a:xfrm rot="-1316223">
              <a:off x="4222" y="1183"/>
              <a:ext cx="11" cy="1"/>
            </a:xfrm>
            <a:custGeom>
              <a:avLst/>
              <a:gdLst>
                <a:gd name="T0" fmla="*/ 0 w 79"/>
                <a:gd name="T1" fmla="*/ 79 w 79"/>
                <a:gd name="T2" fmla="*/ 0 w 79"/>
              </a:gdLst>
              <a:ahLst/>
              <a:cxnLst>
                <a:cxn ang="0">
                  <a:pos x="T0" y="0"/>
                </a:cxn>
                <a:cxn ang="0">
                  <a:pos x="T1" y="0"/>
                </a:cxn>
                <a:cxn ang="0">
                  <a:pos x="T2" y="0"/>
                </a:cxn>
              </a:cxnLst>
              <a:rect l="0" t="0" r="r" b="b"/>
              <a:pathLst>
                <a:path w="79">
                  <a:moveTo>
                    <a:pt x="0" y="0"/>
                  </a:moveTo>
                  <a:lnTo>
                    <a:pt x="79"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29" name="Freeform 41"/>
            <p:cNvSpPr>
              <a:spLocks/>
            </p:cNvSpPr>
            <p:nvPr/>
          </p:nvSpPr>
          <p:spPr bwMode="auto">
            <a:xfrm rot="-1316223">
              <a:off x="4352" y="968"/>
              <a:ext cx="159" cy="117"/>
            </a:xfrm>
            <a:custGeom>
              <a:avLst/>
              <a:gdLst>
                <a:gd name="T0" fmla="*/ 27 w 1113"/>
                <a:gd name="T1" fmla="*/ 0 h 821"/>
                <a:gd name="T2" fmla="*/ 213 w 1113"/>
                <a:gd name="T3" fmla="*/ 26 h 821"/>
                <a:gd name="T4" fmla="*/ 398 w 1113"/>
                <a:gd name="T5" fmla="*/ 54 h 821"/>
                <a:gd name="T6" fmla="*/ 490 w 1113"/>
                <a:gd name="T7" fmla="*/ 93 h 821"/>
                <a:gd name="T8" fmla="*/ 583 w 1113"/>
                <a:gd name="T9" fmla="*/ 119 h 821"/>
                <a:gd name="T10" fmla="*/ 676 w 1113"/>
                <a:gd name="T11" fmla="*/ 159 h 821"/>
                <a:gd name="T12" fmla="*/ 743 w 1113"/>
                <a:gd name="T13" fmla="*/ 213 h 821"/>
                <a:gd name="T14" fmla="*/ 888 w 1113"/>
                <a:gd name="T15" fmla="*/ 331 h 821"/>
                <a:gd name="T16" fmla="*/ 954 w 1113"/>
                <a:gd name="T17" fmla="*/ 398 h 821"/>
                <a:gd name="T18" fmla="*/ 994 w 1113"/>
                <a:gd name="T19" fmla="*/ 464 h 821"/>
                <a:gd name="T20" fmla="*/ 1046 w 1113"/>
                <a:gd name="T21" fmla="*/ 544 h 821"/>
                <a:gd name="T22" fmla="*/ 1073 w 1113"/>
                <a:gd name="T23" fmla="*/ 636 h 821"/>
                <a:gd name="T24" fmla="*/ 1086 w 1113"/>
                <a:gd name="T25" fmla="*/ 729 h 821"/>
                <a:gd name="T26" fmla="*/ 1113 w 1113"/>
                <a:gd name="T27" fmla="*/ 821 h 821"/>
                <a:gd name="T28" fmla="*/ 1020 w 1113"/>
                <a:gd name="T29" fmla="*/ 821 h 821"/>
                <a:gd name="T30" fmla="*/ 994 w 1113"/>
                <a:gd name="T31" fmla="*/ 729 h 821"/>
                <a:gd name="T32" fmla="*/ 994 w 1113"/>
                <a:gd name="T33" fmla="*/ 649 h 821"/>
                <a:gd name="T34" fmla="*/ 954 w 1113"/>
                <a:gd name="T35" fmla="*/ 583 h 821"/>
                <a:gd name="T36" fmla="*/ 928 w 1113"/>
                <a:gd name="T37" fmla="*/ 516 h 821"/>
                <a:gd name="T38" fmla="*/ 888 w 1113"/>
                <a:gd name="T39" fmla="*/ 450 h 821"/>
                <a:gd name="T40" fmla="*/ 835 w 1113"/>
                <a:gd name="T41" fmla="*/ 398 h 821"/>
                <a:gd name="T42" fmla="*/ 703 w 1113"/>
                <a:gd name="T43" fmla="*/ 279 h 821"/>
                <a:gd name="T44" fmla="*/ 623 w 1113"/>
                <a:gd name="T45" fmla="*/ 239 h 821"/>
                <a:gd name="T46" fmla="*/ 530 w 1113"/>
                <a:gd name="T47" fmla="*/ 213 h 821"/>
                <a:gd name="T48" fmla="*/ 464 w 1113"/>
                <a:gd name="T49" fmla="*/ 159 h 821"/>
                <a:gd name="T50" fmla="*/ 372 w 1113"/>
                <a:gd name="T51" fmla="*/ 146 h 821"/>
                <a:gd name="T52" fmla="*/ 187 w 1113"/>
                <a:gd name="T53" fmla="*/ 119 h 821"/>
                <a:gd name="T54" fmla="*/ 0 w 1113"/>
                <a:gd name="T55" fmla="*/ 93 h 821"/>
                <a:gd name="T56" fmla="*/ 27 w 1113"/>
                <a:gd name="T57"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3" h="821">
                  <a:moveTo>
                    <a:pt x="27" y="0"/>
                  </a:moveTo>
                  <a:lnTo>
                    <a:pt x="213" y="26"/>
                  </a:lnTo>
                  <a:lnTo>
                    <a:pt x="398" y="54"/>
                  </a:lnTo>
                  <a:lnTo>
                    <a:pt x="490" y="93"/>
                  </a:lnTo>
                  <a:lnTo>
                    <a:pt x="583" y="119"/>
                  </a:lnTo>
                  <a:lnTo>
                    <a:pt x="676" y="159"/>
                  </a:lnTo>
                  <a:lnTo>
                    <a:pt x="743" y="213"/>
                  </a:lnTo>
                  <a:lnTo>
                    <a:pt x="888" y="331"/>
                  </a:lnTo>
                  <a:lnTo>
                    <a:pt x="954" y="398"/>
                  </a:lnTo>
                  <a:lnTo>
                    <a:pt x="994" y="464"/>
                  </a:lnTo>
                  <a:lnTo>
                    <a:pt x="1046" y="544"/>
                  </a:lnTo>
                  <a:lnTo>
                    <a:pt x="1073" y="636"/>
                  </a:lnTo>
                  <a:lnTo>
                    <a:pt x="1086" y="729"/>
                  </a:lnTo>
                  <a:lnTo>
                    <a:pt x="1113" y="821"/>
                  </a:lnTo>
                  <a:lnTo>
                    <a:pt x="1020" y="821"/>
                  </a:lnTo>
                  <a:lnTo>
                    <a:pt x="994" y="729"/>
                  </a:lnTo>
                  <a:lnTo>
                    <a:pt x="994" y="649"/>
                  </a:lnTo>
                  <a:lnTo>
                    <a:pt x="954" y="583"/>
                  </a:lnTo>
                  <a:lnTo>
                    <a:pt x="928" y="516"/>
                  </a:lnTo>
                  <a:lnTo>
                    <a:pt x="888" y="450"/>
                  </a:lnTo>
                  <a:lnTo>
                    <a:pt x="835" y="398"/>
                  </a:lnTo>
                  <a:lnTo>
                    <a:pt x="703" y="279"/>
                  </a:lnTo>
                  <a:lnTo>
                    <a:pt x="623" y="239"/>
                  </a:lnTo>
                  <a:lnTo>
                    <a:pt x="530" y="213"/>
                  </a:lnTo>
                  <a:lnTo>
                    <a:pt x="464" y="159"/>
                  </a:lnTo>
                  <a:lnTo>
                    <a:pt x="372" y="146"/>
                  </a:lnTo>
                  <a:lnTo>
                    <a:pt x="187" y="119"/>
                  </a:lnTo>
                  <a:lnTo>
                    <a:pt x="0" y="93"/>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0" name="Freeform 42"/>
            <p:cNvSpPr>
              <a:spLocks/>
            </p:cNvSpPr>
            <p:nvPr/>
          </p:nvSpPr>
          <p:spPr bwMode="auto">
            <a:xfrm rot="-1316223">
              <a:off x="4511" y="1055"/>
              <a:ext cx="27" cy="53"/>
            </a:xfrm>
            <a:custGeom>
              <a:avLst/>
              <a:gdLst>
                <a:gd name="T0" fmla="*/ 185 w 185"/>
                <a:gd name="T1" fmla="*/ 0 h 372"/>
                <a:gd name="T2" fmla="*/ 158 w 185"/>
                <a:gd name="T3" fmla="*/ 93 h 372"/>
                <a:gd name="T4" fmla="*/ 145 w 185"/>
                <a:gd name="T5" fmla="*/ 186 h 372"/>
                <a:gd name="T6" fmla="*/ 92 w 185"/>
                <a:gd name="T7" fmla="*/ 278 h 372"/>
                <a:gd name="T8" fmla="*/ 66 w 185"/>
                <a:gd name="T9" fmla="*/ 372 h 372"/>
                <a:gd name="T10" fmla="*/ 0 w 185"/>
                <a:gd name="T11" fmla="*/ 344 h 372"/>
                <a:gd name="T12" fmla="*/ 26 w 185"/>
                <a:gd name="T13" fmla="*/ 252 h 372"/>
                <a:gd name="T14" fmla="*/ 52 w 185"/>
                <a:gd name="T15" fmla="*/ 159 h 372"/>
                <a:gd name="T16" fmla="*/ 66 w 185"/>
                <a:gd name="T17" fmla="*/ 93 h 372"/>
                <a:gd name="T18" fmla="*/ 92 w 185"/>
                <a:gd name="T19" fmla="*/ 0 h 372"/>
                <a:gd name="T20" fmla="*/ 185 w 185"/>
                <a:gd name="T2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372">
                  <a:moveTo>
                    <a:pt x="185" y="0"/>
                  </a:moveTo>
                  <a:lnTo>
                    <a:pt x="158" y="93"/>
                  </a:lnTo>
                  <a:lnTo>
                    <a:pt x="145" y="186"/>
                  </a:lnTo>
                  <a:lnTo>
                    <a:pt x="92" y="278"/>
                  </a:lnTo>
                  <a:lnTo>
                    <a:pt x="66" y="372"/>
                  </a:lnTo>
                  <a:lnTo>
                    <a:pt x="0" y="344"/>
                  </a:lnTo>
                  <a:lnTo>
                    <a:pt x="26" y="252"/>
                  </a:lnTo>
                  <a:lnTo>
                    <a:pt x="52" y="159"/>
                  </a:lnTo>
                  <a:lnTo>
                    <a:pt x="66" y="93"/>
                  </a:lnTo>
                  <a:lnTo>
                    <a:pt x="92" y="0"/>
                  </a:lnTo>
                  <a:lnTo>
                    <a:pt x="18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1" name="Freeform 43"/>
            <p:cNvSpPr>
              <a:spLocks/>
            </p:cNvSpPr>
            <p:nvPr/>
          </p:nvSpPr>
          <p:spPr bwMode="auto">
            <a:xfrm rot="-1316223">
              <a:off x="4515" y="1054"/>
              <a:ext cx="13" cy="1"/>
            </a:xfrm>
            <a:custGeom>
              <a:avLst/>
              <a:gdLst>
                <a:gd name="T0" fmla="*/ 93 w 93"/>
                <a:gd name="T1" fmla="*/ 0 w 93"/>
                <a:gd name="T2" fmla="*/ 93 w 93"/>
              </a:gdLst>
              <a:ahLst/>
              <a:cxnLst>
                <a:cxn ang="0">
                  <a:pos x="T0" y="0"/>
                </a:cxn>
                <a:cxn ang="0">
                  <a:pos x="T1" y="0"/>
                </a:cxn>
                <a:cxn ang="0">
                  <a:pos x="T2" y="0"/>
                </a:cxn>
              </a:cxnLst>
              <a:rect l="0" t="0" r="r" b="b"/>
              <a:pathLst>
                <a:path w="93">
                  <a:moveTo>
                    <a:pt x="93" y="0"/>
                  </a:move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2" name="Freeform 44"/>
            <p:cNvSpPr>
              <a:spLocks/>
            </p:cNvSpPr>
            <p:nvPr/>
          </p:nvSpPr>
          <p:spPr bwMode="auto">
            <a:xfrm rot="-1316223">
              <a:off x="4543" y="1050"/>
              <a:ext cx="233" cy="161"/>
            </a:xfrm>
            <a:custGeom>
              <a:avLst/>
              <a:gdLst>
                <a:gd name="T0" fmla="*/ 26 w 1628"/>
                <a:gd name="T1" fmla="*/ 0 h 1126"/>
                <a:gd name="T2" fmla="*/ 279 w 1628"/>
                <a:gd name="T3" fmla="*/ 106 h 1126"/>
                <a:gd name="T4" fmla="*/ 397 w 1628"/>
                <a:gd name="T5" fmla="*/ 119 h 1126"/>
                <a:gd name="T6" fmla="*/ 516 w 1628"/>
                <a:gd name="T7" fmla="*/ 172 h 1126"/>
                <a:gd name="T8" fmla="*/ 715 w 1628"/>
                <a:gd name="T9" fmla="*/ 265 h 1126"/>
                <a:gd name="T10" fmla="*/ 927 w 1628"/>
                <a:gd name="T11" fmla="*/ 384 h 1126"/>
                <a:gd name="T12" fmla="*/ 1112 w 1628"/>
                <a:gd name="T13" fmla="*/ 516 h 1126"/>
                <a:gd name="T14" fmla="*/ 1285 w 1628"/>
                <a:gd name="T15" fmla="*/ 662 h 1126"/>
                <a:gd name="T16" fmla="*/ 1377 w 1628"/>
                <a:gd name="T17" fmla="*/ 755 h 1126"/>
                <a:gd name="T18" fmla="*/ 1470 w 1628"/>
                <a:gd name="T19" fmla="*/ 847 h 1126"/>
                <a:gd name="T20" fmla="*/ 1628 w 1628"/>
                <a:gd name="T21" fmla="*/ 1060 h 1126"/>
                <a:gd name="T22" fmla="*/ 1562 w 1628"/>
                <a:gd name="T23" fmla="*/ 1126 h 1126"/>
                <a:gd name="T24" fmla="*/ 1391 w 1628"/>
                <a:gd name="T25" fmla="*/ 914 h 1126"/>
                <a:gd name="T26" fmla="*/ 1297 w 1628"/>
                <a:gd name="T27" fmla="*/ 821 h 1126"/>
                <a:gd name="T28" fmla="*/ 1231 w 1628"/>
                <a:gd name="T29" fmla="*/ 729 h 1126"/>
                <a:gd name="T30" fmla="*/ 1046 w 1628"/>
                <a:gd name="T31" fmla="*/ 582 h 1126"/>
                <a:gd name="T32" fmla="*/ 887 w 1628"/>
                <a:gd name="T33" fmla="*/ 476 h 1126"/>
                <a:gd name="T34" fmla="*/ 675 w 1628"/>
                <a:gd name="T35" fmla="*/ 357 h 1126"/>
                <a:gd name="T36" fmla="*/ 464 w 1628"/>
                <a:gd name="T37" fmla="*/ 265 h 1126"/>
                <a:gd name="T38" fmla="*/ 371 w 1628"/>
                <a:gd name="T39" fmla="*/ 212 h 1126"/>
                <a:gd name="T40" fmla="*/ 251 w 1628"/>
                <a:gd name="T41" fmla="*/ 172 h 1126"/>
                <a:gd name="T42" fmla="*/ 0 w 1628"/>
                <a:gd name="T43" fmla="*/ 106 h 1126"/>
                <a:gd name="T44" fmla="*/ 26 w 1628"/>
                <a:gd name="T45" fmla="*/ 0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8" h="1126">
                  <a:moveTo>
                    <a:pt x="26" y="0"/>
                  </a:moveTo>
                  <a:lnTo>
                    <a:pt x="279" y="106"/>
                  </a:lnTo>
                  <a:lnTo>
                    <a:pt x="397" y="119"/>
                  </a:lnTo>
                  <a:lnTo>
                    <a:pt x="516" y="172"/>
                  </a:lnTo>
                  <a:lnTo>
                    <a:pt x="715" y="265"/>
                  </a:lnTo>
                  <a:lnTo>
                    <a:pt x="927" y="384"/>
                  </a:lnTo>
                  <a:lnTo>
                    <a:pt x="1112" y="516"/>
                  </a:lnTo>
                  <a:lnTo>
                    <a:pt x="1285" y="662"/>
                  </a:lnTo>
                  <a:lnTo>
                    <a:pt x="1377" y="755"/>
                  </a:lnTo>
                  <a:lnTo>
                    <a:pt x="1470" y="847"/>
                  </a:lnTo>
                  <a:lnTo>
                    <a:pt x="1628" y="1060"/>
                  </a:lnTo>
                  <a:lnTo>
                    <a:pt x="1562" y="1126"/>
                  </a:lnTo>
                  <a:lnTo>
                    <a:pt x="1391" y="914"/>
                  </a:lnTo>
                  <a:lnTo>
                    <a:pt x="1297" y="821"/>
                  </a:lnTo>
                  <a:lnTo>
                    <a:pt x="1231" y="729"/>
                  </a:lnTo>
                  <a:lnTo>
                    <a:pt x="1046" y="582"/>
                  </a:lnTo>
                  <a:lnTo>
                    <a:pt x="887" y="476"/>
                  </a:lnTo>
                  <a:lnTo>
                    <a:pt x="675" y="357"/>
                  </a:lnTo>
                  <a:lnTo>
                    <a:pt x="464" y="265"/>
                  </a:lnTo>
                  <a:lnTo>
                    <a:pt x="371" y="212"/>
                  </a:lnTo>
                  <a:lnTo>
                    <a:pt x="251" y="172"/>
                  </a:lnTo>
                  <a:lnTo>
                    <a:pt x="0" y="106"/>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3" name="Freeform 45"/>
            <p:cNvSpPr>
              <a:spLocks/>
            </p:cNvSpPr>
            <p:nvPr/>
          </p:nvSpPr>
          <p:spPr bwMode="auto">
            <a:xfrm rot="-1316223">
              <a:off x="4518" y="1099"/>
              <a:ext cx="13" cy="15"/>
            </a:xfrm>
            <a:custGeom>
              <a:avLst/>
              <a:gdLst>
                <a:gd name="T0" fmla="*/ 27 w 93"/>
                <a:gd name="T1" fmla="*/ 52 h 106"/>
                <a:gd name="T2" fmla="*/ 0 w 93"/>
                <a:gd name="T3" fmla="*/ 106 h 106"/>
                <a:gd name="T4" fmla="*/ 53 w 93"/>
                <a:gd name="T5" fmla="*/ 106 h 106"/>
                <a:gd name="T6" fmla="*/ 79 w 93"/>
                <a:gd name="T7" fmla="*/ 0 h 106"/>
                <a:gd name="T8" fmla="*/ 93 w 93"/>
                <a:gd name="T9" fmla="*/ 80 h 106"/>
                <a:gd name="T10" fmla="*/ 27 w 93"/>
                <a:gd name="T11" fmla="*/ 52 h 106"/>
              </a:gdLst>
              <a:ahLst/>
              <a:cxnLst>
                <a:cxn ang="0">
                  <a:pos x="T0" y="T1"/>
                </a:cxn>
                <a:cxn ang="0">
                  <a:pos x="T2" y="T3"/>
                </a:cxn>
                <a:cxn ang="0">
                  <a:pos x="T4" y="T5"/>
                </a:cxn>
                <a:cxn ang="0">
                  <a:pos x="T6" y="T7"/>
                </a:cxn>
                <a:cxn ang="0">
                  <a:pos x="T8" y="T9"/>
                </a:cxn>
                <a:cxn ang="0">
                  <a:pos x="T10" y="T11"/>
                </a:cxn>
              </a:cxnLst>
              <a:rect l="0" t="0" r="r" b="b"/>
              <a:pathLst>
                <a:path w="93" h="106">
                  <a:moveTo>
                    <a:pt x="27" y="52"/>
                  </a:moveTo>
                  <a:lnTo>
                    <a:pt x="0" y="106"/>
                  </a:lnTo>
                  <a:lnTo>
                    <a:pt x="53" y="106"/>
                  </a:lnTo>
                  <a:lnTo>
                    <a:pt x="79" y="0"/>
                  </a:lnTo>
                  <a:lnTo>
                    <a:pt x="93" y="80"/>
                  </a:lnTo>
                  <a:lnTo>
                    <a:pt x="27" y="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4" name="Freeform 46"/>
            <p:cNvSpPr>
              <a:spLocks/>
            </p:cNvSpPr>
            <p:nvPr/>
          </p:nvSpPr>
          <p:spPr bwMode="auto">
            <a:xfrm rot="-1316223">
              <a:off x="4804" y="1137"/>
              <a:ext cx="80" cy="119"/>
            </a:xfrm>
            <a:custGeom>
              <a:avLst/>
              <a:gdLst>
                <a:gd name="T0" fmla="*/ 66 w 556"/>
                <a:gd name="T1" fmla="*/ 0 h 834"/>
                <a:gd name="T2" fmla="*/ 159 w 556"/>
                <a:gd name="T3" fmla="*/ 92 h 834"/>
                <a:gd name="T4" fmla="*/ 225 w 556"/>
                <a:gd name="T5" fmla="*/ 185 h 834"/>
                <a:gd name="T6" fmla="*/ 371 w 556"/>
                <a:gd name="T7" fmla="*/ 370 h 834"/>
                <a:gd name="T8" fmla="*/ 438 w 556"/>
                <a:gd name="T9" fmla="*/ 462 h 834"/>
                <a:gd name="T10" fmla="*/ 490 w 556"/>
                <a:gd name="T11" fmla="*/ 582 h 834"/>
                <a:gd name="T12" fmla="*/ 530 w 556"/>
                <a:gd name="T13" fmla="*/ 687 h 834"/>
                <a:gd name="T14" fmla="*/ 556 w 556"/>
                <a:gd name="T15" fmla="*/ 834 h 834"/>
                <a:gd name="T16" fmla="*/ 464 w 556"/>
                <a:gd name="T17" fmla="*/ 834 h 834"/>
                <a:gd name="T18" fmla="*/ 438 w 556"/>
                <a:gd name="T19" fmla="*/ 715 h 834"/>
                <a:gd name="T20" fmla="*/ 411 w 556"/>
                <a:gd name="T21" fmla="*/ 595 h 834"/>
                <a:gd name="T22" fmla="*/ 371 w 556"/>
                <a:gd name="T23" fmla="*/ 502 h 834"/>
                <a:gd name="T24" fmla="*/ 305 w 556"/>
                <a:gd name="T25" fmla="*/ 410 h 834"/>
                <a:gd name="T26" fmla="*/ 159 w 556"/>
                <a:gd name="T27" fmla="*/ 251 h 834"/>
                <a:gd name="T28" fmla="*/ 93 w 556"/>
                <a:gd name="T29" fmla="*/ 159 h 834"/>
                <a:gd name="T30" fmla="*/ 0 w 556"/>
                <a:gd name="T31" fmla="*/ 39 h 834"/>
                <a:gd name="T32" fmla="*/ 66 w 556"/>
                <a:gd name="T3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6" h="834">
                  <a:moveTo>
                    <a:pt x="66" y="0"/>
                  </a:moveTo>
                  <a:lnTo>
                    <a:pt x="159" y="92"/>
                  </a:lnTo>
                  <a:lnTo>
                    <a:pt x="225" y="185"/>
                  </a:lnTo>
                  <a:lnTo>
                    <a:pt x="371" y="370"/>
                  </a:lnTo>
                  <a:lnTo>
                    <a:pt x="438" y="462"/>
                  </a:lnTo>
                  <a:lnTo>
                    <a:pt x="490" y="582"/>
                  </a:lnTo>
                  <a:lnTo>
                    <a:pt x="530" y="687"/>
                  </a:lnTo>
                  <a:lnTo>
                    <a:pt x="556" y="834"/>
                  </a:lnTo>
                  <a:lnTo>
                    <a:pt x="464" y="834"/>
                  </a:lnTo>
                  <a:lnTo>
                    <a:pt x="438" y="715"/>
                  </a:lnTo>
                  <a:lnTo>
                    <a:pt x="411" y="595"/>
                  </a:lnTo>
                  <a:lnTo>
                    <a:pt x="371" y="502"/>
                  </a:lnTo>
                  <a:lnTo>
                    <a:pt x="305" y="410"/>
                  </a:lnTo>
                  <a:lnTo>
                    <a:pt x="159" y="251"/>
                  </a:lnTo>
                  <a:lnTo>
                    <a:pt x="93" y="159"/>
                  </a:lnTo>
                  <a:lnTo>
                    <a:pt x="0" y="39"/>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5" name="Freeform 47"/>
            <p:cNvSpPr>
              <a:spLocks/>
            </p:cNvSpPr>
            <p:nvPr/>
          </p:nvSpPr>
          <p:spPr bwMode="auto">
            <a:xfrm rot="-1316223">
              <a:off x="4798" y="1257"/>
              <a:ext cx="136" cy="137"/>
            </a:xfrm>
            <a:custGeom>
              <a:avLst/>
              <a:gdLst>
                <a:gd name="T0" fmla="*/ 953 w 953"/>
                <a:gd name="T1" fmla="*/ 0 h 954"/>
                <a:gd name="T2" fmla="*/ 927 w 953"/>
                <a:gd name="T3" fmla="*/ 92 h 954"/>
                <a:gd name="T4" fmla="*/ 927 w 953"/>
                <a:gd name="T5" fmla="*/ 185 h 954"/>
                <a:gd name="T6" fmla="*/ 901 w 953"/>
                <a:gd name="T7" fmla="*/ 278 h 954"/>
                <a:gd name="T8" fmla="*/ 861 w 953"/>
                <a:gd name="T9" fmla="*/ 344 h 954"/>
                <a:gd name="T10" fmla="*/ 795 w 953"/>
                <a:gd name="T11" fmla="*/ 516 h 954"/>
                <a:gd name="T12" fmla="*/ 716 w 953"/>
                <a:gd name="T13" fmla="*/ 582 h 954"/>
                <a:gd name="T14" fmla="*/ 676 w 953"/>
                <a:gd name="T15" fmla="*/ 622 h 954"/>
                <a:gd name="T16" fmla="*/ 596 w 953"/>
                <a:gd name="T17" fmla="*/ 702 h 954"/>
                <a:gd name="T18" fmla="*/ 530 w 953"/>
                <a:gd name="T19" fmla="*/ 741 h 954"/>
                <a:gd name="T20" fmla="*/ 463 w 953"/>
                <a:gd name="T21" fmla="*/ 795 h 954"/>
                <a:gd name="T22" fmla="*/ 371 w 953"/>
                <a:gd name="T23" fmla="*/ 834 h 954"/>
                <a:gd name="T24" fmla="*/ 212 w 953"/>
                <a:gd name="T25" fmla="*/ 900 h 954"/>
                <a:gd name="T26" fmla="*/ 27 w 953"/>
                <a:gd name="T27" fmla="*/ 954 h 954"/>
                <a:gd name="T28" fmla="*/ 0 w 953"/>
                <a:gd name="T29" fmla="*/ 861 h 954"/>
                <a:gd name="T30" fmla="*/ 160 w 953"/>
                <a:gd name="T31" fmla="*/ 807 h 954"/>
                <a:gd name="T32" fmla="*/ 318 w 953"/>
                <a:gd name="T33" fmla="*/ 741 h 954"/>
                <a:gd name="T34" fmla="*/ 397 w 953"/>
                <a:gd name="T35" fmla="*/ 715 h 954"/>
                <a:gd name="T36" fmla="*/ 490 w 953"/>
                <a:gd name="T37" fmla="*/ 675 h 954"/>
                <a:gd name="T38" fmla="*/ 530 w 953"/>
                <a:gd name="T39" fmla="*/ 622 h 954"/>
                <a:gd name="T40" fmla="*/ 596 w 953"/>
                <a:gd name="T41" fmla="*/ 556 h 954"/>
                <a:gd name="T42" fmla="*/ 650 w 953"/>
                <a:gd name="T43" fmla="*/ 516 h 954"/>
                <a:gd name="T44" fmla="*/ 702 w 953"/>
                <a:gd name="T45" fmla="*/ 463 h 954"/>
                <a:gd name="T46" fmla="*/ 795 w 953"/>
                <a:gd name="T47" fmla="*/ 305 h 954"/>
                <a:gd name="T48" fmla="*/ 808 w 953"/>
                <a:gd name="T49" fmla="*/ 251 h 954"/>
                <a:gd name="T50" fmla="*/ 835 w 953"/>
                <a:gd name="T51" fmla="*/ 158 h 954"/>
                <a:gd name="T52" fmla="*/ 835 w 953"/>
                <a:gd name="T53" fmla="*/ 92 h 954"/>
                <a:gd name="T54" fmla="*/ 861 w 953"/>
                <a:gd name="T55" fmla="*/ 0 h 954"/>
                <a:gd name="T56" fmla="*/ 953 w 953"/>
                <a:gd name="T57"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3" h="954">
                  <a:moveTo>
                    <a:pt x="953" y="0"/>
                  </a:moveTo>
                  <a:lnTo>
                    <a:pt x="927" y="92"/>
                  </a:lnTo>
                  <a:lnTo>
                    <a:pt x="927" y="185"/>
                  </a:lnTo>
                  <a:lnTo>
                    <a:pt x="901" y="278"/>
                  </a:lnTo>
                  <a:lnTo>
                    <a:pt x="861" y="344"/>
                  </a:lnTo>
                  <a:lnTo>
                    <a:pt x="795" y="516"/>
                  </a:lnTo>
                  <a:lnTo>
                    <a:pt x="716" y="582"/>
                  </a:lnTo>
                  <a:lnTo>
                    <a:pt x="676" y="622"/>
                  </a:lnTo>
                  <a:lnTo>
                    <a:pt x="596" y="702"/>
                  </a:lnTo>
                  <a:lnTo>
                    <a:pt x="530" y="741"/>
                  </a:lnTo>
                  <a:lnTo>
                    <a:pt x="463" y="795"/>
                  </a:lnTo>
                  <a:lnTo>
                    <a:pt x="371" y="834"/>
                  </a:lnTo>
                  <a:lnTo>
                    <a:pt x="212" y="900"/>
                  </a:lnTo>
                  <a:lnTo>
                    <a:pt x="27" y="954"/>
                  </a:lnTo>
                  <a:lnTo>
                    <a:pt x="0" y="861"/>
                  </a:lnTo>
                  <a:lnTo>
                    <a:pt x="160" y="807"/>
                  </a:lnTo>
                  <a:lnTo>
                    <a:pt x="318" y="741"/>
                  </a:lnTo>
                  <a:lnTo>
                    <a:pt x="397" y="715"/>
                  </a:lnTo>
                  <a:lnTo>
                    <a:pt x="490" y="675"/>
                  </a:lnTo>
                  <a:lnTo>
                    <a:pt x="530" y="622"/>
                  </a:lnTo>
                  <a:lnTo>
                    <a:pt x="596" y="556"/>
                  </a:lnTo>
                  <a:lnTo>
                    <a:pt x="650" y="516"/>
                  </a:lnTo>
                  <a:lnTo>
                    <a:pt x="702" y="463"/>
                  </a:lnTo>
                  <a:lnTo>
                    <a:pt x="795" y="305"/>
                  </a:lnTo>
                  <a:lnTo>
                    <a:pt x="808" y="251"/>
                  </a:lnTo>
                  <a:lnTo>
                    <a:pt x="835" y="158"/>
                  </a:lnTo>
                  <a:lnTo>
                    <a:pt x="835" y="92"/>
                  </a:lnTo>
                  <a:lnTo>
                    <a:pt x="861" y="0"/>
                  </a:lnTo>
                  <a:lnTo>
                    <a:pt x="95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6" name="Freeform 48"/>
            <p:cNvSpPr>
              <a:spLocks/>
            </p:cNvSpPr>
            <p:nvPr/>
          </p:nvSpPr>
          <p:spPr bwMode="auto">
            <a:xfrm rot="-1316223">
              <a:off x="4891" y="1239"/>
              <a:ext cx="13" cy="1"/>
            </a:xfrm>
            <a:custGeom>
              <a:avLst/>
              <a:gdLst>
                <a:gd name="T0" fmla="*/ 92 w 92"/>
                <a:gd name="T1" fmla="*/ 0 w 92"/>
                <a:gd name="T2" fmla="*/ 92 w 92"/>
              </a:gdLst>
              <a:ahLst/>
              <a:cxnLst>
                <a:cxn ang="0">
                  <a:pos x="T0" y="0"/>
                </a:cxn>
                <a:cxn ang="0">
                  <a:pos x="T1" y="0"/>
                </a:cxn>
                <a:cxn ang="0">
                  <a:pos x="T2" y="0"/>
                </a:cxn>
              </a:cxnLst>
              <a:rect l="0" t="0" r="r" b="b"/>
              <a:pathLst>
                <a:path w="92">
                  <a:moveTo>
                    <a:pt x="92" y="0"/>
                  </a:moveTo>
                  <a:lnTo>
                    <a:pt x="0" y="0"/>
                  </a:lnTo>
                  <a:lnTo>
                    <a:pt x="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7" name="Freeform 49"/>
            <p:cNvSpPr>
              <a:spLocks/>
            </p:cNvSpPr>
            <p:nvPr/>
          </p:nvSpPr>
          <p:spPr bwMode="auto">
            <a:xfrm rot="-1316223">
              <a:off x="4822" y="1382"/>
              <a:ext cx="36" cy="27"/>
            </a:xfrm>
            <a:custGeom>
              <a:avLst/>
              <a:gdLst>
                <a:gd name="T0" fmla="*/ 0 w 252"/>
                <a:gd name="T1" fmla="*/ 94 h 187"/>
                <a:gd name="T2" fmla="*/ 40 w 252"/>
                <a:gd name="T3" fmla="*/ 67 h 187"/>
                <a:gd name="T4" fmla="*/ 93 w 252"/>
                <a:gd name="T5" fmla="*/ 40 h 187"/>
                <a:gd name="T6" fmla="*/ 160 w 252"/>
                <a:gd name="T7" fmla="*/ 28 h 187"/>
                <a:gd name="T8" fmla="*/ 226 w 252"/>
                <a:gd name="T9" fmla="*/ 0 h 187"/>
                <a:gd name="T10" fmla="*/ 252 w 252"/>
                <a:gd name="T11" fmla="*/ 94 h 187"/>
                <a:gd name="T12" fmla="*/ 186 w 252"/>
                <a:gd name="T13" fmla="*/ 94 h 187"/>
                <a:gd name="T14" fmla="*/ 132 w 252"/>
                <a:gd name="T15" fmla="*/ 120 h 187"/>
                <a:gd name="T16" fmla="*/ 93 w 252"/>
                <a:gd name="T17" fmla="*/ 160 h 187"/>
                <a:gd name="T18" fmla="*/ 27 w 252"/>
                <a:gd name="T19" fmla="*/ 187 h 187"/>
                <a:gd name="T20" fmla="*/ 0 w 252"/>
                <a:gd name="T21" fmla="*/ 9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187">
                  <a:moveTo>
                    <a:pt x="0" y="94"/>
                  </a:moveTo>
                  <a:lnTo>
                    <a:pt x="40" y="67"/>
                  </a:lnTo>
                  <a:lnTo>
                    <a:pt x="93" y="40"/>
                  </a:lnTo>
                  <a:lnTo>
                    <a:pt x="160" y="28"/>
                  </a:lnTo>
                  <a:lnTo>
                    <a:pt x="226" y="0"/>
                  </a:lnTo>
                  <a:lnTo>
                    <a:pt x="252" y="94"/>
                  </a:lnTo>
                  <a:lnTo>
                    <a:pt x="186" y="94"/>
                  </a:lnTo>
                  <a:lnTo>
                    <a:pt x="132" y="120"/>
                  </a:lnTo>
                  <a:lnTo>
                    <a:pt x="93" y="160"/>
                  </a:lnTo>
                  <a:lnTo>
                    <a:pt x="27" y="187"/>
                  </a:lnTo>
                  <a:lnTo>
                    <a:pt x="0"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8" name="Freeform 50"/>
            <p:cNvSpPr>
              <a:spLocks/>
            </p:cNvSpPr>
            <p:nvPr/>
          </p:nvSpPr>
          <p:spPr bwMode="auto">
            <a:xfrm rot="-1316223">
              <a:off x="4826" y="1400"/>
              <a:ext cx="3" cy="14"/>
            </a:xfrm>
            <a:custGeom>
              <a:avLst/>
              <a:gdLst>
                <a:gd name="T0" fmla="*/ 27 w 27"/>
                <a:gd name="T1" fmla="*/ 93 h 93"/>
                <a:gd name="T2" fmla="*/ 0 w 27"/>
                <a:gd name="T3" fmla="*/ 0 h 93"/>
                <a:gd name="T4" fmla="*/ 27 w 27"/>
                <a:gd name="T5" fmla="*/ 93 h 93"/>
                <a:gd name="T6" fmla="*/ 0 w 27"/>
                <a:gd name="T7" fmla="*/ 0 h 93"/>
                <a:gd name="T8" fmla="*/ 27 w 27"/>
                <a:gd name="T9" fmla="*/ 93 h 93"/>
              </a:gdLst>
              <a:ahLst/>
              <a:cxnLst>
                <a:cxn ang="0">
                  <a:pos x="T0" y="T1"/>
                </a:cxn>
                <a:cxn ang="0">
                  <a:pos x="T2" y="T3"/>
                </a:cxn>
                <a:cxn ang="0">
                  <a:pos x="T4" y="T5"/>
                </a:cxn>
                <a:cxn ang="0">
                  <a:pos x="T6" y="T7"/>
                </a:cxn>
                <a:cxn ang="0">
                  <a:pos x="T8" y="T9"/>
                </a:cxn>
              </a:cxnLst>
              <a:rect l="0" t="0" r="r" b="b"/>
              <a:pathLst>
                <a:path w="27" h="93">
                  <a:moveTo>
                    <a:pt x="27" y="93"/>
                  </a:moveTo>
                  <a:lnTo>
                    <a:pt x="0" y="0"/>
                  </a:lnTo>
                  <a:lnTo>
                    <a:pt x="27" y="93"/>
                  </a:lnTo>
                  <a:lnTo>
                    <a:pt x="0" y="0"/>
                  </a:lnTo>
                  <a:lnTo>
                    <a:pt x="27"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39" name="Freeform 51"/>
            <p:cNvSpPr>
              <a:spLocks/>
            </p:cNvSpPr>
            <p:nvPr/>
          </p:nvSpPr>
          <p:spPr bwMode="auto">
            <a:xfrm rot="-1316223">
              <a:off x="4856" y="1358"/>
              <a:ext cx="91" cy="61"/>
            </a:xfrm>
            <a:custGeom>
              <a:avLst/>
              <a:gdLst>
                <a:gd name="T0" fmla="*/ 26 w 635"/>
                <a:gd name="T1" fmla="*/ 0 h 425"/>
                <a:gd name="T2" fmla="*/ 119 w 635"/>
                <a:gd name="T3" fmla="*/ 0 h 425"/>
                <a:gd name="T4" fmla="*/ 211 w 635"/>
                <a:gd name="T5" fmla="*/ 28 h 425"/>
                <a:gd name="T6" fmla="*/ 330 w 635"/>
                <a:gd name="T7" fmla="*/ 40 h 425"/>
                <a:gd name="T8" fmla="*/ 424 w 635"/>
                <a:gd name="T9" fmla="*/ 94 h 425"/>
                <a:gd name="T10" fmla="*/ 490 w 635"/>
                <a:gd name="T11" fmla="*/ 160 h 425"/>
                <a:gd name="T12" fmla="*/ 569 w 635"/>
                <a:gd name="T13" fmla="*/ 239 h 425"/>
                <a:gd name="T14" fmla="*/ 582 w 635"/>
                <a:gd name="T15" fmla="*/ 279 h 425"/>
                <a:gd name="T16" fmla="*/ 609 w 635"/>
                <a:gd name="T17" fmla="*/ 332 h 425"/>
                <a:gd name="T18" fmla="*/ 609 w 635"/>
                <a:gd name="T19" fmla="*/ 372 h 425"/>
                <a:gd name="T20" fmla="*/ 635 w 635"/>
                <a:gd name="T21" fmla="*/ 425 h 425"/>
                <a:gd name="T22" fmla="*/ 542 w 635"/>
                <a:gd name="T23" fmla="*/ 425 h 425"/>
                <a:gd name="T24" fmla="*/ 516 w 635"/>
                <a:gd name="T25" fmla="*/ 372 h 425"/>
                <a:gd name="T26" fmla="*/ 516 w 635"/>
                <a:gd name="T27" fmla="*/ 345 h 425"/>
                <a:gd name="T28" fmla="*/ 490 w 635"/>
                <a:gd name="T29" fmla="*/ 305 h 425"/>
                <a:gd name="T30" fmla="*/ 490 w 635"/>
                <a:gd name="T31" fmla="*/ 279 h 425"/>
                <a:gd name="T32" fmla="*/ 450 w 635"/>
                <a:gd name="T33" fmla="*/ 239 h 425"/>
                <a:gd name="T34" fmla="*/ 370 w 635"/>
                <a:gd name="T35" fmla="*/ 187 h 425"/>
                <a:gd name="T36" fmla="*/ 277 w 635"/>
                <a:gd name="T37" fmla="*/ 133 h 425"/>
                <a:gd name="T38" fmla="*/ 185 w 635"/>
                <a:gd name="T39" fmla="*/ 120 h 425"/>
                <a:gd name="T40" fmla="*/ 92 w 635"/>
                <a:gd name="T41" fmla="*/ 94 h 425"/>
                <a:gd name="T42" fmla="*/ 0 w 635"/>
                <a:gd name="T43" fmla="*/ 94 h 425"/>
                <a:gd name="T44" fmla="*/ 26 w 635"/>
                <a:gd name="T45"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5" h="425">
                  <a:moveTo>
                    <a:pt x="26" y="0"/>
                  </a:moveTo>
                  <a:lnTo>
                    <a:pt x="119" y="0"/>
                  </a:lnTo>
                  <a:lnTo>
                    <a:pt x="211" y="28"/>
                  </a:lnTo>
                  <a:lnTo>
                    <a:pt x="330" y="40"/>
                  </a:lnTo>
                  <a:lnTo>
                    <a:pt x="424" y="94"/>
                  </a:lnTo>
                  <a:lnTo>
                    <a:pt x="490" y="160"/>
                  </a:lnTo>
                  <a:lnTo>
                    <a:pt x="569" y="239"/>
                  </a:lnTo>
                  <a:lnTo>
                    <a:pt x="582" y="279"/>
                  </a:lnTo>
                  <a:lnTo>
                    <a:pt x="609" y="332"/>
                  </a:lnTo>
                  <a:lnTo>
                    <a:pt x="609" y="372"/>
                  </a:lnTo>
                  <a:lnTo>
                    <a:pt x="635" y="425"/>
                  </a:lnTo>
                  <a:lnTo>
                    <a:pt x="542" y="425"/>
                  </a:lnTo>
                  <a:lnTo>
                    <a:pt x="516" y="372"/>
                  </a:lnTo>
                  <a:lnTo>
                    <a:pt x="516" y="345"/>
                  </a:lnTo>
                  <a:lnTo>
                    <a:pt x="490" y="305"/>
                  </a:lnTo>
                  <a:lnTo>
                    <a:pt x="490" y="279"/>
                  </a:lnTo>
                  <a:lnTo>
                    <a:pt x="450" y="239"/>
                  </a:lnTo>
                  <a:lnTo>
                    <a:pt x="370" y="187"/>
                  </a:lnTo>
                  <a:lnTo>
                    <a:pt x="277" y="133"/>
                  </a:lnTo>
                  <a:lnTo>
                    <a:pt x="185" y="120"/>
                  </a:lnTo>
                  <a:lnTo>
                    <a:pt x="92" y="94"/>
                  </a:lnTo>
                  <a:lnTo>
                    <a:pt x="0" y="94"/>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0" name="Freeform 52"/>
            <p:cNvSpPr>
              <a:spLocks/>
            </p:cNvSpPr>
            <p:nvPr/>
          </p:nvSpPr>
          <p:spPr bwMode="auto">
            <a:xfrm rot="-1316223">
              <a:off x="4851" y="1376"/>
              <a:ext cx="4" cy="13"/>
            </a:xfrm>
            <a:custGeom>
              <a:avLst/>
              <a:gdLst>
                <a:gd name="T0" fmla="*/ 0 w 26"/>
                <a:gd name="T1" fmla="*/ 0 h 94"/>
                <a:gd name="T2" fmla="*/ 26 w 26"/>
                <a:gd name="T3" fmla="*/ 0 h 94"/>
                <a:gd name="T4" fmla="*/ 0 w 26"/>
                <a:gd name="T5" fmla="*/ 94 h 94"/>
                <a:gd name="T6" fmla="*/ 26 w 26"/>
                <a:gd name="T7" fmla="*/ 94 h 94"/>
                <a:gd name="T8" fmla="*/ 0 w 26"/>
                <a:gd name="T9" fmla="*/ 0 h 94"/>
              </a:gdLst>
              <a:ahLst/>
              <a:cxnLst>
                <a:cxn ang="0">
                  <a:pos x="T0" y="T1"/>
                </a:cxn>
                <a:cxn ang="0">
                  <a:pos x="T2" y="T3"/>
                </a:cxn>
                <a:cxn ang="0">
                  <a:pos x="T4" y="T5"/>
                </a:cxn>
                <a:cxn ang="0">
                  <a:pos x="T6" y="T7"/>
                </a:cxn>
                <a:cxn ang="0">
                  <a:pos x="T8" y="T9"/>
                </a:cxn>
              </a:cxnLst>
              <a:rect l="0" t="0" r="r" b="b"/>
              <a:pathLst>
                <a:path w="26" h="94">
                  <a:moveTo>
                    <a:pt x="0" y="0"/>
                  </a:moveTo>
                  <a:lnTo>
                    <a:pt x="26" y="0"/>
                  </a:lnTo>
                  <a:lnTo>
                    <a:pt x="0" y="94"/>
                  </a:lnTo>
                  <a:lnTo>
                    <a:pt x="26" y="9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1" name="Freeform 53"/>
            <p:cNvSpPr>
              <a:spLocks/>
            </p:cNvSpPr>
            <p:nvPr/>
          </p:nvSpPr>
          <p:spPr bwMode="auto">
            <a:xfrm rot="-1316223">
              <a:off x="4787" y="1433"/>
              <a:ext cx="190" cy="79"/>
            </a:xfrm>
            <a:custGeom>
              <a:avLst/>
              <a:gdLst>
                <a:gd name="T0" fmla="*/ 1324 w 1324"/>
                <a:gd name="T1" fmla="*/ 0 h 555"/>
                <a:gd name="T2" fmla="*/ 1298 w 1324"/>
                <a:gd name="T3" fmla="*/ 93 h 555"/>
                <a:gd name="T4" fmla="*/ 1271 w 1324"/>
                <a:gd name="T5" fmla="*/ 185 h 555"/>
                <a:gd name="T6" fmla="*/ 1231 w 1324"/>
                <a:gd name="T7" fmla="*/ 278 h 555"/>
                <a:gd name="T8" fmla="*/ 1165 w 1324"/>
                <a:gd name="T9" fmla="*/ 344 h 555"/>
                <a:gd name="T10" fmla="*/ 1019 w 1324"/>
                <a:gd name="T11" fmla="*/ 437 h 555"/>
                <a:gd name="T12" fmla="*/ 926 w 1324"/>
                <a:gd name="T13" fmla="*/ 489 h 555"/>
                <a:gd name="T14" fmla="*/ 834 w 1324"/>
                <a:gd name="T15" fmla="*/ 503 h 555"/>
                <a:gd name="T16" fmla="*/ 741 w 1324"/>
                <a:gd name="T17" fmla="*/ 503 h 555"/>
                <a:gd name="T18" fmla="*/ 623 w 1324"/>
                <a:gd name="T19" fmla="*/ 529 h 555"/>
                <a:gd name="T20" fmla="*/ 410 w 1324"/>
                <a:gd name="T21" fmla="*/ 555 h 555"/>
                <a:gd name="T22" fmla="*/ 0 w 1324"/>
                <a:gd name="T23" fmla="*/ 555 h 555"/>
                <a:gd name="T24" fmla="*/ 0 w 1324"/>
                <a:gd name="T25" fmla="*/ 463 h 555"/>
                <a:gd name="T26" fmla="*/ 410 w 1324"/>
                <a:gd name="T27" fmla="*/ 463 h 555"/>
                <a:gd name="T28" fmla="*/ 623 w 1324"/>
                <a:gd name="T29" fmla="*/ 437 h 555"/>
                <a:gd name="T30" fmla="*/ 715 w 1324"/>
                <a:gd name="T31" fmla="*/ 437 h 555"/>
                <a:gd name="T32" fmla="*/ 808 w 1324"/>
                <a:gd name="T33" fmla="*/ 410 h 555"/>
                <a:gd name="T34" fmla="*/ 900 w 1324"/>
                <a:gd name="T35" fmla="*/ 384 h 555"/>
                <a:gd name="T36" fmla="*/ 966 w 1324"/>
                <a:gd name="T37" fmla="*/ 370 h 555"/>
                <a:gd name="T38" fmla="*/ 1113 w 1324"/>
                <a:gd name="T39" fmla="*/ 278 h 555"/>
                <a:gd name="T40" fmla="*/ 1165 w 1324"/>
                <a:gd name="T41" fmla="*/ 225 h 555"/>
                <a:gd name="T42" fmla="*/ 1179 w 1324"/>
                <a:gd name="T43" fmla="*/ 159 h 555"/>
                <a:gd name="T44" fmla="*/ 1205 w 1324"/>
                <a:gd name="T45" fmla="*/ 93 h 555"/>
                <a:gd name="T46" fmla="*/ 1231 w 1324"/>
                <a:gd name="T47" fmla="*/ 0 h 555"/>
                <a:gd name="T48" fmla="*/ 1324 w 1324"/>
                <a:gd name="T4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4" h="555">
                  <a:moveTo>
                    <a:pt x="1324" y="0"/>
                  </a:moveTo>
                  <a:lnTo>
                    <a:pt x="1298" y="93"/>
                  </a:lnTo>
                  <a:lnTo>
                    <a:pt x="1271" y="185"/>
                  </a:lnTo>
                  <a:lnTo>
                    <a:pt x="1231" y="278"/>
                  </a:lnTo>
                  <a:lnTo>
                    <a:pt x="1165" y="344"/>
                  </a:lnTo>
                  <a:lnTo>
                    <a:pt x="1019" y="437"/>
                  </a:lnTo>
                  <a:lnTo>
                    <a:pt x="926" y="489"/>
                  </a:lnTo>
                  <a:lnTo>
                    <a:pt x="834" y="503"/>
                  </a:lnTo>
                  <a:lnTo>
                    <a:pt x="741" y="503"/>
                  </a:lnTo>
                  <a:lnTo>
                    <a:pt x="623" y="529"/>
                  </a:lnTo>
                  <a:lnTo>
                    <a:pt x="410" y="555"/>
                  </a:lnTo>
                  <a:lnTo>
                    <a:pt x="0" y="555"/>
                  </a:lnTo>
                  <a:lnTo>
                    <a:pt x="0" y="463"/>
                  </a:lnTo>
                  <a:lnTo>
                    <a:pt x="410" y="463"/>
                  </a:lnTo>
                  <a:lnTo>
                    <a:pt x="623" y="437"/>
                  </a:lnTo>
                  <a:lnTo>
                    <a:pt x="715" y="437"/>
                  </a:lnTo>
                  <a:lnTo>
                    <a:pt x="808" y="410"/>
                  </a:lnTo>
                  <a:lnTo>
                    <a:pt x="900" y="384"/>
                  </a:lnTo>
                  <a:lnTo>
                    <a:pt x="966" y="370"/>
                  </a:lnTo>
                  <a:lnTo>
                    <a:pt x="1113" y="278"/>
                  </a:lnTo>
                  <a:lnTo>
                    <a:pt x="1165" y="225"/>
                  </a:lnTo>
                  <a:lnTo>
                    <a:pt x="1179" y="159"/>
                  </a:lnTo>
                  <a:lnTo>
                    <a:pt x="1205" y="93"/>
                  </a:lnTo>
                  <a:lnTo>
                    <a:pt x="1231" y="0"/>
                  </a:lnTo>
                  <a:lnTo>
                    <a:pt x="13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2" name="Freeform 54"/>
            <p:cNvSpPr>
              <a:spLocks/>
            </p:cNvSpPr>
            <p:nvPr/>
          </p:nvSpPr>
          <p:spPr bwMode="auto">
            <a:xfrm rot="-1316223">
              <a:off x="4942" y="1403"/>
              <a:ext cx="14" cy="1"/>
            </a:xfrm>
            <a:custGeom>
              <a:avLst/>
              <a:gdLst>
                <a:gd name="T0" fmla="*/ 93 w 93"/>
                <a:gd name="T1" fmla="*/ 0 w 93"/>
                <a:gd name="T2" fmla="*/ 93 w 93"/>
              </a:gdLst>
              <a:ahLst/>
              <a:cxnLst>
                <a:cxn ang="0">
                  <a:pos x="T0" y="0"/>
                </a:cxn>
                <a:cxn ang="0">
                  <a:pos x="T1" y="0"/>
                </a:cxn>
                <a:cxn ang="0">
                  <a:pos x="T2" y="0"/>
                </a:cxn>
              </a:cxnLst>
              <a:rect l="0" t="0" r="r" b="b"/>
              <a:pathLst>
                <a:path w="93">
                  <a:moveTo>
                    <a:pt x="93" y="0"/>
                  </a:move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3" name="Freeform 55"/>
            <p:cNvSpPr>
              <a:spLocks/>
            </p:cNvSpPr>
            <p:nvPr/>
          </p:nvSpPr>
          <p:spPr bwMode="auto">
            <a:xfrm rot="-1316223">
              <a:off x="4655" y="1491"/>
              <a:ext cx="143" cy="83"/>
            </a:xfrm>
            <a:custGeom>
              <a:avLst/>
              <a:gdLst>
                <a:gd name="T0" fmla="*/ 980 w 1007"/>
                <a:gd name="T1" fmla="*/ 582 h 582"/>
                <a:gd name="T2" fmla="*/ 835 w 1007"/>
                <a:gd name="T3" fmla="*/ 582 h 582"/>
                <a:gd name="T4" fmla="*/ 769 w 1007"/>
                <a:gd name="T5" fmla="*/ 556 h 582"/>
                <a:gd name="T6" fmla="*/ 702 w 1007"/>
                <a:gd name="T7" fmla="*/ 530 h 582"/>
                <a:gd name="T8" fmla="*/ 556 w 1007"/>
                <a:gd name="T9" fmla="*/ 490 h 582"/>
                <a:gd name="T10" fmla="*/ 437 w 1007"/>
                <a:gd name="T11" fmla="*/ 411 h 582"/>
                <a:gd name="T12" fmla="*/ 345 w 1007"/>
                <a:gd name="T13" fmla="*/ 319 h 582"/>
                <a:gd name="T14" fmla="*/ 239 w 1007"/>
                <a:gd name="T15" fmla="*/ 252 h 582"/>
                <a:gd name="T16" fmla="*/ 0 w 1007"/>
                <a:gd name="T17" fmla="*/ 66 h 582"/>
                <a:gd name="T18" fmla="*/ 66 w 1007"/>
                <a:gd name="T19" fmla="*/ 0 h 582"/>
                <a:gd name="T20" fmla="*/ 305 w 1007"/>
                <a:gd name="T21" fmla="*/ 186 h 582"/>
                <a:gd name="T22" fmla="*/ 397 w 1007"/>
                <a:gd name="T23" fmla="*/ 252 h 582"/>
                <a:gd name="T24" fmla="*/ 517 w 1007"/>
                <a:gd name="T25" fmla="*/ 345 h 582"/>
                <a:gd name="T26" fmla="*/ 610 w 1007"/>
                <a:gd name="T27" fmla="*/ 397 h 582"/>
                <a:gd name="T28" fmla="*/ 729 w 1007"/>
                <a:gd name="T29" fmla="*/ 437 h 582"/>
                <a:gd name="T30" fmla="*/ 795 w 1007"/>
                <a:gd name="T31" fmla="*/ 464 h 582"/>
                <a:gd name="T32" fmla="*/ 835 w 1007"/>
                <a:gd name="T33" fmla="*/ 490 h 582"/>
                <a:gd name="T34" fmla="*/ 1007 w 1007"/>
                <a:gd name="T35" fmla="*/ 490 h 582"/>
                <a:gd name="T36" fmla="*/ 980 w 1007"/>
                <a:gd name="T37"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7" h="582">
                  <a:moveTo>
                    <a:pt x="980" y="582"/>
                  </a:moveTo>
                  <a:lnTo>
                    <a:pt x="835" y="582"/>
                  </a:lnTo>
                  <a:lnTo>
                    <a:pt x="769" y="556"/>
                  </a:lnTo>
                  <a:lnTo>
                    <a:pt x="702" y="530"/>
                  </a:lnTo>
                  <a:lnTo>
                    <a:pt x="556" y="490"/>
                  </a:lnTo>
                  <a:lnTo>
                    <a:pt x="437" y="411"/>
                  </a:lnTo>
                  <a:lnTo>
                    <a:pt x="345" y="319"/>
                  </a:lnTo>
                  <a:lnTo>
                    <a:pt x="239" y="252"/>
                  </a:lnTo>
                  <a:lnTo>
                    <a:pt x="0" y="66"/>
                  </a:lnTo>
                  <a:lnTo>
                    <a:pt x="66" y="0"/>
                  </a:lnTo>
                  <a:lnTo>
                    <a:pt x="305" y="186"/>
                  </a:lnTo>
                  <a:lnTo>
                    <a:pt x="397" y="252"/>
                  </a:lnTo>
                  <a:lnTo>
                    <a:pt x="517" y="345"/>
                  </a:lnTo>
                  <a:lnTo>
                    <a:pt x="610" y="397"/>
                  </a:lnTo>
                  <a:lnTo>
                    <a:pt x="729" y="437"/>
                  </a:lnTo>
                  <a:lnTo>
                    <a:pt x="795" y="464"/>
                  </a:lnTo>
                  <a:lnTo>
                    <a:pt x="835" y="490"/>
                  </a:lnTo>
                  <a:lnTo>
                    <a:pt x="1007" y="490"/>
                  </a:lnTo>
                  <a:lnTo>
                    <a:pt x="980" y="5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4" name="Freeform 56"/>
            <p:cNvSpPr>
              <a:spLocks/>
            </p:cNvSpPr>
            <p:nvPr/>
          </p:nvSpPr>
          <p:spPr bwMode="auto">
            <a:xfrm rot="-1316223">
              <a:off x="4803" y="1532"/>
              <a:ext cx="3" cy="13"/>
            </a:xfrm>
            <a:custGeom>
              <a:avLst/>
              <a:gdLst>
                <a:gd name="T0" fmla="*/ 27 w 27"/>
                <a:gd name="T1" fmla="*/ 92 h 92"/>
                <a:gd name="T2" fmla="*/ 0 w 27"/>
                <a:gd name="T3" fmla="*/ 92 h 92"/>
                <a:gd name="T4" fmla="*/ 27 w 27"/>
                <a:gd name="T5" fmla="*/ 0 h 92"/>
                <a:gd name="T6" fmla="*/ 27 w 27"/>
                <a:gd name="T7" fmla="*/ 92 h 92"/>
              </a:gdLst>
              <a:ahLst/>
              <a:cxnLst>
                <a:cxn ang="0">
                  <a:pos x="T0" y="T1"/>
                </a:cxn>
                <a:cxn ang="0">
                  <a:pos x="T2" y="T3"/>
                </a:cxn>
                <a:cxn ang="0">
                  <a:pos x="T4" y="T5"/>
                </a:cxn>
                <a:cxn ang="0">
                  <a:pos x="T6" y="T7"/>
                </a:cxn>
              </a:cxnLst>
              <a:rect l="0" t="0" r="r" b="b"/>
              <a:pathLst>
                <a:path w="27" h="92">
                  <a:moveTo>
                    <a:pt x="27" y="92"/>
                  </a:moveTo>
                  <a:lnTo>
                    <a:pt x="0" y="92"/>
                  </a:lnTo>
                  <a:lnTo>
                    <a:pt x="27" y="0"/>
                  </a:lnTo>
                  <a:lnTo>
                    <a:pt x="27"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5" name="Freeform 57"/>
            <p:cNvSpPr>
              <a:spLocks/>
            </p:cNvSpPr>
            <p:nvPr/>
          </p:nvSpPr>
          <p:spPr bwMode="auto">
            <a:xfrm rot="-1316223">
              <a:off x="4621" y="1497"/>
              <a:ext cx="30" cy="33"/>
            </a:xfrm>
            <a:custGeom>
              <a:avLst/>
              <a:gdLst>
                <a:gd name="T0" fmla="*/ 145 w 211"/>
                <a:gd name="T1" fmla="*/ 225 h 225"/>
                <a:gd name="T2" fmla="*/ 211 w 211"/>
                <a:gd name="T3" fmla="*/ 185 h 225"/>
                <a:gd name="T4" fmla="*/ 79 w 211"/>
                <a:gd name="T5" fmla="*/ 0 h 225"/>
                <a:gd name="T6" fmla="*/ 0 w 211"/>
                <a:gd name="T7" fmla="*/ 40 h 225"/>
                <a:gd name="T8" fmla="*/ 145 w 211"/>
                <a:gd name="T9" fmla="*/ 225 h 225"/>
              </a:gdLst>
              <a:ahLst/>
              <a:cxnLst>
                <a:cxn ang="0">
                  <a:pos x="T0" y="T1"/>
                </a:cxn>
                <a:cxn ang="0">
                  <a:pos x="T2" y="T3"/>
                </a:cxn>
                <a:cxn ang="0">
                  <a:pos x="T4" y="T5"/>
                </a:cxn>
                <a:cxn ang="0">
                  <a:pos x="T6" y="T7"/>
                </a:cxn>
                <a:cxn ang="0">
                  <a:pos x="T8" y="T9"/>
                </a:cxn>
              </a:cxnLst>
              <a:rect l="0" t="0" r="r" b="b"/>
              <a:pathLst>
                <a:path w="211" h="225">
                  <a:moveTo>
                    <a:pt x="145" y="225"/>
                  </a:moveTo>
                  <a:lnTo>
                    <a:pt x="211" y="185"/>
                  </a:lnTo>
                  <a:lnTo>
                    <a:pt x="79" y="0"/>
                  </a:lnTo>
                  <a:lnTo>
                    <a:pt x="0" y="40"/>
                  </a:lnTo>
                  <a:lnTo>
                    <a:pt x="145" y="2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6" name="Freeform 58"/>
            <p:cNvSpPr>
              <a:spLocks/>
            </p:cNvSpPr>
            <p:nvPr/>
          </p:nvSpPr>
          <p:spPr bwMode="auto">
            <a:xfrm rot="-1316223">
              <a:off x="4646" y="1518"/>
              <a:ext cx="9" cy="9"/>
            </a:xfrm>
            <a:custGeom>
              <a:avLst/>
              <a:gdLst>
                <a:gd name="T0" fmla="*/ 0 w 66"/>
                <a:gd name="T1" fmla="*/ 66 h 66"/>
                <a:gd name="T2" fmla="*/ 0 w 66"/>
                <a:gd name="T3" fmla="*/ 40 h 66"/>
                <a:gd name="T4" fmla="*/ 66 w 66"/>
                <a:gd name="T5" fmla="*/ 0 h 66"/>
                <a:gd name="T6" fmla="*/ 0 w 66"/>
                <a:gd name="T7" fmla="*/ 66 h 66"/>
              </a:gdLst>
              <a:ahLst/>
              <a:cxnLst>
                <a:cxn ang="0">
                  <a:pos x="T0" y="T1"/>
                </a:cxn>
                <a:cxn ang="0">
                  <a:pos x="T2" y="T3"/>
                </a:cxn>
                <a:cxn ang="0">
                  <a:pos x="T4" y="T5"/>
                </a:cxn>
                <a:cxn ang="0">
                  <a:pos x="T6" y="T7"/>
                </a:cxn>
              </a:cxnLst>
              <a:rect l="0" t="0" r="r" b="b"/>
              <a:pathLst>
                <a:path w="66" h="66">
                  <a:moveTo>
                    <a:pt x="0" y="66"/>
                  </a:moveTo>
                  <a:lnTo>
                    <a:pt x="0" y="40"/>
                  </a:lnTo>
                  <a:lnTo>
                    <a:pt x="66" y="0"/>
                  </a:lnTo>
                  <a:lnTo>
                    <a:pt x="0"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7" name="Freeform 59"/>
            <p:cNvSpPr>
              <a:spLocks/>
            </p:cNvSpPr>
            <p:nvPr/>
          </p:nvSpPr>
          <p:spPr bwMode="auto">
            <a:xfrm rot="-1316223">
              <a:off x="4639" y="1483"/>
              <a:ext cx="81" cy="140"/>
            </a:xfrm>
            <a:custGeom>
              <a:avLst/>
              <a:gdLst>
                <a:gd name="T0" fmla="*/ 79 w 569"/>
                <a:gd name="T1" fmla="*/ 0 h 980"/>
                <a:gd name="T2" fmla="*/ 265 w 569"/>
                <a:gd name="T3" fmla="*/ 225 h 980"/>
                <a:gd name="T4" fmla="*/ 397 w 569"/>
                <a:gd name="T5" fmla="*/ 437 h 980"/>
                <a:gd name="T6" fmla="*/ 476 w 569"/>
                <a:gd name="T7" fmla="*/ 556 h 980"/>
                <a:gd name="T8" fmla="*/ 516 w 569"/>
                <a:gd name="T9" fmla="*/ 701 h 980"/>
                <a:gd name="T10" fmla="*/ 542 w 569"/>
                <a:gd name="T11" fmla="*/ 834 h 980"/>
                <a:gd name="T12" fmla="*/ 569 w 569"/>
                <a:gd name="T13" fmla="*/ 980 h 980"/>
                <a:gd name="T14" fmla="*/ 476 w 569"/>
                <a:gd name="T15" fmla="*/ 980 h 980"/>
                <a:gd name="T16" fmla="*/ 450 w 569"/>
                <a:gd name="T17" fmla="*/ 834 h 980"/>
                <a:gd name="T18" fmla="*/ 424 w 569"/>
                <a:gd name="T19" fmla="*/ 715 h 980"/>
                <a:gd name="T20" fmla="*/ 384 w 569"/>
                <a:gd name="T21" fmla="*/ 596 h 980"/>
                <a:gd name="T22" fmla="*/ 331 w 569"/>
                <a:gd name="T23" fmla="*/ 490 h 980"/>
                <a:gd name="T24" fmla="*/ 199 w 569"/>
                <a:gd name="T25" fmla="*/ 277 h 980"/>
                <a:gd name="T26" fmla="*/ 0 w 569"/>
                <a:gd name="T27" fmla="*/ 40 h 980"/>
                <a:gd name="T28" fmla="*/ 79 w 569"/>
                <a:gd name="T29"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980">
                  <a:moveTo>
                    <a:pt x="79" y="0"/>
                  </a:moveTo>
                  <a:lnTo>
                    <a:pt x="265" y="225"/>
                  </a:lnTo>
                  <a:lnTo>
                    <a:pt x="397" y="437"/>
                  </a:lnTo>
                  <a:lnTo>
                    <a:pt x="476" y="556"/>
                  </a:lnTo>
                  <a:lnTo>
                    <a:pt x="516" y="701"/>
                  </a:lnTo>
                  <a:lnTo>
                    <a:pt x="542" y="834"/>
                  </a:lnTo>
                  <a:lnTo>
                    <a:pt x="569" y="980"/>
                  </a:lnTo>
                  <a:lnTo>
                    <a:pt x="476" y="980"/>
                  </a:lnTo>
                  <a:lnTo>
                    <a:pt x="450" y="834"/>
                  </a:lnTo>
                  <a:lnTo>
                    <a:pt x="424" y="715"/>
                  </a:lnTo>
                  <a:lnTo>
                    <a:pt x="384" y="596"/>
                  </a:lnTo>
                  <a:lnTo>
                    <a:pt x="331" y="490"/>
                  </a:lnTo>
                  <a:lnTo>
                    <a:pt x="199" y="277"/>
                  </a:lnTo>
                  <a:lnTo>
                    <a:pt x="0" y="40"/>
                  </a:lnTo>
                  <a:lnTo>
                    <a:pt x="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8" name="Freeform 60"/>
            <p:cNvSpPr>
              <a:spLocks/>
            </p:cNvSpPr>
            <p:nvPr/>
          </p:nvSpPr>
          <p:spPr bwMode="auto">
            <a:xfrm rot="-1316223">
              <a:off x="4616" y="1501"/>
              <a:ext cx="11" cy="6"/>
            </a:xfrm>
            <a:custGeom>
              <a:avLst/>
              <a:gdLst>
                <a:gd name="T0" fmla="*/ 0 w 79"/>
                <a:gd name="T1" fmla="*/ 40 h 40"/>
                <a:gd name="T2" fmla="*/ 79 w 79"/>
                <a:gd name="T3" fmla="*/ 0 h 40"/>
                <a:gd name="T4" fmla="*/ 0 w 79"/>
                <a:gd name="T5" fmla="*/ 40 h 40"/>
                <a:gd name="T6" fmla="*/ 79 w 79"/>
                <a:gd name="T7" fmla="*/ 0 h 40"/>
                <a:gd name="T8" fmla="*/ 0 w 79"/>
                <a:gd name="T9" fmla="*/ 40 h 40"/>
              </a:gdLst>
              <a:ahLst/>
              <a:cxnLst>
                <a:cxn ang="0">
                  <a:pos x="T0" y="T1"/>
                </a:cxn>
                <a:cxn ang="0">
                  <a:pos x="T2" y="T3"/>
                </a:cxn>
                <a:cxn ang="0">
                  <a:pos x="T4" y="T5"/>
                </a:cxn>
                <a:cxn ang="0">
                  <a:pos x="T6" y="T7"/>
                </a:cxn>
                <a:cxn ang="0">
                  <a:pos x="T8" y="T9"/>
                </a:cxn>
              </a:cxnLst>
              <a:rect l="0" t="0" r="r" b="b"/>
              <a:pathLst>
                <a:path w="79" h="40">
                  <a:moveTo>
                    <a:pt x="0" y="40"/>
                  </a:moveTo>
                  <a:lnTo>
                    <a:pt x="79" y="0"/>
                  </a:lnTo>
                  <a:lnTo>
                    <a:pt x="0" y="40"/>
                  </a:lnTo>
                  <a:lnTo>
                    <a:pt x="79" y="0"/>
                  </a:lnTo>
                  <a:lnTo>
                    <a:pt x="0"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49" name="Freeform 61"/>
            <p:cNvSpPr>
              <a:spLocks/>
            </p:cNvSpPr>
            <p:nvPr/>
          </p:nvSpPr>
          <p:spPr bwMode="auto">
            <a:xfrm rot="-1316223">
              <a:off x="4547" y="1641"/>
              <a:ext cx="244" cy="208"/>
            </a:xfrm>
            <a:custGeom>
              <a:avLst/>
              <a:gdLst>
                <a:gd name="T0" fmla="*/ 1708 w 1708"/>
                <a:gd name="T1" fmla="*/ 0 h 1456"/>
                <a:gd name="T2" fmla="*/ 1681 w 1708"/>
                <a:gd name="T3" fmla="*/ 159 h 1456"/>
                <a:gd name="T4" fmla="*/ 1655 w 1708"/>
                <a:gd name="T5" fmla="*/ 291 h 1456"/>
                <a:gd name="T6" fmla="*/ 1615 w 1708"/>
                <a:gd name="T7" fmla="*/ 464 h 1456"/>
                <a:gd name="T8" fmla="*/ 1536 w 1708"/>
                <a:gd name="T9" fmla="*/ 596 h 1456"/>
                <a:gd name="T10" fmla="*/ 1470 w 1708"/>
                <a:gd name="T11" fmla="*/ 715 h 1456"/>
                <a:gd name="T12" fmla="*/ 1430 w 1708"/>
                <a:gd name="T13" fmla="*/ 781 h 1456"/>
                <a:gd name="T14" fmla="*/ 1378 w 1708"/>
                <a:gd name="T15" fmla="*/ 861 h 1456"/>
                <a:gd name="T16" fmla="*/ 1284 w 1708"/>
                <a:gd name="T17" fmla="*/ 954 h 1456"/>
                <a:gd name="T18" fmla="*/ 1165 w 1708"/>
                <a:gd name="T19" fmla="*/ 1060 h 1456"/>
                <a:gd name="T20" fmla="*/ 1047 w 1708"/>
                <a:gd name="T21" fmla="*/ 1165 h 1456"/>
                <a:gd name="T22" fmla="*/ 940 w 1708"/>
                <a:gd name="T23" fmla="*/ 1231 h 1456"/>
                <a:gd name="T24" fmla="*/ 794 w 1708"/>
                <a:gd name="T25" fmla="*/ 1298 h 1456"/>
                <a:gd name="T26" fmla="*/ 635 w 1708"/>
                <a:gd name="T27" fmla="*/ 1364 h 1456"/>
                <a:gd name="T28" fmla="*/ 490 w 1708"/>
                <a:gd name="T29" fmla="*/ 1390 h 1456"/>
                <a:gd name="T30" fmla="*/ 332 w 1708"/>
                <a:gd name="T31" fmla="*/ 1444 h 1456"/>
                <a:gd name="T32" fmla="*/ 185 w 1708"/>
                <a:gd name="T33" fmla="*/ 1456 h 1456"/>
                <a:gd name="T34" fmla="*/ 27 w 1708"/>
                <a:gd name="T35" fmla="*/ 1456 h 1456"/>
                <a:gd name="T36" fmla="*/ 0 w 1708"/>
                <a:gd name="T37" fmla="*/ 1364 h 1456"/>
                <a:gd name="T38" fmla="*/ 173 w 1708"/>
                <a:gd name="T39" fmla="*/ 1364 h 1456"/>
                <a:gd name="T40" fmla="*/ 304 w 1708"/>
                <a:gd name="T41" fmla="*/ 1351 h 1456"/>
                <a:gd name="T42" fmla="*/ 464 w 1708"/>
                <a:gd name="T43" fmla="*/ 1324 h 1456"/>
                <a:gd name="T44" fmla="*/ 609 w 1708"/>
                <a:gd name="T45" fmla="*/ 1271 h 1456"/>
                <a:gd name="T46" fmla="*/ 755 w 1708"/>
                <a:gd name="T47" fmla="*/ 1205 h 1456"/>
                <a:gd name="T48" fmla="*/ 860 w 1708"/>
                <a:gd name="T49" fmla="*/ 1165 h 1456"/>
                <a:gd name="T50" fmla="*/ 1007 w 1708"/>
                <a:gd name="T51" fmla="*/ 1060 h 1456"/>
                <a:gd name="T52" fmla="*/ 1125 w 1708"/>
                <a:gd name="T53" fmla="*/ 994 h 1456"/>
                <a:gd name="T54" fmla="*/ 1218 w 1708"/>
                <a:gd name="T55" fmla="*/ 874 h 1456"/>
                <a:gd name="T56" fmla="*/ 1311 w 1708"/>
                <a:gd name="T57" fmla="*/ 781 h 1456"/>
                <a:gd name="T58" fmla="*/ 1350 w 1708"/>
                <a:gd name="T59" fmla="*/ 741 h 1456"/>
                <a:gd name="T60" fmla="*/ 1404 w 1708"/>
                <a:gd name="T61" fmla="*/ 675 h 1456"/>
                <a:gd name="T62" fmla="*/ 1470 w 1708"/>
                <a:gd name="T63" fmla="*/ 556 h 1456"/>
                <a:gd name="T64" fmla="*/ 1523 w 1708"/>
                <a:gd name="T65" fmla="*/ 437 h 1456"/>
                <a:gd name="T66" fmla="*/ 1563 w 1708"/>
                <a:gd name="T67" fmla="*/ 291 h 1456"/>
                <a:gd name="T68" fmla="*/ 1589 w 1708"/>
                <a:gd name="T69" fmla="*/ 132 h 1456"/>
                <a:gd name="T70" fmla="*/ 1615 w 1708"/>
                <a:gd name="T71" fmla="*/ 0 h 1456"/>
                <a:gd name="T72" fmla="*/ 1708 w 1708"/>
                <a:gd name="T7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8" h="1456">
                  <a:moveTo>
                    <a:pt x="1708" y="0"/>
                  </a:moveTo>
                  <a:lnTo>
                    <a:pt x="1681" y="159"/>
                  </a:lnTo>
                  <a:lnTo>
                    <a:pt x="1655" y="291"/>
                  </a:lnTo>
                  <a:lnTo>
                    <a:pt x="1615" y="464"/>
                  </a:lnTo>
                  <a:lnTo>
                    <a:pt x="1536" y="596"/>
                  </a:lnTo>
                  <a:lnTo>
                    <a:pt x="1470" y="715"/>
                  </a:lnTo>
                  <a:lnTo>
                    <a:pt x="1430" y="781"/>
                  </a:lnTo>
                  <a:lnTo>
                    <a:pt x="1378" y="861"/>
                  </a:lnTo>
                  <a:lnTo>
                    <a:pt x="1284" y="954"/>
                  </a:lnTo>
                  <a:lnTo>
                    <a:pt x="1165" y="1060"/>
                  </a:lnTo>
                  <a:lnTo>
                    <a:pt x="1047" y="1165"/>
                  </a:lnTo>
                  <a:lnTo>
                    <a:pt x="940" y="1231"/>
                  </a:lnTo>
                  <a:lnTo>
                    <a:pt x="794" y="1298"/>
                  </a:lnTo>
                  <a:lnTo>
                    <a:pt x="635" y="1364"/>
                  </a:lnTo>
                  <a:lnTo>
                    <a:pt x="490" y="1390"/>
                  </a:lnTo>
                  <a:lnTo>
                    <a:pt x="332" y="1444"/>
                  </a:lnTo>
                  <a:lnTo>
                    <a:pt x="185" y="1456"/>
                  </a:lnTo>
                  <a:lnTo>
                    <a:pt x="27" y="1456"/>
                  </a:lnTo>
                  <a:lnTo>
                    <a:pt x="0" y="1364"/>
                  </a:lnTo>
                  <a:lnTo>
                    <a:pt x="173" y="1364"/>
                  </a:lnTo>
                  <a:lnTo>
                    <a:pt x="304" y="1351"/>
                  </a:lnTo>
                  <a:lnTo>
                    <a:pt x="464" y="1324"/>
                  </a:lnTo>
                  <a:lnTo>
                    <a:pt x="609" y="1271"/>
                  </a:lnTo>
                  <a:lnTo>
                    <a:pt x="755" y="1205"/>
                  </a:lnTo>
                  <a:lnTo>
                    <a:pt x="860" y="1165"/>
                  </a:lnTo>
                  <a:lnTo>
                    <a:pt x="1007" y="1060"/>
                  </a:lnTo>
                  <a:lnTo>
                    <a:pt x="1125" y="994"/>
                  </a:lnTo>
                  <a:lnTo>
                    <a:pt x="1218" y="874"/>
                  </a:lnTo>
                  <a:lnTo>
                    <a:pt x="1311" y="781"/>
                  </a:lnTo>
                  <a:lnTo>
                    <a:pt x="1350" y="741"/>
                  </a:lnTo>
                  <a:lnTo>
                    <a:pt x="1404" y="675"/>
                  </a:lnTo>
                  <a:lnTo>
                    <a:pt x="1470" y="556"/>
                  </a:lnTo>
                  <a:lnTo>
                    <a:pt x="1523" y="437"/>
                  </a:lnTo>
                  <a:lnTo>
                    <a:pt x="1563" y="291"/>
                  </a:lnTo>
                  <a:lnTo>
                    <a:pt x="1589" y="132"/>
                  </a:lnTo>
                  <a:lnTo>
                    <a:pt x="1615" y="0"/>
                  </a:lnTo>
                  <a:lnTo>
                    <a:pt x="170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0" name="Freeform 62"/>
            <p:cNvSpPr>
              <a:spLocks/>
            </p:cNvSpPr>
            <p:nvPr/>
          </p:nvSpPr>
          <p:spPr bwMode="auto">
            <a:xfrm rot="-1316223">
              <a:off x="4731" y="1605"/>
              <a:ext cx="13" cy="1"/>
            </a:xfrm>
            <a:custGeom>
              <a:avLst/>
              <a:gdLst>
                <a:gd name="T0" fmla="*/ 93 w 93"/>
                <a:gd name="T1" fmla="*/ 0 w 93"/>
                <a:gd name="T2" fmla="*/ 93 w 93"/>
              </a:gdLst>
              <a:ahLst/>
              <a:cxnLst>
                <a:cxn ang="0">
                  <a:pos x="T0" y="0"/>
                </a:cxn>
                <a:cxn ang="0">
                  <a:pos x="T1" y="0"/>
                </a:cxn>
                <a:cxn ang="0">
                  <a:pos x="T2" y="0"/>
                </a:cxn>
              </a:cxnLst>
              <a:rect l="0" t="0" r="r" b="b"/>
              <a:pathLst>
                <a:path w="93">
                  <a:moveTo>
                    <a:pt x="93" y="0"/>
                  </a:move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1" name="Freeform 63"/>
            <p:cNvSpPr>
              <a:spLocks/>
            </p:cNvSpPr>
            <p:nvPr/>
          </p:nvSpPr>
          <p:spPr bwMode="auto">
            <a:xfrm rot="-1316223">
              <a:off x="4493" y="1867"/>
              <a:ext cx="102" cy="39"/>
            </a:xfrm>
            <a:custGeom>
              <a:avLst/>
              <a:gdLst>
                <a:gd name="T0" fmla="*/ 715 w 715"/>
                <a:gd name="T1" fmla="*/ 277 h 277"/>
                <a:gd name="T2" fmla="*/ 596 w 715"/>
                <a:gd name="T3" fmla="*/ 277 h 277"/>
                <a:gd name="T4" fmla="*/ 502 w 715"/>
                <a:gd name="T5" fmla="*/ 265 h 277"/>
                <a:gd name="T6" fmla="*/ 317 w 715"/>
                <a:gd name="T7" fmla="*/ 239 h 277"/>
                <a:gd name="T8" fmla="*/ 0 w 715"/>
                <a:gd name="T9" fmla="*/ 92 h 277"/>
                <a:gd name="T10" fmla="*/ 12 w 715"/>
                <a:gd name="T11" fmla="*/ 0 h 277"/>
                <a:gd name="T12" fmla="*/ 371 w 715"/>
                <a:gd name="T13" fmla="*/ 145 h 277"/>
                <a:gd name="T14" fmla="*/ 530 w 715"/>
                <a:gd name="T15" fmla="*/ 185 h 277"/>
                <a:gd name="T16" fmla="*/ 622 w 715"/>
                <a:gd name="T17" fmla="*/ 185 h 277"/>
                <a:gd name="T18" fmla="*/ 715 w 715"/>
                <a:gd name="T19" fmla="*/ 185 h 277"/>
                <a:gd name="T20" fmla="*/ 715 w 715"/>
                <a:gd name="T21"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5" h="277">
                  <a:moveTo>
                    <a:pt x="715" y="277"/>
                  </a:moveTo>
                  <a:lnTo>
                    <a:pt x="596" y="277"/>
                  </a:lnTo>
                  <a:lnTo>
                    <a:pt x="502" y="265"/>
                  </a:lnTo>
                  <a:lnTo>
                    <a:pt x="317" y="239"/>
                  </a:lnTo>
                  <a:lnTo>
                    <a:pt x="0" y="92"/>
                  </a:lnTo>
                  <a:lnTo>
                    <a:pt x="12" y="0"/>
                  </a:lnTo>
                  <a:lnTo>
                    <a:pt x="371" y="145"/>
                  </a:lnTo>
                  <a:lnTo>
                    <a:pt x="530" y="185"/>
                  </a:lnTo>
                  <a:lnTo>
                    <a:pt x="622" y="185"/>
                  </a:lnTo>
                  <a:lnTo>
                    <a:pt x="715" y="185"/>
                  </a:lnTo>
                  <a:lnTo>
                    <a:pt x="715" y="2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2" name="Freeform 64"/>
            <p:cNvSpPr>
              <a:spLocks/>
            </p:cNvSpPr>
            <p:nvPr/>
          </p:nvSpPr>
          <p:spPr bwMode="auto">
            <a:xfrm rot="-1316223">
              <a:off x="4503" y="1884"/>
              <a:ext cx="32" cy="92"/>
            </a:xfrm>
            <a:custGeom>
              <a:avLst/>
              <a:gdLst>
                <a:gd name="T0" fmla="*/ 66 w 225"/>
                <a:gd name="T1" fmla="*/ 0 h 649"/>
                <a:gd name="T2" fmla="*/ 132 w 225"/>
                <a:gd name="T3" fmla="*/ 159 h 649"/>
                <a:gd name="T4" fmla="*/ 158 w 225"/>
                <a:gd name="T5" fmla="*/ 239 h 649"/>
                <a:gd name="T6" fmla="*/ 185 w 225"/>
                <a:gd name="T7" fmla="*/ 331 h 649"/>
                <a:gd name="T8" fmla="*/ 211 w 225"/>
                <a:gd name="T9" fmla="*/ 464 h 649"/>
                <a:gd name="T10" fmla="*/ 225 w 225"/>
                <a:gd name="T11" fmla="*/ 649 h 649"/>
                <a:gd name="T12" fmla="*/ 132 w 225"/>
                <a:gd name="T13" fmla="*/ 649 h 649"/>
                <a:gd name="T14" fmla="*/ 118 w 225"/>
                <a:gd name="T15" fmla="*/ 490 h 649"/>
                <a:gd name="T16" fmla="*/ 92 w 225"/>
                <a:gd name="T17" fmla="*/ 331 h 649"/>
                <a:gd name="T18" fmla="*/ 66 w 225"/>
                <a:gd name="T19" fmla="*/ 279 h 649"/>
                <a:gd name="T20" fmla="*/ 38 w 225"/>
                <a:gd name="T21" fmla="*/ 213 h 649"/>
                <a:gd name="T22" fmla="*/ 0 w 225"/>
                <a:gd name="T23" fmla="*/ 53 h 649"/>
                <a:gd name="T24" fmla="*/ 66 w 225"/>
                <a:gd name="T25"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649">
                  <a:moveTo>
                    <a:pt x="66" y="0"/>
                  </a:moveTo>
                  <a:lnTo>
                    <a:pt x="132" y="159"/>
                  </a:lnTo>
                  <a:lnTo>
                    <a:pt x="158" y="239"/>
                  </a:lnTo>
                  <a:lnTo>
                    <a:pt x="185" y="331"/>
                  </a:lnTo>
                  <a:lnTo>
                    <a:pt x="211" y="464"/>
                  </a:lnTo>
                  <a:lnTo>
                    <a:pt x="225" y="649"/>
                  </a:lnTo>
                  <a:lnTo>
                    <a:pt x="132" y="649"/>
                  </a:lnTo>
                  <a:lnTo>
                    <a:pt x="118" y="490"/>
                  </a:lnTo>
                  <a:lnTo>
                    <a:pt x="92" y="331"/>
                  </a:lnTo>
                  <a:lnTo>
                    <a:pt x="66" y="279"/>
                  </a:lnTo>
                  <a:lnTo>
                    <a:pt x="38" y="213"/>
                  </a:lnTo>
                  <a:lnTo>
                    <a:pt x="0" y="53"/>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3" name="Freeform 65"/>
            <p:cNvSpPr>
              <a:spLocks/>
            </p:cNvSpPr>
            <p:nvPr/>
          </p:nvSpPr>
          <p:spPr bwMode="auto">
            <a:xfrm rot="-1316223">
              <a:off x="4479" y="1886"/>
              <a:ext cx="18" cy="15"/>
            </a:xfrm>
            <a:custGeom>
              <a:avLst/>
              <a:gdLst>
                <a:gd name="T0" fmla="*/ 92 w 120"/>
                <a:gd name="T1" fmla="*/ 14 h 106"/>
                <a:gd name="T2" fmla="*/ 0 w 120"/>
                <a:gd name="T3" fmla="*/ 0 h 106"/>
                <a:gd name="T4" fmla="*/ 54 w 120"/>
                <a:gd name="T5" fmla="*/ 93 h 106"/>
                <a:gd name="T6" fmla="*/ 120 w 120"/>
                <a:gd name="T7" fmla="*/ 40 h 106"/>
                <a:gd name="T8" fmla="*/ 80 w 120"/>
                <a:gd name="T9" fmla="*/ 106 h 106"/>
                <a:gd name="T10" fmla="*/ 92 w 120"/>
                <a:gd name="T11" fmla="*/ 14 h 106"/>
              </a:gdLst>
              <a:ahLst/>
              <a:cxnLst>
                <a:cxn ang="0">
                  <a:pos x="T0" y="T1"/>
                </a:cxn>
                <a:cxn ang="0">
                  <a:pos x="T2" y="T3"/>
                </a:cxn>
                <a:cxn ang="0">
                  <a:pos x="T4" y="T5"/>
                </a:cxn>
                <a:cxn ang="0">
                  <a:pos x="T6" y="T7"/>
                </a:cxn>
                <a:cxn ang="0">
                  <a:pos x="T8" y="T9"/>
                </a:cxn>
                <a:cxn ang="0">
                  <a:pos x="T10" y="T11"/>
                </a:cxn>
              </a:cxnLst>
              <a:rect l="0" t="0" r="r" b="b"/>
              <a:pathLst>
                <a:path w="120" h="106">
                  <a:moveTo>
                    <a:pt x="92" y="14"/>
                  </a:moveTo>
                  <a:lnTo>
                    <a:pt x="0" y="0"/>
                  </a:lnTo>
                  <a:lnTo>
                    <a:pt x="54" y="93"/>
                  </a:lnTo>
                  <a:lnTo>
                    <a:pt x="120" y="40"/>
                  </a:lnTo>
                  <a:lnTo>
                    <a:pt x="80" y="106"/>
                  </a:lnTo>
                  <a:lnTo>
                    <a:pt x="9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4" name="Freeform 66"/>
            <p:cNvSpPr>
              <a:spLocks/>
            </p:cNvSpPr>
            <p:nvPr/>
          </p:nvSpPr>
          <p:spPr bwMode="auto">
            <a:xfrm rot="-1316223">
              <a:off x="4461" y="1983"/>
              <a:ext cx="123" cy="157"/>
            </a:xfrm>
            <a:custGeom>
              <a:avLst/>
              <a:gdLst>
                <a:gd name="T0" fmla="*/ 862 w 862"/>
                <a:gd name="T1" fmla="*/ 0 h 1099"/>
                <a:gd name="T2" fmla="*/ 848 w 862"/>
                <a:gd name="T3" fmla="*/ 185 h 1099"/>
                <a:gd name="T4" fmla="*/ 822 w 862"/>
                <a:gd name="T5" fmla="*/ 305 h 1099"/>
                <a:gd name="T6" fmla="*/ 795 w 862"/>
                <a:gd name="T7" fmla="*/ 397 h 1099"/>
                <a:gd name="T8" fmla="*/ 729 w 862"/>
                <a:gd name="T9" fmla="*/ 582 h 1099"/>
                <a:gd name="T10" fmla="*/ 703 w 862"/>
                <a:gd name="T11" fmla="*/ 649 h 1099"/>
                <a:gd name="T12" fmla="*/ 637 w 862"/>
                <a:gd name="T13" fmla="*/ 755 h 1099"/>
                <a:gd name="T14" fmla="*/ 517 w 862"/>
                <a:gd name="T15" fmla="*/ 887 h 1099"/>
                <a:gd name="T16" fmla="*/ 450 w 862"/>
                <a:gd name="T17" fmla="*/ 940 h 1099"/>
                <a:gd name="T18" fmla="*/ 372 w 862"/>
                <a:gd name="T19" fmla="*/ 1006 h 1099"/>
                <a:gd name="T20" fmla="*/ 305 w 862"/>
                <a:gd name="T21" fmla="*/ 1034 h 1099"/>
                <a:gd name="T22" fmla="*/ 213 w 862"/>
                <a:gd name="T23" fmla="*/ 1073 h 1099"/>
                <a:gd name="T24" fmla="*/ 119 w 862"/>
                <a:gd name="T25" fmla="*/ 1099 h 1099"/>
                <a:gd name="T26" fmla="*/ 27 w 862"/>
                <a:gd name="T27" fmla="*/ 1099 h 1099"/>
                <a:gd name="T28" fmla="*/ 0 w 862"/>
                <a:gd name="T29" fmla="*/ 1006 h 1099"/>
                <a:gd name="T30" fmla="*/ 93 w 862"/>
                <a:gd name="T31" fmla="*/ 1006 h 1099"/>
                <a:gd name="T32" fmla="*/ 185 w 862"/>
                <a:gd name="T33" fmla="*/ 980 h 1099"/>
                <a:gd name="T34" fmla="*/ 265 w 862"/>
                <a:gd name="T35" fmla="*/ 954 h 1099"/>
                <a:gd name="T36" fmla="*/ 332 w 862"/>
                <a:gd name="T37" fmla="*/ 940 h 1099"/>
                <a:gd name="T38" fmla="*/ 398 w 862"/>
                <a:gd name="T39" fmla="*/ 861 h 1099"/>
                <a:gd name="T40" fmla="*/ 450 w 862"/>
                <a:gd name="T41" fmla="*/ 821 h 1099"/>
                <a:gd name="T42" fmla="*/ 570 w 862"/>
                <a:gd name="T43" fmla="*/ 702 h 1099"/>
                <a:gd name="T44" fmla="*/ 609 w 862"/>
                <a:gd name="T45" fmla="*/ 609 h 1099"/>
                <a:gd name="T46" fmla="*/ 663 w 862"/>
                <a:gd name="T47" fmla="*/ 544 h 1099"/>
                <a:gd name="T48" fmla="*/ 703 w 862"/>
                <a:gd name="T49" fmla="*/ 371 h 1099"/>
                <a:gd name="T50" fmla="*/ 729 w 862"/>
                <a:gd name="T51" fmla="*/ 279 h 1099"/>
                <a:gd name="T52" fmla="*/ 755 w 862"/>
                <a:gd name="T53" fmla="*/ 185 h 1099"/>
                <a:gd name="T54" fmla="*/ 769 w 862"/>
                <a:gd name="T55" fmla="*/ 0 h 1099"/>
                <a:gd name="T56" fmla="*/ 862 w 862"/>
                <a:gd name="T57"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2" h="1099">
                  <a:moveTo>
                    <a:pt x="862" y="0"/>
                  </a:moveTo>
                  <a:lnTo>
                    <a:pt x="848" y="185"/>
                  </a:lnTo>
                  <a:lnTo>
                    <a:pt x="822" y="305"/>
                  </a:lnTo>
                  <a:lnTo>
                    <a:pt x="795" y="397"/>
                  </a:lnTo>
                  <a:lnTo>
                    <a:pt x="729" y="582"/>
                  </a:lnTo>
                  <a:lnTo>
                    <a:pt x="703" y="649"/>
                  </a:lnTo>
                  <a:lnTo>
                    <a:pt x="637" y="755"/>
                  </a:lnTo>
                  <a:lnTo>
                    <a:pt x="517" y="887"/>
                  </a:lnTo>
                  <a:lnTo>
                    <a:pt x="450" y="940"/>
                  </a:lnTo>
                  <a:lnTo>
                    <a:pt x="372" y="1006"/>
                  </a:lnTo>
                  <a:lnTo>
                    <a:pt x="305" y="1034"/>
                  </a:lnTo>
                  <a:lnTo>
                    <a:pt x="213" y="1073"/>
                  </a:lnTo>
                  <a:lnTo>
                    <a:pt x="119" y="1099"/>
                  </a:lnTo>
                  <a:lnTo>
                    <a:pt x="27" y="1099"/>
                  </a:lnTo>
                  <a:lnTo>
                    <a:pt x="0" y="1006"/>
                  </a:lnTo>
                  <a:lnTo>
                    <a:pt x="93" y="1006"/>
                  </a:lnTo>
                  <a:lnTo>
                    <a:pt x="185" y="980"/>
                  </a:lnTo>
                  <a:lnTo>
                    <a:pt x="265" y="954"/>
                  </a:lnTo>
                  <a:lnTo>
                    <a:pt x="332" y="940"/>
                  </a:lnTo>
                  <a:lnTo>
                    <a:pt x="398" y="861"/>
                  </a:lnTo>
                  <a:lnTo>
                    <a:pt x="450" y="821"/>
                  </a:lnTo>
                  <a:lnTo>
                    <a:pt x="570" y="702"/>
                  </a:lnTo>
                  <a:lnTo>
                    <a:pt x="609" y="609"/>
                  </a:lnTo>
                  <a:lnTo>
                    <a:pt x="663" y="544"/>
                  </a:lnTo>
                  <a:lnTo>
                    <a:pt x="703" y="371"/>
                  </a:lnTo>
                  <a:lnTo>
                    <a:pt x="729" y="279"/>
                  </a:lnTo>
                  <a:lnTo>
                    <a:pt x="755" y="185"/>
                  </a:lnTo>
                  <a:lnTo>
                    <a:pt x="769" y="0"/>
                  </a:lnTo>
                  <a:lnTo>
                    <a:pt x="8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5" name="Freeform 67"/>
            <p:cNvSpPr>
              <a:spLocks/>
            </p:cNvSpPr>
            <p:nvPr/>
          </p:nvSpPr>
          <p:spPr bwMode="auto">
            <a:xfrm rot="-1316223">
              <a:off x="4538" y="1968"/>
              <a:ext cx="13" cy="1"/>
            </a:xfrm>
            <a:custGeom>
              <a:avLst/>
              <a:gdLst>
                <a:gd name="T0" fmla="*/ 93 w 93"/>
                <a:gd name="T1" fmla="*/ 0 w 93"/>
                <a:gd name="T2" fmla="*/ 93 w 93"/>
              </a:gdLst>
              <a:ahLst/>
              <a:cxnLst>
                <a:cxn ang="0">
                  <a:pos x="T0" y="0"/>
                </a:cxn>
                <a:cxn ang="0">
                  <a:pos x="T1" y="0"/>
                </a:cxn>
                <a:cxn ang="0">
                  <a:pos x="T2" y="0"/>
                </a:cxn>
              </a:cxnLst>
              <a:rect l="0" t="0" r="r" b="b"/>
              <a:pathLst>
                <a:path w="93">
                  <a:moveTo>
                    <a:pt x="93" y="0"/>
                  </a:move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6" name="Freeform 68"/>
            <p:cNvSpPr>
              <a:spLocks/>
            </p:cNvSpPr>
            <p:nvPr/>
          </p:nvSpPr>
          <p:spPr bwMode="auto">
            <a:xfrm rot="-1316223">
              <a:off x="4315" y="2096"/>
              <a:ext cx="172" cy="96"/>
            </a:xfrm>
            <a:custGeom>
              <a:avLst/>
              <a:gdLst>
                <a:gd name="T0" fmla="*/ 1205 w 1205"/>
                <a:gd name="T1" fmla="*/ 675 h 675"/>
                <a:gd name="T2" fmla="*/ 993 w 1205"/>
                <a:gd name="T3" fmla="*/ 675 h 675"/>
                <a:gd name="T4" fmla="*/ 835 w 1205"/>
                <a:gd name="T5" fmla="*/ 649 h 675"/>
                <a:gd name="T6" fmla="*/ 742 w 1205"/>
                <a:gd name="T7" fmla="*/ 622 h 675"/>
                <a:gd name="T8" fmla="*/ 649 w 1205"/>
                <a:gd name="T9" fmla="*/ 582 h 675"/>
                <a:gd name="T10" fmla="*/ 490 w 1205"/>
                <a:gd name="T11" fmla="*/ 530 h 675"/>
                <a:gd name="T12" fmla="*/ 345 w 1205"/>
                <a:gd name="T13" fmla="*/ 437 h 675"/>
                <a:gd name="T14" fmla="*/ 279 w 1205"/>
                <a:gd name="T15" fmla="*/ 397 h 675"/>
                <a:gd name="T16" fmla="*/ 199 w 1205"/>
                <a:gd name="T17" fmla="*/ 331 h 675"/>
                <a:gd name="T18" fmla="*/ 92 w 1205"/>
                <a:gd name="T19" fmla="*/ 212 h 675"/>
                <a:gd name="T20" fmla="*/ 0 w 1205"/>
                <a:gd name="T21" fmla="*/ 40 h 675"/>
                <a:gd name="T22" fmla="*/ 66 w 1205"/>
                <a:gd name="T23" fmla="*/ 0 h 675"/>
                <a:gd name="T24" fmla="*/ 159 w 1205"/>
                <a:gd name="T25" fmla="*/ 132 h 675"/>
                <a:gd name="T26" fmla="*/ 279 w 1205"/>
                <a:gd name="T27" fmla="*/ 251 h 675"/>
                <a:gd name="T28" fmla="*/ 345 w 1205"/>
                <a:gd name="T29" fmla="*/ 331 h 675"/>
                <a:gd name="T30" fmla="*/ 397 w 1205"/>
                <a:gd name="T31" fmla="*/ 371 h 675"/>
                <a:gd name="T32" fmla="*/ 530 w 1205"/>
                <a:gd name="T33" fmla="*/ 437 h 675"/>
                <a:gd name="T34" fmla="*/ 689 w 1205"/>
                <a:gd name="T35" fmla="*/ 516 h 675"/>
                <a:gd name="T36" fmla="*/ 768 w 1205"/>
                <a:gd name="T37" fmla="*/ 530 h 675"/>
                <a:gd name="T38" fmla="*/ 835 w 1205"/>
                <a:gd name="T39" fmla="*/ 556 h 675"/>
                <a:gd name="T40" fmla="*/ 1020 w 1205"/>
                <a:gd name="T41" fmla="*/ 582 h 675"/>
                <a:gd name="T42" fmla="*/ 1205 w 1205"/>
                <a:gd name="T43" fmla="*/ 582 h 675"/>
                <a:gd name="T44" fmla="*/ 1205 w 1205"/>
                <a:gd name="T45"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675">
                  <a:moveTo>
                    <a:pt x="1205" y="675"/>
                  </a:moveTo>
                  <a:lnTo>
                    <a:pt x="993" y="675"/>
                  </a:lnTo>
                  <a:lnTo>
                    <a:pt x="835" y="649"/>
                  </a:lnTo>
                  <a:lnTo>
                    <a:pt x="742" y="622"/>
                  </a:lnTo>
                  <a:lnTo>
                    <a:pt x="649" y="582"/>
                  </a:lnTo>
                  <a:lnTo>
                    <a:pt x="490" y="530"/>
                  </a:lnTo>
                  <a:lnTo>
                    <a:pt x="345" y="437"/>
                  </a:lnTo>
                  <a:lnTo>
                    <a:pt x="279" y="397"/>
                  </a:lnTo>
                  <a:lnTo>
                    <a:pt x="199" y="331"/>
                  </a:lnTo>
                  <a:lnTo>
                    <a:pt x="92" y="212"/>
                  </a:lnTo>
                  <a:lnTo>
                    <a:pt x="0" y="40"/>
                  </a:lnTo>
                  <a:lnTo>
                    <a:pt x="66" y="0"/>
                  </a:lnTo>
                  <a:lnTo>
                    <a:pt x="159" y="132"/>
                  </a:lnTo>
                  <a:lnTo>
                    <a:pt x="279" y="251"/>
                  </a:lnTo>
                  <a:lnTo>
                    <a:pt x="345" y="331"/>
                  </a:lnTo>
                  <a:lnTo>
                    <a:pt x="397" y="371"/>
                  </a:lnTo>
                  <a:lnTo>
                    <a:pt x="530" y="437"/>
                  </a:lnTo>
                  <a:lnTo>
                    <a:pt x="689" y="516"/>
                  </a:lnTo>
                  <a:lnTo>
                    <a:pt x="768" y="530"/>
                  </a:lnTo>
                  <a:lnTo>
                    <a:pt x="835" y="556"/>
                  </a:lnTo>
                  <a:lnTo>
                    <a:pt x="1020" y="582"/>
                  </a:lnTo>
                  <a:lnTo>
                    <a:pt x="1205" y="582"/>
                  </a:lnTo>
                  <a:lnTo>
                    <a:pt x="1205" y="6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7" name="Freeform 69"/>
            <p:cNvSpPr>
              <a:spLocks/>
            </p:cNvSpPr>
            <p:nvPr/>
          </p:nvSpPr>
          <p:spPr bwMode="auto">
            <a:xfrm rot="-1316223">
              <a:off x="4493" y="2145"/>
              <a:ext cx="4" cy="13"/>
            </a:xfrm>
            <a:custGeom>
              <a:avLst/>
              <a:gdLst>
                <a:gd name="T0" fmla="*/ 27 w 27"/>
                <a:gd name="T1" fmla="*/ 93 h 93"/>
                <a:gd name="T2" fmla="*/ 27 w 27"/>
                <a:gd name="T3" fmla="*/ 0 h 93"/>
                <a:gd name="T4" fmla="*/ 0 w 27"/>
                <a:gd name="T5" fmla="*/ 0 h 93"/>
                <a:gd name="T6" fmla="*/ 27 w 27"/>
                <a:gd name="T7" fmla="*/ 93 h 93"/>
              </a:gdLst>
              <a:ahLst/>
              <a:cxnLst>
                <a:cxn ang="0">
                  <a:pos x="T0" y="T1"/>
                </a:cxn>
                <a:cxn ang="0">
                  <a:pos x="T2" y="T3"/>
                </a:cxn>
                <a:cxn ang="0">
                  <a:pos x="T4" y="T5"/>
                </a:cxn>
                <a:cxn ang="0">
                  <a:pos x="T6" y="T7"/>
                </a:cxn>
              </a:cxnLst>
              <a:rect l="0" t="0" r="r" b="b"/>
              <a:pathLst>
                <a:path w="27" h="93">
                  <a:moveTo>
                    <a:pt x="27" y="93"/>
                  </a:moveTo>
                  <a:lnTo>
                    <a:pt x="27" y="0"/>
                  </a:lnTo>
                  <a:lnTo>
                    <a:pt x="0" y="0"/>
                  </a:lnTo>
                  <a:lnTo>
                    <a:pt x="27"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8" name="Freeform 70"/>
            <p:cNvSpPr>
              <a:spLocks/>
            </p:cNvSpPr>
            <p:nvPr/>
          </p:nvSpPr>
          <p:spPr bwMode="auto">
            <a:xfrm rot="-1316223">
              <a:off x="4261" y="2138"/>
              <a:ext cx="60" cy="36"/>
            </a:xfrm>
            <a:custGeom>
              <a:avLst/>
              <a:gdLst>
                <a:gd name="T0" fmla="*/ 424 w 424"/>
                <a:gd name="T1" fmla="*/ 66 h 251"/>
                <a:gd name="T2" fmla="*/ 239 w 424"/>
                <a:gd name="T3" fmla="*/ 185 h 251"/>
                <a:gd name="T4" fmla="*/ 147 w 424"/>
                <a:gd name="T5" fmla="*/ 225 h 251"/>
                <a:gd name="T6" fmla="*/ 93 w 424"/>
                <a:gd name="T7" fmla="*/ 251 h 251"/>
                <a:gd name="T8" fmla="*/ 27 w 424"/>
                <a:gd name="T9" fmla="*/ 251 h 251"/>
                <a:gd name="T10" fmla="*/ 0 w 424"/>
                <a:gd name="T11" fmla="*/ 158 h 251"/>
                <a:gd name="T12" fmla="*/ 80 w 424"/>
                <a:gd name="T13" fmla="*/ 158 h 251"/>
                <a:gd name="T14" fmla="*/ 93 w 424"/>
                <a:gd name="T15" fmla="*/ 132 h 251"/>
                <a:gd name="T16" fmla="*/ 187 w 424"/>
                <a:gd name="T17" fmla="*/ 120 h 251"/>
                <a:gd name="T18" fmla="*/ 358 w 424"/>
                <a:gd name="T19" fmla="*/ 0 h 251"/>
                <a:gd name="T20" fmla="*/ 424 w 424"/>
                <a:gd name="T21" fmla="*/ 6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251">
                  <a:moveTo>
                    <a:pt x="424" y="66"/>
                  </a:moveTo>
                  <a:lnTo>
                    <a:pt x="239" y="185"/>
                  </a:lnTo>
                  <a:lnTo>
                    <a:pt x="147" y="225"/>
                  </a:lnTo>
                  <a:lnTo>
                    <a:pt x="93" y="251"/>
                  </a:lnTo>
                  <a:lnTo>
                    <a:pt x="27" y="251"/>
                  </a:lnTo>
                  <a:lnTo>
                    <a:pt x="0" y="158"/>
                  </a:lnTo>
                  <a:lnTo>
                    <a:pt x="80" y="158"/>
                  </a:lnTo>
                  <a:lnTo>
                    <a:pt x="93" y="132"/>
                  </a:lnTo>
                  <a:lnTo>
                    <a:pt x="187" y="120"/>
                  </a:lnTo>
                  <a:lnTo>
                    <a:pt x="358" y="0"/>
                  </a:lnTo>
                  <a:lnTo>
                    <a:pt x="424"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59" name="Freeform 71"/>
            <p:cNvSpPr>
              <a:spLocks/>
            </p:cNvSpPr>
            <p:nvPr/>
          </p:nvSpPr>
          <p:spPr bwMode="auto">
            <a:xfrm rot="-1316223">
              <a:off x="4303" y="2122"/>
              <a:ext cx="9" cy="17"/>
            </a:xfrm>
            <a:custGeom>
              <a:avLst/>
              <a:gdLst>
                <a:gd name="T0" fmla="*/ 66 w 66"/>
                <a:gd name="T1" fmla="*/ 53 h 119"/>
                <a:gd name="T2" fmla="*/ 40 w 66"/>
                <a:gd name="T3" fmla="*/ 0 h 119"/>
                <a:gd name="T4" fmla="*/ 0 w 66"/>
                <a:gd name="T5" fmla="*/ 53 h 119"/>
                <a:gd name="T6" fmla="*/ 66 w 66"/>
                <a:gd name="T7" fmla="*/ 119 h 119"/>
                <a:gd name="T8" fmla="*/ 0 w 66"/>
                <a:gd name="T9" fmla="*/ 93 h 119"/>
                <a:gd name="T10" fmla="*/ 66 w 66"/>
                <a:gd name="T11" fmla="*/ 53 h 119"/>
              </a:gdLst>
              <a:ahLst/>
              <a:cxnLst>
                <a:cxn ang="0">
                  <a:pos x="T0" y="T1"/>
                </a:cxn>
                <a:cxn ang="0">
                  <a:pos x="T2" y="T3"/>
                </a:cxn>
                <a:cxn ang="0">
                  <a:pos x="T4" y="T5"/>
                </a:cxn>
                <a:cxn ang="0">
                  <a:pos x="T6" y="T7"/>
                </a:cxn>
                <a:cxn ang="0">
                  <a:pos x="T8" y="T9"/>
                </a:cxn>
                <a:cxn ang="0">
                  <a:pos x="T10" y="T11"/>
                </a:cxn>
              </a:cxnLst>
              <a:rect l="0" t="0" r="r" b="b"/>
              <a:pathLst>
                <a:path w="66" h="119">
                  <a:moveTo>
                    <a:pt x="66" y="53"/>
                  </a:moveTo>
                  <a:lnTo>
                    <a:pt x="40" y="0"/>
                  </a:lnTo>
                  <a:lnTo>
                    <a:pt x="0" y="53"/>
                  </a:lnTo>
                  <a:lnTo>
                    <a:pt x="66" y="119"/>
                  </a:lnTo>
                  <a:lnTo>
                    <a:pt x="0" y="93"/>
                  </a:lnTo>
                  <a:lnTo>
                    <a:pt x="66"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0" name="Freeform 72"/>
            <p:cNvSpPr>
              <a:spLocks/>
            </p:cNvSpPr>
            <p:nvPr/>
          </p:nvSpPr>
          <p:spPr bwMode="auto">
            <a:xfrm rot="-1316223">
              <a:off x="4213" y="2145"/>
              <a:ext cx="53" cy="49"/>
            </a:xfrm>
            <a:custGeom>
              <a:avLst/>
              <a:gdLst>
                <a:gd name="T0" fmla="*/ 370 w 370"/>
                <a:gd name="T1" fmla="*/ 344 h 344"/>
                <a:gd name="T2" fmla="*/ 277 w 370"/>
                <a:gd name="T3" fmla="*/ 344 h 344"/>
                <a:gd name="T4" fmla="*/ 211 w 370"/>
                <a:gd name="T5" fmla="*/ 318 h 344"/>
                <a:gd name="T6" fmla="*/ 158 w 370"/>
                <a:gd name="T7" fmla="*/ 305 h 344"/>
                <a:gd name="T8" fmla="*/ 118 w 370"/>
                <a:gd name="T9" fmla="*/ 251 h 344"/>
                <a:gd name="T10" fmla="*/ 66 w 370"/>
                <a:gd name="T11" fmla="*/ 159 h 344"/>
                <a:gd name="T12" fmla="*/ 0 w 370"/>
                <a:gd name="T13" fmla="*/ 40 h 344"/>
                <a:gd name="T14" fmla="*/ 66 w 370"/>
                <a:gd name="T15" fmla="*/ 0 h 344"/>
                <a:gd name="T16" fmla="*/ 132 w 370"/>
                <a:gd name="T17" fmla="*/ 119 h 344"/>
                <a:gd name="T18" fmla="*/ 185 w 370"/>
                <a:gd name="T19" fmla="*/ 213 h 344"/>
                <a:gd name="T20" fmla="*/ 211 w 370"/>
                <a:gd name="T21" fmla="*/ 225 h 344"/>
                <a:gd name="T22" fmla="*/ 225 w 370"/>
                <a:gd name="T23" fmla="*/ 251 h 344"/>
                <a:gd name="T24" fmla="*/ 303 w 370"/>
                <a:gd name="T25" fmla="*/ 251 h 344"/>
                <a:gd name="T26" fmla="*/ 370 w 370"/>
                <a:gd name="T27" fmla="*/ 251 h 344"/>
                <a:gd name="T28" fmla="*/ 370 w 370"/>
                <a:gd name="T29"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344">
                  <a:moveTo>
                    <a:pt x="370" y="344"/>
                  </a:moveTo>
                  <a:lnTo>
                    <a:pt x="277" y="344"/>
                  </a:lnTo>
                  <a:lnTo>
                    <a:pt x="211" y="318"/>
                  </a:lnTo>
                  <a:lnTo>
                    <a:pt x="158" y="305"/>
                  </a:lnTo>
                  <a:lnTo>
                    <a:pt x="118" y="251"/>
                  </a:lnTo>
                  <a:lnTo>
                    <a:pt x="66" y="159"/>
                  </a:lnTo>
                  <a:lnTo>
                    <a:pt x="0" y="40"/>
                  </a:lnTo>
                  <a:lnTo>
                    <a:pt x="66" y="0"/>
                  </a:lnTo>
                  <a:lnTo>
                    <a:pt x="132" y="119"/>
                  </a:lnTo>
                  <a:lnTo>
                    <a:pt x="185" y="213"/>
                  </a:lnTo>
                  <a:lnTo>
                    <a:pt x="211" y="225"/>
                  </a:lnTo>
                  <a:lnTo>
                    <a:pt x="225" y="251"/>
                  </a:lnTo>
                  <a:lnTo>
                    <a:pt x="303" y="251"/>
                  </a:lnTo>
                  <a:lnTo>
                    <a:pt x="370" y="251"/>
                  </a:lnTo>
                  <a:lnTo>
                    <a:pt x="370" y="3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1" name="Freeform 73"/>
            <p:cNvSpPr>
              <a:spLocks/>
            </p:cNvSpPr>
            <p:nvPr/>
          </p:nvSpPr>
          <p:spPr bwMode="auto">
            <a:xfrm rot="-1316223">
              <a:off x="4207" y="2155"/>
              <a:ext cx="9" cy="5"/>
            </a:xfrm>
            <a:custGeom>
              <a:avLst/>
              <a:gdLst>
                <a:gd name="T0" fmla="*/ 66 w 66"/>
                <a:gd name="T1" fmla="*/ 0 h 40"/>
                <a:gd name="T2" fmla="*/ 0 w 66"/>
                <a:gd name="T3" fmla="*/ 40 h 40"/>
                <a:gd name="T4" fmla="*/ 66 w 66"/>
                <a:gd name="T5" fmla="*/ 0 h 40"/>
              </a:gdLst>
              <a:ahLst/>
              <a:cxnLst>
                <a:cxn ang="0">
                  <a:pos x="T0" y="T1"/>
                </a:cxn>
                <a:cxn ang="0">
                  <a:pos x="T2" y="T3"/>
                </a:cxn>
                <a:cxn ang="0">
                  <a:pos x="T4" y="T5"/>
                </a:cxn>
              </a:cxnLst>
              <a:rect l="0" t="0" r="r" b="b"/>
              <a:pathLst>
                <a:path w="66" h="40">
                  <a:moveTo>
                    <a:pt x="66" y="0"/>
                  </a:moveTo>
                  <a:lnTo>
                    <a:pt x="0" y="40"/>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2" name="Freeform 74"/>
            <p:cNvSpPr>
              <a:spLocks/>
            </p:cNvSpPr>
            <p:nvPr/>
          </p:nvSpPr>
          <p:spPr bwMode="auto">
            <a:xfrm rot="-1316223">
              <a:off x="4346" y="1908"/>
              <a:ext cx="1010" cy="393"/>
            </a:xfrm>
            <a:custGeom>
              <a:avLst/>
              <a:gdLst>
                <a:gd name="T0" fmla="*/ 14 w 7072"/>
                <a:gd name="T1" fmla="*/ 821 h 2754"/>
                <a:gd name="T2" fmla="*/ 107 w 7072"/>
                <a:gd name="T3" fmla="*/ 1125 h 2754"/>
                <a:gd name="T4" fmla="*/ 345 w 7072"/>
                <a:gd name="T5" fmla="*/ 1416 h 2754"/>
                <a:gd name="T6" fmla="*/ 584 w 7072"/>
                <a:gd name="T7" fmla="*/ 1589 h 2754"/>
                <a:gd name="T8" fmla="*/ 875 w 7072"/>
                <a:gd name="T9" fmla="*/ 1629 h 2754"/>
                <a:gd name="T10" fmla="*/ 980 w 7072"/>
                <a:gd name="T11" fmla="*/ 1589 h 2754"/>
                <a:gd name="T12" fmla="*/ 1140 w 7072"/>
                <a:gd name="T13" fmla="*/ 1510 h 2754"/>
                <a:gd name="T14" fmla="*/ 1325 w 7072"/>
                <a:gd name="T15" fmla="*/ 1814 h 2754"/>
                <a:gd name="T16" fmla="*/ 1576 w 7072"/>
                <a:gd name="T17" fmla="*/ 2053 h 2754"/>
                <a:gd name="T18" fmla="*/ 1908 w 7072"/>
                <a:gd name="T19" fmla="*/ 2185 h 2754"/>
                <a:gd name="T20" fmla="*/ 2702 w 7072"/>
                <a:gd name="T21" fmla="*/ 2330 h 2754"/>
                <a:gd name="T22" fmla="*/ 2901 w 7072"/>
                <a:gd name="T23" fmla="*/ 2171 h 2754"/>
                <a:gd name="T24" fmla="*/ 3192 w 7072"/>
                <a:gd name="T25" fmla="*/ 2396 h 2754"/>
                <a:gd name="T26" fmla="*/ 3602 w 7072"/>
                <a:gd name="T27" fmla="*/ 2635 h 2754"/>
                <a:gd name="T28" fmla="*/ 3960 w 7072"/>
                <a:gd name="T29" fmla="*/ 2701 h 2754"/>
                <a:gd name="T30" fmla="*/ 4582 w 7072"/>
                <a:gd name="T31" fmla="*/ 2754 h 2754"/>
                <a:gd name="T32" fmla="*/ 4821 w 7072"/>
                <a:gd name="T33" fmla="*/ 2661 h 2754"/>
                <a:gd name="T34" fmla="*/ 5098 w 7072"/>
                <a:gd name="T35" fmla="*/ 2450 h 2754"/>
                <a:gd name="T36" fmla="*/ 5311 w 7072"/>
                <a:gd name="T37" fmla="*/ 2053 h 2754"/>
                <a:gd name="T38" fmla="*/ 5323 w 7072"/>
                <a:gd name="T39" fmla="*/ 1868 h 2754"/>
                <a:gd name="T40" fmla="*/ 5588 w 7072"/>
                <a:gd name="T41" fmla="*/ 1934 h 2754"/>
                <a:gd name="T42" fmla="*/ 5907 w 7072"/>
                <a:gd name="T43" fmla="*/ 1960 h 2754"/>
                <a:gd name="T44" fmla="*/ 6516 w 7072"/>
                <a:gd name="T45" fmla="*/ 1840 h 2754"/>
                <a:gd name="T46" fmla="*/ 6913 w 7072"/>
                <a:gd name="T47" fmla="*/ 1563 h 2754"/>
                <a:gd name="T48" fmla="*/ 7032 w 7072"/>
                <a:gd name="T49" fmla="*/ 1311 h 2754"/>
                <a:gd name="T50" fmla="*/ 7045 w 7072"/>
                <a:gd name="T51" fmla="*/ 914 h 2754"/>
                <a:gd name="T52" fmla="*/ 6939 w 7072"/>
                <a:gd name="T53" fmla="*/ 609 h 2754"/>
                <a:gd name="T54" fmla="*/ 6767 w 7072"/>
                <a:gd name="T55" fmla="*/ 331 h 2754"/>
                <a:gd name="T56" fmla="*/ 6542 w 7072"/>
                <a:gd name="T57" fmla="*/ 145 h 2754"/>
                <a:gd name="T58" fmla="*/ 6264 w 7072"/>
                <a:gd name="T59" fmla="*/ 26 h 2754"/>
                <a:gd name="T60" fmla="*/ 5986 w 7072"/>
                <a:gd name="T61" fmla="*/ 0 h 2754"/>
                <a:gd name="T62" fmla="*/ 5681 w 7072"/>
                <a:gd name="T63" fmla="*/ 145 h 2754"/>
                <a:gd name="T64" fmla="*/ 5774 w 7072"/>
                <a:gd name="T65" fmla="*/ 609 h 2754"/>
                <a:gd name="T66" fmla="*/ 5841 w 7072"/>
                <a:gd name="T67" fmla="*/ 450 h 2754"/>
                <a:gd name="T68" fmla="*/ 5562 w 7072"/>
                <a:gd name="T69" fmla="*/ 251 h 2754"/>
                <a:gd name="T70" fmla="*/ 5191 w 7072"/>
                <a:gd name="T71" fmla="*/ 185 h 2754"/>
                <a:gd name="T72" fmla="*/ 4728 w 7072"/>
                <a:gd name="T73" fmla="*/ 251 h 2754"/>
                <a:gd name="T74" fmla="*/ 4423 w 7072"/>
                <a:gd name="T75" fmla="*/ 424 h 2754"/>
                <a:gd name="T76" fmla="*/ 4158 w 7072"/>
                <a:gd name="T77" fmla="*/ 635 h 2754"/>
                <a:gd name="T78" fmla="*/ 4052 w 7072"/>
                <a:gd name="T79" fmla="*/ 821 h 2754"/>
                <a:gd name="T80" fmla="*/ 3960 w 7072"/>
                <a:gd name="T81" fmla="*/ 1073 h 2754"/>
                <a:gd name="T82" fmla="*/ 3960 w 7072"/>
                <a:gd name="T83" fmla="*/ 1404 h 2754"/>
                <a:gd name="T84" fmla="*/ 4026 w 7072"/>
                <a:gd name="T85" fmla="*/ 1894 h 2754"/>
                <a:gd name="T86" fmla="*/ 3907 w 7072"/>
                <a:gd name="T87" fmla="*/ 1960 h 2754"/>
                <a:gd name="T88" fmla="*/ 3669 w 7072"/>
                <a:gd name="T89" fmla="*/ 1906 h 2754"/>
                <a:gd name="T90" fmla="*/ 3510 w 7072"/>
                <a:gd name="T91" fmla="*/ 1788 h 2754"/>
                <a:gd name="T92" fmla="*/ 3112 w 7072"/>
                <a:gd name="T93" fmla="*/ 1350 h 2754"/>
                <a:gd name="T94" fmla="*/ 2835 w 7072"/>
                <a:gd name="T95" fmla="*/ 1218 h 2754"/>
                <a:gd name="T96" fmla="*/ 2185 w 7072"/>
                <a:gd name="T97" fmla="*/ 1165 h 2754"/>
                <a:gd name="T98" fmla="*/ 1365 w 7072"/>
                <a:gd name="T99" fmla="*/ 1006 h 2754"/>
                <a:gd name="T100" fmla="*/ 676 w 7072"/>
                <a:gd name="T101" fmla="*/ 834 h 2754"/>
                <a:gd name="T102" fmla="*/ 0 w 7072"/>
                <a:gd name="T103" fmla="*/ 51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72" h="2754">
                  <a:moveTo>
                    <a:pt x="0" y="516"/>
                  </a:moveTo>
                  <a:lnTo>
                    <a:pt x="0" y="729"/>
                  </a:lnTo>
                  <a:lnTo>
                    <a:pt x="14" y="821"/>
                  </a:lnTo>
                  <a:lnTo>
                    <a:pt x="40" y="926"/>
                  </a:lnTo>
                  <a:lnTo>
                    <a:pt x="94" y="1020"/>
                  </a:lnTo>
                  <a:lnTo>
                    <a:pt x="107" y="1125"/>
                  </a:lnTo>
                  <a:lnTo>
                    <a:pt x="226" y="1284"/>
                  </a:lnTo>
                  <a:lnTo>
                    <a:pt x="279" y="1350"/>
                  </a:lnTo>
                  <a:lnTo>
                    <a:pt x="345" y="1416"/>
                  </a:lnTo>
                  <a:lnTo>
                    <a:pt x="411" y="1496"/>
                  </a:lnTo>
                  <a:lnTo>
                    <a:pt x="490" y="1536"/>
                  </a:lnTo>
                  <a:lnTo>
                    <a:pt x="584" y="1589"/>
                  </a:lnTo>
                  <a:lnTo>
                    <a:pt x="676" y="1603"/>
                  </a:lnTo>
                  <a:lnTo>
                    <a:pt x="769" y="1629"/>
                  </a:lnTo>
                  <a:lnTo>
                    <a:pt x="875" y="1629"/>
                  </a:lnTo>
                  <a:lnTo>
                    <a:pt x="901" y="1629"/>
                  </a:lnTo>
                  <a:lnTo>
                    <a:pt x="954" y="1603"/>
                  </a:lnTo>
                  <a:lnTo>
                    <a:pt x="980" y="1589"/>
                  </a:lnTo>
                  <a:lnTo>
                    <a:pt x="994" y="1563"/>
                  </a:lnTo>
                  <a:lnTo>
                    <a:pt x="1113" y="1404"/>
                  </a:lnTo>
                  <a:lnTo>
                    <a:pt x="1140" y="1510"/>
                  </a:lnTo>
                  <a:lnTo>
                    <a:pt x="1179" y="1629"/>
                  </a:lnTo>
                  <a:lnTo>
                    <a:pt x="1259" y="1721"/>
                  </a:lnTo>
                  <a:lnTo>
                    <a:pt x="1325" y="1814"/>
                  </a:lnTo>
                  <a:lnTo>
                    <a:pt x="1391" y="1906"/>
                  </a:lnTo>
                  <a:lnTo>
                    <a:pt x="1484" y="1986"/>
                  </a:lnTo>
                  <a:lnTo>
                    <a:pt x="1576" y="2053"/>
                  </a:lnTo>
                  <a:lnTo>
                    <a:pt x="1695" y="2093"/>
                  </a:lnTo>
                  <a:lnTo>
                    <a:pt x="1789" y="2145"/>
                  </a:lnTo>
                  <a:lnTo>
                    <a:pt x="1908" y="2185"/>
                  </a:lnTo>
                  <a:lnTo>
                    <a:pt x="2159" y="2264"/>
                  </a:lnTo>
                  <a:lnTo>
                    <a:pt x="2424" y="2304"/>
                  </a:lnTo>
                  <a:lnTo>
                    <a:pt x="2702" y="2330"/>
                  </a:lnTo>
                  <a:lnTo>
                    <a:pt x="2741" y="1960"/>
                  </a:lnTo>
                  <a:lnTo>
                    <a:pt x="2807" y="2079"/>
                  </a:lnTo>
                  <a:lnTo>
                    <a:pt x="2901" y="2171"/>
                  </a:lnTo>
                  <a:lnTo>
                    <a:pt x="2994" y="2264"/>
                  </a:lnTo>
                  <a:lnTo>
                    <a:pt x="3099" y="2330"/>
                  </a:lnTo>
                  <a:lnTo>
                    <a:pt x="3192" y="2396"/>
                  </a:lnTo>
                  <a:lnTo>
                    <a:pt x="3285" y="2463"/>
                  </a:lnTo>
                  <a:lnTo>
                    <a:pt x="3484" y="2583"/>
                  </a:lnTo>
                  <a:lnTo>
                    <a:pt x="3602" y="2635"/>
                  </a:lnTo>
                  <a:lnTo>
                    <a:pt x="3721" y="2661"/>
                  </a:lnTo>
                  <a:lnTo>
                    <a:pt x="3841" y="2675"/>
                  </a:lnTo>
                  <a:lnTo>
                    <a:pt x="3960" y="2701"/>
                  </a:lnTo>
                  <a:lnTo>
                    <a:pt x="4211" y="2754"/>
                  </a:lnTo>
                  <a:lnTo>
                    <a:pt x="4490" y="2754"/>
                  </a:lnTo>
                  <a:lnTo>
                    <a:pt x="4582" y="2754"/>
                  </a:lnTo>
                  <a:lnTo>
                    <a:pt x="4648" y="2728"/>
                  </a:lnTo>
                  <a:lnTo>
                    <a:pt x="4741" y="2701"/>
                  </a:lnTo>
                  <a:lnTo>
                    <a:pt x="4821" y="2661"/>
                  </a:lnTo>
                  <a:lnTo>
                    <a:pt x="4980" y="2569"/>
                  </a:lnTo>
                  <a:lnTo>
                    <a:pt x="5046" y="2516"/>
                  </a:lnTo>
                  <a:lnTo>
                    <a:pt x="5098" y="2450"/>
                  </a:lnTo>
                  <a:lnTo>
                    <a:pt x="5218" y="2304"/>
                  </a:lnTo>
                  <a:lnTo>
                    <a:pt x="5284" y="2145"/>
                  </a:lnTo>
                  <a:lnTo>
                    <a:pt x="5311" y="2053"/>
                  </a:lnTo>
                  <a:lnTo>
                    <a:pt x="5311" y="2000"/>
                  </a:lnTo>
                  <a:lnTo>
                    <a:pt x="5323" y="1960"/>
                  </a:lnTo>
                  <a:lnTo>
                    <a:pt x="5323" y="1868"/>
                  </a:lnTo>
                  <a:lnTo>
                    <a:pt x="5351" y="1774"/>
                  </a:lnTo>
                  <a:lnTo>
                    <a:pt x="5469" y="1868"/>
                  </a:lnTo>
                  <a:lnTo>
                    <a:pt x="5588" y="1934"/>
                  </a:lnTo>
                  <a:lnTo>
                    <a:pt x="5654" y="1934"/>
                  </a:lnTo>
                  <a:lnTo>
                    <a:pt x="5747" y="1960"/>
                  </a:lnTo>
                  <a:lnTo>
                    <a:pt x="5907" y="1960"/>
                  </a:lnTo>
                  <a:lnTo>
                    <a:pt x="6118" y="1934"/>
                  </a:lnTo>
                  <a:lnTo>
                    <a:pt x="6303" y="1906"/>
                  </a:lnTo>
                  <a:lnTo>
                    <a:pt x="6516" y="1840"/>
                  </a:lnTo>
                  <a:lnTo>
                    <a:pt x="6701" y="1748"/>
                  </a:lnTo>
                  <a:lnTo>
                    <a:pt x="6847" y="1629"/>
                  </a:lnTo>
                  <a:lnTo>
                    <a:pt x="6913" y="1563"/>
                  </a:lnTo>
                  <a:lnTo>
                    <a:pt x="6952" y="1496"/>
                  </a:lnTo>
                  <a:lnTo>
                    <a:pt x="7005" y="1404"/>
                  </a:lnTo>
                  <a:lnTo>
                    <a:pt x="7032" y="1311"/>
                  </a:lnTo>
                  <a:lnTo>
                    <a:pt x="7045" y="1218"/>
                  </a:lnTo>
                  <a:lnTo>
                    <a:pt x="7072" y="1125"/>
                  </a:lnTo>
                  <a:lnTo>
                    <a:pt x="7045" y="914"/>
                  </a:lnTo>
                  <a:lnTo>
                    <a:pt x="7032" y="794"/>
                  </a:lnTo>
                  <a:lnTo>
                    <a:pt x="6979" y="701"/>
                  </a:lnTo>
                  <a:lnTo>
                    <a:pt x="6939" y="609"/>
                  </a:lnTo>
                  <a:lnTo>
                    <a:pt x="6886" y="516"/>
                  </a:lnTo>
                  <a:lnTo>
                    <a:pt x="6847" y="424"/>
                  </a:lnTo>
                  <a:lnTo>
                    <a:pt x="6767" y="331"/>
                  </a:lnTo>
                  <a:lnTo>
                    <a:pt x="6701" y="251"/>
                  </a:lnTo>
                  <a:lnTo>
                    <a:pt x="6634" y="185"/>
                  </a:lnTo>
                  <a:lnTo>
                    <a:pt x="6542" y="145"/>
                  </a:lnTo>
                  <a:lnTo>
                    <a:pt x="6449" y="92"/>
                  </a:lnTo>
                  <a:lnTo>
                    <a:pt x="6357" y="52"/>
                  </a:lnTo>
                  <a:lnTo>
                    <a:pt x="6264" y="26"/>
                  </a:lnTo>
                  <a:lnTo>
                    <a:pt x="6144" y="0"/>
                  </a:lnTo>
                  <a:lnTo>
                    <a:pt x="6052" y="0"/>
                  </a:lnTo>
                  <a:lnTo>
                    <a:pt x="5986" y="0"/>
                  </a:lnTo>
                  <a:lnTo>
                    <a:pt x="5907" y="26"/>
                  </a:lnTo>
                  <a:lnTo>
                    <a:pt x="5787" y="66"/>
                  </a:lnTo>
                  <a:lnTo>
                    <a:pt x="5681" y="145"/>
                  </a:lnTo>
                  <a:lnTo>
                    <a:pt x="5588" y="239"/>
                  </a:lnTo>
                  <a:lnTo>
                    <a:pt x="5588" y="464"/>
                  </a:lnTo>
                  <a:lnTo>
                    <a:pt x="5774" y="609"/>
                  </a:lnTo>
                  <a:lnTo>
                    <a:pt x="5959" y="649"/>
                  </a:lnTo>
                  <a:lnTo>
                    <a:pt x="5907" y="542"/>
                  </a:lnTo>
                  <a:lnTo>
                    <a:pt x="5841" y="450"/>
                  </a:lnTo>
                  <a:lnTo>
                    <a:pt x="5774" y="344"/>
                  </a:lnTo>
                  <a:lnTo>
                    <a:pt x="5654" y="304"/>
                  </a:lnTo>
                  <a:lnTo>
                    <a:pt x="5562" y="251"/>
                  </a:lnTo>
                  <a:lnTo>
                    <a:pt x="5443" y="211"/>
                  </a:lnTo>
                  <a:lnTo>
                    <a:pt x="5311" y="185"/>
                  </a:lnTo>
                  <a:lnTo>
                    <a:pt x="5191" y="185"/>
                  </a:lnTo>
                  <a:lnTo>
                    <a:pt x="4953" y="211"/>
                  </a:lnTo>
                  <a:lnTo>
                    <a:pt x="4833" y="239"/>
                  </a:lnTo>
                  <a:lnTo>
                    <a:pt x="4728" y="251"/>
                  </a:lnTo>
                  <a:lnTo>
                    <a:pt x="4608" y="304"/>
                  </a:lnTo>
                  <a:lnTo>
                    <a:pt x="4516" y="344"/>
                  </a:lnTo>
                  <a:lnTo>
                    <a:pt x="4423" y="424"/>
                  </a:lnTo>
                  <a:lnTo>
                    <a:pt x="4331" y="464"/>
                  </a:lnTo>
                  <a:lnTo>
                    <a:pt x="4238" y="542"/>
                  </a:lnTo>
                  <a:lnTo>
                    <a:pt x="4158" y="635"/>
                  </a:lnTo>
                  <a:lnTo>
                    <a:pt x="4092" y="729"/>
                  </a:lnTo>
                  <a:lnTo>
                    <a:pt x="4066" y="768"/>
                  </a:lnTo>
                  <a:lnTo>
                    <a:pt x="4052" y="821"/>
                  </a:lnTo>
                  <a:lnTo>
                    <a:pt x="4000" y="914"/>
                  </a:lnTo>
                  <a:lnTo>
                    <a:pt x="3973" y="1006"/>
                  </a:lnTo>
                  <a:lnTo>
                    <a:pt x="3960" y="1073"/>
                  </a:lnTo>
                  <a:lnTo>
                    <a:pt x="3960" y="1125"/>
                  </a:lnTo>
                  <a:lnTo>
                    <a:pt x="3960" y="1231"/>
                  </a:lnTo>
                  <a:lnTo>
                    <a:pt x="3960" y="1404"/>
                  </a:lnTo>
                  <a:lnTo>
                    <a:pt x="3973" y="1563"/>
                  </a:lnTo>
                  <a:lnTo>
                    <a:pt x="4092" y="1868"/>
                  </a:lnTo>
                  <a:lnTo>
                    <a:pt x="4026" y="1894"/>
                  </a:lnTo>
                  <a:lnTo>
                    <a:pt x="4000" y="1906"/>
                  </a:lnTo>
                  <a:lnTo>
                    <a:pt x="3960" y="1934"/>
                  </a:lnTo>
                  <a:lnTo>
                    <a:pt x="3907" y="1960"/>
                  </a:lnTo>
                  <a:lnTo>
                    <a:pt x="3815" y="1960"/>
                  </a:lnTo>
                  <a:lnTo>
                    <a:pt x="3748" y="1934"/>
                  </a:lnTo>
                  <a:lnTo>
                    <a:pt x="3669" y="1906"/>
                  </a:lnTo>
                  <a:lnTo>
                    <a:pt x="3629" y="1894"/>
                  </a:lnTo>
                  <a:lnTo>
                    <a:pt x="3562" y="1840"/>
                  </a:lnTo>
                  <a:lnTo>
                    <a:pt x="3510" y="1788"/>
                  </a:lnTo>
                  <a:lnTo>
                    <a:pt x="3417" y="1681"/>
                  </a:lnTo>
                  <a:lnTo>
                    <a:pt x="3205" y="1444"/>
                  </a:lnTo>
                  <a:lnTo>
                    <a:pt x="3112" y="1350"/>
                  </a:lnTo>
                  <a:lnTo>
                    <a:pt x="3046" y="1311"/>
                  </a:lnTo>
                  <a:lnTo>
                    <a:pt x="2980" y="1258"/>
                  </a:lnTo>
                  <a:lnTo>
                    <a:pt x="2835" y="1218"/>
                  </a:lnTo>
                  <a:lnTo>
                    <a:pt x="2702" y="1165"/>
                  </a:lnTo>
                  <a:lnTo>
                    <a:pt x="2437" y="1165"/>
                  </a:lnTo>
                  <a:lnTo>
                    <a:pt x="2185" y="1165"/>
                  </a:lnTo>
                  <a:lnTo>
                    <a:pt x="2040" y="1139"/>
                  </a:lnTo>
                  <a:lnTo>
                    <a:pt x="1908" y="1125"/>
                  </a:lnTo>
                  <a:lnTo>
                    <a:pt x="1365" y="1006"/>
                  </a:lnTo>
                  <a:lnTo>
                    <a:pt x="1140" y="926"/>
                  </a:lnTo>
                  <a:lnTo>
                    <a:pt x="901" y="887"/>
                  </a:lnTo>
                  <a:lnTo>
                    <a:pt x="676" y="834"/>
                  </a:lnTo>
                  <a:lnTo>
                    <a:pt x="464" y="741"/>
                  </a:lnTo>
                  <a:lnTo>
                    <a:pt x="226" y="649"/>
                  </a:lnTo>
                  <a:lnTo>
                    <a:pt x="0" y="516"/>
                  </a:lnTo>
                  <a:close/>
                </a:path>
              </a:pathLst>
            </a:custGeom>
            <a:solidFill>
              <a:srgbClr val="DCA0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3" name="Freeform 75"/>
            <p:cNvSpPr>
              <a:spLocks/>
            </p:cNvSpPr>
            <p:nvPr/>
          </p:nvSpPr>
          <p:spPr bwMode="auto">
            <a:xfrm rot="-1316223">
              <a:off x="4357" y="2152"/>
              <a:ext cx="132" cy="166"/>
            </a:xfrm>
            <a:custGeom>
              <a:avLst/>
              <a:gdLst>
                <a:gd name="T0" fmla="*/ 92 w 927"/>
                <a:gd name="T1" fmla="*/ 0 h 1165"/>
                <a:gd name="T2" fmla="*/ 92 w 927"/>
                <a:gd name="T3" fmla="*/ 213 h 1165"/>
                <a:gd name="T4" fmla="*/ 119 w 927"/>
                <a:gd name="T5" fmla="*/ 305 h 1165"/>
                <a:gd name="T6" fmla="*/ 146 w 927"/>
                <a:gd name="T7" fmla="*/ 398 h 1165"/>
                <a:gd name="T8" fmla="*/ 159 w 927"/>
                <a:gd name="T9" fmla="*/ 490 h 1165"/>
                <a:gd name="T10" fmla="*/ 212 w 927"/>
                <a:gd name="T11" fmla="*/ 583 h 1165"/>
                <a:gd name="T12" fmla="*/ 305 w 927"/>
                <a:gd name="T13" fmla="*/ 742 h 1165"/>
                <a:gd name="T14" fmla="*/ 371 w 927"/>
                <a:gd name="T15" fmla="*/ 808 h 1165"/>
                <a:gd name="T16" fmla="*/ 424 w 927"/>
                <a:gd name="T17" fmla="*/ 888 h 1165"/>
                <a:gd name="T18" fmla="*/ 490 w 927"/>
                <a:gd name="T19" fmla="*/ 928 h 1165"/>
                <a:gd name="T20" fmla="*/ 556 w 927"/>
                <a:gd name="T21" fmla="*/ 980 h 1165"/>
                <a:gd name="T22" fmla="*/ 649 w 927"/>
                <a:gd name="T23" fmla="*/ 1020 h 1165"/>
                <a:gd name="T24" fmla="*/ 741 w 927"/>
                <a:gd name="T25" fmla="*/ 1047 h 1165"/>
                <a:gd name="T26" fmla="*/ 821 w 927"/>
                <a:gd name="T27" fmla="*/ 1073 h 1165"/>
                <a:gd name="T28" fmla="*/ 927 w 927"/>
                <a:gd name="T29" fmla="*/ 1073 h 1165"/>
                <a:gd name="T30" fmla="*/ 913 w 927"/>
                <a:gd name="T31" fmla="*/ 1165 h 1165"/>
                <a:gd name="T32" fmla="*/ 821 w 927"/>
                <a:gd name="T33" fmla="*/ 1165 h 1165"/>
                <a:gd name="T34" fmla="*/ 702 w 927"/>
                <a:gd name="T35" fmla="*/ 1139 h 1165"/>
                <a:gd name="T36" fmla="*/ 609 w 927"/>
                <a:gd name="T37" fmla="*/ 1113 h 1165"/>
                <a:gd name="T38" fmla="*/ 516 w 927"/>
                <a:gd name="T39" fmla="*/ 1073 h 1165"/>
                <a:gd name="T40" fmla="*/ 450 w 927"/>
                <a:gd name="T41" fmla="*/ 994 h 1165"/>
                <a:gd name="T42" fmla="*/ 371 w 927"/>
                <a:gd name="T43" fmla="*/ 954 h 1165"/>
                <a:gd name="T44" fmla="*/ 305 w 927"/>
                <a:gd name="T45" fmla="*/ 862 h 1165"/>
                <a:gd name="T46" fmla="*/ 239 w 927"/>
                <a:gd name="T47" fmla="*/ 795 h 1165"/>
                <a:gd name="T48" fmla="*/ 146 w 927"/>
                <a:gd name="T49" fmla="*/ 623 h 1165"/>
                <a:gd name="T50" fmla="*/ 92 w 927"/>
                <a:gd name="T51" fmla="*/ 530 h 1165"/>
                <a:gd name="T52" fmla="*/ 52 w 927"/>
                <a:gd name="T53" fmla="*/ 410 h 1165"/>
                <a:gd name="T54" fmla="*/ 26 w 927"/>
                <a:gd name="T55" fmla="*/ 318 h 1165"/>
                <a:gd name="T56" fmla="*/ 0 w 927"/>
                <a:gd name="T57" fmla="*/ 213 h 1165"/>
                <a:gd name="T58" fmla="*/ 0 w 927"/>
                <a:gd name="T59" fmla="*/ 0 h 1165"/>
                <a:gd name="T60" fmla="*/ 92 w 927"/>
                <a:gd name="T61"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7" h="1165">
                  <a:moveTo>
                    <a:pt x="92" y="0"/>
                  </a:moveTo>
                  <a:lnTo>
                    <a:pt x="92" y="213"/>
                  </a:lnTo>
                  <a:lnTo>
                    <a:pt x="119" y="305"/>
                  </a:lnTo>
                  <a:lnTo>
                    <a:pt x="146" y="398"/>
                  </a:lnTo>
                  <a:lnTo>
                    <a:pt x="159" y="490"/>
                  </a:lnTo>
                  <a:lnTo>
                    <a:pt x="212" y="583"/>
                  </a:lnTo>
                  <a:lnTo>
                    <a:pt x="305" y="742"/>
                  </a:lnTo>
                  <a:lnTo>
                    <a:pt x="371" y="808"/>
                  </a:lnTo>
                  <a:lnTo>
                    <a:pt x="424" y="888"/>
                  </a:lnTo>
                  <a:lnTo>
                    <a:pt x="490" y="928"/>
                  </a:lnTo>
                  <a:lnTo>
                    <a:pt x="556" y="980"/>
                  </a:lnTo>
                  <a:lnTo>
                    <a:pt x="649" y="1020"/>
                  </a:lnTo>
                  <a:lnTo>
                    <a:pt x="741" y="1047"/>
                  </a:lnTo>
                  <a:lnTo>
                    <a:pt x="821" y="1073"/>
                  </a:lnTo>
                  <a:lnTo>
                    <a:pt x="927" y="1073"/>
                  </a:lnTo>
                  <a:lnTo>
                    <a:pt x="913" y="1165"/>
                  </a:lnTo>
                  <a:lnTo>
                    <a:pt x="821" y="1165"/>
                  </a:lnTo>
                  <a:lnTo>
                    <a:pt x="702" y="1139"/>
                  </a:lnTo>
                  <a:lnTo>
                    <a:pt x="609" y="1113"/>
                  </a:lnTo>
                  <a:lnTo>
                    <a:pt x="516" y="1073"/>
                  </a:lnTo>
                  <a:lnTo>
                    <a:pt x="450" y="994"/>
                  </a:lnTo>
                  <a:lnTo>
                    <a:pt x="371" y="954"/>
                  </a:lnTo>
                  <a:lnTo>
                    <a:pt x="305" y="862"/>
                  </a:lnTo>
                  <a:lnTo>
                    <a:pt x="239" y="795"/>
                  </a:lnTo>
                  <a:lnTo>
                    <a:pt x="146" y="623"/>
                  </a:lnTo>
                  <a:lnTo>
                    <a:pt x="92" y="530"/>
                  </a:lnTo>
                  <a:lnTo>
                    <a:pt x="52" y="410"/>
                  </a:lnTo>
                  <a:lnTo>
                    <a:pt x="26" y="318"/>
                  </a:lnTo>
                  <a:lnTo>
                    <a:pt x="0" y="213"/>
                  </a:lnTo>
                  <a:lnTo>
                    <a:pt x="0" y="0"/>
                  </a:lnTo>
                  <a:lnTo>
                    <a:pt x="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4" name="Freeform 76"/>
            <p:cNvSpPr>
              <a:spLocks/>
            </p:cNvSpPr>
            <p:nvPr/>
          </p:nvSpPr>
          <p:spPr bwMode="auto">
            <a:xfrm rot="-1316223">
              <a:off x="4504" y="2239"/>
              <a:ext cx="40" cy="43"/>
            </a:xfrm>
            <a:custGeom>
              <a:avLst/>
              <a:gdLst>
                <a:gd name="T0" fmla="*/ 0 w 279"/>
                <a:gd name="T1" fmla="*/ 211 h 303"/>
                <a:gd name="T2" fmla="*/ 40 w 279"/>
                <a:gd name="T3" fmla="*/ 211 h 303"/>
                <a:gd name="T4" fmla="*/ 67 w 279"/>
                <a:gd name="T5" fmla="*/ 185 h 303"/>
                <a:gd name="T6" fmla="*/ 93 w 279"/>
                <a:gd name="T7" fmla="*/ 185 h 303"/>
                <a:gd name="T8" fmla="*/ 119 w 279"/>
                <a:gd name="T9" fmla="*/ 158 h 303"/>
                <a:gd name="T10" fmla="*/ 213 w 279"/>
                <a:gd name="T11" fmla="*/ 0 h 303"/>
                <a:gd name="T12" fmla="*/ 279 w 279"/>
                <a:gd name="T13" fmla="*/ 38 h 303"/>
                <a:gd name="T14" fmla="*/ 185 w 279"/>
                <a:gd name="T15" fmla="*/ 211 h 303"/>
                <a:gd name="T16" fmla="*/ 159 w 279"/>
                <a:gd name="T17" fmla="*/ 251 h 303"/>
                <a:gd name="T18" fmla="*/ 119 w 279"/>
                <a:gd name="T19" fmla="*/ 277 h 303"/>
                <a:gd name="T20" fmla="*/ 67 w 279"/>
                <a:gd name="T21" fmla="*/ 303 h 303"/>
                <a:gd name="T22" fmla="*/ 14 w 279"/>
                <a:gd name="T23" fmla="*/ 303 h 303"/>
                <a:gd name="T24" fmla="*/ 0 w 279"/>
                <a:gd name="T25" fmla="*/ 21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303">
                  <a:moveTo>
                    <a:pt x="0" y="211"/>
                  </a:moveTo>
                  <a:lnTo>
                    <a:pt x="40" y="211"/>
                  </a:lnTo>
                  <a:lnTo>
                    <a:pt x="67" y="185"/>
                  </a:lnTo>
                  <a:lnTo>
                    <a:pt x="93" y="185"/>
                  </a:lnTo>
                  <a:lnTo>
                    <a:pt x="119" y="158"/>
                  </a:lnTo>
                  <a:lnTo>
                    <a:pt x="213" y="0"/>
                  </a:lnTo>
                  <a:lnTo>
                    <a:pt x="279" y="38"/>
                  </a:lnTo>
                  <a:lnTo>
                    <a:pt x="185" y="211"/>
                  </a:lnTo>
                  <a:lnTo>
                    <a:pt x="159" y="251"/>
                  </a:lnTo>
                  <a:lnTo>
                    <a:pt x="119" y="277"/>
                  </a:lnTo>
                  <a:lnTo>
                    <a:pt x="67" y="303"/>
                  </a:lnTo>
                  <a:lnTo>
                    <a:pt x="14" y="303"/>
                  </a:lnTo>
                  <a:lnTo>
                    <a:pt x="0" y="2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5" name="Freeform 77"/>
            <p:cNvSpPr>
              <a:spLocks/>
            </p:cNvSpPr>
            <p:nvPr/>
          </p:nvSpPr>
          <p:spPr bwMode="auto">
            <a:xfrm rot="-1316223">
              <a:off x="4511" y="2275"/>
              <a:ext cx="2" cy="13"/>
            </a:xfrm>
            <a:custGeom>
              <a:avLst/>
              <a:gdLst>
                <a:gd name="T0" fmla="*/ 0 w 14"/>
                <a:gd name="T1" fmla="*/ 92 h 92"/>
                <a:gd name="T2" fmla="*/ 14 w 14"/>
                <a:gd name="T3" fmla="*/ 92 h 92"/>
                <a:gd name="T4" fmla="*/ 0 w 14"/>
                <a:gd name="T5" fmla="*/ 0 h 92"/>
                <a:gd name="T6" fmla="*/ 14 w 14"/>
                <a:gd name="T7" fmla="*/ 0 h 92"/>
                <a:gd name="T8" fmla="*/ 0 w 14"/>
                <a:gd name="T9" fmla="*/ 92 h 92"/>
              </a:gdLst>
              <a:ahLst/>
              <a:cxnLst>
                <a:cxn ang="0">
                  <a:pos x="T0" y="T1"/>
                </a:cxn>
                <a:cxn ang="0">
                  <a:pos x="T2" y="T3"/>
                </a:cxn>
                <a:cxn ang="0">
                  <a:pos x="T4" y="T5"/>
                </a:cxn>
                <a:cxn ang="0">
                  <a:pos x="T6" y="T7"/>
                </a:cxn>
                <a:cxn ang="0">
                  <a:pos x="T8" y="T9"/>
                </a:cxn>
              </a:cxnLst>
              <a:rect l="0" t="0" r="r" b="b"/>
              <a:pathLst>
                <a:path w="14" h="92">
                  <a:moveTo>
                    <a:pt x="0" y="92"/>
                  </a:moveTo>
                  <a:lnTo>
                    <a:pt x="14" y="92"/>
                  </a:lnTo>
                  <a:lnTo>
                    <a:pt x="0" y="0"/>
                  </a:lnTo>
                  <a:lnTo>
                    <a:pt x="14" y="0"/>
                  </a:lnTo>
                  <a:lnTo>
                    <a:pt x="0"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6" name="Freeform 78"/>
            <p:cNvSpPr>
              <a:spLocks/>
            </p:cNvSpPr>
            <p:nvPr/>
          </p:nvSpPr>
          <p:spPr bwMode="auto">
            <a:xfrm rot="-1316223">
              <a:off x="4543" y="2191"/>
              <a:ext cx="233" cy="138"/>
            </a:xfrm>
            <a:custGeom>
              <a:avLst/>
              <a:gdLst>
                <a:gd name="T0" fmla="*/ 66 w 1628"/>
                <a:gd name="T1" fmla="*/ 0 h 966"/>
                <a:gd name="T2" fmla="*/ 105 w 1628"/>
                <a:gd name="T3" fmla="*/ 106 h 966"/>
                <a:gd name="T4" fmla="*/ 159 w 1628"/>
                <a:gd name="T5" fmla="*/ 199 h 966"/>
                <a:gd name="T6" fmla="*/ 197 w 1628"/>
                <a:gd name="T7" fmla="*/ 291 h 966"/>
                <a:gd name="T8" fmla="*/ 277 w 1628"/>
                <a:gd name="T9" fmla="*/ 384 h 966"/>
                <a:gd name="T10" fmla="*/ 344 w 1628"/>
                <a:gd name="T11" fmla="*/ 464 h 966"/>
                <a:gd name="T12" fmla="*/ 436 w 1628"/>
                <a:gd name="T13" fmla="*/ 530 h 966"/>
                <a:gd name="T14" fmla="*/ 529 w 1628"/>
                <a:gd name="T15" fmla="*/ 596 h 966"/>
                <a:gd name="T16" fmla="*/ 649 w 1628"/>
                <a:gd name="T17" fmla="*/ 649 h 966"/>
                <a:gd name="T18" fmla="*/ 741 w 1628"/>
                <a:gd name="T19" fmla="*/ 689 h 966"/>
                <a:gd name="T20" fmla="*/ 860 w 1628"/>
                <a:gd name="T21" fmla="*/ 741 h 966"/>
                <a:gd name="T22" fmla="*/ 1085 w 1628"/>
                <a:gd name="T23" fmla="*/ 807 h 966"/>
                <a:gd name="T24" fmla="*/ 1350 w 1628"/>
                <a:gd name="T25" fmla="*/ 860 h 966"/>
                <a:gd name="T26" fmla="*/ 1628 w 1628"/>
                <a:gd name="T27" fmla="*/ 874 h 966"/>
                <a:gd name="T28" fmla="*/ 1601 w 1628"/>
                <a:gd name="T29" fmla="*/ 966 h 966"/>
                <a:gd name="T30" fmla="*/ 1350 w 1628"/>
                <a:gd name="T31" fmla="*/ 954 h 966"/>
                <a:gd name="T32" fmla="*/ 1085 w 1628"/>
                <a:gd name="T33" fmla="*/ 900 h 966"/>
                <a:gd name="T34" fmla="*/ 834 w 1628"/>
                <a:gd name="T35" fmla="*/ 834 h 966"/>
                <a:gd name="T36" fmla="*/ 715 w 1628"/>
                <a:gd name="T37" fmla="*/ 781 h 966"/>
                <a:gd name="T38" fmla="*/ 595 w 1628"/>
                <a:gd name="T39" fmla="*/ 741 h 966"/>
                <a:gd name="T40" fmla="*/ 476 w 1628"/>
                <a:gd name="T41" fmla="*/ 675 h 966"/>
                <a:gd name="T42" fmla="*/ 384 w 1628"/>
                <a:gd name="T43" fmla="*/ 622 h 966"/>
                <a:gd name="T44" fmla="*/ 291 w 1628"/>
                <a:gd name="T45" fmla="*/ 530 h 966"/>
                <a:gd name="T46" fmla="*/ 197 w 1628"/>
                <a:gd name="T47" fmla="*/ 464 h 966"/>
                <a:gd name="T48" fmla="*/ 131 w 1628"/>
                <a:gd name="T49" fmla="*/ 370 h 966"/>
                <a:gd name="T50" fmla="*/ 66 w 1628"/>
                <a:gd name="T51" fmla="*/ 251 h 966"/>
                <a:gd name="T52" fmla="*/ 12 w 1628"/>
                <a:gd name="T53" fmla="*/ 132 h 966"/>
                <a:gd name="T54" fmla="*/ 0 w 1628"/>
                <a:gd name="T55" fmla="*/ 12 h 966"/>
                <a:gd name="T56" fmla="*/ 66 w 1628"/>
                <a:gd name="T5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8" h="966">
                  <a:moveTo>
                    <a:pt x="66" y="0"/>
                  </a:moveTo>
                  <a:lnTo>
                    <a:pt x="105" y="106"/>
                  </a:lnTo>
                  <a:lnTo>
                    <a:pt x="159" y="199"/>
                  </a:lnTo>
                  <a:lnTo>
                    <a:pt x="197" y="291"/>
                  </a:lnTo>
                  <a:lnTo>
                    <a:pt x="277" y="384"/>
                  </a:lnTo>
                  <a:lnTo>
                    <a:pt x="344" y="464"/>
                  </a:lnTo>
                  <a:lnTo>
                    <a:pt x="436" y="530"/>
                  </a:lnTo>
                  <a:lnTo>
                    <a:pt x="529" y="596"/>
                  </a:lnTo>
                  <a:lnTo>
                    <a:pt x="649" y="649"/>
                  </a:lnTo>
                  <a:lnTo>
                    <a:pt x="741" y="689"/>
                  </a:lnTo>
                  <a:lnTo>
                    <a:pt x="860" y="741"/>
                  </a:lnTo>
                  <a:lnTo>
                    <a:pt x="1085" y="807"/>
                  </a:lnTo>
                  <a:lnTo>
                    <a:pt x="1350" y="860"/>
                  </a:lnTo>
                  <a:lnTo>
                    <a:pt x="1628" y="874"/>
                  </a:lnTo>
                  <a:lnTo>
                    <a:pt x="1601" y="966"/>
                  </a:lnTo>
                  <a:lnTo>
                    <a:pt x="1350" y="954"/>
                  </a:lnTo>
                  <a:lnTo>
                    <a:pt x="1085" y="900"/>
                  </a:lnTo>
                  <a:lnTo>
                    <a:pt x="834" y="834"/>
                  </a:lnTo>
                  <a:lnTo>
                    <a:pt x="715" y="781"/>
                  </a:lnTo>
                  <a:lnTo>
                    <a:pt x="595" y="741"/>
                  </a:lnTo>
                  <a:lnTo>
                    <a:pt x="476" y="675"/>
                  </a:lnTo>
                  <a:lnTo>
                    <a:pt x="384" y="622"/>
                  </a:lnTo>
                  <a:lnTo>
                    <a:pt x="291" y="530"/>
                  </a:lnTo>
                  <a:lnTo>
                    <a:pt x="197" y="464"/>
                  </a:lnTo>
                  <a:lnTo>
                    <a:pt x="131" y="370"/>
                  </a:lnTo>
                  <a:lnTo>
                    <a:pt x="66" y="251"/>
                  </a:lnTo>
                  <a:lnTo>
                    <a:pt x="12" y="132"/>
                  </a:lnTo>
                  <a:lnTo>
                    <a:pt x="0" y="12"/>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7" name="Freeform 79"/>
            <p:cNvSpPr>
              <a:spLocks/>
            </p:cNvSpPr>
            <p:nvPr/>
          </p:nvSpPr>
          <p:spPr bwMode="auto">
            <a:xfrm rot="-1316223">
              <a:off x="4523" y="2221"/>
              <a:ext cx="10" cy="19"/>
            </a:xfrm>
            <a:custGeom>
              <a:avLst/>
              <a:gdLst>
                <a:gd name="T0" fmla="*/ 0 w 66"/>
                <a:gd name="T1" fmla="*/ 94 h 132"/>
                <a:gd name="T2" fmla="*/ 39 w 66"/>
                <a:gd name="T3" fmla="*/ 0 h 132"/>
                <a:gd name="T4" fmla="*/ 66 w 66"/>
                <a:gd name="T5" fmla="*/ 120 h 132"/>
                <a:gd name="T6" fmla="*/ 0 w 66"/>
                <a:gd name="T7" fmla="*/ 132 h 132"/>
                <a:gd name="T8" fmla="*/ 66 w 66"/>
                <a:gd name="T9" fmla="*/ 132 h 132"/>
                <a:gd name="T10" fmla="*/ 0 w 66"/>
                <a:gd name="T11" fmla="*/ 94 h 132"/>
              </a:gdLst>
              <a:ahLst/>
              <a:cxnLst>
                <a:cxn ang="0">
                  <a:pos x="T0" y="T1"/>
                </a:cxn>
                <a:cxn ang="0">
                  <a:pos x="T2" y="T3"/>
                </a:cxn>
                <a:cxn ang="0">
                  <a:pos x="T4" y="T5"/>
                </a:cxn>
                <a:cxn ang="0">
                  <a:pos x="T6" y="T7"/>
                </a:cxn>
                <a:cxn ang="0">
                  <a:pos x="T8" y="T9"/>
                </a:cxn>
                <a:cxn ang="0">
                  <a:pos x="T10" y="T11"/>
                </a:cxn>
              </a:cxnLst>
              <a:rect l="0" t="0" r="r" b="b"/>
              <a:pathLst>
                <a:path w="66" h="132">
                  <a:moveTo>
                    <a:pt x="0" y="94"/>
                  </a:moveTo>
                  <a:lnTo>
                    <a:pt x="39" y="0"/>
                  </a:lnTo>
                  <a:lnTo>
                    <a:pt x="66" y="120"/>
                  </a:lnTo>
                  <a:lnTo>
                    <a:pt x="0" y="132"/>
                  </a:lnTo>
                  <a:lnTo>
                    <a:pt x="66" y="132"/>
                  </a:lnTo>
                  <a:lnTo>
                    <a:pt x="0"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8" name="Freeform 80"/>
            <p:cNvSpPr>
              <a:spLocks/>
            </p:cNvSpPr>
            <p:nvPr/>
          </p:nvSpPr>
          <p:spPr bwMode="auto">
            <a:xfrm rot="-1316223">
              <a:off x="4775" y="2224"/>
              <a:ext cx="18" cy="57"/>
            </a:xfrm>
            <a:custGeom>
              <a:avLst/>
              <a:gdLst>
                <a:gd name="T0" fmla="*/ 0 w 120"/>
                <a:gd name="T1" fmla="*/ 370 h 398"/>
                <a:gd name="T2" fmla="*/ 53 w 120"/>
                <a:gd name="T3" fmla="*/ 0 h 398"/>
                <a:gd name="T4" fmla="*/ 120 w 120"/>
                <a:gd name="T5" fmla="*/ 26 h 398"/>
                <a:gd name="T6" fmla="*/ 66 w 120"/>
                <a:gd name="T7" fmla="*/ 398 h 398"/>
                <a:gd name="T8" fmla="*/ 0 w 120"/>
                <a:gd name="T9" fmla="*/ 370 h 398"/>
              </a:gdLst>
              <a:ahLst/>
              <a:cxnLst>
                <a:cxn ang="0">
                  <a:pos x="T0" y="T1"/>
                </a:cxn>
                <a:cxn ang="0">
                  <a:pos x="T2" y="T3"/>
                </a:cxn>
                <a:cxn ang="0">
                  <a:pos x="T4" y="T5"/>
                </a:cxn>
                <a:cxn ang="0">
                  <a:pos x="T6" y="T7"/>
                </a:cxn>
                <a:cxn ang="0">
                  <a:pos x="T8" y="T9"/>
                </a:cxn>
              </a:cxnLst>
              <a:rect l="0" t="0" r="r" b="b"/>
              <a:pathLst>
                <a:path w="120" h="398">
                  <a:moveTo>
                    <a:pt x="0" y="370"/>
                  </a:moveTo>
                  <a:lnTo>
                    <a:pt x="53" y="0"/>
                  </a:lnTo>
                  <a:lnTo>
                    <a:pt x="120" y="26"/>
                  </a:lnTo>
                  <a:lnTo>
                    <a:pt x="66" y="398"/>
                  </a:lnTo>
                  <a:lnTo>
                    <a:pt x="0"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69" name="Freeform 81"/>
            <p:cNvSpPr>
              <a:spLocks/>
            </p:cNvSpPr>
            <p:nvPr/>
          </p:nvSpPr>
          <p:spPr bwMode="auto">
            <a:xfrm rot="-1316223">
              <a:off x="4783" y="2269"/>
              <a:ext cx="10" cy="13"/>
            </a:xfrm>
            <a:custGeom>
              <a:avLst/>
              <a:gdLst>
                <a:gd name="T0" fmla="*/ 26 w 66"/>
                <a:gd name="T1" fmla="*/ 92 h 92"/>
                <a:gd name="T2" fmla="*/ 66 w 66"/>
                <a:gd name="T3" fmla="*/ 92 h 92"/>
                <a:gd name="T4" fmla="*/ 66 w 66"/>
                <a:gd name="T5" fmla="*/ 80 h 92"/>
                <a:gd name="T6" fmla="*/ 0 w 66"/>
                <a:gd name="T7" fmla="*/ 52 h 92"/>
                <a:gd name="T8" fmla="*/ 53 w 66"/>
                <a:gd name="T9" fmla="*/ 0 h 92"/>
                <a:gd name="T10" fmla="*/ 26 w 66"/>
                <a:gd name="T11" fmla="*/ 92 h 92"/>
              </a:gdLst>
              <a:ahLst/>
              <a:cxnLst>
                <a:cxn ang="0">
                  <a:pos x="T0" y="T1"/>
                </a:cxn>
                <a:cxn ang="0">
                  <a:pos x="T2" y="T3"/>
                </a:cxn>
                <a:cxn ang="0">
                  <a:pos x="T4" y="T5"/>
                </a:cxn>
                <a:cxn ang="0">
                  <a:pos x="T6" y="T7"/>
                </a:cxn>
                <a:cxn ang="0">
                  <a:pos x="T8" y="T9"/>
                </a:cxn>
                <a:cxn ang="0">
                  <a:pos x="T10" y="T11"/>
                </a:cxn>
              </a:cxnLst>
              <a:rect l="0" t="0" r="r" b="b"/>
              <a:pathLst>
                <a:path w="66" h="92">
                  <a:moveTo>
                    <a:pt x="26" y="92"/>
                  </a:moveTo>
                  <a:lnTo>
                    <a:pt x="66" y="92"/>
                  </a:lnTo>
                  <a:lnTo>
                    <a:pt x="66" y="80"/>
                  </a:lnTo>
                  <a:lnTo>
                    <a:pt x="0" y="52"/>
                  </a:lnTo>
                  <a:lnTo>
                    <a:pt x="53" y="0"/>
                  </a:lnTo>
                  <a:lnTo>
                    <a:pt x="26"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0" name="Freeform 82"/>
            <p:cNvSpPr>
              <a:spLocks/>
            </p:cNvSpPr>
            <p:nvPr/>
          </p:nvSpPr>
          <p:spPr bwMode="auto">
            <a:xfrm rot="-1316223">
              <a:off x="4784" y="2170"/>
              <a:ext cx="255" cy="123"/>
            </a:xfrm>
            <a:custGeom>
              <a:avLst/>
              <a:gdLst>
                <a:gd name="T0" fmla="*/ 67 w 1788"/>
                <a:gd name="T1" fmla="*/ 0 h 860"/>
                <a:gd name="T2" fmla="*/ 159 w 1788"/>
                <a:gd name="T3" fmla="*/ 92 h 860"/>
                <a:gd name="T4" fmla="*/ 225 w 1788"/>
                <a:gd name="T5" fmla="*/ 211 h 860"/>
                <a:gd name="T6" fmla="*/ 318 w 1788"/>
                <a:gd name="T7" fmla="*/ 277 h 860"/>
                <a:gd name="T8" fmla="*/ 410 w 1788"/>
                <a:gd name="T9" fmla="*/ 370 h 860"/>
                <a:gd name="T10" fmla="*/ 503 w 1788"/>
                <a:gd name="T11" fmla="*/ 436 h 860"/>
                <a:gd name="T12" fmla="*/ 595 w 1788"/>
                <a:gd name="T13" fmla="*/ 490 h 860"/>
                <a:gd name="T14" fmla="*/ 808 w 1788"/>
                <a:gd name="T15" fmla="*/ 609 h 860"/>
                <a:gd name="T16" fmla="*/ 900 w 1788"/>
                <a:gd name="T17" fmla="*/ 649 h 860"/>
                <a:gd name="T18" fmla="*/ 1019 w 1788"/>
                <a:gd name="T19" fmla="*/ 675 h 860"/>
                <a:gd name="T20" fmla="*/ 1139 w 1788"/>
                <a:gd name="T21" fmla="*/ 701 h 860"/>
                <a:gd name="T22" fmla="*/ 1258 w 1788"/>
                <a:gd name="T23" fmla="*/ 727 h 860"/>
                <a:gd name="T24" fmla="*/ 1509 w 1788"/>
                <a:gd name="T25" fmla="*/ 767 h 860"/>
                <a:gd name="T26" fmla="*/ 1788 w 1788"/>
                <a:gd name="T27" fmla="*/ 767 h 860"/>
                <a:gd name="T28" fmla="*/ 1761 w 1788"/>
                <a:gd name="T29" fmla="*/ 860 h 860"/>
                <a:gd name="T30" fmla="*/ 1509 w 1788"/>
                <a:gd name="T31" fmla="*/ 860 h 860"/>
                <a:gd name="T32" fmla="*/ 1258 w 1788"/>
                <a:gd name="T33" fmla="*/ 820 h 860"/>
                <a:gd name="T34" fmla="*/ 1113 w 1788"/>
                <a:gd name="T35" fmla="*/ 794 h 860"/>
                <a:gd name="T36" fmla="*/ 993 w 1788"/>
                <a:gd name="T37" fmla="*/ 767 h 860"/>
                <a:gd name="T38" fmla="*/ 874 w 1788"/>
                <a:gd name="T39" fmla="*/ 741 h 860"/>
                <a:gd name="T40" fmla="*/ 768 w 1788"/>
                <a:gd name="T41" fmla="*/ 701 h 860"/>
                <a:gd name="T42" fmla="*/ 557 w 1788"/>
                <a:gd name="T43" fmla="*/ 582 h 860"/>
                <a:gd name="T44" fmla="*/ 437 w 1788"/>
                <a:gd name="T45" fmla="*/ 516 h 860"/>
                <a:gd name="T46" fmla="*/ 344 w 1788"/>
                <a:gd name="T47" fmla="*/ 436 h 860"/>
                <a:gd name="T48" fmla="*/ 252 w 1788"/>
                <a:gd name="T49" fmla="*/ 344 h 860"/>
                <a:gd name="T50" fmla="*/ 159 w 1788"/>
                <a:gd name="T51" fmla="*/ 251 h 860"/>
                <a:gd name="T52" fmla="*/ 93 w 1788"/>
                <a:gd name="T53" fmla="*/ 159 h 860"/>
                <a:gd name="T54" fmla="*/ 0 w 1788"/>
                <a:gd name="T55" fmla="*/ 52 h 860"/>
                <a:gd name="T56" fmla="*/ 67 w 1788"/>
                <a:gd name="T57"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8" h="860">
                  <a:moveTo>
                    <a:pt x="67" y="0"/>
                  </a:moveTo>
                  <a:lnTo>
                    <a:pt x="159" y="92"/>
                  </a:lnTo>
                  <a:lnTo>
                    <a:pt x="225" y="211"/>
                  </a:lnTo>
                  <a:lnTo>
                    <a:pt x="318" y="277"/>
                  </a:lnTo>
                  <a:lnTo>
                    <a:pt x="410" y="370"/>
                  </a:lnTo>
                  <a:lnTo>
                    <a:pt x="503" y="436"/>
                  </a:lnTo>
                  <a:lnTo>
                    <a:pt x="595" y="490"/>
                  </a:lnTo>
                  <a:lnTo>
                    <a:pt x="808" y="609"/>
                  </a:lnTo>
                  <a:lnTo>
                    <a:pt x="900" y="649"/>
                  </a:lnTo>
                  <a:lnTo>
                    <a:pt x="1019" y="675"/>
                  </a:lnTo>
                  <a:lnTo>
                    <a:pt x="1139" y="701"/>
                  </a:lnTo>
                  <a:lnTo>
                    <a:pt x="1258" y="727"/>
                  </a:lnTo>
                  <a:lnTo>
                    <a:pt x="1509" y="767"/>
                  </a:lnTo>
                  <a:lnTo>
                    <a:pt x="1788" y="767"/>
                  </a:lnTo>
                  <a:lnTo>
                    <a:pt x="1761" y="860"/>
                  </a:lnTo>
                  <a:lnTo>
                    <a:pt x="1509" y="860"/>
                  </a:lnTo>
                  <a:lnTo>
                    <a:pt x="1258" y="820"/>
                  </a:lnTo>
                  <a:lnTo>
                    <a:pt x="1113" y="794"/>
                  </a:lnTo>
                  <a:lnTo>
                    <a:pt x="993" y="767"/>
                  </a:lnTo>
                  <a:lnTo>
                    <a:pt x="874" y="741"/>
                  </a:lnTo>
                  <a:lnTo>
                    <a:pt x="768" y="701"/>
                  </a:lnTo>
                  <a:lnTo>
                    <a:pt x="557" y="582"/>
                  </a:lnTo>
                  <a:lnTo>
                    <a:pt x="437" y="516"/>
                  </a:lnTo>
                  <a:lnTo>
                    <a:pt x="344" y="436"/>
                  </a:lnTo>
                  <a:lnTo>
                    <a:pt x="252" y="344"/>
                  </a:lnTo>
                  <a:lnTo>
                    <a:pt x="159" y="251"/>
                  </a:lnTo>
                  <a:lnTo>
                    <a:pt x="93" y="159"/>
                  </a:lnTo>
                  <a:lnTo>
                    <a:pt x="0" y="52"/>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1" name="Freeform 83"/>
            <p:cNvSpPr>
              <a:spLocks/>
            </p:cNvSpPr>
            <p:nvPr/>
          </p:nvSpPr>
          <p:spPr bwMode="auto">
            <a:xfrm rot="-1316223">
              <a:off x="4769" y="2208"/>
              <a:ext cx="10" cy="21"/>
            </a:xfrm>
            <a:custGeom>
              <a:avLst/>
              <a:gdLst>
                <a:gd name="T0" fmla="*/ 0 w 67"/>
                <a:gd name="T1" fmla="*/ 120 h 146"/>
                <a:gd name="T2" fmla="*/ 0 w 67"/>
                <a:gd name="T3" fmla="*/ 0 h 146"/>
                <a:gd name="T4" fmla="*/ 67 w 67"/>
                <a:gd name="T5" fmla="*/ 94 h 146"/>
                <a:gd name="T6" fmla="*/ 0 w 67"/>
                <a:gd name="T7" fmla="*/ 146 h 146"/>
                <a:gd name="T8" fmla="*/ 67 w 67"/>
                <a:gd name="T9" fmla="*/ 146 h 146"/>
                <a:gd name="T10" fmla="*/ 0 w 67"/>
                <a:gd name="T11" fmla="*/ 120 h 146"/>
              </a:gdLst>
              <a:ahLst/>
              <a:cxnLst>
                <a:cxn ang="0">
                  <a:pos x="T0" y="T1"/>
                </a:cxn>
                <a:cxn ang="0">
                  <a:pos x="T2" y="T3"/>
                </a:cxn>
                <a:cxn ang="0">
                  <a:pos x="T4" y="T5"/>
                </a:cxn>
                <a:cxn ang="0">
                  <a:pos x="T6" y="T7"/>
                </a:cxn>
                <a:cxn ang="0">
                  <a:pos x="T8" y="T9"/>
                </a:cxn>
                <a:cxn ang="0">
                  <a:pos x="T10" y="T11"/>
                </a:cxn>
              </a:cxnLst>
              <a:rect l="0" t="0" r="r" b="b"/>
              <a:pathLst>
                <a:path w="67" h="146">
                  <a:moveTo>
                    <a:pt x="0" y="120"/>
                  </a:moveTo>
                  <a:lnTo>
                    <a:pt x="0" y="0"/>
                  </a:lnTo>
                  <a:lnTo>
                    <a:pt x="67" y="94"/>
                  </a:lnTo>
                  <a:lnTo>
                    <a:pt x="0" y="146"/>
                  </a:lnTo>
                  <a:lnTo>
                    <a:pt x="67" y="146"/>
                  </a:lnTo>
                  <a:lnTo>
                    <a:pt x="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2" name="Freeform 84"/>
            <p:cNvSpPr>
              <a:spLocks/>
            </p:cNvSpPr>
            <p:nvPr/>
          </p:nvSpPr>
          <p:spPr bwMode="auto">
            <a:xfrm rot="-1316223">
              <a:off x="5021" y="2077"/>
              <a:ext cx="127" cy="146"/>
            </a:xfrm>
            <a:custGeom>
              <a:avLst/>
              <a:gdLst>
                <a:gd name="T0" fmla="*/ 0 w 887"/>
                <a:gd name="T1" fmla="*/ 927 h 1020"/>
                <a:gd name="T2" fmla="*/ 92 w 887"/>
                <a:gd name="T3" fmla="*/ 927 h 1020"/>
                <a:gd name="T4" fmla="*/ 158 w 887"/>
                <a:gd name="T5" fmla="*/ 901 h 1020"/>
                <a:gd name="T6" fmla="*/ 238 w 887"/>
                <a:gd name="T7" fmla="*/ 887 h 1020"/>
                <a:gd name="T8" fmla="*/ 305 w 887"/>
                <a:gd name="T9" fmla="*/ 861 h 1020"/>
                <a:gd name="T10" fmla="*/ 437 w 887"/>
                <a:gd name="T11" fmla="*/ 769 h 1020"/>
                <a:gd name="T12" fmla="*/ 516 w 887"/>
                <a:gd name="T13" fmla="*/ 689 h 1020"/>
                <a:gd name="T14" fmla="*/ 582 w 887"/>
                <a:gd name="T15" fmla="*/ 650 h 1020"/>
                <a:gd name="T16" fmla="*/ 675 w 887"/>
                <a:gd name="T17" fmla="*/ 504 h 1020"/>
                <a:gd name="T18" fmla="*/ 741 w 887"/>
                <a:gd name="T19" fmla="*/ 345 h 1020"/>
                <a:gd name="T20" fmla="*/ 767 w 887"/>
                <a:gd name="T21" fmla="*/ 252 h 1020"/>
                <a:gd name="T22" fmla="*/ 767 w 887"/>
                <a:gd name="T23" fmla="*/ 212 h 1020"/>
                <a:gd name="T24" fmla="*/ 794 w 887"/>
                <a:gd name="T25" fmla="*/ 186 h 1020"/>
                <a:gd name="T26" fmla="*/ 794 w 887"/>
                <a:gd name="T27" fmla="*/ 94 h 1020"/>
                <a:gd name="T28" fmla="*/ 821 w 887"/>
                <a:gd name="T29" fmla="*/ 0 h 1020"/>
                <a:gd name="T30" fmla="*/ 887 w 887"/>
                <a:gd name="T31" fmla="*/ 0 h 1020"/>
                <a:gd name="T32" fmla="*/ 887 w 887"/>
                <a:gd name="T33" fmla="*/ 94 h 1020"/>
                <a:gd name="T34" fmla="*/ 887 w 887"/>
                <a:gd name="T35" fmla="*/ 186 h 1020"/>
                <a:gd name="T36" fmla="*/ 861 w 887"/>
                <a:gd name="T37" fmla="*/ 226 h 1020"/>
                <a:gd name="T38" fmla="*/ 861 w 887"/>
                <a:gd name="T39" fmla="*/ 305 h 1020"/>
                <a:gd name="T40" fmla="*/ 833 w 887"/>
                <a:gd name="T41" fmla="*/ 397 h 1020"/>
                <a:gd name="T42" fmla="*/ 741 w 887"/>
                <a:gd name="T43" fmla="*/ 556 h 1020"/>
                <a:gd name="T44" fmla="*/ 648 w 887"/>
                <a:gd name="T45" fmla="*/ 716 h 1020"/>
                <a:gd name="T46" fmla="*/ 582 w 887"/>
                <a:gd name="T47" fmla="*/ 769 h 1020"/>
                <a:gd name="T48" fmla="*/ 516 w 887"/>
                <a:gd name="T49" fmla="*/ 835 h 1020"/>
                <a:gd name="T50" fmla="*/ 343 w 887"/>
                <a:gd name="T51" fmla="*/ 927 h 1020"/>
                <a:gd name="T52" fmla="*/ 251 w 887"/>
                <a:gd name="T53" fmla="*/ 980 h 1020"/>
                <a:gd name="T54" fmla="*/ 185 w 887"/>
                <a:gd name="T55" fmla="*/ 994 h 1020"/>
                <a:gd name="T56" fmla="*/ 92 w 887"/>
                <a:gd name="T57" fmla="*/ 1020 h 1020"/>
                <a:gd name="T58" fmla="*/ 0 w 887"/>
                <a:gd name="T59" fmla="*/ 1020 h 1020"/>
                <a:gd name="T60" fmla="*/ 0 w 887"/>
                <a:gd name="T61" fmla="*/ 92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7" h="1020">
                  <a:moveTo>
                    <a:pt x="0" y="927"/>
                  </a:moveTo>
                  <a:lnTo>
                    <a:pt x="92" y="927"/>
                  </a:lnTo>
                  <a:lnTo>
                    <a:pt x="158" y="901"/>
                  </a:lnTo>
                  <a:lnTo>
                    <a:pt x="238" y="887"/>
                  </a:lnTo>
                  <a:lnTo>
                    <a:pt x="305" y="861"/>
                  </a:lnTo>
                  <a:lnTo>
                    <a:pt x="437" y="769"/>
                  </a:lnTo>
                  <a:lnTo>
                    <a:pt x="516" y="689"/>
                  </a:lnTo>
                  <a:lnTo>
                    <a:pt x="582" y="650"/>
                  </a:lnTo>
                  <a:lnTo>
                    <a:pt x="675" y="504"/>
                  </a:lnTo>
                  <a:lnTo>
                    <a:pt x="741" y="345"/>
                  </a:lnTo>
                  <a:lnTo>
                    <a:pt x="767" y="252"/>
                  </a:lnTo>
                  <a:lnTo>
                    <a:pt x="767" y="212"/>
                  </a:lnTo>
                  <a:lnTo>
                    <a:pt x="794" y="186"/>
                  </a:lnTo>
                  <a:lnTo>
                    <a:pt x="794" y="94"/>
                  </a:lnTo>
                  <a:lnTo>
                    <a:pt x="821" y="0"/>
                  </a:lnTo>
                  <a:lnTo>
                    <a:pt x="887" y="0"/>
                  </a:lnTo>
                  <a:lnTo>
                    <a:pt x="887" y="94"/>
                  </a:lnTo>
                  <a:lnTo>
                    <a:pt x="887" y="186"/>
                  </a:lnTo>
                  <a:lnTo>
                    <a:pt x="861" y="226"/>
                  </a:lnTo>
                  <a:lnTo>
                    <a:pt x="861" y="305"/>
                  </a:lnTo>
                  <a:lnTo>
                    <a:pt x="833" y="397"/>
                  </a:lnTo>
                  <a:lnTo>
                    <a:pt x="741" y="556"/>
                  </a:lnTo>
                  <a:lnTo>
                    <a:pt x="648" y="716"/>
                  </a:lnTo>
                  <a:lnTo>
                    <a:pt x="582" y="769"/>
                  </a:lnTo>
                  <a:lnTo>
                    <a:pt x="516" y="835"/>
                  </a:lnTo>
                  <a:lnTo>
                    <a:pt x="343" y="927"/>
                  </a:lnTo>
                  <a:lnTo>
                    <a:pt x="251" y="980"/>
                  </a:lnTo>
                  <a:lnTo>
                    <a:pt x="185" y="994"/>
                  </a:lnTo>
                  <a:lnTo>
                    <a:pt x="92" y="1020"/>
                  </a:lnTo>
                  <a:lnTo>
                    <a:pt x="0" y="1020"/>
                  </a:lnTo>
                  <a:lnTo>
                    <a:pt x="0" y="9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3" name="Freeform 85"/>
            <p:cNvSpPr>
              <a:spLocks/>
            </p:cNvSpPr>
            <p:nvPr/>
          </p:nvSpPr>
          <p:spPr bwMode="auto">
            <a:xfrm rot="-1316223">
              <a:off x="5048" y="2229"/>
              <a:ext cx="3" cy="13"/>
            </a:xfrm>
            <a:custGeom>
              <a:avLst/>
              <a:gdLst>
                <a:gd name="T0" fmla="*/ 0 w 27"/>
                <a:gd name="T1" fmla="*/ 93 h 93"/>
                <a:gd name="T2" fmla="*/ 27 w 27"/>
                <a:gd name="T3" fmla="*/ 93 h 93"/>
                <a:gd name="T4" fmla="*/ 27 w 27"/>
                <a:gd name="T5" fmla="*/ 0 h 93"/>
                <a:gd name="T6" fmla="*/ 0 w 27"/>
                <a:gd name="T7" fmla="*/ 93 h 93"/>
              </a:gdLst>
              <a:ahLst/>
              <a:cxnLst>
                <a:cxn ang="0">
                  <a:pos x="T0" y="T1"/>
                </a:cxn>
                <a:cxn ang="0">
                  <a:pos x="T2" y="T3"/>
                </a:cxn>
                <a:cxn ang="0">
                  <a:pos x="T4" y="T5"/>
                </a:cxn>
                <a:cxn ang="0">
                  <a:pos x="T6" y="T7"/>
                </a:cxn>
              </a:cxnLst>
              <a:rect l="0" t="0" r="r" b="b"/>
              <a:pathLst>
                <a:path w="27" h="93">
                  <a:moveTo>
                    <a:pt x="0" y="93"/>
                  </a:moveTo>
                  <a:lnTo>
                    <a:pt x="27" y="93"/>
                  </a:lnTo>
                  <a:lnTo>
                    <a:pt x="27" y="0"/>
                  </a:lnTo>
                  <a:lnTo>
                    <a:pt x="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4" name="Freeform 86"/>
            <p:cNvSpPr>
              <a:spLocks/>
            </p:cNvSpPr>
            <p:nvPr/>
          </p:nvSpPr>
          <p:spPr bwMode="auto">
            <a:xfrm rot="-1316223">
              <a:off x="5110" y="2042"/>
              <a:ext cx="85" cy="36"/>
            </a:xfrm>
            <a:custGeom>
              <a:avLst/>
              <a:gdLst>
                <a:gd name="T0" fmla="*/ 66 w 596"/>
                <a:gd name="T1" fmla="*/ 0 h 252"/>
                <a:gd name="T2" fmla="*/ 185 w 596"/>
                <a:gd name="T3" fmla="*/ 66 h 252"/>
                <a:gd name="T4" fmla="*/ 291 w 596"/>
                <a:gd name="T5" fmla="*/ 146 h 252"/>
                <a:gd name="T6" fmla="*/ 370 w 596"/>
                <a:gd name="T7" fmla="*/ 146 h 252"/>
                <a:gd name="T8" fmla="*/ 436 w 596"/>
                <a:gd name="T9" fmla="*/ 158 h 252"/>
                <a:gd name="T10" fmla="*/ 596 w 596"/>
                <a:gd name="T11" fmla="*/ 158 h 252"/>
                <a:gd name="T12" fmla="*/ 582 w 596"/>
                <a:gd name="T13" fmla="*/ 252 h 252"/>
                <a:gd name="T14" fmla="*/ 410 w 596"/>
                <a:gd name="T15" fmla="*/ 252 h 252"/>
                <a:gd name="T16" fmla="*/ 343 w 596"/>
                <a:gd name="T17" fmla="*/ 238 h 252"/>
                <a:gd name="T18" fmla="*/ 277 w 596"/>
                <a:gd name="T19" fmla="*/ 238 h 252"/>
                <a:gd name="T20" fmla="*/ 132 w 596"/>
                <a:gd name="T21" fmla="*/ 158 h 252"/>
                <a:gd name="T22" fmla="*/ 0 w 596"/>
                <a:gd name="T23" fmla="*/ 66 h 252"/>
                <a:gd name="T24" fmla="*/ 66 w 596"/>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252">
                  <a:moveTo>
                    <a:pt x="66" y="0"/>
                  </a:moveTo>
                  <a:lnTo>
                    <a:pt x="185" y="66"/>
                  </a:lnTo>
                  <a:lnTo>
                    <a:pt x="291" y="146"/>
                  </a:lnTo>
                  <a:lnTo>
                    <a:pt x="370" y="146"/>
                  </a:lnTo>
                  <a:lnTo>
                    <a:pt x="436" y="158"/>
                  </a:lnTo>
                  <a:lnTo>
                    <a:pt x="596" y="158"/>
                  </a:lnTo>
                  <a:lnTo>
                    <a:pt x="582" y="252"/>
                  </a:lnTo>
                  <a:lnTo>
                    <a:pt x="410" y="252"/>
                  </a:lnTo>
                  <a:lnTo>
                    <a:pt x="343" y="238"/>
                  </a:lnTo>
                  <a:lnTo>
                    <a:pt x="277" y="238"/>
                  </a:lnTo>
                  <a:lnTo>
                    <a:pt x="132" y="158"/>
                  </a:lnTo>
                  <a:lnTo>
                    <a:pt x="0" y="66"/>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5" name="Freeform 87"/>
            <p:cNvSpPr>
              <a:spLocks/>
            </p:cNvSpPr>
            <p:nvPr/>
          </p:nvSpPr>
          <p:spPr bwMode="auto">
            <a:xfrm rot="-1316223">
              <a:off x="5106" y="2047"/>
              <a:ext cx="9" cy="19"/>
            </a:xfrm>
            <a:custGeom>
              <a:avLst/>
              <a:gdLst>
                <a:gd name="T0" fmla="*/ 0 w 66"/>
                <a:gd name="T1" fmla="*/ 93 h 133"/>
                <a:gd name="T2" fmla="*/ 0 w 66"/>
                <a:gd name="T3" fmla="*/ 0 h 133"/>
                <a:gd name="T4" fmla="*/ 66 w 66"/>
                <a:gd name="T5" fmla="*/ 67 h 133"/>
                <a:gd name="T6" fmla="*/ 0 w 66"/>
                <a:gd name="T7" fmla="*/ 133 h 133"/>
                <a:gd name="T8" fmla="*/ 66 w 66"/>
                <a:gd name="T9" fmla="*/ 93 h 133"/>
                <a:gd name="T10" fmla="*/ 0 w 66"/>
                <a:gd name="T11" fmla="*/ 93 h 133"/>
              </a:gdLst>
              <a:ahLst/>
              <a:cxnLst>
                <a:cxn ang="0">
                  <a:pos x="T0" y="T1"/>
                </a:cxn>
                <a:cxn ang="0">
                  <a:pos x="T2" y="T3"/>
                </a:cxn>
                <a:cxn ang="0">
                  <a:pos x="T4" y="T5"/>
                </a:cxn>
                <a:cxn ang="0">
                  <a:pos x="T6" y="T7"/>
                </a:cxn>
                <a:cxn ang="0">
                  <a:pos x="T8" y="T9"/>
                </a:cxn>
                <a:cxn ang="0">
                  <a:pos x="T10" y="T11"/>
                </a:cxn>
              </a:cxnLst>
              <a:rect l="0" t="0" r="r" b="b"/>
              <a:pathLst>
                <a:path w="66" h="133">
                  <a:moveTo>
                    <a:pt x="0" y="93"/>
                  </a:moveTo>
                  <a:lnTo>
                    <a:pt x="0" y="0"/>
                  </a:lnTo>
                  <a:lnTo>
                    <a:pt x="66" y="67"/>
                  </a:lnTo>
                  <a:lnTo>
                    <a:pt x="0" y="133"/>
                  </a:lnTo>
                  <a:lnTo>
                    <a:pt x="66" y="93"/>
                  </a:lnTo>
                  <a:lnTo>
                    <a:pt x="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6" name="Freeform 88"/>
            <p:cNvSpPr>
              <a:spLocks/>
            </p:cNvSpPr>
            <p:nvPr/>
          </p:nvSpPr>
          <p:spPr bwMode="auto">
            <a:xfrm rot="-1316223">
              <a:off x="5170" y="1909"/>
              <a:ext cx="170" cy="125"/>
            </a:xfrm>
            <a:custGeom>
              <a:avLst/>
              <a:gdLst>
                <a:gd name="T0" fmla="*/ 0 w 1191"/>
                <a:gd name="T1" fmla="*/ 781 h 875"/>
                <a:gd name="T2" fmla="*/ 211 w 1191"/>
                <a:gd name="T3" fmla="*/ 769 h 875"/>
                <a:gd name="T4" fmla="*/ 396 w 1191"/>
                <a:gd name="T5" fmla="*/ 743 h 875"/>
                <a:gd name="T6" fmla="*/ 582 w 1191"/>
                <a:gd name="T7" fmla="*/ 663 h 875"/>
                <a:gd name="T8" fmla="*/ 754 w 1191"/>
                <a:gd name="T9" fmla="*/ 596 h 875"/>
                <a:gd name="T10" fmla="*/ 913 w 1191"/>
                <a:gd name="T11" fmla="*/ 464 h 875"/>
                <a:gd name="T12" fmla="*/ 952 w 1191"/>
                <a:gd name="T13" fmla="*/ 411 h 875"/>
                <a:gd name="T14" fmla="*/ 1006 w 1191"/>
                <a:gd name="T15" fmla="*/ 345 h 875"/>
                <a:gd name="T16" fmla="*/ 1045 w 1191"/>
                <a:gd name="T17" fmla="*/ 253 h 875"/>
                <a:gd name="T18" fmla="*/ 1072 w 1191"/>
                <a:gd name="T19" fmla="*/ 186 h 875"/>
                <a:gd name="T20" fmla="*/ 1098 w 1191"/>
                <a:gd name="T21" fmla="*/ 93 h 875"/>
                <a:gd name="T22" fmla="*/ 1125 w 1191"/>
                <a:gd name="T23" fmla="*/ 0 h 875"/>
                <a:gd name="T24" fmla="*/ 1191 w 1191"/>
                <a:gd name="T25" fmla="*/ 0 h 875"/>
                <a:gd name="T26" fmla="*/ 1191 w 1191"/>
                <a:gd name="T27" fmla="*/ 106 h 875"/>
                <a:gd name="T28" fmla="*/ 1165 w 1191"/>
                <a:gd name="T29" fmla="*/ 199 h 875"/>
                <a:gd name="T30" fmla="*/ 1138 w 1191"/>
                <a:gd name="T31" fmla="*/ 291 h 875"/>
                <a:gd name="T32" fmla="*/ 1098 w 1191"/>
                <a:gd name="T33" fmla="*/ 385 h 875"/>
                <a:gd name="T34" fmla="*/ 1032 w 1191"/>
                <a:gd name="T35" fmla="*/ 464 h 875"/>
                <a:gd name="T36" fmla="*/ 952 w 1191"/>
                <a:gd name="T37" fmla="*/ 530 h 875"/>
                <a:gd name="T38" fmla="*/ 820 w 1191"/>
                <a:gd name="T39" fmla="*/ 663 h 875"/>
                <a:gd name="T40" fmla="*/ 635 w 1191"/>
                <a:gd name="T41" fmla="*/ 769 h 875"/>
                <a:gd name="T42" fmla="*/ 424 w 1191"/>
                <a:gd name="T43" fmla="*/ 835 h 875"/>
                <a:gd name="T44" fmla="*/ 211 w 1191"/>
                <a:gd name="T45" fmla="*/ 861 h 875"/>
                <a:gd name="T46" fmla="*/ 0 w 1191"/>
                <a:gd name="T47" fmla="*/ 875 h 875"/>
                <a:gd name="T48" fmla="*/ 0 w 1191"/>
                <a:gd name="T49" fmla="*/ 781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1" h="875">
                  <a:moveTo>
                    <a:pt x="0" y="781"/>
                  </a:moveTo>
                  <a:lnTo>
                    <a:pt x="211" y="769"/>
                  </a:lnTo>
                  <a:lnTo>
                    <a:pt x="396" y="743"/>
                  </a:lnTo>
                  <a:lnTo>
                    <a:pt x="582" y="663"/>
                  </a:lnTo>
                  <a:lnTo>
                    <a:pt x="754" y="596"/>
                  </a:lnTo>
                  <a:lnTo>
                    <a:pt x="913" y="464"/>
                  </a:lnTo>
                  <a:lnTo>
                    <a:pt x="952" y="411"/>
                  </a:lnTo>
                  <a:lnTo>
                    <a:pt x="1006" y="345"/>
                  </a:lnTo>
                  <a:lnTo>
                    <a:pt x="1045" y="253"/>
                  </a:lnTo>
                  <a:lnTo>
                    <a:pt x="1072" y="186"/>
                  </a:lnTo>
                  <a:lnTo>
                    <a:pt x="1098" y="93"/>
                  </a:lnTo>
                  <a:lnTo>
                    <a:pt x="1125" y="0"/>
                  </a:lnTo>
                  <a:lnTo>
                    <a:pt x="1191" y="0"/>
                  </a:lnTo>
                  <a:lnTo>
                    <a:pt x="1191" y="106"/>
                  </a:lnTo>
                  <a:lnTo>
                    <a:pt x="1165" y="199"/>
                  </a:lnTo>
                  <a:lnTo>
                    <a:pt x="1138" y="291"/>
                  </a:lnTo>
                  <a:lnTo>
                    <a:pt x="1098" y="385"/>
                  </a:lnTo>
                  <a:lnTo>
                    <a:pt x="1032" y="464"/>
                  </a:lnTo>
                  <a:lnTo>
                    <a:pt x="952" y="530"/>
                  </a:lnTo>
                  <a:lnTo>
                    <a:pt x="820" y="663"/>
                  </a:lnTo>
                  <a:lnTo>
                    <a:pt x="635" y="769"/>
                  </a:lnTo>
                  <a:lnTo>
                    <a:pt x="424" y="835"/>
                  </a:lnTo>
                  <a:lnTo>
                    <a:pt x="211" y="861"/>
                  </a:lnTo>
                  <a:lnTo>
                    <a:pt x="0" y="875"/>
                  </a:lnTo>
                  <a:lnTo>
                    <a:pt x="0" y="7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7" name="Freeform 89"/>
            <p:cNvSpPr>
              <a:spLocks/>
            </p:cNvSpPr>
            <p:nvPr/>
          </p:nvSpPr>
          <p:spPr bwMode="auto">
            <a:xfrm rot="-1316223">
              <a:off x="5194" y="2048"/>
              <a:ext cx="2" cy="14"/>
            </a:xfrm>
            <a:custGeom>
              <a:avLst/>
              <a:gdLst>
                <a:gd name="T0" fmla="*/ 0 w 14"/>
                <a:gd name="T1" fmla="*/ 94 h 94"/>
                <a:gd name="T2" fmla="*/ 14 w 14"/>
                <a:gd name="T3" fmla="*/ 94 h 94"/>
                <a:gd name="T4" fmla="*/ 14 w 14"/>
                <a:gd name="T5" fmla="*/ 0 h 94"/>
                <a:gd name="T6" fmla="*/ 0 w 14"/>
                <a:gd name="T7" fmla="*/ 94 h 94"/>
              </a:gdLst>
              <a:ahLst/>
              <a:cxnLst>
                <a:cxn ang="0">
                  <a:pos x="T0" y="T1"/>
                </a:cxn>
                <a:cxn ang="0">
                  <a:pos x="T2" y="T3"/>
                </a:cxn>
                <a:cxn ang="0">
                  <a:pos x="T4" y="T5"/>
                </a:cxn>
                <a:cxn ang="0">
                  <a:pos x="T6" y="T7"/>
                </a:cxn>
              </a:cxnLst>
              <a:rect l="0" t="0" r="r" b="b"/>
              <a:pathLst>
                <a:path w="14" h="94">
                  <a:moveTo>
                    <a:pt x="0" y="94"/>
                  </a:moveTo>
                  <a:lnTo>
                    <a:pt x="14" y="94"/>
                  </a:lnTo>
                  <a:lnTo>
                    <a:pt x="14" y="0"/>
                  </a:lnTo>
                  <a:lnTo>
                    <a:pt x="0"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8" name="Freeform 90"/>
            <p:cNvSpPr>
              <a:spLocks/>
            </p:cNvSpPr>
            <p:nvPr/>
          </p:nvSpPr>
          <p:spPr bwMode="auto">
            <a:xfrm rot="-1316223">
              <a:off x="5135" y="1748"/>
              <a:ext cx="149" cy="167"/>
            </a:xfrm>
            <a:custGeom>
              <a:avLst/>
              <a:gdLst>
                <a:gd name="T0" fmla="*/ 980 w 1046"/>
                <a:gd name="T1" fmla="*/ 1165 h 1165"/>
                <a:gd name="T2" fmla="*/ 953 w 1046"/>
                <a:gd name="T3" fmla="*/ 954 h 1165"/>
                <a:gd name="T4" fmla="*/ 927 w 1046"/>
                <a:gd name="T5" fmla="*/ 861 h 1165"/>
                <a:gd name="T6" fmla="*/ 900 w 1046"/>
                <a:gd name="T7" fmla="*/ 741 h 1165"/>
                <a:gd name="T8" fmla="*/ 861 w 1046"/>
                <a:gd name="T9" fmla="*/ 675 h 1165"/>
                <a:gd name="T10" fmla="*/ 807 w 1046"/>
                <a:gd name="T11" fmla="*/ 582 h 1165"/>
                <a:gd name="T12" fmla="*/ 741 w 1046"/>
                <a:gd name="T13" fmla="*/ 490 h 1165"/>
                <a:gd name="T14" fmla="*/ 702 w 1046"/>
                <a:gd name="T15" fmla="*/ 410 h 1165"/>
                <a:gd name="T16" fmla="*/ 622 w 1046"/>
                <a:gd name="T17" fmla="*/ 344 h 1165"/>
                <a:gd name="T18" fmla="*/ 530 w 1046"/>
                <a:gd name="T19" fmla="*/ 279 h 1165"/>
                <a:gd name="T20" fmla="*/ 464 w 1046"/>
                <a:gd name="T21" fmla="*/ 225 h 1165"/>
                <a:gd name="T22" fmla="*/ 371 w 1046"/>
                <a:gd name="T23" fmla="*/ 185 h 1165"/>
                <a:gd name="T24" fmla="*/ 279 w 1046"/>
                <a:gd name="T25" fmla="*/ 132 h 1165"/>
                <a:gd name="T26" fmla="*/ 185 w 1046"/>
                <a:gd name="T27" fmla="*/ 106 h 1165"/>
                <a:gd name="T28" fmla="*/ 92 w 1046"/>
                <a:gd name="T29" fmla="*/ 92 h 1165"/>
                <a:gd name="T30" fmla="*/ 0 w 1046"/>
                <a:gd name="T31" fmla="*/ 92 h 1165"/>
                <a:gd name="T32" fmla="*/ 0 w 1046"/>
                <a:gd name="T33" fmla="*/ 0 h 1165"/>
                <a:gd name="T34" fmla="*/ 119 w 1046"/>
                <a:gd name="T35" fmla="*/ 14 h 1165"/>
                <a:gd name="T36" fmla="*/ 212 w 1046"/>
                <a:gd name="T37" fmla="*/ 14 h 1165"/>
                <a:gd name="T38" fmla="*/ 317 w 1046"/>
                <a:gd name="T39" fmla="*/ 66 h 1165"/>
                <a:gd name="T40" fmla="*/ 410 w 1046"/>
                <a:gd name="T41" fmla="*/ 92 h 1165"/>
                <a:gd name="T42" fmla="*/ 516 w 1046"/>
                <a:gd name="T43" fmla="*/ 159 h 1165"/>
                <a:gd name="T44" fmla="*/ 609 w 1046"/>
                <a:gd name="T45" fmla="*/ 199 h 1165"/>
                <a:gd name="T46" fmla="*/ 675 w 1046"/>
                <a:gd name="T47" fmla="*/ 279 h 1165"/>
                <a:gd name="T48" fmla="*/ 741 w 1046"/>
                <a:gd name="T49" fmla="*/ 344 h 1165"/>
                <a:gd name="T50" fmla="*/ 807 w 1046"/>
                <a:gd name="T51" fmla="*/ 437 h 1165"/>
                <a:gd name="T52" fmla="*/ 887 w 1046"/>
                <a:gd name="T53" fmla="*/ 530 h 1165"/>
                <a:gd name="T54" fmla="*/ 927 w 1046"/>
                <a:gd name="T55" fmla="*/ 622 h 1165"/>
                <a:gd name="T56" fmla="*/ 980 w 1046"/>
                <a:gd name="T57" fmla="*/ 715 h 1165"/>
                <a:gd name="T58" fmla="*/ 993 w 1046"/>
                <a:gd name="T59" fmla="*/ 834 h 1165"/>
                <a:gd name="T60" fmla="*/ 1020 w 1046"/>
                <a:gd name="T61" fmla="*/ 927 h 1165"/>
                <a:gd name="T62" fmla="*/ 1046 w 1046"/>
                <a:gd name="T63" fmla="*/ 1165 h 1165"/>
                <a:gd name="T64" fmla="*/ 980 w 1046"/>
                <a:gd name="T65" fmla="*/ 1165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6" h="1165">
                  <a:moveTo>
                    <a:pt x="980" y="1165"/>
                  </a:moveTo>
                  <a:lnTo>
                    <a:pt x="953" y="954"/>
                  </a:lnTo>
                  <a:lnTo>
                    <a:pt x="927" y="861"/>
                  </a:lnTo>
                  <a:lnTo>
                    <a:pt x="900" y="741"/>
                  </a:lnTo>
                  <a:lnTo>
                    <a:pt x="861" y="675"/>
                  </a:lnTo>
                  <a:lnTo>
                    <a:pt x="807" y="582"/>
                  </a:lnTo>
                  <a:lnTo>
                    <a:pt x="741" y="490"/>
                  </a:lnTo>
                  <a:lnTo>
                    <a:pt x="702" y="410"/>
                  </a:lnTo>
                  <a:lnTo>
                    <a:pt x="622" y="344"/>
                  </a:lnTo>
                  <a:lnTo>
                    <a:pt x="530" y="279"/>
                  </a:lnTo>
                  <a:lnTo>
                    <a:pt x="464" y="225"/>
                  </a:lnTo>
                  <a:lnTo>
                    <a:pt x="371" y="185"/>
                  </a:lnTo>
                  <a:lnTo>
                    <a:pt x="279" y="132"/>
                  </a:lnTo>
                  <a:lnTo>
                    <a:pt x="185" y="106"/>
                  </a:lnTo>
                  <a:lnTo>
                    <a:pt x="92" y="92"/>
                  </a:lnTo>
                  <a:lnTo>
                    <a:pt x="0" y="92"/>
                  </a:lnTo>
                  <a:lnTo>
                    <a:pt x="0" y="0"/>
                  </a:lnTo>
                  <a:lnTo>
                    <a:pt x="119" y="14"/>
                  </a:lnTo>
                  <a:lnTo>
                    <a:pt x="212" y="14"/>
                  </a:lnTo>
                  <a:lnTo>
                    <a:pt x="317" y="66"/>
                  </a:lnTo>
                  <a:lnTo>
                    <a:pt x="410" y="92"/>
                  </a:lnTo>
                  <a:lnTo>
                    <a:pt x="516" y="159"/>
                  </a:lnTo>
                  <a:lnTo>
                    <a:pt x="609" y="199"/>
                  </a:lnTo>
                  <a:lnTo>
                    <a:pt x="675" y="279"/>
                  </a:lnTo>
                  <a:lnTo>
                    <a:pt x="741" y="344"/>
                  </a:lnTo>
                  <a:lnTo>
                    <a:pt x="807" y="437"/>
                  </a:lnTo>
                  <a:lnTo>
                    <a:pt x="887" y="530"/>
                  </a:lnTo>
                  <a:lnTo>
                    <a:pt x="927" y="622"/>
                  </a:lnTo>
                  <a:lnTo>
                    <a:pt x="980" y="715"/>
                  </a:lnTo>
                  <a:lnTo>
                    <a:pt x="993" y="834"/>
                  </a:lnTo>
                  <a:lnTo>
                    <a:pt x="1020" y="927"/>
                  </a:lnTo>
                  <a:lnTo>
                    <a:pt x="1046" y="1165"/>
                  </a:lnTo>
                  <a:lnTo>
                    <a:pt x="980" y="11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79" name="Freeform 91"/>
            <p:cNvSpPr>
              <a:spLocks/>
            </p:cNvSpPr>
            <p:nvPr/>
          </p:nvSpPr>
          <p:spPr bwMode="auto">
            <a:xfrm rot="-1316223">
              <a:off x="5302" y="1883"/>
              <a:ext cx="9" cy="1"/>
            </a:xfrm>
            <a:custGeom>
              <a:avLst/>
              <a:gdLst>
                <a:gd name="T0" fmla="*/ 66 w 66"/>
                <a:gd name="T1" fmla="*/ 0 w 66"/>
                <a:gd name="T2" fmla="*/ 66 w 66"/>
              </a:gdLst>
              <a:ahLst/>
              <a:cxnLst>
                <a:cxn ang="0">
                  <a:pos x="T0" y="0"/>
                </a:cxn>
                <a:cxn ang="0">
                  <a:pos x="T1" y="0"/>
                </a:cxn>
                <a:cxn ang="0">
                  <a:pos x="T2" y="0"/>
                </a:cxn>
              </a:cxnLst>
              <a:rect l="0" t="0" r="r" b="b"/>
              <a:pathLst>
                <a:path w="66">
                  <a:moveTo>
                    <a:pt x="66" y="0"/>
                  </a:moveTo>
                  <a:lnTo>
                    <a:pt x="0" y="0"/>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80" name="Freeform 92"/>
            <p:cNvSpPr>
              <a:spLocks/>
            </p:cNvSpPr>
            <p:nvPr/>
          </p:nvSpPr>
          <p:spPr bwMode="auto">
            <a:xfrm rot="-1316223">
              <a:off x="5047" y="1794"/>
              <a:ext cx="74" cy="45"/>
            </a:xfrm>
            <a:custGeom>
              <a:avLst/>
              <a:gdLst>
                <a:gd name="T0" fmla="*/ 516 w 516"/>
                <a:gd name="T1" fmla="*/ 92 h 317"/>
                <a:gd name="T2" fmla="*/ 450 w 516"/>
                <a:gd name="T3" fmla="*/ 92 h 317"/>
                <a:gd name="T4" fmla="*/ 371 w 516"/>
                <a:gd name="T5" fmla="*/ 106 h 317"/>
                <a:gd name="T6" fmla="*/ 277 w 516"/>
                <a:gd name="T7" fmla="*/ 159 h 317"/>
                <a:gd name="T8" fmla="*/ 158 w 516"/>
                <a:gd name="T9" fmla="*/ 199 h 317"/>
                <a:gd name="T10" fmla="*/ 66 w 516"/>
                <a:gd name="T11" fmla="*/ 317 h 317"/>
                <a:gd name="T12" fmla="*/ 0 w 516"/>
                <a:gd name="T13" fmla="*/ 251 h 317"/>
                <a:gd name="T14" fmla="*/ 118 w 516"/>
                <a:gd name="T15" fmla="*/ 132 h 317"/>
                <a:gd name="T16" fmla="*/ 238 w 516"/>
                <a:gd name="T17" fmla="*/ 66 h 317"/>
                <a:gd name="T18" fmla="*/ 357 w 516"/>
                <a:gd name="T19" fmla="*/ 14 h 317"/>
                <a:gd name="T20" fmla="*/ 423 w 516"/>
                <a:gd name="T21" fmla="*/ 0 h 317"/>
                <a:gd name="T22" fmla="*/ 490 w 516"/>
                <a:gd name="T23" fmla="*/ 0 h 317"/>
                <a:gd name="T24" fmla="*/ 516 w 516"/>
                <a:gd name="T25" fmla="*/ 9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317">
                  <a:moveTo>
                    <a:pt x="516" y="92"/>
                  </a:moveTo>
                  <a:lnTo>
                    <a:pt x="450" y="92"/>
                  </a:lnTo>
                  <a:lnTo>
                    <a:pt x="371" y="106"/>
                  </a:lnTo>
                  <a:lnTo>
                    <a:pt x="277" y="159"/>
                  </a:lnTo>
                  <a:lnTo>
                    <a:pt x="158" y="199"/>
                  </a:lnTo>
                  <a:lnTo>
                    <a:pt x="66" y="317"/>
                  </a:lnTo>
                  <a:lnTo>
                    <a:pt x="0" y="251"/>
                  </a:lnTo>
                  <a:lnTo>
                    <a:pt x="118" y="132"/>
                  </a:lnTo>
                  <a:lnTo>
                    <a:pt x="238" y="66"/>
                  </a:lnTo>
                  <a:lnTo>
                    <a:pt x="357" y="14"/>
                  </a:lnTo>
                  <a:lnTo>
                    <a:pt x="423" y="0"/>
                  </a:lnTo>
                  <a:lnTo>
                    <a:pt x="490" y="0"/>
                  </a:lnTo>
                  <a:lnTo>
                    <a:pt x="516"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81" name="Freeform 93"/>
            <p:cNvSpPr>
              <a:spLocks/>
            </p:cNvSpPr>
            <p:nvPr/>
          </p:nvSpPr>
          <p:spPr bwMode="auto">
            <a:xfrm rot="-1316223">
              <a:off x="5108" y="1782"/>
              <a:ext cx="4" cy="13"/>
            </a:xfrm>
            <a:custGeom>
              <a:avLst/>
              <a:gdLst>
                <a:gd name="T0" fmla="*/ 26 w 26"/>
                <a:gd name="T1" fmla="*/ 0 h 92"/>
                <a:gd name="T2" fmla="*/ 0 w 26"/>
                <a:gd name="T3" fmla="*/ 0 h 92"/>
                <a:gd name="T4" fmla="*/ 26 w 26"/>
                <a:gd name="T5" fmla="*/ 92 h 92"/>
                <a:gd name="T6" fmla="*/ 26 w 26"/>
                <a:gd name="T7" fmla="*/ 0 h 92"/>
              </a:gdLst>
              <a:ahLst/>
              <a:cxnLst>
                <a:cxn ang="0">
                  <a:pos x="T0" y="T1"/>
                </a:cxn>
                <a:cxn ang="0">
                  <a:pos x="T2" y="T3"/>
                </a:cxn>
                <a:cxn ang="0">
                  <a:pos x="T4" y="T5"/>
                </a:cxn>
                <a:cxn ang="0">
                  <a:pos x="T6" y="T7"/>
                </a:cxn>
              </a:cxnLst>
              <a:rect l="0" t="0" r="r" b="b"/>
              <a:pathLst>
                <a:path w="26" h="92">
                  <a:moveTo>
                    <a:pt x="26" y="0"/>
                  </a:moveTo>
                  <a:lnTo>
                    <a:pt x="0" y="0"/>
                  </a:lnTo>
                  <a:lnTo>
                    <a:pt x="26" y="92"/>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82" name="Rectangle 94"/>
            <p:cNvSpPr>
              <a:spLocks noChangeArrowheads="1"/>
            </p:cNvSpPr>
            <p:nvPr/>
          </p:nvSpPr>
          <p:spPr bwMode="auto">
            <a:xfrm rot="-1316223">
              <a:off x="5061" y="1843"/>
              <a:ext cx="13"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7983" name="Freeform 95"/>
            <p:cNvSpPr>
              <a:spLocks/>
            </p:cNvSpPr>
            <p:nvPr/>
          </p:nvSpPr>
          <p:spPr bwMode="auto">
            <a:xfrm rot="-1316223">
              <a:off x="5055" y="1840"/>
              <a:ext cx="13" cy="9"/>
            </a:xfrm>
            <a:custGeom>
              <a:avLst/>
              <a:gdLst>
                <a:gd name="T0" fmla="*/ 0 w 92"/>
                <a:gd name="T1" fmla="*/ 0 h 66"/>
                <a:gd name="T2" fmla="*/ 0 w 92"/>
                <a:gd name="T3" fmla="*/ 28 h 66"/>
                <a:gd name="T4" fmla="*/ 92 w 92"/>
                <a:gd name="T5" fmla="*/ 28 h 66"/>
                <a:gd name="T6" fmla="*/ 66 w 92"/>
                <a:gd name="T7" fmla="*/ 66 h 66"/>
                <a:gd name="T8" fmla="*/ 0 w 92"/>
                <a:gd name="T9" fmla="*/ 0 h 66"/>
              </a:gdLst>
              <a:ahLst/>
              <a:cxnLst>
                <a:cxn ang="0">
                  <a:pos x="T0" y="T1"/>
                </a:cxn>
                <a:cxn ang="0">
                  <a:pos x="T2" y="T3"/>
                </a:cxn>
                <a:cxn ang="0">
                  <a:pos x="T4" y="T5"/>
                </a:cxn>
                <a:cxn ang="0">
                  <a:pos x="T6" y="T7"/>
                </a:cxn>
                <a:cxn ang="0">
                  <a:pos x="T8" y="T9"/>
                </a:cxn>
              </a:cxnLst>
              <a:rect l="0" t="0" r="r" b="b"/>
              <a:pathLst>
                <a:path w="92" h="66">
                  <a:moveTo>
                    <a:pt x="0" y="0"/>
                  </a:moveTo>
                  <a:lnTo>
                    <a:pt x="0" y="28"/>
                  </a:lnTo>
                  <a:lnTo>
                    <a:pt x="92" y="28"/>
                  </a:lnTo>
                  <a:lnTo>
                    <a:pt x="66" y="6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84" name="Freeform 96"/>
            <p:cNvSpPr>
              <a:spLocks/>
            </p:cNvSpPr>
            <p:nvPr/>
          </p:nvSpPr>
          <p:spPr bwMode="auto">
            <a:xfrm rot="-1316223">
              <a:off x="5071" y="1867"/>
              <a:ext cx="36" cy="29"/>
            </a:xfrm>
            <a:custGeom>
              <a:avLst/>
              <a:gdLst>
                <a:gd name="T0" fmla="*/ 66 w 251"/>
                <a:gd name="T1" fmla="*/ 0 h 199"/>
                <a:gd name="T2" fmla="*/ 0 w 251"/>
                <a:gd name="T3" fmla="*/ 66 h 199"/>
                <a:gd name="T4" fmla="*/ 185 w 251"/>
                <a:gd name="T5" fmla="*/ 199 h 199"/>
                <a:gd name="T6" fmla="*/ 251 w 251"/>
                <a:gd name="T7" fmla="*/ 132 h 199"/>
                <a:gd name="T8" fmla="*/ 66 w 251"/>
                <a:gd name="T9" fmla="*/ 0 h 199"/>
              </a:gdLst>
              <a:ahLst/>
              <a:cxnLst>
                <a:cxn ang="0">
                  <a:pos x="T0" y="T1"/>
                </a:cxn>
                <a:cxn ang="0">
                  <a:pos x="T2" y="T3"/>
                </a:cxn>
                <a:cxn ang="0">
                  <a:pos x="T4" y="T5"/>
                </a:cxn>
                <a:cxn ang="0">
                  <a:pos x="T6" y="T7"/>
                </a:cxn>
                <a:cxn ang="0">
                  <a:pos x="T8" y="T9"/>
                </a:cxn>
              </a:cxnLst>
              <a:rect l="0" t="0" r="r" b="b"/>
              <a:pathLst>
                <a:path w="251" h="199">
                  <a:moveTo>
                    <a:pt x="66" y="0"/>
                  </a:moveTo>
                  <a:lnTo>
                    <a:pt x="0" y="66"/>
                  </a:lnTo>
                  <a:lnTo>
                    <a:pt x="185" y="199"/>
                  </a:lnTo>
                  <a:lnTo>
                    <a:pt x="251" y="132"/>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85" name="Freeform 97"/>
            <p:cNvSpPr>
              <a:spLocks/>
            </p:cNvSpPr>
            <p:nvPr/>
          </p:nvSpPr>
          <p:spPr bwMode="auto">
            <a:xfrm rot="-1316223">
              <a:off x="5068" y="1872"/>
              <a:ext cx="13" cy="10"/>
            </a:xfrm>
            <a:custGeom>
              <a:avLst/>
              <a:gdLst>
                <a:gd name="T0" fmla="*/ 0 w 92"/>
                <a:gd name="T1" fmla="*/ 14 h 66"/>
                <a:gd name="T2" fmla="*/ 0 w 92"/>
                <a:gd name="T3" fmla="*/ 40 h 66"/>
                <a:gd name="T4" fmla="*/ 0 w 92"/>
                <a:gd name="T5" fmla="*/ 66 h 66"/>
                <a:gd name="T6" fmla="*/ 66 w 92"/>
                <a:gd name="T7" fmla="*/ 0 h 66"/>
                <a:gd name="T8" fmla="*/ 92 w 92"/>
                <a:gd name="T9" fmla="*/ 14 h 66"/>
                <a:gd name="T10" fmla="*/ 0 w 92"/>
                <a:gd name="T11" fmla="*/ 14 h 66"/>
              </a:gdLst>
              <a:ahLst/>
              <a:cxnLst>
                <a:cxn ang="0">
                  <a:pos x="T0" y="T1"/>
                </a:cxn>
                <a:cxn ang="0">
                  <a:pos x="T2" y="T3"/>
                </a:cxn>
                <a:cxn ang="0">
                  <a:pos x="T4" y="T5"/>
                </a:cxn>
                <a:cxn ang="0">
                  <a:pos x="T6" y="T7"/>
                </a:cxn>
                <a:cxn ang="0">
                  <a:pos x="T8" y="T9"/>
                </a:cxn>
                <a:cxn ang="0">
                  <a:pos x="T10" y="T11"/>
                </a:cxn>
              </a:cxnLst>
              <a:rect l="0" t="0" r="r" b="b"/>
              <a:pathLst>
                <a:path w="92" h="66">
                  <a:moveTo>
                    <a:pt x="0" y="14"/>
                  </a:moveTo>
                  <a:lnTo>
                    <a:pt x="0" y="40"/>
                  </a:lnTo>
                  <a:lnTo>
                    <a:pt x="0" y="66"/>
                  </a:lnTo>
                  <a:lnTo>
                    <a:pt x="66" y="0"/>
                  </a:lnTo>
                  <a:lnTo>
                    <a:pt x="92" y="14"/>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86" name="Freeform 98"/>
            <p:cNvSpPr>
              <a:spLocks/>
            </p:cNvSpPr>
            <p:nvPr/>
          </p:nvSpPr>
          <p:spPr bwMode="auto">
            <a:xfrm rot="-1316223">
              <a:off x="5103" y="1871"/>
              <a:ext cx="30" cy="21"/>
            </a:xfrm>
            <a:custGeom>
              <a:avLst/>
              <a:gdLst>
                <a:gd name="T0" fmla="*/ 27 w 212"/>
                <a:gd name="T1" fmla="*/ 0 h 145"/>
                <a:gd name="T2" fmla="*/ 0 w 212"/>
                <a:gd name="T3" fmla="*/ 93 h 145"/>
                <a:gd name="T4" fmla="*/ 186 w 212"/>
                <a:gd name="T5" fmla="*/ 145 h 145"/>
                <a:gd name="T6" fmla="*/ 212 w 212"/>
                <a:gd name="T7" fmla="*/ 53 h 145"/>
                <a:gd name="T8" fmla="*/ 27 w 212"/>
                <a:gd name="T9" fmla="*/ 0 h 145"/>
              </a:gdLst>
              <a:ahLst/>
              <a:cxnLst>
                <a:cxn ang="0">
                  <a:pos x="T0" y="T1"/>
                </a:cxn>
                <a:cxn ang="0">
                  <a:pos x="T2" y="T3"/>
                </a:cxn>
                <a:cxn ang="0">
                  <a:pos x="T4" y="T5"/>
                </a:cxn>
                <a:cxn ang="0">
                  <a:pos x="T6" y="T7"/>
                </a:cxn>
                <a:cxn ang="0">
                  <a:pos x="T8" y="T9"/>
                </a:cxn>
              </a:cxnLst>
              <a:rect l="0" t="0" r="r" b="b"/>
              <a:pathLst>
                <a:path w="212" h="145">
                  <a:moveTo>
                    <a:pt x="27" y="0"/>
                  </a:moveTo>
                  <a:lnTo>
                    <a:pt x="0" y="93"/>
                  </a:lnTo>
                  <a:lnTo>
                    <a:pt x="186" y="145"/>
                  </a:lnTo>
                  <a:lnTo>
                    <a:pt x="212" y="53"/>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87" name="Freeform 99"/>
            <p:cNvSpPr>
              <a:spLocks/>
            </p:cNvSpPr>
            <p:nvPr/>
          </p:nvSpPr>
          <p:spPr bwMode="auto">
            <a:xfrm rot="-1316223">
              <a:off x="5099" y="1877"/>
              <a:ext cx="10" cy="14"/>
            </a:xfrm>
            <a:custGeom>
              <a:avLst/>
              <a:gdLst>
                <a:gd name="T0" fmla="*/ 0 w 66"/>
                <a:gd name="T1" fmla="*/ 93 h 93"/>
                <a:gd name="T2" fmla="*/ 26 w 66"/>
                <a:gd name="T3" fmla="*/ 93 h 93"/>
                <a:gd name="T4" fmla="*/ 53 w 66"/>
                <a:gd name="T5" fmla="*/ 0 h 93"/>
                <a:gd name="T6" fmla="*/ 66 w 66"/>
                <a:gd name="T7" fmla="*/ 26 h 93"/>
                <a:gd name="T8" fmla="*/ 0 w 66"/>
                <a:gd name="T9" fmla="*/ 93 h 93"/>
              </a:gdLst>
              <a:ahLst/>
              <a:cxnLst>
                <a:cxn ang="0">
                  <a:pos x="T0" y="T1"/>
                </a:cxn>
                <a:cxn ang="0">
                  <a:pos x="T2" y="T3"/>
                </a:cxn>
                <a:cxn ang="0">
                  <a:pos x="T4" y="T5"/>
                </a:cxn>
                <a:cxn ang="0">
                  <a:pos x="T6" y="T7"/>
                </a:cxn>
                <a:cxn ang="0">
                  <a:pos x="T8" y="T9"/>
                </a:cxn>
              </a:cxnLst>
              <a:rect l="0" t="0" r="r" b="b"/>
              <a:pathLst>
                <a:path w="66" h="93">
                  <a:moveTo>
                    <a:pt x="0" y="93"/>
                  </a:moveTo>
                  <a:lnTo>
                    <a:pt x="26" y="93"/>
                  </a:lnTo>
                  <a:lnTo>
                    <a:pt x="53" y="0"/>
                  </a:lnTo>
                  <a:lnTo>
                    <a:pt x="66" y="26"/>
                  </a:lnTo>
                  <a:lnTo>
                    <a:pt x="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88" name="Freeform 100"/>
            <p:cNvSpPr>
              <a:spLocks/>
            </p:cNvSpPr>
            <p:nvPr/>
          </p:nvSpPr>
          <p:spPr bwMode="auto">
            <a:xfrm rot="-1316223">
              <a:off x="5015" y="1829"/>
              <a:ext cx="113" cy="75"/>
            </a:xfrm>
            <a:custGeom>
              <a:avLst/>
              <a:gdLst>
                <a:gd name="T0" fmla="*/ 716 w 795"/>
                <a:gd name="T1" fmla="*/ 530 h 530"/>
                <a:gd name="T2" fmla="*/ 676 w 795"/>
                <a:gd name="T3" fmla="*/ 411 h 530"/>
                <a:gd name="T4" fmla="*/ 622 w 795"/>
                <a:gd name="T5" fmla="*/ 319 h 530"/>
                <a:gd name="T6" fmla="*/ 530 w 795"/>
                <a:gd name="T7" fmla="*/ 252 h 530"/>
                <a:gd name="T8" fmla="*/ 437 w 795"/>
                <a:gd name="T9" fmla="*/ 186 h 530"/>
                <a:gd name="T10" fmla="*/ 345 w 795"/>
                <a:gd name="T11" fmla="*/ 159 h 530"/>
                <a:gd name="T12" fmla="*/ 226 w 795"/>
                <a:gd name="T13" fmla="*/ 106 h 530"/>
                <a:gd name="T14" fmla="*/ 120 w 795"/>
                <a:gd name="T15" fmla="*/ 94 h 530"/>
                <a:gd name="T16" fmla="*/ 0 w 795"/>
                <a:gd name="T17" fmla="*/ 94 h 530"/>
                <a:gd name="T18" fmla="*/ 0 w 795"/>
                <a:gd name="T19" fmla="*/ 0 h 530"/>
                <a:gd name="T20" fmla="*/ 120 w 795"/>
                <a:gd name="T21" fmla="*/ 14 h 530"/>
                <a:gd name="T22" fmla="*/ 252 w 795"/>
                <a:gd name="T23" fmla="*/ 14 h 530"/>
                <a:gd name="T24" fmla="*/ 371 w 795"/>
                <a:gd name="T25" fmla="*/ 66 h 530"/>
                <a:gd name="T26" fmla="*/ 490 w 795"/>
                <a:gd name="T27" fmla="*/ 106 h 530"/>
                <a:gd name="T28" fmla="*/ 596 w 795"/>
                <a:gd name="T29" fmla="*/ 186 h 530"/>
                <a:gd name="T30" fmla="*/ 702 w 795"/>
                <a:gd name="T31" fmla="*/ 279 h 530"/>
                <a:gd name="T32" fmla="*/ 768 w 795"/>
                <a:gd name="T33" fmla="*/ 371 h 530"/>
                <a:gd name="T34" fmla="*/ 795 w 795"/>
                <a:gd name="T35" fmla="*/ 504 h 530"/>
                <a:gd name="T36" fmla="*/ 716 w 795"/>
                <a:gd name="T37" fmla="*/ 53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5" h="530">
                  <a:moveTo>
                    <a:pt x="716" y="530"/>
                  </a:moveTo>
                  <a:lnTo>
                    <a:pt x="676" y="411"/>
                  </a:lnTo>
                  <a:lnTo>
                    <a:pt x="622" y="319"/>
                  </a:lnTo>
                  <a:lnTo>
                    <a:pt x="530" y="252"/>
                  </a:lnTo>
                  <a:lnTo>
                    <a:pt x="437" y="186"/>
                  </a:lnTo>
                  <a:lnTo>
                    <a:pt x="345" y="159"/>
                  </a:lnTo>
                  <a:lnTo>
                    <a:pt x="226" y="106"/>
                  </a:lnTo>
                  <a:lnTo>
                    <a:pt x="120" y="94"/>
                  </a:lnTo>
                  <a:lnTo>
                    <a:pt x="0" y="94"/>
                  </a:lnTo>
                  <a:lnTo>
                    <a:pt x="0" y="0"/>
                  </a:lnTo>
                  <a:lnTo>
                    <a:pt x="120" y="14"/>
                  </a:lnTo>
                  <a:lnTo>
                    <a:pt x="252" y="14"/>
                  </a:lnTo>
                  <a:lnTo>
                    <a:pt x="371" y="66"/>
                  </a:lnTo>
                  <a:lnTo>
                    <a:pt x="490" y="106"/>
                  </a:lnTo>
                  <a:lnTo>
                    <a:pt x="596" y="186"/>
                  </a:lnTo>
                  <a:lnTo>
                    <a:pt x="702" y="279"/>
                  </a:lnTo>
                  <a:lnTo>
                    <a:pt x="768" y="371"/>
                  </a:lnTo>
                  <a:lnTo>
                    <a:pt x="795" y="504"/>
                  </a:lnTo>
                  <a:lnTo>
                    <a:pt x="716" y="5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89" name="Freeform 101"/>
            <p:cNvSpPr>
              <a:spLocks/>
            </p:cNvSpPr>
            <p:nvPr/>
          </p:nvSpPr>
          <p:spPr bwMode="auto">
            <a:xfrm rot="-1316223">
              <a:off x="5127" y="1872"/>
              <a:ext cx="17" cy="17"/>
            </a:xfrm>
            <a:custGeom>
              <a:avLst/>
              <a:gdLst>
                <a:gd name="T0" fmla="*/ 26 w 119"/>
                <a:gd name="T1" fmla="*/ 92 h 120"/>
                <a:gd name="T2" fmla="*/ 119 w 119"/>
                <a:gd name="T3" fmla="*/ 120 h 120"/>
                <a:gd name="T4" fmla="*/ 79 w 119"/>
                <a:gd name="T5" fmla="*/ 40 h 120"/>
                <a:gd name="T6" fmla="*/ 0 w 119"/>
                <a:gd name="T7" fmla="*/ 66 h 120"/>
                <a:gd name="T8" fmla="*/ 52 w 119"/>
                <a:gd name="T9" fmla="*/ 0 h 120"/>
                <a:gd name="T10" fmla="*/ 26 w 119"/>
                <a:gd name="T11" fmla="*/ 92 h 120"/>
              </a:gdLst>
              <a:ahLst/>
              <a:cxnLst>
                <a:cxn ang="0">
                  <a:pos x="T0" y="T1"/>
                </a:cxn>
                <a:cxn ang="0">
                  <a:pos x="T2" y="T3"/>
                </a:cxn>
                <a:cxn ang="0">
                  <a:pos x="T4" y="T5"/>
                </a:cxn>
                <a:cxn ang="0">
                  <a:pos x="T6" y="T7"/>
                </a:cxn>
                <a:cxn ang="0">
                  <a:pos x="T8" y="T9"/>
                </a:cxn>
                <a:cxn ang="0">
                  <a:pos x="T10" y="T11"/>
                </a:cxn>
              </a:cxnLst>
              <a:rect l="0" t="0" r="r" b="b"/>
              <a:pathLst>
                <a:path w="119" h="120">
                  <a:moveTo>
                    <a:pt x="26" y="92"/>
                  </a:moveTo>
                  <a:lnTo>
                    <a:pt x="119" y="120"/>
                  </a:lnTo>
                  <a:lnTo>
                    <a:pt x="79" y="40"/>
                  </a:lnTo>
                  <a:lnTo>
                    <a:pt x="0" y="66"/>
                  </a:lnTo>
                  <a:lnTo>
                    <a:pt x="52" y="0"/>
                  </a:lnTo>
                  <a:lnTo>
                    <a:pt x="26"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0" name="Freeform 102"/>
            <p:cNvSpPr>
              <a:spLocks/>
            </p:cNvSpPr>
            <p:nvPr/>
          </p:nvSpPr>
          <p:spPr bwMode="auto">
            <a:xfrm rot="-1316223">
              <a:off x="4857" y="1882"/>
              <a:ext cx="184" cy="155"/>
            </a:xfrm>
            <a:custGeom>
              <a:avLst/>
              <a:gdLst>
                <a:gd name="T0" fmla="*/ 1284 w 1284"/>
                <a:gd name="T1" fmla="*/ 94 h 1086"/>
                <a:gd name="T2" fmla="*/ 1046 w 1284"/>
                <a:gd name="T3" fmla="*/ 106 h 1086"/>
                <a:gd name="T4" fmla="*/ 926 w 1284"/>
                <a:gd name="T5" fmla="*/ 132 h 1086"/>
                <a:gd name="T6" fmla="*/ 821 w 1284"/>
                <a:gd name="T7" fmla="*/ 159 h 1086"/>
                <a:gd name="T8" fmla="*/ 728 w 1284"/>
                <a:gd name="T9" fmla="*/ 199 h 1086"/>
                <a:gd name="T10" fmla="*/ 635 w 1284"/>
                <a:gd name="T11" fmla="*/ 252 h 1086"/>
                <a:gd name="T12" fmla="*/ 543 w 1284"/>
                <a:gd name="T13" fmla="*/ 305 h 1086"/>
                <a:gd name="T14" fmla="*/ 436 w 1284"/>
                <a:gd name="T15" fmla="*/ 371 h 1086"/>
                <a:gd name="T16" fmla="*/ 370 w 1284"/>
                <a:gd name="T17" fmla="*/ 437 h 1086"/>
                <a:gd name="T18" fmla="*/ 304 w 1284"/>
                <a:gd name="T19" fmla="*/ 504 h 1086"/>
                <a:gd name="T20" fmla="*/ 238 w 1284"/>
                <a:gd name="T21" fmla="*/ 596 h 1086"/>
                <a:gd name="T22" fmla="*/ 211 w 1284"/>
                <a:gd name="T23" fmla="*/ 649 h 1086"/>
                <a:gd name="T24" fmla="*/ 185 w 1284"/>
                <a:gd name="T25" fmla="*/ 689 h 1086"/>
                <a:gd name="T26" fmla="*/ 145 w 1284"/>
                <a:gd name="T27" fmla="*/ 781 h 1086"/>
                <a:gd name="T28" fmla="*/ 93 w 1284"/>
                <a:gd name="T29" fmla="*/ 875 h 1086"/>
                <a:gd name="T30" fmla="*/ 93 w 1284"/>
                <a:gd name="T31" fmla="*/ 928 h 1086"/>
                <a:gd name="T32" fmla="*/ 93 w 1284"/>
                <a:gd name="T33" fmla="*/ 980 h 1086"/>
                <a:gd name="T34" fmla="*/ 93 w 1284"/>
                <a:gd name="T35" fmla="*/ 1086 h 1086"/>
                <a:gd name="T36" fmla="*/ 0 w 1284"/>
                <a:gd name="T37" fmla="*/ 1086 h 1086"/>
                <a:gd name="T38" fmla="*/ 0 w 1284"/>
                <a:gd name="T39" fmla="*/ 980 h 1086"/>
                <a:gd name="T40" fmla="*/ 0 w 1284"/>
                <a:gd name="T41" fmla="*/ 901 h 1086"/>
                <a:gd name="T42" fmla="*/ 26 w 1284"/>
                <a:gd name="T43" fmla="*/ 861 h 1086"/>
                <a:gd name="T44" fmla="*/ 53 w 1284"/>
                <a:gd name="T45" fmla="*/ 742 h 1086"/>
                <a:gd name="T46" fmla="*/ 93 w 1284"/>
                <a:gd name="T47" fmla="*/ 649 h 1086"/>
                <a:gd name="T48" fmla="*/ 119 w 1284"/>
                <a:gd name="T49" fmla="*/ 596 h 1086"/>
                <a:gd name="T50" fmla="*/ 159 w 1284"/>
                <a:gd name="T51" fmla="*/ 556 h 1086"/>
                <a:gd name="T52" fmla="*/ 238 w 1284"/>
                <a:gd name="T53" fmla="*/ 464 h 1086"/>
                <a:gd name="T54" fmla="*/ 304 w 1284"/>
                <a:gd name="T55" fmla="*/ 371 h 1086"/>
                <a:gd name="T56" fmla="*/ 370 w 1284"/>
                <a:gd name="T57" fmla="*/ 305 h 1086"/>
                <a:gd name="T58" fmla="*/ 490 w 1284"/>
                <a:gd name="T59" fmla="*/ 225 h 1086"/>
                <a:gd name="T60" fmla="*/ 583 w 1284"/>
                <a:gd name="T61" fmla="*/ 159 h 1086"/>
                <a:gd name="T62" fmla="*/ 675 w 1284"/>
                <a:gd name="T63" fmla="*/ 106 h 1086"/>
                <a:gd name="T64" fmla="*/ 794 w 1284"/>
                <a:gd name="T65" fmla="*/ 66 h 1086"/>
                <a:gd name="T66" fmla="*/ 914 w 1284"/>
                <a:gd name="T67" fmla="*/ 40 h 1086"/>
                <a:gd name="T68" fmla="*/ 1020 w 1284"/>
                <a:gd name="T69" fmla="*/ 14 h 1086"/>
                <a:gd name="T70" fmla="*/ 1258 w 1284"/>
                <a:gd name="T71" fmla="*/ 0 h 1086"/>
                <a:gd name="T72" fmla="*/ 1284 w 1284"/>
                <a:gd name="T73" fmla="*/ 94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4" h="1086">
                  <a:moveTo>
                    <a:pt x="1284" y="94"/>
                  </a:moveTo>
                  <a:lnTo>
                    <a:pt x="1046" y="106"/>
                  </a:lnTo>
                  <a:lnTo>
                    <a:pt x="926" y="132"/>
                  </a:lnTo>
                  <a:lnTo>
                    <a:pt x="821" y="159"/>
                  </a:lnTo>
                  <a:lnTo>
                    <a:pt x="728" y="199"/>
                  </a:lnTo>
                  <a:lnTo>
                    <a:pt x="635" y="252"/>
                  </a:lnTo>
                  <a:lnTo>
                    <a:pt x="543" y="305"/>
                  </a:lnTo>
                  <a:lnTo>
                    <a:pt x="436" y="371"/>
                  </a:lnTo>
                  <a:lnTo>
                    <a:pt x="370" y="437"/>
                  </a:lnTo>
                  <a:lnTo>
                    <a:pt x="304" y="504"/>
                  </a:lnTo>
                  <a:lnTo>
                    <a:pt x="238" y="596"/>
                  </a:lnTo>
                  <a:lnTo>
                    <a:pt x="211" y="649"/>
                  </a:lnTo>
                  <a:lnTo>
                    <a:pt x="185" y="689"/>
                  </a:lnTo>
                  <a:lnTo>
                    <a:pt x="145" y="781"/>
                  </a:lnTo>
                  <a:lnTo>
                    <a:pt x="93" y="875"/>
                  </a:lnTo>
                  <a:lnTo>
                    <a:pt x="93" y="928"/>
                  </a:lnTo>
                  <a:lnTo>
                    <a:pt x="93" y="980"/>
                  </a:lnTo>
                  <a:lnTo>
                    <a:pt x="93" y="1086"/>
                  </a:lnTo>
                  <a:lnTo>
                    <a:pt x="0" y="1086"/>
                  </a:lnTo>
                  <a:lnTo>
                    <a:pt x="0" y="980"/>
                  </a:lnTo>
                  <a:lnTo>
                    <a:pt x="0" y="901"/>
                  </a:lnTo>
                  <a:lnTo>
                    <a:pt x="26" y="861"/>
                  </a:lnTo>
                  <a:lnTo>
                    <a:pt x="53" y="742"/>
                  </a:lnTo>
                  <a:lnTo>
                    <a:pt x="93" y="649"/>
                  </a:lnTo>
                  <a:lnTo>
                    <a:pt x="119" y="596"/>
                  </a:lnTo>
                  <a:lnTo>
                    <a:pt x="159" y="556"/>
                  </a:lnTo>
                  <a:lnTo>
                    <a:pt x="238" y="464"/>
                  </a:lnTo>
                  <a:lnTo>
                    <a:pt x="304" y="371"/>
                  </a:lnTo>
                  <a:lnTo>
                    <a:pt x="370" y="305"/>
                  </a:lnTo>
                  <a:lnTo>
                    <a:pt x="490" y="225"/>
                  </a:lnTo>
                  <a:lnTo>
                    <a:pt x="583" y="159"/>
                  </a:lnTo>
                  <a:lnTo>
                    <a:pt x="675" y="106"/>
                  </a:lnTo>
                  <a:lnTo>
                    <a:pt x="794" y="66"/>
                  </a:lnTo>
                  <a:lnTo>
                    <a:pt x="914" y="40"/>
                  </a:lnTo>
                  <a:lnTo>
                    <a:pt x="1020" y="14"/>
                  </a:lnTo>
                  <a:lnTo>
                    <a:pt x="1258" y="0"/>
                  </a:lnTo>
                  <a:lnTo>
                    <a:pt x="1284"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1" name="Freeform 103"/>
            <p:cNvSpPr>
              <a:spLocks/>
            </p:cNvSpPr>
            <p:nvPr/>
          </p:nvSpPr>
          <p:spPr bwMode="auto">
            <a:xfrm rot="-1316223">
              <a:off x="5004" y="1853"/>
              <a:ext cx="4" cy="13"/>
            </a:xfrm>
            <a:custGeom>
              <a:avLst/>
              <a:gdLst>
                <a:gd name="T0" fmla="*/ 26 w 26"/>
                <a:gd name="T1" fmla="*/ 0 h 94"/>
                <a:gd name="T2" fmla="*/ 0 w 26"/>
                <a:gd name="T3" fmla="*/ 0 h 94"/>
                <a:gd name="T4" fmla="*/ 26 w 26"/>
                <a:gd name="T5" fmla="*/ 94 h 94"/>
                <a:gd name="T6" fmla="*/ 26 w 26"/>
                <a:gd name="T7" fmla="*/ 0 h 94"/>
              </a:gdLst>
              <a:ahLst/>
              <a:cxnLst>
                <a:cxn ang="0">
                  <a:pos x="T0" y="T1"/>
                </a:cxn>
                <a:cxn ang="0">
                  <a:pos x="T2" y="T3"/>
                </a:cxn>
                <a:cxn ang="0">
                  <a:pos x="T4" y="T5"/>
                </a:cxn>
                <a:cxn ang="0">
                  <a:pos x="T6" y="T7"/>
                </a:cxn>
              </a:cxnLst>
              <a:rect l="0" t="0" r="r" b="b"/>
              <a:pathLst>
                <a:path w="26" h="94">
                  <a:moveTo>
                    <a:pt x="26" y="0"/>
                  </a:moveTo>
                  <a:lnTo>
                    <a:pt x="0" y="0"/>
                  </a:lnTo>
                  <a:lnTo>
                    <a:pt x="26" y="94"/>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2" name="Freeform 104"/>
            <p:cNvSpPr>
              <a:spLocks/>
            </p:cNvSpPr>
            <p:nvPr/>
          </p:nvSpPr>
          <p:spPr bwMode="auto">
            <a:xfrm rot="-1316223">
              <a:off x="4909" y="2057"/>
              <a:ext cx="30" cy="94"/>
            </a:xfrm>
            <a:custGeom>
              <a:avLst/>
              <a:gdLst>
                <a:gd name="T0" fmla="*/ 93 w 211"/>
                <a:gd name="T1" fmla="*/ 0 h 663"/>
                <a:gd name="T2" fmla="*/ 93 w 211"/>
                <a:gd name="T3" fmla="*/ 173 h 663"/>
                <a:gd name="T4" fmla="*/ 119 w 211"/>
                <a:gd name="T5" fmla="*/ 305 h 663"/>
                <a:gd name="T6" fmla="*/ 211 w 211"/>
                <a:gd name="T7" fmla="*/ 637 h 663"/>
                <a:gd name="T8" fmla="*/ 145 w 211"/>
                <a:gd name="T9" fmla="*/ 663 h 663"/>
                <a:gd name="T10" fmla="*/ 26 w 211"/>
                <a:gd name="T11" fmla="*/ 332 h 663"/>
                <a:gd name="T12" fmla="*/ 0 w 211"/>
                <a:gd name="T13" fmla="*/ 173 h 663"/>
                <a:gd name="T14" fmla="*/ 0 w 211"/>
                <a:gd name="T15" fmla="*/ 0 h 663"/>
                <a:gd name="T16" fmla="*/ 93 w 211"/>
                <a:gd name="T1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63">
                  <a:moveTo>
                    <a:pt x="93" y="0"/>
                  </a:moveTo>
                  <a:lnTo>
                    <a:pt x="93" y="173"/>
                  </a:lnTo>
                  <a:lnTo>
                    <a:pt x="119" y="305"/>
                  </a:lnTo>
                  <a:lnTo>
                    <a:pt x="211" y="637"/>
                  </a:lnTo>
                  <a:lnTo>
                    <a:pt x="145" y="663"/>
                  </a:lnTo>
                  <a:lnTo>
                    <a:pt x="26" y="332"/>
                  </a:lnTo>
                  <a:lnTo>
                    <a:pt x="0" y="173"/>
                  </a:ln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3" name="Freeform 105"/>
            <p:cNvSpPr>
              <a:spLocks/>
            </p:cNvSpPr>
            <p:nvPr/>
          </p:nvSpPr>
          <p:spPr bwMode="auto">
            <a:xfrm rot="-1316223">
              <a:off x="4892" y="2063"/>
              <a:ext cx="13" cy="1"/>
            </a:xfrm>
            <a:custGeom>
              <a:avLst/>
              <a:gdLst>
                <a:gd name="T0" fmla="*/ 0 w 93"/>
                <a:gd name="T1" fmla="*/ 93 w 93"/>
                <a:gd name="T2" fmla="*/ 0 w 93"/>
              </a:gdLst>
              <a:ahLst/>
              <a:cxnLst>
                <a:cxn ang="0">
                  <a:pos x="T0" y="0"/>
                </a:cxn>
                <a:cxn ang="0">
                  <a:pos x="T1" y="0"/>
                </a:cxn>
                <a:cxn ang="0">
                  <a:pos x="T2" y="0"/>
                </a:cxn>
              </a:cxnLst>
              <a:rect l="0" t="0" r="r" b="b"/>
              <a:pathLst>
                <a:path w="93">
                  <a:moveTo>
                    <a:pt x="0" y="0"/>
                  </a:moveTo>
                  <a:lnTo>
                    <a:pt x="9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4" name="Freeform 106"/>
            <p:cNvSpPr>
              <a:spLocks/>
            </p:cNvSpPr>
            <p:nvPr/>
          </p:nvSpPr>
          <p:spPr bwMode="auto">
            <a:xfrm rot="-1316223">
              <a:off x="4924" y="2137"/>
              <a:ext cx="31" cy="27"/>
            </a:xfrm>
            <a:custGeom>
              <a:avLst/>
              <a:gdLst>
                <a:gd name="T0" fmla="*/ 211 w 211"/>
                <a:gd name="T1" fmla="*/ 92 h 186"/>
                <a:gd name="T2" fmla="*/ 171 w 211"/>
                <a:gd name="T3" fmla="*/ 92 h 186"/>
                <a:gd name="T4" fmla="*/ 145 w 211"/>
                <a:gd name="T5" fmla="*/ 146 h 186"/>
                <a:gd name="T6" fmla="*/ 92 w 211"/>
                <a:gd name="T7" fmla="*/ 172 h 186"/>
                <a:gd name="T8" fmla="*/ 26 w 211"/>
                <a:gd name="T9" fmla="*/ 186 h 186"/>
                <a:gd name="T10" fmla="*/ 0 w 211"/>
                <a:gd name="T11" fmla="*/ 92 h 186"/>
                <a:gd name="T12" fmla="*/ 52 w 211"/>
                <a:gd name="T13" fmla="*/ 92 h 186"/>
                <a:gd name="T14" fmla="*/ 79 w 211"/>
                <a:gd name="T15" fmla="*/ 80 h 186"/>
                <a:gd name="T16" fmla="*/ 119 w 211"/>
                <a:gd name="T17" fmla="*/ 26 h 186"/>
                <a:gd name="T18" fmla="*/ 185 w 211"/>
                <a:gd name="T19" fmla="*/ 0 h 186"/>
                <a:gd name="T20" fmla="*/ 211 w 211"/>
                <a:gd name="T21" fmla="*/ 9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186">
                  <a:moveTo>
                    <a:pt x="211" y="92"/>
                  </a:moveTo>
                  <a:lnTo>
                    <a:pt x="171" y="92"/>
                  </a:lnTo>
                  <a:lnTo>
                    <a:pt x="145" y="146"/>
                  </a:lnTo>
                  <a:lnTo>
                    <a:pt x="92" y="172"/>
                  </a:lnTo>
                  <a:lnTo>
                    <a:pt x="26" y="186"/>
                  </a:lnTo>
                  <a:lnTo>
                    <a:pt x="0" y="92"/>
                  </a:lnTo>
                  <a:lnTo>
                    <a:pt x="52" y="92"/>
                  </a:lnTo>
                  <a:lnTo>
                    <a:pt x="79" y="80"/>
                  </a:lnTo>
                  <a:lnTo>
                    <a:pt x="119" y="26"/>
                  </a:lnTo>
                  <a:lnTo>
                    <a:pt x="185" y="0"/>
                  </a:lnTo>
                  <a:lnTo>
                    <a:pt x="211"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5" name="Freeform 107"/>
            <p:cNvSpPr>
              <a:spLocks/>
            </p:cNvSpPr>
            <p:nvPr/>
          </p:nvSpPr>
          <p:spPr bwMode="auto">
            <a:xfrm rot="-1316223">
              <a:off x="4945" y="2132"/>
              <a:ext cx="13" cy="13"/>
            </a:xfrm>
            <a:custGeom>
              <a:avLst/>
              <a:gdLst>
                <a:gd name="T0" fmla="*/ 66 w 93"/>
                <a:gd name="T1" fmla="*/ 54 h 92"/>
                <a:gd name="T2" fmla="*/ 93 w 93"/>
                <a:gd name="T3" fmla="*/ 92 h 92"/>
                <a:gd name="T4" fmla="*/ 40 w 93"/>
                <a:gd name="T5" fmla="*/ 92 h 92"/>
                <a:gd name="T6" fmla="*/ 14 w 93"/>
                <a:gd name="T7" fmla="*/ 0 h 92"/>
                <a:gd name="T8" fmla="*/ 0 w 93"/>
                <a:gd name="T9" fmla="*/ 80 h 92"/>
                <a:gd name="T10" fmla="*/ 66 w 93"/>
                <a:gd name="T11" fmla="*/ 54 h 92"/>
              </a:gdLst>
              <a:ahLst/>
              <a:cxnLst>
                <a:cxn ang="0">
                  <a:pos x="T0" y="T1"/>
                </a:cxn>
                <a:cxn ang="0">
                  <a:pos x="T2" y="T3"/>
                </a:cxn>
                <a:cxn ang="0">
                  <a:pos x="T4" y="T5"/>
                </a:cxn>
                <a:cxn ang="0">
                  <a:pos x="T6" y="T7"/>
                </a:cxn>
                <a:cxn ang="0">
                  <a:pos x="T8" y="T9"/>
                </a:cxn>
                <a:cxn ang="0">
                  <a:pos x="T10" y="T11"/>
                </a:cxn>
              </a:cxnLst>
              <a:rect l="0" t="0" r="r" b="b"/>
              <a:pathLst>
                <a:path w="93" h="92">
                  <a:moveTo>
                    <a:pt x="66" y="54"/>
                  </a:moveTo>
                  <a:lnTo>
                    <a:pt x="93" y="92"/>
                  </a:lnTo>
                  <a:lnTo>
                    <a:pt x="40" y="92"/>
                  </a:lnTo>
                  <a:lnTo>
                    <a:pt x="14" y="0"/>
                  </a:lnTo>
                  <a:lnTo>
                    <a:pt x="0" y="80"/>
                  </a:lnTo>
                  <a:lnTo>
                    <a:pt x="66"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6" name="Freeform 108"/>
            <p:cNvSpPr>
              <a:spLocks/>
            </p:cNvSpPr>
            <p:nvPr/>
          </p:nvSpPr>
          <p:spPr bwMode="auto">
            <a:xfrm rot="-1316223">
              <a:off x="4782" y="2087"/>
              <a:ext cx="136" cy="110"/>
            </a:xfrm>
            <a:custGeom>
              <a:avLst/>
              <a:gdLst>
                <a:gd name="T0" fmla="*/ 927 w 953"/>
                <a:gd name="T1" fmla="*/ 769 h 769"/>
                <a:gd name="T2" fmla="*/ 861 w 953"/>
                <a:gd name="T3" fmla="*/ 769 h 769"/>
                <a:gd name="T4" fmla="*/ 767 w 953"/>
                <a:gd name="T5" fmla="*/ 755 h 769"/>
                <a:gd name="T6" fmla="*/ 701 w 953"/>
                <a:gd name="T7" fmla="*/ 729 h 769"/>
                <a:gd name="T8" fmla="*/ 622 w 953"/>
                <a:gd name="T9" fmla="*/ 675 h 769"/>
                <a:gd name="T10" fmla="*/ 582 w 953"/>
                <a:gd name="T11" fmla="*/ 637 h 769"/>
                <a:gd name="T12" fmla="*/ 516 w 953"/>
                <a:gd name="T13" fmla="*/ 583 h 769"/>
                <a:gd name="T14" fmla="*/ 423 w 953"/>
                <a:gd name="T15" fmla="*/ 490 h 769"/>
                <a:gd name="T16" fmla="*/ 238 w 953"/>
                <a:gd name="T17" fmla="*/ 265 h 769"/>
                <a:gd name="T18" fmla="*/ 118 w 953"/>
                <a:gd name="T19" fmla="*/ 147 h 769"/>
                <a:gd name="T20" fmla="*/ 40 w 953"/>
                <a:gd name="T21" fmla="*/ 93 h 769"/>
                <a:gd name="T22" fmla="*/ 0 w 953"/>
                <a:gd name="T23" fmla="*/ 80 h 769"/>
                <a:gd name="T24" fmla="*/ 40 w 953"/>
                <a:gd name="T25" fmla="*/ 0 h 769"/>
                <a:gd name="T26" fmla="*/ 118 w 953"/>
                <a:gd name="T27" fmla="*/ 27 h 769"/>
                <a:gd name="T28" fmla="*/ 185 w 953"/>
                <a:gd name="T29" fmla="*/ 80 h 769"/>
                <a:gd name="T30" fmla="*/ 305 w 953"/>
                <a:gd name="T31" fmla="*/ 185 h 769"/>
                <a:gd name="T32" fmla="*/ 490 w 953"/>
                <a:gd name="T33" fmla="*/ 424 h 769"/>
                <a:gd name="T34" fmla="*/ 582 w 953"/>
                <a:gd name="T35" fmla="*/ 517 h 769"/>
                <a:gd name="T36" fmla="*/ 622 w 953"/>
                <a:gd name="T37" fmla="*/ 557 h 769"/>
                <a:gd name="T38" fmla="*/ 701 w 953"/>
                <a:gd name="T39" fmla="*/ 609 h 769"/>
                <a:gd name="T40" fmla="*/ 741 w 953"/>
                <a:gd name="T41" fmla="*/ 637 h 769"/>
                <a:gd name="T42" fmla="*/ 794 w 953"/>
                <a:gd name="T43" fmla="*/ 663 h 769"/>
                <a:gd name="T44" fmla="*/ 861 w 953"/>
                <a:gd name="T45" fmla="*/ 675 h 769"/>
                <a:gd name="T46" fmla="*/ 953 w 953"/>
                <a:gd name="T47" fmla="*/ 675 h 769"/>
                <a:gd name="T48" fmla="*/ 927 w 953"/>
                <a:gd name="T49"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3" h="769">
                  <a:moveTo>
                    <a:pt x="927" y="769"/>
                  </a:moveTo>
                  <a:lnTo>
                    <a:pt x="861" y="769"/>
                  </a:lnTo>
                  <a:lnTo>
                    <a:pt x="767" y="755"/>
                  </a:lnTo>
                  <a:lnTo>
                    <a:pt x="701" y="729"/>
                  </a:lnTo>
                  <a:lnTo>
                    <a:pt x="622" y="675"/>
                  </a:lnTo>
                  <a:lnTo>
                    <a:pt x="582" y="637"/>
                  </a:lnTo>
                  <a:lnTo>
                    <a:pt x="516" y="583"/>
                  </a:lnTo>
                  <a:lnTo>
                    <a:pt x="423" y="490"/>
                  </a:lnTo>
                  <a:lnTo>
                    <a:pt x="238" y="265"/>
                  </a:lnTo>
                  <a:lnTo>
                    <a:pt x="118" y="147"/>
                  </a:lnTo>
                  <a:lnTo>
                    <a:pt x="40" y="93"/>
                  </a:lnTo>
                  <a:lnTo>
                    <a:pt x="0" y="80"/>
                  </a:lnTo>
                  <a:lnTo>
                    <a:pt x="40" y="0"/>
                  </a:lnTo>
                  <a:lnTo>
                    <a:pt x="118" y="27"/>
                  </a:lnTo>
                  <a:lnTo>
                    <a:pt x="185" y="80"/>
                  </a:lnTo>
                  <a:lnTo>
                    <a:pt x="305" y="185"/>
                  </a:lnTo>
                  <a:lnTo>
                    <a:pt x="490" y="424"/>
                  </a:lnTo>
                  <a:lnTo>
                    <a:pt x="582" y="517"/>
                  </a:lnTo>
                  <a:lnTo>
                    <a:pt x="622" y="557"/>
                  </a:lnTo>
                  <a:lnTo>
                    <a:pt x="701" y="609"/>
                  </a:lnTo>
                  <a:lnTo>
                    <a:pt x="741" y="637"/>
                  </a:lnTo>
                  <a:lnTo>
                    <a:pt x="794" y="663"/>
                  </a:lnTo>
                  <a:lnTo>
                    <a:pt x="861" y="675"/>
                  </a:lnTo>
                  <a:lnTo>
                    <a:pt x="953" y="675"/>
                  </a:lnTo>
                  <a:lnTo>
                    <a:pt x="927" y="7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7" name="Freeform 109"/>
            <p:cNvSpPr>
              <a:spLocks/>
            </p:cNvSpPr>
            <p:nvPr/>
          </p:nvSpPr>
          <p:spPr bwMode="auto">
            <a:xfrm rot="-1316223">
              <a:off x="4927" y="2155"/>
              <a:ext cx="4" cy="14"/>
            </a:xfrm>
            <a:custGeom>
              <a:avLst/>
              <a:gdLst>
                <a:gd name="T0" fmla="*/ 26 w 26"/>
                <a:gd name="T1" fmla="*/ 94 h 94"/>
                <a:gd name="T2" fmla="*/ 0 w 26"/>
                <a:gd name="T3" fmla="*/ 94 h 94"/>
                <a:gd name="T4" fmla="*/ 26 w 26"/>
                <a:gd name="T5" fmla="*/ 0 h 94"/>
                <a:gd name="T6" fmla="*/ 0 w 26"/>
                <a:gd name="T7" fmla="*/ 0 h 94"/>
                <a:gd name="T8" fmla="*/ 26 w 26"/>
                <a:gd name="T9" fmla="*/ 94 h 94"/>
              </a:gdLst>
              <a:ahLst/>
              <a:cxnLst>
                <a:cxn ang="0">
                  <a:pos x="T0" y="T1"/>
                </a:cxn>
                <a:cxn ang="0">
                  <a:pos x="T2" y="T3"/>
                </a:cxn>
                <a:cxn ang="0">
                  <a:pos x="T4" y="T5"/>
                </a:cxn>
                <a:cxn ang="0">
                  <a:pos x="T6" y="T7"/>
                </a:cxn>
                <a:cxn ang="0">
                  <a:pos x="T8" y="T9"/>
                </a:cxn>
              </a:cxnLst>
              <a:rect l="0" t="0" r="r" b="b"/>
              <a:pathLst>
                <a:path w="26" h="94">
                  <a:moveTo>
                    <a:pt x="26" y="94"/>
                  </a:moveTo>
                  <a:lnTo>
                    <a:pt x="0" y="94"/>
                  </a:lnTo>
                  <a:lnTo>
                    <a:pt x="26" y="0"/>
                  </a:lnTo>
                  <a:lnTo>
                    <a:pt x="0" y="0"/>
                  </a:lnTo>
                  <a:lnTo>
                    <a:pt x="26"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8" name="Freeform 110"/>
            <p:cNvSpPr>
              <a:spLocks/>
            </p:cNvSpPr>
            <p:nvPr/>
          </p:nvSpPr>
          <p:spPr bwMode="auto">
            <a:xfrm rot="-1316223">
              <a:off x="4616" y="2122"/>
              <a:ext cx="157" cy="34"/>
            </a:xfrm>
            <a:custGeom>
              <a:avLst/>
              <a:gdLst>
                <a:gd name="T0" fmla="*/ 1073 w 1099"/>
                <a:gd name="T1" fmla="*/ 238 h 238"/>
                <a:gd name="T2" fmla="*/ 926 w 1099"/>
                <a:gd name="T3" fmla="*/ 185 h 238"/>
                <a:gd name="T4" fmla="*/ 821 w 1099"/>
                <a:gd name="T5" fmla="*/ 145 h 238"/>
                <a:gd name="T6" fmla="*/ 556 w 1099"/>
                <a:gd name="T7" fmla="*/ 145 h 238"/>
                <a:gd name="T8" fmla="*/ 304 w 1099"/>
                <a:gd name="T9" fmla="*/ 145 h 238"/>
                <a:gd name="T10" fmla="*/ 145 w 1099"/>
                <a:gd name="T11" fmla="*/ 118 h 238"/>
                <a:gd name="T12" fmla="*/ 0 w 1099"/>
                <a:gd name="T13" fmla="*/ 92 h 238"/>
                <a:gd name="T14" fmla="*/ 27 w 1099"/>
                <a:gd name="T15" fmla="*/ 0 h 238"/>
                <a:gd name="T16" fmla="*/ 159 w 1099"/>
                <a:gd name="T17" fmla="*/ 26 h 238"/>
                <a:gd name="T18" fmla="*/ 304 w 1099"/>
                <a:gd name="T19" fmla="*/ 52 h 238"/>
                <a:gd name="T20" fmla="*/ 556 w 1099"/>
                <a:gd name="T21" fmla="*/ 52 h 238"/>
                <a:gd name="T22" fmla="*/ 821 w 1099"/>
                <a:gd name="T23" fmla="*/ 66 h 238"/>
                <a:gd name="T24" fmla="*/ 954 w 1099"/>
                <a:gd name="T25" fmla="*/ 92 h 238"/>
                <a:gd name="T26" fmla="*/ 1099 w 1099"/>
                <a:gd name="T27" fmla="*/ 145 h 238"/>
                <a:gd name="T28" fmla="*/ 1073 w 1099"/>
                <a:gd name="T29"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9" h="238">
                  <a:moveTo>
                    <a:pt x="1073" y="238"/>
                  </a:moveTo>
                  <a:lnTo>
                    <a:pt x="926" y="185"/>
                  </a:lnTo>
                  <a:lnTo>
                    <a:pt x="821" y="145"/>
                  </a:lnTo>
                  <a:lnTo>
                    <a:pt x="556" y="145"/>
                  </a:lnTo>
                  <a:lnTo>
                    <a:pt x="304" y="145"/>
                  </a:lnTo>
                  <a:lnTo>
                    <a:pt x="145" y="118"/>
                  </a:lnTo>
                  <a:lnTo>
                    <a:pt x="0" y="92"/>
                  </a:lnTo>
                  <a:lnTo>
                    <a:pt x="27" y="0"/>
                  </a:lnTo>
                  <a:lnTo>
                    <a:pt x="159" y="26"/>
                  </a:lnTo>
                  <a:lnTo>
                    <a:pt x="304" y="52"/>
                  </a:lnTo>
                  <a:lnTo>
                    <a:pt x="556" y="52"/>
                  </a:lnTo>
                  <a:lnTo>
                    <a:pt x="821" y="66"/>
                  </a:lnTo>
                  <a:lnTo>
                    <a:pt x="954" y="92"/>
                  </a:lnTo>
                  <a:lnTo>
                    <a:pt x="1099" y="145"/>
                  </a:lnTo>
                  <a:lnTo>
                    <a:pt x="1073" y="2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999" name="Freeform 111"/>
            <p:cNvSpPr>
              <a:spLocks/>
            </p:cNvSpPr>
            <p:nvPr/>
          </p:nvSpPr>
          <p:spPr bwMode="auto">
            <a:xfrm rot="-1316223">
              <a:off x="4768" y="2113"/>
              <a:ext cx="6" cy="13"/>
            </a:xfrm>
            <a:custGeom>
              <a:avLst/>
              <a:gdLst>
                <a:gd name="T0" fmla="*/ 40 w 40"/>
                <a:gd name="T1" fmla="*/ 13 h 93"/>
                <a:gd name="T2" fmla="*/ 26 w 40"/>
                <a:gd name="T3" fmla="*/ 0 h 93"/>
                <a:gd name="T4" fmla="*/ 0 w 40"/>
                <a:gd name="T5" fmla="*/ 93 h 93"/>
                <a:gd name="T6" fmla="*/ 40 w 40"/>
                <a:gd name="T7" fmla="*/ 13 h 93"/>
              </a:gdLst>
              <a:ahLst/>
              <a:cxnLst>
                <a:cxn ang="0">
                  <a:pos x="T0" y="T1"/>
                </a:cxn>
                <a:cxn ang="0">
                  <a:pos x="T2" y="T3"/>
                </a:cxn>
                <a:cxn ang="0">
                  <a:pos x="T4" y="T5"/>
                </a:cxn>
                <a:cxn ang="0">
                  <a:pos x="T6" y="T7"/>
                </a:cxn>
              </a:cxnLst>
              <a:rect l="0" t="0" r="r" b="b"/>
              <a:pathLst>
                <a:path w="40" h="93">
                  <a:moveTo>
                    <a:pt x="40" y="13"/>
                  </a:moveTo>
                  <a:lnTo>
                    <a:pt x="26" y="0"/>
                  </a:lnTo>
                  <a:lnTo>
                    <a:pt x="0" y="93"/>
                  </a:lnTo>
                  <a:lnTo>
                    <a:pt x="4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00" name="Freeform 112"/>
            <p:cNvSpPr>
              <a:spLocks/>
            </p:cNvSpPr>
            <p:nvPr/>
          </p:nvSpPr>
          <p:spPr bwMode="auto">
            <a:xfrm rot="-1316223">
              <a:off x="4339" y="2122"/>
              <a:ext cx="277" cy="96"/>
            </a:xfrm>
            <a:custGeom>
              <a:avLst/>
              <a:gdLst>
                <a:gd name="T0" fmla="*/ 1907 w 1934"/>
                <a:gd name="T1" fmla="*/ 675 h 675"/>
                <a:gd name="T2" fmla="*/ 1391 w 1934"/>
                <a:gd name="T3" fmla="*/ 556 h 675"/>
                <a:gd name="T4" fmla="*/ 1139 w 1934"/>
                <a:gd name="T5" fmla="*/ 490 h 675"/>
                <a:gd name="T6" fmla="*/ 927 w 1934"/>
                <a:gd name="T7" fmla="*/ 436 h 675"/>
                <a:gd name="T8" fmla="*/ 702 w 1934"/>
                <a:gd name="T9" fmla="*/ 397 h 675"/>
                <a:gd name="T10" fmla="*/ 464 w 1934"/>
                <a:gd name="T11" fmla="*/ 304 h 675"/>
                <a:gd name="T12" fmla="*/ 239 w 1934"/>
                <a:gd name="T13" fmla="*/ 211 h 675"/>
                <a:gd name="T14" fmla="*/ 0 w 1934"/>
                <a:gd name="T15" fmla="*/ 66 h 675"/>
                <a:gd name="T16" fmla="*/ 40 w 1934"/>
                <a:gd name="T17" fmla="*/ 0 h 675"/>
                <a:gd name="T18" fmla="*/ 279 w 1934"/>
                <a:gd name="T19" fmla="*/ 119 h 675"/>
                <a:gd name="T20" fmla="*/ 516 w 1934"/>
                <a:gd name="T21" fmla="*/ 211 h 675"/>
                <a:gd name="T22" fmla="*/ 715 w 1934"/>
                <a:gd name="T23" fmla="*/ 304 h 675"/>
                <a:gd name="T24" fmla="*/ 954 w 1934"/>
                <a:gd name="T25" fmla="*/ 344 h 675"/>
                <a:gd name="T26" fmla="*/ 1166 w 1934"/>
                <a:gd name="T27" fmla="*/ 424 h 675"/>
                <a:gd name="T28" fmla="*/ 1417 w 1934"/>
                <a:gd name="T29" fmla="*/ 464 h 675"/>
                <a:gd name="T30" fmla="*/ 1934 w 1934"/>
                <a:gd name="T31" fmla="*/ 583 h 675"/>
                <a:gd name="T32" fmla="*/ 1907 w 1934"/>
                <a:gd name="T33"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4" h="675">
                  <a:moveTo>
                    <a:pt x="1907" y="675"/>
                  </a:moveTo>
                  <a:lnTo>
                    <a:pt x="1391" y="556"/>
                  </a:lnTo>
                  <a:lnTo>
                    <a:pt x="1139" y="490"/>
                  </a:lnTo>
                  <a:lnTo>
                    <a:pt x="927" y="436"/>
                  </a:lnTo>
                  <a:lnTo>
                    <a:pt x="702" y="397"/>
                  </a:lnTo>
                  <a:lnTo>
                    <a:pt x="464" y="304"/>
                  </a:lnTo>
                  <a:lnTo>
                    <a:pt x="239" y="211"/>
                  </a:lnTo>
                  <a:lnTo>
                    <a:pt x="0" y="66"/>
                  </a:lnTo>
                  <a:lnTo>
                    <a:pt x="40" y="0"/>
                  </a:lnTo>
                  <a:lnTo>
                    <a:pt x="279" y="119"/>
                  </a:lnTo>
                  <a:lnTo>
                    <a:pt x="516" y="211"/>
                  </a:lnTo>
                  <a:lnTo>
                    <a:pt x="715" y="304"/>
                  </a:lnTo>
                  <a:lnTo>
                    <a:pt x="954" y="344"/>
                  </a:lnTo>
                  <a:lnTo>
                    <a:pt x="1166" y="424"/>
                  </a:lnTo>
                  <a:lnTo>
                    <a:pt x="1417" y="464"/>
                  </a:lnTo>
                  <a:lnTo>
                    <a:pt x="1934" y="583"/>
                  </a:lnTo>
                  <a:lnTo>
                    <a:pt x="1907" y="6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01" name="Freeform 113"/>
            <p:cNvSpPr>
              <a:spLocks/>
            </p:cNvSpPr>
            <p:nvPr/>
          </p:nvSpPr>
          <p:spPr bwMode="auto">
            <a:xfrm rot="-1316223">
              <a:off x="4618" y="2151"/>
              <a:ext cx="4" cy="13"/>
            </a:xfrm>
            <a:custGeom>
              <a:avLst/>
              <a:gdLst>
                <a:gd name="T0" fmla="*/ 0 w 27"/>
                <a:gd name="T1" fmla="*/ 92 h 92"/>
                <a:gd name="T2" fmla="*/ 27 w 27"/>
                <a:gd name="T3" fmla="*/ 0 h 92"/>
                <a:gd name="T4" fmla="*/ 0 w 27"/>
                <a:gd name="T5" fmla="*/ 92 h 92"/>
              </a:gdLst>
              <a:ahLst/>
              <a:cxnLst>
                <a:cxn ang="0">
                  <a:pos x="T0" y="T1"/>
                </a:cxn>
                <a:cxn ang="0">
                  <a:pos x="T2" y="T3"/>
                </a:cxn>
                <a:cxn ang="0">
                  <a:pos x="T4" y="T5"/>
                </a:cxn>
              </a:cxnLst>
              <a:rect l="0" t="0" r="r" b="b"/>
              <a:pathLst>
                <a:path w="27" h="92">
                  <a:moveTo>
                    <a:pt x="0" y="92"/>
                  </a:moveTo>
                  <a:lnTo>
                    <a:pt x="27" y="0"/>
                  </a:lnTo>
                  <a:lnTo>
                    <a:pt x="0"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02" name="Freeform 114"/>
            <p:cNvSpPr>
              <a:spLocks/>
            </p:cNvSpPr>
            <p:nvPr/>
          </p:nvSpPr>
          <p:spPr bwMode="auto">
            <a:xfrm rot="-1316223">
              <a:off x="4325" y="2170"/>
              <a:ext cx="17" cy="15"/>
            </a:xfrm>
            <a:custGeom>
              <a:avLst/>
              <a:gdLst>
                <a:gd name="T0" fmla="*/ 92 w 118"/>
                <a:gd name="T1" fmla="*/ 40 h 106"/>
                <a:gd name="T2" fmla="*/ 0 w 118"/>
                <a:gd name="T3" fmla="*/ 0 h 106"/>
                <a:gd name="T4" fmla="*/ 26 w 118"/>
                <a:gd name="T5" fmla="*/ 66 h 106"/>
                <a:gd name="T6" fmla="*/ 118 w 118"/>
                <a:gd name="T7" fmla="*/ 66 h 106"/>
                <a:gd name="T8" fmla="*/ 52 w 118"/>
                <a:gd name="T9" fmla="*/ 106 h 106"/>
                <a:gd name="T10" fmla="*/ 92 w 118"/>
                <a:gd name="T11" fmla="*/ 40 h 106"/>
              </a:gdLst>
              <a:ahLst/>
              <a:cxnLst>
                <a:cxn ang="0">
                  <a:pos x="T0" y="T1"/>
                </a:cxn>
                <a:cxn ang="0">
                  <a:pos x="T2" y="T3"/>
                </a:cxn>
                <a:cxn ang="0">
                  <a:pos x="T4" y="T5"/>
                </a:cxn>
                <a:cxn ang="0">
                  <a:pos x="T6" y="T7"/>
                </a:cxn>
                <a:cxn ang="0">
                  <a:pos x="T8" y="T9"/>
                </a:cxn>
                <a:cxn ang="0">
                  <a:pos x="T10" y="T11"/>
                </a:cxn>
              </a:cxnLst>
              <a:rect l="0" t="0" r="r" b="b"/>
              <a:pathLst>
                <a:path w="118" h="106">
                  <a:moveTo>
                    <a:pt x="92" y="40"/>
                  </a:moveTo>
                  <a:lnTo>
                    <a:pt x="0" y="0"/>
                  </a:lnTo>
                  <a:lnTo>
                    <a:pt x="26" y="66"/>
                  </a:lnTo>
                  <a:lnTo>
                    <a:pt x="118" y="66"/>
                  </a:lnTo>
                  <a:lnTo>
                    <a:pt x="52" y="106"/>
                  </a:lnTo>
                  <a:lnTo>
                    <a:pt x="92"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38003" name="AutoShape 115"/>
          <p:cNvSpPr>
            <a:spLocks noChangeArrowheads="1"/>
          </p:cNvSpPr>
          <p:nvPr/>
        </p:nvSpPr>
        <p:spPr bwMode="auto">
          <a:xfrm>
            <a:off x="6248400" y="4724400"/>
            <a:ext cx="1219200" cy="381000"/>
          </a:xfrm>
          <a:prstGeom prst="doubleWave">
            <a:avLst>
              <a:gd name="adj1" fmla="val 6500"/>
              <a:gd name="adj2" fmla="val 0"/>
            </a:avLst>
          </a:prstGeom>
          <a:solidFill>
            <a:srgbClr val="CC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8004" name="AutoShape 116"/>
          <p:cNvSpPr>
            <a:spLocks noChangeArrowheads="1"/>
          </p:cNvSpPr>
          <p:nvPr/>
        </p:nvSpPr>
        <p:spPr bwMode="auto">
          <a:xfrm rot="2166283">
            <a:off x="5638800" y="4495800"/>
            <a:ext cx="762000" cy="381000"/>
          </a:xfrm>
          <a:prstGeom prst="right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8005" name="AutoShape 117"/>
          <p:cNvSpPr>
            <a:spLocks noChangeArrowheads="1"/>
          </p:cNvSpPr>
          <p:nvPr/>
        </p:nvSpPr>
        <p:spPr bwMode="auto">
          <a:xfrm rot="16200000" flipV="1">
            <a:off x="5105400" y="1676400"/>
            <a:ext cx="609600" cy="1371600"/>
          </a:xfrm>
          <a:prstGeom prst="flowChartDelay">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eaLnBrk="0" hangingPunct="0"/>
            <a:endParaRPr kumimoji="1" lang="ru-RU">
              <a:latin typeface="Tahoma" pitchFamily="34" charset="0"/>
            </a:endParaRPr>
          </a:p>
        </p:txBody>
      </p:sp>
      <p:sp>
        <p:nvSpPr>
          <p:cNvPr id="38006" name="AutoShape 118"/>
          <p:cNvSpPr>
            <a:spLocks noChangeArrowheads="1"/>
          </p:cNvSpPr>
          <p:nvPr/>
        </p:nvSpPr>
        <p:spPr bwMode="auto">
          <a:xfrm rot="5381440">
            <a:off x="6172200" y="5029200"/>
            <a:ext cx="1066800" cy="1828800"/>
          </a:xfrm>
          <a:prstGeom prst="flowChartDelay">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8007" name="Freeform 119"/>
          <p:cNvSpPr>
            <a:spLocks/>
          </p:cNvSpPr>
          <p:nvPr/>
        </p:nvSpPr>
        <p:spPr bwMode="auto">
          <a:xfrm rot="-1316223">
            <a:off x="7475538" y="3522663"/>
            <a:ext cx="6350" cy="20637"/>
          </a:xfrm>
          <a:custGeom>
            <a:avLst/>
            <a:gdLst>
              <a:gd name="T0" fmla="*/ 26 w 26"/>
              <a:gd name="T1" fmla="*/ 0 h 92"/>
              <a:gd name="T2" fmla="*/ 0 w 26"/>
              <a:gd name="T3" fmla="*/ 92 h 92"/>
              <a:gd name="T4" fmla="*/ 26 w 26"/>
              <a:gd name="T5" fmla="*/ 92 h 92"/>
              <a:gd name="T6" fmla="*/ 26 w 26"/>
              <a:gd name="T7" fmla="*/ 0 h 92"/>
            </a:gdLst>
            <a:ahLst/>
            <a:cxnLst>
              <a:cxn ang="0">
                <a:pos x="T0" y="T1"/>
              </a:cxn>
              <a:cxn ang="0">
                <a:pos x="T2" y="T3"/>
              </a:cxn>
              <a:cxn ang="0">
                <a:pos x="T4" y="T5"/>
              </a:cxn>
              <a:cxn ang="0">
                <a:pos x="T6" y="T7"/>
              </a:cxn>
            </a:cxnLst>
            <a:rect l="0" t="0" r="r" b="b"/>
            <a:pathLst>
              <a:path w="26" h="92">
                <a:moveTo>
                  <a:pt x="26" y="0"/>
                </a:moveTo>
                <a:lnTo>
                  <a:pt x="0" y="92"/>
                </a:lnTo>
                <a:lnTo>
                  <a:pt x="26" y="92"/>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08" name="Freeform 120"/>
          <p:cNvSpPr>
            <a:spLocks/>
          </p:cNvSpPr>
          <p:nvPr/>
        </p:nvSpPr>
        <p:spPr bwMode="auto">
          <a:xfrm rot="-1316223">
            <a:off x="8359775" y="3432175"/>
            <a:ext cx="15875" cy="15875"/>
          </a:xfrm>
          <a:custGeom>
            <a:avLst/>
            <a:gdLst>
              <a:gd name="T0" fmla="*/ 66 w 66"/>
              <a:gd name="T1" fmla="*/ 0 h 66"/>
              <a:gd name="T2" fmla="*/ 0 w 66"/>
              <a:gd name="T3" fmla="*/ 39 h 66"/>
              <a:gd name="T4" fmla="*/ 0 w 66"/>
              <a:gd name="T5" fmla="*/ 66 h 66"/>
              <a:gd name="T6" fmla="*/ 66 w 66"/>
              <a:gd name="T7" fmla="*/ 0 h 66"/>
            </a:gdLst>
            <a:ahLst/>
            <a:cxnLst>
              <a:cxn ang="0">
                <a:pos x="T0" y="T1"/>
              </a:cxn>
              <a:cxn ang="0">
                <a:pos x="T2" y="T3"/>
              </a:cxn>
              <a:cxn ang="0">
                <a:pos x="T4" y="T5"/>
              </a:cxn>
              <a:cxn ang="0">
                <a:pos x="T6" y="T7"/>
              </a:cxn>
            </a:cxnLst>
            <a:rect l="0" t="0" r="r" b="b"/>
            <a:pathLst>
              <a:path w="66" h="66">
                <a:moveTo>
                  <a:pt x="66" y="0"/>
                </a:moveTo>
                <a:lnTo>
                  <a:pt x="0" y="39"/>
                </a:lnTo>
                <a:lnTo>
                  <a:pt x="0" y="66"/>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nvGrpSpPr>
          <p:cNvPr id="38009" name="Group 121"/>
          <p:cNvGrpSpPr>
            <a:grpSpLocks/>
          </p:cNvGrpSpPr>
          <p:nvPr/>
        </p:nvGrpSpPr>
        <p:grpSpPr bwMode="auto">
          <a:xfrm>
            <a:off x="6897688" y="3048000"/>
            <a:ext cx="2246312" cy="2160588"/>
            <a:chOff x="4421" y="1976"/>
            <a:chExt cx="1415" cy="1361"/>
          </a:xfrm>
        </p:grpSpPr>
        <p:sp>
          <p:nvSpPr>
            <p:cNvPr id="38010" name="AutoShape 122"/>
            <p:cNvSpPr>
              <a:spLocks noChangeArrowheads="1"/>
            </p:cNvSpPr>
            <p:nvPr/>
          </p:nvSpPr>
          <p:spPr bwMode="auto">
            <a:xfrm rot="461415">
              <a:off x="4704" y="2352"/>
              <a:ext cx="1056" cy="912"/>
            </a:xfrm>
            <a:prstGeom prst="cloudCallout">
              <a:avLst>
                <a:gd name="adj1" fmla="val -43750"/>
                <a:gd name="adj2" fmla="val 70000"/>
              </a:avLst>
            </a:prstGeom>
            <a:solidFill>
              <a:srgbClr val="B2B2B2"/>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kumimoji="1" lang="ru-RU"/>
            </a:p>
          </p:txBody>
        </p:sp>
        <p:sp>
          <p:nvSpPr>
            <p:cNvPr id="38011" name="Freeform 123"/>
            <p:cNvSpPr>
              <a:spLocks/>
            </p:cNvSpPr>
            <p:nvPr/>
          </p:nvSpPr>
          <p:spPr bwMode="auto">
            <a:xfrm rot="-1316223">
              <a:off x="4819" y="2009"/>
              <a:ext cx="4" cy="13"/>
            </a:xfrm>
            <a:custGeom>
              <a:avLst/>
              <a:gdLst>
                <a:gd name="T0" fmla="*/ 27 w 27"/>
                <a:gd name="T1" fmla="*/ 0 h 93"/>
                <a:gd name="T2" fmla="*/ 0 w 27"/>
                <a:gd name="T3" fmla="*/ 93 h 93"/>
                <a:gd name="T4" fmla="*/ 27 w 27"/>
                <a:gd name="T5" fmla="*/ 93 h 93"/>
                <a:gd name="T6" fmla="*/ 27 w 27"/>
                <a:gd name="T7" fmla="*/ 0 h 93"/>
              </a:gdLst>
              <a:ahLst/>
              <a:cxnLst>
                <a:cxn ang="0">
                  <a:pos x="T0" y="T1"/>
                </a:cxn>
                <a:cxn ang="0">
                  <a:pos x="T2" y="T3"/>
                </a:cxn>
                <a:cxn ang="0">
                  <a:pos x="T4" y="T5"/>
                </a:cxn>
                <a:cxn ang="0">
                  <a:pos x="T6" y="T7"/>
                </a:cxn>
              </a:cxnLst>
              <a:rect l="0" t="0" r="r" b="b"/>
              <a:pathLst>
                <a:path w="27" h="93">
                  <a:moveTo>
                    <a:pt x="27" y="0"/>
                  </a:moveTo>
                  <a:lnTo>
                    <a:pt x="0" y="93"/>
                  </a:lnTo>
                  <a:lnTo>
                    <a:pt x="27" y="93"/>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12" name="Freeform 124"/>
            <p:cNvSpPr>
              <a:spLocks/>
            </p:cNvSpPr>
            <p:nvPr/>
          </p:nvSpPr>
          <p:spPr bwMode="auto">
            <a:xfrm rot="-1316223">
              <a:off x="5072" y="2882"/>
              <a:ext cx="4" cy="13"/>
            </a:xfrm>
            <a:custGeom>
              <a:avLst/>
              <a:gdLst>
                <a:gd name="T0" fmla="*/ 27 w 27"/>
                <a:gd name="T1" fmla="*/ 92 h 92"/>
                <a:gd name="T2" fmla="*/ 27 w 27"/>
                <a:gd name="T3" fmla="*/ 0 h 92"/>
                <a:gd name="T4" fmla="*/ 0 w 27"/>
                <a:gd name="T5" fmla="*/ 0 h 92"/>
                <a:gd name="T6" fmla="*/ 27 w 27"/>
                <a:gd name="T7" fmla="*/ 92 h 92"/>
              </a:gdLst>
              <a:ahLst/>
              <a:cxnLst>
                <a:cxn ang="0">
                  <a:pos x="T0" y="T1"/>
                </a:cxn>
                <a:cxn ang="0">
                  <a:pos x="T2" y="T3"/>
                </a:cxn>
                <a:cxn ang="0">
                  <a:pos x="T4" y="T5"/>
                </a:cxn>
                <a:cxn ang="0">
                  <a:pos x="T6" y="T7"/>
                </a:cxn>
              </a:cxnLst>
              <a:rect l="0" t="0" r="r" b="b"/>
              <a:pathLst>
                <a:path w="27" h="92">
                  <a:moveTo>
                    <a:pt x="27" y="92"/>
                  </a:moveTo>
                  <a:lnTo>
                    <a:pt x="27" y="0"/>
                  </a:lnTo>
                  <a:lnTo>
                    <a:pt x="0" y="0"/>
                  </a:lnTo>
                  <a:lnTo>
                    <a:pt x="27"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13" name="Freeform 125"/>
            <p:cNvSpPr>
              <a:spLocks/>
            </p:cNvSpPr>
            <p:nvPr/>
          </p:nvSpPr>
          <p:spPr bwMode="auto">
            <a:xfrm rot="-1316223">
              <a:off x="4747" y="3178"/>
              <a:ext cx="4" cy="14"/>
            </a:xfrm>
            <a:custGeom>
              <a:avLst/>
              <a:gdLst>
                <a:gd name="T0" fmla="*/ 27 w 27"/>
                <a:gd name="T1" fmla="*/ 93 h 93"/>
                <a:gd name="T2" fmla="*/ 27 w 27"/>
                <a:gd name="T3" fmla="*/ 0 h 93"/>
                <a:gd name="T4" fmla="*/ 0 w 27"/>
                <a:gd name="T5" fmla="*/ 0 h 93"/>
                <a:gd name="T6" fmla="*/ 27 w 27"/>
                <a:gd name="T7" fmla="*/ 93 h 93"/>
              </a:gdLst>
              <a:ahLst/>
              <a:cxnLst>
                <a:cxn ang="0">
                  <a:pos x="T0" y="T1"/>
                </a:cxn>
                <a:cxn ang="0">
                  <a:pos x="T2" y="T3"/>
                </a:cxn>
                <a:cxn ang="0">
                  <a:pos x="T4" y="T5"/>
                </a:cxn>
                <a:cxn ang="0">
                  <a:pos x="T6" y="T7"/>
                </a:cxn>
              </a:cxnLst>
              <a:rect l="0" t="0" r="r" b="b"/>
              <a:pathLst>
                <a:path w="27" h="93">
                  <a:moveTo>
                    <a:pt x="27" y="93"/>
                  </a:moveTo>
                  <a:lnTo>
                    <a:pt x="27" y="0"/>
                  </a:lnTo>
                  <a:lnTo>
                    <a:pt x="0" y="0"/>
                  </a:lnTo>
                  <a:lnTo>
                    <a:pt x="27"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14" name="Freeform 126"/>
            <p:cNvSpPr>
              <a:spLocks/>
            </p:cNvSpPr>
            <p:nvPr/>
          </p:nvSpPr>
          <p:spPr bwMode="auto">
            <a:xfrm rot="-1316223">
              <a:off x="4421" y="2012"/>
              <a:ext cx="1044" cy="1116"/>
            </a:xfrm>
            <a:custGeom>
              <a:avLst/>
              <a:gdLst>
                <a:gd name="T0" fmla="*/ 0 w 7309"/>
                <a:gd name="T1" fmla="*/ 6277 h 7813"/>
                <a:gd name="T2" fmla="*/ 238 w 7309"/>
                <a:gd name="T3" fmla="*/ 5535 h 7813"/>
                <a:gd name="T4" fmla="*/ 450 w 7309"/>
                <a:gd name="T5" fmla="*/ 5602 h 7813"/>
                <a:gd name="T6" fmla="*/ 464 w 7309"/>
                <a:gd name="T7" fmla="*/ 5403 h 7813"/>
                <a:gd name="T8" fmla="*/ 542 w 7309"/>
                <a:gd name="T9" fmla="*/ 4887 h 7813"/>
                <a:gd name="T10" fmla="*/ 755 w 7309"/>
                <a:gd name="T11" fmla="*/ 4582 h 7813"/>
                <a:gd name="T12" fmla="*/ 1072 w 7309"/>
                <a:gd name="T13" fmla="*/ 4463 h 7813"/>
                <a:gd name="T14" fmla="*/ 1350 w 7309"/>
                <a:gd name="T15" fmla="*/ 4582 h 7813"/>
                <a:gd name="T16" fmla="*/ 1191 w 7309"/>
                <a:gd name="T17" fmla="*/ 3999 h 7813"/>
                <a:gd name="T18" fmla="*/ 1165 w 7309"/>
                <a:gd name="T19" fmla="*/ 3390 h 7813"/>
                <a:gd name="T20" fmla="*/ 1311 w 7309"/>
                <a:gd name="T21" fmla="*/ 3085 h 7813"/>
                <a:gd name="T22" fmla="*/ 1615 w 7309"/>
                <a:gd name="T23" fmla="*/ 2806 h 7813"/>
                <a:gd name="T24" fmla="*/ 2026 w 7309"/>
                <a:gd name="T25" fmla="*/ 2701 h 7813"/>
                <a:gd name="T26" fmla="*/ 2052 w 7309"/>
                <a:gd name="T27" fmla="*/ 1814 h 7813"/>
                <a:gd name="T28" fmla="*/ 2237 w 7309"/>
                <a:gd name="T29" fmla="*/ 1456 h 7813"/>
                <a:gd name="T30" fmla="*/ 2635 w 7309"/>
                <a:gd name="T31" fmla="*/ 1165 h 7813"/>
                <a:gd name="T32" fmla="*/ 3058 w 7309"/>
                <a:gd name="T33" fmla="*/ 1059 h 7813"/>
                <a:gd name="T34" fmla="*/ 3191 w 7309"/>
                <a:gd name="T35" fmla="*/ 1139 h 7813"/>
                <a:gd name="T36" fmla="*/ 3165 w 7309"/>
                <a:gd name="T37" fmla="*/ 1165 h 7813"/>
                <a:gd name="T38" fmla="*/ 3125 w 7309"/>
                <a:gd name="T39" fmla="*/ 834 h 7813"/>
                <a:gd name="T40" fmla="*/ 3217 w 7309"/>
                <a:gd name="T41" fmla="*/ 462 h 7813"/>
                <a:gd name="T42" fmla="*/ 3496 w 7309"/>
                <a:gd name="T43" fmla="*/ 197 h 7813"/>
                <a:gd name="T44" fmla="*/ 4078 w 7309"/>
                <a:gd name="T45" fmla="*/ 12 h 7813"/>
                <a:gd name="T46" fmla="*/ 4687 w 7309"/>
                <a:gd name="T47" fmla="*/ 39 h 7813"/>
                <a:gd name="T48" fmla="*/ 5004 w 7309"/>
                <a:gd name="T49" fmla="*/ 185 h 7813"/>
                <a:gd name="T50" fmla="*/ 5283 w 7309"/>
                <a:gd name="T51" fmla="*/ 502 h 7813"/>
                <a:gd name="T52" fmla="*/ 5335 w 7309"/>
                <a:gd name="T53" fmla="*/ 860 h 7813"/>
                <a:gd name="T54" fmla="*/ 5494 w 7309"/>
                <a:gd name="T55" fmla="*/ 1178 h 7813"/>
                <a:gd name="T56" fmla="*/ 6144 w 7309"/>
                <a:gd name="T57" fmla="*/ 1483 h 7813"/>
                <a:gd name="T58" fmla="*/ 6660 w 7309"/>
                <a:gd name="T59" fmla="*/ 1933 h 7813"/>
                <a:gd name="T60" fmla="*/ 7150 w 7309"/>
                <a:gd name="T61" fmla="*/ 2515 h 7813"/>
                <a:gd name="T62" fmla="*/ 7309 w 7309"/>
                <a:gd name="T63" fmla="*/ 2953 h 7813"/>
                <a:gd name="T64" fmla="*/ 7243 w 7309"/>
                <a:gd name="T65" fmla="*/ 3284 h 7813"/>
                <a:gd name="T66" fmla="*/ 6991 w 7309"/>
                <a:gd name="T67" fmla="*/ 3602 h 7813"/>
                <a:gd name="T68" fmla="*/ 6594 w 7309"/>
                <a:gd name="T69" fmla="*/ 3814 h 7813"/>
                <a:gd name="T70" fmla="*/ 6594 w 7309"/>
                <a:gd name="T71" fmla="*/ 3760 h 7813"/>
                <a:gd name="T72" fmla="*/ 6938 w 7309"/>
                <a:gd name="T73" fmla="*/ 3814 h 7813"/>
                <a:gd name="T74" fmla="*/ 7176 w 7309"/>
                <a:gd name="T75" fmla="*/ 3999 h 7813"/>
                <a:gd name="T76" fmla="*/ 7203 w 7309"/>
                <a:gd name="T77" fmla="*/ 4238 h 7813"/>
                <a:gd name="T78" fmla="*/ 6938 w 7309"/>
                <a:gd name="T79" fmla="*/ 4529 h 7813"/>
                <a:gd name="T80" fmla="*/ 6568 w 7309"/>
                <a:gd name="T81" fmla="*/ 4634 h 7813"/>
                <a:gd name="T82" fmla="*/ 5707 w 7309"/>
                <a:gd name="T83" fmla="*/ 4634 h 7813"/>
                <a:gd name="T84" fmla="*/ 5309 w 7309"/>
                <a:gd name="T85" fmla="*/ 4423 h 7813"/>
                <a:gd name="T86" fmla="*/ 5004 w 7309"/>
                <a:gd name="T87" fmla="*/ 4184 h 7813"/>
                <a:gd name="T88" fmla="*/ 5283 w 7309"/>
                <a:gd name="T89" fmla="*/ 4767 h 7813"/>
                <a:gd name="T90" fmla="*/ 5217 w 7309"/>
                <a:gd name="T91" fmla="*/ 5350 h 7813"/>
                <a:gd name="T92" fmla="*/ 5004 w 7309"/>
                <a:gd name="T93" fmla="*/ 5721 h 7813"/>
                <a:gd name="T94" fmla="*/ 4568 w 7309"/>
                <a:gd name="T95" fmla="*/ 6092 h 7813"/>
                <a:gd name="T96" fmla="*/ 3986 w 7309"/>
                <a:gd name="T97" fmla="*/ 6303 h 7813"/>
                <a:gd name="T98" fmla="*/ 3468 w 7309"/>
                <a:gd name="T99" fmla="*/ 6303 h 7813"/>
                <a:gd name="T100" fmla="*/ 3058 w 7309"/>
                <a:gd name="T101" fmla="*/ 6369 h 7813"/>
                <a:gd name="T102" fmla="*/ 3098 w 7309"/>
                <a:gd name="T103" fmla="*/ 6952 h 7813"/>
                <a:gd name="T104" fmla="*/ 2966 w 7309"/>
                <a:gd name="T105" fmla="*/ 7403 h 7813"/>
                <a:gd name="T106" fmla="*/ 2661 w 7309"/>
                <a:gd name="T107" fmla="*/ 7721 h 7813"/>
                <a:gd name="T108" fmla="*/ 2330 w 7309"/>
                <a:gd name="T109" fmla="*/ 7813 h 7813"/>
                <a:gd name="T110" fmla="*/ 1801 w 7309"/>
                <a:gd name="T111" fmla="*/ 7747 h 7813"/>
                <a:gd name="T112" fmla="*/ 1377 w 7309"/>
                <a:gd name="T113" fmla="*/ 7496 h 7813"/>
                <a:gd name="T114" fmla="*/ 887 w 7309"/>
                <a:gd name="T115" fmla="*/ 7376 h 7813"/>
                <a:gd name="T116" fmla="*/ 649 w 7309"/>
                <a:gd name="T117" fmla="*/ 7376 h 7813"/>
                <a:gd name="T118" fmla="*/ 464 w 7309"/>
                <a:gd name="T119" fmla="*/ 7124 h 7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09" h="7813">
                  <a:moveTo>
                    <a:pt x="464" y="7124"/>
                  </a:moveTo>
                  <a:lnTo>
                    <a:pt x="211" y="6701"/>
                  </a:lnTo>
                  <a:lnTo>
                    <a:pt x="92" y="6516"/>
                  </a:lnTo>
                  <a:lnTo>
                    <a:pt x="0" y="6277"/>
                  </a:lnTo>
                  <a:lnTo>
                    <a:pt x="0" y="5628"/>
                  </a:lnTo>
                  <a:lnTo>
                    <a:pt x="79" y="5602"/>
                  </a:lnTo>
                  <a:lnTo>
                    <a:pt x="171" y="5588"/>
                  </a:lnTo>
                  <a:lnTo>
                    <a:pt x="238" y="5535"/>
                  </a:lnTo>
                  <a:lnTo>
                    <a:pt x="331" y="5535"/>
                  </a:lnTo>
                  <a:lnTo>
                    <a:pt x="370" y="5562"/>
                  </a:lnTo>
                  <a:lnTo>
                    <a:pt x="424" y="5588"/>
                  </a:lnTo>
                  <a:lnTo>
                    <a:pt x="450" y="5602"/>
                  </a:lnTo>
                  <a:lnTo>
                    <a:pt x="464" y="5628"/>
                  </a:lnTo>
                  <a:lnTo>
                    <a:pt x="516" y="5628"/>
                  </a:lnTo>
                  <a:lnTo>
                    <a:pt x="464" y="5495"/>
                  </a:lnTo>
                  <a:lnTo>
                    <a:pt x="464" y="5403"/>
                  </a:lnTo>
                  <a:lnTo>
                    <a:pt x="464" y="5323"/>
                  </a:lnTo>
                  <a:lnTo>
                    <a:pt x="464" y="5164"/>
                  </a:lnTo>
                  <a:lnTo>
                    <a:pt x="490" y="5019"/>
                  </a:lnTo>
                  <a:lnTo>
                    <a:pt x="542" y="4887"/>
                  </a:lnTo>
                  <a:lnTo>
                    <a:pt x="609" y="4740"/>
                  </a:lnTo>
                  <a:lnTo>
                    <a:pt x="649" y="4674"/>
                  </a:lnTo>
                  <a:lnTo>
                    <a:pt x="701" y="4634"/>
                  </a:lnTo>
                  <a:lnTo>
                    <a:pt x="755" y="4582"/>
                  </a:lnTo>
                  <a:lnTo>
                    <a:pt x="794" y="4529"/>
                  </a:lnTo>
                  <a:lnTo>
                    <a:pt x="860" y="4515"/>
                  </a:lnTo>
                  <a:lnTo>
                    <a:pt x="914" y="4489"/>
                  </a:lnTo>
                  <a:lnTo>
                    <a:pt x="1072" y="4463"/>
                  </a:lnTo>
                  <a:lnTo>
                    <a:pt x="1125" y="4463"/>
                  </a:lnTo>
                  <a:lnTo>
                    <a:pt x="1165" y="4489"/>
                  </a:lnTo>
                  <a:lnTo>
                    <a:pt x="1257" y="4529"/>
                  </a:lnTo>
                  <a:lnTo>
                    <a:pt x="1350" y="4582"/>
                  </a:lnTo>
                  <a:lnTo>
                    <a:pt x="1443" y="4648"/>
                  </a:lnTo>
                  <a:lnTo>
                    <a:pt x="1311" y="4397"/>
                  </a:lnTo>
                  <a:lnTo>
                    <a:pt x="1217" y="4145"/>
                  </a:lnTo>
                  <a:lnTo>
                    <a:pt x="1191" y="3999"/>
                  </a:lnTo>
                  <a:lnTo>
                    <a:pt x="1165" y="3880"/>
                  </a:lnTo>
                  <a:lnTo>
                    <a:pt x="1165" y="3748"/>
                  </a:lnTo>
                  <a:lnTo>
                    <a:pt x="1165" y="3575"/>
                  </a:lnTo>
                  <a:lnTo>
                    <a:pt x="1165" y="3390"/>
                  </a:lnTo>
                  <a:lnTo>
                    <a:pt x="1191" y="3324"/>
                  </a:lnTo>
                  <a:lnTo>
                    <a:pt x="1217" y="3231"/>
                  </a:lnTo>
                  <a:lnTo>
                    <a:pt x="1257" y="3165"/>
                  </a:lnTo>
                  <a:lnTo>
                    <a:pt x="1311" y="3085"/>
                  </a:lnTo>
                  <a:lnTo>
                    <a:pt x="1350" y="3019"/>
                  </a:lnTo>
                  <a:lnTo>
                    <a:pt x="1404" y="2953"/>
                  </a:lnTo>
                  <a:lnTo>
                    <a:pt x="1536" y="2860"/>
                  </a:lnTo>
                  <a:lnTo>
                    <a:pt x="1615" y="2806"/>
                  </a:lnTo>
                  <a:lnTo>
                    <a:pt x="1681" y="2768"/>
                  </a:lnTo>
                  <a:lnTo>
                    <a:pt x="1774" y="2741"/>
                  </a:lnTo>
                  <a:lnTo>
                    <a:pt x="1840" y="2714"/>
                  </a:lnTo>
                  <a:lnTo>
                    <a:pt x="2026" y="2701"/>
                  </a:lnTo>
                  <a:lnTo>
                    <a:pt x="2026" y="2131"/>
                  </a:lnTo>
                  <a:lnTo>
                    <a:pt x="2026" y="2025"/>
                  </a:lnTo>
                  <a:lnTo>
                    <a:pt x="2026" y="1933"/>
                  </a:lnTo>
                  <a:lnTo>
                    <a:pt x="2052" y="1814"/>
                  </a:lnTo>
                  <a:lnTo>
                    <a:pt x="2092" y="1721"/>
                  </a:lnTo>
                  <a:lnTo>
                    <a:pt x="2145" y="1629"/>
                  </a:lnTo>
                  <a:lnTo>
                    <a:pt x="2197" y="1535"/>
                  </a:lnTo>
                  <a:lnTo>
                    <a:pt x="2237" y="1456"/>
                  </a:lnTo>
                  <a:lnTo>
                    <a:pt x="2303" y="1390"/>
                  </a:lnTo>
                  <a:lnTo>
                    <a:pt x="2476" y="1258"/>
                  </a:lnTo>
                  <a:lnTo>
                    <a:pt x="2542" y="1205"/>
                  </a:lnTo>
                  <a:lnTo>
                    <a:pt x="2635" y="1165"/>
                  </a:lnTo>
                  <a:lnTo>
                    <a:pt x="2727" y="1111"/>
                  </a:lnTo>
                  <a:lnTo>
                    <a:pt x="2820" y="1085"/>
                  </a:lnTo>
                  <a:lnTo>
                    <a:pt x="2940" y="1059"/>
                  </a:lnTo>
                  <a:lnTo>
                    <a:pt x="3058" y="1059"/>
                  </a:lnTo>
                  <a:lnTo>
                    <a:pt x="3072" y="1059"/>
                  </a:lnTo>
                  <a:lnTo>
                    <a:pt x="3125" y="1085"/>
                  </a:lnTo>
                  <a:lnTo>
                    <a:pt x="3151" y="1111"/>
                  </a:lnTo>
                  <a:lnTo>
                    <a:pt x="3191" y="1139"/>
                  </a:lnTo>
                  <a:lnTo>
                    <a:pt x="3243" y="1205"/>
                  </a:lnTo>
                  <a:lnTo>
                    <a:pt x="3310" y="1258"/>
                  </a:lnTo>
                  <a:lnTo>
                    <a:pt x="3310" y="1483"/>
                  </a:lnTo>
                  <a:lnTo>
                    <a:pt x="3165" y="1165"/>
                  </a:lnTo>
                  <a:lnTo>
                    <a:pt x="3151" y="1085"/>
                  </a:lnTo>
                  <a:lnTo>
                    <a:pt x="3125" y="1019"/>
                  </a:lnTo>
                  <a:lnTo>
                    <a:pt x="3125" y="926"/>
                  </a:lnTo>
                  <a:lnTo>
                    <a:pt x="3125" y="834"/>
                  </a:lnTo>
                  <a:lnTo>
                    <a:pt x="3125" y="741"/>
                  </a:lnTo>
                  <a:lnTo>
                    <a:pt x="3151" y="649"/>
                  </a:lnTo>
                  <a:lnTo>
                    <a:pt x="3165" y="555"/>
                  </a:lnTo>
                  <a:lnTo>
                    <a:pt x="3217" y="462"/>
                  </a:lnTo>
                  <a:lnTo>
                    <a:pt x="3283" y="396"/>
                  </a:lnTo>
                  <a:lnTo>
                    <a:pt x="3337" y="317"/>
                  </a:lnTo>
                  <a:lnTo>
                    <a:pt x="3429" y="251"/>
                  </a:lnTo>
                  <a:lnTo>
                    <a:pt x="3496" y="197"/>
                  </a:lnTo>
                  <a:lnTo>
                    <a:pt x="3681" y="105"/>
                  </a:lnTo>
                  <a:lnTo>
                    <a:pt x="3773" y="92"/>
                  </a:lnTo>
                  <a:lnTo>
                    <a:pt x="3866" y="39"/>
                  </a:lnTo>
                  <a:lnTo>
                    <a:pt x="4078" y="12"/>
                  </a:lnTo>
                  <a:lnTo>
                    <a:pt x="4197" y="0"/>
                  </a:lnTo>
                  <a:lnTo>
                    <a:pt x="4316" y="0"/>
                  </a:lnTo>
                  <a:lnTo>
                    <a:pt x="4502" y="12"/>
                  </a:lnTo>
                  <a:lnTo>
                    <a:pt x="4687" y="39"/>
                  </a:lnTo>
                  <a:lnTo>
                    <a:pt x="4779" y="65"/>
                  </a:lnTo>
                  <a:lnTo>
                    <a:pt x="4846" y="105"/>
                  </a:lnTo>
                  <a:lnTo>
                    <a:pt x="4938" y="131"/>
                  </a:lnTo>
                  <a:lnTo>
                    <a:pt x="5004" y="185"/>
                  </a:lnTo>
                  <a:lnTo>
                    <a:pt x="5150" y="291"/>
                  </a:lnTo>
                  <a:lnTo>
                    <a:pt x="5190" y="370"/>
                  </a:lnTo>
                  <a:lnTo>
                    <a:pt x="5269" y="436"/>
                  </a:lnTo>
                  <a:lnTo>
                    <a:pt x="5283" y="502"/>
                  </a:lnTo>
                  <a:lnTo>
                    <a:pt x="5335" y="582"/>
                  </a:lnTo>
                  <a:lnTo>
                    <a:pt x="5335" y="675"/>
                  </a:lnTo>
                  <a:lnTo>
                    <a:pt x="5362" y="767"/>
                  </a:lnTo>
                  <a:lnTo>
                    <a:pt x="5335" y="860"/>
                  </a:lnTo>
                  <a:lnTo>
                    <a:pt x="5309" y="953"/>
                  </a:lnTo>
                  <a:lnTo>
                    <a:pt x="5283" y="1019"/>
                  </a:lnTo>
                  <a:lnTo>
                    <a:pt x="5269" y="1111"/>
                  </a:lnTo>
                  <a:lnTo>
                    <a:pt x="5494" y="1178"/>
                  </a:lnTo>
                  <a:lnTo>
                    <a:pt x="5614" y="1231"/>
                  </a:lnTo>
                  <a:lnTo>
                    <a:pt x="5733" y="1271"/>
                  </a:lnTo>
                  <a:lnTo>
                    <a:pt x="5945" y="1364"/>
                  </a:lnTo>
                  <a:lnTo>
                    <a:pt x="6144" y="1483"/>
                  </a:lnTo>
                  <a:lnTo>
                    <a:pt x="6329" y="1601"/>
                  </a:lnTo>
                  <a:lnTo>
                    <a:pt x="6501" y="1761"/>
                  </a:lnTo>
                  <a:lnTo>
                    <a:pt x="6594" y="1840"/>
                  </a:lnTo>
                  <a:lnTo>
                    <a:pt x="6660" y="1933"/>
                  </a:lnTo>
                  <a:lnTo>
                    <a:pt x="6845" y="2131"/>
                  </a:lnTo>
                  <a:lnTo>
                    <a:pt x="6911" y="2224"/>
                  </a:lnTo>
                  <a:lnTo>
                    <a:pt x="6991" y="2318"/>
                  </a:lnTo>
                  <a:lnTo>
                    <a:pt x="7150" y="2515"/>
                  </a:lnTo>
                  <a:lnTo>
                    <a:pt x="7216" y="2609"/>
                  </a:lnTo>
                  <a:lnTo>
                    <a:pt x="7269" y="2714"/>
                  </a:lnTo>
                  <a:lnTo>
                    <a:pt x="7295" y="2834"/>
                  </a:lnTo>
                  <a:lnTo>
                    <a:pt x="7309" y="2953"/>
                  </a:lnTo>
                  <a:lnTo>
                    <a:pt x="7295" y="3045"/>
                  </a:lnTo>
                  <a:lnTo>
                    <a:pt x="7295" y="3138"/>
                  </a:lnTo>
                  <a:lnTo>
                    <a:pt x="7269" y="3204"/>
                  </a:lnTo>
                  <a:lnTo>
                    <a:pt x="7243" y="3284"/>
                  </a:lnTo>
                  <a:lnTo>
                    <a:pt x="7150" y="3443"/>
                  </a:lnTo>
                  <a:lnTo>
                    <a:pt x="7110" y="3483"/>
                  </a:lnTo>
                  <a:lnTo>
                    <a:pt x="7030" y="3562"/>
                  </a:lnTo>
                  <a:lnTo>
                    <a:pt x="6991" y="3602"/>
                  </a:lnTo>
                  <a:lnTo>
                    <a:pt x="6911" y="3655"/>
                  </a:lnTo>
                  <a:lnTo>
                    <a:pt x="6845" y="3694"/>
                  </a:lnTo>
                  <a:lnTo>
                    <a:pt x="6753" y="3748"/>
                  </a:lnTo>
                  <a:lnTo>
                    <a:pt x="6594" y="3814"/>
                  </a:lnTo>
                  <a:lnTo>
                    <a:pt x="6435" y="3853"/>
                  </a:lnTo>
                  <a:lnTo>
                    <a:pt x="6474" y="3840"/>
                  </a:lnTo>
                  <a:lnTo>
                    <a:pt x="6528" y="3814"/>
                  </a:lnTo>
                  <a:lnTo>
                    <a:pt x="6594" y="3760"/>
                  </a:lnTo>
                  <a:lnTo>
                    <a:pt x="6660" y="3760"/>
                  </a:lnTo>
                  <a:lnTo>
                    <a:pt x="6753" y="3760"/>
                  </a:lnTo>
                  <a:lnTo>
                    <a:pt x="6845" y="3787"/>
                  </a:lnTo>
                  <a:lnTo>
                    <a:pt x="6938" y="3814"/>
                  </a:lnTo>
                  <a:lnTo>
                    <a:pt x="7030" y="3853"/>
                  </a:lnTo>
                  <a:lnTo>
                    <a:pt x="7110" y="3907"/>
                  </a:lnTo>
                  <a:lnTo>
                    <a:pt x="7150" y="3973"/>
                  </a:lnTo>
                  <a:lnTo>
                    <a:pt x="7176" y="3999"/>
                  </a:lnTo>
                  <a:lnTo>
                    <a:pt x="7203" y="4052"/>
                  </a:lnTo>
                  <a:lnTo>
                    <a:pt x="7203" y="4092"/>
                  </a:lnTo>
                  <a:lnTo>
                    <a:pt x="7216" y="4145"/>
                  </a:lnTo>
                  <a:lnTo>
                    <a:pt x="7203" y="4238"/>
                  </a:lnTo>
                  <a:lnTo>
                    <a:pt x="7176" y="4330"/>
                  </a:lnTo>
                  <a:lnTo>
                    <a:pt x="7124" y="4397"/>
                  </a:lnTo>
                  <a:lnTo>
                    <a:pt x="7084" y="4437"/>
                  </a:lnTo>
                  <a:lnTo>
                    <a:pt x="6938" y="4529"/>
                  </a:lnTo>
                  <a:lnTo>
                    <a:pt x="6871" y="4582"/>
                  </a:lnTo>
                  <a:lnTo>
                    <a:pt x="6779" y="4608"/>
                  </a:lnTo>
                  <a:lnTo>
                    <a:pt x="6660" y="4608"/>
                  </a:lnTo>
                  <a:lnTo>
                    <a:pt x="6568" y="4634"/>
                  </a:lnTo>
                  <a:lnTo>
                    <a:pt x="6355" y="4648"/>
                  </a:lnTo>
                  <a:lnTo>
                    <a:pt x="5945" y="4648"/>
                  </a:lnTo>
                  <a:lnTo>
                    <a:pt x="5773" y="4648"/>
                  </a:lnTo>
                  <a:lnTo>
                    <a:pt x="5707" y="4634"/>
                  </a:lnTo>
                  <a:lnTo>
                    <a:pt x="5667" y="4608"/>
                  </a:lnTo>
                  <a:lnTo>
                    <a:pt x="5522" y="4555"/>
                  </a:lnTo>
                  <a:lnTo>
                    <a:pt x="5428" y="4489"/>
                  </a:lnTo>
                  <a:lnTo>
                    <a:pt x="5309" y="4423"/>
                  </a:lnTo>
                  <a:lnTo>
                    <a:pt x="5190" y="4330"/>
                  </a:lnTo>
                  <a:lnTo>
                    <a:pt x="4992" y="4145"/>
                  </a:lnTo>
                  <a:lnTo>
                    <a:pt x="4846" y="3959"/>
                  </a:lnTo>
                  <a:lnTo>
                    <a:pt x="5004" y="4184"/>
                  </a:lnTo>
                  <a:lnTo>
                    <a:pt x="5177" y="4397"/>
                  </a:lnTo>
                  <a:lnTo>
                    <a:pt x="5217" y="4515"/>
                  </a:lnTo>
                  <a:lnTo>
                    <a:pt x="5269" y="4634"/>
                  </a:lnTo>
                  <a:lnTo>
                    <a:pt x="5283" y="4767"/>
                  </a:lnTo>
                  <a:lnTo>
                    <a:pt x="5309" y="4913"/>
                  </a:lnTo>
                  <a:lnTo>
                    <a:pt x="5283" y="5072"/>
                  </a:lnTo>
                  <a:lnTo>
                    <a:pt x="5269" y="5204"/>
                  </a:lnTo>
                  <a:lnTo>
                    <a:pt x="5217" y="5350"/>
                  </a:lnTo>
                  <a:lnTo>
                    <a:pt x="5177" y="5495"/>
                  </a:lnTo>
                  <a:lnTo>
                    <a:pt x="5098" y="5602"/>
                  </a:lnTo>
                  <a:lnTo>
                    <a:pt x="5058" y="5681"/>
                  </a:lnTo>
                  <a:lnTo>
                    <a:pt x="5004" y="5721"/>
                  </a:lnTo>
                  <a:lnTo>
                    <a:pt x="4912" y="5840"/>
                  </a:lnTo>
                  <a:lnTo>
                    <a:pt x="4793" y="5933"/>
                  </a:lnTo>
                  <a:lnTo>
                    <a:pt x="4687" y="6026"/>
                  </a:lnTo>
                  <a:lnTo>
                    <a:pt x="4568" y="6092"/>
                  </a:lnTo>
                  <a:lnTo>
                    <a:pt x="4422" y="6171"/>
                  </a:lnTo>
                  <a:lnTo>
                    <a:pt x="4289" y="6237"/>
                  </a:lnTo>
                  <a:lnTo>
                    <a:pt x="4118" y="6264"/>
                  </a:lnTo>
                  <a:lnTo>
                    <a:pt x="3986" y="6303"/>
                  </a:lnTo>
                  <a:lnTo>
                    <a:pt x="3827" y="6331"/>
                  </a:lnTo>
                  <a:lnTo>
                    <a:pt x="3681" y="6331"/>
                  </a:lnTo>
                  <a:lnTo>
                    <a:pt x="3562" y="6331"/>
                  </a:lnTo>
                  <a:lnTo>
                    <a:pt x="3468" y="6303"/>
                  </a:lnTo>
                  <a:lnTo>
                    <a:pt x="3310" y="6277"/>
                  </a:lnTo>
                  <a:lnTo>
                    <a:pt x="2978" y="6144"/>
                  </a:lnTo>
                  <a:lnTo>
                    <a:pt x="3032" y="6303"/>
                  </a:lnTo>
                  <a:lnTo>
                    <a:pt x="3058" y="6369"/>
                  </a:lnTo>
                  <a:lnTo>
                    <a:pt x="3072" y="6449"/>
                  </a:lnTo>
                  <a:lnTo>
                    <a:pt x="3098" y="6608"/>
                  </a:lnTo>
                  <a:lnTo>
                    <a:pt x="3125" y="6767"/>
                  </a:lnTo>
                  <a:lnTo>
                    <a:pt x="3098" y="6952"/>
                  </a:lnTo>
                  <a:lnTo>
                    <a:pt x="3072" y="7046"/>
                  </a:lnTo>
                  <a:lnTo>
                    <a:pt x="3058" y="7138"/>
                  </a:lnTo>
                  <a:lnTo>
                    <a:pt x="3006" y="7323"/>
                  </a:lnTo>
                  <a:lnTo>
                    <a:pt x="2966" y="7403"/>
                  </a:lnTo>
                  <a:lnTo>
                    <a:pt x="2912" y="7496"/>
                  </a:lnTo>
                  <a:lnTo>
                    <a:pt x="2793" y="7628"/>
                  </a:lnTo>
                  <a:lnTo>
                    <a:pt x="2727" y="7681"/>
                  </a:lnTo>
                  <a:lnTo>
                    <a:pt x="2661" y="7721"/>
                  </a:lnTo>
                  <a:lnTo>
                    <a:pt x="2582" y="7773"/>
                  </a:lnTo>
                  <a:lnTo>
                    <a:pt x="2488" y="7801"/>
                  </a:lnTo>
                  <a:lnTo>
                    <a:pt x="2422" y="7813"/>
                  </a:lnTo>
                  <a:lnTo>
                    <a:pt x="2330" y="7813"/>
                  </a:lnTo>
                  <a:lnTo>
                    <a:pt x="2145" y="7813"/>
                  </a:lnTo>
                  <a:lnTo>
                    <a:pt x="1960" y="7801"/>
                  </a:lnTo>
                  <a:lnTo>
                    <a:pt x="1867" y="7773"/>
                  </a:lnTo>
                  <a:lnTo>
                    <a:pt x="1801" y="7747"/>
                  </a:lnTo>
                  <a:lnTo>
                    <a:pt x="1628" y="7681"/>
                  </a:lnTo>
                  <a:lnTo>
                    <a:pt x="1496" y="7588"/>
                  </a:lnTo>
                  <a:lnTo>
                    <a:pt x="1443" y="7536"/>
                  </a:lnTo>
                  <a:lnTo>
                    <a:pt x="1377" y="7496"/>
                  </a:lnTo>
                  <a:lnTo>
                    <a:pt x="1257" y="7349"/>
                  </a:lnTo>
                  <a:lnTo>
                    <a:pt x="1165" y="7217"/>
                  </a:lnTo>
                  <a:lnTo>
                    <a:pt x="980" y="7323"/>
                  </a:lnTo>
                  <a:lnTo>
                    <a:pt x="887" y="7376"/>
                  </a:lnTo>
                  <a:lnTo>
                    <a:pt x="847" y="7403"/>
                  </a:lnTo>
                  <a:lnTo>
                    <a:pt x="794" y="7403"/>
                  </a:lnTo>
                  <a:lnTo>
                    <a:pt x="701" y="7403"/>
                  </a:lnTo>
                  <a:lnTo>
                    <a:pt x="649" y="7376"/>
                  </a:lnTo>
                  <a:lnTo>
                    <a:pt x="609" y="7349"/>
                  </a:lnTo>
                  <a:lnTo>
                    <a:pt x="582" y="7323"/>
                  </a:lnTo>
                  <a:lnTo>
                    <a:pt x="516" y="7231"/>
                  </a:lnTo>
                  <a:lnTo>
                    <a:pt x="464" y="7124"/>
                  </a:lnTo>
                  <a:close/>
                </a:path>
              </a:pathLst>
            </a:custGeom>
            <a:solidFill>
              <a:srgbClr val="46794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15" name="Freeform 127"/>
            <p:cNvSpPr>
              <a:spLocks/>
            </p:cNvSpPr>
            <p:nvPr/>
          </p:nvSpPr>
          <p:spPr bwMode="auto">
            <a:xfrm rot="-1316223">
              <a:off x="4600" y="3060"/>
              <a:ext cx="76" cy="125"/>
            </a:xfrm>
            <a:custGeom>
              <a:avLst/>
              <a:gdLst>
                <a:gd name="T0" fmla="*/ 464 w 530"/>
                <a:gd name="T1" fmla="*/ 874 h 874"/>
                <a:gd name="T2" fmla="*/ 211 w 530"/>
                <a:gd name="T3" fmla="*/ 477 h 874"/>
                <a:gd name="T4" fmla="*/ 93 w 530"/>
                <a:gd name="T5" fmla="*/ 278 h 874"/>
                <a:gd name="T6" fmla="*/ 0 w 530"/>
                <a:gd name="T7" fmla="*/ 39 h 874"/>
                <a:gd name="T8" fmla="*/ 66 w 530"/>
                <a:gd name="T9" fmla="*/ 0 h 874"/>
                <a:gd name="T10" fmla="*/ 185 w 530"/>
                <a:gd name="T11" fmla="*/ 225 h 874"/>
                <a:gd name="T12" fmla="*/ 278 w 530"/>
                <a:gd name="T13" fmla="*/ 410 h 874"/>
                <a:gd name="T14" fmla="*/ 530 w 530"/>
                <a:gd name="T15" fmla="*/ 834 h 874"/>
                <a:gd name="T16" fmla="*/ 464 w 530"/>
                <a:gd name="T17" fmla="*/ 874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0" h="874">
                  <a:moveTo>
                    <a:pt x="464" y="874"/>
                  </a:moveTo>
                  <a:lnTo>
                    <a:pt x="211" y="477"/>
                  </a:lnTo>
                  <a:lnTo>
                    <a:pt x="93" y="278"/>
                  </a:lnTo>
                  <a:lnTo>
                    <a:pt x="0" y="39"/>
                  </a:lnTo>
                  <a:lnTo>
                    <a:pt x="66" y="0"/>
                  </a:lnTo>
                  <a:lnTo>
                    <a:pt x="185" y="225"/>
                  </a:lnTo>
                  <a:lnTo>
                    <a:pt x="278" y="410"/>
                  </a:lnTo>
                  <a:lnTo>
                    <a:pt x="530" y="834"/>
                  </a:lnTo>
                  <a:lnTo>
                    <a:pt x="464" y="8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16" name="Rectangle 128"/>
            <p:cNvSpPr>
              <a:spLocks noChangeArrowheads="1"/>
            </p:cNvSpPr>
            <p:nvPr/>
          </p:nvSpPr>
          <p:spPr bwMode="auto">
            <a:xfrm rot="-1316223">
              <a:off x="4562" y="2989"/>
              <a:ext cx="14" cy="9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8017" name="Freeform 129"/>
            <p:cNvSpPr>
              <a:spLocks/>
            </p:cNvSpPr>
            <p:nvPr/>
          </p:nvSpPr>
          <p:spPr bwMode="auto">
            <a:xfrm rot="-1316223">
              <a:off x="4579" y="3076"/>
              <a:ext cx="14" cy="6"/>
            </a:xfrm>
            <a:custGeom>
              <a:avLst/>
              <a:gdLst>
                <a:gd name="T0" fmla="*/ 0 w 93"/>
                <a:gd name="T1" fmla="*/ 39 h 39"/>
                <a:gd name="T2" fmla="*/ 0 w 93"/>
                <a:gd name="T3" fmla="*/ 13 h 39"/>
                <a:gd name="T4" fmla="*/ 93 w 93"/>
                <a:gd name="T5" fmla="*/ 13 h 39"/>
                <a:gd name="T6" fmla="*/ 66 w 93"/>
                <a:gd name="T7" fmla="*/ 0 h 39"/>
                <a:gd name="T8" fmla="*/ 0 w 93"/>
                <a:gd name="T9" fmla="*/ 39 h 39"/>
              </a:gdLst>
              <a:ahLst/>
              <a:cxnLst>
                <a:cxn ang="0">
                  <a:pos x="T0" y="T1"/>
                </a:cxn>
                <a:cxn ang="0">
                  <a:pos x="T2" y="T3"/>
                </a:cxn>
                <a:cxn ang="0">
                  <a:pos x="T4" y="T5"/>
                </a:cxn>
                <a:cxn ang="0">
                  <a:pos x="T6" y="T7"/>
                </a:cxn>
                <a:cxn ang="0">
                  <a:pos x="T8" y="T9"/>
                </a:cxn>
              </a:cxnLst>
              <a:rect l="0" t="0" r="r" b="b"/>
              <a:pathLst>
                <a:path w="93" h="39">
                  <a:moveTo>
                    <a:pt x="0" y="39"/>
                  </a:moveTo>
                  <a:lnTo>
                    <a:pt x="0" y="13"/>
                  </a:lnTo>
                  <a:lnTo>
                    <a:pt x="93" y="13"/>
                  </a:lnTo>
                  <a:lnTo>
                    <a:pt x="66" y="0"/>
                  </a:lnTo>
                  <a:lnTo>
                    <a:pt x="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18" name="Freeform 130"/>
            <p:cNvSpPr>
              <a:spLocks/>
            </p:cNvSpPr>
            <p:nvPr/>
          </p:nvSpPr>
          <p:spPr bwMode="auto">
            <a:xfrm rot="-1316223">
              <a:off x="4543" y="2966"/>
              <a:ext cx="51" cy="26"/>
            </a:xfrm>
            <a:custGeom>
              <a:avLst/>
              <a:gdLst>
                <a:gd name="T0" fmla="*/ 0 w 357"/>
                <a:gd name="T1" fmla="*/ 93 h 186"/>
                <a:gd name="T2" fmla="*/ 105 w 357"/>
                <a:gd name="T3" fmla="*/ 67 h 186"/>
                <a:gd name="T4" fmla="*/ 171 w 357"/>
                <a:gd name="T5" fmla="*/ 40 h 186"/>
                <a:gd name="T6" fmla="*/ 264 w 357"/>
                <a:gd name="T7" fmla="*/ 0 h 186"/>
                <a:gd name="T8" fmla="*/ 330 w 357"/>
                <a:gd name="T9" fmla="*/ 0 h 186"/>
                <a:gd name="T10" fmla="*/ 357 w 357"/>
                <a:gd name="T11" fmla="*/ 93 h 186"/>
                <a:gd name="T12" fmla="*/ 264 w 357"/>
                <a:gd name="T13" fmla="*/ 93 h 186"/>
                <a:gd name="T14" fmla="*/ 197 w 357"/>
                <a:gd name="T15" fmla="*/ 133 h 186"/>
                <a:gd name="T16" fmla="*/ 118 w 357"/>
                <a:gd name="T17" fmla="*/ 159 h 186"/>
                <a:gd name="T18" fmla="*/ 26 w 357"/>
                <a:gd name="T19" fmla="*/ 186 h 186"/>
                <a:gd name="T20" fmla="*/ 0 w 357"/>
                <a:gd name="T21"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 h="186">
                  <a:moveTo>
                    <a:pt x="0" y="93"/>
                  </a:moveTo>
                  <a:lnTo>
                    <a:pt x="105" y="67"/>
                  </a:lnTo>
                  <a:lnTo>
                    <a:pt x="171" y="40"/>
                  </a:lnTo>
                  <a:lnTo>
                    <a:pt x="264" y="0"/>
                  </a:lnTo>
                  <a:lnTo>
                    <a:pt x="330" y="0"/>
                  </a:lnTo>
                  <a:lnTo>
                    <a:pt x="357" y="93"/>
                  </a:lnTo>
                  <a:lnTo>
                    <a:pt x="264" y="93"/>
                  </a:lnTo>
                  <a:lnTo>
                    <a:pt x="197" y="133"/>
                  </a:lnTo>
                  <a:lnTo>
                    <a:pt x="118" y="159"/>
                  </a:lnTo>
                  <a:lnTo>
                    <a:pt x="26" y="186"/>
                  </a:lnTo>
                  <a:lnTo>
                    <a:pt x="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19" name="Freeform 131"/>
            <p:cNvSpPr>
              <a:spLocks/>
            </p:cNvSpPr>
            <p:nvPr/>
          </p:nvSpPr>
          <p:spPr bwMode="auto">
            <a:xfrm rot="-1316223">
              <a:off x="4545" y="2986"/>
              <a:ext cx="14" cy="13"/>
            </a:xfrm>
            <a:custGeom>
              <a:avLst/>
              <a:gdLst>
                <a:gd name="T0" fmla="*/ 0 w 93"/>
                <a:gd name="T1" fmla="*/ 40 h 93"/>
                <a:gd name="T2" fmla="*/ 0 w 93"/>
                <a:gd name="T3" fmla="*/ 14 h 93"/>
                <a:gd name="T4" fmla="*/ 14 w 93"/>
                <a:gd name="T5" fmla="*/ 0 h 93"/>
                <a:gd name="T6" fmla="*/ 40 w 93"/>
                <a:gd name="T7" fmla="*/ 93 h 93"/>
                <a:gd name="T8" fmla="*/ 93 w 93"/>
                <a:gd name="T9" fmla="*/ 40 h 93"/>
                <a:gd name="T10" fmla="*/ 0 w 93"/>
                <a:gd name="T11" fmla="*/ 40 h 93"/>
              </a:gdLst>
              <a:ahLst/>
              <a:cxnLst>
                <a:cxn ang="0">
                  <a:pos x="T0" y="T1"/>
                </a:cxn>
                <a:cxn ang="0">
                  <a:pos x="T2" y="T3"/>
                </a:cxn>
                <a:cxn ang="0">
                  <a:pos x="T4" y="T5"/>
                </a:cxn>
                <a:cxn ang="0">
                  <a:pos x="T6" y="T7"/>
                </a:cxn>
                <a:cxn ang="0">
                  <a:pos x="T8" y="T9"/>
                </a:cxn>
                <a:cxn ang="0">
                  <a:pos x="T10" y="T11"/>
                </a:cxn>
              </a:cxnLst>
              <a:rect l="0" t="0" r="r" b="b"/>
              <a:pathLst>
                <a:path w="93" h="93">
                  <a:moveTo>
                    <a:pt x="0" y="40"/>
                  </a:moveTo>
                  <a:lnTo>
                    <a:pt x="0" y="14"/>
                  </a:lnTo>
                  <a:lnTo>
                    <a:pt x="14" y="0"/>
                  </a:lnTo>
                  <a:lnTo>
                    <a:pt x="40" y="93"/>
                  </a:lnTo>
                  <a:lnTo>
                    <a:pt x="93" y="40"/>
                  </a:lnTo>
                  <a:lnTo>
                    <a:pt x="0"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0" name="Freeform 132"/>
            <p:cNvSpPr>
              <a:spLocks/>
            </p:cNvSpPr>
            <p:nvPr/>
          </p:nvSpPr>
          <p:spPr bwMode="auto">
            <a:xfrm rot="-1316223">
              <a:off x="4588" y="2952"/>
              <a:ext cx="30" cy="26"/>
            </a:xfrm>
            <a:custGeom>
              <a:avLst/>
              <a:gdLst>
                <a:gd name="T0" fmla="*/ 27 w 212"/>
                <a:gd name="T1" fmla="*/ 0 h 186"/>
                <a:gd name="T2" fmla="*/ 93 w 212"/>
                <a:gd name="T3" fmla="*/ 14 h 186"/>
                <a:gd name="T4" fmla="*/ 146 w 212"/>
                <a:gd name="T5" fmla="*/ 40 h 186"/>
                <a:gd name="T6" fmla="*/ 160 w 212"/>
                <a:gd name="T7" fmla="*/ 93 h 186"/>
                <a:gd name="T8" fmla="*/ 186 w 212"/>
                <a:gd name="T9" fmla="*/ 93 h 186"/>
                <a:gd name="T10" fmla="*/ 212 w 212"/>
                <a:gd name="T11" fmla="*/ 93 h 186"/>
                <a:gd name="T12" fmla="*/ 186 w 212"/>
                <a:gd name="T13" fmla="*/ 186 h 186"/>
                <a:gd name="T14" fmla="*/ 160 w 212"/>
                <a:gd name="T15" fmla="*/ 186 h 186"/>
                <a:gd name="T16" fmla="*/ 120 w 212"/>
                <a:gd name="T17" fmla="*/ 159 h 186"/>
                <a:gd name="T18" fmla="*/ 66 w 212"/>
                <a:gd name="T19" fmla="*/ 133 h 186"/>
                <a:gd name="T20" fmla="*/ 53 w 212"/>
                <a:gd name="T21" fmla="*/ 107 h 186"/>
                <a:gd name="T22" fmla="*/ 0 w 212"/>
                <a:gd name="T23" fmla="*/ 93 h 186"/>
                <a:gd name="T24" fmla="*/ 27 w 212"/>
                <a:gd name="T2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186">
                  <a:moveTo>
                    <a:pt x="27" y="0"/>
                  </a:moveTo>
                  <a:lnTo>
                    <a:pt x="93" y="14"/>
                  </a:lnTo>
                  <a:lnTo>
                    <a:pt x="146" y="40"/>
                  </a:lnTo>
                  <a:lnTo>
                    <a:pt x="160" y="93"/>
                  </a:lnTo>
                  <a:lnTo>
                    <a:pt x="186" y="93"/>
                  </a:lnTo>
                  <a:lnTo>
                    <a:pt x="212" y="93"/>
                  </a:lnTo>
                  <a:lnTo>
                    <a:pt x="186" y="186"/>
                  </a:lnTo>
                  <a:lnTo>
                    <a:pt x="160" y="186"/>
                  </a:lnTo>
                  <a:lnTo>
                    <a:pt x="120" y="159"/>
                  </a:lnTo>
                  <a:lnTo>
                    <a:pt x="66" y="133"/>
                  </a:lnTo>
                  <a:lnTo>
                    <a:pt x="53" y="107"/>
                  </a:lnTo>
                  <a:lnTo>
                    <a:pt x="0" y="93"/>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1" name="Freeform 133"/>
            <p:cNvSpPr>
              <a:spLocks/>
            </p:cNvSpPr>
            <p:nvPr/>
          </p:nvSpPr>
          <p:spPr bwMode="auto">
            <a:xfrm rot="-1316223">
              <a:off x="4587" y="2958"/>
              <a:ext cx="3" cy="13"/>
            </a:xfrm>
            <a:custGeom>
              <a:avLst/>
              <a:gdLst>
                <a:gd name="T0" fmla="*/ 0 w 27"/>
                <a:gd name="T1" fmla="*/ 0 h 93"/>
                <a:gd name="T2" fmla="*/ 27 w 27"/>
                <a:gd name="T3" fmla="*/ 0 h 93"/>
                <a:gd name="T4" fmla="*/ 0 w 27"/>
                <a:gd name="T5" fmla="*/ 93 h 93"/>
                <a:gd name="T6" fmla="*/ 27 w 27"/>
                <a:gd name="T7" fmla="*/ 93 h 93"/>
                <a:gd name="T8" fmla="*/ 0 w 27"/>
                <a:gd name="T9" fmla="*/ 0 h 93"/>
              </a:gdLst>
              <a:ahLst/>
              <a:cxnLst>
                <a:cxn ang="0">
                  <a:pos x="T0" y="T1"/>
                </a:cxn>
                <a:cxn ang="0">
                  <a:pos x="T2" y="T3"/>
                </a:cxn>
                <a:cxn ang="0">
                  <a:pos x="T4" y="T5"/>
                </a:cxn>
                <a:cxn ang="0">
                  <a:pos x="T6" y="T7"/>
                </a:cxn>
                <a:cxn ang="0">
                  <a:pos x="T8" y="T9"/>
                </a:cxn>
              </a:cxnLst>
              <a:rect l="0" t="0" r="r" b="b"/>
              <a:pathLst>
                <a:path w="27" h="93">
                  <a:moveTo>
                    <a:pt x="0" y="0"/>
                  </a:moveTo>
                  <a:lnTo>
                    <a:pt x="27" y="0"/>
                  </a:lnTo>
                  <a:lnTo>
                    <a:pt x="0" y="93"/>
                  </a:lnTo>
                  <a:lnTo>
                    <a:pt x="27" y="9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2" name="Freeform 134"/>
            <p:cNvSpPr>
              <a:spLocks/>
            </p:cNvSpPr>
            <p:nvPr/>
          </p:nvSpPr>
          <p:spPr bwMode="auto">
            <a:xfrm rot="-1316223">
              <a:off x="4599" y="2924"/>
              <a:ext cx="17" cy="47"/>
            </a:xfrm>
            <a:custGeom>
              <a:avLst/>
              <a:gdLst>
                <a:gd name="T0" fmla="*/ 40 w 118"/>
                <a:gd name="T1" fmla="*/ 331 h 331"/>
                <a:gd name="T2" fmla="*/ 0 w 118"/>
                <a:gd name="T3" fmla="*/ 172 h 331"/>
                <a:gd name="T4" fmla="*/ 0 w 118"/>
                <a:gd name="T5" fmla="*/ 94 h 331"/>
                <a:gd name="T6" fmla="*/ 0 w 118"/>
                <a:gd name="T7" fmla="*/ 0 h 331"/>
                <a:gd name="T8" fmla="*/ 66 w 118"/>
                <a:gd name="T9" fmla="*/ 0 h 331"/>
                <a:gd name="T10" fmla="*/ 92 w 118"/>
                <a:gd name="T11" fmla="*/ 80 h 331"/>
                <a:gd name="T12" fmla="*/ 92 w 118"/>
                <a:gd name="T13" fmla="*/ 146 h 331"/>
                <a:gd name="T14" fmla="*/ 118 w 118"/>
                <a:gd name="T15" fmla="*/ 305 h 331"/>
                <a:gd name="T16" fmla="*/ 40 w 118"/>
                <a:gd name="T17"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1">
                  <a:moveTo>
                    <a:pt x="40" y="331"/>
                  </a:moveTo>
                  <a:lnTo>
                    <a:pt x="0" y="172"/>
                  </a:lnTo>
                  <a:lnTo>
                    <a:pt x="0" y="94"/>
                  </a:lnTo>
                  <a:lnTo>
                    <a:pt x="0" y="0"/>
                  </a:lnTo>
                  <a:lnTo>
                    <a:pt x="66" y="0"/>
                  </a:lnTo>
                  <a:lnTo>
                    <a:pt x="92" y="80"/>
                  </a:lnTo>
                  <a:lnTo>
                    <a:pt x="92" y="146"/>
                  </a:lnTo>
                  <a:lnTo>
                    <a:pt x="118" y="305"/>
                  </a:lnTo>
                  <a:lnTo>
                    <a:pt x="40" y="3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3" name="Freeform 135"/>
            <p:cNvSpPr>
              <a:spLocks/>
            </p:cNvSpPr>
            <p:nvPr/>
          </p:nvSpPr>
          <p:spPr bwMode="auto">
            <a:xfrm rot="-1316223">
              <a:off x="4612" y="2959"/>
              <a:ext cx="14" cy="15"/>
            </a:xfrm>
            <a:custGeom>
              <a:avLst/>
              <a:gdLst>
                <a:gd name="T0" fmla="*/ 26 w 92"/>
                <a:gd name="T1" fmla="*/ 93 h 106"/>
                <a:gd name="T2" fmla="*/ 92 w 92"/>
                <a:gd name="T3" fmla="*/ 106 h 106"/>
                <a:gd name="T4" fmla="*/ 78 w 92"/>
                <a:gd name="T5" fmla="*/ 40 h 106"/>
                <a:gd name="T6" fmla="*/ 0 w 92"/>
                <a:gd name="T7" fmla="*/ 66 h 106"/>
                <a:gd name="T8" fmla="*/ 52 w 92"/>
                <a:gd name="T9" fmla="*/ 0 h 106"/>
                <a:gd name="T10" fmla="*/ 26 w 92"/>
                <a:gd name="T11" fmla="*/ 93 h 106"/>
              </a:gdLst>
              <a:ahLst/>
              <a:cxnLst>
                <a:cxn ang="0">
                  <a:pos x="T0" y="T1"/>
                </a:cxn>
                <a:cxn ang="0">
                  <a:pos x="T2" y="T3"/>
                </a:cxn>
                <a:cxn ang="0">
                  <a:pos x="T4" y="T5"/>
                </a:cxn>
                <a:cxn ang="0">
                  <a:pos x="T6" y="T7"/>
                </a:cxn>
                <a:cxn ang="0">
                  <a:pos x="T8" y="T9"/>
                </a:cxn>
                <a:cxn ang="0">
                  <a:pos x="T10" y="T11"/>
                </a:cxn>
              </a:cxnLst>
              <a:rect l="0" t="0" r="r" b="b"/>
              <a:pathLst>
                <a:path w="92" h="106">
                  <a:moveTo>
                    <a:pt x="26" y="93"/>
                  </a:moveTo>
                  <a:lnTo>
                    <a:pt x="92" y="106"/>
                  </a:lnTo>
                  <a:lnTo>
                    <a:pt x="78" y="40"/>
                  </a:lnTo>
                  <a:lnTo>
                    <a:pt x="0" y="66"/>
                  </a:lnTo>
                  <a:lnTo>
                    <a:pt x="52" y="0"/>
                  </a:lnTo>
                  <a:lnTo>
                    <a:pt x="26"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4" name="Freeform 136"/>
            <p:cNvSpPr>
              <a:spLocks/>
            </p:cNvSpPr>
            <p:nvPr/>
          </p:nvSpPr>
          <p:spPr bwMode="auto">
            <a:xfrm rot="-1316223">
              <a:off x="4564" y="2788"/>
              <a:ext cx="92" cy="129"/>
            </a:xfrm>
            <a:custGeom>
              <a:avLst/>
              <a:gdLst>
                <a:gd name="T0" fmla="*/ 0 w 648"/>
                <a:gd name="T1" fmla="*/ 900 h 900"/>
                <a:gd name="T2" fmla="*/ 0 w 648"/>
                <a:gd name="T3" fmla="*/ 741 h 900"/>
                <a:gd name="T4" fmla="*/ 26 w 648"/>
                <a:gd name="T5" fmla="*/ 582 h 900"/>
                <a:gd name="T6" fmla="*/ 66 w 648"/>
                <a:gd name="T7" fmla="*/ 437 h 900"/>
                <a:gd name="T8" fmla="*/ 132 w 648"/>
                <a:gd name="T9" fmla="*/ 305 h 900"/>
                <a:gd name="T10" fmla="*/ 185 w 648"/>
                <a:gd name="T11" fmla="*/ 225 h 900"/>
                <a:gd name="T12" fmla="*/ 225 w 648"/>
                <a:gd name="T13" fmla="*/ 185 h 900"/>
                <a:gd name="T14" fmla="*/ 277 w 648"/>
                <a:gd name="T15" fmla="*/ 132 h 900"/>
                <a:gd name="T16" fmla="*/ 343 w 648"/>
                <a:gd name="T17" fmla="*/ 92 h 900"/>
                <a:gd name="T18" fmla="*/ 423 w 648"/>
                <a:gd name="T19" fmla="*/ 40 h 900"/>
                <a:gd name="T20" fmla="*/ 490 w 648"/>
                <a:gd name="T21" fmla="*/ 14 h 900"/>
                <a:gd name="T22" fmla="*/ 622 w 648"/>
                <a:gd name="T23" fmla="*/ 0 h 900"/>
                <a:gd name="T24" fmla="*/ 648 w 648"/>
                <a:gd name="T25" fmla="*/ 92 h 900"/>
                <a:gd name="T26" fmla="*/ 516 w 648"/>
                <a:gd name="T27" fmla="*/ 106 h 900"/>
                <a:gd name="T28" fmla="*/ 436 w 648"/>
                <a:gd name="T29" fmla="*/ 132 h 900"/>
                <a:gd name="T30" fmla="*/ 397 w 648"/>
                <a:gd name="T31" fmla="*/ 159 h 900"/>
                <a:gd name="T32" fmla="*/ 343 w 648"/>
                <a:gd name="T33" fmla="*/ 211 h 900"/>
                <a:gd name="T34" fmla="*/ 303 w 648"/>
                <a:gd name="T35" fmla="*/ 251 h 900"/>
                <a:gd name="T36" fmla="*/ 251 w 648"/>
                <a:gd name="T37" fmla="*/ 305 h 900"/>
                <a:gd name="T38" fmla="*/ 211 w 648"/>
                <a:gd name="T39" fmla="*/ 344 h 900"/>
                <a:gd name="T40" fmla="*/ 158 w 648"/>
                <a:gd name="T41" fmla="*/ 490 h 900"/>
                <a:gd name="T42" fmla="*/ 118 w 648"/>
                <a:gd name="T43" fmla="*/ 622 h 900"/>
                <a:gd name="T44" fmla="*/ 92 w 648"/>
                <a:gd name="T45" fmla="*/ 767 h 900"/>
                <a:gd name="T46" fmla="*/ 66 w 648"/>
                <a:gd name="T47" fmla="*/ 900 h 900"/>
                <a:gd name="T48" fmla="*/ 0 w 648"/>
                <a:gd name="T49"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900">
                  <a:moveTo>
                    <a:pt x="0" y="900"/>
                  </a:moveTo>
                  <a:lnTo>
                    <a:pt x="0" y="741"/>
                  </a:lnTo>
                  <a:lnTo>
                    <a:pt x="26" y="582"/>
                  </a:lnTo>
                  <a:lnTo>
                    <a:pt x="66" y="437"/>
                  </a:lnTo>
                  <a:lnTo>
                    <a:pt x="132" y="305"/>
                  </a:lnTo>
                  <a:lnTo>
                    <a:pt x="185" y="225"/>
                  </a:lnTo>
                  <a:lnTo>
                    <a:pt x="225" y="185"/>
                  </a:lnTo>
                  <a:lnTo>
                    <a:pt x="277" y="132"/>
                  </a:lnTo>
                  <a:lnTo>
                    <a:pt x="343" y="92"/>
                  </a:lnTo>
                  <a:lnTo>
                    <a:pt x="423" y="40"/>
                  </a:lnTo>
                  <a:lnTo>
                    <a:pt x="490" y="14"/>
                  </a:lnTo>
                  <a:lnTo>
                    <a:pt x="622" y="0"/>
                  </a:lnTo>
                  <a:lnTo>
                    <a:pt x="648" y="92"/>
                  </a:lnTo>
                  <a:lnTo>
                    <a:pt x="516" y="106"/>
                  </a:lnTo>
                  <a:lnTo>
                    <a:pt x="436" y="132"/>
                  </a:lnTo>
                  <a:lnTo>
                    <a:pt x="397" y="159"/>
                  </a:lnTo>
                  <a:lnTo>
                    <a:pt x="343" y="211"/>
                  </a:lnTo>
                  <a:lnTo>
                    <a:pt x="303" y="251"/>
                  </a:lnTo>
                  <a:lnTo>
                    <a:pt x="251" y="305"/>
                  </a:lnTo>
                  <a:lnTo>
                    <a:pt x="211" y="344"/>
                  </a:lnTo>
                  <a:lnTo>
                    <a:pt x="158" y="490"/>
                  </a:lnTo>
                  <a:lnTo>
                    <a:pt x="118" y="622"/>
                  </a:lnTo>
                  <a:lnTo>
                    <a:pt x="92" y="767"/>
                  </a:lnTo>
                  <a:lnTo>
                    <a:pt x="66" y="900"/>
                  </a:lnTo>
                  <a:lnTo>
                    <a:pt x="0" y="9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5" name="Freeform 137"/>
            <p:cNvSpPr>
              <a:spLocks/>
            </p:cNvSpPr>
            <p:nvPr/>
          </p:nvSpPr>
          <p:spPr bwMode="auto">
            <a:xfrm rot="-1316223">
              <a:off x="4591" y="2927"/>
              <a:ext cx="9" cy="1"/>
            </a:xfrm>
            <a:custGeom>
              <a:avLst/>
              <a:gdLst>
                <a:gd name="T0" fmla="*/ 0 w 66"/>
                <a:gd name="T1" fmla="*/ 66 w 66"/>
                <a:gd name="T2" fmla="*/ 0 w 66"/>
              </a:gdLst>
              <a:ahLst/>
              <a:cxnLst>
                <a:cxn ang="0">
                  <a:pos x="T0" y="0"/>
                </a:cxn>
                <a:cxn ang="0">
                  <a:pos x="T1" y="0"/>
                </a:cxn>
                <a:cxn ang="0">
                  <a:pos x="T2" y="0"/>
                </a:cxn>
              </a:cxnLst>
              <a:rect l="0" t="0" r="r" b="b"/>
              <a:pathLst>
                <a:path w="66">
                  <a:moveTo>
                    <a:pt x="0" y="0"/>
                  </a:moveTo>
                  <a:lnTo>
                    <a:pt x="6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6" name="Freeform 138"/>
            <p:cNvSpPr>
              <a:spLocks/>
            </p:cNvSpPr>
            <p:nvPr/>
          </p:nvSpPr>
          <p:spPr bwMode="auto">
            <a:xfrm rot="-1316223">
              <a:off x="4631" y="2764"/>
              <a:ext cx="60" cy="40"/>
            </a:xfrm>
            <a:custGeom>
              <a:avLst/>
              <a:gdLst>
                <a:gd name="T0" fmla="*/ 26 w 424"/>
                <a:gd name="T1" fmla="*/ 0 h 277"/>
                <a:gd name="T2" fmla="*/ 79 w 424"/>
                <a:gd name="T3" fmla="*/ 0 h 277"/>
                <a:gd name="T4" fmla="*/ 145 w 424"/>
                <a:gd name="T5" fmla="*/ 14 h 277"/>
                <a:gd name="T6" fmla="*/ 238 w 424"/>
                <a:gd name="T7" fmla="*/ 66 h 277"/>
                <a:gd name="T8" fmla="*/ 331 w 424"/>
                <a:gd name="T9" fmla="*/ 132 h 277"/>
                <a:gd name="T10" fmla="*/ 424 w 424"/>
                <a:gd name="T11" fmla="*/ 211 h 277"/>
                <a:gd name="T12" fmla="*/ 358 w 424"/>
                <a:gd name="T13" fmla="*/ 277 h 277"/>
                <a:gd name="T14" fmla="*/ 265 w 424"/>
                <a:gd name="T15" fmla="*/ 211 h 277"/>
                <a:gd name="T16" fmla="*/ 185 w 424"/>
                <a:gd name="T17" fmla="*/ 132 h 277"/>
                <a:gd name="T18" fmla="*/ 93 w 424"/>
                <a:gd name="T19" fmla="*/ 106 h 277"/>
                <a:gd name="T20" fmla="*/ 79 w 424"/>
                <a:gd name="T21" fmla="*/ 92 h 277"/>
                <a:gd name="T22" fmla="*/ 0 w 424"/>
                <a:gd name="T23" fmla="*/ 92 h 277"/>
                <a:gd name="T24" fmla="*/ 26 w 42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277">
                  <a:moveTo>
                    <a:pt x="26" y="0"/>
                  </a:moveTo>
                  <a:lnTo>
                    <a:pt x="79" y="0"/>
                  </a:lnTo>
                  <a:lnTo>
                    <a:pt x="145" y="14"/>
                  </a:lnTo>
                  <a:lnTo>
                    <a:pt x="238" y="66"/>
                  </a:lnTo>
                  <a:lnTo>
                    <a:pt x="331" y="132"/>
                  </a:lnTo>
                  <a:lnTo>
                    <a:pt x="424" y="211"/>
                  </a:lnTo>
                  <a:lnTo>
                    <a:pt x="358" y="277"/>
                  </a:lnTo>
                  <a:lnTo>
                    <a:pt x="265" y="211"/>
                  </a:lnTo>
                  <a:lnTo>
                    <a:pt x="185" y="132"/>
                  </a:lnTo>
                  <a:lnTo>
                    <a:pt x="93" y="106"/>
                  </a:lnTo>
                  <a:lnTo>
                    <a:pt x="79" y="92"/>
                  </a:lnTo>
                  <a:lnTo>
                    <a:pt x="0" y="92"/>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7" name="Freeform 139"/>
            <p:cNvSpPr>
              <a:spLocks/>
            </p:cNvSpPr>
            <p:nvPr/>
          </p:nvSpPr>
          <p:spPr bwMode="auto">
            <a:xfrm rot="-1316223">
              <a:off x="4628" y="2775"/>
              <a:ext cx="3" cy="14"/>
            </a:xfrm>
            <a:custGeom>
              <a:avLst/>
              <a:gdLst>
                <a:gd name="T0" fmla="*/ 0 w 26"/>
                <a:gd name="T1" fmla="*/ 0 h 92"/>
                <a:gd name="T2" fmla="*/ 26 w 26"/>
                <a:gd name="T3" fmla="*/ 0 h 92"/>
                <a:gd name="T4" fmla="*/ 0 w 26"/>
                <a:gd name="T5" fmla="*/ 92 h 92"/>
                <a:gd name="T6" fmla="*/ 26 w 26"/>
                <a:gd name="T7" fmla="*/ 92 h 92"/>
                <a:gd name="T8" fmla="*/ 0 w 26"/>
                <a:gd name="T9" fmla="*/ 0 h 92"/>
              </a:gdLst>
              <a:ahLst/>
              <a:cxnLst>
                <a:cxn ang="0">
                  <a:pos x="T0" y="T1"/>
                </a:cxn>
                <a:cxn ang="0">
                  <a:pos x="T2" y="T3"/>
                </a:cxn>
                <a:cxn ang="0">
                  <a:pos x="T4" y="T5"/>
                </a:cxn>
                <a:cxn ang="0">
                  <a:pos x="T6" y="T7"/>
                </a:cxn>
                <a:cxn ang="0">
                  <a:pos x="T8" y="T9"/>
                </a:cxn>
              </a:cxnLst>
              <a:rect l="0" t="0" r="r" b="b"/>
              <a:pathLst>
                <a:path w="26" h="92">
                  <a:moveTo>
                    <a:pt x="0" y="0"/>
                  </a:moveTo>
                  <a:lnTo>
                    <a:pt x="26" y="0"/>
                  </a:lnTo>
                  <a:lnTo>
                    <a:pt x="0" y="92"/>
                  </a:lnTo>
                  <a:lnTo>
                    <a:pt x="26" y="9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8" name="Freeform 140"/>
            <p:cNvSpPr>
              <a:spLocks/>
            </p:cNvSpPr>
            <p:nvPr/>
          </p:nvSpPr>
          <p:spPr bwMode="auto">
            <a:xfrm rot="-1316223">
              <a:off x="4618" y="2645"/>
              <a:ext cx="49" cy="157"/>
            </a:xfrm>
            <a:custGeom>
              <a:avLst/>
              <a:gdLst>
                <a:gd name="T0" fmla="*/ 279 w 345"/>
                <a:gd name="T1" fmla="*/ 1099 h 1099"/>
                <a:gd name="T2" fmla="*/ 132 w 345"/>
                <a:gd name="T3" fmla="*/ 848 h 1099"/>
                <a:gd name="T4" fmla="*/ 40 w 345"/>
                <a:gd name="T5" fmla="*/ 583 h 1099"/>
                <a:gd name="T6" fmla="*/ 14 w 345"/>
                <a:gd name="T7" fmla="*/ 450 h 1099"/>
                <a:gd name="T8" fmla="*/ 0 w 345"/>
                <a:gd name="T9" fmla="*/ 305 h 1099"/>
                <a:gd name="T10" fmla="*/ 0 w 345"/>
                <a:gd name="T11" fmla="*/ 173 h 1099"/>
                <a:gd name="T12" fmla="*/ 0 w 345"/>
                <a:gd name="T13" fmla="*/ 0 h 1099"/>
                <a:gd name="T14" fmla="*/ 66 w 345"/>
                <a:gd name="T15" fmla="*/ 0 h 1099"/>
                <a:gd name="T16" fmla="*/ 66 w 345"/>
                <a:gd name="T17" fmla="*/ 173 h 1099"/>
                <a:gd name="T18" fmla="*/ 92 w 345"/>
                <a:gd name="T19" fmla="*/ 278 h 1099"/>
                <a:gd name="T20" fmla="*/ 106 w 345"/>
                <a:gd name="T21" fmla="*/ 424 h 1099"/>
                <a:gd name="T22" fmla="*/ 132 w 345"/>
                <a:gd name="T23" fmla="*/ 543 h 1099"/>
                <a:gd name="T24" fmla="*/ 225 w 345"/>
                <a:gd name="T25" fmla="*/ 795 h 1099"/>
                <a:gd name="T26" fmla="*/ 345 w 345"/>
                <a:gd name="T27" fmla="*/ 1059 h 1099"/>
                <a:gd name="T28" fmla="*/ 279 w 345"/>
                <a:gd name="T2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099">
                  <a:moveTo>
                    <a:pt x="279" y="1099"/>
                  </a:moveTo>
                  <a:lnTo>
                    <a:pt x="132" y="848"/>
                  </a:lnTo>
                  <a:lnTo>
                    <a:pt x="40" y="583"/>
                  </a:lnTo>
                  <a:lnTo>
                    <a:pt x="14" y="450"/>
                  </a:lnTo>
                  <a:lnTo>
                    <a:pt x="0" y="305"/>
                  </a:lnTo>
                  <a:lnTo>
                    <a:pt x="0" y="173"/>
                  </a:lnTo>
                  <a:lnTo>
                    <a:pt x="0" y="0"/>
                  </a:lnTo>
                  <a:lnTo>
                    <a:pt x="66" y="0"/>
                  </a:lnTo>
                  <a:lnTo>
                    <a:pt x="66" y="173"/>
                  </a:lnTo>
                  <a:lnTo>
                    <a:pt x="92" y="278"/>
                  </a:lnTo>
                  <a:lnTo>
                    <a:pt x="106" y="424"/>
                  </a:lnTo>
                  <a:lnTo>
                    <a:pt x="132" y="543"/>
                  </a:lnTo>
                  <a:lnTo>
                    <a:pt x="225" y="795"/>
                  </a:lnTo>
                  <a:lnTo>
                    <a:pt x="345" y="1059"/>
                  </a:lnTo>
                  <a:lnTo>
                    <a:pt x="279" y="10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29" name="Freeform 141"/>
            <p:cNvSpPr>
              <a:spLocks/>
            </p:cNvSpPr>
            <p:nvPr/>
          </p:nvSpPr>
          <p:spPr bwMode="auto">
            <a:xfrm rot="-1316223">
              <a:off x="4686" y="2784"/>
              <a:ext cx="9" cy="9"/>
            </a:xfrm>
            <a:custGeom>
              <a:avLst/>
              <a:gdLst>
                <a:gd name="T0" fmla="*/ 0 w 66"/>
                <a:gd name="T1" fmla="*/ 66 h 66"/>
                <a:gd name="T2" fmla="*/ 66 w 66"/>
                <a:gd name="T3" fmla="*/ 0 h 66"/>
                <a:gd name="T4" fmla="*/ 0 w 66"/>
                <a:gd name="T5" fmla="*/ 40 h 66"/>
                <a:gd name="T6" fmla="*/ 66 w 66"/>
                <a:gd name="T7" fmla="*/ 0 h 66"/>
                <a:gd name="T8" fmla="*/ 0 w 66"/>
                <a:gd name="T9" fmla="*/ 66 h 66"/>
              </a:gdLst>
              <a:ahLst/>
              <a:cxnLst>
                <a:cxn ang="0">
                  <a:pos x="T0" y="T1"/>
                </a:cxn>
                <a:cxn ang="0">
                  <a:pos x="T2" y="T3"/>
                </a:cxn>
                <a:cxn ang="0">
                  <a:pos x="T4" y="T5"/>
                </a:cxn>
                <a:cxn ang="0">
                  <a:pos x="T6" y="T7"/>
                </a:cxn>
                <a:cxn ang="0">
                  <a:pos x="T8" y="T9"/>
                </a:cxn>
              </a:cxnLst>
              <a:rect l="0" t="0" r="r" b="b"/>
              <a:pathLst>
                <a:path w="66" h="66">
                  <a:moveTo>
                    <a:pt x="0" y="66"/>
                  </a:moveTo>
                  <a:lnTo>
                    <a:pt x="66" y="0"/>
                  </a:lnTo>
                  <a:lnTo>
                    <a:pt x="0" y="40"/>
                  </a:lnTo>
                  <a:lnTo>
                    <a:pt x="66" y="0"/>
                  </a:lnTo>
                  <a:lnTo>
                    <a:pt x="0"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30" name="Freeform 142"/>
            <p:cNvSpPr>
              <a:spLocks/>
            </p:cNvSpPr>
            <p:nvPr/>
          </p:nvSpPr>
          <p:spPr bwMode="auto">
            <a:xfrm rot="-1316223">
              <a:off x="4562" y="2508"/>
              <a:ext cx="129" cy="136"/>
            </a:xfrm>
            <a:custGeom>
              <a:avLst/>
              <a:gdLst>
                <a:gd name="T0" fmla="*/ 0 w 901"/>
                <a:gd name="T1" fmla="*/ 927 h 954"/>
                <a:gd name="T2" fmla="*/ 0 w 901"/>
                <a:gd name="T3" fmla="*/ 742 h 954"/>
                <a:gd name="T4" fmla="*/ 14 w 901"/>
                <a:gd name="T5" fmla="*/ 649 h 954"/>
                <a:gd name="T6" fmla="*/ 66 w 901"/>
                <a:gd name="T7" fmla="*/ 583 h 954"/>
                <a:gd name="T8" fmla="*/ 92 w 901"/>
                <a:gd name="T9" fmla="*/ 490 h 954"/>
                <a:gd name="T10" fmla="*/ 132 w 901"/>
                <a:gd name="T11" fmla="*/ 423 h 954"/>
                <a:gd name="T12" fmla="*/ 186 w 901"/>
                <a:gd name="T13" fmla="*/ 345 h 954"/>
                <a:gd name="T14" fmla="*/ 252 w 901"/>
                <a:gd name="T15" fmla="*/ 278 h 954"/>
                <a:gd name="T16" fmla="*/ 397 w 901"/>
                <a:gd name="T17" fmla="*/ 158 h 954"/>
                <a:gd name="T18" fmla="*/ 464 w 901"/>
                <a:gd name="T19" fmla="*/ 120 h 954"/>
                <a:gd name="T20" fmla="*/ 530 w 901"/>
                <a:gd name="T21" fmla="*/ 66 h 954"/>
                <a:gd name="T22" fmla="*/ 622 w 901"/>
                <a:gd name="T23" fmla="*/ 53 h 954"/>
                <a:gd name="T24" fmla="*/ 715 w 901"/>
                <a:gd name="T25" fmla="*/ 27 h 954"/>
                <a:gd name="T26" fmla="*/ 901 w 901"/>
                <a:gd name="T27" fmla="*/ 0 h 954"/>
                <a:gd name="T28" fmla="*/ 901 w 901"/>
                <a:gd name="T29" fmla="*/ 93 h 954"/>
                <a:gd name="T30" fmla="*/ 715 w 901"/>
                <a:gd name="T31" fmla="*/ 120 h 954"/>
                <a:gd name="T32" fmla="*/ 649 w 901"/>
                <a:gd name="T33" fmla="*/ 146 h 954"/>
                <a:gd name="T34" fmla="*/ 582 w 901"/>
                <a:gd name="T35" fmla="*/ 158 h 954"/>
                <a:gd name="T36" fmla="*/ 503 w 901"/>
                <a:gd name="T37" fmla="*/ 186 h 954"/>
                <a:gd name="T38" fmla="*/ 437 w 901"/>
                <a:gd name="T39" fmla="*/ 238 h 954"/>
                <a:gd name="T40" fmla="*/ 318 w 901"/>
                <a:gd name="T41" fmla="*/ 345 h 954"/>
                <a:gd name="T42" fmla="*/ 252 w 901"/>
                <a:gd name="T43" fmla="*/ 423 h 954"/>
                <a:gd name="T44" fmla="*/ 199 w 901"/>
                <a:gd name="T45" fmla="*/ 463 h 954"/>
                <a:gd name="T46" fmla="*/ 186 w 901"/>
                <a:gd name="T47" fmla="*/ 530 h 954"/>
                <a:gd name="T48" fmla="*/ 132 w 901"/>
                <a:gd name="T49" fmla="*/ 610 h 954"/>
                <a:gd name="T50" fmla="*/ 106 w 901"/>
                <a:gd name="T51" fmla="*/ 702 h 954"/>
                <a:gd name="T52" fmla="*/ 92 w 901"/>
                <a:gd name="T53" fmla="*/ 768 h 954"/>
                <a:gd name="T54" fmla="*/ 66 w 901"/>
                <a:gd name="T55" fmla="*/ 954 h 954"/>
                <a:gd name="T56" fmla="*/ 0 w 901"/>
                <a:gd name="T57" fmla="*/ 927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1" h="954">
                  <a:moveTo>
                    <a:pt x="0" y="927"/>
                  </a:moveTo>
                  <a:lnTo>
                    <a:pt x="0" y="742"/>
                  </a:lnTo>
                  <a:lnTo>
                    <a:pt x="14" y="649"/>
                  </a:lnTo>
                  <a:lnTo>
                    <a:pt x="66" y="583"/>
                  </a:lnTo>
                  <a:lnTo>
                    <a:pt x="92" y="490"/>
                  </a:lnTo>
                  <a:lnTo>
                    <a:pt x="132" y="423"/>
                  </a:lnTo>
                  <a:lnTo>
                    <a:pt x="186" y="345"/>
                  </a:lnTo>
                  <a:lnTo>
                    <a:pt x="252" y="278"/>
                  </a:lnTo>
                  <a:lnTo>
                    <a:pt x="397" y="158"/>
                  </a:lnTo>
                  <a:lnTo>
                    <a:pt x="464" y="120"/>
                  </a:lnTo>
                  <a:lnTo>
                    <a:pt x="530" y="66"/>
                  </a:lnTo>
                  <a:lnTo>
                    <a:pt x="622" y="53"/>
                  </a:lnTo>
                  <a:lnTo>
                    <a:pt x="715" y="27"/>
                  </a:lnTo>
                  <a:lnTo>
                    <a:pt x="901" y="0"/>
                  </a:lnTo>
                  <a:lnTo>
                    <a:pt x="901" y="93"/>
                  </a:lnTo>
                  <a:lnTo>
                    <a:pt x="715" y="120"/>
                  </a:lnTo>
                  <a:lnTo>
                    <a:pt x="649" y="146"/>
                  </a:lnTo>
                  <a:lnTo>
                    <a:pt x="582" y="158"/>
                  </a:lnTo>
                  <a:lnTo>
                    <a:pt x="503" y="186"/>
                  </a:lnTo>
                  <a:lnTo>
                    <a:pt x="437" y="238"/>
                  </a:lnTo>
                  <a:lnTo>
                    <a:pt x="318" y="345"/>
                  </a:lnTo>
                  <a:lnTo>
                    <a:pt x="252" y="423"/>
                  </a:lnTo>
                  <a:lnTo>
                    <a:pt x="199" y="463"/>
                  </a:lnTo>
                  <a:lnTo>
                    <a:pt x="186" y="530"/>
                  </a:lnTo>
                  <a:lnTo>
                    <a:pt x="132" y="610"/>
                  </a:lnTo>
                  <a:lnTo>
                    <a:pt x="106" y="702"/>
                  </a:lnTo>
                  <a:lnTo>
                    <a:pt x="92" y="768"/>
                  </a:lnTo>
                  <a:lnTo>
                    <a:pt x="66" y="954"/>
                  </a:lnTo>
                  <a:lnTo>
                    <a:pt x="0" y="9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31" name="Freeform 143"/>
            <p:cNvSpPr>
              <a:spLocks/>
            </p:cNvSpPr>
            <p:nvPr/>
          </p:nvSpPr>
          <p:spPr bwMode="auto">
            <a:xfrm rot="-1316223">
              <a:off x="4591" y="2658"/>
              <a:ext cx="9" cy="4"/>
            </a:xfrm>
            <a:custGeom>
              <a:avLst/>
              <a:gdLst>
                <a:gd name="T0" fmla="*/ 0 w 66"/>
                <a:gd name="T1" fmla="*/ 0 h 27"/>
                <a:gd name="T2" fmla="*/ 66 w 66"/>
                <a:gd name="T3" fmla="*/ 27 h 27"/>
                <a:gd name="T4" fmla="*/ 66 w 66"/>
                <a:gd name="T5" fmla="*/ 0 h 27"/>
                <a:gd name="T6" fmla="*/ 0 w 66"/>
                <a:gd name="T7" fmla="*/ 0 h 27"/>
              </a:gdLst>
              <a:ahLst/>
              <a:cxnLst>
                <a:cxn ang="0">
                  <a:pos x="T0" y="T1"/>
                </a:cxn>
                <a:cxn ang="0">
                  <a:pos x="T2" y="T3"/>
                </a:cxn>
                <a:cxn ang="0">
                  <a:pos x="T4" y="T5"/>
                </a:cxn>
                <a:cxn ang="0">
                  <a:pos x="T6" y="T7"/>
                </a:cxn>
              </a:cxnLst>
              <a:rect l="0" t="0" r="r" b="b"/>
              <a:pathLst>
                <a:path w="66" h="27">
                  <a:moveTo>
                    <a:pt x="0" y="0"/>
                  </a:moveTo>
                  <a:lnTo>
                    <a:pt x="66" y="27"/>
                  </a:lnTo>
                  <a:lnTo>
                    <a:pt x="6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32" name="Rectangle 144"/>
            <p:cNvSpPr>
              <a:spLocks noChangeArrowheads="1"/>
            </p:cNvSpPr>
            <p:nvPr/>
          </p:nvSpPr>
          <p:spPr bwMode="auto">
            <a:xfrm rot="-1316223">
              <a:off x="4642" y="2417"/>
              <a:ext cx="13" cy="8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8033" name="Freeform 145"/>
            <p:cNvSpPr>
              <a:spLocks/>
            </p:cNvSpPr>
            <p:nvPr/>
          </p:nvSpPr>
          <p:spPr bwMode="auto">
            <a:xfrm rot="-1316223">
              <a:off x="4657" y="2488"/>
              <a:ext cx="13" cy="13"/>
            </a:xfrm>
            <a:custGeom>
              <a:avLst/>
              <a:gdLst>
                <a:gd name="T0" fmla="*/ 40 w 92"/>
                <a:gd name="T1" fmla="*/ 93 h 93"/>
                <a:gd name="T2" fmla="*/ 92 w 92"/>
                <a:gd name="T3" fmla="*/ 93 h 93"/>
                <a:gd name="T4" fmla="*/ 92 w 92"/>
                <a:gd name="T5" fmla="*/ 53 h 93"/>
                <a:gd name="T6" fmla="*/ 0 w 92"/>
                <a:gd name="T7" fmla="*/ 53 h 93"/>
                <a:gd name="T8" fmla="*/ 40 w 92"/>
                <a:gd name="T9" fmla="*/ 0 h 93"/>
                <a:gd name="T10" fmla="*/ 40 w 92"/>
                <a:gd name="T11" fmla="*/ 93 h 93"/>
              </a:gdLst>
              <a:ahLst/>
              <a:cxnLst>
                <a:cxn ang="0">
                  <a:pos x="T0" y="T1"/>
                </a:cxn>
                <a:cxn ang="0">
                  <a:pos x="T2" y="T3"/>
                </a:cxn>
                <a:cxn ang="0">
                  <a:pos x="T4" y="T5"/>
                </a:cxn>
                <a:cxn ang="0">
                  <a:pos x="T6" y="T7"/>
                </a:cxn>
                <a:cxn ang="0">
                  <a:pos x="T8" y="T9"/>
                </a:cxn>
                <a:cxn ang="0">
                  <a:pos x="T10" y="T11"/>
                </a:cxn>
              </a:cxnLst>
              <a:rect l="0" t="0" r="r" b="b"/>
              <a:pathLst>
                <a:path w="92" h="93">
                  <a:moveTo>
                    <a:pt x="40" y="93"/>
                  </a:moveTo>
                  <a:lnTo>
                    <a:pt x="92" y="93"/>
                  </a:lnTo>
                  <a:lnTo>
                    <a:pt x="92" y="53"/>
                  </a:lnTo>
                  <a:lnTo>
                    <a:pt x="0" y="53"/>
                  </a:lnTo>
                  <a:lnTo>
                    <a:pt x="40" y="0"/>
                  </a:lnTo>
                  <a:lnTo>
                    <a:pt x="4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34" name="Freeform 146"/>
            <p:cNvSpPr>
              <a:spLocks/>
            </p:cNvSpPr>
            <p:nvPr/>
          </p:nvSpPr>
          <p:spPr bwMode="auto">
            <a:xfrm rot="-1316223">
              <a:off x="4592" y="2241"/>
              <a:ext cx="153" cy="159"/>
            </a:xfrm>
            <a:custGeom>
              <a:avLst/>
              <a:gdLst>
                <a:gd name="T0" fmla="*/ 0 w 1072"/>
                <a:gd name="T1" fmla="*/ 1112 h 1112"/>
                <a:gd name="T2" fmla="*/ 0 w 1072"/>
                <a:gd name="T3" fmla="*/ 1006 h 1112"/>
                <a:gd name="T4" fmla="*/ 0 w 1072"/>
                <a:gd name="T5" fmla="*/ 887 h 1112"/>
                <a:gd name="T6" fmla="*/ 13 w 1072"/>
                <a:gd name="T7" fmla="*/ 795 h 1112"/>
                <a:gd name="T8" fmla="*/ 66 w 1072"/>
                <a:gd name="T9" fmla="*/ 702 h 1112"/>
                <a:gd name="T10" fmla="*/ 106 w 1072"/>
                <a:gd name="T11" fmla="*/ 582 h 1112"/>
                <a:gd name="T12" fmla="*/ 159 w 1072"/>
                <a:gd name="T13" fmla="*/ 490 h 1112"/>
                <a:gd name="T14" fmla="*/ 225 w 1072"/>
                <a:gd name="T15" fmla="*/ 424 h 1112"/>
                <a:gd name="T16" fmla="*/ 305 w 1072"/>
                <a:gd name="T17" fmla="*/ 331 h 1112"/>
                <a:gd name="T18" fmla="*/ 436 w 1072"/>
                <a:gd name="T19" fmla="*/ 186 h 1112"/>
                <a:gd name="T20" fmla="*/ 530 w 1072"/>
                <a:gd name="T21" fmla="*/ 146 h 1112"/>
                <a:gd name="T22" fmla="*/ 622 w 1072"/>
                <a:gd name="T23" fmla="*/ 92 h 1112"/>
                <a:gd name="T24" fmla="*/ 715 w 1072"/>
                <a:gd name="T25" fmla="*/ 40 h 1112"/>
                <a:gd name="T26" fmla="*/ 834 w 1072"/>
                <a:gd name="T27" fmla="*/ 26 h 1112"/>
                <a:gd name="T28" fmla="*/ 954 w 1072"/>
                <a:gd name="T29" fmla="*/ 0 h 1112"/>
                <a:gd name="T30" fmla="*/ 1072 w 1072"/>
                <a:gd name="T31" fmla="*/ 0 h 1112"/>
                <a:gd name="T32" fmla="*/ 1072 w 1072"/>
                <a:gd name="T33" fmla="*/ 92 h 1112"/>
                <a:gd name="T34" fmla="*/ 954 w 1072"/>
                <a:gd name="T35" fmla="*/ 92 h 1112"/>
                <a:gd name="T36" fmla="*/ 861 w 1072"/>
                <a:gd name="T37" fmla="*/ 120 h 1112"/>
                <a:gd name="T38" fmla="*/ 767 w 1072"/>
                <a:gd name="T39" fmla="*/ 146 h 1112"/>
                <a:gd name="T40" fmla="*/ 675 w 1072"/>
                <a:gd name="T41" fmla="*/ 186 h 1112"/>
                <a:gd name="T42" fmla="*/ 582 w 1072"/>
                <a:gd name="T43" fmla="*/ 212 h 1112"/>
                <a:gd name="T44" fmla="*/ 502 w 1072"/>
                <a:gd name="T45" fmla="*/ 278 h 1112"/>
                <a:gd name="T46" fmla="*/ 344 w 1072"/>
                <a:gd name="T47" fmla="*/ 397 h 1112"/>
                <a:gd name="T48" fmla="*/ 305 w 1072"/>
                <a:gd name="T49" fmla="*/ 464 h 1112"/>
                <a:gd name="T50" fmla="*/ 225 w 1072"/>
                <a:gd name="T51" fmla="*/ 556 h 1112"/>
                <a:gd name="T52" fmla="*/ 185 w 1072"/>
                <a:gd name="T53" fmla="*/ 622 h 1112"/>
                <a:gd name="T54" fmla="*/ 159 w 1072"/>
                <a:gd name="T55" fmla="*/ 715 h 1112"/>
                <a:gd name="T56" fmla="*/ 106 w 1072"/>
                <a:gd name="T57" fmla="*/ 821 h 1112"/>
                <a:gd name="T58" fmla="*/ 92 w 1072"/>
                <a:gd name="T59" fmla="*/ 914 h 1112"/>
                <a:gd name="T60" fmla="*/ 92 w 1072"/>
                <a:gd name="T61" fmla="*/ 1020 h 1112"/>
                <a:gd name="T62" fmla="*/ 66 w 1072"/>
                <a:gd name="T63" fmla="*/ 1112 h 1112"/>
                <a:gd name="T64" fmla="*/ 0 w 1072"/>
                <a:gd name="T65" fmla="*/ 111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2" h="1112">
                  <a:moveTo>
                    <a:pt x="0" y="1112"/>
                  </a:moveTo>
                  <a:lnTo>
                    <a:pt x="0" y="1006"/>
                  </a:lnTo>
                  <a:lnTo>
                    <a:pt x="0" y="887"/>
                  </a:lnTo>
                  <a:lnTo>
                    <a:pt x="13" y="795"/>
                  </a:lnTo>
                  <a:lnTo>
                    <a:pt x="66" y="702"/>
                  </a:lnTo>
                  <a:lnTo>
                    <a:pt x="106" y="582"/>
                  </a:lnTo>
                  <a:lnTo>
                    <a:pt x="159" y="490"/>
                  </a:lnTo>
                  <a:lnTo>
                    <a:pt x="225" y="424"/>
                  </a:lnTo>
                  <a:lnTo>
                    <a:pt x="305" y="331"/>
                  </a:lnTo>
                  <a:lnTo>
                    <a:pt x="436" y="186"/>
                  </a:lnTo>
                  <a:lnTo>
                    <a:pt x="530" y="146"/>
                  </a:lnTo>
                  <a:lnTo>
                    <a:pt x="622" y="92"/>
                  </a:lnTo>
                  <a:lnTo>
                    <a:pt x="715" y="40"/>
                  </a:lnTo>
                  <a:lnTo>
                    <a:pt x="834" y="26"/>
                  </a:lnTo>
                  <a:lnTo>
                    <a:pt x="954" y="0"/>
                  </a:lnTo>
                  <a:lnTo>
                    <a:pt x="1072" y="0"/>
                  </a:lnTo>
                  <a:lnTo>
                    <a:pt x="1072" y="92"/>
                  </a:lnTo>
                  <a:lnTo>
                    <a:pt x="954" y="92"/>
                  </a:lnTo>
                  <a:lnTo>
                    <a:pt x="861" y="120"/>
                  </a:lnTo>
                  <a:lnTo>
                    <a:pt x="767" y="146"/>
                  </a:lnTo>
                  <a:lnTo>
                    <a:pt x="675" y="186"/>
                  </a:lnTo>
                  <a:lnTo>
                    <a:pt x="582" y="212"/>
                  </a:lnTo>
                  <a:lnTo>
                    <a:pt x="502" y="278"/>
                  </a:lnTo>
                  <a:lnTo>
                    <a:pt x="344" y="397"/>
                  </a:lnTo>
                  <a:lnTo>
                    <a:pt x="305" y="464"/>
                  </a:lnTo>
                  <a:lnTo>
                    <a:pt x="225" y="556"/>
                  </a:lnTo>
                  <a:lnTo>
                    <a:pt x="185" y="622"/>
                  </a:lnTo>
                  <a:lnTo>
                    <a:pt x="159" y="715"/>
                  </a:lnTo>
                  <a:lnTo>
                    <a:pt x="106" y="821"/>
                  </a:lnTo>
                  <a:lnTo>
                    <a:pt x="92" y="914"/>
                  </a:lnTo>
                  <a:lnTo>
                    <a:pt x="92" y="1020"/>
                  </a:lnTo>
                  <a:lnTo>
                    <a:pt x="66" y="1112"/>
                  </a:lnTo>
                  <a:lnTo>
                    <a:pt x="0" y="11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35" name="Freeform 147"/>
            <p:cNvSpPr>
              <a:spLocks/>
            </p:cNvSpPr>
            <p:nvPr/>
          </p:nvSpPr>
          <p:spPr bwMode="auto">
            <a:xfrm rot="-1316223">
              <a:off x="4627" y="2420"/>
              <a:ext cx="13" cy="1"/>
            </a:xfrm>
            <a:custGeom>
              <a:avLst/>
              <a:gdLst>
                <a:gd name="T0" fmla="*/ 0 w 92"/>
                <a:gd name="T1" fmla="*/ 66 w 92"/>
                <a:gd name="T2" fmla="*/ 92 w 92"/>
                <a:gd name="T3" fmla="*/ 0 w 92"/>
              </a:gdLst>
              <a:ahLst/>
              <a:cxnLst>
                <a:cxn ang="0">
                  <a:pos x="T0" y="0"/>
                </a:cxn>
                <a:cxn ang="0">
                  <a:pos x="T1" y="0"/>
                </a:cxn>
                <a:cxn ang="0">
                  <a:pos x="T2" y="0"/>
                </a:cxn>
                <a:cxn ang="0">
                  <a:pos x="T3" y="0"/>
                </a:cxn>
              </a:cxnLst>
              <a:rect l="0" t="0" r="r" b="b"/>
              <a:pathLst>
                <a:path w="92">
                  <a:moveTo>
                    <a:pt x="0" y="0"/>
                  </a:moveTo>
                  <a:lnTo>
                    <a:pt x="66" y="0"/>
                  </a:lnTo>
                  <a:lnTo>
                    <a:pt x="9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36" name="Freeform 148"/>
            <p:cNvSpPr>
              <a:spLocks/>
            </p:cNvSpPr>
            <p:nvPr/>
          </p:nvSpPr>
          <p:spPr bwMode="auto">
            <a:xfrm rot="-1316223">
              <a:off x="4712" y="2210"/>
              <a:ext cx="44" cy="40"/>
            </a:xfrm>
            <a:custGeom>
              <a:avLst/>
              <a:gdLst>
                <a:gd name="T0" fmla="*/ 26 w 305"/>
                <a:gd name="T1" fmla="*/ 0 h 278"/>
                <a:gd name="T2" fmla="*/ 66 w 305"/>
                <a:gd name="T3" fmla="*/ 0 h 278"/>
                <a:gd name="T4" fmla="*/ 119 w 305"/>
                <a:gd name="T5" fmla="*/ 26 h 278"/>
                <a:gd name="T6" fmla="*/ 159 w 305"/>
                <a:gd name="T7" fmla="*/ 40 h 278"/>
                <a:gd name="T8" fmla="*/ 185 w 305"/>
                <a:gd name="T9" fmla="*/ 92 h 278"/>
                <a:gd name="T10" fmla="*/ 225 w 305"/>
                <a:gd name="T11" fmla="*/ 146 h 278"/>
                <a:gd name="T12" fmla="*/ 305 w 305"/>
                <a:gd name="T13" fmla="*/ 212 h 278"/>
                <a:gd name="T14" fmla="*/ 225 w 305"/>
                <a:gd name="T15" fmla="*/ 278 h 278"/>
                <a:gd name="T16" fmla="*/ 159 w 305"/>
                <a:gd name="T17" fmla="*/ 212 h 278"/>
                <a:gd name="T18" fmla="*/ 119 w 305"/>
                <a:gd name="T19" fmla="*/ 146 h 278"/>
                <a:gd name="T20" fmla="*/ 93 w 305"/>
                <a:gd name="T21" fmla="*/ 120 h 278"/>
                <a:gd name="T22" fmla="*/ 66 w 305"/>
                <a:gd name="T23" fmla="*/ 120 h 278"/>
                <a:gd name="T24" fmla="*/ 40 w 305"/>
                <a:gd name="T25" fmla="*/ 92 h 278"/>
                <a:gd name="T26" fmla="*/ 0 w 305"/>
                <a:gd name="T27" fmla="*/ 92 h 278"/>
                <a:gd name="T28" fmla="*/ 26 w 305"/>
                <a:gd name="T2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5" h="278">
                  <a:moveTo>
                    <a:pt x="26" y="0"/>
                  </a:moveTo>
                  <a:lnTo>
                    <a:pt x="66" y="0"/>
                  </a:lnTo>
                  <a:lnTo>
                    <a:pt x="119" y="26"/>
                  </a:lnTo>
                  <a:lnTo>
                    <a:pt x="159" y="40"/>
                  </a:lnTo>
                  <a:lnTo>
                    <a:pt x="185" y="92"/>
                  </a:lnTo>
                  <a:lnTo>
                    <a:pt x="225" y="146"/>
                  </a:lnTo>
                  <a:lnTo>
                    <a:pt x="305" y="212"/>
                  </a:lnTo>
                  <a:lnTo>
                    <a:pt x="225" y="278"/>
                  </a:lnTo>
                  <a:lnTo>
                    <a:pt x="159" y="212"/>
                  </a:lnTo>
                  <a:lnTo>
                    <a:pt x="119" y="146"/>
                  </a:lnTo>
                  <a:lnTo>
                    <a:pt x="93" y="120"/>
                  </a:lnTo>
                  <a:lnTo>
                    <a:pt x="66" y="120"/>
                  </a:lnTo>
                  <a:lnTo>
                    <a:pt x="40" y="92"/>
                  </a:lnTo>
                  <a:lnTo>
                    <a:pt x="0" y="92"/>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37" name="Rectangle 149"/>
            <p:cNvSpPr>
              <a:spLocks noChangeArrowheads="1"/>
            </p:cNvSpPr>
            <p:nvPr/>
          </p:nvSpPr>
          <p:spPr bwMode="auto">
            <a:xfrm rot="-1316223">
              <a:off x="4754" y="2236"/>
              <a:ext cx="14"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8038" name="Freeform 150"/>
            <p:cNvSpPr>
              <a:spLocks/>
            </p:cNvSpPr>
            <p:nvPr/>
          </p:nvSpPr>
          <p:spPr bwMode="auto">
            <a:xfrm rot="-1316223">
              <a:off x="4748" y="2233"/>
              <a:ext cx="14" cy="10"/>
            </a:xfrm>
            <a:custGeom>
              <a:avLst/>
              <a:gdLst>
                <a:gd name="T0" fmla="*/ 80 w 93"/>
                <a:gd name="T1" fmla="*/ 0 h 66"/>
                <a:gd name="T2" fmla="*/ 93 w 93"/>
                <a:gd name="T3" fmla="*/ 0 h 66"/>
                <a:gd name="T4" fmla="*/ 93 w 93"/>
                <a:gd name="T5" fmla="*/ 27 h 66"/>
                <a:gd name="T6" fmla="*/ 0 w 93"/>
                <a:gd name="T7" fmla="*/ 27 h 66"/>
                <a:gd name="T8" fmla="*/ 0 w 93"/>
                <a:gd name="T9" fmla="*/ 66 h 66"/>
                <a:gd name="T10" fmla="*/ 80 w 93"/>
                <a:gd name="T11" fmla="*/ 0 h 66"/>
              </a:gdLst>
              <a:ahLst/>
              <a:cxnLst>
                <a:cxn ang="0">
                  <a:pos x="T0" y="T1"/>
                </a:cxn>
                <a:cxn ang="0">
                  <a:pos x="T2" y="T3"/>
                </a:cxn>
                <a:cxn ang="0">
                  <a:pos x="T4" y="T5"/>
                </a:cxn>
                <a:cxn ang="0">
                  <a:pos x="T6" y="T7"/>
                </a:cxn>
                <a:cxn ang="0">
                  <a:pos x="T8" y="T9"/>
                </a:cxn>
                <a:cxn ang="0">
                  <a:pos x="T10" y="T11"/>
                </a:cxn>
              </a:cxnLst>
              <a:rect l="0" t="0" r="r" b="b"/>
              <a:pathLst>
                <a:path w="93" h="66">
                  <a:moveTo>
                    <a:pt x="80" y="0"/>
                  </a:moveTo>
                  <a:lnTo>
                    <a:pt x="93" y="0"/>
                  </a:lnTo>
                  <a:lnTo>
                    <a:pt x="93" y="27"/>
                  </a:lnTo>
                  <a:lnTo>
                    <a:pt x="0" y="27"/>
                  </a:lnTo>
                  <a:lnTo>
                    <a:pt x="0" y="66"/>
                  </a:lnTo>
                  <a:lnTo>
                    <a:pt x="8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39" name="Freeform 151"/>
            <p:cNvSpPr>
              <a:spLocks/>
            </p:cNvSpPr>
            <p:nvPr/>
          </p:nvSpPr>
          <p:spPr bwMode="auto">
            <a:xfrm rot="-1316223">
              <a:off x="4719" y="2183"/>
              <a:ext cx="38" cy="96"/>
            </a:xfrm>
            <a:custGeom>
              <a:avLst/>
              <a:gdLst>
                <a:gd name="T0" fmla="*/ 185 w 265"/>
                <a:gd name="T1" fmla="*/ 675 h 675"/>
                <a:gd name="T2" fmla="*/ 53 w 265"/>
                <a:gd name="T3" fmla="*/ 344 h 675"/>
                <a:gd name="T4" fmla="*/ 26 w 265"/>
                <a:gd name="T5" fmla="*/ 277 h 675"/>
                <a:gd name="T6" fmla="*/ 0 w 265"/>
                <a:gd name="T7" fmla="*/ 185 h 675"/>
                <a:gd name="T8" fmla="*/ 0 w 265"/>
                <a:gd name="T9" fmla="*/ 92 h 675"/>
                <a:gd name="T10" fmla="*/ 0 w 265"/>
                <a:gd name="T11" fmla="*/ 0 h 675"/>
                <a:gd name="T12" fmla="*/ 79 w 265"/>
                <a:gd name="T13" fmla="*/ 0 h 675"/>
                <a:gd name="T14" fmla="*/ 79 w 265"/>
                <a:gd name="T15" fmla="*/ 92 h 675"/>
                <a:gd name="T16" fmla="*/ 93 w 265"/>
                <a:gd name="T17" fmla="*/ 185 h 675"/>
                <a:gd name="T18" fmla="*/ 119 w 265"/>
                <a:gd name="T19" fmla="*/ 251 h 675"/>
                <a:gd name="T20" fmla="*/ 145 w 265"/>
                <a:gd name="T21" fmla="*/ 331 h 675"/>
                <a:gd name="T22" fmla="*/ 265 w 265"/>
                <a:gd name="T23" fmla="*/ 622 h 675"/>
                <a:gd name="T24" fmla="*/ 185 w 265"/>
                <a:gd name="T25"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675">
                  <a:moveTo>
                    <a:pt x="185" y="675"/>
                  </a:moveTo>
                  <a:lnTo>
                    <a:pt x="53" y="344"/>
                  </a:lnTo>
                  <a:lnTo>
                    <a:pt x="26" y="277"/>
                  </a:lnTo>
                  <a:lnTo>
                    <a:pt x="0" y="185"/>
                  </a:lnTo>
                  <a:lnTo>
                    <a:pt x="0" y="92"/>
                  </a:lnTo>
                  <a:lnTo>
                    <a:pt x="0" y="0"/>
                  </a:lnTo>
                  <a:lnTo>
                    <a:pt x="79" y="0"/>
                  </a:lnTo>
                  <a:lnTo>
                    <a:pt x="79" y="92"/>
                  </a:lnTo>
                  <a:lnTo>
                    <a:pt x="93" y="185"/>
                  </a:lnTo>
                  <a:lnTo>
                    <a:pt x="119" y="251"/>
                  </a:lnTo>
                  <a:lnTo>
                    <a:pt x="145" y="331"/>
                  </a:lnTo>
                  <a:lnTo>
                    <a:pt x="265" y="622"/>
                  </a:lnTo>
                  <a:lnTo>
                    <a:pt x="185" y="6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0" name="Freeform 152"/>
            <p:cNvSpPr>
              <a:spLocks/>
            </p:cNvSpPr>
            <p:nvPr/>
          </p:nvSpPr>
          <p:spPr bwMode="auto">
            <a:xfrm rot="-1316223">
              <a:off x="4760" y="2263"/>
              <a:ext cx="14" cy="7"/>
            </a:xfrm>
            <a:custGeom>
              <a:avLst/>
              <a:gdLst>
                <a:gd name="T0" fmla="*/ 93 w 93"/>
                <a:gd name="T1" fmla="*/ 27 h 53"/>
                <a:gd name="T2" fmla="*/ 0 w 93"/>
                <a:gd name="T3" fmla="*/ 53 h 53"/>
                <a:gd name="T4" fmla="*/ 80 w 93"/>
                <a:gd name="T5" fmla="*/ 0 h 53"/>
                <a:gd name="T6" fmla="*/ 0 w 93"/>
                <a:gd name="T7" fmla="*/ 27 h 53"/>
                <a:gd name="T8" fmla="*/ 93 w 93"/>
                <a:gd name="T9" fmla="*/ 27 h 53"/>
              </a:gdLst>
              <a:ahLst/>
              <a:cxnLst>
                <a:cxn ang="0">
                  <a:pos x="T0" y="T1"/>
                </a:cxn>
                <a:cxn ang="0">
                  <a:pos x="T2" y="T3"/>
                </a:cxn>
                <a:cxn ang="0">
                  <a:pos x="T4" y="T5"/>
                </a:cxn>
                <a:cxn ang="0">
                  <a:pos x="T6" y="T7"/>
                </a:cxn>
                <a:cxn ang="0">
                  <a:pos x="T8" y="T9"/>
                </a:cxn>
              </a:cxnLst>
              <a:rect l="0" t="0" r="r" b="b"/>
              <a:pathLst>
                <a:path w="93" h="53">
                  <a:moveTo>
                    <a:pt x="93" y="27"/>
                  </a:moveTo>
                  <a:lnTo>
                    <a:pt x="0" y="53"/>
                  </a:lnTo>
                  <a:lnTo>
                    <a:pt x="80" y="0"/>
                  </a:lnTo>
                  <a:lnTo>
                    <a:pt x="0" y="27"/>
                  </a:lnTo>
                  <a:lnTo>
                    <a:pt x="93"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1" name="Freeform 153"/>
            <p:cNvSpPr>
              <a:spLocks/>
            </p:cNvSpPr>
            <p:nvPr/>
          </p:nvSpPr>
          <p:spPr bwMode="auto">
            <a:xfrm rot="-1316223">
              <a:off x="4672" y="2038"/>
              <a:ext cx="178" cy="127"/>
            </a:xfrm>
            <a:custGeom>
              <a:avLst/>
              <a:gdLst>
                <a:gd name="T0" fmla="*/ 0 w 1244"/>
                <a:gd name="T1" fmla="*/ 888 h 888"/>
                <a:gd name="T2" fmla="*/ 0 w 1244"/>
                <a:gd name="T3" fmla="*/ 769 h 888"/>
                <a:gd name="T4" fmla="*/ 26 w 1244"/>
                <a:gd name="T5" fmla="*/ 675 h 888"/>
                <a:gd name="T6" fmla="*/ 53 w 1244"/>
                <a:gd name="T7" fmla="*/ 583 h 888"/>
                <a:gd name="T8" fmla="*/ 93 w 1244"/>
                <a:gd name="T9" fmla="*/ 490 h 888"/>
                <a:gd name="T10" fmla="*/ 171 w 1244"/>
                <a:gd name="T11" fmla="*/ 424 h 888"/>
                <a:gd name="T12" fmla="*/ 238 w 1244"/>
                <a:gd name="T13" fmla="*/ 345 h 888"/>
                <a:gd name="T14" fmla="*/ 304 w 1244"/>
                <a:gd name="T15" fmla="*/ 279 h 888"/>
                <a:gd name="T16" fmla="*/ 396 w 1244"/>
                <a:gd name="T17" fmla="*/ 213 h 888"/>
                <a:gd name="T18" fmla="*/ 582 w 1244"/>
                <a:gd name="T19" fmla="*/ 119 h 888"/>
                <a:gd name="T20" fmla="*/ 675 w 1244"/>
                <a:gd name="T21" fmla="*/ 93 h 888"/>
                <a:gd name="T22" fmla="*/ 794 w 1244"/>
                <a:gd name="T23" fmla="*/ 54 h 888"/>
                <a:gd name="T24" fmla="*/ 1006 w 1244"/>
                <a:gd name="T25" fmla="*/ 26 h 888"/>
                <a:gd name="T26" fmla="*/ 1125 w 1244"/>
                <a:gd name="T27" fmla="*/ 0 h 888"/>
                <a:gd name="T28" fmla="*/ 1244 w 1244"/>
                <a:gd name="T29" fmla="*/ 0 h 888"/>
                <a:gd name="T30" fmla="*/ 1244 w 1244"/>
                <a:gd name="T31" fmla="*/ 93 h 888"/>
                <a:gd name="T32" fmla="*/ 1125 w 1244"/>
                <a:gd name="T33" fmla="*/ 93 h 888"/>
                <a:gd name="T34" fmla="*/ 1032 w 1244"/>
                <a:gd name="T35" fmla="*/ 119 h 888"/>
                <a:gd name="T36" fmla="*/ 820 w 1244"/>
                <a:gd name="T37" fmla="*/ 146 h 888"/>
                <a:gd name="T38" fmla="*/ 727 w 1244"/>
                <a:gd name="T39" fmla="*/ 185 h 888"/>
                <a:gd name="T40" fmla="*/ 635 w 1244"/>
                <a:gd name="T41" fmla="*/ 213 h 888"/>
                <a:gd name="T42" fmla="*/ 450 w 1244"/>
                <a:gd name="T43" fmla="*/ 305 h 888"/>
                <a:gd name="T44" fmla="*/ 370 w 1244"/>
                <a:gd name="T45" fmla="*/ 345 h 888"/>
                <a:gd name="T46" fmla="*/ 304 w 1244"/>
                <a:gd name="T47" fmla="*/ 424 h 888"/>
                <a:gd name="T48" fmla="*/ 238 w 1244"/>
                <a:gd name="T49" fmla="*/ 490 h 888"/>
                <a:gd name="T50" fmla="*/ 185 w 1244"/>
                <a:gd name="T51" fmla="*/ 556 h 888"/>
                <a:gd name="T52" fmla="*/ 145 w 1244"/>
                <a:gd name="T53" fmla="*/ 636 h 888"/>
                <a:gd name="T54" fmla="*/ 119 w 1244"/>
                <a:gd name="T55" fmla="*/ 703 h 888"/>
                <a:gd name="T56" fmla="*/ 93 w 1244"/>
                <a:gd name="T57" fmla="*/ 795 h 888"/>
                <a:gd name="T58" fmla="*/ 79 w 1244"/>
                <a:gd name="T59" fmla="*/ 888 h 888"/>
                <a:gd name="T60" fmla="*/ 0 w 1244"/>
                <a:gd name="T6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4" h="888">
                  <a:moveTo>
                    <a:pt x="0" y="888"/>
                  </a:moveTo>
                  <a:lnTo>
                    <a:pt x="0" y="769"/>
                  </a:lnTo>
                  <a:lnTo>
                    <a:pt x="26" y="675"/>
                  </a:lnTo>
                  <a:lnTo>
                    <a:pt x="53" y="583"/>
                  </a:lnTo>
                  <a:lnTo>
                    <a:pt x="93" y="490"/>
                  </a:lnTo>
                  <a:lnTo>
                    <a:pt x="171" y="424"/>
                  </a:lnTo>
                  <a:lnTo>
                    <a:pt x="238" y="345"/>
                  </a:lnTo>
                  <a:lnTo>
                    <a:pt x="304" y="279"/>
                  </a:lnTo>
                  <a:lnTo>
                    <a:pt x="396" y="213"/>
                  </a:lnTo>
                  <a:lnTo>
                    <a:pt x="582" y="119"/>
                  </a:lnTo>
                  <a:lnTo>
                    <a:pt x="675" y="93"/>
                  </a:lnTo>
                  <a:lnTo>
                    <a:pt x="794" y="54"/>
                  </a:lnTo>
                  <a:lnTo>
                    <a:pt x="1006" y="26"/>
                  </a:lnTo>
                  <a:lnTo>
                    <a:pt x="1125" y="0"/>
                  </a:lnTo>
                  <a:lnTo>
                    <a:pt x="1244" y="0"/>
                  </a:lnTo>
                  <a:lnTo>
                    <a:pt x="1244" y="93"/>
                  </a:lnTo>
                  <a:lnTo>
                    <a:pt x="1125" y="93"/>
                  </a:lnTo>
                  <a:lnTo>
                    <a:pt x="1032" y="119"/>
                  </a:lnTo>
                  <a:lnTo>
                    <a:pt x="820" y="146"/>
                  </a:lnTo>
                  <a:lnTo>
                    <a:pt x="727" y="185"/>
                  </a:lnTo>
                  <a:lnTo>
                    <a:pt x="635" y="213"/>
                  </a:lnTo>
                  <a:lnTo>
                    <a:pt x="450" y="305"/>
                  </a:lnTo>
                  <a:lnTo>
                    <a:pt x="370" y="345"/>
                  </a:lnTo>
                  <a:lnTo>
                    <a:pt x="304" y="424"/>
                  </a:lnTo>
                  <a:lnTo>
                    <a:pt x="238" y="490"/>
                  </a:lnTo>
                  <a:lnTo>
                    <a:pt x="185" y="556"/>
                  </a:lnTo>
                  <a:lnTo>
                    <a:pt x="145" y="636"/>
                  </a:lnTo>
                  <a:lnTo>
                    <a:pt x="119" y="703"/>
                  </a:lnTo>
                  <a:lnTo>
                    <a:pt x="93" y="795"/>
                  </a:lnTo>
                  <a:lnTo>
                    <a:pt x="79" y="888"/>
                  </a:lnTo>
                  <a:lnTo>
                    <a:pt x="0" y="8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2" name="Freeform 154"/>
            <p:cNvSpPr>
              <a:spLocks/>
            </p:cNvSpPr>
            <p:nvPr/>
          </p:nvSpPr>
          <p:spPr bwMode="auto">
            <a:xfrm rot="-1316223">
              <a:off x="4702" y="2191"/>
              <a:ext cx="11" cy="1"/>
            </a:xfrm>
            <a:custGeom>
              <a:avLst/>
              <a:gdLst>
                <a:gd name="T0" fmla="*/ 0 w 79"/>
                <a:gd name="T1" fmla="*/ 79 w 79"/>
                <a:gd name="T2" fmla="*/ 0 w 79"/>
              </a:gdLst>
              <a:ahLst/>
              <a:cxnLst>
                <a:cxn ang="0">
                  <a:pos x="T0" y="0"/>
                </a:cxn>
                <a:cxn ang="0">
                  <a:pos x="T1" y="0"/>
                </a:cxn>
                <a:cxn ang="0">
                  <a:pos x="T2" y="0"/>
                </a:cxn>
              </a:cxnLst>
              <a:rect l="0" t="0" r="r" b="b"/>
              <a:pathLst>
                <a:path w="79">
                  <a:moveTo>
                    <a:pt x="0" y="0"/>
                  </a:moveTo>
                  <a:lnTo>
                    <a:pt x="79"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3" name="Freeform 155"/>
            <p:cNvSpPr>
              <a:spLocks/>
            </p:cNvSpPr>
            <p:nvPr/>
          </p:nvSpPr>
          <p:spPr bwMode="auto">
            <a:xfrm rot="-1316223">
              <a:off x="4832" y="1976"/>
              <a:ext cx="159" cy="117"/>
            </a:xfrm>
            <a:custGeom>
              <a:avLst/>
              <a:gdLst>
                <a:gd name="T0" fmla="*/ 27 w 1113"/>
                <a:gd name="T1" fmla="*/ 0 h 821"/>
                <a:gd name="T2" fmla="*/ 213 w 1113"/>
                <a:gd name="T3" fmla="*/ 26 h 821"/>
                <a:gd name="T4" fmla="*/ 398 w 1113"/>
                <a:gd name="T5" fmla="*/ 54 h 821"/>
                <a:gd name="T6" fmla="*/ 490 w 1113"/>
                <a:gd name="T7" fmla="*/ 93 h 821"/>
                <a:gd name="T8" fmla="*/ 583 w 1113"/>
                <a:gd name="T9" fmla="*/ 119 h 821"/>
                <a:gd name="T10" fmla="*/ 676 w 1113"/>
                <a:gd name="T11" fmla="*/ 159 h 821"/>
                <a:gd name="T12" fmla="*/ 743 w 1113"/>
                <a:gd name="T13" fmla="*/ 213 h 821"/>
                <a:gd name="T14" fmla="*/ 888 w 1113"/>
                <a:gd name="T15" fmla="*/ 331 h 821"/>
                <a:gd name="T16" fmla="*/ 954 w 1113"/>
                <a:gd name="T17" fmla="*/ 398 h 821"/>
                <a:gd name="T18" fmla="*/ 994 w 1113"/>
                <a:gd name="T19" fmla="*/ 464 h 821"/>
                <a:gd name="T20" fmla="*/ 1046 w 1113"/>
                <a:gd name="T21" fmla="*/ 544 h 821"/>
                <a:gd name="T22" fmla="*/ 1073 w 1113"/>
                <a:gd name="T23" fmla="*/ 636 h 821"/>
                <a:gd name="T24" fmla="*/ 1086 w 1113"/>
                <a:gd name="T25" fmla="*/ 729 h 821"/>
                <a:gd name="T26" fmla="*/ 1113 w 1113"/>
                <a:gd name="T27" fmla="*/ 821 h 821"/>
                <a:gd name="T28" fmla="*/ 1020 w 1113"/>
                <a:gd name="T29" fmla="*/ 821 h 821"/>
                <a:gd name="T30" fmla="*/ 994 w 1113"/>
                <a:gd name="T31" fmla="*/ 729 h 821"/>
                <a:gd name="T32" fmla="*/ 994 w 1113"/>
                <a:gd name="T33" fmla="*/ 649 h 821"/>
                <a:gd name="T34" fmla="*/ 954 w 1113"/>
                <a:gd name="T35" fmla="*/ 583 h 821"/>
                <a:gd name="T36" fmla="*/ 928 w 1113"/>
                <a:gd name="T37" fmla="*/ 516 h 821"/>
                <a:gd name="T38" fmla="*/ 888 w 1113"/>
                <a:gd name="T39" fmla="*/ 450 h 821"/>
                <a:gd name="T40" fmla="*/ 835 w 1113"/>
                <a:gd name="T41" fmla="*/ 398 h 821"/>
                <a:gd name="T42" fmla="*/ 703 w 1113"/>
                <a:gd name="T43" fmla="*/ 279 h 821"/>
                <a:gd name="T44" fmla="*/ 623 w 1113"/>
                <a:gd name="T45" fmla="*/ 239 h 821"/>
                <a:gd name="T46" fmla="*/ 530 w 1113"/>
                <a:gd name="T47" fmla="*/ 213 h 821"/>
                <a:gd name="T48" fmla="*/ 464 w 1113"/>
                <a:gd name="T49" fmla="*/ 159 h 821"/>
                <a:gd name="T50" fmla="*/ 372 w 1113"/>
                <a:gd name="T51" fmla="*/ 146 h 821"/>
                <a:gd name="T52" fmla="*/ 187 w 1113"/>
                <a:gd name="T53" fmla="*/ 119 h 821"/>
                <a:gd name="T54" fmla="*/ 0 w 1113"/>
                <a:gd name="T55" fmla="*/ 93 h 821"/>
                <a:gd name="T56" fmla="*/ 27 w 1113"/>
                <a:gd name="T57"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3" h="821">
                  <a:moveTo>
                    <a:pt x="27" y="0"/>
                  </a:moveTo>
                  <a:lnTo>
                    <a:pt x="213" y="26"/>
                  </a:lnTo>
                  <a:lnTo>
                    <a:pt x="398" y="54"/>
                  </a:lnTo>
                  <a:lnTo>
                    <a:pt x="490" y="93"/>
                  </a:lnTo>
                  <a:lnTo>
                    <a:pt x="583" y="119"/>
                  </a:lnTo>
                  <a:lnTo>
                    <a:pt x="676" y="159"/>
                  </a:lnTo>
                  <a:lnTo>
                    <a:pt x="743" y="213"/>
                  </a:lnTo>
                  <a:lnTo>
                    <a:pt x="888" y="331"/>
                  </a:lnTo>
                  <a:lnTo>
                    <a:pt x="954" y="398"/>
                  </a:lnTo>
                  <a:lnTo>
                    <a:pt x="994" y="464"/>
                  </a:lnTo>
                  <a:lnTo>
                    <a:pt x="1046" y="544"/>
                  </a:lnTo>
                  <a:lnTo>
                    <a:pt x="1073" y="636"/>
                  </a:lnTo>
                  <a:lnTo>
                    <a:pt x="1086" y="729"/>
                  </a:lnTo>
                  <a:lnTo>
                    <a:pt x="1113" y="821"/>
                  </a:lnTo>
                  <a:lnTo>
                    <a:pt x="1020" y="821"/>
                  </a:lnTo>
                  <a:lnTo>
                    <a:pt x="994" y="729"/>
                  </a:lnTo>
                  <a:lnTo>
                    <a:pt x="994" y="649"/>
                  </a:lnTo>
                  <a:lnTo>
                    <a:pt x="954" y="583"/>
                  </a:lnTo>
                  <a:lnTo>
                    <a:pt x="928" y="516"/>
                  </a:lnTo>
                  <a:lnTo>
                    <a:pt x="888" y="450"/>
                  </a:lnTo>
                  <a:lnTo>
                    <a:pt x="835" y="398"/>
                  </a:lnTo>
                  <a:lnTo>
                    <a:pt x="703" y="279"/>
                  </a:lnTo>
                  <a:lnTo>
                    <a:pt x="623" y="239"/>
                  </a:lnTo>
                  <a:lnTo>
                    <a:pt x="530" y="213"/>
                  </a:lnTo>
                  <a:lnTo>
                    <a:pt x="464" y="159"/>
                  </a:lnTo>
                  <a:lnTo>
                    <a:pt x="372" y="146"/>
                  </a:lnTo>
                  <a:lnTo>
                    <a:pt x="187" y="119"/>
                  </a:lnTo>
                  <a:lnTo>
                    <a:pt x="0" y="93"/>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4" name="Freeform 156"/>
            <p:cNvSpPr>
              <a:spLocks/>
            </p:cNvSpPr>
            <p:nvPr/>
          </p:nvSpPr>
          <p:spPr bwMode="auto">
            <a:xfrm rot="-1316223">
              <a:off x="4991" y="2063"/>
              <a:ext cx="27" cy="53"/>
            </a:xfrm>
            <a:custGeom>
              <a:avLst/>
              <a:gdLst>
                <a:gd name="T0" fmla="*/ 185 w 185"/>
                <a:gd name="T1" fmla="*/ 0 h 372"/>
                <a:gd name="T2" fmla="*/ 158 w 185"/>
                <a:gd name="T3" fmla="*/ 93 h 372"/>
                <a:gd name="T4" fmla="*/ 145 w 185"/>
                <a:gd name="T5" fmla="*/ 186 h 372"/>
                <a:gd name="T6" fmla="*/ 92 w 185"/>
                <a:gd name="T7" fmla="*/ 278 h 372"/>
                <a:gd name="T8" fmla="*/ 66 w 185"/>
                <a:gd name="T9" fmla="*/ 372 h 372"/>
                <a:gd name="T10" fmla="*/ 0 w 185"/>
                <a:gd name="T11" fmla="*/ 344 h 372"/>
                <a:gd name="T12" fmla="*/ 26 w 185"/>
                <a:gd name="T13" fmla="*/ 252 h 372"/>
                <a:gd name="T14" fmla="*/ 52 w 185"/>
                <a:gd name="T15" fmla="*/ 159 h 372"/>
                <a:gd name="T16" fmla="*/ 66 w 185"/>
                <a:gd name="T17" fmla="*/ 93 h 372"/>
                <a:gd name="T18" fmla="*/ 92 w 185"/>
                <a:gd name="T19" fmla="*/ 0 h 372"/>
                <a:gd name="T20" fmla="*/ 185 w 185"/>
                <a:gd name="T2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372">
                  <a:moveTo>
                    <a:pt x="185" y="0"/>
                  </a:moveTo>
                  <a:lnTo>
                    <a:pt x="158" y="93"/>
                  </a:lnTo>
                  <a:lnTo>
                    <a:pt x="145" y="186"/>
                  </a:lnTo>
                  <a:lnTo>
                    <a:pt x="92" y="278"/>
                  </a:lnTo>
                  <a:lnTo>
                    <a:pt x="66" y="372"/>
                  </a:lnTo>
                  <a:lnTo>
                    <a:pt x="0" y="344"/>
                  </a:lnTo>
                  <a:lnTo>
                    <a:pt x="26" y="252"/>
                  </a:lnTo>
                  <a:lnTo>
                    <a:pt x="52" y="159"/>
                  </a:lnTo>
                  <a:lnTo>
                    <a:pt x="66" y="93"/>
                  </a:lnTo>
                  <a:lnTo>
                    <a:pt x="92" y="0"/>
                  </a:lnTo>
                  <a:lnTo>
                    <a:pt x="18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5" name="Freeform 157"/>
            <p:cNvSpPr>
              <a:spLocks/>
            </p:cNvSpPr>
            <p:nvPr/>
          </p:nvSpPr>
          <p:spPr bwMode="auto">
            <a:xfrm rot="-1316223">
              <a:off x="4995" y="2062"/>
              <a:ext cx="13" cy="1"/>
            </a:xfrm>
            <a:custGeom>
              <a:avLst/>
              <a:gdLst>
                <a:gd name="T0" fmla="*/ 93 w 93"/>
                <a:gd name="T1" fmla="*/ 0 w 93"/>
                <a:gd name="T2" fmla="*/ 93 w 93"/>
              </a:gdLst>
              <a:ahLst/>
              <a:cxnLst>
                <a:cxn ang="0">
                  <a:pos x="T0" y="0"/>
                </a:cxn>
                <a:cxn ang="0">
                  <a:pos x="T1" y="0"/>
                </a:cxn>
                <a:cxn ang="0">
                  <a:pos x="T2" y="0"/>
                </a:cxn>
              </a:cxnLst>
              <a:rect l="0" t="0" r="r" b="b"/>
              <a:pathLst>
                <a:path w="93">
                  <a:moveTo>
                    <a:pt x="93" y="0"/>
                  </a:move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6" name="Freeform 158"/>
            <p:cNvSpPr>
              <a:spLocks/>
            </p:cNvSpPr>
            <p:nvPr/>
          </p:nvSpPr>
          <p:spPr bwMode="auto">
            <a:xfrm rot="-1316223">
              <a:off x="5023" y="2058"/>
              <a:ext cx="233" cy="161"/>
            </a:xfrm>
            <a:custGeom>
              <a:avLst/>
              <a:gdLst>
                <a:gd name="T0" fmla="*/ 26 w 1628"/>
                <a:gd name="T1" fmla="*/ 0 h 1126"/>
                <a:gd name="T2" fmla="*/ 279 w 1628"/>
                <a:gd name="T3" fmla="*/ 106 h 1126"/>
                <a:gd name="T4" fmla="*/ 397 w 1628"/>
                <a:gd name="T5" fmla="*/ 119 h 1126"/>
                <a:gd name="T6" fmla="*/ 516 w 1628"/>
                <a:gd name="T7" fmla="*/ 172 h 1126"/>
                <a:gd name="T8" fmla="*/ 715 w 1628"/>
                <a:gd name="T9" fmla="*/ 265 h 1126"/>
                <a:gd name="T10" fmla="*/ 927 w 1628"/>
                <a:gd name="T11" fmla="*/ 384 h 1126"/>
                <a:gd name="T12" fmla="*/ 1112 w 1628"/>
                <a:gd name="T13" fmla="*/ 516 h 1126"/>
                <a:gd name="T14" fmla="*/ 1285 w 1628"/>
                <a:gd name="T15" fmla="*/ 662 h 1126"/>
                <a:gd name="T16" fmla="*/ 1377 w 1628"/>
                <a:gd name="T17" fmla="*/ 755 h 1126"/>
                <a:gd name="T18" fmla="*/ 1470 w 1628"/>
                <a:gd name="T19" fmla="*/ 847 h 1126"/>
                <a:gd name="T20" fmla="*/ 1628 w 1628"/>
                <a:gd name="T21" fmla="*/ 1060 h 1126"/>
                <a:gd name="T22" fmla="*/ 1562 w 1628"/>
                <a:gd name="T23" fmla="*/ 1126 h 1126"/>
                <a:gd name="T24" fmla="*/ 1391 w 1628"/>
                <a:gd name="T25" fmla="*/ 914 h 1126"/>
                <a:gd name="T26" fmla="*/ 1297 w 1628"/>
                <a:gd name="T27" fmla="*/ 821 h 1126"/>
                <a:gd name="T28" fmla="*/ 1231 w 1628"/>
                <a:gd name="T29" fmla="*/ 729 h 1126"/>
                <a:gd name="T30" fmla="*/ 1046 w 1628"/>
                <a:gd name="T31" fmla="*/ 582 h 1126"/>
                <a:gd name="T32" fmla="*/ 887 w 1628"/>
                <a:gd name="T33" fmla="*/ 476 h 1126"/>
                <a:gd name="T34" fmla="*/ 675 w 1628"/>
                <a:gd name="T35" fmla="*/ 357 h 1126"/>
                <a:gd name="T36" fmla="*/ 464 w 1628"/>
                <a:gd name="T37" fmla="*/ 265 h 1126"/>
                <a:gd name="T38" fmla="*/ 371 w 1628"/>
                <a:gd name="T39" fmla="*/ 212 h 1126"/>
                <a:gd name="T40" fmla="*/ 251 w 1628"/>
                <a:gd name="T41" fmla="*/ 172 h 1126"/>
                <a:gd name="T42" fmla="*/ 0 w 1628"/>
                <a:gd name="T43" fmla="*/ 106 h 1126"/>
                <a:gd name="T44" fmla="*/ 26 w 1628"/>
                <a:gd name="T45" fmla="*/ 0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8" h="1126">
                  <a:moveTo>
                    <a:pt x="26" y="0"/>
                  </a:moveTo>
                  <a:lnTo>
                    <a:pt x="279" y="106"/>
                  </a:lnTo>
                  <a:lnTo>
                    <a:pt x="397" y="119"/>
                  </a:lnTo>
                  <a:lnTo>
                    <a:pt x="516" y="172"/>
                  </a:lnTo>
                  <a:lnTo>
                    <a:pt x="715" y="265"/>
                  </a:lnTo>
                  <a:lnTo>
                    <a:pt x="927" y="384"/>
                  </a:lnTo>
                  <a:lnTo>
                    <a:pt x="1112" y="516"/>
                  </a:lnTo>
                  <a:lnTo>
                    <a:pt x="1285" y="662"/>
                  </a:lnTo>
                  <a:lnTo>
                    <a:pt x="1377" y="755"/>
                  </a:lnTo>
                  <a:lnTo>
                    <a:pt x="1470" y="847"/>
                  </a:lnTo>
                  <a:lnTo>
                    <a:pt x="1628" y="1060"/>
                  </a:lnTo>
                  <a:lnTo>
                    <a:pt x="1562" y="1126"/>
                  </a:lnTo>
                  <a:lnTo>
                    <a:pt x="1391" y="914"/>
                  </a:lnTo>
                  <a:lnTo>
                    <a:pt x="1297" y="821"/>
                  </a:lnTo>
                  <a:lnTo>
                    <a:pt x="1231" y="729"/>
                  </a:lnTo>
                  <a:lnTo>
                    <a:pt x="1046" y="582"/>
                  </a:lnTo>
                  <a:lnTo>
                    <a:pt x="887" y="476"/>
                  </a:lnTo>
                  <a:lnTo>
                    <a:pt x="675" y="357"/>
                  </a:lnTo>
                  <a:lnTo>
                    <a:pt x="464" y="265"/>
                  </a:lnTo>
                  <a:lnTo>
                    <a:pt x="371" y="212"/>
                  </a:lnTo>
                  <a:lnTo>
                    <a:pt x="251" y="172"/>
                  </a:lnTo>
                  <a:lnTo>
                    <a:pt x="0" y="106"/>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7" name="Freeform 159"/>
            <p:cNvSpPr>
              <a:spLocks/>
            </p:cNvSpPr>
            <p:nvPr/>
          </p:nvSpPr>
          <p:spPr bwMode="auto">
            <a:xfrm rot="-1316223">
              <a:off x="4998" y="2107"/>
              <a:ext cx="13" cy="15"/>
            </a:xfrm>
            <a:custGeom>
              <a:avLst/>
              <a:gdLst>
                <a:gd name="T0" fmla="*/ 27 w 93"/>
                <a:gd name="T1" fmla="*/ 52 h 106"/>
                <a:gd name="T2" fmla="*/ 0 w 93"/>
                <a:gd name="T3" fmla="*/ 106 h 106"/>
                <a:gd name="T4" fmla="*/ 53 w 93"/>
                <a:gd name="T5" fmla="*/ 106 h 106"/>
                <a:gd name="T6" fmla="*/ 79 w 93"/>
                <a:gd name="T7" fmla="*/ 0 h 106"/>
                <a:gd name="T8" fmla="*/ 93 w 93"/>
                <a:gd name="T9" fmla="*/ 80 h 106"/>
                <a:gd name="T10" fmla="*/ 27 w 93"/>
                <a:gd name="T11" fmla="*/ 52 h 106"/>
              </a:gdLst>
              <a:ahLst/>
              <a:cxnLst>
                <a:cxn ang="0">
                  <a:pos x="T0" y="T1"/>
                </a:cxn>
                <a:cxn ang="0">
                  <a:pos x="T2" y="T3"/>
                </a:cxn>
                <a:cxn ang="0">
                  <a:pos x="T4" y="T5"/>
                </a:cxn>
                <a:cxn ang="0">
                  <a:pos x="T6" y="T7"/>
                </a:cxn>
                <a:cxn ang="0">
                  <a:pos x="T8" y="T9"/>
                </a:cxn>
                <a:cxn ang="0">
                  <a:pos x="T10" y="T11"/>
                </a:cxn>
              </a:cxnLst>
              <a:rect l="0" t="0" r="r" b="b"/>
              <a:pathLst>
                <a:path w="93" h="106">
                  <a:moveTo>
                    <a:pt x="27" y="52"/>
                  </a:moveTo>
                  <a:lnTo>
                    <a:pt x="0" y="106"/>
                  </a:lnTo>
                  <a:lnTo>
                    <a:pt x="53" y="106"/>
                  </a:lnTo>
                  <a:lnTo>
                    <a:pt x="79" y="0"/>
                  </a:lnTo>
                  <a:lnTo>
                    <a:pt x="93" y="80"/>
                  </a:lnTo>
                  <a:lnTo>
                    <a:pt x="27" y="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8" name="Freeform 160"/>
            <p:cNvSpPr>
              <a:spLocks/>
            </p:cNvSpPr>
            <p:nvPr/>
          </p:nvSpPr>
          <p:spPr bwMode="auto">
            <a:xfrm rot="-1316223">
              <a:off x="5284" y="2145"/>
              <a:ext cx="80" cy="119"/>
            </a:xfrm>
            <a:custGeom>
              <a:avLst/>
              <a:gdLst>
                <a:gd name="T0" fmla="*/ 66 w 556"/>
                <a:gd name="T1" fmla="*/ 0 h 834"/>
                <a:gd name="T2" fmla="*/ 159 w 556"/>
                <a:gd name="T3" fmla="*/ 92 h 834"/>
                <a:gd name="T4" fmla="*/ 225 w 556"/>
                <a:gd name="T5" fmla="*/ 185 h 834"/>
                <a:gd name="T6" fmla="*/ 371 w 556"/>
                <a:gd name="T7" fmla="*/ 370 h 834"/>
                <a:gd name="T8" fmla="*/ 438 w 556"/>
                <a:gd name="T9" fmla="*/ 462 h 834"/>
                <a:gd name="T10" fmla="*/ 490 w 556"/>
                <a:gd name="T11" fmla="*/ 582 h 834"/>
                <a:gd name="T12" fmla="*/ 530 w 556"/>
                <a:gd name="T13" fmla="*/ 687 h 834"/>
                <a:gd name="T14" fmla="*/ 556 w 556"/>
                <a:gd name="T15" fmla="*/ 834 h 834"/>
                <a:gd name="T16" fmla="*/ 464 w 556"/>
                <a:gd name="T17" fmla="*/ 834 h 834"/>
                <a:gd name="T18" fmla="*/ 438 w 556"/>
                <a:gd name="T19" fmla="*/ 715 h 834"/>
                <a:gd name="T20" fmla="*/ 411 w 556"/>
                <a:gd name="T21" fmla="*/ 595 h 834"/>
                <a:gd name="T22" fmla="*/ 371 w 556"/>
                <a:gd name="T23" fmla="*/ 502 h 834"/>
                <a:gd name="T24" fmla="*/ 305 w 556"/>
                <a:gd name="T25" fmla="*/ 410 h 834"/>
                <a:gd name="T26" fmla="*/ 159 w 556"/>
                <a:gd name="T27" fmla="*/ 251 h 834"/>
                <a:gd name="T28" fmla="*/ 93 w 556"/>
                <a:gd name="T29" fmla="*/ 159 h 834"/>
                <a:gd name="T30" fmla="*/ 0 w 556"/>
                <a:gd name="T31" fmla="*/ 39 h 834"/>
                <a:gd name="T32" fmla="*/ 66 w 556"/>
                <a:gd name="T3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6" h="834">
                  <a:moveTo>
                    <a:pt x="66" y="0"/>
                  </a:moveTo>
                  <a:lnTo>
                    <a:pt x="159" y="92"/>
                  </a:lnTo>
                  <a:lnTo>
                    <a:pt x="225" y="185"/>
                  </a:lnTo>
                  <a:lnTo>
                    <a:pt x="371" y="370"/>
                  </a:lnTo>
                  <a:lnTo>
                    <a:pt x="438" y="462"/>
                  </a:lnTo>
                  <a:lnTo>
                    <a:pt x="490" y="582"/>
                  </a:lnTo>
                  <a:lnTo>
                    <a:pt x="530" y="687"/>
                  </a:lnTo>
                  <a:lnTo>
                    <a:pt x="556" y="834"/>
                  </a:lnTo>
                  <a:lnTo>
                    <a:pt x="464" y="834"/>
                  </a:lnTo>
                  <a:lnTo>
                    <a:pt x="438" y="715"/>
                  </a:lnTo>
                  <a:lnTo>
                    <a:pt x="411" y="595"/>
                  </a:lnTo>
                  <a:lnTo>
                    <a:pt x="371" y="502"/>
                  </a:lnTo>
                  <a:lnTo>
                    <a:pt x="305" y="410"/>
                  </a:lnTo>
                  <a:lnTo>
                    <a:pt x="159" y="251"/>
                  </a:lnTo>
                  <a:lnTo>
                    <a:pt x="93" y="159"/>
                  </a:lnTo>
                  <a:lnTo>
                    <a:pt x="0" y="39"/>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49" name="Freeform 161"/>
            <p:cNvSpPr>
              <a:spLocks/>
            </p:cNvSpPr>
            <p:nvPr/>
          </p:nvSpPr>
          <p:spPr bwMode="auto">
            <a:xfrm rot="-1316223">
              <a:off x="5278" y="2265"/>
              <a:ext cx="136" cy="137"/>
            </a:xfrm>
            <a:custGeom>
              <a:avLst/>
              <a:gdLst>
                <a:gd name="T0" fmla="*/ 953 w 953"/>
                <a:gd name="T1" fmla="*/ 0 h 954"/>
                <a:gd name="T2" fmla="*/ 927 w 953"/>
                <a:gd name="T3" fmla="*/ 92 h 954"/>
                <a:gd name="T4" fmla="*/ 927 w 953"/>
                <a:gd name="T5" fmla="*/ 185 h 954"/>
                <a:gd name="T6" fmla="*/ 901 w 953"/>
                <a:gd name="T7" fmla="*/ 278 h 954"/>
                <a:gd name="T8" fmla="*/ 861 w 953"/>
                <a:gd name="T9" fmla="*/ 344 h 954"/>
                <a:gd name="T10" fmla="*/ 795 w 953"/>
                <a:gd name="T11" fmla="*/ 516 h 954"/>
                <a:gd name="T12" fmla="*/ 716 w 953"/>
                <a:gd name="T13" fmla="*/ 582 h 954"/>
                <a:gd name="T14" fmla="*/ 676 w 953"/>
                <a:gd name="T15" fmla="*/ 622 h 954"/>
                <a:gd name="T16" fmla="*/ 596 w 953"/>
                <a:gd name="T17" fmla="*/ 702 h 954"/>
                <a:gd name="T18" fmla="*/ 530 w 953"/>
                <a:gd name="T19" fmla="*/ 741 h 954"/>
                <a:gd name="T20" fmla="*/ 463 w 953"/>
                <a:gd name="T21" fmla="*/ 795 h 954"/>
                <a:gd name="T22" fmla="*/ 371 w 953"/>
                <a:gd name="T23" fmla="*/ 834 h 954"/>
                <a:gd name="T24" fmla="*/ 212 w 953"/>
                <a:gd name="T25" fmla="*/ 900 h 954"/>
                <a:gd name="T26" fmla="*/ 27 w 953"/>
                <a:gd name="T27" fmla="*/ 954 h 954"/>
                <a:gd name="T28" fmla="*/ 0 w 953"/>
                <a:gd name="T29" fmla="*/ 861 h 954"/>
                <a:gd name="T30" fmla="*/ 160 w 953"/>
                <a:gd name="T31" fmla="*/ 807 h 954"/>
                <a:gd name="T32" fmla="*/ 318 w 953"/>
                <a:gd name="T33" fmla="*/ 741 h 954"/>
                <a:gd name="T34" fmla="*/ 397 w 953"/>
                <a:gd name="T35" fmla="*/ 715 h 954"/>
                <a:gd name="T36" fmla="*/ 490 w 953"/>
                <a:gd name="T37" fmla="*/ 675 h 954"/>
                <a:gd name="T38" fmla="*/ 530 w 953"/>
                <a:gd name="T39" fmla="*/ 622 h 954"/>
                <a:gd name="T40" fmla="*/ 596 w 953"/>
                <a:gd name="T41" fmla="*/ 556 h 954"/>
                <a:gd name="T42" fmla="*/ 650 w 953"/>
                <a:gd name="T43" fmla="*/ 516 h 954"/>
                <a:gd name="T44" fmla="*/ 702 w 953"/>
                <a:gd name="T45" fmla="*/ 463 h 954"/>
                <a:gd name="T46" fmla="*/ 795 w 953"/>
                <a:gd name="T47" fmla="*/ 305 h 954"/>
                <a:gd name="T48" fmla="*/ 808 w 953"/>
                <a:gd name="T49" fmla="*/ 251 h 954"/>
                <a:gd name="T50" fmla="*/ 835 w 953"/>
                <a:gd name="T51" fmla="*/ 158 h 954"/>
                <a:gd name="T52" fmla="*/ 835 w 953"/>
                <a:gd name="T53" fmla="*/ 92 h 954"/>
                <a:gd name="T54" fmla="*/ 861 w 953"/>
                <a:gd name="T55" fmla="*/ 0 h 954"/>
                <a:gd name="T56" fmla="*/ 953 w 953"/>
                <a:gd name="T57"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3" h="954">
                  <a:moveTo>
                    <a:pt x="953" y="0"/>
                  </a:moveTo>
                  <a:lnTo>
                    <a:pt x="927" y="92"/>
                  </a:lnTo>
                  <a:lnTo>
                    <a:pt x="927" y="185"/>
                  </a:lnTo>
                  <a:lnTo>
                    <a:pt x="901" y="278"/>
                  </a:lnTo>
                  <a:lnTo>
                    <a:pt x="861" y="344"/>
                  </a:lnTo>
                  <a:lnTo>
                    <a:pt x="795" y="516"/>
                  </a:lnTo>
                  <a:lnTo>
                    <a:pt x="716" y="582"/>
                  </a:lnTo>
                  <a:lnTo>
                    <a:pt x="676" y="622"/>
                  </a:lnTo>
                  <a:lnTo>
                    <a:pt x="596" y="702"/>
                  </a:lnTo>
                  <a:lnTo>
                    <a:pt x="530" y="741"/>
                  </a:lnTo>
                  <a:lnTo>
                    <a:pt x="463" y="795"/>
                  </a:lnTo>
                  <a:lnTo>
                    <a:pt x="371" y="834"/>
                  </a:lnTo>
                  <a:lnTo>
                    <a:pt x="212" y="900"/>
                  </a:lnTo>
                  <a:lnTo>
                    <a:pt x="27" y="954"/>
                  </a:lnTo>
                  <a:lnTo>
                    <a:pt x="0" y="861"/>
                  </a:lnTo>
                  <a:lnTo>
                    <a:pt x="160" y="807"/>
                  </a:lnTo>
                  <a:lnTo>
                    <a:pt x="318" y="741"/>
                  </a:lnTo>
                  <a:lnTo>
                    <a:pt x="397" y="715"/>
                  </a:lnTo>
                  <a:lnTo>
                    <a:pt x="490" y="675"/>
                  </a:lnTo>
                  <a:lnTo>
                    <a:pt x="530" y="622"/>
                  </a:lnTo>
                  <a:lnTo>
                    <a:pt x="596" y="556"/>
                  </a:lnTo>
                  <a:lnTo>
                    <a:pt x="650" y="516"/>
                  </a:lnTo>
                  <a:lnTo>
                    <a:pt x="702" y="463"/>
                  </a:lnTo>
                  <a:lnTo>
                    <a:pt x="795" y="305"/>
                  </a:lnTo>
                  <a:lnTo>
                    <a:pt x="808" y="251"/>
                  </a:lnTo>
                  <a:lnTo>
                    <a:pt x="835" y="158"/>
                  </a:lnTo>
                  <a:lnTo>
                    <a:pt x="835" y="92"/>
                  </a:lnTo>
                  <a:lnTo>
                    <a:pt x="861" y="0"/>
                  </a:lnTo>
                  <a:lnTo>
                    <a:pt x="95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0" name="Freeform 162"/>
            <p:cNvSpPr>
              <a:spLocks/>
            </p:cNvSpPr>
            <p:nvPr/>
          </p:nvSpPr>
          <p:spPr bwMode="auto">
            <a:xfrm rot="-1316223">
              <a:off x="5371" y="2247"/>
              <a:ext cx="13" cy="1"/>
            </a:xfrm>
            <a:custGeom>
              <a:avLst/>
              <a:gdLst>
                <a:gd name="T0" fmla="*/ 92 w 92"/>
                <a:gd name="T1" fmla="*/ 0 w 92"/>
                <a:gd name="T2" fmla="*/ 92 w 92"/>
              </a:gdLst>
              <a:ahLst/>
              <a:cxnLst>
                <a:cxn ang="0">
                  <a:pos x="T0" y="0"/>
                </a:cxn>
                <a:cxn ang="0">
                  <a:pos x="T1" y="0"/>
                </a:cxn>
                <a:cxn ang="0">
                  <a:pos x="T2" y="0"/>
                </a:cxn>
              </a:cxnLst>
              <a:rect l="0" t="0" r="r" b="b"/>
              <a:pathLst>
                <a:path w="92">
                  <a:moveTo>
                    <a:pt x="92" y="0"/>
                  </a:moveTo>
                  <a:lnTo>
                    <a:pt x="0" y="0"/>
                  </a:lnTo>
                  <a:lnTo>
                    <a:pt x="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1" name="Freeform 163"/>
            <p:cNvSpPr>
              <a:spLocks/>
            </p:cNvSpPr>
            <p:nvPr/>
          </p:nvSpPr>
          <p:spPr bwMode="auto">
            <a:xfrm rot="-1316223">
              <a:off x="5302" y="2390"/>
              <a:ext cx="36" cy="27"/>
            </a:xfrm>
            <a:custGeom>
              <a:avLst/>
              <a:gdLst>
                <a:gd name="T0" fmla="*/ 0 w 252"/>
                <a:gd name="T1" fmla="*/ 94 h 187"/>
                <a:gd name="T2" fmla="*/ 40 w 252"/>
                <a:gd name="T3" fmla="*/ 67 h 187"/>
                <a:gd name="T4" fmla="*/ 93 w 252"/>
                <a:gd name="T5" fmla="*/ 40 h 187"/>
                <a:gd name="T6" fmla="*/ 160 w 252"/>
                <a:gd name="T7" fmla="*/ 28 h 187"/>
                <a:gd name="T8" fmla="*/ 226 w 252"/>
                <a:gd name="T9" fmla="*/ 0 h 187"/>
                <a:gd name="T10" fmla="*/ 252 w 252"/>
                <a:gd name="T11" fmla="*/ 94 h 187"/>
                <a:gd name="T12" fmla="*/ 186 w 252"/>
                <a:gd name="T13" fmla="*/ 94 h 187"/>
                <a:gd name="T14" fmla="*/ 132 w 252"/>
                <a:gd name="T15" fmla="*/ 120 h 187"/>
                <a:gd name="T16" fmla="*/ 93 w 252"/>
                <a:gd name="T17" fmla="*/ 160 h 187"/>
                <a:gd name="T18" fmla="*/ 27 w 252"/>
                <a:gd name="T19" fmla="*/ 187 h 187"/>
                <a:gd name="T20" fmla="*/ 0 w 252"/>
                <a:gd name="T21" fmla="*/ 9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187">
                  <a:moveTo>
                    <a:pt x="0" y="94"/>
                  </a:moveTo>
                  <a:lnTo>
                    <a:pt x="40" y="67"/>
                  </a:lnTo>
                  <a:lnTo>
                    <a:pt x="93" y="40"/>
                  </a:lnTo>
                  <a:lnTo>
                    <a:pt x="160" y="28"/>
                  </a:lnTo>
                  <a:lnTo>
                    <a:pt x="226" y="0"/>
                  </a:lnTo>
                  <a:lnTo>
                    <a:pt x="252" y="94"/>
                  </a:lnTo>
                  <a:lnTo>
                    <a:pt x="186" y="94"/>
                  </a:lnTo>
                  <a:lnTo>
                    <a:pt x="132" y="120"/>
                  </a:lnTo>
                  <a:lnTo>
                    <a:pt x="93" y="160"/>
                  </a:lnTo>
                  <a:lnTo>
                    <a:pt x="27" y="187"/>
                  </a:lnTo>
                  <a:lnTo>
                    <a:pt x="0"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2" name="Freeform 164"/>
            <p:cNvSpPr>
              <a:spLocks/>
            </p:cNvSpPr>
            <p:nvPr/>
          </p:nvSpPr>
          <p:spPr bwMode="auto">
            <a:xfrm rot="-1316223">
              <a:off x="5306" y="2408"/>
              <a:ext cx="3" cy="14"/>
            </a:xfrm>
            <a:custGeom>
              <a:avLst/>
              <a:gdLst>
                <a:gd name="T0" fmla="*/ 27 w 27"/>
                <a:gd name="T1" fmla="*/ 93 h 93"/>
                <a:gd name="T2" fmla="*/ 0 w 27"/>
                <a:gd name="T3" fmla="*/ 0 h 93"/>
                <a:gd name="T4" fmla="*/ 27 w 27"/>
                <a:gd name="T5" fmla="*/ 93 h 93"/>
                <a:gd name="T6" fmla="*/ 0 w 27"/>
                <a:gd name="T7" fmla="*/ 0 h 93"/>
                <a:gd name="T8" fmla="*/ 27 w 27"/>
                <a:gd name="T9" fmla="*/ 93 h 93"/>
              </a:gdLst>
              <a:ahLst/>
              <a:cxnLst>
                <a:cxn ang="0">
                  <a:pos x="T0" y="T1"/>
                </a:cxn>
                <a:cxn ang="0">
                  <a:pos x="T2" y="T3"/>
                </a:cxn>
                <a:cxn ang="0">
                  <a:pos x="T4" y="T5"/>
                </a:cxn>
                <a:cxn ang="0">
                  <a:pos x="T6" y="T7"/>
                </a:cxn>
                <a:cxn ang="0">
                  <a:pos x="T8" y="T9"/>
                </a:cxn>
              </a:cxnLst>
              <a:rect l="0" t="0" r="r" b="b"/>
              <a:pathLst>
                <a:path w="27" h="93">
                  <a:moveTo>
                    <a:pt x="27" y="93"/>
                  </a:moveTo>
                  <a:lnTo>
                    <a:pt x="0" y="0"/>
                  </a:lnTo>
                  <a:lnTo>
                    <a:pt x="27" y="93"/>
                  </a:lnTo>
                  <a:lnTo>
                    <a:pt x="0" y="0"/>
                  </a:lnTo>
                  <a:lnTo>
                    <a:pt x="27"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3" name="Freeform 165"/>
            <p:cNvSpPr>
              <a:spLocks/>
            </p:cNvSpPr>
            <p:nvPr/>
          </p:nvSpPr>
          <p:spPr bwMode="auto">
            <a:xfrm rot="-1316223">
              <a:off x="5336" y="2366"/>
              <a:ext cx="91" cy="61"/>
            </a:xfrm>
            <a:custGeom>
              <a:avLst/>
              <a:gdLst>
                <a:gd name="T0" fmla="*/ 26 w 635"/>
                <a:gd name="T1" fmla="*/ 0 h 425"/>
                <a:gd name="T2" fmla="*/ 119 w 635"/>
                <a:gd name="T3" fmla="*/ 0 h 425"/>
                <a:gd name="T4" fmla="*/ 211 w 635"/>
                <a:gd name="T5" fmla="*/ 28 h 425"/>
                <a:gd name="T6" fmla="*/ 330 w 635"/>
                <a:gd name="T7" fmla="*/ 40 h 425"/>
                <a:gd name="T8" fmla="*/ 424 w 635"/>
                <a:gd name="T9" fmla="*/ 94 h 425"/>
                <a:gd name="T10" fmla="*/ 490 w 635"/>
                <a:gd name="T11" fmla="*/ 160 h 425"/>
                <a:gd name="T12" fmla="*/ 569 w 635"/>
                <a:gd name="T13" fmla="*/ 239 h 425"/>
                <a:gd name="T14" fmla="*/ 582 w 635"/>
                <a:gd name="T15" fmla="*/ 279 h 425"/>
                <a:gd name="T16" fmla="*/ 609 w 635"/>
                <a:gd name="T17" fmla="*/ 332 h 425"/>
                <a:gd name="T18" fmla="*/ 609 w 635"/>
                <a:gd name="T19" fmla="*/ 372 h 425"/>
                <a:gd name="T20" fmla="*/ 635 w 635"/>
                <a:gd name="T21" fmla="*/ 425 h 425"/>
                <a:gd name="T22" fmla="*/ 542 w 635"/>
                <a:gd name="T23" fmla="*/ 425 h 425"/>
                <a:gd name="T24" fmla="*/ 516 w 635"/>
                <a:gd name="T25" fmla="*/ 372 h 425"/>
                <a:gd name="T26" fmla="*/ 516 w 635"/>
                <a:gd name="T27" fmla="*/ 345 h 425"/>
                <a:gd name="T28" fmla="*/ 490 w 635"/>
                <a:gd name="T29" fmla="*/ 305 h 425"/>
                <a:gd name="T30" fmla="*/ 490 w 635"/>
                <a:gd name="T31" fmla="*/ 279 h 425"/>
                <a:gd name="T32" fmla="*/ 450 w 635"/>
                <a:gd name="T33" fmla="*/ 239 h 425"/>
                <a:gd name="T34" fmla="*/ 370 w 635"/>
                <a:gd name="T35" fmla="*/ 187 h 425"/>
                <a:gd name="T36" fmla="*/ 277 w 635"/>
                <a:gd name="T37" fmla="*/ 133 h 425"/>
                <a:gd name="T38" fmla="*/ 185 w 635"/>
                <a:gd name="T39" fmla="*/ 120 h 425"/>
                <a:gd name="T40" fmla="*/ 92 w 635"/>
                <a:gd name="T41" fmla="*/ 94 h 425"/>
                <a:gd name="T42" fmla="*/ 0 w 635"/>
                <a:gd name="T43" fmla="*/ 94 h 425"/>
                <a:gd name="T44" fmla="*/ 26 w 635"/>
                <a:gd name="T45"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5" h="425">
                  <a:moveTo>
                    <a:pt x="26" y="0"/>
                  </a:moveTo>
                  <a:lnTo>
                    <a:pt x="119" y="0"/>
                  </a:lnTo>
                  <a:lnTo>
                    <a:pt x="211" y="28"/>
                  </a:lnTo>
                  <a:lnTo>
                    <a:pt x="330" y="40"/>
                  </a:lnTo>
                  <a:lnTo>
                    <a:pt x="424" y="94"/>
                  </a:lnTo>
                  <a:lnTo>
                    <a:pt x="490" y="160"/>
                  </a:lnTo>
                  <a:lnTo>
                    <a:pt x="569" y="239"/>
                  </a:lnTo>
                  <a:lnTo>
                    <a:pt x="582" y="279"/>
                  </a:lnTo>
                  <a:lnTo>
                    <a:pt x="609" y="332"/>
                  </a:lnTo>
                  <a:lnTo>
                    <a:pt x="609" y="372"/>
                  </a:lnTo>
                  <a:lnTo>
                    <a:pt x="635" y="425"/>
                  </a:lnTo>
                  <a:lnTo>
                    <a:pt x="542" y="425"/>
                  </a:lnTo>
                  <a:lnTo>
                    <a:pt x="516" y="372"/>
                  </a:lnTo>
                  <a:lnTo>
                    <a:pt x="516" y="345"/>
                  </a:lnTo>
                  <a:lnTo>
                    <a:pt x="490" y="305"/>
                  </a:lnTo>
                  <a:lnTo>
                    <a:pt x="490" y="279"/>
                  </a:lnTo>
                  <a:lnTo>
                    <a:pt x="450" y="239"/>
                  </a:lnTo>
                  <a:lnTo>
                    <a:pt x="370" y="187"/>
                  </a:lnTo>
                  <a:lnTo>
                    <a:pt x="277" y="133"/>
                  </a:lnTo>
                  <a:lnTo>
                    <a:pt x="185" y="120"/>
                  </a:lnTo>
                  <a:lnTo>
                    <a:pt x="92" y="94"/>
                  </a:lnTo>
                  <a:lnTo>
                    <a:pt x="0" y="94"/>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4" name="Freeform 166"/>
            <p:cNvSpPr>
              <a:spLocks/>
            </p:cNvSpPr>
            <p:nvPr/>
          </p:nvSpPr>
          <p:spPr bwMode="auto">
            <a:xfrm rot="-1316223">
              <a:off x="5331" y="2384"/>
              <a:ext cx="4" cy="13"/>
            </a:xfrm>
            <a:custGeom>
              <a:avLst/>
              <a:gdLst>
                <a:gd name="T0" fmla="*/ 0 w 26"/>
                <a:gd name="T1" fmla="*/ 0 h 94"/>
                <a:gd name="T2" fmla="*/ 26 w 26"/>
                <a:gd name="T3" fmla="*/ 0 h 94"/>
                <a:gd name="T4" fmla="*/ 0 w 26"/>
                <a:gd name="T5" fmla="*/ 94 h 94"/>
                <a:gd name="T6" fmla="*/ 26 w 26"/>
                <a:gd name="T7" fmla="*/ 94 h 94"/>
                <a:gd name="T8" fmla="*/ 0 w 26"/>
                <a:gd name="T9" fmla="*/ 0 h 94"/>
              </a:gdLst>
              <a:ahLst/>
              <a:cxnLst>
                <a:cxn ang="0">
                  <a:pos x="T0" y="T1"/>
                </a:cxn>
                <a:cxn ang="0">
                  <a:pos x="T2" y="T3"/>
                </a:cxn>
                <a:cxn ang="0">
                  <a:pos x="T4" y="T5"/>
                </a:cxn>
                <a:cxn ang="0">
                  <a:pos x="T6" y="T7"/>
                </a:cxn>
                <a:cxn ang="0">
                  <a:pos x="T8" y="T9"/>
                </a:cxn>
              </a:cxnLst>
              <a:rect l="0" t="0" r="r" b="b"/>
              <a:pathLst>
                <a:path w="26" h="94">
                  <a:moveTo>
                    <a:pt x="0" y="0"/>
                  </a:moveTo>
                  <a:lnTo>
                    <a:pt x="26" y="0"/>
                  </a:lnTo>
                  <a:lnTo>
                    <a:pt x="0" y="94"/>
                  </a:lnTo>
                  <a:lnTo>
                    <a:pt x="26" y="9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5" name="Freeform 167"/>
            <p:cNvSpPr>
              <a:spLocks/>
            </p:cNvSpPr>
            <p:nvPr/>
          </p:nvSpPr>
          <p:spPr bwMode="auto">
            <a:xfrm rot="-1316223">
              <a:off x="5267" y="2441"/>
              <a:ext cx="190" cy="79"/>
            </a:xfrm>
            <a:custGeom>
              <a:avLst/>
              <a:gdLst>
                <a:gd name="T0" fmla="*/ 1324 w 1324"/>
                <a:gd name="T1" fmla="*/ 0 h 555"/>
                <a:gd name="T2" fmla="*/ 1298 w 1324"/>
                <a:gd name="T3" fmla="*/ 93 h 555"/>
                <a:gd name="T4" fmla="*/ 1271 w 1324"/>
                <a:gd name="T5" fmla="*/ 185 h 555"/>
                <a:gd name="T6" fmla="*/ 1231 w 1324"/>
                <a:gd name="T7" fmla="*/ 278 h 555"/>
                <a:gd name="T8" fmla="*/ 1165 w 1324"/>
                <a:gd name="T9" fmla="*/ 344 h 555"/>
                <a:gd name="T10" fmla="*/ 1019 w 1324"/>
                <a:gd name="T11" fmla="*/ 437 h 555"/>
                <a:gd name="T12" fmla="*/ 926 w 1324"/>
                <a:gd name="T13" fmla="*/ 489 h 555"/>
                <a:gd name="T14" fmla="*/ 834 w 1324"/>
                <a:gd name="T15" fmla="*/ 503 h 555"/>
                <a:gd name="T16" fmla="*/ 741 w 1324"/>
                <a:gd name="T17" fmla="*/ 503 h 555"/>
                <a:gd name="T18" fmla="*/ 623 w 1324"/>
                <a:gd name="T19" fmla="*/ 529 h 555"/>
                <a:gd name="T20" fmla="*/ 410 w 1324"/>
                <a:gd name="T21" fmla="*/ 555 h 555"/>
                <a:gd name="T22" fmla="*/ 0 w 1324"/>
                <a:gd name="T23" fmla="*/ 555 h 555"/>
                <a:gd name="T24" fmla="*/ 0 w 1324"/>
                <a:gd name="T25" fmla="*/ 463 h 555"/>
                <a:gd name="T26" fmla="*/ 410 w 1324"/>
                <a:gd name="T27" fmla="*/ 463 h 555"/>
                <a:gd name="T28" fmla="*/ 623 w 1324"/>
                <a:gd name="T29" fmla="*/ 437 h 555"/>
                <a:gd name="T30" fmla="*/ 715 w 1324"/>
                <a:gd name="T31" fmla="*/ 437 h 555"/>
                <a:gd name="T32" fmla="*/ 808 w 1324"/>
                <a:gd name="T33" fmla="*/ 410 h 555"/>
                <a:gd name="T34" fmla="*/ 900 w 1324"/>
                <a:gd name="T35" fmla="*/ 384 h 555"/>
                <a:gd name="T36" fmla="*/ 966 w 1324"/>
                <a:gd name="T37" fmla="*/ 370 h 555"/>
                <a:gd name="T38" fmla="*/ 1113 w 1324"/>
                <a:gd name="T39" fmla="*/ 278 h 555"/>
                <a:gd name="T40" fmla="*/ 1165 w 1324"/>
                <a:gd name="T41" fmla="*/ 225 h 555"/>
                <a:gd name="T42" fmla="*/ 1179 w 1324"/>
                <a:gd name="T43" fmla="*/ 159 h 555"/>
                <a:gd name="T44" fmla="*/ 1205 w 1324"/>
                <a:gd name="T45" fmla="*/ 93 h 555"/>
                <a:gd name="T46" fmla="*/ 1231 w 1324"/>
                <a:gd name="T47" fmla="*/ 0 h 555"/>
                <a:gd name="T48" fmla="*/ 1324 w 1324"/>
                <a:gd name="T4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4" h="555">
                  <a:moveTo>
                    <a:pt x="1324" y="0"/>
                  </a:moveTo>
                  <a:lnTo>
                    <a:pt x="1298" y="93"/>
                  </a:lnTo>
                  <a:lnTo>
                    <a:pt x="1271" y="185"/>
                  </a:lnTo>
                  <a:lnTo>
                    <a:pt x="1231" y="278"/>
                  </a:lnTo>
                  <a:lnTo>
                    <a:pt x="1165" y="344"/>
                  </a:lnTo>
                  <a:lnTo>
                    <a:pt x="1019" y="437"/>
                  </a:lnTo>
                  <a:lnTo>
                    <a:pt x="926" y="489"/>
                  </a:lnTo>
                  <a:lnTo>
                    <a:pt x="834" y="503"/>
                  </a:lnTo>
                  <a:lnTo>
                    <a:pt x="741" y="503"/>
                  </a:lnTo>
                  <a:lnTo>
                    <a:pt x="623" y="529"/>
                  </a:lnTo>
                  <a:lnTo>
                    <a:pt x="410" y="555"/>
                  </a:lnTo>
                  <a:lnTo>
                    <a:pt x="0" y="555"/>
                  </a:lnTo>
                  <a:lnTo>
                    <a:pt x="0" y="463"/>
                  </a:lnTo>
                  <a:lnTo>
                    <a:pt x="410" y="463"/>
                  </a:lnTo>
                  <a:lnTo>
                    <a:pt x="623" y="437"/>
                  </a:lnTo>
                  <a:lnTo>
                    <a:pt x="715" y="437"/>
                  </a:lnTo>
                  <a:lnTo>
                    <a:pt x="808" y="410"/>
                  </a:lnTo>
                  <a:lnTo>
                    <a:pt x="900" y="384"/>
                  </a:lnTo>
                  <a:lnTo>
                    <a:pt x="966" y="370"/>
                  </a:lnTo>
                  <a:lnTo>
                    <a:pt x="1113" y="278"/>
                  </a:lnTo>
                  <a:lnTo>
                    <a:pt x="1165" y="225"/>
                  </a:lnTo>
                  <a:lnTo>
                    <a:pt x="1179" y="159"/>
                  </a:lnTo>
                  <a:lnTo>
                    <a:pt x="1205" y="93"/>
                  </a:lnTo>
                  <a:lnTo>
                    <a:pt x="1231" y="0"/>
                  </a:lnTo>
                  <a:lnTo>
                    <a:pt x="13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6" name="Freeform 168"/>
            <p:cNvSpPr>
              <a:spLocks/>
            </p:cNvSpPr>
            <p:nvPr/>
          </p:nvSpPr>
          <p:spPr bwMode="auto">
            <a:xfrm rot="-1316223">
              <a:off x="5422" y="2411"/>
              <a:ext cx="14" cy="1"/>
            </a:xfrm>
            <a:custGeom>
              <a:avLst/>
              <a:gdLst>
                <a:gd name="T0" fmla="*/ 93 w 93"/>
                <a:gd name="T1" fmla="*/ 0 w 93"/>
                <a:gd name="T2" fmla="*/ 93 w 93"/>
              </a:gdLst>
              <a:ahLst/>
              <a:cxnLst>
                <a:cxn ang="0">
                  <a:pos x="T0" y="0"/>
                </a:cxn>
                <a:cxn ang="0">
                  <a:pos x="T1" y="0"/>
                </a:cxn>
                <a:cxn ang="0">
                  <a:pos x="T2" y="0"/>
                </a:cxn>
              </a:cxnLst>
              <a:rect l="0" t="0" r="r" b="b"/>
              <a:pathLst>
                <a:path w="93">
                  <a:moveTo>
                    <a:pt x="93" y="0"/>
                  </a:move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7" name="Freeform 169"/>
            <p:cNvSpPr>
              <a:spLocks/>
            </p:cNvSpPr>
            <p:nvPr/>
          </p:nvSpPr>
          <p:spPr bwMode="auto">
            <a:xfrm rot="-1316223">
              <a:off x="5135" y="2499"/>
              <a:ext cx="143" cy="83"/>
            </a:xfrm>
            <a:custGeom>
              <a:avLst/>
              <a:gdLst>
                <a:gd name="T0" fmla="*/ 980 w 1007"/>
                <a:gd name="T1" fmla="*/ 582 h 582"/>
                <a:gd name="T2" fmla="*/ 835 w 1007"/>
                <a:gd name="T3" fmla="*/ 582 h 582"/>
                <a:gd name="T4" fmla="*/ 769 w 1007"/>
                <a:gd name="T5" fmla="*/ 556 h 582"/>
                <a:gd name="T6" fmla="*/ 702 w 1007"/>
                <a:gd name="T7" fmla="*/ 530 h 582"/>
                <a:gd name="T8" fmla="*/ 556 w 1007"/>
                <a:gd name="T9" fmla="*/ 490 h 582"/>
                <a:gd name="T10" fmla="*/ 437 w 1007"/>
                <a:gd name="T11" fmla="*/ 411 h 582"/>
                <a:gd name="T12" fmla="*/ 345 w 1007"/>
                <a:gd name="T13" fmla="*/ 319 h 582"/>
                <a:gd name="T14" fmla="*/ 239 w 1007"/>
                <a:gd name="T15" fmla="*/ 252 h 582"/>
                <a:gd name="T16" fmla="*/ 0 w 1007"/>
                <a:gd name="T17" fmla="*/ 66 h 582"/>
                <a:gd name="T18" fmla="*/ 66 w 1007"/>
                <a:gd name="T19" fmla="*/ 0 h 582"/>
                <a:gd name="T20" fmla="*/ 305 w 1007"/>
                <a:gd name="T21" fmla="*/ 186 h 582"/>
                <a:gd name="T22" fmla="*/ 397 w 1007"/>
                <a:gd name="T23" fmla="*/ 252 h 582"/>
                <a:gd name="T24" fmla="*/ 517 w 1007"/>
                <a:gd name="T25" fmla="*/ 345 h 582"/>
                <a:gd name="T26" fmla="*/ 610 w 1007"/>
                <a:gd name="T27" fmla="*/ 397 h 582"/>
                <a:gd name="T28" fmla="*/ 729 w 1007"/>
                <a:gd name="T29" fmla="*/ 437 h 582"/>
                <a:gd name="T30" fmla="*/ 795 w 1007"/>
                <a:gd name="T31" fmla="*/ 464 h 582"/>
                <a:gd name="T32" fmla="*/ 835 w 1007"/>
                <a:gd name="T33" fmla="*/ 490 h 582"/>
                <a:gd name="T34" fmla="*/ 1007 w 1007"/>
                <a:gd name="T35" fmla="*/ 490 h 582"/>
                <a:gd name="T36" fmla="*/ 980 w 1007"/>
                <a:gd name="T37"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7" h="582">
                  <a:moveTo>
                    <a:pt x="980" y="582"/>
                  </a:moveTo>
                  <a:lnTo>
                    <a:pt x="835" y="582"/>
                  </a:lnTo>
                  <a:lnTo>
                    <a:pt x="769" y="556"/>
                  </a:lnTo>
                  <a:lnTo>
                    <a:pt x="702" y="530"/>
                  </a:lnTo>
                  <a:lnTo>
                    <a:pt x="556" y="490"/>
                  </a:lnTo>
                  <a:lnTo>
                    <a:pt x="437" y="411"/>
                  </a:lnTo>
                  <a:lnTo>
                    <a:pt x="345" y="319"/>
                  </a:lnTo>
                  <a:lnTo>
                    <a:pt x="239" y="252"/>
                  </a:lnTo>
                  <a:lnTo>
                    <a:pt x="0" y="66"/>
                  </a:lnTo>
                  <a:lnTo>
                    <a:pt x="66" y="0"/>
                  </a:lnTo>
                  <a:lnTo>
                    <a:pt x="305" y="186"/>
                  </a:lnTo>
                  <a:lnTo>
                    <a:pt x="397" y="252"/>
                  </a:lnTo>
                  <a:lnTo>
                    <a:pt x="517" y="345"/>
                  </a:lnTo>
                  <a:lnTo>
                    <a:pt x="610" y="397"/>
                  </a:lnTo>
                  <a:lnTo>
                    <a:pt x="729" y="437"/>
                  </a:lnTo>
                  <a:lnTo>
                    <a:pt x="795" y="464"/>
                  </a:lnTo>
                  <a:lnTo>
                    <a:pt x="835" y="490"/>
                  </a:lnTo>
                  <a:lnTo>
                    <a:pt x="1007" y="490"/>
                  </a:lnTo>
                  <a:lnTo>
                    <a:pt x="980" y="5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8" name="Freeform 170"/>
            <p:cNvSpPr>
              <a:spLocks/>
            </p:cNvSpPr>
            <p:nvPr/>
          </p:nvSpPr>
          <p:spPr bwMode="auto">
            <a:xfrm rot="-1316223">
              <a:off x="5283" y="2540"/>
              <a:ext cx="3" cy="13"/>
            </a:xfrm>
            <a:custGeom>
              <a:avLst/>
              <a:gdLst>
                <a:gd name="T0" fmla="*/ 27 w 27"/>
                <a:gd name="T1" fmla="*/ 92 h 92"/>
                <a:gd name="T2" fmla="*/ 0 w 27"/>
                <a:gd name="T3" fmla="*/ 92 h 92"/>
                <a:gd name="T4" fmla="*/ 27 w 27"/>
                <a:gd name="T5" fmla="*/ 0 h 92"/>
                <a:gd name="T6" fmla="*/ 27 w 27"/>
                <a:gd name="T7" fmla="*/ 92 h 92"/>
              </a:gdLst>
              <a:ahLst/>
              <a:cxnLst>
                <a:cxn ang="0">
                  <a:pos x="T0" y="T1"/>
                </a:cxn>
                <a:cxn ang="0">
                  <a:pos x="T2" y="T3"/>
                </a:cxn>
                <a:cxn ang="0">
                  <a:pos x="T4" y="T5"/>
                </a:cxn>
                <a:cxn ang="0">
                  <a:pos x="T6" y="T7"/>
                </a:cxn>
              </a:cxnLst>
              <a:rect l="0" t="0" r="r" b="b"/>
              <a:pathLst>
                <a:path w="27" h="92">
                  <a:moveTo>
                    <a:pt x="27" y="92"/>
                  </a:moveTo>
                  <a:lnTo>
                    <a:pt x="0" y="92"/>
                  </a:lnTo>
                  <a:lnTo>
                    <a:pt x="27" y="0"/>
                  </a:lnTo>
                  <a:lnTo>
                    <a:pt x="27"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59" name="Freeform 171"/>
            <p:cNvSpPr>
              <a:spLocks/>
            </p:cNvSpPr>
            <p:nvPr/>
          </p:nvSpPr>
          <p:spPr bwMode="auto">
            <a:xfrm rot="-1316223">
              <a:off x="5101" y="2505"/>
              <a:ext cx="30" cy="33"/>
            </a:xfrm>
            <a:custGeom>
              <a:avLst/>
              <a:gdLst>
                <a:gd name="T0" fmla="*/ 145 w 211"/>
                <a:gd name="T1" fmla="*/ 225 h 225"/>
                <a:gd name="T2" fmla="*/ 211 w 211"/>
                <a:gd name="T3" fmla="*/ 185 h 225"/>
                <a:gd name="T4" fmla="*/ 79 w 211"/>
                <a:gd name="T5" fmla="*/ 0 h 225"/>
                <a:gd name="T6" fmla="*/ 0 w 211"/>
                <a:gd name="T7" fmla="*/ 40 h 225"/>
                <a:gd name="T8" fmla="*/ 145 w 211"/>
                <a:gd name="T9" fmla="*/ 225 h 225"/>
              </a:gdLst>
              <a:ahLst/>
              <a:cxnLst>
                <a:cxn ang="0">
                  <a:pos x="T0" y="T1"/>
                </a:cxn>
                <a:cxn ang="0">
                  <a:pos x="T2" y="T3"/>
                </a:cxn>
                <a:cxn ang="0">
                  <a:pos x="T4" y="T5"/>
                </a:cxn>
                <a:cxn ang="0">
                  <a:pos x="T6" y="T7"/>
                </a:cxn>
                <a:cxn ang="0">
                  <a:pos x="T8" y="T9"/>
                </a:cxn>
              </a:cxnLst>
              <a:rect l="0" t="0" r="r" b="b"/>
              <a:pathLst>
                <a:path w="211" h="225">
                  <a:moveTo>
                    <a:pt x="145" y="225"/>
                  </a:moveTo>
                  <a:lnTo>
                    <a:pt x="211" y="185"/>
                  </a:lnTo>
                  <a:lnTo>
                    <a:pt x="79" y="0"/>
                  </a:lnTo>
                  <a:lnTo>
                    <a:pt x="0" y="40"/>
                  </a:lnTo>
                  <a:lnTo>
                    <a:pt x="145" y="2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0" name="Freeform 172"/>
            <p:cNvSpPr>
              <a:spLocks/>
            </p:cNvSpPr>
            <p:nvPr/>
          </p:nvSpPr>
          <p:spPr bwMode="auto">
            <a:xfrm rot="-1316223">
              <a:off x="5126" y="2526"/>
              <a:ext cx="9" cy="9"/>
            </a:xfrm>
            <a:custGeom>
              <a:avLst/>
              <a:gdLst>
                <a:gd name="T0" fmla="*/ 0 w 66"/>
                <a:gd name="T1" fmla="*/ 66 h 66"/>
                <a:gd name="T2" fmla="*/ 0 w 66"/>
                <a:gd name="T3" fmla="*/ 40 h 66"/>
                <a:gd name="T4" fmla="*/ 66 w 66"/>
                <a:gd name="T5" fmla="*/ 0 h 66"/>
                <a:gd name="T6" fmla="*/ 0 w 66"/>
                <a:gd name="T7" fmla="*/ 66 h 66"/>
              </a:gdLst>
              <a:ahLst/>
              <a:cxnLst>
                <a:cxn ang="0">
                  <a:pos x="T0" y="T1"/>
                </a:cxn>
                <a:cxn ang="0">
                  <a:pos x="T2" y="T3"/>
                </a:cxn>
                <a:cxn ang="0">
                  <a:pos x="T4" y="T5"/>
                </a:cxn>
                <a:cxn ang="0">
                  <a:pos x="T6" y="T7"/>
                </a:cxn>
              </a:cxnLst>
              <a:rect l="0" t="0" r="r" b="b"/>
              <a:pathLst>
                <a:path w="66" h="66">
                  <a:moveTo>
                    <a:pt x="0" y="66"/>
                  </a:moveTo>
                  <a:lnTo>
                    <a:pt x="0" y="40"/>
                  </a:lnTo>
                  <a:lnTo>
                    <a:pt x="66" y="0"/>
                  </a:lnTo>
                  <a:lnTo>
                    <a:pt x="0"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1" name="Freeform 173"/>
            <p:cNvSpPr>
              <a:spLocks/>
            </p:cNvSpPr>
            <p:nvPr/>
          </p:nvSpPr>
          <p:spPr bwMode="auto">
            <a:xfrm rot="-1316223">
              <a:off x="5119" y="2491"/>
              <a:ext cx="81" cy="140"/>
            </a:xfrm>
            <a:custGeom>
              <a:avLst/>
              <a:gdLst>
                <a:gd name="T0" fmla="*/ 79 w 569"/>
                <a:gd name="T1" fmla="*/ 0 h 980"/>
                <a:gd name="T2" fmla="*/ 265 w 569"/>
                <a:gd name="T3" fmla="*/ 225 h 980"/>
                <a:gd name="T4" fmla="*/ 397 w 569"/>
                <a:gd name="T5" fmla="*/ 437 h 980"/>
                <a:gd name="T6" fmla="*/ 476 w 569"/>
                <a:gd name="T7" fmla="*/ 556 h 980"/>
                <a:gd name="T8" fmla="*/ 516 w 569"/>
                <a:gd name="T9" fmla="*/ 701 h 980"/>
                <a:gd name="T10" fmla="*/ 542 w 569"/>
                <a:gd name="T11" fmla="*/ 834 h 980"/>
                <a:gd name="T12" fmla="*/ 569 w 569"/>
                <a:gd name="T13" fmla="*/ 980 h 980"/>
                <a:gd name="T14" fmla="*/ 476 w 569"/>
                <a:gd name="T15" fmla="*/ 980 h 980"/>
                <a:gd name="T16" fmla="*/ 450 w 569"/>
                <a:gd name="T17" fmla="*/ 834 h 980"/>
                <a:gd name="T18" fmla="*/ 424 w 569"/>
                <a:gd name="T19" fmla="*/ 715 h 980"/>
                <a:gd name="T20" fmla="*/ 384 w 569"/>
                <a:gd name="T21" fmla="*/ 596 h 980"/>
                <a:gd name="T22" fmla="*/ 331 w 569"/>
                <a:gd name="T23" fmla="*/ 490 h 980"/>
                <a:gd name="T24" fmla="*/ 199 w 569"/>
                <a:gd name="T25" fmla="*/ 277 h 980"/>
                <a:gd name="T26" fmla="*/ 0 w 569"/>
                <a:gd name="T27" fmla="*/ 40 h 980"/>
                <a:gd name="T28" fmla="*/ 79 w 569"/>
                <a:gd name="T29"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980">
                  <a:moveTo>
                    <a:pt x="79" y="0"/>
                  </a:moveTo>
                  <a:lnTo>
                    <a:pt x="265" y="225"/>
                  </a:lnTo>
                  <a:lnTo>
                    <a:pt x="397" y="437"/>
                  </a:lnTo>
                  <a:lnTo>
                    <a:pt x="476" y="556"/>
                  </a:lnTo>
                  <a:lnTo>
                    <a:pt x="516" y="701"/>
                  </a:lnTo>
                  <a:lnTo>
                    <a:pt x="542" y="834"/>
                  </a:lnTo>
                  <a:lnTo>
                    <a:pt x="569" y="980"/>
                  </a:lnTo>
                  <a:lnTo>
                    <a:pt x="476" y="980"/>
                  </a:lnTo>
                  <a:lnTo>
                    <a:pt x="450" y="834"/>
                  </a:lnTo>
                  <a:lnTo>
                    <a:pt x="424" y="715"/>
                  </a:lnTo>
                  <a:lnTo>
                    <a:pt x="384" y="596"/>
                  </a:lnTo>
                  <a:lnTo>
                    <a:pt x="331" y="490"/>
                  </a:lnTo>
                  <a:lnTo>
                    <a:pt x="199" y="277"/>
                  </a:lnTo>
                  <a:lnTo>
                    <a:pt x="0" y="40"/>
                  </a:lnTo>
                  <a:lnTo>
                    <a:pt x="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2" name="Freeform 174"/>
            <p:cNvSpPr>
              <a:spLocks/>
            </p:cNvSpPr>
            <p:nvPr/>
          </p:nvSpPr>
          <p:spPr bwMode="auto">
            <a:xfrm rot="-1316223">
              <a:off x="5096" y="2509"/>
              <a:ext cx="11" cy="6"/>
            </a:xfrm>
            <a:custGeom>
              <a:avLst/>
              <a:gdLst>
                <a:gd name="T0" fmla="*/ 0 w 79"/>
                <a:gd name="T1" fmla="*/ 40 h 40"/>
                <a:gd name="T2" fmla="*/ 79 w 79"/>
                <a:gd name="T3" fmla="*/ 0 h 40"/>
                <a:gd name="T4" fmla="*/ 0 w 79"/>
                <a:gd name="T5" fmla="*/ 40 h 40"/>
                <a:gd name="T6" fmla="*/ 79 w 79"/>
                <a:gd name="T7" fmla="*/ 0 h 40"/>
                <a:gd name="T8" fmla="*/ 0 w 79"/>
                <a:gd name="T9" fmla="*/ 40 h 40"/>
              </a:gdLst>
              <a:ahLst/>
              <a:cxnLst>
                <a:cxn ang="0">
                  <a:pos x="T0" y="T1"/>
                </a:cxn>
                <a:cxn ang="0">
                  <a:pos x="T2" y="T3"/>
                </a:cxn>
                <a:cxn ang="0">
                  <a:pos x="T4" y="T5"/>
                </a:cxn>
                <a:cxn ang="0">
                  <a:pos x="T6" y="T7"/>
                </a:cxn>
                <a:cxn ang="0">
                  <a:pos x="T8" y="T9"/>
                </a:cxn>
              </a:cxnLst>
              <a:rect l="0" t="0" r="r" b="b"/>
              <a:pathLst>
                <a:path w="79" h="40">
                  <a:moveTo>
                    <a:pt x="0" y="40"/>
                  </a:moveTo>
                  <a:lnTo>
                    <a:pt x="79" y="0"/>
                  </a:lnTo>
                  <a:lnTo>
                    <a:pt x="0" y="40"/>
                  </a:lnTo>
                  <a:lnTo>
                    <a:pt x="79" y="0"/>
                  </a:lnTo>
                  <a:lnTo>
                    <a:pt x="0"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3" name="Freeform 175"/>
            <p:cNvSpPr>
              <a:spLocks/>
            </p:cNvSpPr>
            <p:nvPr/>
          </p:nvSpPr>
          <p:spPr bwMode="auto">
            <a:xfrm rot="-1316223">
              <a:off x="5027" y="2649"/>
              <a:ext cx="244" cy="208"/>
            </a:xfrm>
            <a:custGeom>
              <a:avLst/>
              <a:gdLst>
                <a:gd name="T0" fmla="*/ 1708 w 1708"/>
                <a:gd name="T1" fmla="*/ 0 h 1456"/>
                <a:gd name="T2" fmla="*/ 1681 w 1708"/>
                <a:gd name="T3" fmla="*/ 159 h 1456"/>
                <a:gd name="T4" fmla="*/ 1655 w 1708"/>
                <a:gd name="T5" fmla="*/ 291 h 1456"/>
                <a:gd name="T6" fmla="*/ 1615 w 1708"/>
                <a:gd name="T7" fmla="*/ 464 h 1456"/>
                <a:gd name="T8" fmla="*/ 1536 w 1708"/>
                <a:gd name="T9" fmla="*/ 596 h 1456"/>
                <a:gd name="T10" fmla="*/ 1470 w 1708"/>
                <a:gd name="T11" fmla="*/ 715 h 1456"/>
                <a:gd name="T12" fmla="*/ 1430 w 1708"/>
                <a:gd name="T13" fmla="*/ 781 h 1456"/>
                <a:gd name="T14" fmla="*/ 1378 w 1708"/>
                <a:gd name="T15" fmla="*/ 861 h 1456"/>
                <a:gd name="T16" fmla="*/ 1284 w 1708"/>
                <a:gd name="T17" fmla="*/ 954 h 1456"/>
                <a:gd name="T18" fmla="*/ 1165 w 1708"/>
                <a:gd name="T19" fmla="*/ 1060 h 1456"/>
                <a:gd name="T20" fmla="*/ 1047 w 1708"/>
                <a:gd name="T21" fmla="*/ 1165 h 1456"/>
                <a:gd name="T22" fmla="*/ 940 w 1708"/>
                <a:gd name="T23" fmla="*/ 1231 h 1456"/>
                <a:gd name="T24" fmla="*/ 794 w 1708"/>
                <a:gd name="T25" fmla="*/ 1298 h 1456"/>
                <a:gd name="T26" fmla="*/ 635 w 1708"/>
                <a:gd name="T27" fmla="*/ 1364 h 1456"/>
                <a:gd name="T28" fmla="*/ 490 w 1708"/>
                <a:gd name="T29" fmla="*/ 1390 h 1456"/>
                <a:gd name="T30" fmla="*/ 332 w 1708"/>
                <a:gd name="T31" fmla="*/ 1444 h 1456"/>
                <a:gd name="T32" fmla="*/ 185 w 1708"/>
                <a:gd name="T33" fmla="*/ 1456 h 1456"/>
                <a:gd name="T34" fmla="*/ 27 w 1708"/>
                <a:gd name="T35" fmla="*/ 1456 h 1456"/>
                <a:gd name="T36" fmla="*/ 0 w 1708"/>
                <a:gd name="T37" fmla="*/ 1364 h 1456"/>
                <a:gd name="T38" fmla="*/ 173 w 1708"/>
                <a:gd name="T39" fmla="*/ 1364 h 1456"/>
                <a:gd name="T40" fmla="*/ 304 w 1708"/>
                <a:gd name="T41" fmla="*/ 1351 h 1456"/>
                <a:gd name="T42" fmla="*/ 464 w 1708"/>
                <a:gd name="T43" fmla="*/ 1324 h 1456"/>
                <a:gd name="T44" fmla="*/ 609 w 1708"/>
                <a:gd name="T45" fmla="*/ 1271 h 1456"/>
                <a:gd name="T46" fmla="*/ 755 w 1708"/>
                <a:gd name="T47" fmla="*/ 1205 h 1456"/>
                <a:gd name="T48" fmla="*/ 860 w 1708"/>
                <a:gd name="T49" fmla="*/ 1165 h 1456"/>
                <a:gd name="T50" fmla="*/ 1007 w 1708"/>
                <a:gd name="T51" fmla="*/ 1060 h 1456"/>
                <a:gd name="T52" fmla="*/ 1125 w 1708"/>
                <a:gd name="T53" fmla="*/ 994 h 1456"/>
                <a:gd name="T54" fmla="*/ 1218 w 1708"/>
                <a:gd name="T55" fmla="*/ 874 h 1456"/>
                <a:gd name="T56" fmla="*/ 1311 w 1708"/>
                <a:gd name="T57" fmla="*/ 781 h 1456"/>
                <a:gd name="T58" fmla="*/ 1350 w 1708"/>
                <a:gd name="T59" fmla="*/ 741 h 1456"/>
                <a:gd name="T60" fmla="*/ 1404 w 1708"/>
                <a:gd name="T61" fmla="*/ 675 h 1456"/>
                <a:gd name="T62" fmla="*/ 1470 w 1708"/>
                <a:gd name="T63" fmla="*/ 556 h 1456"/>
                <a:gd name="T64" fmla="*/ 1523 w 1708"/>
                <a:gd name="T65" fmla="*/ 437 h 1456"/>
                <a:gd name="T66" fmla="*/ 1563 w 1708"/>
                <a:gd name="T67" fmla="*/ 291 h 1456"/>
                <a:gd name="T68" fmla="*/ 1589 w 1708"/>
                <a:gd name="T69" fmla="*/ 132 h 1456"/>
                <a:gd name="T70" fmla="*/ 1615 w 1708"/>
                <a:gd name="T71" fmla="*/ 0 h 1456"/>
                <a:gd name="T72" fmla="*/ 1708 w 1708"/>
                <a:gd name="T7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8" h="1456">
                  <a:moveTo>
                    <a:pt x="1708" y="0"/>
                  </a:moveTo>
                  <a:lnTo>
                    <a:pt x="1681" y="159"/>
                  </a:lnTo>
                  <a:lnTo>
                    <a:pt x="1655" y="291"/>
                  </a:lnTo>
                  <a:lnTo>
                    <a:pt x="1615" y="464"/>
                  </a:lnTo>
                  <a:lnTo>
                    <a:pt x="1536" y="596"/>
                  </a:lnTo>
                  <a:lnTo>
                    <a:pt x="1470" y="715"/>
                  </a:lnTo>
                  <a:lnTo>
                    <a:pt x="1430" y="781"/>
                  </a:lnTo>
                  <a:lnTo>
                    <a:pt x="1378" y="861"/>
                  </a:lnTo>
                  <a:lnTo>
                    <a:pt x="1284" y="954"/>
                  </a:lnTo>
                  <a:lnTo>
                    <a:pt x="1165" y="1060"/>
                  </a:lnTo>
                  <a:lnTo>
                    <a:pt x="1047" y="1165"/>
                  </a:lnTo>
                  <a:lnTo>
                    <a:pt x="940" y="1231"/>
                  </a:lnTo>
                  <a:lnTo>
                    <a:pt x="794" y="1298"/>
                  </a:lnTo>
                  <a:lnTo>
                    <a:pt x="635" y="1364"/>
                  </a:lnTo>
                  <a:lnTo>
                    <a:pt x="490" y="1390"/>
                  </a:lnTo>
                  <a:lnTo>
                    <a:pt x="332" y="1444"/>
                  </a:lnTo>
                  <a:lnTo>
                    <a:pt x="185" y="1456"/>
                  </a:lnTo>
                  <a:lnTo>
                    <a:pt x="27" y="1456"/>
                  </a:lnTo>
                  <a:lnTo>
                    <a:pt x="0" y="1364"/>
                  </a:lnTo>
                  <a:lnTo>
                    <a:pt x="173" y="1364"/>
                  </a:lnTo>
                  <a:lnTo>
                    <a:pt x="304" y="1351"/>
                  </a:lnTo>
                  <a:lnTo>
                    <a:pt x="464" y="1324"/>
                  </a:lnTo>
                  <a:lnTo>
                    <a:pt x="609" y="1271"/>
                  </a:lnTo>
                  <a:lnTo>
                    <a:pt x="755" y="1205"/>
                  </a:lnTo>
                  <a:lnTo>
                    <a:pt x="860" y="1165"/>
                  </a:lnTo>
                  <a:lnTo>
                    <a:pt x="1007" y="1060"/>
                  </a:lnTo>
                  <a:lnTo>
                    <a:pt x="1125" y="994"/>
                  </a:lnTo>
                  <a:lnTo>
                    <a:pt x="1218" y="874"/>
                  </a:lnTo>
                  <a:lnTo>
                    <a:pt x="1311" y="781"/>
                  </a:lnTo>
                  <a:lnTo>
                    <a:pt x="1350" y="741"/>
                  </a:lnTo>
                  <a:lnTo>
                    <a:pt x="1404" y="675"/>
                  </a:lnTo>
                  <a:lnTo>
                    <a:pt x="1470" y="556"/>
                  </a:lnTo>
                  <a:lnTo>
                    <a:pt x="1523" y="437"/>
                  </a:lnTo>
                  <a:lnTo>
                    <a:pt x="1563" y="291"/>
                  </a:lnTo>
                  <a:lnTo>
                    <a:pt x="1589" y="132"/>
                  </a:lnTo>
                  <a:lnTo>
                    <a:pt x="1615" y="0"/>
                  </a:lnTo>
                  <a:lnTo>
                    <a:pt x="170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4" name="Freeform 176"/>
            <p:cNvSpPr>
              <a:spLocks/>
            </p:cNvSpPr>
            <p:nvPr/>
          </p:nvSpPr>
          <p:spPr bwMode="auto">
            <a:xfrm rot="-1316223">
              <a:off x="5211" y="2613"/>
              <a:ext cx="13" cy="1"/>
            </a:xfrm>
            <a:custGeom>
              <a:avLst/>
              <a:gdLst>
                <a:gd name="T0" fmla="*/ 93 w 93"/>
                <a:gd name="T1" fmla="*/ 0 w 93"/>
                <a:gd name="T2" fmla="*/ 93 w 93"/>
              </a:gdLst>
              <a:ahLst/>
              <a:cxnLst>
                <a:cxn ang="0">
                  <a:pos x="T0" y="0"/>
                </a:cxn>
                <a:cxn ang="0">
                  <a:pos x="T1" y="0"/>
                </a:cxn>
                <a:cxn ang="0">
                  <a:pos x="T2" y="0"/>
                </a:cxn>
              </a:cxnLst>
              <a:rect l="0" t="0" r="r" b="b"/>
              <a:pathLst>
                <a:path w="93">
                  <a:moveTo>
                    <a:pt x="93" y="0"/>
                  </a:move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5" name="Freeform 177"/>
            <p:cNvSpPr>
              <a:spLocks/>
            </p:cNvSpPr>
            <p:nvPr/>
          </p:nvSpPr>
          <p:spPr bwMode="auto">
            <a:xfrm rot="-1316223">
              <a:off x="4973" y="2875"/>
              <a:ext cx="102" cy="39"/>
            </a:xfrm>
            <a:custGeom>
              <a:avLst/>
              <a:gdLst>
                <a:gd name="T0" fmla="*/ 715 w 715"/>
                <a:gd name="T1" fmla="*/ 277 h 277"/>
                <a:gd name="T2" fmla="*/ 596 w 715"/>
                <a:gd name="T3" fmla="*/ 277 h 277"/>
                <a:gd name="T4" fmla="*/ 502 w 715"/>
                <a:gd name="T5" fmla="*/ 265 h 277"/>
                <a:gd name="T6" fmla="*/ 317 w 715"/>
                <a:gd name="T7" fmla="*/ 239 h 277"/>
                <a:gd name="T8" fmla="*/ 0 w 715"/>
                <a:gd name="T9" fmla="*/ 92 h 277"/>
                <a:gd name="T10" fmla="*/ 12 w 715"/>
                <a:gd name="T11" fmla="*/ 0 h 277"/>
                <a:gd name="T12" fmla="*/ 371 w 715"/>
                <a:gd name="T13" fmla="*/ 145 h 277"/>
                <a:gd name="T14" fmla="*/ 530 w 715"/>
                <a:gd name="T15" fmla="*/ 185 h 277"/>
                <a:gd name="T16" fmla="*/ 622 w 715"/>
                <a:gd name="T17" fmla="*/ 185 h 277"/>
                <a:gd name="T18" fmla="*/ 715 w 715"/>
                <a:gd name="T19" fmla="*/ 185 h 277"/>
                <a:gd name="T20" fmla="*/ 715 w 715"/>
                <a:gd name="T21"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5" h="277">
                  <a:moveTo>
                    <a:pt x="715" y="277"/>
                  </a:moveTo>
                  <a:lnTo>
                    <a:pt x="596" y="277"/>
                  </a:lnTo>
                  <a:lnTo>
                    <a:pt x="502" y="265"/>
                  </a:lnTo>
                  <a:lnTo>
                    <a:pt x="317" y="239"/>
                  </a:lnTo>
                  <a:lnTo>
                    <a:pt x="0" y="92"/>
                  </a:lnTo>
                  <a:lnTo>
                    <a:pt x="12" y="0"/>
                  </a:lnTo>
                  <a:lnTo>
                    <a:pt x="371" y="145"/>
                  </a:lnTo>
                  <a:lnTo>
                    <a:pt x="530" y="185"/>
                  </a:lnTo>
                  <a:lnTo>
                    <a:pt x="622" y="185"/>
                  </a:lnTo>
                  <a:lnTo>
                    <a:pt x="715" y="185"/>
                  </a:lnTo>
                  <a:lnTo>
                    <a:pt x="715" y="2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6" name="Freeform 178"/>
            <p:cNvSpPr>
              <a:spLocks/>
            </p:cNvSpPr>
            <p:nvPr/>
          </p:nvSpPr>
          <p:spPr bwMode="auto">
            <a:xfrm rot="-1316223">
              <a:off x="4983" y="2892"/>
              <a:ext cx="32" cy="92"/>
            </a:xfrm>
            <a:custGeom>
              <a:avLst/>
              <a:gdLst>
                <a:gd name="T0" fmla="*/ 66 w 225"/>
                <a:gd name="T1" fmla="*/ 0 h 649"/>
                <a:gd name="T2" fmla="*/ 132 w 225"/>
                <a:gd name="T3" fmla="*/ 159 h 649"/>
                <a:gd name="T4" fmla="*/ 158 w 225"/>
                <a:gd name="T5" fmla="*/ 239 h 649"/>
                <a:gd name="T6" fmla="*/ 185 w 225"/>
                <a:gd name="T7" fmla="*/ 331 h 649"/>
                <a:gd name="T8" fmla="*/ 211 w 225"/>
                <a:gd name="T9" fmla="*/ 464 h 649"/>
                <a:gd name="T10" fmla="*/ 225 w 225"/>
                <a:gd name="T11" fmla="*/ 649 h 649"/>
                <a:gd name="T12" fmla="*/ 132 w 225"/>
                <a:gd name="T13" fmla="*/ 649 h 649"/>
                <a:gd name="T14" fmla="*/ 118 w 225"/>
                <a:gd name="T15" fmla="*/ 490 h 649"/>
                <a:gd name="T16" fmla="*/ 92 w 225"/>
                <a:gd name="T17" fmla="*/ 331 h 649"/>
                <a:gd name="T18" fmla="*/ 66 w 225"/>
                <a:gd name="T19" fmla="*/ 279 h 649"/>
                <a:gd name="T20" fmla="*/ 38 w 225"/>
                <a:gd name="T21" fmla="*/ 213 h 649"/>
                <a:gd name="T22" fmla="*/ 0 w 225"/>
                <a:gd name="T23" fmla="*/ 53 h 649"/>
                <a:gd name="T24" fmla="*/ 66 w 225"/>
                <a:gd name="T25"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649">
                  <a:moveTo>
                    <a:pt x="66" y="0"/>
                  </a:moveTo>
                  <a:lnTo>
                    <a:pt x="132" y="159"/>
                  </a:lnTo>
                  <a:lnTo>
                    <a:pt x="158" y="239"/>
                  </a:lnTo>
                  <a:lnTo>
                    <a:pt x="185" y="331"/>
                  </a:lnTo>
                  <a:lnTo>
                    <a:pt x="211" y="464"/>
                  </a:lnTo>
                  <a:lnTo>
                    <a:pt x="225" y="649"/>
                  </a:lnTo>
                  <a:lnTo>
                    <a:pt x="132" y="649"/>
                  </a:lnTo>
                  <a:lnTo>
                    <a:pt x="118" y="490"/>
                  </a:lnTo>
                  <a:lnTo>
                    <a:pt x="92" y="331"/>
                  </a:lnTo>
                  <a:lnTo>
                    <a:pt x="66" y="279"/>
                  </a:lnTo>
                  <a:lnTo>
                    <a:pt x="38" y="213"/>
                  </a:lnTo>
                  <a:lnTo>
                    <a:pt x="0" y="53"/>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7" name="Freeform 179"/>
            <p:cNvSpPr>
              <a:spLocks/>
            </p:cNvSpPr>
            <p:nvPr/>
          </p:nvSpPr>
          <p:spPr bwMode="auto">
            <a:xfrm rot="-1316223">
              <a:off x="4959" y="2894"/>
              <a:ext cx="18" cy="15"/>
            </a:xfrm>
            <a:custGeom>
              <a:avLst/>
              <a:gdLst>
                <a:gd name="T0" fmla="*/ 92 w 120"/>
                <a:gd name="T1" fmla="*/ 14 h 106"/>
                <a:gd name="T2" fmla="*/ 0 w 120"/>
                <a:gd name="T3" fmla="*/ 0 h 106"/>
                <a:gd name="T4" fmla="*/ 54 w 120"/>
                <a:gd name="T5" fmla="*/ 93 h 106"/>
                <a:gd name="T6" fmla="*/ 120 w 120"/>
                <a:gd name="T7" fmla="*/ 40 h 106"/>
                <a:gd name="T8" fmla="*/ 80 w 120"/>
                <a:gd name="T9" fmla="*/ 106 h 106"/>
                <a:gd name="T10" fmla="*/ 92 w 120"/>
                <a:gd name="T11" fmla="*/ 14 h 106"/>
              </a:gdLst>
              <a:ahLst/>
              <a:cxnLst>
                <a:cxn ang="0">
                  <a:pos x="T0" y="T1"/>
                </a:cxn>
                <a:cxn ang="0">
                  <a:pos x="T2" y="T3"/>
                </a:cxn>
                <a:cxn ang="0">
                  <a:pos x="T4" y="T5"/>
                </a:cxn>
                <a:cxn ang="0">
                  <a:pos x="T6" y="T7"/>
                </a:cxn>
                <a:cxn ang="0">
                  <a:pos x="T8" y="T9"/>
                </a:cxn>
                <a:cxn ang="0">
                  <a:pos x="T10" y="T11"/>
                </a:cxn>
              </a:cxnLst>
              <a:rect l="0" t="0" r="r" b="b"/>
              <a:pathLst>
                <a:path w="120" h="106">
                  <a:moveTo>
                    <a:pt x="92" y="14"/>
                  </a:moveTo>
                  <a:lnTo>
                    <a:pt x="0" y="0"/>
                  </a:lnTo>
                  <a:lnTo>
                    <a:pt x="54" y="93"/>
                  </a:lnTo>
                  <a:lnTo>
                    <a:pt x="120" y="40"/>
                  </a:lnTo>
                  <a:lnTo>
                    <a:pt x="80" y="106"/>
                  </a:lnTo>
                  <a:lnTo>
                    <a:pt x="9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8" name="Freeform 180"/>
            <p:cNvSpPr>
              <a:spLocks/>
            </p:cNvSpPr>
            <p:nvPr/>
          </p:nvSpPr>
          <p:spPr bwMode="auto">
            <a:xfrm rot="-1316223">
              <a:off x="4941" y="2991"/>
              <a:ext cx="123" cy="157"/>
            </a:xfrm>
            <a:custGeom>
              <a:avLst/>
              <a:gdLst>
                <a:gd name="T0" fmla="*/ 862 w 862"/>
                <a:gd name="T1" fmla="*/ 0 h 1099"/>
                <a:gd name="T2" fmla="*/ 848 w 862"/>
                <a:gd name="T3" fmla="*/ 185 h 1099"/>
                <a:gd name="T4" fmla="*/ 822 w 862"/>
                <a:gd name="T5" fmla="*/ 305 h 1099"/>
                <a:gd name="T6" fmla="*/ 795 w 862"/>
                <a:gd name="T7" fmla="*/ 397 h 1099"/>
                <a:gd name="T8" fmla="*/ 729 w 862"/>
                <a:gd name="T9" fmla="*/ 582 h 1099"/>
                <a:gd name="T10" fmla="*/ 703 w 862"/>
                <a:gd name="T11" fmla="*/ 649 h 1099"/>
                <a:gd name="T12" fmla="*/ 637 w 862"/>
                <a:gd name="T13" fmla="*/ 755 h 1099"/>
                <a:gd name="T14" fmla="*/ 517 w 862"/>
                <a:gd name="T15" fmla="*/ 887 h 1099"/>
                <a:gd name="T16" fmla="*/ 450 w 862"/>
                <a:gd name="T17" fmla="*/ 940 h 1099"/>
                <a:gd name="T18" fmla="*/ 372 w 862"/>
                <a:gd name="T19" fmla="*/ 1006 h 1099"/>
                <a:gd name="T20" fmla="*/ 305 w 862"/>
                <a:gd name="T21" fmla="*/ 1034 h 1099"/>
                <a:gd name="T22" fmla="*/ 213 w 862"/>
                <a:gd name="T23" fmla="*/ 1073 h 1099"/>
                <a:gd name="T24" fmla="*/ 119 w 862"/>
                <a:gd name="T25" fmla="*/ 1099 h 1099"/>
                <a:gd name="T26" fmla="*/ 27 w 862"/>
                <a:gd name="T27" fmla="*/ 1099 h 1099"/>
                <a:gd name="T28" fmla="*/ 0 w 862"/>
                <a:gd name="T29" fmla="*/ 1006 h 1099"/>
                <a:gd name="T30" fmla="*/ 93 w 862"/>
                <a:gd name="T31" fmla="*/ 1006 h 1099"/>
                <a:gd name="T32" fmla="*/ 185 w 862"/>
                <a:gd name="T33" fmla="*/ 980 h 1099"/>
                <a:gd name="T34" fmla="*/ 265 w 862"/>
                <a:gd name="T35" fmla="*/ 954 h 1099"/>
                <a:gd name="T36" fmla="*/ 332 w 862"/>
                <a:gd name="T37" fmla="*/ 940 h 1099"/>
                <a:gd name="T38" fmla="*/ 398 w 862"/>
                <a:gd name="T39" fmla="*/ 861 h 1099"/>
                <a:gd name="T40" fmla="*/ 450 w 862"/>
                <a:gd name="T41" fmla="*/ 821 h 1099"/>
                <a:gd name="T42" fmla="*/ 570 w 862"/>
                <a:gd name="T43" fmla="*/ 702 h 1099"/>
                <a:gd name="T44" fmla="*/ 609 w 862"/>
                <a:gd name="T45" fmla="*/ 609 h 1099"/>
                <a:gd name="T46" fmla="*/ 663 w 862"/>
                <a:gd name="T47" fmla="*/ 544 h 1099"/>
                <a:gd name="T48" fmla="*/ 703 w 862"/>
                <a:gd name="T49" fmla="*/ 371 h 1099"/>
                <a:gd name="T50" fmla="*/ 729 w 862"/>
                <a:gd name="T51" fmla="*/ 279 h 1099"/>
                <a:gd name="T52" fmla="*/ 755 w 862"/>
                <a:gd name="T53" fmla="*/ 185 h 1099"/>
                <a:gd name="T54" fmla="*/ 769 w 862"/>
                <a:gd name="T55" fmla="*/ 0 h 1099"/>
                <a:gd name="T56" fmla="*/ 862 w 862"/>
                <a:gd name="T57"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2" h="1099">
                  <a:moveTo>
                    <a:pt x="862" y="0"/>
                  </a:moveTo>
                  <a:lnTo>
                    <a:pt x="848" y="185"/>
                  </a:lnTo>
                  <a:lnTo>
                    <a:pt x="822" y="305"/>
                  </a:lnTo>
                  <a:lnTo>
                    <a:pt x="795" y="397"/>
                  </a:lnTo>
                  <a:lnTo>
                    <a:pt x="729" y="582"/>
                  </a:lnTo>
                  <a:lnTo>
                    <a:pt x="703" y="649"/>
                  </a:lnTo>
                  <a:lnTo>
                    <a:pt x="637" y="755"/>
                  </a:lnTo>
                  <a:lnTo>
                    <a:pt x="517" y="887"/>
                  </a:lnTo>
                  <a:lnTo>
                    <a:pt x="450" y="940"/>
                  </a:lnTo>
                  <a:lnTo>
                    <a:pt x="372" y="1006"/>
                  </a:lnTo>
                  <a:lnTo>
                    <a:pt x="305" y="1034"/>
                  </a:lnTo>
                  <a:lnTo>
                    <a:pt x="213" y="1073"/>
                  </a:lnTo>
                  <a:lnTo>
                    <a:pt x="119" y="1099"/>
                  </a:lnTo>
                  <a:lnTo>
                    <a:pt x="27" y="1099"/>
                  </a:lnTo>
                  <a:lnTo>
                    <a:pt x="0" y="1006"/>
                  </a:lnTo>
                  <a:lnTo>
                    <a:pt x="93" y="1006"/>
                  </a:lnTo>
                  <a:lnTo>
                    <a:pt x="185" y="980"/>
                  </a:lnTo>
                  <a:lnTo>
                    <a:pt x="265" y="954"/>
                  </a:lnTo>
                  <a:lnTo>
                    <a:pt x="332" y="940"/>
                  </a:lnTo>
                  <a:lnTo>
                    <a:pt x="398" y="861"/>
                  </a:lnTo>
                  <a:lnTo>
                    <a:pt x="450" y="821"/>
                  </a:lnTo>
                  <a:lnTo>
                    <a:pt x="570" y="702"/>
                  </a:lnTo>
                  <a:lnTo>
                    <a:pt x="609" y="609"/>
                  </a:lnTo>
                  <a:lnTo>
                    <a:pt x="663" y="544"/>
                  </a:lnTo>
                  <a:lnTo>
                    <a:pt x="703" y="371"/>
                  </a:lnTo>
                  <a:lnTo>
                    <a:pt x="729" y="279"/>
                  </a:lnTo>
                  <a:lnTo>
                    <a:pt x="755" y="185"/>
                  </a:lnTo>
                  <a:lnTo>
                    <a:pt x="769" y="0"/>
                  </a:lnTo>
                  <a:lnTo>
                    <a:pt x="8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69" name="Freeform 181"/>
            <p:cNvSpPr>
              <a:spLocks/>
            </p:cNvSpPr>
            <p:nvPr/>
          </p:nvSpPr>
          <p:spPr bwMode="auto">
            <a:xfrm rot="-1316223">
              <a:off x="5018" y="2976"/>
              <a:ext cx="13" cy="1"/>
            </a:xfrm>
            <a:custGeom>
              <a:avLst/>
              <a:gdLst>
                <a:gd name="T0" fmla="*/ 93 w 93"/>
                <a:gd name="T1" fmla="*/ 0 w 93"/>
                <a:gd name="T2" fmla="*/ 93 w 93"/>
              </a:gdLst>
              <a:ahLst/>
              <a:cxnLst>
                <a:cxn ang="0">
                  <a:pos x="T0" y="0"/>
                </a:cxn>
                <a:cxn ang="0">
                  <a:pos x="T1" y="0"/>
                </a:cxn>
                <a:cxn ang="0">
                  <a:pos x="T2" y="0"/>
                </a:cxn>
              </a:cxnLst>
              <a:rect l="0" t="0" r="r" b="b"/>
              <a:pathLst>
                <a:path w="93">
                  <a:moveTo>
                    <a:pt x="93" y="0"/>
                  </a:move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0" name="Freeform 182"/>
            <p:cNvSpPr>
              <a:spLocks/>
            </p:cNvSpPr>
            <p:nvPr/>
          </p:nvSpPr>
          <p:spPr bwMode="auto">
            <a:xfrm rot="-1316223">
              <a:off x="4795" y="3104"/>
              <a:ext cx="172" cy="96"/>
            </a:xfrm>
            <a:custGeom>
              <a:avLst/>
              <a:gdLst>
                <a:gd name="T0" fmla="*/ 1205 w 1205"/>
                <a:gd name="T1" fmla="*/ 675 h 675"/>
                <a:gd name="T2" fmla="*/ 993 w 1205"/>
                <a:gd name="T3" fmla="*/ 675 h 675"/>
                <a:gd name="T4" fmla="*/ 835 w 1205"/>
                <a:gd name="T5" fmla="*/ 649 h 675"/>
                <a:gd name="T6" fmla="*/ 742 w 1205"/>
                <a:gd name="T7" fmla="*/ 622 h 675"/>
                <a:gd name="T8" fmla="*/ 649 w 1205"/>
                <a:gd name="T9" fmla="*/ 582 h 675"/>
                <a:gd name="T10" fmla="*/ 490 w 1205"/>
                <a:gd name="T11" fmla="*/ 530 h 675"/>
                <a:gd name="T12" fmla="*/ 345 w 1205"/>
                <a:gd name="T13" fmla="*/ 437 h 675"/>
                <a:gd name="T14" fmla="*/ 279 w 1205"/>
                <a:gd name="T15" fmla="*/ 397 h 675"/>
                <a:gd name="T16" fmla="*/ 199 w 1205"/>
                <a:gd name="T17" fmla="*/ 331 h 675"/>
                <a:gd name="T18" fmla="*/ 92 w 1205"/>
                <a:gd name="T19" fmla="*/ 212 h 675"/>
                <a:gd name="T20" fmla="*/ 0 w 1205"/>
                <a:gd name="T21" fmla="*/ 40 h 675"/>
                <a:gd name="T22" fmla="*/ 66 w 1205"/>
                <a:gd name="T23" fmla="*/ 0 h 675"/>
                <a:gd name="T24" fmla="*/ 159 w 1205"/>
                <a:gd name="T25" fmla="*/ 132 h 675"/>
                <a:gd name="T26" fmla="*/ 279 w 1205"/>
                <a:gd name="T27" fmla="*/ 251 h 675"/>
                <a:gd name="T28" fmla="*/ 345 w 1205"/>
                <a:gd name="T29" fmla="*/ 331 h 675"/>
                <a:gd name="T30" fmla="*/ 397 w 1205"/>
                <a:gd name="T31" fmla="*/ 371 h 675"/>
                <a:gd name="T32" fmla="*/ 530 w 1205"/>
                <a:gd name="T33" fmla="*/ 437 h 675"/>
                <a:gd name="T34" fmla="*/ 689 w 1205"/>
                <a:gd name="T35" fmla="*/ 516 h 675"/>
                <a:gd name="T36" fmla="*/ 768 w 1205"/>
                <a:gd name="T37" fmla="*/ 530 h 675"/>
                <a:gd name="T38" fmla="*/ 835 w 1205"/>
                <a:gd name="T39" fmla="*/ 556 h 675"/>
                <a:gd name="T40" fmla="*/ 1020 w 1205"/>
                <a:gd name="T41" fmla="*/ 582 h 675"/>
                <a:gd name="T42" fmla="*/ 1205 w 1205"/>
                <a:gd name="T43" fmla="*/ 582 h 675"/>
                <a:gd name="T44" fmla="*/ 1205 w 1205"/>
                <a:gd name="T45"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675">
                  <a:moveTo>
                    <a:pt x="1205" y="675"/>
                  </a:moveTo>
                  <a:lnTo>
                    <a:pt x="993" y="675"/>
                  </a:lnTo>
                  <a:lnTo>
                    <a:pt x="835" y="649"/>
                  </a:lnTo>
                  <a:lnTo>
                    <a:pt x="742" y="622"/>
                  </a:lnTo>
                  <a:lnTo>
                    <a:pt x="649" y="582"/>
                  </a:lnTo>
                  <a:lnTo>
                    <a:pt x="490" y="530"/>
                  </a:lnTo>
                  <a:lnTo>
                    <a:pt x="345" y="437"/>
                  </a:lnTo>
                  <a:lnTo>
                    <a:pt x="279" y="397"/>
                  </a:lnTo>
                  <a:lnTo>
                    <a:pt x="199" y="331"/>
                  </a:lnTo>
                  <a:lnTo>
                    <a:pt x="92" y="212"/>
                  </a:lnTo>
                  <a:lnTo>
                    <a:pt x="0" y="40"/>
                  </a:lnTo>
                  <a:lnTo>
                    <a:pt x="66" y="0"/>
                  </a:lnTo>
                  <a:lnTo>
                    <a:pt x="159" y="132"/>
                  </a:lnTo>
                  <a:lnTo>
                    <a:pt x="279" y="251"/>
                  </a:lnTo>
                  <a:lnTo>
                    <a:pt x="345" y="331"/>
                  </a:lnTo>
                  <a:lnTo>
                    <a:pt x="397" y="371"/>
                  </a:lnTo>
                  <a:lnTo>
                    <a:pt x="530" y="437"/>
                  </a:lnTo>
                  <a:lnTo>
                    <a:pt x="689" y="516"/>
                  </a:lnTo>
                  <a:lnTo>
                    <a:pt x="768" y="530"/>
                  </a:lnTo>
                  <a:lnTo>
                    <a:pt x="835" y="556"/>
                  </a:lnTo>
                  <a:lnTo>
                    <a:pt x="1020" y="582"/>
                  </a:lnTo>
                  <a:lnTo>
                    <a:pt x="1205" y="582"/>
                  </a:lnTo>
                  <a:lnTo>
                    <a:pt x="1205" y="6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1" name="Freeform 183"/>
            <p:cNvSpPr>
              <a:spLocks/>
            </p:cNvSpPr>
            <p:nvPr/>
          </p:nvSpPr>
          <p:spPr bwMode="auto">
            <a:xfrm rot="-1316223">
              <a:off x="4973" y="3153"/>
              <a:ext cx="4" cy="13"/>
            </a:xfrm>
            <a:custGeom>
              <a:avLst/>
              <a:gdLst>
                <a:gd name="T0" fmla="*/ 27 w 27"/>
                <a:gd name="T1" fmla="*/ 93 h 93"/>
                <a:gd name="T2" fmla="*/ 27 w 27"/>
                <a:gd name="T3" fmla="*/ 0 h 93"/>
                <a:gd name="T4" fmla="*/ 0 w 27"/>
                <a:gd name="T5" fmla="*/ 0 h 93"/>
                <a:gd name="T6" fmla="*/ 27 w 27"/>
                <a:gd name="T7" fmla="*/ 93 h 93"/>
              </a:gdLst>
              <a:ahLst/>
              <a:cxnLst>
                <a:cxn ang="0">
                  <a:pos x="T0" y="T1"/>
                </a:cxn>
                <a:cxn ang="0">
                  <a:pos x="T2" y="T3"/>
                </a:cxn>
                <a:cxn ang="0">
                  <a:pos x="T4" y="T5"/>
                </a:cxn>
                <a:cxn ang="0">
                  <a:pos x="T6" y="T7"/>
                </a:cxn>
              </a:cxnLst>
              <a:rect l="0" t="0" r="r" b="b"/>
              <a:pathLst>
                <a:path w="27" h="93">
                  <a:moveTo>
                    <a:pt x="27" y="93"/>
                  </a:moveTo>
                  <a:lnTo>
                    <a:pt x="27" y="0"/>
                  </a:lnTo>
                  <a:lnTo>
                    <a:pt x="0" y="0"/>
                  </a:lnTo>
                  <a:lnTo>
                    <a:pt x="27"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2" name="Freeform 184"/>
            <p:cNvSpPr>
              <a:spLocks/>
            </p:cNvSpPr>
            <p:nvPr/>
          </p:nvSpPr>
          <p:spPr bwMode="auto">
            <a:xfrm rot="-1316223">
              <a:off x="4741" y="3146"/>
              <a:ext cx="60" cy="36"/>
            </a:xfrm>
            <a:custGeom>
              <a:avLst/>
              <a:gdLst>
                <a:gd name="T0" fmla="*/ 424 w 424"/>
                <a:gd name="T1" fmla="*/ 66 h 251"/>
                <a:gd name="T2" fmla="*/ 239 w 424"/>
                <a:gd name="T3" fmla="*/ 185 h 251"/>
                <a:gd name="T4" fmla="*/ 147 w 424"/>
                <a:gd name="T5" fmla="*/ 225 h 251"/>
                <a:gd name="T6" fmla="*/ 93 w 424"/>
                <a:gd name="T7" fmla="*/ 251 h 251"/>
                <a:gd name="T8" fmla="*/ 27 w 424"/>
                <a:gd name="T9" fmla="*/ 251 h 251"/>
                <a:gd name="T10" fmla="*/ 0 w 424"/>
                <a:gd name="T11" fmla="*/ 158 h 251"/>
                <a:gd name="T12" fmla="*/ 80 w 424"/>
                <a:gd name="T13" fmla="*/ 158 h 251"/>
                <a:gd name="T14" fmla="*/ 93 w 424"/>
                <a:gd name="T15" fmla="*/ 132 h 251"/>
                <a:gd name="T16" fmla="*/ 187 w 424"/>
                <a:gd name="T17" fmla="*/ 120 h 251"/>
                <a:gd name="T18" fmla="*/ 358 w 424"/>
                <a:gd name="T19" fmla="*/ 0 h 251"/>
                <a:gd name="T20" fmla="*/ 424 w 424"/>
                <a:gd name="T21" fmla="*/ 6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251">
                  <a:moveTo>
                    <a:pt x="424" y="66"/>
                  </a:moveTo>
                  <a:lnTo>
                    <a:pt x="239" y="185"/>
                  </a:lnTo>
                  <a:lnTo>
                    <a:pt x="147" y="225"/>
                  </a:lnTo>
                  <a:lnTo>
                    <a:pt x="93" y="251"/>
                  </a:lnTo>
                  <a:lnTo>
                    <a:pt x="27" y="251"/>
                  </a:lnTo>
                  <a:lnTo>
                    <a:pt x="0" y="158"/>
                  </a:lnTo>
                  <a:lnTo>
                    <a:pt x="80" y="158"/>
                  </a:lnTo>
                  <a:lnTo>
                    <a:pt x="93" y="132"/>
                  </a:lnTo>
                  <a:lnTo>
                    <a:pt x="187" y="120"/>
                  </a:lnTo>
                  <a:lnTo>
                    <a:pt x="358" y="0"/>
                  </a:lnTo>
                  <a:lnTo>
                    <a:pt x="424"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3" name="Freeform 185"/>
            <p:cNvSpPr>
              <a:spLocks/>
            </p:cNvSpPr>
            <p:nvPr/>
          </p:nvSpPr>
          <p:spPr bwMode="auto">
            <a:xfrm rot="-1316223">
              <a:off x="4783" y="3130"/>
              <a:ext cx="9" cy="17"/>
            </a:xfrm>
            <a:custGeom>
              <a:avLst/>
              <a:gdLst>
                <a:gd name="T0" fmla="*/ 66 w 66"/>
                <a:gd name="T1" fmla="*/ 53 h 119"/>
                <a:gd name="T2" fmla="*/ 40 w 66"/>
                <a:gd name="T3" fmla="*/ 0 h 119"/>
                <a:gd name="T4" fmla="*/ 0 w 66"/>
                <a:gd name="T5" fmla="*/ 53 h 119"/>
                <a:gd name="T6" fmla="*/ 66 w 66"/>
                <a:gd name="T7" fmla="*/ 119 h 119"/>
                <a:gd name="T8" fmla="*/ 0 w 66"/>
                <a:gd name="T9" fmla="*/ 93 h 119"/>
                <a:gd name="T10" fmla="*/ 66 w 66"/>
                <a:gd name="T11" fmla="*/ 53 h 119"/>
              </a:gdLst>
              <a:ahLst/>
              <a:cxnLst>
                <a:cxn ang="0">
                  <a:pos x="T0" y="T1"/>
                </a:cxn>
                <a:cxn ang="0">
                  <a:pos x="T2" y="T3"/>
                </a:cxn>
                <a:cxn ang="0">
                  <a:pos x="T4" y="T5"/>
                </a:cxn>
                <a:cxn ang="0">
                  <a:pos x="T6" y="T7"/>
                </a:cxn>
                <a:cxn ang="0">
                  <a:pos x="T8" y="T9"/>
                </a:cxn>
                <a:cxn ang="0">
                  <a:pos x="T10" y="T11"/>
                </a:cxn>
              </a:cxnLst>
              <a:rect l="0" t="0" r="r" b="b"/>
              <a:pathLst>
                <a:path w="66" h="119">
                  <a:moveTo>
                    <a:pt x="66" y="53"/>
                  </a:moveTo>
                  <a:lnTo>
                    <a:pt x="40" y="0"/>
                  </a:lnTo>
                  <a:lnTo>
                    <a:pt x="0" y="53"/>
                  </a:lnTo>
                  <a:lnTo>
                    <a:pt x="66" y="119"/>
                  </a:lnTo>
                  <a:lnTo>
                    <a:pt x="0" y="93"/>
                  </a:lnTo>
                  <a:lnTo>
                    <a:pt x="66"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4" name="Freeform 186"/>
            <p:cNvSpPr>
              <a:spLocks/>
            </p:cNvSpPr>
            <p:nvPr/>
          </p:nvSpPr>
          <p:spPr bwMode="auto">
            <a:xfrm rot="-1316223">
              <a:off x="4693" y="3153"/>
              <a:ext cx="53" cy="49"/>
            </a:xfrm>
            <a:custGeom>
              <a:avLst/>
              <a:gdLst>
                <a:gd name="T0" fmla="*/ 370 w 370"/>
                <a:gd name="T1" fmla="*/ 344 h 344"/>
                <a:gd name="T2" fmla="*/ 277 w 370"/>
                <a:gd name="T3" fmla="*/ 344 h 344"/>
                <a:gd name="T4" fmla="*/ 211 w 370"/>
                <a:gd name="T5" fmla="*/ 318 h 344"/>
                <a:gd name="T6" fmla="*/ 158 w 370"/>
                <a:gd name="T7" fmla="*/ 305 h 344"/>
                <a:gd name="T8" fmla="*/ 118 w 370"/>
                <a:gd name="T9" fmla="*/ 251 h 344"/>
                <a:gd name="T10" fmla="*/ 66 w 370"/>
                <a:gd name="T11" fmla="*/ 159 h 344"/>
                <a:gd name="T12" fmla="*/ 0 w 370"/>
                <a:gd name="T13" fmla="*/ 40 h 344"/>
                <a:gd name="T14" fmla="*/ 66 w 370"/>
                <a:gd name="T15" fmla="*/ 0 h 344"/>
                <a:gd name="T16" fmla="*/ 132 w 370"/>
                <a:gd name="T17" fmla="*/ 119 h 344"/>
                <a:gd name="T18" fmla="*/ 185 w 370"/>
                <a:gd name="T19" fmla="*/ 213 h 344"/>
                <a:gd name="T20" fmla="*/ 211 w 370"/>
                <a:gd name="T21" fmla="*/ 225 h 344"/>
                <a:gd name="T22" fmla="*/ 225 w 370"/>
                <a:gd name="T23" fmla="*/ 251 h 344"/>
                <a:gd name="T24" fmla="*/ 303 w 370"/>
                <a:gd name="T25" fmla="*/ 251 h 344"/>
                <a:gd name="T26" fmla="*/ 370 w 370"/>
                <a:gd name="T27" fmla="*/ 251 h 344"/>
                <a:gd name="T28" fmla="*/ 370 w 370"/>
                <a:gd name="T29"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344">
                  <a:moveTo>
                    <a:pt x="370" y="344"/>
                  </a:moveTo>
                  <a:lnTo>
                    <a:pt x="277" y="344"/>
                  </a:lnTo>
                  <a:lnTo>
                    <a:pt x="211" y="318"/>
                  </a:lnTo>
                  <a:lnTo>
                    <a:pt x="158" y="305"/>
                  </a:lnTo>
                  <a:lnTo>
                    <a:pt x="118" y="251"/>
                  </a:lnTo>
                  <a:lnTo>
                    <a:pt x="66" y="159"/>
                  </a:lnTo>
                  <a:lnTo>
                    <a:pt x="0" y="40"/>
                  </a:lnTo>
                  <a:lnTo>
                    <a:pt x="66" y="0"/>
                  </a:lnTo>
                  <a:lnTo>
                    <a:pt x="132" y="119"/>
                  </a:lnTo>
                  <a:lnTo>
                    <a:pt x="185" y="213"/>
                  </a:lnTo>
                  <a:lnTo>
                    <a:pt x="211" y="225"/>
                  </a:lnTo>
                  <a:lnTo>
                    <a:pt x="225" y="251"/>
                  </a:lnTo>
                  <a:lnTo>
                    <a:pt x="303" y="251"/>
                  </a:lnTo>
                  <a:lnTo>
                    <a:pt x="370" y="251"/>
                  </a:lnTo>
                  <a:lnTo>
                    <a:pt x="370" y="3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5" name="Freeform 187"/>
            <p:cNvSpPr>
              <a:spLocks/>
            </p:cNvSpPr>
            <p:nvPr/>
          </p:nvSpPr>
          <p:spPr bwMode="auto">
            <a:xfrm rot="-1316223">
              <a:off x="4687" y="3163"/>
              <a:ext cx="9" cy="5"/>
            </a:xfrm>
            <a:custGeom>
              <a:avLst/>
              <a:gdLst>
                <a:gd name="T0" fmla="*/ 66 w 66"/>
                <a:gd name="T1" fmla="*/ 0 h 40"/>
                <a:gd name="T2" fmla="*/ 0 w 66"/>
                <a:gd name="T3" fmla="*/ 40 h 40"/>
                <a:gd name="T4" fmla="*/ 66 w 66"/>
                <a:gd name="T5" fmla="*/ 0 h 40"/>
              </a:gdLst>
              <a:ahLst/>
              <a:cxnLst>
                <a:cxn ang="0">
                  <a:pos x="T0" y="T1"/>
                </a:cxn>
                <a:cxn ang="0">
                  <a:pos x="T2" y="T3"/>
                </a:cxn>
                <a:cxn ang="0">
                  <a:pos x="T4" y="T5"/>
                </a:cxn>
              </a:cxnLst>
              <a:rect l="0" t="0" r="r" b="b"/>
              <a:pathLst>
                <a:path w="66" h="40">
                  <a:moveTo>
                    <a:pt x="66" y="0"/>
                  </a:moveTo>
                  <a:lnTo>
                    <a:pt x="0" y="40"/>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6" name="Freeform 188"/>
            <p:cNvSpPr>
              <a:spLocks/>
            </p:cNvSpPr>
            <p:nvPr/>
          </p:nvSpPr>
          <p:spPr bwMode="auto">
            <a:xfrm rot="-1316223">
              <a:off x="4826" y="2916"/>
              <a:ext cx="1010" cy="393"/>
            </a:xfrm>
            <a:custGeom>
              <a:avLst/>
              <a:gdLst>
                <a:gd name="T0" fmla="*/ 14 w 7072"/>
                <a:gd name="T1" fmla="*/ 821 h 2754"/>
                <a:gd name="T2" fmla="*/ 107 w 7072"/>
                <a:gd name="T3" fmla="*/ 1125 h 2754"/>
                <a:gd name="T4" fmla="*/ 345 w 7072"/>
                <a:gd name="T5" fmla="*/ 1416 h 2754"/>
                <a:gd name="T6" fmla="*/ 584 w 7072"/>
                <a:gd name="T7" fmla="*/ 1589 h 2754"/>
                <a:gd name="T8" fmla="*/ 875 w 7072"/>
                <a:gd name="T9" fmla="*/ 1629 h 2754"/>
                <a:gd name="T10" fmla="*/ 980 w 7072"/>
                <a:gd name="T11" fmla="*/ 1589 h 2754"/>
                <a:gd name="T12" fmla="*/ 1140 w 7072"/>
                <a:gd name="T13" fmla="*/ 1510 h 2754"/>
                <a:gd name="T14" fmla="*/ 1325 w 7072"/>
                <a:gd name="T15" fmla="*/ 1814 h 2754"/>
                <a:gd name="T16" fmla="*/ 1576 w 7072"/>
                <a:gd name="T17" fmla="*/ 2053 h 2754"/>
                <a:gd name="T18" fmla="*/ 1908 w 7072"/>
                <a:gd name="T19" fmla="*/ 2185 h 2754"/>
                <a:gd name="T20" fmla="*/ 2702 w 7072"/>
                <a:gd name="T21" fmla="*/ 2330 h 2754"/>
                <a:gd name="T22" fmla="*/ 2901 w 7072"/>
                <a:gd name="T23" fmla="*/ 2171 h 2754"/>
                <a:gd name="T24" fmla="*/ 3192 w 7072"/>
                <a:gd name="T25" fmla="*/ 2396 h 2754"/>
                <a:gd name="T26" fmla="*/ 3602 w 7072"/>
                <a:gd name="T27" fmla="*/ 2635 h 2754"/>
                <a:gd name="T28" fmla="*/ 3960 w 7072"/>
                <a:gd name="T29" fmla="*/ 2701 h 2754"/>
                <a:gd name="T30" fmla="*/ 4582 w 7072"/>
                <a:gd name="T31" fmla="*/ 2754 h 2754"/>
                <a:gd name="T32" fmla="*/ 4821 w 7072"/>
                <a:gd name="T33" fmla="*/ 2661 h 2754"/>
                <a:gd name="T34" fmla="*/ 5098 w 7072"/>
                <a:gd name="T35" fmla="*/ 2450 h 2754"/>
                <a:gd name="T36" fmla="*/ 5311 w 7072"/>
                <a:gd name="T37" fmla="*/ 2053 h 2754"/>
                <a:gd name="T38" fmla="*/ 5323 w 7072"/>
                <a:gd name="T39" fmla="*/ 1868 h 2754"/>
                <a:gd name="T40" fmla="*/ 5588 w 7072"/>
                <a:gd name="T41" fmla="*/ 1934 h 2754"/>
                <a:gd name="T42" fmla="*/ 5907 w 7072"/>
                <a:gd name="T43" fmla="*/ 1960 h 2754"/>
                <a:gd name="T44" fmla="*/ 6516 w 7072"/>
                <a:gd name="T45" fmla="*/ 1840 h 2754"/>
                <a:gd name="T46" fmla="*/ 6913 w 7072"/>
                <a:gd name="T47" fmla="*/ 1563 h 2754"/>
                <a:gd name="T48" fmla="*/ 7032 w 7072"/>
                <a:gd name="T49" fmla="*/ 1311 h 2754"/>
                <a:gd name="T50" fmla="*/ 7045 w 7072"/>
                <a:gd name="T51" fmla="*/ 914 h 2754"/>
                <a:gd name="T52" fmla="*/ 6939 w 7072"/>
                <a:gd name="T53" fmla="*/ 609 h 2754"/>
                <a:gd name="T54" fmla="*/ 6767 w 7072"/>
                <a:gd name="T55" fmla="*/ 331 h 2754"/>
                <a:gd name="T56" fmla="*/ 6542 w 7072"/>
                <a:gd name="T57" fmla="*/ 145 h 2754"/>
                <a:gd name="T58" fmla="*/ 6264 w 7072"/>
                <a:gd name="T59" fmla="*/ 26 h 2754"/>
                <a:gd name="T60" fmla="*/ 5986 w 7072"/>
                <a:gd name="T61" fmla="*/ 0 h 2754"/>
                <a:gd name="T62" fmla="*/ 5681 w 7072"/>
                <a:gd name="T63" fmla="*/ 145 h 2754"/>
                <a:gd name="T64" fmla="*/ 5774 w 7072"/>
                <a:gd name="T65" fmla="*/ 609 h 2754"/>
                <a:gd name="T66" fmla="*/ 5841 w 7072"/>
                <a:gd name="T67" fmla="*/ 450 h 2754"/>
                <a:gd name="T68" fmla="*/ 5562 w 7072"/>
                <a:gd name="T69" fmla="*/ 251 h 2754"/>
                <a:gd name="T70" fmla="*/ 5191 w 7072"/>
                <a:gd name="T71" fmla="*/ 185 h 2754"/>
                <a:gd name="T72" fmla="*/ 4728 w 7072"/>
                <a:gd name="T73" fmla="*/ 251 h 2754"/>
                <a:gd name="T74" fmla="*/ 4423 w 7072"/>
                <a:gd name="T75" fmla="*/ 424 h 2754"/>
                <a:gd name="T76" fmla="*/ 4158 w 7072"/>
                <a:gd name="T77" fmla="*/ 635 h 2754"/>
                <a:gd name="T78" fmla="*/ 4052 w 7072"/>
                <a:gd name="T79" fmla="*/ 821 h 2754"/>
                <a:gd name="T80" fmla="*/ 3960 w 7072"/>
                <a:gd name="T81" fmla="*/ 1073 h 2754"/>
                <a:gd name="T82" fmla="*/ 3960 w 7072"/>
                <a:gd name="T83" fmla="*/ 1404 h 2754"/>
                <a:gd name="T84" fmla="*/ 4026 w 7072"/>
                <a:gd name="T85" fmla="*/ 1894 h 2754"/>
                <a:gd name="T86" fmla="*/ 3907 w 7072"/>
                <a:gd name="T87" fmla="*/ 1960 h 2754"/>
                <a:gd name="T88" fmla="*/ 3669 w 7072"/>
                <a:gd name="T89" fmla="*/ 1906 h 2754"/>
                <a:gd name="T90" fmla="*/ 3510 w 7072"/>
                <a:gd name="T91" fmla="*/ 1788 h 2754"/>
                <a:gd name="T92" fmla="*/ 3112 w 7072"/>
                <a:gd name="T93" fmla="*/ 1350 h 2754"/>
                <a:gd name="T94" fmla="*/ 2835 w 7072"/>
                <a:gd name="T95" fmla="*/ 1218 h 2754"/>
                <a:gd name="T96" fmla="*/ 2185 w 7072"/>
                <a:gd name="T97" fmla="*/ 1165 h 2754"/>
                <a:gd name="T98" fmla="*/ 1365 w 7072"/>
                <a:gd name="T99" fmla="*/ 1006 h 2754"/>
                <a:gd name="T100" fmla="*/ 676 w 7072"/>
                <a:gd name="T101" fmla="*/ 834 h 2754"/>
                <a:gd name="T102" fmla="*/ 0 w 7072"/>
                <a:gd name="T103" fmla="*/ 51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72" h="2754">
                  <a:moveTo>
                    <a:pt x="0" y="516"/>
                  </a:moveTo>
                  <a:lnTo>
                    <a:pt x="0" y="729"/>
                  </a:lnTo>
                  <a:lnTo>
                    <a:pt x="14" y="821"/>
                  </a:lnTo>
                  <a:lnTo>
                    <a:pt x="40" y="926"/>
                  </a:lnTo>
                  <a:lnTo>
                    <a:pt x="94" y="1020"/>
                  </a:lnTo>
                  <a:lnTo>
                    <a:pt x="107" y="1125"/>
                  </a:lnTo>
                  <a:lnTo>
                    <a:pt x="226" y="1284"/>
                  </a:lnTo>
                  <a:lnTo>
                    <a:pt x="279" y="1350"/>
                  </a:lnTo>
                  <a:lnTo>
                    <a:pt x="345" y="1416"/>
                  </a:lnTo>
                  <a:lnTo>
                    <a:pt x="411" y="1496"/>
                  </a:lnTo>
                  <a:lnTo>
                    <a:pt x="490" y="1536"/>
                  </a:lnTo>
                  <a:lnTo>
                    <a:pt x="584" y="1589"/>
                  </a:lnTo>
                  <a:lnTo>
                    <a:pt x="676" y="1603"/>
                  </a:lnTo>
                  <a:lnTo>
                    <a:pt x="769" y="1629"/>
                  </a:lnTo>
                  <a:lnTo>
                    <a:pt x="875" y="1629"/>
                  </a:lnTo>
                  <a:lnTo>
                    <a:pt x="901" y="1629"/>
                  </a:lnTo>
                  <a:lnTo>
                    <a:pt x="954" y="1603"/>
                  </a:lnTo>
                  <a:lnTo>
                    <a:pt x="980" y="1589"/>
                  </a:lnTo>
                  <a:lnTo>
                    <a:pt x="994" y="1563"/>
                  </a:lnTo>
                  <a:lnTo>
                    <a:pt x="1113" y="1404"/>
                  </a:lnTo>
                  <a:lnTo>
                    <a:pt x="1140" y="1510"/>
                  </a:lnTo>
                  <a:lnTo>
                    <a:pt x="1179" y="1629"/>
                  </a:lnTo>
                  <a:lnTo>
                    <a:pt x="1259" y="1721"/>
                  </a:lnTo>
                  <a:lnTo>
                    <a:pt x="1325" y="1814"/>
                  </a:lnTo>
                  <a:lnTo>
                    <a:pt x="1391" y="1906"/>
                  </a:lnTo>
                  <a:lnTo>
                    <a:pt x="1484" y="1986"/>
                  </a:lnTo>
                  <a:lnTo>
                    <a:pt x="1576" y="2053"/>
                  </a:lnTo>
                  <a:lnTo>
                    <a:pt x="1695" y="2093"/>
                  </a:lnTo>
                  <a:lnTo>
                    <a:pt x="1789" y="2145"/>
                  </a:lnTo>
                  <a:lnTo>
                    <a:pt x="1908" y="2185"/>
                  </a:lnTo>
                  <a:lnTo>
                    <a:pt x="2159" y="2264"/>
                  </a:lnTo>
                  <a:lnTo>
                    <a:pt x="2424" y="2304"/>
                  </a:lnTo>
                  <a:lnTo>
                    <a:pt x="2702" y="2330"/>
                  </a:lnTo>
                  <a:lnTo>
                    <a:pt x="2741" y="1960"/>
                  </a:lnTo>
                  <a:lnTo>
                    <a:pt x="2807" y="2079"/>
                  </a:lnTo>
                  <a:lnTo>
                    <a:pt x="2901" y="2171"/>
                  </a:lnTo>
                  <a:lnTo>
                    <a:pt x="2994" y="2264"/>
                  </a:lnTo>
                  <a:lnTo>
                    <a:pt x="3099" y="2330"/>
                  </a:lnTo>
                  <a:lnTo>
                    <a:pt x="3192" y="2396"/>
                  </a:lnTo>
                  <a:lnTo>
                    <a:pt x="3285" y="2463"/>
                  </a:lnTo>
                  <a:lnTo>
                    <a:pt x="3484" y="2583"/>
                  </a:lnTo>
                  <a:lnTo>
                    <a:pt x="3602" y="2635"/>
                  </a:lnTo>
                  <a:lnTo>
                    <a:pt x="3721" y="2661"/>
                  </a:lnTo>
                  <a:lnTo>
                    <a:pt x="3841" y="2675"/>
                  </a:lnTo>
                  <a:lnTo>
                    <a:pt x="3960" y="2701"/>
                  </a:lnTo>
                  <a:lnTo>
                    <a:pt x="4211" y="2754"/>
                  </a:lnTo>
                  <a:lnTo>
                    <a:pt x="4490" y="2754"/>
                  </a:lnTo>
                  <a:lnTo>
                    <a:pt x="4582" y="2754"/>
                  </a:lnTo>
                  <a:lnTo>
                    <a:pt x="4648" y="2728"/>
                  </a:lnTo>
                  <a:lnTo>
                    <a:pt x="4741" y="2701"/>
                  </a:lnTo>
                  <a:lnTo>
                    <a:pt x="4821" y="2661"/>
                  </a:lnTo>
                  <a:lnTo>
                    <a:pt x="4980" y="2569"/>
                  </a:lnTo>
                  <a:lnTo>
                    <a:pt x="5046" y="2516"/>
                  </a:lnTo>
                  <a:lnTo>
                    <a:pt x="5098" y="2450"/>
                  </a:lnTo>
                  <a:lnTo>
                    <a:pt x="5218" y="2304"/>
                  </a:lnTo>
                  <a:lnTo>
                    <a:pt x="5284" y="2145"/>
                  </a:lnTo>
                  <a:lnTo>
                    <a:pt x="5311" y="2053"/>
                  </a:lnTo>
                  <a:lnTo>
                    <a:pt x="5311" y="2000"/>
                  </a:lnTo>
                  <a:lnTo>
                    <a:pt x="5323" y="1960"/>
                  </a:lnTo>
                  <a:lnTo>
                    <a:pt x="5323" y="1868"/>
                  </a:lnTo>
                  <a:lnTo>
                    <a:pt x="5351" y="1774"/>
                  </a:lnTo>
                  <a:lnTo>
                    <a:pt x="5469" y="1868"/>
                  </a:lnTo>
                  <a:lnTo>
                    <a:pt x="5588" y="1934"/>
                  </a:lnTo>
                  <a:lnTo>
                    <a:pt x="5654" y="1934"/>
                  </a:lnTo>
                  <a:lnTo>
                    <a:pt x="5747" y="1960"/>
                  </a:lnTo>
                  <a:lnTo>
                    <a:pt x="5907" y="1960"/>
                  </a:lnTo>
                  <a:lnTo>
                    <a:pt x="6118" y="1934"/>
                  </a:lnTo>
                  <a:lnTo>
                    <a:pt x="6303" y="1906"/>
                  </a:lnTo>
                  <a:lnTo>
                    <a:pt x="6516" y="1840"/>
                  </a:lnTo>
                  <a:lnTo>
                    <a:pt x="6701" y="1748"/>
                  </a:lnTo>
                  <a:lnTo>
                    <a:pt x="6847" y="1629"/>
                  </a:lnTo>
                  <a:lnTo>
                    <a:pt x="6913" y="1563"/>
                  </a:lnTo>
                  <a:lnTo>
                    <a:pt x="6952" y="1496"/>
                  </a:lnTo>
                  <a:lnTo>
                    <a:pt x="7005" y="1404"/>
                  </a:lnTo>
                  <a:lnTo>
                    <a:pt x="7032" y="1311"/>
                  </a:lnTo>
                  <a:lnTo>
                    <a:pt x="7045" y="1218"/>
                  </a:lnTo>
                  <a:lnTo>
                    <a:pt x="7072" y="1125"/>
                  </a:lnTo>
                  <a:lnTo>
                    <a:pt x="7045" y="914"/>
                  </a:lnTo>
                  <a:lnTo>
                    <a:pt x="7032" y="794"/>
                  </a:lnTo>
                  <a:lnTo>
                    <a:pt x="6979" y="701"/>
                  </a:lnTo>
                  <a:lnTo>
                    <a:pt x="6939" y="609"/>
                  </a:lnTo>
                  <a:lnTo>
                    <a:pt x="6886" y="516"/>
                  </a:lnTo>
                  <a:lnTo>
                    <a:pt x="6847" y="424"/>
                  </a:lnTo>
                  <a:lnTo>
                    <a:pt x="6767" y="331"/>
                  </a:lnTo>
                  <a:lnTo>
                    <a:pt x="6701" y="251"/>
                  </a:lnTo>
                  <a:lnTo>
                    <a:pt x="6634" y="185"/>
                  </a:lnTo>
                  <a:lnTo>
                    <a:pt x="6542" y="145"/>
                  </a:lnTo>
                  <a:lnTo>
                    <a:pt x="6449" y="92"/>
                  </a:lnTo>
                  <a:lnTo>
                    <a:pt x="6357" y="52"/>
                  </a:lnTo>
                  <a:lnTo>
                    <a:pt x="6264" y="26"/>
                  </a:lnTo>
                  <a:lnTo>
                    <a:pt x="6144" y="0"/>
                  </a:lnTo>
                  <a:lnTo>
                    <a:pt x="6052" y="0"/>
                  </a:lnTo>
                  <a:lnTo>
                    <a:pt x="5986" y="0"/>
                  </a:lnTo>
                  <a:lnTo>
                    <a:pt x="5907" y="26"/>
                  </a:lnTo>
                  <a:lnTo>
                    <a:pt x="5787" y="66"/>
                  </a:lnTo>
                  <a:lnTo>
                    <a:pt x="5681" y="145"/>
                  </a:lnTo>
                  <a:lnTo>
                    <a:pt x="5588" y="239"/>
                  </a:lnTo>
                  <a:lnTo>
                    <a:pt x="5588" y="464"/>
                  </a:lnTo>
                  <a:lnTo>
                    <a:pt x="5774" y="609"/>
                  </a:lnTo>
                  <a:lnTo>
                    <a:pt x="5959" y="649"/>
                  </a:lnTo>
                  <a:lnTo>
                    <a:pt x="5907" y="542"/>
                  </a:lnTo>
                  <a:lnTo>
                    <a:pt x="5841" y="450"/>
                  </a:lnTo>
                  <a:lnTo>
                    <a:pt x="5774" y="344"/>
                  </a:lnTo>
                  <a:lnTo>
                    <a:pt x="5654" y="304"/>
                  </a:lnTo>
                  <a:lnTo>
                    <a:pt x="5562" y="251"/>
                  </a:lnTo>
                  <a:lnTo>
                    <a:pt x="5443" y="211"/>
                  </a:lnTo>
                  <a:lnTo>
                    <a:pt x="5311" y="185"/>
                  </a:lnTo>
                  <a:lnTo>
                    <a:pt x="5191" y="185"/>
                  </a:lnTo>
                  <a:lnTo>
                    <a:pt x="4953" y="211"/>
                  </a:lnTo>
                  <a:lnTo>
                    <a:pt x="4833" y="239"/>
                  </a:lnTo>
                  <a:lnTo>
                    <a:pt x="4728" y="251"/>
                  </a:lnTo>
                  <a:lnTo>
                    <a:pt x="4608" y="304"/>
                  </a:lnTo>
                  <a:lnTo>
                    <a:pt x="4516" y="344"/>
                  </a:lnTo>
                  <a:lnTo>
                    <a:pt x="4423" y="424"/>
                  </a:lnTo>
                  <a:lnTo>
                    <a:pt x="4331" y="464"/>
                  </a:lnTo>
                  <a:lnTo>
                    <a:pt x="4238" y="542"/>
                  </a:lnTo>
                  <a:lnTo>
                    <a:pt x="4158" y="635"/>
                  </a:lnTo>
                  <a:lnTo>
                    <a:pt x="4092" y="729"/>
                  </a:lnTo>
                  <a:lnTo>
                    <a:pt x="4066" y="768"/>
                  </a:lnTo>
                  <a:lnTo>
                    <a:pt x="4052" y="821"/>
                  </a:lnTo>
                  <a:lnTo>
                    <a:pt x="4000" y="914"/>
                  </a:lnTo>
                  <a:lnTo>
                    <a:pt x="3973" y="1006"/>
                  </a:lnTo>
                  <a:lnTo>
                    <a:pt x="3960" y="1073"/>
                  </a:lnTo>
                  <a:lnTo>
                    <a:pt x="3960" y="1125"/>
                  </a:lnTo>
                  <a:lnTo>
                    <a:pt x="3960" y="1231"/>
                  </a:lnTo>
                  <a:lnTo>
                    <a:pt x="3960" y="1404"/>
                  </a:lnTo>
                  <a:lnTo>
                    <a:pt x="3973" y="1563"/>
                  </a:lnTo>
                  <a:lnTo>
                    <a:pt x="4092" y="1868"/>
                  </a:lnTo>
                  <a:lnTo>
                    <a:pt x="4026" y="1894"/>
                  </a:lnTo>
                  <a:lnTo>
                    <a:pt x="4000" y="1906"/>
                  </a:lnTo>
                  <a:lnTo>
                    <a:pt x="3960" y="1934"/>
                  </a:lnTo>
                  <a:lnTo>
                    <a:pt x="3907" y="1960"/>
                  </a:lnTo>
                  <a:lnTo>
                    <a:pt x="3815" y="1960"/>
                  </a:lnTo>
                  <a:lnTo>
                    <a:pt x="3748" y="1934"/>
                  </a:lnTo>
                  <a:lnTo>
                    <a:pt x="3669" y="1906"/>
                  </a:lnTo>
                  <a:lnTo>
                    <a:pt x="3629" y="1894"/>
                  </a:lnTo>
                  <a:lnTo>
                    <a:pt x="3562" y="1840"/>
                  </a:lnTo>
                  <a:lnTo>
                    <a:pt x="3510" y="1788"/>
                  </a:lnTo>
                  <a:lnTo>
                    <a:pt x="3417" y="1681"/>
                  </a:lnTo>
                  <a:lnTo>
                    <a:pt x="3205" y="1444"/>
                  </a:lnTo>
                  <a:lnTo>
                    <a:pt x="3112" y="1350"/>
                  </a:lnTo>
                  <a:lnTo>
                    <a:pt x="3046" y="1311"/>
                  </a:lnTo>
                  <a:lnTo>
                    <a:pt x="2980" y="1258"/>
                  </a:lnTo>
                  <a:lnTo>
                    <a:pt x="2835" y="1218"/>
                  </a:lnTo>
                  <a:lnTo>
                    <a:pt x="2702" y="1165"/>
                  </a:lnTo>
                  <a:lnTo>
                    <a:pt x="2437" y="1165"/>
                  </a:lnTo>
                  <a:lnTo>
                    <a:pt x="2185" y="1165"/>
                  </a:lnTo>
                  <a:lnTo>
                    <a:pt x="2040" y="1139"/>
                  </a:lnTo>
                  <a:lnTo>
                    <a:pt x="1908" y="1125"/>
                  </a:lnTo>
                  <a:lnTo>
                    <a:pt x="1365" y="1006"/>
                  </a:lnTo>
                  <a:lnTo>
                    <a:pt x="1140" y="926"/>
                  </a:lnTo>
                  <a:lnTo>
                    <a:pt x="901" y="887"/>
                  </a:lnTo>
                  <a:lnTo>
                    <a:pt x="676" y="834"/>
                  </a:lnTo>
                  <a:lnTo>
                    <a:pt x="464" y="741"/>
                  </a:lnTo>
                  <a:lnTo>
                    <a:pt x="226" y="649"/>
                  </a:lnTo>
                  <a:lnTo>
                    <a:pt x="0" y="516"/>
                  </a:lnTo>
                  <a:close/>
                </a:path>
              </a:pathLst>
            </a:custGeom>
            <a:solidFill>
              <a:srgbClr val="46794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7" name="Freeform 189"/>
            <p:cNvSpPr>
              <a:spLocks/>
            </p:cNvSpPr>
            <p:nvPr/>
          </p:nvSpPr>
          <p:spPr bwMode="auto">
            <a:xfrm rot="-1316223">
              <a:off x="4837" y="3160"/>
              <a:ext cx="132" cy="166"/>
            </a:xfrm>
            <a:custGeom>
              <a:avLst/>
              <a:gdLst>
                <a:gd name="T0" fmla="*/ 92 w 927"/>
                <a:gd name="T1" fmla="*/ 0 h 1165"/>
                <a:gd name="T2" fmla="*/ 92 w 927"/>
                <a:gd name="T3" fmla="*/ 213 h 1165"/>
                <a:gd name="T4" fmla="*/ 119 w 927"/>
                <a:gd name="T5" fmla="*/ 305 h 1165"/>
                <a:gd name="T6" fmla="*/ 146 w 927"/>
                <a:gd name="T7" fmla="*/ 398 h 1165"/>
                <a:gd name="T8" fmla="*/ 159 w 927"/>
                <a:gd name="T9" fmla="*/ 490 h 1165"/>
                <a:gd name="T10" fmla="*/ 212 w 927"/>
                <a:gd name="T11" fmla="*/ 583 h 1165"/>
                <a:gd name="T12" fmla="*/ 305 w 927"/>
                <a:gd name="T13" fmla="*/ 742 h 1165"/>
                <a:gd name="T14" fmla="*/ 371 w 927"/>
                <a:gd name="T15" fmla="*/ 808 h 1165"/>
                <a:gd name="T16" fmla="*/ 424 w 927"/>
                <a:gd name="T17" fmla="*/ 888 h 1165"/>
                <a:gd name="T18" fmla="*/ 490 w 927"/>
                <a:gd name="T19" fmla="*/ 928 h 1165"/>
                <a:gd name="T20" fmla="*/ 556 w 927"/>
                <a:gd name="T21" fmla="*/ 980 h 1165"/>
                <a:gd name="T22" fmla="*/ 649 w 927"/>
                <a:gd name="T23" fmla="*/ 1020 h 1165"/>
                <a:gd name="T24" fmla="*/ 741 w 927"/>
                <a:gd name="T25" fmla="*/ 1047 h 1165"/>
                <a:gd name="T26" fmla="*/ 821 w 927"/>
                <a:gd name="T27" fmla="*/ 1073 h 1165"/>
                <a:gd name="T28" fmla="*/ 927 w 927"/>
                <a:gd name="T29" fmla="*/ 1073 h 1165"/>
                <a:gd name="T30" fmla="*/ 913 w 927"/>
                <a:gd name="T31" fmla="*/ 1165 h 1165"/>
                <a:gd name="T32" fmla="*/ 821 w 927"/>
                <a:gd name="T33" fmla="*/ 1165 h 1165"/>
                <a:gd name="T34" fmla="*/ 702 w 927"/>
                <a:gd name="T35" fmla="*/ 1139 h 1165"/>
                <a:gd name="T36" fmla="*/ 609 w 927"/>
                <a:gd name="T37" fmla="*/ 1113 h 1165"/>
                <a:gd name="T38" fmla="*/ 516 w 927"/>
                <a:gd name="T39" fmla="*/ 1073 h 1165"/>
                <a:gd name="T40" fmla="*/ 450 w 927"/>
                <a:gd name="T41" fmla="*/ 994 h 1165"/>
                <a:gd name="T42" fmla="*/ 371 w 927"/>
                <a:gd name="T43" fmla="*/ 954 h 1165"/>
                <a:gd name="T44" fmla="*/ 305 w 927"/>
                <a:gd name="T45" fmla="*/ 862 h 1165"/>
                <a:gd name="T46" fmla="*/ 239 w 927"/>
                <a:gd name="T47" fmla="*/ 795 h 1165"/>
                <a:gd name="T48" fmla="*/ 146 w 927"/>
                <a:gd name="T49" fmla="*/ 623 h 1165"/>
                <a:gd name="T50" fmla="*/ 92 w 927"/>
                <a:gd name="T51" fmla="*/ 530 h 1165"/>
                <a:gd name="T52" fmla="*/ 52 w 927"/>
                <a:gd name="T53" fmla="*/ 410 h 1165"/>
                <a:gd name="T54" fmla="*/ 26 w 927"/>
                <a:gd name="T55" fmla="*/ 318 h 1165"/>
                <a:gd name="T56" fmla="*/ 0 w 927"/>
                <a:gd name="T57" fmla="*/ 213 h 1165"/>
                <a:gd name="T58" fmla="*/ 0 w 927"/>
                <a:gd name="T59" fmla="*/ 0 h 1165"/>
                <a:gd name="T60" fmla="*/ 92 w 927"/>
                <a:gd name="T61"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7" h="1165">
                  <a:moveTo>
                    <a:pt x="92" y="0"/>
                  </a:moveTo>
                  <a:lnTo>
                    <a:pt x="92" y="213"/>
                  </a:lnTo>
                  <a:lnTo>
                    <a:pt x="119" y="305"/>
                  </a:lnTo>
                  <a:lnTo>
                    <a:pt x="146" y="398"/>
                  </a:lnTo>
                  <a:lnTo>
                    <a:pt x="159" y="490"/>
                  </a:lnTo>
                  <a:lnTo>
                    <a:pt x="212" y="583"/>
                  </a:lnTo>
                  <a:lnTo>
                    <a:pt x="305" y="742"/>
                  </a:lnTo>
                  <a:lnTo>
                    <a:pt x="371" y="808"/>
                  </a:lnTo>
                  <a:lnTo>
                    <a:pt x="424" y="888"/>
                  </a:lnTo>
                  <a:lnTo>
                    <a:pt x="490" y="928"/>
                  </a:lnTo>
                  <a:lnTo>
                    <a:pt x="556" y="980"/>
                  </a:lnTo>
                  <a:lnTo>
                    <a:pt x="649" y="1020"/>
                  </a:lnTo>
                  <a:lnTo>
                    <a:pt x="741" y="1047"/>
                  </a:lnTo>
                  <a:lnTo>
                    <a:pt x="821" y="1073"/>
                  </a:lnTo>
                  <a:lnTo>
                    <a:pt x="927" y="1073"/>
                  </a:lnTo>
                  <a:lnTo>
                    <a:pt x="913" y="1165"/>
                  </a:lnTo>
                  <a:lnTo>
                    <a:pt x="821" y="1165"/>
                  </a:lnTo>
                  <a:lnTo>
                    <a:pt x="702" y="1139"/>
                  </a:lnTo>
                  <a:lnTo>
                    <a:pt x="609" y="1113"/>
                  </a:lnTo>
                  <a:lnTo>
                    <a:pt x="516" y="1073"/>
                  </a:lnTo>
                  <a:lnTo>
                    <a:pt x="450" y="994"/>
                  </a:lnTo>
                  <a:lnTo>
                    <a:pt x="371" y="954"/>
                  </a:lnTo>
                  <a:lnTo>
                    <a:pt x="305" y="862"/>
                  </a:lnTo>
                  <a:lnTo>
                    <a:pt x="239" y="795"/>
                  </a:lnTo>
                  <a:lnTo>
                    <a:pt x="146" y="623"/>
                  </a:lnTo>
                  <a:lnTo>
                    <a:pt x="92" y="530"/>
                  </a:lnTo>
                  <a:lnTo>
                    <a:pt x="52" y="410"/>
                  </a:lnTo>
                  <a:lnTo>
                    <a:pt x="26" y="318"/>
                  </a:lnTo>
                  <a:lnTo>
                    <a:pt x="0" y="213"/>
                  </a:lnTo>
                  <a:lnTo>
                    <a:pt x="0" y="0"/>
                  </a:lnTo>
                  <a:lnTo>
                    <a:pt x="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8" name="Freeform 190"/>
            <p:cNvSpPr>
              <a:spLocks/>
            </p:cNvSpPr>
            <p:nvPr/>
          </p:nvSpPr>
          <p:spPr bwMode="auto">
            <a:xfrm rot="-1316223">
              <a:off x="4984" y="3247"/>
              <a:ext cx="40" cy="43"/>
            </a:xfrm>
            <a:custGeom>
              <a:avLst/>
              <a:gdLst>
                <a:gd name="T0" fmla="*/ 0 w 279"/>
                <a:gd name="T1" fmla="*/ 211 h 303"/>
                <a:gd name="T2" fmla="*/ 40 w 279"/>
                <a:gd name="T3" fmla="*/ 211 h 303"/>
                <a:gd name="T4" fmla="*/ 67 w 279"/>
                <a:gd name="T5" fmla="*/ 185 h 303"/>
                <a:gd name="T6" fmla="*/ 93 w 279"/>
                <a:gd name="T7" fmla="*/ 185 h 303"/>
                <a:gd name="T8" fmla="*/ 119 w 279"/>
                <a:gd name="T9" fmla="*/ 158 h 303"/>
                <a:gd name="T10" fmla="*/ 213 w 279"/>
                <a:gd name="T11" fmla="*/ 0 h 303"/>
                <a:gd name="T12" fmla="*/ 279 w 279"/>
                <a:gd name="T13" fmla="*/ 38 h 303"/>
                <a:gd name="T14" fmla="*/ 185 w 279"/>
                <a:gd name="T15" fmla="*/ 211 h 303"/>
                <a:gd name="T16" fmla="*/ 159 w 279"/>
                <a:gd name="T17" fmla="*/ 251 h 303"/>
                <a:gd name="T18" fmla="*/ 119 w 279"/>
                <a:gd name="T19" fmla="*/ 277 h 303"/>
                <a:gd name="T20" fmla="*/ 67 w 279"/>
                <a:gd name="T21" fmla="*/ 303 h 303"/>
                <a:gd name="T22" fmla="*/ 14 w 279"/>
                <a:gd name="T23" fmla="*/ 303 h 303"/>
                <a:gd name="T24" fmla="*/ 0 w 279"/>
                <a:gd name="T25" fmla="*/ 21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303">
                  <a:moveTo>
                    <a:pt x="0" y="211"/>
                  </a:moveTo>
                  <a:lnTo>
                    <a:pt x="40" y="211"/>
                  </a:lnTo>
                  <a:lnTo>
                    <a:pt x="67" y="185"/>
                  </a:lnTo>
                  <a:lnTo>
                    <a:pt x="93" y="185"/>
                  </a:lnTo>
                  <a:lnTo>
                    <a:pt x="119" y="158"/>
                  </a:lnTo>
                  <a:lnTo>
                    <a:pt x="213" y="0"/>
                  </a:lnTo>
                  <a:lnTo>
                    <a:pt x="279" y="38"/>
                  </a:lnTo>
                  <a:lnTo>
                    <a:pt x="185" y="211"/>
                  </a:lnTo>
                  <a:lnTo>
                    <a:pt x="159" y="251"/>
                  </a:lnTo>
                  <a:lnTo>
                    <a:pt x="119" y="277"/>
                  </a:lnTo>
                  <a:lnTo>
                    <a:pt x="67" y="303"/>
                  </a:lnTo>
                  <a:lnTo>
                    <a:pt x="14" y="303"/>
                  </a:lnTo>
                  <a:lnTo>
                    <a:pt x="0" y="2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79" name="Freeform 191"/>
            <p:cNvSpPr>
              <a:spLocks/>
            </p:cNvSpPr>
            <p:nvPr/>
          </p:nvSpPr>
          <p:spPr bwMode="auto">
            <a:xfrm rot="-1316223">
              <a:off x="4991" y="3283"/>
              <a:ext cx="2" cy="13"/>
            </a:xfrm>
            <a:custGeom>
              <a:avLst/>
              <a:gdLst>
                <a:gd name="T0" fmla="*/ 0 w 14"/>
                <a:gd name="T1" fmla="*/ 92 h 92"/>
                <a:gd name="T2" fmla="*/ 14 w 14"/>
                <a:gd name="T3" fmla="*/ 92 h 92"/>
                <a:gd name="T4" fmla="*/ 0 w 14"/>
                <a:gd name="T5" fmla="*/ 0 h 92"/>
                <a:gd name="T6" fmla="*/ 14 w 14"/>
                <a:gd name="T7" fmla="*/ 0 h 92"/>
                <a:gd name="T8" fmla="*/ 0 w 14"/>
                <a:gd name="T9" fmla="*/ 92 h 92"/>
              </a:gdLst>
              <a:ahLst/>
              <a:cxnLst>
                <a:cxn ang="0">
                  <a:pos x="T0" y="T1"/>
                </a:cxn>
                <a:cxn ang="0">
                  <a:pos x="T2" y="T3"/>
                </a:cxn>
                <a:cxn ang="0">
                  <a:pos x="T4" y="T5"/>
                </a:cxn>
                <a:cxn ang="0">
                  <a:pos x="T6" y="T7"/>
                </a:cxn>
                <a:cxn ang="0">
                  <a:pos x="T8" y="T9"/>
                </a:cxn>
              </a:cxnLst>
              <a:rect l="0" t="0" r="r" b="b"/>
              <a:pathLst>
                <a:path w="14" h="92">
                  <a:moveTo>
                    <a:pt x="0" y="92"/>
                  </a:moveTo>
                  <a:lnTo>
                    <a:pt x="14" y="92"/>
                  </a:lnTo>
                  <a:lnTo>
                    <a:pt x="0" y="0"/>
                  </a:lnTo>
                  <a:lnTo>
                    <a:pt x="14" y="0"/>
                  </a:lnTo>
                  <a:lnTo>
                    <a:pt x="0"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0" name="Freeform 192"/>
            <p:cNvSpPr>
              <a:spLocks/>
            </p:cNvSpPr>
            <p:nvPr/>
          </p:nvSpPr>
          <p:spPr bwMode="auto">
            <a:xfrm rot="-1316223">
              <a:off x="5023" y="3199"/>
              <a:ext cx="233" cy="138"/>
            </a:xfrm>
            <a:custGeom>
              <a:avLst/>
              <a:gdLst>
                <a:gd name="T0" fmla="*/ 66 w 1628"/>
                <a:gd name="T1" fmla="*/ 0 h 966"/>
                <a:gd name="T2" fmla="*/ 105 w 1628"/>
                <a:gd name="T3" fmla="*/ 106 h 966"/>
                <a:gd name="T4" fmla="*/ 159 w 1628"/>
                <a:gd name="T5" fmla="*/ 199 h 966"/>
                <a:gd name="T6" fmla="*/ 197 w 1628"/>
                <a:gd name="T7" fmla="*/ 291 h 966"/>
                <a:gd name="T8" fmla="*/ 277 w 1628"/>
                <a:gd name="T9" fmla="*/ 384 h 966"/>
                <a:gd name="T10" fmla="*/ 344 w 1628"/>
                <a:gd name="T11" fmla="*/ 464 h 966"/>
                <a:gd name="T12" fmla="*/ 436 w 1628"/>
                <a:gd name="T13" fmla="*/ 530 h 966"/>
                <a:gd name="T14" fmla="*/ 529 w 1628"/>
                <a:gd name="T15" fmla="*/ 596 h 966"/>
                <a:gd name="T16" fmla="*/ 649 w 1628"/>
                <a:gd name="T17" fmla="*/ 649 h 966"/>
                <a:gd name="T18" fmla="*/ 741 w 1628"/>
                <a:gd name="T19" fmla="*/ 689 h 966"/>
                <a:gd name="T20" fmla="*/ 860 w 1628"/>
                <a:gd name="T21" fmla="*/ 741 h 966"/>
                <a:gd name="T22" fmla="*/ 1085 w 1628"/>
                <a:gd name="T23" fmla="*/ 807 h 966"/>
                <a:gd name="T24" fmla="*/ 1350 w 1628"/>
                <a:gd name="T25" fmla="*/ 860 h 966"/>
                <a:gd name="T26" fmla="*/ 1628 w 1628"/>
                <a:gd name="T27" fmla="*/ 874 h 966"/>
                <a:gd name="T28" fmla="*/ 1601 w 1628"/>
                <a:gd name="T29" fmla="*/ 966 h 966"/>
                <a:gd name="T30" fmla="*/ 1350 w 1628"/>
                <a:gd name="T31" fmla="*/ 954 h 966"/>
                <a:gd name="T32" fmla="*/ 1085 w 1628"/>
                <a:gd name="T33" fmla="*/ 900 h 966"/>
                <a:gd name="T34" fmla="*/ 834 w 1628"/>
                <a:gd name="T35" fmla="*/ 834 h 966"/>
                <a:gd name="T36" fmla="*/ 715 w 1628"/>
                <a:gd name="T37" fmla="*/ 781 h 966"/>
                <a:gd name="T38" fmla="*/ 595 w 1628"/>
                <a:gd name="T39" fmla="*/ 741 h 966"/>
                <a:gd name="T40" fmla="*/ 476 w 1628"/>
                <a:gd name="T41" fmla="*/ 675 h 966"/>
                <a:gd name="T42" fmla="*/ 384 w 1628"/>
                <a:gd name="T43" fmla="*/ 622 h 966"/>
                <a:gd name="T44" fmla="*/ 291 w 1628"/>
                <a:gd name="T45" fmla="*/ 530 h 966"/>
                <a:gd name="T46" fmla="*/ 197 w 1628"/>
                <a:gd name="T47" fmla="*/ 464 h 966"/>
                <a:gd name="T48" fmla="*/ 131 w 1628"/>
                <a:gd name="T49" fmla="*/ 370 h 966"/>
                <a:gd name="T50" fmla="*/ 66 w 1628"/>
                <a:gd name="T51" fmla="*/ 251 h 966"/>
                <a:gd name="T52" fmla="*/ 12 w 1628"/>
                <a:gd name="T53" fmla="*/ 132 h 966"/>
                <a:gd name="T54" fmla="*/ 0 w 1628"/>
                <a:gd name="T55" fmla="*/ 12 h 966"/>
                <a:gd name="T56" fmla="*/ 66 w 1628"/>
                <a:gd name="T5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8" h="966">
                  <a:moveTo>
                    <a:pt x="66" y="0"/>
                  </a:moveTo>
                  <a:lnTo>
                    <a:pt x="105" y="106"/>
                  </a:lnTo>
                  <a:lnTo>
                    <a:pt x="159" y="199"/>
                  </a:lnTo>
                  <a:lnTo>
                    <a:pt x="197" y="291"/>
                  </a:lnTo>
                  <a:lnTo>
                    <a:pt x="277" y="384"/>
                  </a:lnTo>
                  <a:lnTo>
                    <a:pt x="344" y="464"/>
                  </a:lnTo>
                  <a:lnTo>
                    <a:pt x="436" y="530"/>
                  </a:lnTo>
                  <a:lnTo>
                    <a:pt x="529" y="596"/>
                  </a:lnTo>
                  <a:lnTo>
                    <a:pt x="649" y="649"/>
                  </a:lnTo>
                  <a:lnTo>
                    <a:pt x="741" y="689"/>
                  </a:lnTo>
                  <a:lnTo>
                    <a:pt x="860" y="741"/>
                  </a:lnTo>
                  <a:lnTo>
                    <a:pt x="1085" y="807"/>
                  </a:lnTo>
                  <a:lnTo>
                    <a:pt x="1350" y="860"/>
                  </a:lnTo>
                  <a:lnTo>
                    <a:pt x="1628" y="874"/>
                  </a:lnTo>
                  <a:lnTo>
                    <a:pt x="1601" y="966"/>
                  </a:lnTo>
                  <a:lnTo>
                    <a:pt x="1350" y="954"/>
                  </a:lnTo>
                  <a:lnTo>
                    <a:pt x="1085" y="900"/>
                  </a:lnTo>
                  <a:lnTo>
                    <a:pt x="834" y="834"/>
                  </a:lnTo>
                  <a:lnTo>
                    <a:pt x="715" y="781"/>
                  </a:lnTo>
                  <a:lnTo>
                    <a:pt x="595" y="741"/>
                  </a:lnTo>
                  <a:lnTo>
                    <a:pt x="476" y="675"/>
                  </a:lnTo>
                  <a:lnTo>
                    <a:pt x="384" y="622"/>
                  </a:lnTo>
                  <a:lnTo>
                    <a:pt x="291" y="530"/>
                  </a:lnTo>
                  <a:lnTo>
                    <a:pt x="197" y="464"/>
                  </a:lnTo>
                  <a:lnTo>
                    <a:pt x="131" y="370"/>
                  </a:lnTo>
                  <a:lnTo>
                    <a:pt x="66" y="251"/>
                  </a:lnTo>
                  <a:lnTo>
                    <a:pt x="12" y="132"/>
                  </a:lnTo>
                  <a:lnTo>
                    <a:pt x="0" y="12"/>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1" name="Freeform 193"/>
            <p:cNvSpPr>
              <a:spLocks/>
            </p:cNvSpPr>
            <p:nvPr/>
          </p:nvSpPr>
          <p:spPr bwMode="auto">
            <a:xfrm rot="-1316223">
              <a:off x="5003" y="3229"/>
              <a:ext cx="10" cy="19"/>
            </a:xfrm>
            <a:custGeom>
              <a:avLst/>
              <a:gdLst>
                <a:gd name="T0" fmla="*/ 0 w 66"/>
                <a:gd name="T1" fmla="*/ 94 h 132"/>
                <a:gd name="T2" fmla="*/ 39 w 66"/>
                <a:gd name="T3" fmla="*/ 0 h 132"/>
                <a:gd name="T4" fmla="*/ 66 w 66"/>
                <a:gd name="T5" fmla="*/ 120 h 132"/>
                <a:gd name="T6" fmla="*/ 0 w 66"/>
                <a:gd name="T7" fmla="*/ 132 h 132"/>
                <a:gd name="T8" fmla="*/ 66 w 66"/>
                <a:gd name="T9" fmla="*/ 132 h 132"/>
                <a:gd name="T10" fmla="*/ 0 w 66"/>
                <a:gd name="T11" fmla="*/ 94 h 132"/>
              </a:gdLst>
              <a:ahLst/>
              <a:cxnLst>
                <a:cxn ang="0">
                  <a:pos x="T0" y="T1"/>
                </a:cxn>
                <a:cxn ang="0">
                  <a:pos x="T2" y="T3"/>
                </a:cxn>
                <a:cxn ang="0">
                  <a:pos x="T4" y="T5"/>
                </a:cxn>
                <a:cxn ang="0">
                  <a:pos x="T6" y="T7"/>
                </a:cxn>
                <a:cxn ang="0">
                  <a:pos x="T8" y="T9"/>
                </a:cxn>
                <a:cxn ang="0">
                  <a:pos x="T10" y="T11"/>
                </a:cxn>
              </a:cxnLst>
              <a:rect l="0" t="0" r="r" b="b"/>
              <a:pathLst>
                <a:path w="66" h="132">
                  <a:moveTo>
                    <a:pt x="0" y="94"/>
                  </a:moveTo>
                  <a:lnTo>
                    <a:pt x="39" y="0"/>
                  </a:lnTo>
                  <a:lnTo>
                    <a:pt x="66" y="120"/>
                  </a:lnTo>
                  <a:lnTo>
                    <a:pt x="0" y="132"/>
                  </a:lnTo>
                  <a:lnTo>
                    <a:pt x="66" y="132"/>
                  </a:lnTo>
                  <a:lnTo>
                    <a:pt x="0"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2" name="Freeform 194"/>
            <p:cNvSpPr>
              <a:spLocks/>
            </p:cNvSpPr>
            <p:nvPr/>
          </p:nvSpPr>
          <p:spPr bwMode="auto">
            <a:xfrm rot="-1316223">
              <a:off x="5255" y="3232"/>
              <a:ext cx="18" cy="57"/>
            </a:xfrm>
            <a:custGeom>
              <a:avLst/>
              <a:gdLst>
                <a:gd name="T0" fmla="*/ 0 w 120"/>
                <a:gd name="T1" fmla="*/ 370 h 398"/>
                <a:gd name="T2" fmla="*/ 53 w 120"/>
                <a:gd name="T3" fmla="*/ 0 h 398"/>
                <a:gd name="T4" fmla="*/ 120 w 120"/>
                <a:gd name="T5" fmla="*/ 26 h 398"/>
                <a:gd name="T6" fmla="*/ 66 w 120"/>
                <a:gd name="T7" fmla="*/ 398 h 398"/>
                <a:gd name="T8" fmla="*/ 0 w 120"/>
                <a:gd name="T9" fmla="*/ 370 h 398"/>
              </a:gdLst>
              <a:ahLst/>
              <a:cxnLst>
                <a:cxn ang="0">
                  <a:pos x="T0" y="T1"/>
                </a:cxn>
                <a:cxn ang="0">
                  <a:pos x="T2" y="T3"/>
                </a:cxn>
                <a:cxn ang="0">
                  <a:pos x="T4" y="T5"/>
                </a:cxn>
                <a:cxn ang="0">
                  <a:pos x="T6" y="T7"/>
                </a:cxn>
                <a:cxn ang="0">
                  <a:pos x="T8" y="T9"/>
                </a:cxn>
              </a:cxnLst>
              <a:rect l="0" t="0" r="r" b="b"/>
              <a:pathLst>
                <a:path w="120" h="398">
                  <a:moveTo>
                    <a:pt x="0" y="370"/>
                  </a:moveTo>
                  <a:lnTo>
                    <a:pt x="53" y="0"/>
                  </a:lnTo>
                  <a:lnTo>
                    <a:pt x="120" y="26"/>
                  </a:lnTo>
                  <a:lnTo>
                    <a:pt x="66" y="398"/>
                  </a:lnTo>
                  <a:lnTo>
                    <a:pt x="0"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3" name="Freeform 195"/>
            <p:cNvSpPr>
              <a:spLocks/>
            </p:cNvSpPr>
            <p:nvPr/>
          </p:nvSpPr>
          <p:spPr bwMode="auto">
            <a:xfrm rot="-1316223">
              <a:off x="5263" y="3277"/>
              <a:ext cx="10" cy="13"/>
            </a:xfrm>
            <a:custGeom>
              <a:avLst/>
              <a:gdLst>
                <a:gd name="T0" fmla="*/ 26 w 66"/>
                <a:gd name="T1" fmla="*/ 92 h 92"/>
                <a:gd name="T2" fmla="*/ 66 w 66"/>
                <a:gd name="T3" fmla="*/ 92 h 92"/>
                <a:gd name="T4" fmla="*/ 66 w 66"/>
                <a:gd name="T5" fmla="*/ 80 h 92"/>
                <a:gd name="T6" fmla="*/ 0 w 66"/>
                <a:gd name="T7" fmla="*/ 52 h 92"/>
                <a:gd name="T8" fmla="*/ 53 w 66"/>
                <a:gd name="T9" fmla="*/ 0 h 92"/>
                <a:gd name="T10" fmla="*/ 26 w 66"/>
                <a:gd name="T11" fmla="*/ 92 h 92"/>
              </a:gdLst>
              <a:ahLst/>
              <a:cxnLst>
                <a:cxn ang="0">
                  <a:pos x="T0" y="T1"/>
                </a:cxn>
                <a:cxn ang="0">
                  <a:pos x="T2" y="T3"/>
                </a:cxn>
                <a:cxn ang="0">
                  <a:pos x="T4" y="T5"/>
                </a:cxn>
                <a:cxn ang="0">
                  <a:pos x="T6" y="T7"/>
                </a:cxn>
                <a:cxn ang="0">
                  <a:pos x="T8" y="T9"/>
                </a:cxn>
                <a:cxn ang="0">
                  <a:pos x="T10" y="T11"/>
                </a:cxn>
              </a:cxnLst>
              <a:rect l="0" t="0" r="r" b="b"/>
              <a:pathLst>
                <a:path w="66" h="92">
                  <a:moveTo>
                    <a:pt x="26" y="92"/>
                  </a:moveTo>
                  <a:lnTo>
                    <a:pt x="66" y="92"/>
                  </a:lnTo>
                  <a:lnTo>
                    <a:pt x="66" y="80"/>
                  </a:lnTo>
                  <a:lnTo>
                    <a:pt x="0" y="52"/>
                  </a:lnTo>
                  <a:lnTo>
                    <a:pt x="53" y="0"/>
                  </a:lnTo>
                  <a:lnTo>
                    <a:pt x="26"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4" name="Freeform 196"/>
            <p:cNvSpPr>
              <a:spLocks/>
            </p:cNvSpPr>
            <p:nvPr/>
          </p:nvSpPr>
          <p:spPr bwMode="auto">
            <a:xfrm rot="-1316223">
              <a:off x="5264" y="3178"/>
              <a:ext cx="255" cy="123"/>
            </a:xfrm>
            <a:custGeom>
              <a:avLst/>
              <a:gdLst>
                <a:gd name="T0" fmla="*/ 67 w 1788"/>
                <a:gd name="T1" fmla="*/ 0 h 860"/>
                <a:gd name="T2" fmla="*/ 159 w 1788"/>
                <a:gd name="T3" fmla="*/ 92 h 860"/>
                <a:gd name="T4" fmla="*/ 225 w 1788"/>
                <a:gd name="T5" fmla="*/ 211 h 860"/>
                <a:gd name="T6" fmla="*/ 318 w 1788"/>
                <a:gd name="T7" fmla="*/ 277 h 860"/>
                <a:gd name="T8" fmla="*/ 410 w 1788"/>
                <a:gd name="T9" fmla="*/ 370 h 860"/>
                <a:gd name="T10" fmla="*/ 503 w 1788"/>
                <a:gd name="T11" fmla="*/ 436 h 860"/>
                <a:gd name="T12" fmla="*/ 595 w 1788"/>
                <a:gd name="T13" fmla="*/ 490 h 860"/>
                <a:gd name="T14" fmla="*/ 808 w 1788"/>
                <a:gd name="T15" fmla="*/ 609 h 860"/>
                <a:gd name="T16" fmla="*/ 900 w 1788"/>
                <a:gd name="T17" fmla="*/ 649 h 860"/>
                <a:gd name="T18" fmla="*/ 1019 w 1788"/>
                <a:gd name="T19" fmla="*/ 675 h 860"/>
                <a:gd name="T20" fmla="*/ 1139 w 1788"/>
                <a:gd name="T21" fmla="*/ 701 h 860"/>
                <a:gd name="T22" fmla="*/ 1258 w 1788"/>
                <a:gd name="T23" fmla="*/ 727 h 860"/>
                <a:gd name="T24" fmla="*/ 1509 w 1788"/>
                <a:gd name="T25" fmla="*/ 767 h 860"/>
                <a:gd name="T26" fmla="*/ 1788 w 1788"/>
                <a:gd name="T27" fmla="*/ 767 h 860"/>
                <a:gd name="T28" fmla="*/ 1761 w 1788"/>
                <a:gd name="T29" fmla="*/ 860 h 860"/>
                <a:gd name="T30" fmla="*/ 1509 w 1788"/>
                <a:gd name="T31" fmla="*/ 860 h 860"/>
                <a:gd name="T32" fmla="*/ 1258 w 1788"/>
                <a:gd name="T33" fmla="*/ 820 h 860"/>
                <a:gd name="T34" fmla="*/ 1113 w 1788"/>
                <a:gd name="T35" fmla="*/ 794 h 860"/>
                <a:gd name="T36" fmla="*/ 993 w 1788"/>
                <a:gd name="T37" fmla="*/ 767 h 860"/>
                <a:gd name="T38" fmla="*/ 874 w 1788"/>
                <a:gd name="T39" fmla="*/ 741 h 860"/>
                <a:gd name="T40" fmla="*/ 768 w 1788"/>
                <a:gd name="T41" fmla="*/ 701 h 860"/>
                <a:gd name="T42" fmla="*/ 557 w 1788"/>
                <a:gd name="T43" fmla="*/ 582 h 860"/>
                <a:gd name="T44" fmla="*/ 437 w 1788"/>
                <a:gd name="T45" fmla="*/ 516 h 860"/>
                <a:gd name="T46" fmla="*/ 344 w 1788"/>
                <a:gd name="T47" fmla="*/ 436 h 860"/>
                <a:gd name="T48" fmla="*/ 252 w 1788"/>
                <a:gd name="T49" fmla="*/ 344 h 860"/>
                <a:gd name="T50" fmla="*/ 159 w 1788"/>
                <a:gd name="T51" fmla="*/ 251 h 860"/>
                <a:gd name="T52" fmla="*/ 93 w 1788"/>
                <a:gd name="T53" fmla="*/ 159 h 860"/>
                <a:gd name="T54" fmla="*/ 0 w 1788"/>
                <a:gd name="T55" fmla="*/ 52 h 860"/>
                <a:gd name="T56" fmla="*/ 67 w 1788"/>
                <a:gd name="T57"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8" h="860">
                  <a:moveTo>
                    <a:pt x="67" y="0"/>
                  </a:moveTo>
                  <a:lnTo>
                    <a:pt x="159" y="92"/>
                  </a:lnTo>
                  <a:lnTo>
                    <a:pt x="225" y="211"/>
                  </a:lnTo>
                  <a:lnTo>
                    <a:pt x="318" y="277"/>
                  </a:lnTo>
                  <a:lnTo>
                    <a:pt x="410" y="370"/>
                  </a:lnTo>
                  <a:lnTo>
                    <a:pt x="503" y="436"/>
                  </a:lnTo>
                  <a:lnTo>
                    <a:pt x="595" y="490"/>
                  </a:lnTo>
                  <a:lnTo>
                    <a:pt x="808" y="609"/>
                  </a:lnTo>
                  <a:lnTo>
                    <a:pt x="900" y="649"/>
                  </a:lnTo>
                  <a:lnTo>
                    <a:pt x="1019" y="675"/>
                  </a:lnTo>
                  <a:lnTo>
                    <a:pt x="1139" y="701"/>
                  </a:lnTo>
                  <a:lnTo>
                    <a:pt x="1258" y="727"/>
                  </a:lnTo>
                  <a:lnTo>
                    <a:pt x="1509" y="767"/>
                  </a:lnTo>
                  <a:lnTo>
                    <a:pt x="1788" y="767"/>
                  </a:lnTo>
                  <a:lnTo>
                    <a:pt x="1761" y="860"/>
                  </a:lnTo>
                  <a:lnTo>
                    <a:pt x="1509" y="860"/>
                  </a:lnTo>
                  <a:lnTo>
                    <a:pt x="1258" y="820"/>
                  </a:lnTo>
                  <a:lnTo>
                    <a:pt x="1113" y="794"/>
                  </a:lnTo>
                  <a:lnTo>
                    <a:pt x="993" y="767"/>
                  </a:lnTo>
                  <a:lnTo>
                    <a:pt x="874" y="741"/>
                  </a:lnTo>
                  <a:lnTo>
                    <a:pt x="768" y="701"/>
                  </a:lnTo>
                  <a:lnTo>
                    <a:pt x="557" y="582"/>
                  </a:lnTo>
                  <a:lnTo>
                    <a:pt x="437" y="516"/>
                  </a:lnTo>
                  <a:lnTo>
                    <a:pt x="344" y="436"/>
                  </a:lnTo>
                  <a:lnTo>
                    <a:pt x="252" y="344"/>
                  </a:lnTo>
                  <a:lnTo>
                    <a:pt x="159" y="251"/>
                  </a:lnTo>
                  <a:lnTo>
                    <a:pt x="93" y="159"/>
                  </a:lnTo>
                  <a:lnTo>
                    <a:pt x="0" y="52"/>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5" name="Freeform 197"/>
            <p:cNvSpPr>
              <a:spLocks/>
            </p:cNvSpPr>
            <p:nvPr/>
          </p:nvSpPr>
          <p:spPr bwMode="auto">
            <a:xfrm rot="-1316223">
              <a:off x="5249" y="3216"/>
              <a:ext cx="10" cy="21"/>
            </a:xfrm>
            <a:custGeom>
              <a:avLst/>
              <a:gdLst>
                <a:gd name="T0" fmla="*/ 0 w 67"/>
                <a:gd name="T1" fmla="*/ 120 h 146"/>
                <a:gd name="T2" fmla="*/ 0 w 67"/>
                <a:gd name="T3" fmla="*/ 0 h 146"/>
                <a:gd name="T4" fmla="*/ 67 w 67"/>
                <a:gd name="T5" fmla="*/ 94 h 146"/>
                <a:gd name="T6" fmla="*/ 0 w 67"/>
                <a:gd name="T7" fmla="*/ 146 h 146"/>
                <a:gd name="T8" fmla="*/ 67 w 67"/>
                <a:gd name="T9" fmla="*/ 146 h 146"/>
                <a:gd name="T10" fmla="*/ 0 w 67"/>
                <a:gd name="T11" fmla="*/ 120 h 146"/>
              </a:gdLst>
              <a:ahLst/>
              <a:cxnLst>
                <a:cxn ang="0">
                  <a:pos x="T0" y="T1"/>
                </a:cxn>
                <a:cxn ang="0">
                  <a:pos x="T2" y="T3"/>
                </a:cxn>
                <a:cxn ang="0">
                  <a:pos x="T4" y="T5"/>
                </a:cxn>
                <a:cxn ang="0">
                  <a:pos x="T6" y="T7"/>
                </a:cxn>
                <a:cxn ang="0">
                  <a:pos x="T8" y="T9"/>
                </a:cxn>
                <a:cxn ang="0">
                  <a:pos x="T10" y="T11"/>
                </a:cxn>
              </a:cxnLst>
              <a:rect l="0" t="0" r="r" b="b"/>
              <a:pathLst>
                <a:path w="67" h="146">
                  <a:moveTo>
                    <a:pt x="0" y="120"/>
                  </a:moveTo>
                  <a:lnTo>
                    <a:pt x="0" y="0"/>
                  </a:lnTo>
                  <a:lnTo>
                    <a:pt x="67" y="94"/>
                  </a:lnTo>
                  <a:lnTo>
                    <a:pt x="0" y="146"/>
                  </a:lnTo>
                  <a:lnTo>
                    <a:pt x="67" y="146"/>
                  </a:lnTo>
                  <a:lnTo>
                    <a:pt x="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6" name="Freeform 198"/>
            <p:cNvSpPr>
              <a:spLocks/>
            </p:cNvSpPr>
            <p:nvPr/>
          </p:nvSpPr>
          <p:spPr bwMode="auto">
            <a:xfrm rot="-1316223">
              <a:off x="5501" y="3085"/>
              <a:ext cx="127" cy="146"/>
            </a:xfrm>
            <a:custGeom>
              <a:avLst/>
              <a:gdLst>
                <a:gd name="T0" fmla="*/ 0 w 887"/>
                <a:gd name="T1" fmla="*/ 927 h 1020"/>
                <a:gd name="T2" fmla="*/ 92 w 887"/>
                <a:gd name="T3" fmla="*/ 927 h 1020"/>
                <a:gd name="T4" fmla="*/ 158 w 887"/>
                <a:gd name="T5" fmla="*/ 901 h 1020"/>
                <a:gd name="T6" fmla="*/ 238 w 887"/>
                <a:gd name="T7" fmla="*/ 887 h 1020"/>
                <a:gd name="T8" fmla="*/ 305 w 887"/>
                <a:gd name="T9" fmla="*/ 861 h 1020"/>
                <a:gd name="T10" fmla="*/ 437 w 887"/>
                <a:gd name="T11" fmla="*/ 769 h 1020"/>
                <a:gd name="T12" fmla="*/ 516 w 887"/>
                <a:gd name="T13" fmla="*/ 689 h 1020"/>
                <a:gd name="T14" fmla="*/ 582 w 887"/>
                <a:gd name="T15" fmla="*/ 650 h 1020"/>
                <a:gd name="T16" fmla="*/ 675 w 887"/>
                <a:gd name="T17" fmla="*/ 504 h 1020"/>
                <a:gd name="T18" fmla="*/ 741 w 887"/>
                <a:gd name="T19" fmla="*/ 345 h 1020"/>
                <a:gd name="T20" fmla="*/ 767 w 887"/>
                <a:gd name="T21" fmla="*/ 252 h 1020"/>
                <a:gd name="T22" fmla="*/ 767 w 887"/>
                <a:gd name="T23" fmla="*/ 212 h 1020"/>
                <a:gd name="T24" fmla="*/ 794 w 887"/>
                <a:gd name="T25" fmla="*/ 186 h 1020"/>
                <a:gd name="T26" fmla="*/ 794 w 887"/>
                <a:gd name="T27" fmla="*/ 94 h 1020"/>
                <a:gd name="T28" fmla="*/ 821 w 887"/>
                <a:gd name="T29" fmla="*/ 0 h 1020"/>
                <a:gd name="T30" fmla="*/ 887 w 887"/>
                <a:gd name="T31" fmla="*/ 0 h 1020"/>
                <a:gd name="T32" fmla="*/ 887 w 887"/>
                <a:gd name="T33" fmla="*/ 94 h 1020"/>
                <a:gd name="T34" fmla="*/ 887 w 887"/>
                <a:gd name="T35" fmla="*/ 186 h 1020"/>
                <a:gd name="T36" fmla="*/ 861 w 887"/>
                <a:gd name="T37" fmla="*/ 226 h 1020"/>
                <a:gd name="T38" fmla="*/ 861 w 887"/>
                <a:gd name="T39" fmla="*/ 305 h 1020"/>
                <a:gd name="T40" fmla="*/ 833 w 887"/>
                <a:gd name="T41" fmla="*/ 397 h 1020"/>
                <a:gd name="T42" fmla="*/ 741 w 887"/>
                <a:gd name="T43" fmla="*/ 556 h 1020"/>
                <a:gd name="T44" fmla="*/ 648 w 887"/>
                <a:gd name="T45" fmla="*/ 716 h 1020"/>
                <a:gd name="T46" fmla="*/ 582 w 887"/>
                <a:gd name="T47" fmla="*/ 769 h 1020"/>
                <a:gd name="T48" fmla="*/ 516 w 887"/>
                <a:gd name="T49" fmla="*/ 835 h 1020"/>
                <a:gd name="T50" fmla="*/ 343 w 887"/>
                <a:gd name="T51" fmla="*/ 927 h 1020"/>
                <a:gd name="T52" fmla="*/ 251 w 887"/>
                <a:gd name="T53" fmla="*/ 980 h 1020"/>
                <a:gd name="T54" fmla="*/ 185 w 887"/>
                <a:gd name="T55" fmla="*/ 994 h 1020"/>
                <a:gd name="T56" fmla="*/ 92 w 887"/>
                <a:gd name="T57" fmla="*/ 1020 h 1020"/>
                <a:gd name="T58" fmla="*/ 0 w 887"/>
                <a:gd name="T59" fmla="*/ 1020 h 1020"/>
                <a:gd name="T60" fmla="*/ 0 w 887"/>
                <a:gd name="T61" fmla="*/ 92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7" h="1020">
                  <a:moveTo>
                    <a:pt x="0" y="927"/>
                  </a:moveTo>
                  <a:lnTo>
                    <a:pt x="92" y="927"/>
                  </a:lnTo>
                  <a:lnTo>
                    <a:pt x="158" y="901"/>
                  </a:lnTo>
                  <a:lnTo>
                    <a:pt x="238" y="887"/>
                  </a:lnTo>
                  <a:lnTo>
                    <a:pt x="305" y="861"/>
                  </a:lnTo>
                  <a:lnTo>
                    <a:pt x="437" y="769"/>
                  </a:lnTo>
                  <a:lnTo>
                    <a:pt x="516" y="689"/>
                  </a:lnTo>
                  <a:lnTo>
                    <a:pt x="582" y="650"/>
                  </a:lnTo>
                  <a:lnTo>
                    <a:pt x="675" y="504"/>
                  </a:lnTo>
                  <a:lnTo>
                    <a:pt x="741" y="345"/>
                  </a:lnTo>
                  <a:lnTo>
                    <a:pt x="767" y="252"/>
                  </a:lnTo>
                  <a:lnTo>
                    <a:pt x="767" y="212"/>
                  </a:lnTo>
                  <a:lnTo>
                    <a:pt x="794" y="186"/>
                  </a:lnTo>
                  <a:lnTo>
                    <a:pt x="794" y="94"/>
                  </a:lnTo>
                  <a:lnTo>
                    <a:pt x="821" y="0"/>
                  </a:lnTo>
                  <a:lnTo>
                    <a:pt x="887" y="0"/>
                  </a:lnTo>
                  <a:lnTo>
                    <a:pt x="887" y="94"/>
                  </a:lnTo>
                  <a:lnTo>
                    <a:pt x="887" y="186"/>
                  </a:lnTo>
                  <a:lnTo>
                    <a:pt x="861" y="226"/>
                  </a:lnTo>
                  <a:lnTo>
                    <a:pt x="861" y="305"/>
                  </a:lnTo>
                  <a:lnTo>
                    <a:pt x="833" y="397"/>
                  </a:lnTo>
                  <a:lnTo>
                    <a:pt x="741" y="556"/>
                  </a:lnTo>
                  <a:lnTo>
                    <a:pt x="648" y="716"/>
                  </a:lnTo>
                  <a:lnTo>
                    <a:pt x="582" y="769"/>
                  </a:lnTo>
                  <a:lnTo>
                    <a:pt x="516" y="835"/>
                  </a:lnTo>
                  <a:lnTo>
                    <a:pt x="343" y="927"/>
                  </a:lnTo>
                  <a:lnTo>
                    <a:pt x="251" y="980"/>
                  </a:lnTo>
                  <a:lnTo>
                    <a:pt x="185" y="994"/>
                  </a:lnTo>
                  <a:lnTo>
                    <a:pt x="92" y="1020"/>
                  </a:lnTo>
                  <a:lnTo>
                    <a:pt x="0" y="1020"/>
                  </a:lnTo>
                  <a:lnTo>
                    <a:pt x="0" y="9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7" name="Freeform 199"/>
            <p:cNvSpPr>
              <a:spLocks/>
            </p:cNvSpPr>
            <p:nvPr/>
          </p:nvSpPr>
          <p:spPr bwMode="auto">
            <a:xfrm rot="-1316223">
              <a:off x="5528" y="3237"/>
              <a:ext cx="3" cy="13"/>
            </a:xfrm>
            <a:custGeom>
              <a:avLst/>
              <a:gdLst>
                <a:gd name="T0" fmla="*/ 0 w 27"/>
                <a:gd name="T1" fmla="*/ 93 h 93"/>
                <a:gd name="T2" fmla="*/ 27 w 27"/>
                <a:gd name="T3" fmla="*/ 93 h 93"/>
                <a:gd name="T4" fmla="*/ 27 w 27"/>
                <a:gd name="T5" fmla="*/ 0 h 93"/>
                <a:gd name="T6" fmla="*/ 0 w 27"/>
                <a:gd name="T7" fmla="*/ 93 h 93"/>
              </a:gdLst>
              <a:ahLst/>
              <a:cxnLst>
                <a:cxn ang="0">
                  <a:pos x="T0" y="T1"/>
                </a:cxn>
                <a:cxn ang="0">
                  <a:pos x="T2" y="T3"/>
                </a:cxn>
                <a:cxn ang="0">
                  <a:pos x="T4" y="T5"/>
                </a:cxn>
                <a:cxn ang="0">
                  <a:pos x="T6" y="T7"/>
                </a:cxn>
              </a:cxnLst>
              <a:rect l="0" t="0" r="r" b="b"/>
              <a:pathLst>
                <a:path w="27" h="93">
                  <a:moveTo>
                    <a:pt x="0" y="93"/>
                  </a:moveTo>
                  <a:lnTo>
                    <a:pt x="27" y="93"/>
                  </a:lnTo>
                  <a:lnTo>
                    <a:pt x="27" y="0"/>
                  </a:lnTo>
                  <a:lnTo>
                    <a:pt x="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8" name="Freeform 200"/>
            <p:cNvSpPr>
              <a:spLocks/>
            </p:cNvSpPr>
            <p:nvPr/>
          </p:nvSpPr>
          <p:spPr bwMode="auto">
            <a:xfrm rot="-1316223">
              <a:off x="5590" y="3050"/>
              <a:ext cx="85" cy="36"/>
            </a:xfrm>
            <a:custGeom>
              <a:avLst/>
              <a:gdLst>
                <a:gd name="T0" fmla="*/ 66 w 596"/>
                <a:gd name="T1" fmla="*/ 0 h 252"/>
                <a:gd name="T2" fmla="*/ 185 w 596"/>
                <a:gd name="T3" fmla="*/ 66 h 252"/>
                <a:gd name="T4" fmla="*/ 291 w 596"/>
                <a:gd name="T5" fmla="*/ 146 h 252"/>
                <a:gd name="T6" fmla="*/ 370 w 596"/>
                <a:gd name="T7" fmla="*/ 146 h 252"/>
                <a:gd name="T8" fmla="*/ 436 w 596"/>
                <a:gd name="T9" fmla="*/ 158 h 252"/>
                <a:gd name="T10" fmla="*/ 596 w 596"/>
                <a:gd name="T11" fmla="*/ 158 h 252"/>
                <a:gd name="T12" fmla="*/ 582 w 596"/>
                <a:gd name="T13" fmla="*/ 252 h 252"/>
                <a:gd name="T14" fmla="*/ 410 w 596"/>
                <a:gd name="T15" fmla="*/ 252 h 252"/>
                <a:gd name="T16" fmla="*/ 343 w 596"/>
                <a:gd name="T17" fmla="*/ 238 h 252"/>
                <a:gd name="T18" fmla="*/ 277 w 596"/>
                <a:gd name="T19" fmla="*/ 238 h 252"/>
                <a:gd name="T20" fmla="*/ 132 w 596"/>
                <a:gd name="T21" fmla="*/ 158 h 252"/>
                <a:gd name="T22" fmla="*/ 0 w 596"/>
                <a:gd name="T23" fmla="*/ 66 h 252"/>
                <a:gd name="T24" fmla="*/ 66 w 596"/>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252">
                  <a:moveTo>
                    <a:pt x="66" y="0"/>
                  </a:moveTo>
                  <a:lnTo>
                    <a:pt x="185" y="66"/>
                  </a:lnTo>
                  <a:lnTo>
                    <a:pt x="291" y="146"/>
                  </a:lnTo>
                  <a:lnTo>
                    <a:pt x="370" y="146"/>
                  </a:lnTo>
                  <a:lnTo>
                    <a:pt x="436" y="158"/>
                  </a:lnTo>
                  <a:lnTo>
                    <a:pt x="596" y="158"/>
                  </a:lnTo>
                  <a:lnTo>
                    <a:pt x="582" y="252"/>
                  </a:lnTo>
                  <a:lnTo>
                    <a:pt x="410" y="252"/>
                  </a:lnTo>
                  <a:lnTo>
                    <a:pt x="343" y="238"/>
                  </a:lnTo>
                  <a:lnTo>
                    <a:pt x="277" y="238"/>
                  </a:lnTo>
                  <a:lnTo>
                    <a:pt x="132" y="158"/>
                  </a:lnTo>
                  <a:lnTo>
                    <a:pt x="0" y="66"/>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89" name="Freeform 201"/>
            <p:cNvSpPr>
              <a:spLocks/>
            </p:cNvSpPr>
            <p:nvPr/>
          </p:nvSpPr>
          <p:spPr bwMode="auto">
            <a:xfrm rot="-1316223">
              <a:off x="5586" y="3055"/>
              <a:ext cx="9" cy="19"/>
            </a:xfrm>
            <a:custGeom>
              <a:avLst/>
              <a:gdLst>
                <a:gd name="T0" fmla="*/ 0 w 66"/>
                <a:gd name="T1" fmla="*/ 93 h 133"/>
                <a:gd name="T2" fmla="*/ 0 w 66"/>
                <a:gd name="T3" fmla="*/ 0 h 133"/>
                <a:gd name="T4" fmla="*/ 66 w 66"/>
                <a:gd name="T5" fmla="*/ 67 h 133"/>
                <a:gd name="T6" fmla="*/ 0 w 66"/>
                <a:gd name="T7" fmla="*/ 133 h 133"/>
                <a:gd name="T8" fmla="*/ 66 w 66"/>
                <a:gd name="T9" fmla="*/ 93 h 133"/>
                <a:gd name="T10" fmla="*/ 0 w 66"/>
                <a:gd name="T11" fmla="*/ 93 h 133"/>
              </a:gdLst>
              <a:ahLst/>
              <a:cxnLst>
                <a:cxn ang="0">
                  <a:pos x="T0" y="T1"/>
                </a:cxn>
                <a:cxn ang="0">
                  <a:pos x="T2" y="T3"/>
                </a:cxn>
                <a:cxn ang="0">
                  <a:pos x="T4" y="T5"/>
                </a:cxn>
                <a:cxn ang="0">
                  <a:pos x="T6" y="T7"/>
                </a:cxn>
                <a:cxn ang="0">
                  <a:pos x="T8" y="T9"/>
                </a:cxn>
                <a:cxn ang="0">
                  <a:pos x="T10" y="T11"/>
                </a:cxn>
              </a:cxnLst>
              <a:rect l="0" t="0" r="r" b="b"/>
              <a:pathLst>
                <a:path w="66" h="133">
                  <a:moveTo>
                    <a:pt x="0" y="93"/>
                  </a:moveTo>
                  <a:lnTo>
                    <a:pt x="0" y="0"/>
                  </a:lnTo>
                  <a:lnTo>
                    <a:pt x="66" y="67"/>
                  </a:lnTo>
                  <a:lnTo>
                    <a:pt x="0" y="133"/>
                  </a:lnTo>
                  <a:lnTo>
                    <a:pt x="66" y="93"/>
                  </a:lnTo>
                  <a:lnTo>
                    <a:pt x="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90" name="Freeform 202"/>
            <p:cNvSpPr>
              <a:spLocks/>
            </p:cNvSpPr>
            <p:nvPr/>
          </p:nvSpPr>
          <p:spPr bwMode="auto">
            <a:xfrm rot="-1316223">
              <a:off x="5650" y="2917"/>
              <a:ext cx="170" cy="125"/>
            </a:xfrm>
            <a:custGeom>
              <a:avLst/>
              <a:gdLst>
                <a:gd name="T0" fmla="*/ 0 w 1191"/>
                <a:gd name="T1" fmla="*/ 781 h 875"/>
                <a:gd name="T2" fmla="*/ 211 w 1191"/>
                <a:gd name="T3" fmla="*/ 769 h 875"/>
                <a:gd name="T4" fmla="*/ 396 w 1191"/>
                <a:gd name="T5" fmla="*/ 743 h 875"/>
                <a:gd name="T6" fmla="*/ 582 w 1191"/>
                <a:gd name="T7" fmla="*/ 663 h 875"/>
                <a:gd name="T8" fmla="*/ 754 w 1191"/>
                <a:gd name="T9" fmla="*/ 596 h 875"/>
                <a:gd name="T10" fmla="*/ 913 w 1191"/>
                <a:gd name="T11" fmla="*/ 464 h 875"/>
                <a:gd name="T12" fmla="*/ 952 w 1191"/>
                <a:gd name="T13" fmla="*/ 411 h 875"/>
                <a:gd name="T14" fmla="*/ 1006 w 1191"/>
                <a:gd name="T15" fmla="*/ 345 h 875"/>
                <a:gd name="T16" fmla="*/ 1045 w 1191"/>
                <a:gd name="T17" fmla="*/ 253 h 875"/>
                <a:gd name="T18" fmla="*/ 1072 w 1191"/>
                <a:gd name="T19" fmla="*/ 186 h 875"/>
                <a:gd name="T20" fmla="*/ 1098 w 1191"/>
                <a:gd name="T21" fmla="*/ 93 h 875"/>
                <a:gd name="T22" fmla="*/ 1125 w 1191"/>
                <a:gd name="T23" fmla="*/ 0 h 875"/>
                <a:gd name="T24" fmla="*/ 1191 w 1191"/>
                <a:gd name="T25" fmla="*/ 0 h 875"/>
                <a:gd name="T26" fmla="*/ 1191 w 1191"/>
                <a:gd name="T27" fmla="*/ 106 h 875"/>
                <a:gd name="T28" fmla="*/ 1165 w 1191"/>
                <a:gd name="T29" fmla="*/ 199 h 875"/>
                <a:gd name="T30" fmla="*/ 1138 w 1191"/>
                <a:gd name="T31" fmla="*/ 291 h 875"/>
                <a:gd name="T32" fmla="*/ 1098 w 1191"/>
                <a:gd name="T33" fmla="*/ 385 h 875"/>
                <a:gd name="T34" fmla="*/ 1032 w 1191"/>
                <a:gd name="T35" fmla="*/ 464 h 875"/>
                <a:gd name="T36" fmla="*/ 952 w 1191"/>
                <a:gd name="T37" fmla="*/ 530 h 875"/>
                <a:gd name="T38" fmla="*/ 820 w 1191"/>
                <a:gd name="T39" fmla="*/ 663 h 875"/>
                <a:gd name="T40" fmla="*/ 635 w 1191"/>
                <a:gd name="T41" fmla="*/ 769 h 875"/>
                <a:gd name="T42" fmla="*/ 424 w 1191"/>
                <a:gd name="T43" fmla="*/ 835 h 875"/>
                <a:gd name="T44" fmla="*/ 211 w 1191"/>
                <a:gd name="T45" fmla="*/ 861 h 875"/>
                <a:gd name="T46" fmla="*/ 0 w 1191"/>
                <a:gd name="T47" fmla="*/ 875 h 875"/>
                <a:gd name="T48" fmla="*/ 0 w 1191"/>
                <a:gd name="T49" fmla="*/ 781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1" h="875">
                  <a:moveTo>
                    <a:pt x="0" y="781"/>
                  </a:moveTo>
                  <a:lnTo>
                    <a:pt x="211" y="769"/>
                  </a:lnTo>
                  <a:lnTo>
                    <a:pt x="396" y="743"/>
                  </a:lnTo>
                  <a:lnTo>
                    <a:pt x="582" y="663"/>
                  </a:lnTo>
                  <a:lnTo>
                    <a:pt x="754" y="596"/>
                  </a:lnTo>
                  <a:lnTo>
                    <a:pt x="913" y="464"/>
                  </a:lnTo>
                  <a:lnTo>
                    <a:pt x="952" y="411"/>
                  </a:lnTo>
                  <a:lnTo>
                    <a:pt x="1006" y="345"/>
                  </a:lnTo>
                  <a:lnTo>
                    <a:pt x="1045" y="253"/>
                  </a:lnTo>
                  <a:lnTo>
                    <a:pt x="1072" y="186"/>
                  </a:lnTo>
                  <a:lnTo>
                    <a:pt x="1098" y="93"/>
                  </a:lnTo>
                  <a:lnTo>
                    <a:pt x="1125" y="0"/>
                  </a:lnTo>
                  <a:lnTo>
                    <a:pt x="1191" y="0"/>
                  </a:lnTo>
                  <a:lnTo>
                    <a:pt x="1191" y="106"/>
                  </a:lnTo>
                  <a:lnTo>
                    <a:pt x="1165" y="199"/>
                  </a:lnTo>
                  <a:lnTo>
                    <a:pt x="1138" y="291"/>
                  </a:lnTo>
                  <a:lnTo>
                    <a:pt x="1098" y="385"/>
                  </a:lnTo>
                  <a:lnTo>
                    <a:pt x="1032" y="464"/>
                  </a:lnTo>
                  <a:lnTo>
                    <a:pt x="952" y="530"/>
                  </a:lnTo>
                  <a:lnTo>
                    <a:pt x="820" y="663"/>
                  </a:lnTo>
                  <a:lnTo>
                    <a:pt x="635" y="769"/>
                  </a:lnTo>
                  <a:lnTo>
                    <a:pt x="424" y="835"/>
                  </a:lnTo>
                  <a:lnTo>
                    <a:pt x="211" y="861"/>
                  </a:lnTo>
                  <a:lnTo>
                    <a:pt x="0" y="875"/>
                  </a:lnTo>
                  <a:lnTo>
                    <a:pt x="0" y="7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91" name="Freeform 203"/>
            <p:cNvSpPr>
              <a:spLocks/>
            </p:cNvSpPr>
            <p:nvPr/>
          </p:nvSpPr>
          <p:spPr bwMode="auto">
            <a:xfrm rot="-1316223">
              <a:off x="5674" y="3056"/>
              <a:ext cx="2" cy="14"/>
            </a:xfrm>
            <a:custGeom>
              <a:avLst/>
              <a:gdLst>
                <a:gd name="T0" fmla="*/ 0 w 14"/>
                <a:gd name="T1" fmla="*/ 94 h 94"/>
                <a:gd name="T2" fmla="*/ 14 w 14"/>
                <a:gd name="T3" fmla="*/ 94 h 94"/>
                <a:gd name="T4" fmla="*/ 14 w 14"/>
                <a:gd name="T5" fmla="*/ 0 h 94"/>
                <a:gd name="T6" fmla="*/ 0 w 14"/>
                <a:gd name="T7" fmla="*/ 94 h 94"/>
              </a:gdLst>
              <a:ahLst/>
              <a:cxnLst>
                <a:cxn ang="0">
                  <a:pos x="T0" y="T1"/>
                </a:cxn>
                <a:cxn ang="0">
                  <a:pos x="T2" y="T3"/>
                </a:cxn>
                <a:cxn ang="0">
                  <a:pos x="T4" y="T5"/>
                </a:cxn>
                <a:cxn ang="0">
                  <a:pos x="T6" y="T7"/>
                </a:cxn>
              </a:cxnLst>
              <a:rect l="0" t="0" r="r" b="b"/>
              <a:pathLst>
                <a:path w="14" h="94">
                  <a:moveTo>
                    <a:pt x="0" y="94"/>
                  </a:moveTo>
                  <a:lnTo>
                    <a:pt x="14" y="94"/>
                  </a:lnTo>
                  <a:lnTo>
                    <a:pt x="14" y="0"/>
                  </a:lnTo>
                  <a:lnTo>
                    <a:pt x="0"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92" name="Freeform 204"/>
            <p:cNvSpPr>
              <a:spLocks/>
            </p:cNvSpPr>
            <p:nvPr/>
          </p:nvSpPr>
          <p:spPr bwMode="auto">
            <a:xfrm rot="-1316223">
              <a:off x="5615" y="2756"/>
              <a:ext cx="149" cy="167"/>
            </a:xfrm>
            <a:custGeom>
              <a:avLst/>
              <a:gdLst>
                <a:gd name="T0" fmla="*/ 980 w 1046"/>
                <a:gd name="T1" fmla="*/ 1165 h 1165"/>
                <a:gd name="T2" fmla="*/ 953 w 1046"/>
                <a:gd name="T3" fmla="*/ 954 h 1165"/>
                <a:gd name="T4" fmla="*/ 927 w 1046"/>
                <a:gd name="T5" fmla="*/ 861 h 1165"/>
                <a:gd name="T6" fmla="*/ 900 w 1046"/>
                <a:gd name="T7" fmla="*/ 741 h 1165"/>
                <a:gd name="T8" fmla="*/ 861 w 1046"/>
                <a:gd name="T9" fmla="*/ 675 h 1165"/>
                <a:gd name="T10" fmla="*/ 807 w 1046"/>
                <a:gd name="T11" fmla="*/ 582 h 1165"/>
                <a:gd name="T12" fmla="*/ 741 w 1046"/>
                <a:gd name="T13" fmla="*/ 490 h 1165"/>
                <a:gd name="T14" fmla="*/ 702 w 1046"/>
                <a:gd name="T15" fmla="*/ 410 h 1165"/>
                <a:gd name="T16" fmla="*/ 622 w 1046"/>
                <a:gd name="T17" fmla="*/ 344 h 1165"/>
                <a:gd name="T18" fmla="*/ 530 w 1046"/>
                <a:gd name="T19" fmla="*/ 279 h 1165"/>
                <a:gd name="T20" fmla="*/ 464 w 1046"/>
                <a:gd name="T21" fmla="*/ 225 h 1165"/>
                <a:gd name="T22" fmla="*/ 371 w 1046"/>
                <a:gd name="T23" fmla="*/ 185 h 1165"/>
                <a:gd name="T24" fmla="*/ 279 w 1046"/>
                <a:gd name="T25" fmla="*/ 132 h 1165"/>
                <a:gd name="T26" fmla="*/ 185 w 1046"/>
                <a:gd name="T27" fmla="*/ 106 h 1165"/>
                <a:gd name="T28" fmla="*/ 92 w 1046"/>
                <a:gd name="T29" fmla="*/ 92 h 1165"/>
                <a:gd name="T30" fmla="*/ 0 w 1046"/>
                <a:gd name="T31" fmla="*/ 92 h 1165"/>
                <a:gd name="T32" fmla="*/ 0 w 1046"/>
                <a:gd name="T33" fmla="*/ 0 h 1165"/>
                <a:gd name="T34" fmla="*/ 119 w 1046"/>
                <a:gd name="T35" fmla="*/ 14 h 1165"/>
                <a:gd name="T36" fmla="*/ 212 w 1046"/>
                <a:gd name="T37" fmla="*/ 14 h 1165"/>
                <a:gd name="T38" fmla="*/ 317 w 1046"/>
                <a:gd name="T39" fmla="*/ 66 h 1165"/>
                <a:gd name="T40" fmla="*/ 410 w 1046"/>
                <a:gd name="T41" fmla="*/ 92 h 1165"/>
                <a:gd name="T42" fmla="*/ 516 w 1046"/>
                <a:gd name="T43" fmla="*/ 159 h 1165"/>
                <a:gd name="T44" fmla="*/ 609 w 1046"/>
                <a:gd name="T45" fmla="*/ 199 h 1165"/>
                <a:gd name="T46" fmla="*/ 675 w 1046"/>
                <a:gd name="T47" fmla="*/ 279 h 1165"/>
                <a:gd name="T48" fmla="*/ 741 w 1046"/>
                <a:gd name="T49" fmla="*/ 344 h 1165"/>
                <a:gd name="T50" fmla="*/ 807 w 1046"/>
                <a:gd name="T51" fmla="*/ 437 h 1165"/>
                <a:gd name="T52" fmla="*/ 887 w 1046"/>
                <a:gd name="T53" fmla="*/ 530 h 1165"/>
                <a:gd name="T54" fmla="*/ 927 w 1046"/>
                <a:gd name="T55" fmla="*/ 622 h 1165"/>
                <a:gd name="T56" fmla="*/ 980 w 1046"/>
                <a:gd name="T57" fmla="*/ 715 h 1165"/>
                <a:gd name="T58" fmla="*/ 993 w 1046"/>
                <a:gd name="T59" fmla="*/ 834 h 1165"/>
                <a:gd name="T60" fmla="*/ 1020 w 1046"/>
                <a:gd name="T61" fmla="*/ 927 h 1165"/>
                <a:gd name="T62" fmla="*/ 1046 w 1046"/>
                <a:gd name="T63" fmla="*/ 1165 h 1165"/>
                <a:gd name="T64" fmla="*/ 980 w 1046"/>
                <a:gd name="T65" fmla="*/ 1165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6" h="1165">
                  <a:moveTo>
                    <a:pt x="980" y="1165"/>
                  </a:moveTo>
                  <a:lnTo>
                    <a:pt x="953" y="954"/>
                  </a:lnTo>
                  <a:lnTo>
                    <a:pt x="927" y="861"/>
                  </a:lnTo>
                  <a:lnTo>
                    <a:pt x="900" y="741"/>
                  </a:lnTo>
                  <a:lnTo>
                    <a:pt x="861" y="675"/>
                  </a:lnTo>
                  <a:lnTo>
                    <a:pt x="807" y="582"/>
                  </a:lnTo>
                  <a:lnTo>
                    <a:pt x="741" y="490"/>
                  </a:lnTo>
                  <a:lnTo>
                    <a:pt x="702" y="410"/>
                  </a:lnTo>
                  <a:lnTo>
                    <a:pt x="622" y="344"/>
                  </a:lnTo>
                  <a:lnTo>
                    <a:pt x="530" y="279"/>
                  </a:lnTo>
                  <a:lnTo>
                    <a:pt x="464" y="225"/>
                  </a:lnTo>
                  <a:lnTo>
                    <a:pt x="371" y="185"/>
                  </a:lnTo>
                  <a:lnTo>
                    <a:pt x="279" y="132"/>
                  </a:lnTo>
                  <a:lnTo>
                    <a:pt x="185" y="106"/>
                  </a:lnTo>
                  <a:lnTo>
                    <a:pt x="92" y="92"/>
                  </a:lnTo>
                  <a:lnTo>
                    <a:pt x="0" y="92"/>
                  </a:lnTo>
                  <a:lnTo>
                    <a:pt x="0" y="0"/>
                  </a:lnTo>
                  <a:lnTo>
                    <a:pt x="119" y="14"/>
                  </a:lnTo>
                  <a:lnTo>
                    <a:pt x="212" y="14"/>
                  </a:lnTo>
                  <a:lnTo>
                    <a:pt x="317" y="66"/>
                  </a:lnTo>
                  <a:lnTo>
                    <a:pt x="410" y="92"/>
                  </a:lnTo>
                  <a:lnTo>
                    <a:pt x="516" y="159"/>
                  </a:lnTo>
                  <a:lnTo>
                    <a:pt x="609" y="199"/>
                  </a:lnTo>
                  <a:lnTo>
                    <a:pt x="675" y="279"/>
                  </a:lnTo>
                  <a:lnTo>
                    <a:pt x="741" y="344"/>
                  </a:lnTo>
                  <a:lnTo>
                    <a:pt x="807" y="437"/>
                  </a:lnTo>
                  <a:lnTo>
                    <a:pt x="887" y="530"/>
                  </a:lnTo>
                  <a:lnTo>
                    <a:pt x="927" y="622"/>
                  </a:lnTo>
                  <a:lnTo>
                    <a:pt x="980" y="715"/>
                  </a:lnTo>
                  <a:lnTo>
                    <a:pt x="993" y="834"/>
                  </a:lnTo>
                  <a:lnTo>
                    <a:pt x="1020" y="927"/>
                  </a:lnTo>
                  <a:lnTo>
                    <a:pt x="1046" y="1165"/>
                  </a:lnTo>
                  <a:lnTo>
                    <a:pt x="980" y="11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93" name="Freeform 205"/>
            <p:cNvSpPr>
              <a:spLocks/>
            </p:cNvSpPr>
            <p:nvPr/>
          </p:nvSpPr>
          <p:spPr bwMode="auto">
            <a:xfrm rot="-1316223">
              <a:off x="5782" y="2891"/>
              <a:ext cx="9" cy="1"/>
            </a:xfrm>
            <a:custGeom>
              <a:avLst/>
              <a:gdLst>
                <a:gd name="T0" fmla="*/ 66 w 66"/>
                <a:gd name="T1" fmla="*/ 0 w 66"/>
                <a:gd name="T2" fmla="*/ 66 w 66"/>
              </a:gdLst>
              <a:ahLst/>
              <a:cxnLst>
                <a:cxn ang="0">
                  <a:pos x="T0" y="0"/>
                </a:cxn>
                <a:cxn ang="0">
                  <a:pos x="T1" y="0"/>
                </a:cxn>
                <a:cxn ang="0">
                  <a:pos x="T2" y="0"/>
                </a:cxn>
              </a:cxnLst>
              <a:rect l="0" t="0" r="r" b="b"/>
              <a:pathLst>
                <a:path w="66">
                  <a:moveTo>
                    <a:pt x="66" y="0"/>
                  </a:moveTo>
                  <a:lnTo>
                    <a:pt x="0" y="0"/>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94" name="Freeform 206"/>
            <p:cNvSpPr>
              <a:spLocks/>
            </p:cNvSpPr>
            <p:nvPr/>
          </p:nvSpPr>
          <p:spPr bwMode="auto">
            <a:xfrm rot="-1316223">
              <a:off x="5527" y="2802"/>
              <a:ext cx="74" cy="45"/>
            </a:xfrm>
            <a:custGeom>
              <a:avLst/>
              <a:gdLst>
                <a:gd name="T0" fmla="*/ 516 w 516"/>
                <a:gd name="T1" fmla="*/ 92 h 317"/>
                <a:gd name="T2" fmla="*/ 450 w 516"/>
                <a:gd name="T3" fmla="*/ 92 h 317"/>
                <a:gd name="T4" fmla="*/ 371 w 516"/>
                <a:gd name="T5" fmla="*/ 106 h 317"/>
                <a:gd name="T6" fmla="*/ 277 w 516"/>
                <a:gd name="T7" fmla="*/ 159 h 317"/>
                <a:gd name="T8" fmla="*/ 158 w 516"/>
                <a:gd name="T9" fmla="*/ 199 h 317"/>
                <a:gd name="T10" fmla="*/ 66 w 516"/>
                <a:gd name="T11" fmla="*/ 317 h 317"/>
                <a:gd name="T12" fmla="*/ 0 w 516"/>
                <a:gd name="T13" fmla="*/ 251 h 317"/>
                <a:gd name="T14" fmla="*/ 118 w 516"/>
                <a:gd name="T15" fmla="*/ 132 h 317"/>
                <a:gd name="T16" fmla="*/ 238 w 516"/>
                <a:gd name="T17" fmla="*/ 66 h 317"/>
                <a:gd name="T18" fmla="*/ 357 w 516"/>
                <a:gd name="T19" fmla="*/ 14 h 317"/>
                <a:gd name="T20" fmla="*/ 423 w 516"/>
                <a:gd name="T21" fmla="*/ 0 h 317"/>
                <a:gd name="T22" fmla="*/ 490 w 516"/>
                <a:gd name="T23" fmla="*/ 0 h 317"/>
                <a:gd name="T24" fmla="*/ 516 w 516"/>
                <a:gd name="T25" fmla="*/ 9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317">
                  <a:moveTo>
                    <a:pt x="516" y="92"/>
                  </a:moveTo>
                  <a:lnTo>
                    <a:pt x="450" y="92"/>
                  </a:lnTo>
                  <a:lnTo>
                    <a:pt x="371" y="106"/>
                  </a:lnTo>
                  <a:lnTo>
                    <a:pt x="277" y="159"/>
                  </a:lnTo>
                  <a:lnTo>
                    <a:pt x="158" y="199"/>
                  </a:lnTo>
                  <a:lnTo>
                    <a:pt x="66" y="317"/>
                  </a:lnTo>
                  <a:lnTo>
                    <a:pt x="0" y="251"/>
                  </a:lnTo>
                  <a:lnTo>
                    <a:pt x="118" y="132"/>
                  </a:lnTo>
                  <a:lnTo>
                    <a:pt x="238" y="66"/>
                  </a:lnTo>
                  <a:lnTo>
                    <a:pt x="357" y="14"/>
                  </a:lnTo>
                  <a:lnTo>
                    <a:pt x="423" y="0"/>
                  </a:lnTo>
                  <a:lnTo>
                    <a:pt x="490" y="0"/>
                  </a:lnTo>
                  <a:lnTo>
                    <a:pt x="516"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95" name="Freeform 207"/>
            <p:cNvSpPr>
              <a:spLocks/>
            </p:cNvSpPr>
            <p:nvPr/>
          </p:nvSpPr>
          <p:spPr bwMode="auto">
            <a:xfrm rot="-1316223">
              <a:off x="5588" y="2790"/>
              <a:ext cx="4" cy="13"/>
            </a:xfrm>
            <a:custGeom>
              <a:avLst/>
              <a:gdLst>
                <a:gd name="T0" fmla="*/ 26 w 26"/>
                <a:gd name="T1" fmla="*/ 0 h 92"/>
                <a:gd name="T2" fmla="*/ 0 w 26"/>
                <a:gd name="T3" fmla="*/ 0 h 92"/>
                <a:gd name="T4" fmla="*/ 26 w 26"/>
                <a:gd name="T5" fmla="*/ 92 h 92"/>
                <a:gd name="T6" fmla="*/ 26 w 26"/>
                <a:gd name="T7" fmla="*/ 0 h 92"/>
              </a:gdLst>
              <a:ahLst/>
              <a:cxnLst>
                <a:cxn ang="0">
                  <a:pos x="T0" y="T1"/>
                </a:cxn>
                <a:cxn ang="0">
                  <a:pos x="T2" y="T3"/>
                </a:cxn>
                <a:cxn ang="0">
                  <a:pos x="T4" y="T5"/>
                </a:cxn>
                <a:cxn ang="0">
                  <a:pos x="T6" y="T7"/>
                </a:cxn>
              </a:cxnLst>
              <a:rect l="0" t="0" r="r" b="b"/>
              <a:pathLst>
                <a:path w="26" h="92">
                  <a:moveTo>
                    <a:pt x="26" y="0"/>
                  </a:moveTo>
                  <a:lnTo>
                    <a:pt x="0" y="0"/>
                  </a:lnTo>
                  <a:lnTo>
                    <a:pt x="26" y="92"/>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96" name="Rectangle 208"/>
            <p:cNvSpPr>
              <a:spLocks noChangeArrowheads="1"/>
            </p:cNvSpPr>
            <p:nvPr/>
          </p:nvSpPr>
          <p:spPr bwMode="auto">
            <a:xfrm rot="-1316223">
              <a:off x="5541" y="2851"/>
              <a:ext cx="13"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8097" name="Freeform 209"/>
            <p:cNvSpPr>
              <a:spLocks/>
            </p:cNvSpPr>
            <p:nvPr/>
          </p:nvSpPr>
          <p:spPr bwMode="auto">
            <a:xfrm rot="-1316223">
              <a:off x="5535" y="2848"/>
              <a:ext cx="13" cy="9"/>
            </a:xfrm>
            <a:custGeom>
              <a:avLst/>
              <a:gdLst>
                <a:gd name="T0" fmla="*/ 0 w 92"/>
                <a:gd name="T1" fmla="*/ 0 h 66"/>
                <a:gd name="T2" fmla="*/ 0 w 92"/>
                <a:gd name="T3" fmla="*/ 28 h 66"/>
                <a:gd name="T4" fmla="*/ 92 w 92"/>
                <a:gd name="T5" fmla="*/ 28 h 66"/>
                <a:gd name="T6" fmla="*/ 66 w 92"/>
                <a:gd name="T7" fmla="*/ 66 h 66"/>
                <a:gd name="T8" fmla="*/ 0 w 92"/>
                <a:gd name="T9" fmla="*/ 0 h 66"/>
              </a:gdLst>
              <a:ahLst/>
              <a:cxnLst>
                <a:cxn ang="0">
                  <a:pos x="T0" y="T1"/>
                </a:cxn>
                <a:cxn ang="0">
                  <a:pos x="T2" y="T3"/>
                </a:cxn>
                <a:cxn ang="0">
                  <a:pos x="T4" y="T5"/>
                </a:cxn>
                <a:cxn ang="0">
                  <a:pos x="T6" y="T7"/>
                </a:cxn>
                <a:cxn ang="0">
                  <a:pos x="T8" y="T9"/>
                </a:cxn>
              </a:cxnLst>
              <a:rect l="0" t="0" r="r" b="b"/>
              <a:pathLst>
                <a:path w="92" h="66">
                  <a:moveTo>
                    <a:pt x="0" y="0"/>
                  </a:moveTo>
                  <a:lnTo>
                    <a:pt x="0" y="28"/>
                  </a:lnTo>
                  <a:lnTo>
                    <a:pt x="92" y="28"/>
                  </a:lnTo>
                  <a:lnTo>
                    <a:pt x="66" y="6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98" name="Freeform 210"/>
            <p:cNvSpPr>
              <a:spLocks/>
            </p:cNvSpPr>
            <p:nvPr/>
          </p:nvSpPr>
          <p:spPr bwMode="auto">
            <a:xfrm rot="-1316223">
              <a:off x="5551" y="2875"/>
              <a:ext cx="36" cy="29"/>
            </a:xfrm>
            <a:custGeom>
              <a:avLst/>
              <a:gdLst>
                <a:gd name="T0" fmla="*/ 66 w 251"/>
                <a:gd name="T1" fmla="*/ 0 h 199"/>
                <a:gd name="T2" fmla="*/ 0 w 251"/>
                <a:gd name="T3" fmla="*/ 66 h 199"/>
                <a:gd name="T4" fmla="*/ 185 w 251"/>
                <a:gd name="T5" fmla="*/ 199 h 199"/>
                <a:gd name="T6" fmla="*/ 251 w 251"/>
                <a:gd name="T7" fmla="*/ 132 h 199"/>
                <a:gd name="T8" fmla="*/ 66 w 251"/>
                <a:gd name="T9" fmla="*/ 0 h 199"/>
              </a:gdLst>
              <a:ahLst/>
              <a:cxnLst>
                <a:cxn ang="0">
                  <a:pos x="T0" y="T1"/>
                </a:cxn>
                <a:cxn ang="0">
                  <a:pos x="T2" y="T3"/>
                </a:cxn>
                <a:cxn ang="0">
                  <a:pos x="T4" y="T5"/>
                </a:cxn>
                <a:cxn ang="0">
                  <a:pos x="T6" y="T7"/>
                </a:cxn>
                <a:cxn ang="0">
                  <a:pos x="T8" y="T9"/>
                </a:cxn>
              </a:cxnLst>
              <a:rect l="0" t="0" r="r" b="b"/>
              <a:pathLst>
                <a:path w="251" h="199">
                  <a:moveTo>
                    <a:pt x="66" y="0"/>
                  </a:moveTo>
                  <a:lnTo>
                    <a:pt x="0" y="66"/>
                  </a:lnTo>
                  <a:lnTo>
                    <a:pt x="185" y="199"/>
                  </a:lnTo>
                  <a:lnTo>
                    <a:pt x="251" y="132"/>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099" name="Freeform 211"/>
            <p:cNvSpPr>
              <a:spLocks/>
            </p:cNvSpPr>
            <p:nvPr/>
          </p:nvSpPr>
          <p:spPr bwMode="auto">
            <a:xfrm rot="-1316223">
              <a:off x="5548" y="2880"/>
              <a:ext cx="13" cy="10"/>
            </a:xfrm>
            <a:custGeom>
              <a:avLst/>
              <a:gdLst>
                <a:gd name="T0" fmla="*/ 0 w 92"/>
                <a:gd name="T1" fmla="*/ 14 h 66"/>
                <a:gd name="T2" fmla="*/ 0 w 92"/>
                <a:gd name="T3" fmla="*/ 40 h 66"/>
                <a:gd name="T4" fmla="*/ 0 w 92"/>
                <a:gd name="T5" fmla="*/ 66 h 66"/>
                <a:gd name="T6" fmla="*/ 66 w 92"/>
                <a:gd name="T7" fmla="*/ 0 h 66"/>
                <a:gd name="T8" fmla="*/ 92 w 92"/>
                <a:gd name="T9" fmla="*/ 14 h 66"/>
                <a:gd name="T10" fmla="*/ 0 w 92"/>
                <a:gd name="T11" fmla="*/ 14 h 66"/>
              </a:gdLst>
              <a:ahLst/>
              <a:cxnLst>
                <a:cxn ang="0">
                  <a:pos x="T0" y="T1"/>
                </a:cxn>
                <a:cxn ang="0">
                  <a:pos x="T2" y="T3"/>
                </a:cxn>
                <a:cxn ang="0">
                  <a:pos x="T4" y="T5"/>
                </a:cxn>
                <a:cxn ang="0">
                  <a:pos x="T6" y="T7"/>
                </a:cxn>
                <a:cxn ang="0">
                  <a:pos x="T8" y="T9"/>
                </a:cxn>
                <a:cxn ang="0">
                  <a:pos x="T10" y="T11"/>
                </a:cxn>
              </a:cxnLst>
              <a:rect l="0" t="0" r="r" b="b"/>
              <a:pathLst>
                <a:path w="92" h="66">
                  <a:moveTo>
                    <a:pt x="0" y="14"/>
                  </a:moveTo>
                  <a:lnTo>
                    <a:pt x="0" y="40"/>
                  </a:lnTo>
                  <a:lnTo>
                    <a:pt x="0" y="66"/>
                  </a:lnTo>
                  <a:lnTo>
                    <a:pt x="66" y="0"/>
                  </a:lnTo>
                  <a:lnTo>
                    <a:pt x="92" y="14"/>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0" name="Freeform 212"/>
            <p:cNvSpPr>
              <a:spLocks/>
            </p:cNvSpPr>
            <p:nvPr/>
          </p:nvSpPr>
          <p:spPr bwMode="auto">
            <a:xfrm rot="-1316223">
              <a:off x="5583" y="2879"/>
              <a:ext cx="30" cy="21"/>
            </a:xfrm>
            <a:custGeom>
              <a:avLst/>
              <a:gdLst>
                <a:gd name="T0" fmla="*/ 27 w 212"/>
                <a:gd name="T1" fmla="*/ 0 h 145"/>
                <a:gd name="T2" fmla="*/ 0 w 212"/>
                <a:gd name="T3" fmla="*/ 93 h 145"/>
                <a:gd name="T4" fmla="*/ 186 w 212"/>
                <a:gd name="T5" fmla="*/ 145 h 145"/>
                <a:gd name="T6" fmla="*/ 212 w 212"/>
                <a:gd name="T7" fmla="*/ 53 h 145"/>
                <a:gd name="T8" fmla="*/ 27 w 212"/>
                <a:gd name="T9" fmla="*/ 0 h 145"/>
              </a:gdLst>
              <a:ahLst/>
              <a:cxnLst>
                <a:cxn ang="0">
                  <a:pos x="T0" y="T1"/>
                </a:cxn>
                <a:cxn ang="0">
                  <a:pos x="T2" y="T3"/>
                </a:cxn>
                <a:cxn ang="0">
                  <a:pos x="T4" y="T5"/>
                </a:cxn>
                <a:cxn ang="0">
                  <a:pos x="T6" y="T7"/>
                </a:cxn>
                <a:cxn ang="0">
                  <a:pos x="T8" y="T9"/>
                </a:cxn>
              </a:cxnLst>
              <a:rect l="0" t="0" r="r" b="b"/>
              <a:pathLst>
                <a:path w="212" h="145">
                  <a:moveTo>
                    <a:pt x="27" y="0"/>
                  </a:moveTo>
                  <a:lnTo>
                    <a:pt x="0" y="93"/>
                  </a:lnTo>
                  <a:lnTo>
                    <a:pt x="186" y="145"/>
                  </a:lnTo>
                  <a:lnTo>
                    <a:pt x="212" y="53"/>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1" name="Freeform 213"/>
            <p:cNvSpPr>
              <a:spLocks/>
            </p:cNvSpPr>
            <p:nvPr/>
          </p:nvSpPr>
          <p:spPr bwMode="auto">
            <a:xfrm rot="-1316223">
              <a:off x="5579" y="2885"/>
              <a:ext cx="10" cy="14"/>
            </a:xfrm>
            <a:custGeom>
              <a:avLst/>
              <a:gdLst>
                <a:gd name="T0" fmla="*/ 0 w 66"/>
                <a:gd name="T1" fmla="*/ 93 h 93"/>
                <a:gd name="T2" fmla="*/ 26 w 66"/>
                <a:gd name="T3" fmla="*/ 93 h 93"/>
                <a:gd name="T4" fmla="*/ 53 w 66"/>
                <a:gd name="T5" fmla="*/ 0 h 93"/>
                <a:gd name="T6" fmla="*/ 66 w 66"/>
                <a:gd name="T7" fmla="*/ 26 h 93"/>
                <a:gd name="T8" fmla="*/ 0 w 66"/>
                <a:gd name="T9" fmla="*/ 93 h 93"/>
              </a:gdLst>
              <a:ahLst/>
              <a:cxnLst>
                <a:cxn ang="0">
                  <a:pos x="T0" y="T1"/>
                </a:cxn>
                <a:cxn ang="0">
                  <a:pos x="T2" y="T3"/>
                </a:cxn>
                <a:cxn ang="0">
                  <a:pos x="T4" y="T5"/>
                </a:cxn>
                <a:cxn ang="0">
                  <a:pos x="T6" y="T7"/>
                </a:cxn>
                <a:cxn ang="0">
                  <a:pos x="T8" y="T9"/>
                </a:cxn>
              </a:cxnLst>
              <a:rect l="0" t="0" r="r" b="b"/>
              <a:pathLst>
                <a:path w="66" h="93">
                  <a:moveTo>
                    <a:pt x="0" y="93"/>
                  </a:moveTo>
                  <a:lnTo>
                    <a:pt x="26" y="93"/>
                  </a:lnTo>
                  <a:lnTo>
                    <a:pt x="53" y="0"/>
                  </a:lnTo>
                  <a:lnTo>
                    <a:pt x="66" y="26"/>
                  </a:lnTo>
                  <a:lnTo>
                    <a:pt x="0"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2" name="Freeform 214"/>
            <p:cNvSpPr>
              <a:spLocks/>
            </p:cNvSpPr>
            <p:nvPr/>
          </p:nvSpPr>
          <p:spPr bwMode="auto">
            <a:xfrm rot="-1316223">
              <a:off x="5495" y="2837"/>
              <a:ext cx="113" cy="75"/>
            </a:xfrm>
            <a:custGeom>
              <a:avLst/>
              <a:gdLst>
                <a:gd name="T0" fmla="*/ 716 w 795"/>
                <a:gd name="T1" fmla="*/ 530 h 530"/>
                <a:gd name="T2" fmla="*/ 676 w 795"/>
                <a:gd name="T3" fmla="*/ 411 h 530"/>
                <a:gd name="T4" fmla="*/ 622 w 795"/>
                <a:gd name="T5" fmla="*/ 319 h 530"/>
                <a:gd name="T6" fmla="*/ 530 w 795"/>
                <a:gd name="T7" fmla="*/ 252 h 530"/>
                <a:gd name="T8" fmla="*/ 437 w 795"/>
                <a:gd name="T9" fmla="*/ 186 h 530"/>
                <a:gd name="T10" fmla="*/ 345 w 795"/>
                <a:gd name="T11" fmla="*/ 159 h 530"/>
                <a:gd name="T12" fmla="*/ 226 w 795"/>
                <a:gd name="T13" fmla="*/ 106 h 530"/>
                <a:gd name="T14" fmla="*/ 120 w 795"/>
                <a:gd name="T15" fmla="*/ 94 h 530"/>
                <a:gd name="T16" fmla="*/ 0 w 795"/>
                <a:gd name="T17" fmla="*/ 94 h 530"/>
                <a:gd name="T18" fmla="*/ 0 w 795"/>
                <a:gd name="T19" fmla="*/ 0 h 530"/>
                <a:gd name="T20" fmla="*/ 120 w 795"/>
                <a:gd name="T21" fmla="*/ 14 h 530"/>
                <a:gd name="T22" fmla="*/ 252 w 795"/>
                <a:gd name="T23" fmla="*/ 14 h 530"/>
                <a:gd name="T24" fmla="*/ 371 w 795"/>
                <a:gd name="T25" fmla="*/ 66 h 530"/>
                <a:gd name="T26" fmla="*/ 490 w 795"/>
                <a:gd name="T27" fmla="*/ 106 h 530"/>
                <a:gd name="T28" fmla="*/ 596 w 795"/>
                <a:gd name="T29" fmla="*/ 186 h 530"/>
                <a:gd name="T30" fmla="*/ 702 w 795"/>
                <a:gd name="T31" fmla="*/ 279 h 530"/>
                <a:gd name="T32" fmla="*/ 768 w 795"/>
                <a:gd name="T33" fmla="*/ 371 h 530"/>
                <a:gd name="T34" fmla="*/ 795 w 795"/>
                <a:gd name="T35" fmla="*/ 504 h 530"/>
                <a:gd name="T36" fmla="*/ 716 w 795"/>
                <a:gd name="T37" fmla="*/ 53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5" h="530">
                  <a:moveTo>
                    <a:pt x="716" y="530"/>
                  </a:moveTo>
                  <a:lnTo>
                    <a:pt x="676" y="411"/>
                  </a:lnTo>
                  <a:lnTo>
                    <a:pt x="622" y="319"/>
                  </a:lnTo>
                  <a:lnTo>
                    <a:pt x="530" y="252"/>
                  </a:lnTo>
                  <a:lnTo>
                    <a:pt x="437" y="186"/>
                  </a:lnTo>
                  <a:lnTo>
                    <a:pt x="345" y="159"/>
                  </a:lnTo>
                  <a:lnTo>
                    <a:pt x="226" y="106"/>
                  </a:lnTo>
                  <a:lnTo>
                    <a:pt x="120" y="94"/>
                  </a:lnTo>
                  <a:lnTo>
                    <a:pt x="0" y="94"/>
                  </a:lnTo>
                  <a:lnTo>
                    <a:pt x="0" y="0"/>
                  </a:lnTo>
                  <a:lnTo>
                    <a:pt x="120" y="14"/>
                  </a:lnTo>
                  <a:lnTo>
                    <a:pt x="252" y="14"/>
                  </a:lnTo>
                  <a:lnTo>
                    <a:pt x="371" y="66"/>
                  </a:lnTo>
                  <a:lnTo>
                    <a:pt x="490" y="106"/>
                  </a:lnTo>
                  <a:lnTo>
                    <a:pt x="596" y="186"/>
                  </a:lnTo>
                  <a:lnTo>
                    <a:pt x="702" y="279"/>
                  </a:lnTo>
                  <a:lnTo>
                    <a:pt x="768" y="371"/>
                  </a:lnTo>
                  <a:lnTo>
                    <a:pt x="795" y="504"/>
                  </a:lnTo>
                  <a:lnTo>
                    <a:pt x="716" y="5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3" name="Freeform 215"/>
            <p:cNvSpPr>
              <a:spLocks/>
            </p:cNvSpPr>
            <p:nvPr/>
          </p:nvSpPr>
          <p:spPr bwMode="auto">
            <a:xfrm rot="-1316223">
              <a:off x="5607" y="2880"/>
              <a:ext cx="17" cy="17"/>
            </a:xfrm>
            <a:custGeom>
              <a:avLst/>
              <a:gdLst>
                <a:gd name="T0" fmla="*/ 26 w 119"/>
                <a:gd name="T1" fmla="*/ 92 h 120"/>
                <a:gd name="T2" fmla="*/ 119 w 119"/>
                <a:gd name="T3" fmla="*/ 120 h 120"/>
                <a:gd name="T4" fmla="*/ 79 w 119"/>
                <a:gd name="T5" fmla="*/ 40 h 120"/>
                <a:gd name="T6" fmla="*/ 0 w 119"/>
                <a:gd name="T7" fmla="*/ 66 h 120"/>
                <a:gd name="T8" fmla="*/ 52 w 119"/>
                <a:gd name="T9" fmla="*/ 0 h 120"/>
                <a:gd name="T10" fmla="*/ 26 w 119"/>
                <a:gd name="T11" fmla="*/ 92 h 120"/>
              </a:gdLst>
              <a:ahLst/>
              <a:cxnLst>
                <a:cxn ang="0">
                  <a:pos x="T0" y="T1"/>
                </a:cxn>
                <a:cxn ang="0">
                  <a:pos x="T2" y="T3"/>
                </a:cxn>
                <a:cxn ang="0">
                  <a:pos x="T4" y="T5"/>
                </a:cxn>
                <a:cxn ang="0">
                  <a:pos x="T6" y="T7"/>
                </a:cxn>
                <a:cxn ang="0">
                  <a:pos x="T8" y="T9"/>
                </a:cxn>
                <a:cxn ang="0">
                  <a:pos x="T10" y="T11"/>
                </a:cxn>
              </a:cxnLst>
              <a:rect l="0" t="0" r="r" b="b"/>
              <a:pathLst>
                <a:path w="119" h="120">
                  <a:moveTo>
                    <a:pt x="26" y="92"/>
                  </a:moveTo>
                  <a:lnTo>
                    <a:pt x="119" y="120"/>
                  </a:lnTo>
                  <a:lnTo>
                    <a:pt x="79" y="40"/>
                  </a:lnTo>
                  <a:lnTo>
                    <a:pt x="0" y="66"/>
                  </a:lnTo>
                  <a:lnTo>
                    <a:pt x="52" y="0"/>
                  </a:lnTo>
                  <a:lnTo>
                    <a:pt x="26"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4" name="Freeform 216"/>
            <p:cNvSpPr>
              <a:spLocks/>
            </p:cNvSpPr>
            <p:nvPr/>
          </p:nvSpPr>
          <p:spPr bwMode="auto">
            <a:xfrm rot="-1316223">
              <a:off x="5337" y="2890"/>
              <a:ext cx="184" cy="155"/>
            </a:xfrm>
            <a:custGeom>
              <a:avLst/>
              <a:gdLst>
                <a:gd name="T0" fmla="*/ 1284 w 1284"/>
                <a:gd name="T1" fmla="*/ 94 h 1086"/>
                <a:gd name="T2" fmla="*/ 1046 w 1284"/>
                <a:gd name="T3" fmla="*/ 106 h 1086"/>
                <a:gd name="T4" fmla="*/ 926 w 1284"/>
                <a:gd name="T5" fmla="*/ 132 h 1086"/>
                <a:gd name="T6" fmla="*/ 821 w 1284"/>
                <a:gd name="T7" fmla="*/ 159 h 1086"/>
                <a:gd name="T8" fmla="*/ 728 w 1284"/>
                <a:gd name="T9" fmla="*/ 199 h 1086"/>
                <a:gd name="T10" fmla="*/ 635 w 1284"/>
                <a:gd name="T11" fmla="*/ 252 h 1086"/>
                <a:gd name="T12" fmla="*/ 543 w 1284"/>
                <a:gd name="T13" fmla="*/ 305 h 1086"/>
                <a:gd name="T14" fmla="*/ 436 w 1284"/>
                <a:gd name="T15" fmla="*/ 371 h 1086"/>
                <a:gd name="T16" fmla="*/ 370 w 1284"/>
                <a:gd name="T17" fmla="*/ 437 h 1086"/>
                <a:gd name="T18" fmla="*/ 304 w 1284"/>
                <a:gd name="T19" fmla="*/ 504 h 1086"/>
                <a:gd name="T20" fmla="*/ 238 w 1284"/>
                <a:gd name="T21" fmla="*/ 596 h 1086"/>
                <a:gd name="T22" fmla="*/ 211 w 1284"/>
                <a:gd name="T23" fmla="*/ 649 h 1086"/>
                <a:gd name="T24" fmla="*/ 185 w 1284"/>
                <a:gd name="T25" fmla="*/ 689 h 1086"/>
                <a:gd name="T26" fmla="*/ 145 w 1284"/>
                <a:gd name="T27" fmla="*/ 781 h 1086"/>
                <a:gd name="T28" fmla="*/ 93 w 1284"/>
                <a:gd name="T29" fmla="*/ 875 h 1086"/>
                <a:gd name="T30" fmla="*/ 93 w 1284"/>
                <a:gd name="T31" fmla="*/ 928 h 1086"/>
                <a:gd name="T32" fmla="*/ 93 w 1284"/>
                <a:gd name="T33" fmla="*/ 980 h 1086"/>
                <a:gd name="T34" fmla="*/ 93 w 1284"/>
                <a:gd name="T35" fmla="*/ 1086 h 1086"/>
                <a:gd name="T36" fmla="*/ 0 w 1284"/>
                <a:gd name="T37" fmla="*/ 1086 h 1086"/>
                <a:gd name="T38" fmla="*/ 0 w 1284"/>
                <a:gd name="T39" fmla="*/ 980 h 1086"/>
                <a:gd name="T40" fmla="*/ 0 w 1284"/>
                <a:gd name="T41" fmla="*/ 901 h 1086"/>
                <a:gd name="T42" fmla="*/ 26 w 1284"/>
                <a:gd name="T43" fmla="*/ 861 h 1086"/>
                <a:gd name="T44" fmla="*/ 53 w 1284"/>
                <a:gd name="T45" fmla="*/ 742 h 1086"/>
                <a:gd name="T46" fmla="*/ 93 w 1284"/>
                <a:gd name="T47" fmla="*/ 649 h 1086"/>
                <a:gd name="T48" fmla="*/ 119 w 1284"/>
                <a:gd name="T49" fmla="*/ 596 h 1086"/>
                <a:gd name="T50" fmla="*/ 159 w 1284"/>
                <a:gd name="T51" fmla="*/ 556 h 1086"/>
                <a:gd name="T52" fmla="*/ 238 w 1284"/>
                <a:gd name="T53" fmla="*/ 464 h 1086"/>
                <a:gd name="T54" fmla="*/ 304 w 1284"/>
                <a:gd name="T55" fmla="*/ 371 h 1086"/>
                <a:gd name="T56" fmla="*/ 370 w 1284"/>
                <a:gd name="T57" fmla="*/ 305 h 1086"/>
                <a:gd name="T58" fmla="*/ 490 w 1284"/>
                <a:gd name="T59" fmla="*/ 225 h 1086"/>
                <a:gd name="T60" fmla="*/ 583 w 1284"/>
                <a:gd name="T61" fmla="*/ 159 h 1086"/>
                <a:gd name="T62" fmla="*/ 675 w 1284"/>
                <a:gd name="T63" fmla="*/ 106 h 1086"/>
                <a:gd name="T64" fmla="*/ 794 w 1284"/>
                <a:gd name="T65" fmla="*/ 66 h 1086"/>
                <a:gd name="T66" fmla="*/ 914 w 1284"/>
                <a:gd name="T67" fmla="*/ 40 h 1086"/>
                <a:gd name="T68" fmla="*/ 1020 w 1284"/>
                <a:gd name="T69" fmla="*/ 14 h 1086"/>
                <a:gd name="T70" fmla="*/ 1258 w 1284"/>
                <a:gd name="T71" fmla="*/ 0 h 1086"/>
                <a:gd name="T72" fmla="*/ 1284 w 1284"/>
                <a:gd name="T73" fmla="*/ 94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4" h="1086">
                  <a:moveTo>
                    <a:pt x="1284" y="94"/>
                  </a:moveTo>
                  <a:lnTo>
                    <a:pt x="1046" y="106"/>
                  </a:lnTo>
                  <a:lnTo>
                    <a:pt x="926" y="132"/>
                  </a:lnTo>
                  <a:lnTo>
                    <a:pt x="821" y="159"/>
                  </a:lnTo>
                  <a:lnTo>
                    <a:pt x="728" y="199"/>
                  </a:lnTo>
                  <a:lnTo>
                    <a:pt x="635" y="252"/>
                  </a:lnTo>
                  <a:lnTo>
                    <a:pt x="543" y="305"/>
                  </a:lnTo>
                  <a:lnTo>
                    <a:pt x="436" y="371"/>
                  </a:lnTo>
                  <a:lnTo>
                    <a:pt x="370" y="437"/>
                  </a:lnTo>
                  <a:lnTo>
                    <a:pt x="304" y="504"/>
                  </a:lnTo>
                  <a:lnTo>
                    <a:pt x="238" y="596"/>
                  </a:lnTo>
                  <a:lnTo>
                    <a:pt x="211" y="649"/>
                  </a:lnTo>
                  <a:lnTo>
                    <a:pt x="185" y="689"/>
                  </a:lnTo>
                  <a:lnTo>
                    <a:pt x="145" y="781"/>
                  </a:lnTo>
                  <a:lnTo>
                    <a:pt x="93" y="875"/>
                  </a:lnTo>
                  <a:lnTo>
                    <a:pt x="93" y="928"/>
                  </a:lnTo>
                  <a:lnTo>
                    <a:pt x="93" y="980"/>
                  </a:lnTo>
                  <a:lnTo>
                    <a:pt x="93" y="1086"/>
                  </a:lnTo>
                  <a:lnTo>
                    <a:pt x="0" y="1086"/>
                  </a:lnTo>
                  <a:lnTo>
                    <a:pt x="0" y="980"/>
                  </a:lnTo>
                  <a:lnTo>
                    <a:pt x="0" y="901"/>
                  </a:lnTo>
                  <a:lnTo>
                    <a:pt x="26" y="861"/>
                  </a:lnTo>
                  <a:lnTo>
                    <a:pt x="53" y="742"/>
                  </a:lnTo>
                  <a:lnTo>
                    <a:pt x="93" y="649"/>
                  </a:lnTo>
                  <a:lnTo>
                    <a:pt x="119" y="596"/>
                  </a:lnTo>
                  <a:lnTo>
                    <a:pt x="159" y="556"/>
                  </a:lnTo>
                  <a:lnTo>
                    <a:pt x="238" y="464"/>
                  </a:lnTo>
                  <a:lnTo>
                    <a:pt x="304" y="371"/>
                  </a:lnTo>
                  <a:lnTo>
                    <a:pt x="370" y="305"/>
                  </a:lnTo>
                  <a:lnTo>
                    <a:pt x="490" y="225"/>
                  </a:lnTo>
                  <a:lnTo>
                    <a:pt x="583" y="159"/>
                  </a:lnTo>
                  <a:lnTo>
                    <a:pt x="675" y="106"/>
                  </a:lnTo>
                  <a:lnTo>
                    <a:pt x="794" y="66"/>
                  </a:lnTo>
                  <a:lnTo>
                    <a:pt x="914" y="40"/>
                  </a:lnTo>
                  <a:lnTo>
                    <a:pt x="1020" y="14"/>
                  </a:lnTo>
                  <a:lnTo>
                    <a:pt x="1258" y="0"/>
                  </a:lnTo>
                  <a:lnTo>
                    <a:pt x="1284"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5" name="Freeform 217"/>
            <p:cNvSpPr>
              <a:spLocks/>
            </p:cNvSpPr>
            <p:nvPr/>
          </p:nvSpPr>
          <p:spPr bwMode="auto">
            <a:xfrm rot="-1316223">
              <a:off x="5484" y="2861"/>
              <a:ext cx="4" cy="13"/>
            </a:xfrm>
            <a:custGeom>
              <a:avLst/>
              <a:gdLst>
                <a:gd name="T0" fmla="*/ 26 w 26"/>
                <a:gd name="T1" fmla="*/ 0 h 94"/>
                <a:gd name="T2" fmla="*/ 0 w 26"/>
                <a:gd name="T3" fmla="*/ 0 h 94"/>
                <a:gd name="T4" fmla="*/ 26 w 26"/>
                <a:gd name="T5" fmla="*/ 94 h 94"/>
                <a:gd name="T6" fmla="*/ 26 w 26"/>
                <a:gd name="T7" fmla="*/ 0 h 94"/>
              </a:gdLst>
              <a:ahLst/>
              <a:cxnLst>
                <a:cxn ang="0">
                  <a:pos x="T0" y="T1"/>
                </a:cxn>
                <a:cxn ang="0">
                  <a:pos x="T2" y="T3"/>
                </a:cxn>
                <a:cxn ang="0">
                  <a:pos x="T4" y="T5"/>
                </a:cxn>
                <a:cxn ang="0">
                  <a:pos x="T6" y="T7"/>
                </a:cxn>
              </a:cxnLst>
              <a:rect l="0" t="0" r="r" b="b"/>
              <a:pathLst>
                <a:path w="26" h="94">
                  <a:moveTo>
                    <a:pt x="26" y="0"/>
                  </a:moveTo>
                  <a:lnTo>
                    <a:pt x="0" y="0"/>
                  </a:lnTo>
                  <a:lnTo>
                    <a:pt x="26" y="94"/>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6" name="Freeform 218"/>
            <p:cNvSpPr>
              <a:spLocks/>
            </p:cNvSpPr>
            <p:nvPr/>
          </p:nvSpPr>
          <p:spPr bwMode="auto">
            <a:xfrm rot="-1316223">
              <a:off x="5389" y="3065"/>
              <a:ext cx="30" cy="94"/>
            </a:xfrm>
            <a:custGeom>
              <a:avLst/>
              <a:gdLst>
                <a:gd name="T0" fmla="*/ 93 w 211"/>
                <a:gd name="T1" fmla="*/ 0 h 663"/>
                <a:gd name="T2" fmla="*/ 93 w 211"/>
                <a:gd name="T3" fmla="*/ 173 h 663"/>
                <a:gd name="T4" fmla="*/ 119 w 211"/>
                <a:gd name="T5" fmla="*/ 305 h 663"/>
                <a:gd name="T6" fmla="*/ 211 w 211"/>
                <a:gd name="T7" fmla="*/ 637 h 663"/>
                <a:gd name="T8" fmla="*/ 145 w 211"/>
                <a:gd name="T9" fmla="*/ 663 h 663"/>
                <a:gd name="T10" fmla="*/ 26 w 211"/>
                <a:gd name="T11" fmla="*/ 332 h 663"/>
                <a:gd name="T12" fmla="*/ 0 w 211"/>
                <a:gd name="T13" fmla="*/ 173 h 663"/>
                <a:gd name="T14" fmla="*/ 0 w 211"/>
                <a:gd name="T15" fmla="*/ 0 h 663"/>
                <a:gd name="T16" fmla="*/ 93 w 211"/>
                <a:gd name="T1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63">
                  <a:moveTo>
                    <a:pt x="93" y="0"/>
                  </a:moveTo>
                  <a:lnTo>
                    <a:pt x="93" y="173"/>
                  </a:lnTo>
                  <a:lnTo>
                    <a:pt x="119" y="305"/>
                  </a:lnTo>
                  <a:lnTo>
                    <a:pt x="211" y="637"/>
                  </a:lnTo>
                  <a:lnTo>
                    <a:pt x="145" y="663"/>
                  </a:lnTo>
                  <a:lnTo>
                    <a:pt x="26" y="332"/>
                  </a:lnTo>
                  <a:lnTo>
                    <a:pt x="0" y="173"/>
                  </a:lnTo>
                  <a:lnTo>
                    <a:pt x="0" y="0"/>
                  </a:lnTo>
                  <a:lnTo>
                    <a:pt x="9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7" name="Freeform 219"/>
            <p:cNvSpPr>
              <a:spLocks/>
            </p:cNvSpPr>
            <p:nvPr/>
          </p:nvSpPr>
          <p:spPr bwMode="auto">
            <a:xfrm rot="-1316223">
              <a:off x="5372" y="3071"/>
              <a:ext cx="13" cy="1"/>
            </a:xfrm>
            <a:custGeom>
              <a:avLst/>
              <a:gdLst>
                <a:gd name="T0" fmla="*/ 0 w 93"/>
                <a:gd name="T1" fmla="*/ 93 w 93"/>
                <a:gd name="T2" fmla="*/ 0 w 93"/>
              </a:gdLst>
              <a:ahLst/>
              <a:cxnLst>
                <a:cxn ang="0">
                  <a:pos x="T0" y="0"/>
                </a:cxn>
                <a:cxn ang="0">
                  <a:pos x="T1" y="0"/>
                </a:cxn>
                <a:cxn ang="0">
                  <a:pos x="T2" y="0"/>
                </a:cxn>
              </a:cxnLst>
              <a:rect l="0" t="0" r="r" b="b"/>
              <a:pathLst>
                <a:path w="93">
                  <a:moveTo>
                    <a:pt x="0" y="0"/>
                  </a:moveTo>
                  <a:lnTo>
                    <a:pt x="9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8" name="Freeform 220"/>
            <p:cNvSpPr>
              <a:spLocks/>
            </p:cNvSpPr>
            <p:nvPr/>
          </p:nvSpPr>
          <p:spPr bwMode="auto">
            <a:xfrm rot="-1316223">
              <a:off x="5404" y="3145"/>
              <a:ext cx="31" cy="27"/>
            </a:xfrm>
            <a:custGeom>
              <a:avLst/>
              <a:gdLst>
                <a:gd name="T0" fmla="*/ 211 w 211"/>
                <a:gd name="T1" fmla="*/ 92 h 186"/>
                <a:gd name="T2" fmla="*/ 171 w 211"/>
                <a:gd name="T3" fmla="*/ 92 h 186"/>
                <a:gd name="T4" fmla="*/ 145 w 211"/>
                <a:gd name="T5" fmla="*/ 146 h 186"/>
                <a:gd name="T6" fmla="*/ 92 w 211"/>
                <a:gd name="T7" fmla="*/ 172 h 186"/>
                <a:gd name="T8" fmla="*/ 26 w 211"/>
                <a:gd name="T9" fmla="*/ 186 h 186"/>
                <a:gd name="T10" fmla="*/ 0 w 211"/>
                <a:gd name="T11" fmla="*/ 92 h 186"/>
                <a:gd name="T12" fmla="*/ 52 w 211"/>
                <a:gd name="T13" fmla="*/ 92 h 186"/>
                <a:gd name="T14" fmla="*/ 79 w 211"/>
                <a:gd name="T15" fmla="*/ 80 h 186"/>
                <a:gd name="T16" fmla="*/ 119 w 211"/>
                <a:gd name="T17" fmla="*/ 26 h 186"/>
                <a:gd name="T18" fmla="*/ 185 w 211"/>
                <a:gd name="T19" fmla="*/ 0 h 186"/>
                <a:gd name="T20" fmla="*/ 211 w 211"/>
                <a:gd name="T21" fmla="*/ 9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186">
                  <a:moveTo>
                    <a:pt x="211" y="92"/>
                  </a:moveTo>
                  <a:lnTo>
                    <a:pt x="171" y="92"/>
                  </a:lnTo>
                  <a:lnTo>
                    <a:pt x="145" y="146"/>
                  </a:lnTo>
                  <a:lnTo>
                    <a:pt x="92" y="172"/>
                  </a:lnTo>
                  <a:lnTo>
                    <a:pt x="26" y="186"/>
                  </a:lnTo>
                  <a:lnTo>
                    <a:pt x="0" y="92"/>
                  </a:lnTo>
                  <a:lnTo>
                    <a:pt x="52" y="92"/>
                  </a:lnTo>
                  <a:lnTo>
                    <a:pt x="79" y="80"/>
                  </a:lnTo>
                  <a:lnTo>
                    <a:pt x="119" y="26"/>
                  </a:lnTo>
                  <a:lnTo>
                    <a:pt x="185" y="0"/>
                  </a:lnTo>
                  <a:lnTo>
                    <a:pt x="211"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09" name="Freeform 221"/>
            <p:cNvSpPr>
              <a:spLocks/>
            </p:cNvSpPr>
            <p:nvPr/>
          </p:nvSpPr>
          <p:spPr bwMode="auto">
            <a:xfrm rot="-1316223">
              <a:off x="5425" y="3140"/>
              <a:ext cx="13" cy="13"/>
            </a:xfrm>
            <a:custGeom>
              <a:avLst/>
              <a:gdLst>
                <a:gd name="T0" fmla="*/ 66 w 93"/>
                <a:gd name="T1" fmla="*/ 54 h 92"/>
                <a:gd name="T2" fmla="*/ 93 w 93"/>
                <a:gd name="T3" fmla="*/ 92 h 92"/>
                <a:gd name="T4" fmla="*/ 40 w 93"/>
                <a:gd name="T5" fmla="*/ 92 h 92"/>
                <a:gd name="T6" fmla="*/ 14 w 93"/>
                <a:gd name="T7" fmla="*/ 0 h 92"/>
                <a:gd name="T8" fmla="*/ 0 w 93"/>
                <a:gd name="T9" fmla="*/ 80 h 92"/>
                <a:gd name="T10" fmla="*/ 66 w 93"/>
                <a:gd name="T11" fmla="*/ 54 h 92"/>
              </a:gdLst>
              <a:ahLst/>
              <a:cxnLst>
                <a:cxn ang="0">
                  <a:pos x="T0" y="T1"/>
                </a:cxn>
                <a:cxn ang="0">
                  <a:pos x="T2" y="T3"/>
                </a:cxn>
                <a:cxn ang="0">
                  <a:pos x="T4" y="T5"/>
                </a:cxn>
                <a:cxn ang="0">
                  <a:pos x="T6" y="T7"/>
                </a:cxn>
                <a:cxn ang="0">
                  <a:pos x="T8" y="T9"/>
                </a:cxn>
                <a:cxn ang="0">
                  <a:pos x="T10" y="T11"/>
                </a:cxn>
              </a:cxnLst>
              <a:rect l="0" t="0" r="r" b="b"/>
              <a:pathLst>
                <a:path w="93" h="92">
                  <a:moveTo>
                    <a:pt x="66" y="54"/>
                  </a:moveTo>
                  <a:lnTo>
                    <a:pt x="93" y="92"/>
                  </a:lnTo>
                  <a:lnTo>
                    <a:pt x="40" y="92"/>
                  </a:lnTo>
                  <a:lnTo>
                    <a:pt x="14" y="0"/>
                  </a:lnTo>
                  <a:lnTo>
                    <a:pt x="0" y="80"/>
                  </a:lnTo>
                  <a:lnTo>
                    <a:pt x="66"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10" name="Freeform 222"/>
            <p:cNvSpPr>
              <a:spLocks/>
            </p:cNvSpPr>
            <p:nvPr/>
          </p:nvSpPr>
          <p:spPr bwMode="auto">
            <a:xfrm rot="-1316223">
              <a:off x="5262" y="3095"/>
              <a:ext cx="136" cy="110"/>
            </a:xfrm>
            <a:custGeom>
              <a:avLst/>
              <a:gdLst>
                <a:gd name="T0" fmla="*/ 927 w 953"/>
                <a:gd name="T1" fmla="*/ 769 h 769"/>
                <a:gd name="T2" fmla="*/ 861 w 953"/>
                <a:gd name="T3" fmla="*/ 769 h 769"/>
                <a:gd name="T4" fmla="*/ 767 w 953"/>
                <a:gd name="T5" fmla="*/ 755 h 769"/>
                <a:gd name="T6" fmla="*/ 701 w 953"/>
                <a:gd name="T7" fmla="*/ 729 h 769"/>
                <a:gd name="T8" fmla="*/ 622 w 953"/>
                <a:gd name="T9" fmla="*/ 675 h 769"/>
                <a:gd name="T10" fmla="*/ 582 w 953"/>
                <a:gd name="T11" fmla="*/ 637 h 769"/>
                <a:gd name="T12" fmla="*/ 516 w 953"/>
                <a:gd name="T13" fmla="*/ 583 h 769"/>
                <a:gd name="T14" fmla="*/ 423 w 953"/>
                <a:gd name="T15" fmla="*/ 490 h 769"/>
                <a:gd name="T16" fmla="*/ 238 w 953"/>
                <a:gd name="T17" fmla="*/ 265 h 769"/>
                <a:gd name="T18" fmla="*/ 118 w 953"/>
                <a:gd name="T19" fmla="*/ 147 h 769"/>
                <a:gd name="T20" fmla="*/ 40 w 953"/>
                <a:gd name="T21" fmla="*/ 93 h 769"/>
                <a:gd name="T22" fmla="*/ 0 w 953"/>
                <a:gd name="T23" fmla="*/ 80 h 769"/>
                <a:gd name="T24" fmla="*/ 40 w 953"/>
                <a:gd name="T25" fmla="*/ 0 h 769"/>
                <a:gd name="T26" fmla="*/ 118 w 953"/>
                <a:gd name="T27" fmla="*/ 27 h 769"/>
                <a:gd name="T28" fmla="*/ 185 w 953"/>
                <a:gd name="T29" fmla="*/ 80 h 769"/>
                <a:gd name="T30" fmla="*/ 305 w 953"/>
                <a:gd name="T31" fmla="*/ 185 h 769"/>
                <a:gd name="T32" fmla="*/ 490 w 953"/>
                <a:gd name="T33" fmla="*/ 424 h 769"/>
                <a:gd name="T34" fmla="*/ 582 w 953"/>
                <a:gd name="T35" fmla="*/ 517 h 769"/>
                <a:gd name="T36" fmla="*/ 622 w 953"/>
                <a:gd name="T37" fmla="*/ 557 h 769"/>
                <a:gd name="T38" fmla="*/ 701 w 953"/>
                <a:gd name="T39" fmla="*/ 609 h 769"/>
                <a:gd name="T40" fmla="*/ 741 w 953"/>
                <a:gd name="T41" fmla="*/ 637 h 769"/>
                <a:gd name="T42" fmla="*/ 794 w 953"/>
                <a:gd name="T43" fmla="*/ 663 h 769"/>
                <a:gd name="T44" fmla="*/ 861 w 953"/>
                <a:gd name="T45" fmla="*/ 675 h 769"/>
                <a:gd name="T46" fmla="*/ 953 w 953"/>
                <a:gd name="T47" fmla="*/ 675 h 769"/>
                <a:gd name="T48" fmla="*/ 927 w 953"/>
                <a:gd name="T49"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3" h="769">
                  <a:moveTo>
                    <a:pt x="927" y="769"/>
                  </a:moveTo>
                  <a:lnTo>
                    <a:pt x="861" y="769"/>
                  </a:lnTo>
                  <a:lnTo>
                    <a:pt x="767" y="755"/>
                  </a:lnTo>
                  <a:lnTo>
                    <a:pt x="701" y="729"/>
                  </a:lnTo>
                  <a:lnTo>
                    <a:pt x="622" y="675"/>
                  </a:lnTo>
                  <a:lnTo>
                    <a:pt x="582" y="637"/>
                  </a:lnTo>
                  <a:lnTo>
                    <a:pt x="516" y="583"/>
                  </a:lnTo>
                  <a:lnTo>
                    <a:pt x="423" y="490"/>
                  </a:lnTo>
                  <a:lnTo>
                    <a:pt x="238" y="265"/>
                  </a:lnTo>
                  <a:lnTo>
                    <a:pt x="118" y="147"/>
                  </a:lnTo>
                  <a:lnTo>
                    <a:pt x="40" y="93"/>
                  </a:lnTo>
                  <a:lnTo>
                    <a:pt x="0" y="80"/>
                  </a:lnTo>
                  <a:lnTo>
                    <a:pt x="40" y="0"/>
                  </a:lnTo>
                  <a:lnTo>
                    <a:pt x="118" y="27"/>
                  </a:lnTo>
                  <a:lnTo>
                    <a:pt x="185" y="80"/>
                  </a:lnTo>
                  <a:lnTo>
                    <a:pt x="305" y="185"/>
                  </a:lnTo>
                  <a:lnTo>
                    <a:pt x="490" y="424"/>
                  </a:lnTo>
                  <a:lnTo>
                    <a:pt x="582" y="517"/>
                  </a:lnTo>
                  <a:lnTo>
                    <a:pt x="622" y="557"/>
                  </a:lnTo>
                  <a:lnTo>
                    <a:pt x="701" y="609"/>
                  </a:lnTo>
                  <a:lnTo>
                    <a:pt x="741" y="637"/>
                  </a:lnTo>
                  <a:lnTo>
                    <a:pt x="794" y="663"/>
                  </a:lnTo>
                  <a:lnTo>
                    <a:pt x="861" y="675"/>
                  </a:lnTo>
                  <a:lnTo>
                    <a:pt x="953" y="675"/>
                  </a:lnTo>
                  <a:lnTo>
                    <a:pt x="927" y="7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11" name="Freeform 223"/>
            <p:cNvSpPr>
              <a:spLocks/>
            </p:cNvSpPr>
            <p:nvPr/>
          </p:nvSpPr>
          <p:spPr bwMode="auto">
            <a:xfrm rot="-1316223">
              <a:off x="5407" y="3163"/>
              <a:ext cx="4" cy="14"/>
            </a:xfrm>
            <a:custGeom>
              <a:avLst/>
              <a:gdLst>
                <a:gd name="T0" fmla="*/ 26 w 26"/>
                <a:gd name="T1" fmla="*/ 94 h 94"/>
                <a:gd name="T2" fmla="*/ 0 w 26"/>
                <a:gd name="T3" fmla="*/ 94 h 94"/>
                <a:gd name="T4" fmla="*/ 26 w 26"/>
                <a:gd name="T5" fmla="*/ 0 h 94"/>
                <a:gd name="T6" fmla="*/ 0 w 26"/>
                <a:gd name="T7" fmla="*/ 0 h 94"/>
                <a:gd name="T8" fmla="*/ 26 w 26"/>
                <a:gd name="T9" fmla="*/ 94 h 94"/>
              </a:gdLst>
              <a:ahLst/>
              <a:cxnLst>
                <a:cxn ang="0">
                  <a:pos x="T0" y="T1"/>
                </a:cxn>
                <a:cxn ang="0">
                  <a:pos x="T2" y="T3"/>
                </a:cxn>
                <a:cxn ang="0">
                  <a:pos x="T4" y="T5"/>
                </a:cxn>
                <a:cxn ang="0">
                  <a:pos x="T6" y="T7"/>
                </a:cxn>
                <a:cxn ang="0">
                  <a:pos x="T8" y="T9"/>
                </a:cxn>
              </a:cxnLst>
              <a:rect l="0" t="0" r="r" b="b"/>
              <a:pathLst>
                <a:path w="26" h="94">
                  <a:moveTo>
                    <a:pt x="26" y="94"/>
                  </a:moveTo>
                  <a:lnTo>
                    <a:pt x="0" y="94"/>
                  </a:lnTo>
                  <a:lnTo>
                    <a:pt x="26" y="0"/>
                  </a:lnTo>
                  <a:lnTo>
                    <a:pt x="0" y="0"/>
                  </a:lnTo>
                  <a:lnTo>
                    <a:pt x="26"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12" name="Freeform 224"/>
            <p:cNvSpPr>
              <a:spLocks/>
            </p:cNvSpPr>
            <p:nvPr/>
          </p:nvSpPr>
          <p:spPr bwMode="auto">
            <a:xfrm rot="-1316223">
              <a:off x="5096" y="3130"/>
              <a:ext cx="157" cy="34"/>
            </a:xfrm>
            <a:custGeom>
              <a:avLst/>
              <a:gdLst>
                <a:gd name="T0" fmla="*/ 1073 w 1099"/>
                <a:gd name="T1" fmla="*/ 238 h 238"/>
                <a:gd name="T2" fmla="*/ 926 w 1099"/>
                <a:gd name="T3" fmla="*/ 185 h 238"/>
                <a:gd name="T4" fmla="*/ 821 w 1099"/>
                <a:gd name="T5" fmla="*/ 145 h 238"/>
                <a:gd name="T6" fmla="*/ 556 w 1099"/>
                <a:gd name="T7" fmla="*/ 145 h 238"/>
                <a:gd name="T8" fmla="*/ 304 w 1099"/>
                <a:gd name="T9" fmla="*/ 145 h 238"/>
                <a:gd name="T10" fmla="*/ 145 w 1099"/>
                <a:gd name="T11" fmla="*/ 118 h 238"/>
                <a:gd name="T12" fmla="*/ 0 w 1099"/>
                <a:gd name="T13" fmla="*/ 92 h 238"/>
                <a:gd name="T14" fmla="*/ 27 w 1099"/>
                <a:gd name="T15" fmla="*/ 0 h 238"/>
                <a:gd name="T16" fmla="*/ 159 w 1099"/>
                <a:gd name="T17" fmla="*/ 26 h 238"/>
                <a:gd name="T18" fmla="*/ 304 w 1099"/>
                <a:gd name="T19" fmla="*/ 52 h 238"/>
                <a:gd name="T20" fmla="*/ 556 w 1099"/>
                <a:gd name="T21" fmla="*/ 52 h 238"/>
                <a:gd name="T22" fmla="*/ 821 w 1099"/>
                <a:gd name="T23" fmla="*/ 66 h 238"/>
                <a:gd name="T24" fmla="*/ 954 w 1099"/>
                <a:gd name="T25" fmla="*/ 92 h 238"/>
                <a:gd name="T26" fmla="*/ 1099 w 1099"/>
                <a:gd name="T27" fmla="*/ 145 h 238"/>
                <a:gd name="T28" fmla="*/ 1073 w 1099"/>
                <a:gd name="T29"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9" h="238">
                  <a:moveTo>
                    <a:pt x="1073" y="238"/>
                  </a:moveTo>
                  <a:lnTo>
                    <a:pt x="926" y="185"/>
                  </a:lnTo>
                  <a:lnTo>
                    <a:pt x="821" y="145"/>
                  </a:lnTo>
                  <a:lnTo>
                    <a:pt x="556" y="145"/>
                  </a:lnTo>
                  <a:lnTo>
                    <a:pt x="304" y="145"/>
                  </a:lnTo>
                  <a:lnTo>
                    <a:pt x="145" y="118"/>
                  </a:lnTo>
                  <a:lnTo>
                    <a:pt x="0" y="92"/>
                  </a:lnTo>
                  <a:lnTo>
                    <a:pt x="27" y="0"/>
                  </a:lnTo>
                  <a:lnTo>
                    <a:pt x="159" y="26"/>
                  </a:lnTo>
                  <a:lnTo>
                    <a:pt x="304" y="52"/>
                  </a:lnTo>
                  <a:lnTo>
                    <a:pt x="556" y="52"/>
                  </a:lnTo>
                  <a:lnTo>
                    <a:pt x="821" y="66"/>
                  </a:lnTo>
                  <a:lnTo>
                    <a:pt x="954" y="92"/>
                  </a:lnTo>
                  <a:lnTo>
                    <a:pt x="1099" y="145"/>
                  </a:lnTo>
                  <a:lnTo>
                    <a:pt x="1073" y="2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13" name="Freeform 225"/>
            <p:cNvSpPr>
              <a:spLocks/>
            </p:cNvSpPr>
            <p:nvPr/>
          </p:nvSpPr>
          <p:spPr bwMode="auto">
            <a:xfrm rot="-1316223">
              <a:off x="5248" y="3121"/>
              <a:ext cx="6" cy="13"/>
            </a:xfrm>
            <a:custGeom>
              <a:avLst/>
              <a:gdLst>
                <a:gd name="T0" fmla="*/ 40 w 40"/>
                <a:gd name="T1" fmla="*/ 13 h 93"/>
                <a:gd name="T2" fmla="*/ 26 w 40"/>
                <a:gd name="T3" fmla="*/ 0 h 93"/>
                <a:gd name="T4" fmla="*/ 0 w 40"/>
                <a:gd name="T5" fmla="*/ 93 h 93"/>
                <a:gd name="T6" fmla="*/ 40 w 40"/>
                <a:gd name="T7" fmla="*/ 13 h 93"/>
              </a:gdLst>
              <a:ahLst/>
              <a:cxnLst>
                <a:cxn ang="0">
                  <a:pos x="T0" y="T1"/>
                </a:cxn>
                <a:cxn ang="0">
                  <a:pos x="T2" y="T3"/>
                </a:cxn>
                <a:cxn ang="0">
                  <a:pos x="T4" y="T5"/>
                </a:cxn>
                <a:cxn ang="0">
                  <a:pos x="T6" y="T7"/>
                </a:cxn>
              </a:cxnLst>
              <a:rect l="0" t="0" r="r" b="b"/>
              <a:pathLst>
                <a:path w="40" h="93">
                  <a:moveTo>
                    <a:pt x="40" y="13"/>
                  </a:moveTo>
                  <a:lnTo>
                    <a:pt x="26" y="0"/>
                  </a:lnTo>
                  <a:lnTo>
                    <a:pt x="0" y="93"/>
                  </a:lnTo>
                  <a:lnTo>
                    <a:pt x="4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14" name="Freeform 226"/>
            <p:cNvSpPr>
              <a:spLocks/>
            </p:cNvSpPr>
            <p:nvPr/>
          </p:nvSpPr>
          <p:spPr bwMode="auto">
            <a:xfrm rot="-1316223">
              <a:off x="4819" y="3130"/>
              <a:ext cx="277" cy="96"/>
            </a:xfrm>
            <a:custGeom>
              <a:avLst/>
              <a:gdLst>
                <a:gd name="T0" fmla="*/ 1907 w 1934"/>
                <a:gd name="T1" fmla="*/ 675 h 675"/>
                <a:gd name="T2" fmla="*/ 1391 w 1934"/>
                <a:gd name="T3" fmla="*/ 556 h 675"/>
                <a:gd name="T4" fmla="*/ 1139 w 1934"/>
                <a:gd name="T5" fmla="*/ 490 h 675"/>
                <a:gd name="T6" fmla="*/ 927 w 1934"/>
                <a:gd name="T7" fmla="*/ 436 h 675"/>
                <a:gd name="T8" fmla="*/ 702 w 1934"/>
                <a:gd name="T9" fmla="*/ 397 h 675"/>
                <a:gd name="T10" fmla="*/ 464 w 1934"/>
                <a:gd name="T11" fmla="*/ 304 h 675"/>
                <a:gd name="T12" fmla="*/ 239 w 1934"/>
                <a:gd name="T13" fmla="*/ 211 h 675"/>
                <a:gd name="T14" fmla="*/ 0 w 1934"/>
                <a:gd name="T15" fmla="*/ 66 h 675"/>
                <a:gd name="T16" fmla="*/ 40 w 1934"/>
                <a:gd name="T17" fmla="*/ 0 h 675"/>
                <a:gd name="T18" fmla="*/ 279 w 1934"/>
                <a:gd name="T19" fmla="*/ 119 h 675"/>
                <a:gd name="T20" fmla="*/ 516 w 1934"/>
                <a:gd name="T21" fmla="*/ 211 h 675"/>
                <a:gd name="T22" fmla="*/ 715 w 1934"/>
                <a:gd name="T23" fmla="*/ 304 h 675"/>
                <a:gd name="T24" fmla="*/ 954 w 1934"/>
                <a:gd name="T25" fmla="*/ 344 h 675"/>
                <a:gd name="T26" fmla="*/ 1166 w 1934"/>
                <a:gd name="T27" fmla="*/ 424 h 675"/>
                <a:gd name="T28" fmla="*/ 1417 w 1934"/>
                <a:gd name="T29" fmla="*/ 464 h 675"/>
                <a:gd name="T30" fmla="*/ 1934 w 1934"/>
                <a:gd name="T31" fmla="*/ 583 h 675"/>
                <a:gd name="T32" fmla="*/ 1907 w 1934"/>
                <a:gd name="T33"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4" h="675">
                  <a:moveTo>
                    <a:pt x="1907" y="675"/>
                  </a:moveTo>
                  <a:lnTo>
                    <a:pt x="1391" y="556"/>
                  </a:lnTo>
                  <a:lnTo>
                    <a:pt x="1139" y="490"/>
                  </a:lnTo>
                  <a:lnTo>
                    <a:pt x="927" y="436"/>
                  </a:lnTo>
                  <a:lnTo>
                    <a:pt x="702" y="397"/>
                  </a:lnTo>
                  <a:lnTo>
                    <a:pt x="464" y="304"/>
                  </a:lnTo>
                  <a:lnTo>
                    <a:pt x="239" y="211"/>
                  </a:lnTo>
                  <a:lnTo>
                    <a:pt x="0" y="66"/>
                  </a:lnTo>
                  <a:lnTo>
                    <a:pt x="40" y="0"/>
                  </a:lnTo>
                  <a:lnTo>
                    <a:pt x="279" y="119"/>
                  </a:lnTo>
                  <a:lnTo>
                    <a:pt x="516" y="211"/>
                  </a:lnTo>
                  <a:lnTo>
                    <a:pt x="715" y="304"/>
                  </a:lnTo>
                  <a:lnTo>
                    <a:pt x="954" y="344"/>
                  </a:lnTo>
                  <a:lnTo>
                    <a:pt x="1166" y="424"/>
                  </a:lnTo>
                  <a:lnTo>
                    <a:pt x="1417" y="464"/>
                  </a:lnTo>
                  <a:lnTo>
                    <a:pt x="1934" y="583"/>
                  </a:lnTo>
                  <a:lnTo>
                    <a:pt x="1907" y="6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15" name="Freeform 227"/>
            <p:cNvSpPr>
              <a:spLocks/>
            </p:cNvSpPr>
            <p:nvPr/>
          </p:nvSpPr>
          <p:spPr bwMode="auto">
            <a:xfrm rot="-1316223">
              <a:off x="5098" y="3159"/>
              <a:ext cx="4" cy="13"/>
            </a:xfrm>
            <a:custGeom>
              <a:avLst/>
              <a:gdLst>
                <a:gd name="T0" fmla="*/ 0 w 27"/>
                <a:gd name="T1" fmla="*/ 92 h 92"/>
                <a:gd name="T2" fmla="*/ 27 w 27"/>
                <a:gd name="T3" fmla="*/ 0 h 92"/>
                <a:gd name="T4" fmla="*/ 0 w 27"/>
                <a:gd name="T5" fmla="*/ 92 h 92"/>
              </a:gdLst>
              <a:ahLst/>
              <a:cxnLst>
                <a:cxn ang="0">
                  <a:pos x="T0" y="T1"/>
                </a:cxn>
                <a:cxn ang="0">
                  <a:pos x="T2" y="T3"/>
                </a:cxn>
                <a:cxn ang="0">
                  <a:pos x="T4" y="T5"/>
                </a:cxn>
              </a:cxnLst>
              <a:rect l="0" t="0" r="r" b="b"/>
              <a:pathLst>
                <a:path w="27" h="92">
                  <a:moveTo>
                    <a:pt x="0" y="92"/>
                  </a:moveTo>
                  <a:lnTo>
                    <a:pt x="27" y="0"/>
                  </a:lnTo>
                  <a:lnTo>
                    <a:pt x="0"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116" name="Freeform 228"/>
            <p:cNvSpPr>
              <a:spLocks/>
            </p:cNvSpPr>
            <p:nvPr/>
          </p:nvSpPr>
          <p:spPr bwMode="auto">
            <a:xfrm rot="-1316223">
              <a:off x="4805" y="3178"/>
              <a:ext cx="17" cy="15"/>
            </a:xfrm>
            <a:custGeom>
              <a:avLst/>
              <a:gdLst>
                <a:gd name="T0" fmla="*/ 92 w 118"/>
                <a:gd name="T1" fmla="*/ 40 h 106"/>
                <a:gd name="T2" fmla="*/ 0 w 118"/>
                <a:gd name="T3" fmla="*/ 0 h 106"/>
                <a:gd name="T4" fmla="*/ 26 w 118"/>
                <a:gd name="T5" fmla="*/ 66 h 106"/>
                <a:gd name="T6" fmla="*/ 118 w 118"/>
                <a:gd name="T7" fmla="*/ 66 h 106"/>
                <a:gd name="T8" fmla="*/ 52 w 118"/>
                <a:gd name="T9" fmla="*/ 106 h 106"/>
                <a:gd name="T10" fmla="*/ 92 w 118"/>
                <a:gd name="T11" fmla="*/ 40 h 106"/>
              </a:gdLst>
              <a:ahLst/>
              <a:cxnLst>
                <a:cxn ang="0">
                  <a:pos x="T0" y="T1"/>
                </a:cxn>
                <a:cxn ang="0">
                  <a:pos x="T2" y="T3"/>
                </a:cxn>
                <a:cxn ang="0">
                  <a:pos x="T4" y="T5"/>
                </a:cxn>
                <a:cxn ang="0">
                  <a:pos x="T6" y="T7"/>
                </a:cxn>
                <a:cxn ang="0">
                  <a:pos x="T8" y="T9"/>
                </a:cxn>
                <a:cxn ang="0">
                  <a:pos x="T10" y="T11"/>
                </a:cxn>
              </a:cxnLst>
              <a:rect l="0" t="0" r="r" b="b"/>
              <a:pathLst>
                <a:path w="118" h="106">
                  <a:moveTo>
                    <a:pt x="92" y="40"/>
                  </a:moveTo>
                  <a:lnTo>
                    <a:pt x="0" y="0"/>
                  </a:lnTo>
                  <a:lnTo>
                    <a:pt x="26" y="66"/>
                  </a:lnTo>
                  <a:lnTo>
                    <a:pt x="118" y="66"/>
                  </a:lnTo>
                  <a:lnTo>
                    <a:pt x="52" y="106"/>
                  </a:lnTo>
                  <a:lnTo>
                    <a:pt x="92"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38117" name="AutoShape 229"/>
          <p:cNvSpPr>
            <a:spLocks noChangeArrowheads="1"/>
          </p:cNvSpPr>
          <p:nvPr/>
        </p:nvSpPr>
        <p:spPr bwMode="auto">
          <a:xfrm>
            <a:off x="2438400" y="5334000"/>
            <a:ext cx="1219200" cy="381000"/>
          </a:xfrm>
          <a:prstGeom prst="doubleWave">
            <a:avLst>
              <a:gd name="adj1" fmla="val 6500"/>
              <a:gd name="adj2" fmla="val 0"/>
            </a:avLst>
          </a:prstGeom>
          <a:solidFill>
            <a:srgbClr val="DCA064"/>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8118" name="AutoShape 230"/>
          <p:cNvSpPr>
            <a:spLocks noChangeArrowheads="1"/>
          </p:cNvSpPr>
          <p:nvPr/>
        </p:nvSpPr>
        <p:spPr bwMode="auto">
          <a:xfrm rot="2166283">
            <a:off x="1828800" y="5105400"/>
            <a:ext cx="762000" cy="381000"/>
          </a:xfrm>
          <a:prstGeom prst="right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8119" name="AutoShape 231"/>
          <p:cNvSpPr>
            <a:spLocks noChangeArrowheads="1"/>
          </p:cNvSpPr>
          <p:nvPr/>
        </p:nvSpPr>
        <p:spPr bwMode="auto">
          <a:xfrm>
            <a:off x="7408863" y="6248400"/>
            <a:ext cx="1219200" cy="381000"/>
          </a:xfrm>
          <a:prstGeom prst="doubleWave">
            <a:avLst>
              <a:gd name="adj1" fmla="val 6667"/>
              <a:gd name="adj2" fmla="val 0"/>
            </a:avLst>
          </a:prstGeom>
          <a:solidFill>
            <a:srgbClr val="00CC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8120" name="AutoShape 232"/>
          <p:cNvSpPr>
            <a:spLocks noChangeArrowheads="1"/>
          </p:cNvSpPr>
          <p:nvPr/>
        </p:nvSpPr>
        <p:spPr bwMode="auto">
          <a:xfrm rot="2166283">
            <a:off x="7086600" y="6019800"/>
            <a:ext cx="762000" cy="381000"/>
          </a:xfrm>
          <a:prstGeom prst="right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8121" name="Text Box 233"/>
          <p:cNvSpPr txBox="1">
            <a:spLocks noChangeArrowheads="1"/>
          </p:cNvSpPr>
          <p:nvPr/>
        </p:nvSpPr>
        <p:spPr bwMode="blackWhite">
          <a:xfrm>
            <a:off x="6105525" y="1882775"/>
            <a:ext cx="3038475" cy="58102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lnSpc>
                <a:spcPct val="80000"/>
              </a:lnSpc>
            </a:pPr>
            <a:r>
              <a:rPr kumimoji="1" lang="en-US" sz="2000" b="1">
                <a:latin typeface="Tahoma" pitchFamily="34" charset="0"/>
              </a:rPr>
              <a:t>щелочные аэрозоли, </a:t>
            </a:r>
            <a:br>
              <a:rPr kumimoji="1" lang="en-US" sz="2000" b="1">
                <a:latin typeface="Tahoma" pitchFamily="34" charset="0"/>
              </a:rPr>
            </a:br>
            <a:r>
              <a:rPr kumimoji="1" lang="en-US" sz="2000" b="1">
                <a:latin typeface="Tahoma" pitchFamily="34" charset="0"/>
              </a:rPr>
              <a:t>органические в-ва </a:t>
            </a:r>
          </a:p>
        </p:txBody>
      </p:sp>
      <p:sp>
        <p:nvSpPr>
          <p:cNvPr id="38122" name="Text Box 234"/>
          <p:cNvSpPr txBox="1">
            <a:spLocks noChangeArrowheads="1"/>
          </p:cNvSpPr>
          <p:nvPr/>
        </p:nvSpPr>
        <p:spPr bwMode="blackWhite">
          <a:xfrm>
            <a:off x="6446838" y="3962400"/>
            <a:ext cx="2697162" cy="58102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lnSpc>
                <a:spcPct val="80000"/>
              </a:lnSpc>
            </a:pPr>
            <a:r>
              <a:rPr kumimoji="1" lang="en-US" sz="2000" b="1">
                <a:latin typeface="Tahoma" pitchFamily="34" charset="0"/>
              </a:rPr>
              <a:t>кислые аэрозоли, </a:t>
            </a:r>
            <a:br>
              <a:rPr kumimoji="1" lang="en-US" sz="2000" b="1">
                <a:latin typeface="Tahoma" pitchFamily="34" charset="0"/>
              </a:rPr>
            </a:br>
            <a:r>
              <a:rPr kumimoji="1" lang="en-US" sz="2000" b="1">
                <a:latin typeface="Tahoma" pitchFamily="34" charset="0"/>
              </a:rPr>
              <a:t>соединения хлора </a:t>
            </a:r>
          </a:p>
        </p:txBody>
      </p:sp>
      <p:sp>
        <p:nvSpPr>
          <p:cNvPr id="38123" name="Text Box 235"/>
          <p:cNvSpPr txBox="1">
            <a:spLocks noChangeArrowheads="1"/>
          </p:cNvSpPr>
          <p:nvPr/>
        </p:nvSpPr>
        <p:spPr bwMode="blackWhite">
          <a:xfrm>
            <a:off x="3733800" y="4800600"/>
            <a:ext cx="3732213" cy="336550"/>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lnSpc>
                <a:spcPct val="80000"/>
              </a:lnSpc>
            </a:pPr>
            <a:r>
              <a:rPr kumimoji="1" lang="en-US" sz="2000" b="1">
                <a:latin typeface="Tahoma" pitchFamily="34" charset="0"/>
              </a:rPr>
              <a:t>ХПК, таннин, взвесь, рН~9</a:t>
            </a:r>
          </a:p>
        </p:txBody>
      </p:sp>
      <p:sp>
        <p:nvSpPr>
          <p:cNvPr id="38124" name="Text Box 236"/>
          <p:cNvSpPr txBox="1">
            <a:spLocks noChangeArrowheads="1"/>
          </p:cNvSpPr>
          <p:nvPr/>
        </p:nvSpPr>
        <p:spPr bwMode="blackWhite">
          <a:xfrm>
            <a:off x="6418263" y="6296025"/>
            <a:ext cx="2725737" cy="336550"/>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lnSpc>
                <a:spcPct val="80000"/>
              </a:lnSpc>
            </a:pPr>
            <a:r>
              <a:rPr kumimoji="1" lang="ru-RU" sz="2000" b="1">
                <a:latin typeface="Tahoma" pitchFamily="34" charset="0"/>
              </a:rPr>
              <a:t>хлор</a:t>
            </a:r>
            <a:r>
              <a:rPr kumimoji="1" lang="en-US" sz="2000" b="1">
                <a:latin typeface="Tahoma" pitchFamily="34" charset="0"/>
              </a:rPr>
              <a:t>, взвесь, рН~4</a:t>
            </a:r>
          </a:p>
        </p:txBody>
      </p:sp>
      <p:sp>
        <p:nvSpPr>
          <p:cNvPr id="38125" name="Text Box 237"/>
          <p:cNvSpPr txBox="1">
            <a:spLocks noChangeArrowheads="1"/>
          </p:cNvSpPr>
          <p:nvPr/>
        </p:nvSpPr>
        <p:spPr bwMode="blackWhite">
          <a:xfrm>
            <a:off x="381000" y="5387975"/>
            <a:ext cx="3973513" cy="336550"/>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lnSpc>
                <a:spcPct val="80000"/>
              </a:lnSpc>
            </a:pPr>
            <a:r>
              <a:rPr kumimoji="1" lang="ru-RU" sz="2000" b="1">
                <a:latin typeface="Tahoma" pitchFamily="34" charset="0"/>
              </a:rPr>
              <a:t>ХПК</a:t>
            </a:r>
            <a:r>
              <a:rPr kumimoji="1" lang="en-US" sz="2000" b="1">
                <a:latin typeface="Tahoma" pitchFamily="34" charset="0"/>
              </a:rPr>
              <a:t>, таннин, взвесь, рН~6,5</a:t>
            </a:r>
          </a:p>
        </p:txBody>
      </p:sp>
      <p:sp>
        <p:nvSpPr>
          <p:cNvPr id="38126" name="Text Box 238"/>
          <p:cNvSpPr txBox="1">
            <a:spLocks noChangeArrowheads="1"/>
          </p:cNvSpPr>
          <p:nvPr/>
        </p:nvSpPr>
        <p:spPr bwMode="auto">
          <a:xfrm>
            <a:off x="982662" y="1780963"/>
            <a:ext cx="1235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en-US" sz="2800" b="1" dirty="0">
                <a:latin typeface="Tahoma" pitchFamily="34" charset="0"/>
              </a:rPr>
              <a:t>H</a:t>
            </a:r>
            <a:r>
              <a:rPr kumimoji="1" lang="en-US" sz="2800" b="1" baseline="-25000" dirty="0">
                <a:latin typeface="Tahoma" pitchFamily="34" charset="0"/>
              </a:rPr>
              <a:t>2</a:t>
            </a:r>
            <a:r>
              <a:rPr kumimoji="1" lang="en-US" sz="2800" b="1" dirty="0">
                <a:latin typeface="Tahoma" pitchFamily="34" charset="0"/>
              </a:rPr>
              <a:t>O</a:t>
            </a:r>
            <a:r>
              <a:rPr kumimoji="1" lang="en-US" sz="2800" b="1" baseline="-25000" dirty="0">
                <a:latin typeface="Tahoma" pitchFamily="34" charset="0"/>
              </a:rPr>
              <a:t>2</a:t>
            </a:r>
          </a:p>
        </p:txBody>
      </p:sp>
      <p:sp>
        <p:nvSpPr>
          <p:cNvPr id="38127" name="Text Box 239"/>
          <p:cNvSpPr txBox="1">
            <a:spLocks noChangeArrowheads="1"/>
          </p:cNvSpPr>
          <p:nvPr/>
        </p:nvSpPr>
        <p:spPr bwMode="auto">
          <a:xfrm>
            <a:off x="5365264" y="1432567"/>
            <a:ext cx="84613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en-US" sz="2800" b="1" dirty="0">
                <a:latin typeface="Tahoma" pitchFamily="34" charset="0"/>
              </a:rPr>
              <a:t>Cl</a:t>
            </a:r>
            <a:r>
              <a:rPr kumimoji="1" lang="en-US" sz="2800" b="1" baseline="-25000" dirty="0">
                <a:latin typeface="Tahoma" pitchFamily="34" charset="0"/>
              </a:rPr>
              <a:t>2</a:t>
            </a:r>
            <a:endParaRPr kumimoji="1" lang="en-US" sz="2800" b="1" dirty="0">
              <a:latin typeface="Tahoma" pitchFamily="34" charset="0"/>
            </a:endParaRPr>
          </a:p>
        </p:txBody>
      </p:sp>
      <p:sp>
        <p:nvSpPr>
          <p:cNvPr id="240" name="Title 1"/>
          <p:cNvSpPr txBox="1">
            <a:spLocks/>
          </p:cNvSpPr>
          <p:nvPr/>
        </p:nvSpPr>
        <p:spPr>
          <a:xfrm>
            <a:off x="381000" y="116632"/>
            <a:ext cx="8501788" cy="1284337"/>
          </a:xfrm>
          <a:prstGeom prst="rect">
            <a:avLst/>
          </a:prstGeom>
        </p:spPr>
        <p:txBody>
          <a:bodyPr>
            <a:normAutofit fontScale="92500" lnSpcReduction="10000"/>
          </a:bodyPr>
          <a:lstStyle>
            <a:lvl1pPr algn="l" defTabSz="914400" rtl="0" eaLnBrk="1" latinLnBrk="0" hangingPunct="1">
              <a:lnSpc>
                <a:spcPct val="80000"/>
              </a:lnSpc>
              <a:spcBef>
                <a:spcPct val="0"/>
              </a:spcBef>
              <a:buNone/>
              <a:defRPr sz="4400" i="1" kern="1200">
                <a:solidFill>
                  <a:schemeClr val="accent1"/>
                </a:solidFill>
                <a:latin typeface="+mj-lt"/>
                <a:ea typeface="+mj-ea"/>
                <a:cs typeface="+mj-cs"/>
              </a:defRPr>
            </a:lvl1pPr>
          </a:lstStyle>
          <a:p>
            <a:pPr algn="ctr"/>
            <a:r>
              <a:rPr lang="ru-RU" sz="3600" b="1" i="0" dirty="0" smtClean="0">
                <a:latin typeface="Eras Demi ITC" pitchFamily="34" charset="0"/>
              </a:rPr>
              <a:t>Двустадийный хлорный и одностадийный перекисный процессы обработки волокна </a:t>
            </a:r>
            <a:endParaRPr lang="en-GB" sz="3600" b="1" i="0" dirty="0">
              <a:latin typeface="Eras Demi ITC" pitchFamily="34" charset="0"/>
            </a:endParaRPr>
          </a:p>
        </p:txBody>
      </p:sp>
    </p:spTree>
    <p:extLst>
      <p:ext uri="{BB962C8B-B14F-4D97-AF65-F5344CB8AC3E}">
        <p14:creationId xmlns:p14="http://schemas.microsoft.com/office/powerpoint/2010/main" xmlns="" val="416843812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457200" y="2438400"/>
            <a:ext cx="3276600" cy="1295400"/>
            <a:chOff x="288" y="1536"/>
            <a:chExt cx="2064" cy="816"/>
          </a:xfrm>
        </p:grpSpPr>
        <p:sp>
          <p:nvSpPr>
            <p:cNvPr id="38915" name="AutoShape 3"/>
            <p:cNvSpPr>
              <a:spLocks noChangeArrowheads="1"/>
            </p:cNvSpPr>
            <p:nvPr/>
          </p:nvSpPr>
          <p:spPr bwMode="blackWhite">
            <a:xfrm>
              <a:off x="288" y="1968"/>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b="1">
                  <a:latin typeface="Tahoma" pitchFamily="34" charset="0"/>
                </a:rPr>
                <a:t>770 кг</a:t>
              </a:r>
            </a:p>
          </p:txBody>
        </p:sp>
        <p:sp>
          <p:nvSpPr>
            <p:cNvPr id="38916" name="AutoShape 4"/>
            <p:cNvSpPr>
              <a:spLocks noChangeArrowheads="1"/>
            </p:cNvSpPr>
            <p:nvPr/>
          </p:nvSpPr>
          <p:spPr bwMode="blackWhite">
            <a:xfrm>
              <a:off x="1488" y="1968"/>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b="1">
                  <a:latin typeface="Tahoma" pitchFamily="34" charset="0"/>
                </a:rPr>
                <a:t>196 кг</a:t>
              </a:r>
            </a:p>
          </p:txBody>
        </p:sp>
        <p:cxnSp>
          <p:nvCxnSpPr>
            <p:cNvPr id="38917" name="AutoShape 5"/>
            <p:cNvCxnSpPr>
              <a:cxnSpLocks noChangeShapeType="1"/>
              <a:stCxn id="38963" idx="2"/>
              <a:endCxn id="38915" idx="0"/>
            </p:cNvCxnSpPr>
            <p:nvPr/>
          </p:nvCxnSpPr>
          <p:spPr bwMode="blackWhite">
            <a:xfrm>
              <a:off x="720" y="1536"/>
              <a:ext cx="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18" name="AutoShape 6"/>
            <p:cNvCxnSpPr>
              <a:cxnSpLocks noChangeShapeType="1"/>
              <a:stCxn id="38963" idx="2"/>
              <a:endCxn id="38916" idx="0"/>
            </p:cNvCxnSpPr>
            <p:nvPr/>
          </p:nvCxnSpPr>
          <p:spPr bwMode="blackWhite">
            <a:xfrm>
              <a:off x="720" y="1536"/>
              <a:ext cx="120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19" name="Text Box 7"/>
            <p:cNvSpPr txBox="1">
              <a:spLocks noChangeArrowheads="1"/>
            </p:cNvSpPr>
            <p:nvPr/>
          </p:nvSpPr>
          <p:spPr bwMode="blackWhite">
            <a:xfrm>
              <a:off x="288" y="1632"/>
              <a:ext cx="206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ru-RU" sz="2000" b="1">
                  <a:solidFill>
                    <a:schemeClr val="accent2"/>
                  </a:solidFill>
                  <a:latin typeface="Tahoma" pitchFamily="34" charset="0"/>
                </a:rPr>
                <a:t>Химическая</a:t>
              </a:r>
              <a:r>
                <a:rPr kumimoji="1" lang="ru-RU" sz="2000">
                  <a:solidFill>
                    <a:schemeClr val="accent2"/>
                  </a:solidFill>
                  <a:latin typeface="Tahoma" pitchFamily="34" charset="0"/>
                </a:rPr>
                <a:t> обработка</a:t>
              </a:r>
              <a:endParaRPr kumimoji="1" lang="en-US" sz="2000" baseline="-25000">
                <a:solidFill>
                  <a:schemeClr val="accent2"/>
                </a:solidFill>
                <a:latin typeface="Tahoma" pitchFamily="34" charset="0"/>
              </a:endParaRPr>
            </a:p>
          </p:txBody>
        </p:sp>
      </p:grpSp>
      <p:grpSp>
        <p:nvGrpSpPr>
          <p:cNvPr id="38920" name="Group 8"/>
          <p:cNvGrpSpPr>
            <a:grpSpLocks/>
          </p:cNvGrpSpPr>
          <p:nvPr/>
        </p:nvGrpSpPr>
        <p:grpSpPr bwMode="auto">
          <a:xfrm>
            <a:off x="457200" y="3733800"/>
            <a:ext cx="3429000" cy="1295400"/>
            <a:chOff x="288" y="2352"/>
            <a:chExt cx="2160" cy="816"/>
          </a:xfrm>
        </p:grpSpPr>
        <p:sp>
          <p:nvSpPr>
            <p:cNvPr id="38921" name="AutoShape 9"/>
            <p:cNvSpPr>
              <a:spLocks noChangeArrowheads="1"/>
            </p:cNvSpPr>
            <p:nvPr/>
          </p:nvSpPr>
          <p:spPr bwMode="blackWhite">
            <a:xfrm>
              <a:off x="288" y="2784"/>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754 кг</a:t>
              </a:r>
            </a:p>
          </p:txBody>
        </p:sp>
        <p:sp>
          <p:nvSpPr>
            <p:cNvPr id="38922" name="AutoShape 10"/>
            <p:cNvSpPr>
              <a:spLocks noChangeArrowheads="1"/>
            </p:cNvSpPr>
            <p:nvPr/>
          </p:nvSpPr>
          <p:spPr bwMode="blackWhite">
            <a:xfrm>
              <a:off x="1488" y="2784"/>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16 кг</a:t>
              </a:r>
            </a:p>
          </p:txBody>
        </p:sp>
        <p:cxnSp>
          <p:nvCxnSpPr>
            <p:cNvPr id="38923" name="AutoShape 11"/>
            <p:cNvCxnSpPr>
              <a:cxnSpLocks noChangeShapeType="1"/>
              <a:stCxn id="38915" idx="2"/>
              <a:endCxn id="38921" idx="0"/>
            </p:cNvCxnSpPr>
            <p:nvPr/>
          </p:nvCxnSpPr>
          <p:spPr bwMode="blackWhite">
            <a:xfrm>
              <a:off x="720" y="2352"/>
              <a:ext cx="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4" name="AutoShape 12"/>
            <p:cNvCxnSpPr>
              <a:cxnSpLocks noChangeShapeType="1"/>
              <a:stCxn id="38915" idx="2"/>
              <a:endCxn id="38922" idx="0"/>
            </p:cNvCxnSpPr>
            <p:nvPr/>
          </p:nvCxnSpPr>
          <p:spPr bwMode="blackWhite">
            <a:xfrm>
              <a:off x="720" y="2352"/>
              <a:ext cx="120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25" name="Text Box 13"/>
            <p:cNvSpPr txBox="1">
              <a:spLocks noChangeArrowheads="1"/>
            </p:cNvSpPr>
            <p:nvPr/>
          </p:nvSpPr>
          <p:spPr bwMode="blackWhite">
            <a:xfrm>
              <a:off x="288" y="2448"/>
              <a:ext cx="216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ru-RU" sz="2000" b="1">
                  <a:solidFill>
                    <a:schemeClr val="accent2"/>
                  </a:solidFill>
                  <a:latin typeface="Tahoma" pitchFamily="34" charset="0"/>
                </a:rPr>
                <a:t>Механическая</a:t>
              </a:r>
              <a:r>
                <a:rPr kumimoji="1" lang="ru-RU" sz="2000">
                  <a:solidFill>
                    <a:schemeClr val="accent2"/>
                  </a:solidFill>
                  <a:latin typeface="Tahoma" pitchFamily="34" charset="0"/>
                </a:rPr>
                <a:t> обработка</a:t>
              </a:r>
              <a:endParaRPr kumimoji="1" lang="en-US" sz="2000" baseline="-25000">
                <a:solidFill>
                  <a:schemeClr val="accent2"/>
                </a:solidFill>
                <a:latin typeface="Tahoma" pitchFamily="34" charset="0"/>
              </a:endParaRPr>
            </a:p>
          </p:txBody>
        </p:sp>
      </p:grpSp>
      <p:grpSp>
        <p:nvGrpSpPr>
          <p:cNvPr id="38926" name="Group 14"/>
          <p:cNvGrpSpPr>
            <a:grpSpLocks/>
          </p:cNvGrpSpPr>
          <p:nvPr/>
        </p:nvGrpSpPr>
        <p:grpSpPr bwMode="auto">
          <a:xfrm>
            <a:off x="457200" y="33338"/>
            <a:ext cx="2743200" cy="957262"/>
            <a:chOff x="288" y="21"/>
            <a:chExt cx="1728" cy="603"/>
          </a:xfrm>
        </p:grpSpPr>
        <p:sp>
          <p:nvSpPr>
            <p:cNvPr id="38927" name="AutoShape 15"/>
            <p:cNvSpPr>
              <a:spLocks noChangeArrowheads="1"/>
            </p:cNvSpPr>
            <p:nvPr/>
          </p:nvSpPr>
          <p:spPr bwMode="blackWhite">
            <a:xfrm>
              <a:off x="288" y="240"/>
              <a:ext cx="864" cy="384"/>
            </a:xfrm>
            <a:prstGeom prst="flowChartProcess">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b="1">
                  <a:latin typeface="Tahoma" pitchFamily="34" charset="0"/>
                </a:rPr>
                <a:t>Сырье</a:t>
              </a:r>
              <a:br>
                <a:rPr kumimoji="1" lang="en-US" sz="2000" b="1">
                  <a:latin typeface="Tahoma" pitchFamily="34" charset="0"/>
                </a:rPr>
              </a:br>
              <a:r>
                <a:rPr kumimoji="1" lang="en-US" sz="2000" b="1">
                  <a:latin typeface="Tahoma" pitchFamily="34" charset="0"/>
                </a:rPr>
                <a:t>1000 кг</a:t>
              </a:r>
            </a:p>
          </p:txBody>
        </p:sp>
        <p:sp>
          <p:nvSpPr>
            <p:cNvPr id="38928" name="Text Box 16"/>
            <p:cNvSpPr txBox="1">
              <a:spLocks noChangeArrowheads="1"/>
            </p:cNvSpPr>
            <p:nvPr/>
          </p:nvSpPr>
          <p:spPr bwMode="blackWhite">
            <a:xfrm>
              <a:off x="1238" y="21"/>
              <a:ext cx="7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en-US" sz="2800" b="1" dirty="0">
                  <a:latin typeface="Tahoma" pitchFamily="34" charset="0"/>
                </a:rPr>
                <a:t>H</a:t>
              </a:r>
              <a:r>
                <a:rPr kumimoji="1" lang="en-US" sz="2800" b="1" baseline="-25000" dirty="0">
                  <a:latin typeface="Tahoma" pitchFamily="34" charset="0"/>
                </a:rPr>
                <a:t>2</a:t>
              </a:r>
              <a:r>
                <a:rPr kumimoji="1" lang="en-US" sz="2800" b="1" dirty="0">
                  <a:latin typeface="Tahoma" pitchFamily="34" charset="0"/>
                </a:rPr>
                <a:t>O</a:t>
              </a:r>
              <a:r>
                <a:rPr kumimoji="1" lang="en-US" sz="2800" b="1" baseline="-25000" dirty="0">
                  <a:latin typeface="Tahoma" pitchFamily="34" charset="0"/>
                </a:rPr>
                <a:t>2</a:t>
              </a:r>
            </a:p>
          </p:txBody>
        </p:sp>
      </p:grpSp>
      <p:grpSp>
        <p:nvGrpSpPr>
          <p:cNvPr id="38929" name="Group 17"/>
          <p:cNvGrpSpPr>
            <a:grpSpLocks/>
          </p:cNvGrpSpPr>
          <p:nvPr/>
        </p:nvGrpSpPr>
        <p:grpSpPr bwMode="auto">
          <a:xfrm>
            <a:off x="5486400" y="76200"/>
            <a:ext cx="2598738" cy="914400"/>
            <a:chOff x="3456" y="48"/>
            <a:chExt cx="1637" cy="576"/>
          </a:xfrm>
        </p:grpSpPr>
        <p:sp>
          <p:nvSpPr>
            <p:cNvPr id="38930" name="Text Box 18"/>
            <p:cNvSpPr txBox="1">
              <a:spLocks noChangeArrowheads="1"/>
            </p:cNvSpPr>
            <p:nvPr/>
          </p:nvSpPr>
          <p:spPr bwMode="blackWhite">
            <a:xfrm>
              <a:off x="4560" y="48"/>
              <a:ext cx="53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en-US" sz="2800" b="1">
                  <a:latin typeface="Tahoma" pitchFamily="34" charset="0"/>
                </a:rPr>
                <a:t>Cl</a:t>
              </a:r>
              <a:r>
                <a:rPr kumimoji="1" lang="en-US" sz="2800" b="1" baseline="-25000">
                  <a:latin typeface="Tahoma" pitchFamily="34" charset="0"/>
                </a:rPr>
                <a:t>2</a:t>
              </a:r>
              <a:endParaRPr kumimoji="1" lang="en-US" sz="2800" b="1">
                <a:latin typeface="Tahoma" pitchFamily="34" charset="0"/>
              </a:endParaRPr>
            </a:p>
          </p:txBody>
        </p:sp>
        <p:sp>
          <p:nvSpPr>
            <p:cNvPr id="38931" name="AutoShape 19"/>
            <p:cNvSpPr>
              <a:spLocks noChangeArrowheads="1"/>
            </p:cNvSpPr>
            <p:nvPr/>
          </p:nvSpPr>
          <p:spPr bwMode="blackWhite">
            <a:xfrm>
              <a:off x="3456" y="240"/>
              <a:ext cx="864" cy="384"/>
            </a:xfrm>
            <a:prstGeom prst="flowChartProcess">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b="1">
                  <a:latin typeface="Tahoma" pitchFamily="34" charset="0"/>
                </a:rPr>
                <a:t>Сырье</a:t>
              </a:r>
              <a:br>
                <a:rPr kumimoji="1" lang="en-US" sz="2000" b="1">
                  <a:latin typeface="Tahoma" pitchFamily="34" charset="0"/>
                </a:rPr>
              </a:br>
              <a:r>
                <a:rPr kumimoji="1" lang="en-US" sz="2000" b="1">
                  <a:latin typeface="Tahoma" pitchFamily="34" charset="0"/>
                </a:rPr>
                <a:t>1000 кг</a:t>
              </a:r>
            </a:p>
          </p:txBody>
        </p:sp>
      </p:grpSp>
      <p:grpSp>
        <p:nvGrpSpPr>
          <p:cNvPr id="38932" name="Group 20"/>
          <p:cNvGrpSpPr>
            <a:grpSpLocks/>
          </p:cNvGrpSpPr>
          <p:nvPr/>
        </p:nvGrpSpPr>
        <p:grpSpPr bwMode="auto">
          <a:xfrm>
            <a:off x="5486400" y="2438400"/>
            <a:ext cx="3276600" cy="1295400"/>
            <a:chOff x="3456" y="1536"/>
            <a:chExt cx="2064" cy="816"/>
          </a:xfrm>
        </p:grpSpPr>
        <p:sp>
          <p:nvSpPr>
            <p:cNvPr id="38933" name="AutoShape 21"/>
            <p:cNvSpPr>
              <a:spLocks noChangeArrowheads="1"/>
            </p:cNvSpPr>
            <p:nvPr/>
          </p:nvSpPr>
          <p:spPr bwMode="blackWhite">
            <a:xfrm>
              <a:off x="3456" y="1968"/>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b="1">
                  <a:latin typeface="Tahoma" pitchFamily="34" charset="0"/>
                </a:rPr>
                <a:t>640 кг</a:t>
              </a:r>
            </a:p>
          </p:txBody>
        </p:sp>
        <p:sp>
          <p:nvSpPr>
            <p:cNvPr id="38934" name="AutoShape 22"/>
            <p:cNvSpPr>
              <a:spLocks noChangeArrowheads="1"/>
            </p:cNvSpPr>
            <p:nvPr/>
          </p:nvSpPr>
          <p:spPr bwMode="blackWhite">
            <a:xfrm>
              <a:off x="4656" y="1968"/>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b="1">
                  <a:latin typeface="Tahoma" pitchFamily="34" charset="0"/>
                </a:rPr>
                <a:t>326 кг</a:t>
              </a:r>
            </a:p>
          </p:txBody>
        </p:sp>
        <p:cxnSp>
          <p:nvCxnSpPr>
            <p:cNvPr id="38935" name="AutoShape 23"/>
            <p:cNvCxnSpPr>
              <a:cxnSpLocks noChangeShapeType="1"/>
              <a:stCxn id="38969" idx="2"/>
              <a:endCxn id="38933" idx="0"/>
            </p:cNvCxnSpPr>
            <p:nvPr/>
          </p:nvCxnSpPr>
          <p:spPr bwMode="blackWhite">
            <a:xfrm>
              <a:off x="3888" y="1536"/>
              <a:ext cx="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36" name="AutoShape 24"/>
            <p:cNvCxnSpPr>
              <a:cxnSpLocks noChangeShapeType="1"/>
              <a:stCxn id="38969" idx="2"/>
              <a:endCxn id="38934" idx="0"/>
            </p:cNvCxnSpPr>
            <p:nvPr/>
          </p:nvCxnSpPr>
          <p:spPr bwMode="blackWhite">
            <a:xfrm>
              <a:off x="3888" y="1536"/>
              <a:ext cx="120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37" name="Text Box 25"/>
            <p:cNvSpPr txBox="1">
              <a:spLocks noChangeArrowheads="1"/>
            </p:cNvSpPr>
            <p:nvPr/>
          </p:nvSpPr>
          <p:spPr bwMode="blackWhite">
            <a:xfrm>
              <a:off x="3456" y="1632"/>
              <a:ext cx="206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ru-RU" sz="2000" b="1">
                  <a:solidFill>
                    <a:schemeClr val="accent2"/>
                  </a:solidFill>
                  <a:latin typeface="Tahoma" pitchFamily="34" charset="0"/>
                </a:rPr>
                <a:t>Химическая</a:t>
              </a:r>
              <a:r>
                <a:rPr kumimoji="1" lang="ru-RU" sz="2000">
                  <a:solidFill>
                    <a:schemeClr val="accent2"/>
                  </a:solidFill>
                  <a:latin typeface="Tahoma" pitchFamily="34" charset="0"/>
                </a:rPr>
                <a:t> обработка</a:t>
              </a:r>
              <a:endParaRPr kumimoji="1" lang="en-US" sz="2000" baseline="-25000">
                <a:solidFill>
                  <a:schemeClr val="accent2"/>
                </a:solidFill>
                <a:latin typeface="Tahoma" pitchFamily="34" charset="0"/>
              </a:endParaRPr>
            </a:p>
          </p:txBody>
        </p:sp>
      </p:grpSp>
      <p:grpSp>
        <p:nvGrpSpPr>
          <p:cNvPr id="38938" name="Group 26"/>
          <p:cNvGrpSpPr>
            <a:grpSpLocks/>
          </p:cNvGrpSpPr>
          <p:nvPr/>
        </p:nvGrpSpPr>
        <p:grpSpPr bwMode="auto">
          <a:xfrm>
            <a:off x="5486400" y="3733800"/>
            <a:ext cx="3429000" cy="1295400"/>
            <a:chOff x="3456" y="2352"/>
            <a:chExt cx="2160" cy="816"/>
          </a:xfrm>
        </p:grpSpPr>
        <p:sp>
          <p:nvSpPr>
            <p:cNvPr id="38939" name="AutoShape 27"/>
            <p:cNvSpPr>
              <a:spLocks noChangeArrowheads="1"/>
            </p:cNvSpPr>
            <p:nvPr/>
          </p:nvSpPr>
          <p:spPr bwMode="blackWhite">
            <a:xfrm>
              <a:off x="3456" y="2784"/>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617 кг</a:t>
              </a:r>
            </a:p>
          </p:txBody>
        </p:sp>
        <p:sp>
          <p:nvSpPr>
            <p:cNvPr id="38940" name="AutoShape 28"/>
            <p:cNvSpPr>
              <a:spLocks noChangeArrowheads="1"/>
            </p:cNvSpPr>
            <p:nvPr/>
          </p:nvSpPr>
          <p:spPr bwMode="blackWhite">
            <a:xfrm>
              <a:off x="4656" y="2784"/>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13 кг</a:t>
              </a:r>
            </a:p>
          </p:txBody>
        </p:sp>
        <p:cxnSp>
          <p:nvCxnSpPr>
            <p:cNvPr id="38941" name="AutoShape 29"/>
            <p:cNvCxnSpPr>
              <a:cxnSpLocks noChangeShapeType="1"/>
              <a:stCxn id="38933" idx="2"/>
              <a:endCxn id="38939" idx="0"/>
            </p:cNvCxnSpPr>
            <p:nvPr/>
          </p:nvCxnSpPr>
          <p:spPr bwMode="blackWhite">
            <a:xfrm>
              <a:off x="3888" y="2352"/>
              <a:ext cx="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42" name="AutoShape 30"/>
            <p:cNvCxnSpPr>
              <a:cxnSpLocks noChangeShapeType="1"/>
              <a:stCxn id="38933" idx="2"/>
              <a:endCxn id="38940" idx="0"/>
            </p:cNvCxnSpPr>
            <p:nvPr/>
          </p:nvCxnSpPr>
          <p:spPr bwMode="blackWhite">
            <a:xfrm>
              <a:off x="3888" y="2352"/>
              <a:ext cx="120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43" name="Text Box 31"/>
            <p:cNvSpPr txBox="1">
              <a:spLocks noChangeArrowheads="1"/>
            </p:cNvSpPr>
            <p:nvPr/>
          </p:nvSpPr>
          <p:spPr bwMode="blackWhite">
            <a:xfrm>
              <a:off x="3456" y="2448"/>
              <a:ext cx="216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ru-RU" sz="2000" b="1">
                  <a:solidFill>
                    <a:schemeClr val="accent2"/>
                  </a:solidFill>
                  <a:latin typeface="Tahoma" pitchFamily="34" charset="0"/>
                </a:rPr>
                <a:t>Механическая</a:t>
              </a:r>
              <a:r>
                <a:rPr kumimoji="1" lang="ru-RU" sz="2000">
                  <a:solidFill>
                    <a:schemeClr val="accent2"/>
                  </a:solidFill>
                  <a:latin typeface="Tahoma" pitchFamily="34" charset="0"/>
                </a:rPr>
                <a:t> обработка</a:t>
              </a:r>
              <a:endParaRPr kumimoji="1" lang="en-US" sz="2000" baseline="-25000">
                <a:solidFill>
                  <a:schemeClr val="accent2"/>
                </a:solidFill>
                <a:latin typeface="Tahoma" pitchFamily="34" charset="0"/>
              </a:endParaRPr>
            </a:p>
          </p:txBody>
        </p:sp>
      </p:grpSp>
      <p:grpSp>
        <p:nvGrpSpPr>
          <p:cNvPr id="38944" name="Group 32"/>
          <p:cNvGrpSpPr>
            <a:grpSpLocks/>
          </p:cNvGrpSpPr>
          <p:nvPr/>
        </p:nvGrpSpPr>
        <p:grpSpPr bwMode="auto">
          <a:xfrm>
            <a:off x="2362200" y="838200"/>
            <a:ext cx="6172200" cy="396875"/>
            <a:chOff x="1488" y="528"/>
            <a:chExt cx="3888" cy="250"/>
          </a:xfrm>
        </p:grpSpPr>
        <p:sp>
          <p:nvSpPr>
            <p:cNvPr id="38945" name="Text Box 33"/>
            <p:cNvSpPr txBox="1">
              <a:spLocks noChangeArrowheads="1"/>
            </p:cNvSpPr>
            <p:nvPr/>
          </p:nvSpPr>
          <p:spPr bwMode="blackWhite">
            <a:xfrm>
              <a:off x="1488" y="528"/>
              <a:ext cx="72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kumimoji="1" lang="en-US" sz="2000" b="1">
                  <a:latin typeface="Tahoma" pitchFamily="34" charset="0"/>
                </a:rPr>
                <a:t>Потери</a:t>
              </a:r>
            </a:p>
          </p:txBody>
        </p:sp>
        <p:sp>
          <p:nvSpPr>
            <p:cNvPr id="38946" name="Text Box 34"/>
            <p:cNvSpPr txBox="1">
              <a:spLocks noChangeArrowheads="1"/>
            </p:cNvSpPr>
            <p:nvPr/>
          </p:nvSpPr>
          <p:spPr bwMode="blackWhite">
            <a:xfrm>
              <a:off x="4656" y="528"/>
              <a:ext cx="72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kumimoji="1" lang="en-US" sz="2000" b="1">
                  <a:latin typeface="Tahoma" pitchFamily="34" charset="0"/>
                </a:rPr>
                <a:t>Потери</a:t>
              </a:r>
            </a:p>
          </p:txBody>
        </p:sp>
      </p:grpSp>
      <p:grpSp>
        <p:nvGrpSpPr>
          <p:cNvPr id="38947" name="Group 35"/>
          <p:cNvGrpSpPr>
            <a:grpSpLocks/>
          </p:cNvGrpSpPr>
          <p:nvPr/>
        </p:nvGrpSpPr>
        <p:grpSpPr bwMode="auto">
          <a:xfrm>
            <a:off x="457200" y="5029200"/>
            <a:ext cx="3429000" cy="1828800"/>
            <a:chOff x="288" y="3168"/>
            <a:chExt cx="2160" cy="1152"/>
          </a:xfrm>
        </p:grpSpPr>
        <p:cxnSp>
          <p:nvCxnSpPr>
            <p:cNvPr id="38948" name="AutoShape 36"/>
            <p:cNvCxnSpPr>
              <a:cxnSpLocks noChangeShapeType="1"/>
              <a:stCxn id="38921" idx="2"/>
              <a:endCxn id="38951" idx="0"/>
            </p:cNvCxnSpPr>
            <p:nvPr/>
          </p:nvCxnSpPr>
          <p:spPr bwMode="blackWhite">
            <a:xfrm>
              <a:off x="720" y="3168"/>
              <a:ext cx="0" cy="624"/>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49" name="AutoShape 37"/>
            <p:cNvCxnSpPr>
              <a:cxnSpLocks noChangeShapeType="1"/>
              <a:stCxn id="38921" idx="2"/>
              <a:endCxn id="38952" idx="0"/>
            </p:cNvCxnSpPr>
            <p:nvPr/>
          </p:nvCxnSpPr>
          <p:spPr bwMode="blackWhite">
            <a:xfrm>
              <a:off x="720" y="3168"/>
              <a:ext cx="120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8950" name="Group 38"/>
            <p:cNvGrpSpPr>
              <a:grpSpLocks/>
            </p:cNvGrpSpPr>
            <p:nvPr/>
          </p:nvGrpSpPr>
          <p:grpSpPr bwMode="auto">
            <a:xfrm>
              <a:off x="288" y="3264"/>
              <a:ext cx="2160" cy="1056"/>
              <a:chOff x="288" y="3264"/>
              <a:chExt cx="2160" cy="1056"/>
            </a:xfrm>
          </p:grpSpPr>
          <p:sp>
            <p:nvSpPr>
              <p:cNvPr id="38951" name="AutoShape 39"/>
              <p:cNvSpPr>
                <a:spLocks noChangeArrowheads="1"/>
              </p:cNvSpPr>
              <p:nvPr/>
            </p:nvSpPr>
            <p:spPr bwMode="blackWhite">
              <a:xfrm>
                <a:off x="288" y="3792"/>
                <a:ext cx="864" cy="384"/>
              </a:xfrm>
              <a:prstGeom prst="flowChartProcess">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b="1">
                    <a:latin typeface="Tahoma" pitchFamily="34" charset="0"/>
                  </a:rPr>
                  <a:t>735 кг</a:t>
                </a:r>
              </a:p>
            </p:txBody>
          </p:sp>
          <p:sp>
            <p:nvSpPr>
              <p:cNvPr id="38952" name="AutoShape 40"/>
              <p:cNvSpPr>
                <a:spLocks noChangeArrowheads="1"/>
              </p:cNvSpPr>
              <p:nvPr/>
            </p:nvSpPr>
            <p:spPr bwMode="blackWhite">
              <a:xfrm>
                <a:off x="1488" y="3600"/>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19 кг</a:t>
                </a:r>
              </a:p>
            </p:txBody>
          </p:sp>
          <p:sp>
            <p:nvSpPr>
              <p:cNvPr id="38953" name="Text Box 41"/>
              <p:cNvSpPr txBox="1">
                <a:spLocks noChangeArrowheads="1"/>
              </p:cNvSpPr>
              <p:nvPr/>
            </p:nvSpPr>
            <p:spPr bwMode="blackWhite">
              <a:xfrm>
                <a:off x="288" y="3264"/>
                <a:ext cx="216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ru-RU" sz="2000" b="1">
                    <a:solidFill>
                      <a:schemeClr val="accent2"/>
                    </a:solidFill>
                    <a:latin typeface="Tahoma" pitchFamily="34" charset="0"/>
                  </a:rPr>
                  <a:t>Механическая</a:t>
                </a:r>
                <a:r>
                  <a:rPr kumimoji="1" lang="ru-RU" sz="2000">
                    <a:solidFill>
                      <a:schemeClr val="accent2"/>
                    </a:solidFill>
                    <a:latin typeface="Tahoma" pitchFamily="34" charset="0"/>
                  </a:rPr>
                  <a:t> обработка</a:t>
                </a:r>
                <a:endParaRPr kumimoji="1" lang="en-US" sz="2000" baseline="-25000">
                  <a:solidFill>
                    <a:schemeClr val="accent2"/>
                  </a:solidFill>
                  <a:latin typeface="Tahoma" pitchFamily="34" charset="0"/>
                </a:endParaRPr>
              </a:p>
            </p:txBody>
          </p:sp>
          <p:sp>
            <p:nvSpPr>
              <p:cNvPr id="38954" name="Text Box 42"/>
              <p:cNvSpPr txBox="1">
                <a:spLocks noChangeArrowheads="1"/>
              </p:cNvSpPr>
              <p:nvPr/>
            </p:nvSpPr>
            <p:spPr bwMode="blackWhite">
              <a:xfrm>
                <a:off x="1584" y="4070"/>
                <a:ext cx="71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kumimoji="1" lang="en-US" sz="2000" b="1">
                    <a:latin typeface="Tahoma" pitchFamily="34" charset="0"/>
                  </a:rPr>
                  <a:t>26,5 %</a:t>
                </a:r>
              </a:p>
            </p:txBody>
          </p:sp>
        </p:grpSp>
      </p:grpSp>
      <p:grpSp>
        <p:nvGrpSpPr>
          <p:cNvPr id="38955" name="Group 43"/>
          <p:cNvGrpSpPr>
            <a:grpSpLocks/>
          </p:cNvGrpSpPr>
          <p:nvPr/>
        </p:nvGrpSpPr>
        <p:grpSpPr bwMode="auto">
          <a:xfrm>
            <a:off x="5486400" y="5029200"/>
            <a:ext cx="3429000" cy="1828800"/>
            <a:chOff x="3456" y="3168"/>
            <a:chExt cx="2160" cy="1152"/>
          </a:xfrm>
        </p:grpSpPr>
        <p:sp>
          <p:nvSpPr>
            <p:cNvPr id="38956" name="AutoShape 44"/>
            <p:cNvSpPr>
              <a:spLocks noChangeArrowheads="1"/>
            </p:cNvSpPr>
            <p:nvPr/>
          </p:nvSpPr>
          <p:spPr bwMode="blackWhite">
            <a:xfrm>
              <a:off x="3456" y="3792"/>
              <a:ext cx="864" cy="384"/>
            </a:xfrm>
            <a:prstGeom prst="flowChartProcess">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b="1">
                  <a:latin typeface="Tahoma" pitchFamily="34" charset="0"/>
                </a:rPr>
                <a:t>601 кг</a:t>
              </a:r>
            </a:p>
          </p:txBody>
        </p:sp>
        <p:sp>
          <p:nvSpPr>
            <p:cNvPr id="38957" name="AutoShape 45"/>
            <p:cNvSpPr>
              <a:spLocks noChangeArrowheads="1"/>
            </p:cNvSpPr>
            <p:nvPr/>
          </p:nvSpPr>
          <p:spPr bwMode="blackWhite">
            <a:xfrm>
              <a:off x="4656" y="3600"/>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16 кг</a:t>
              </a:r>
            </a:p>
          </p:txBody>
        </p:sp>
        <p:cxnSp>
          <p:nvCxnSpPr>
            <p:cNvPr id="38958" name="AutoShape 46"/>
            <p:cNvCxnSpPr>
              <a:cxnSpLocks noChangeShapeType="1"/>
              <a:stCxn id="38939" idx="2"/>
              <a:endCxn id="38956" idx="0"/>
            </p:cNvCxnSpPr>
            <p:nvPr/>
          </p:nvCxnSpPr>
          <p:spPr bwMode="blackWhite">
            <a:xfrm>
              <a:off x="3888" y="3168"/>
              <a:ext cx="0" cy="624"/>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59" name="AutoShape 47"/>
            <p:cNvCxnSpPr>
              <a:cxnSpLocks noChangeShapeType="1"/>
              <a:stCxn id="38939" idx="2"/>
              <a:endCxn id="38957" idx="0"/>
            </p:cNvCxnSpPr>
            <p:nvPr/>
          </p:nvCxnSpPr>
          <p:spPr bwMode="blackWhite">
            <a:xfrm>
              <a:off x="3888" y="3168"/>
              <a:ext cx="1200" cy="4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60" name="Text Box 48"/>
            <p:cNvSpPr txBox="1">
              <a:spLocks noChangeArrowheads="1"/>
            </p:cNvSpPr>
            <p:nvPr/>
          </p:nvSpPr>
          <p:spPr bwMode="blackWhite">
            <a:xfrm>
              <a:off x="3456" y="3264"/>
              <a:ext cx="216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ru-RU" sz="2000" b="1">
                  <a:solidFill>
                    <a:schemeClr val="accent2"/>
                  </a:solidFill>
                  <a:latin typeface="Tahoma" pitchFamily="34" charset="0"/>
                </a:rPr>
                <a:t>Механическая</a:t>
              </a:r>
              <a:r>
                <a:rPr kumimoji="1" lang="ru-RU" sz="2000">
                  <a:solidFill>
                    <a:schemeClr val="accent2"/>
                  </a:solidFill>
                  <a:latin typeface="Tahoma" pitchFamily="34" charset="0"/>
                </a:rPr>
                <a:t> обработка</a:t>
              </a:r>
              <a:endParaRPr kumimoji="1" lang="en-US" sz="2000" baseline="-25000">
                <a:solidFill>
                  <a:schemeClr val="accent2"/>
                </a:solidFill>
                <a:latin typeface="Tahoma" pitchFamily="34" charset="0"/>
              </a:endParaRPr>
            </a:p>
          </p:txBody>
        </p:sp>
        <p:sp>
          <p:nvSpPr>
            <p:cNvPr id="38961" name="Text Box 49"/>
            <p:cNvSpPr txBox="1">
              <a:spLocks noChangeArrowheads="1"/>
            </p:cNvSpPr>
            <p:nvPr/>
          </p:nvSpPr>
          <p:spPr bwMode="blackWhite">
            <a:xfrm>
              <a:off x="4752" y="4070"/>
              <a:ext cx="71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kumimoji="1" lang="en-US" sz="2000" b="1">
                  <a:latin typeface="Tahoma" pitchFamily="34" charset="0"/>
                </a:rPr>
                <a:t>39,9 %</a:t>
              </a:r>
            </a:p>
          </p:txBody>
        </p:sp>
      </p:grpSp>
      <p:grpSp>
        <p:nvGrpSpPr>
          <p:cNvPr id="38962" name="Group 50"/>
          <p:cNvGrpSpPr>
            <a:grpSpLocks/>
          </p:cNvGrpSpPr>
          <p:nvPr/>
        </p:nvGrpSpPr>
        <p:grpSpPr bwMode="auto">
          <a:xfrm>
            <a:off x="457200" y="990600"/>
            <a:ext cx="3429000" cy="1447800"/>
            <a:chOff x="288" y="624"/>
            <a:chExt cx="2160" cy="912"/>
          </a:xfrm>
        </p:grpSpPr>
        <p:sp>
          <p:nvSpPr>
            <p:cNvPr id="38963" name="AutoShape 51"/>
            <p:cNvSpPr>
              <a:spLocks noChangeArrowheads="1"/>
            </p:cNvSpPr>
            <p:nvPr/>
          </p:nvSpPr>
          <p:spPr bwMode="blackWhite">
            <a:xfrm>
              <a:off x="288" y="1152"/>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966 кг</a:t>
              </a:r>
            </a:p>
          </p:txBody>
        </p:sp>
        <p:sp>
          <p:nvSpPr>
            <p:cNvPr id="38964" name="AutoShape 52"/>
            <p:cNvSpPr>
              <a:spLocks noChangeArrowheads="1"/>
            </p:cNvSpPr>
            <p:nvPr/>
          </p:nvSpPr>
          <p:spPr bwMode="blackWhite">
            <a:xfrm>
              <a:off x="1488" y="1152"/>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34 кг</a:t>
              </a:r>
            </a:p>
          </p:txBody>
        </p:sp>
        <p:cxnSp>
          <p:nvCxnSpPr>
            <p:cNvPr id="38965" name="AutoShape 53"/>
            <p:cNvCxnSpPr>
              <a:cxnSpLocks noChangeShapeType="1"/>
            </p:cNvCxnSpPr>
            <p:nvPr/>
          </p:nvCxnSpPr>
          <p:spPr bwMode="blackWhite">
            <a:xfrm>
              <a:off x="720" y="624"/>
              <a:ext cx="0" cy="52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66" name="AutoShape 54"/>
            <p:cNvCxnSpPr>
              <a:cxnSpLocks noChangeShapeType="1"/>
            </p:cNvCxnSpPr>
            <p:nvPr/>
          </p:nvCxnSpPr>
          <p:spPr bwMode="blackWhite">
            <a:xfrm>
              <a:off x="720" y="624"/>
              <a:ext cx="1200" cy="52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67" name="Text Box 55"/>
            <p:cNvSpPr txBox="1">
              <a:spLocks noChangeArrowheads="1"/>
            </p:cNvSpPr>
            <p:nvPr/>
          </p:nvSpPr>
          <p:spPr bwMode="blackWhite">
            <a:xfrm>
              <a:off x="288" y="816"/>
              <a:ext cx="216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ru-RU" sz="2000" b="1">
                  <a:solidFill>
                    <a:schemeClr val="accent2"/>
                  </a:solidFill>
                  <a:latin typeface="Tahoma" pitchFamily="34" charset="0"/>
                </a:rPr>
                <a:t>Механическая</a:t>
              </a:r>
              <a:r>
                <a:rPr kumimoji="1" lang="ru-RU" sz="2000">
                  <a:solidFill>
                    <a:schemeClr val="accent2"/>
                  </a:solidFill>
                  <a:latin typeface="Tahoma" pitchFamily="34" charset="0"/>
                </a:rPr>
                <a:t> обработка</a:t>
              </a:r>
              <a:endParaRPr kumimoji="1" lang="en-US" sz="2000" baseline="-25000">
                <a:solidFill>
                  <a:schemeClr val="accent2"/>
                </a:solidFill>
                <a:latin typeface="Tahoma" pitchFamily="34" charset="0"/>
              </a:endParaRPr>
            </a:p>
          </p:txBody>
        </p:sp>
      </p:grpSp>
      <p:grpSp>
        <p:nvGrpSpPr>
          <p:cNvPr id="38968" name="Group 56"/>
          <p:cNvGrpSpPr>
            <a:grpSpLocks/>
          </p:cNvGrpSpPr>
          <p:nvPr/>
        </p:nvGrpSpPr>
        <p:grpSpPr bwMode="auto">
          <a:xfrm>
            <a:off x="5486400" y="990600"/>
            <a:ext cx="3429000" cy="1447800"/>
            <a:chOff x="3456" y="624"/>
            <a:chExt cx="2160" cy="912"/>
          </a:xfrm>
        </p:grpSpPr>
        <p:sp>
          <p:nvSpPr>
            <p:cNvPr id="38969" name="AutoShape 57"/>
            <p:cNvSpPr>
              <a:spLocks noChangeArrowheads="1"/>
            </p:cNvSpPr>
            <p:nvPr/>
          </p:nvSpPr>
          <p:spPr bwMode="blackWhite">
            <a:xfrm>
              <a:off x="3456" y="1152"/>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966 кг</a:t>
              </a:r>
            </a:p>
          </p:txBody>
        </p:sp>
        <p:sp>
          <p:nvSpPr>
            <p:cNvPr id="38970" name="AutoShape 58"/>
            <p:cNvSpPr>
              <a:spLocks noChangeArrowheads="1"/>
            </p:cNvSpPr>
            <p:nvPr/>
          </p:nvSpPr>
          <p:spPr bwMode="blackWhite">
            <a:xfrm>
              <a:off x="4656" y="1152"/>
              <a:ext cx="864" cy="384"/>
            </a:xfrm>
            <a:prstGeom prst="flowChartProcess">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kumimoji="1" lang="en-US" sz="2000">
                  <a:latin typeface="Tahoma" pitchFamily="34" charset="0"/>
                </a:rPr>
                <a:t>34 кг</a:t>
              </a:r>
            </a:p>
          </p:txBody>
        </p:sp>
        <p:cxnSp>
          <p:nvCxnSpPr>
            <p:cNvPr id="38971" name="AutoShape 59"/>
            <p:cNvCxnSpPr>
              <a:cxnSpLocks noChangeShapeType="1"/>
            </p:cNvCxnSpPr>
            <p:nvPr/>
          </p:nvCxnSpPr>
          <p:spPr bwMode="blackWhite">
            <a:xfrm>
              <a:off x="3888" y="624"/>
              <a:ext cx="0" cy="52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72" name="AutoShape 60"/>
            <p:cNvCxnSpPr>
              <a:cxnSpLocks noChangeShapeType="1"/>
            </p:cNvCxnSpPr>
            <p:nvPr/>
          </p:nvCxnSpPr>
          <p:spPr bwMode="blackWhite">
            <a:xfrm>
              <a:off x="3888" y="624"/>
              <a:ext cx="1200" cy="52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73" name="Text Box 61"/>
            <p:cNvSpPr txBox="1">
              <a:spLocks noChangeArrowheads="1"/>
            </p:cNvSpPr>
            <p:nvPr/>
          </p:nvSpPr>
          <p:spPr bwMode="blackWhite">
            <a:xfrm>
              <a:off x="3456" y="816"/>
              <a:ext cx="216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kumimoji="1" lang="ru-RU" sz="2000" b="1">
                  <a:solidFill>
                    <a:schemeClr val="accent2"/>
                  </a:solidFill>
                  <a:latin typeface="Tahoma" pitchFamily="34" charset="0"/>
                </a:rPr>
                <a:t>Механическая</a:t>
              </a:r>
              <a:r>
                <a:rPr kumimoji="1" lang="ru-RU" sz="2000">
                  <a:solidFill>
                    <a:schemeClr val="accent2"/>
                  </a:solidFill>
                  <a:latin typeface="Tahoma" pitchFamily="34" charset="0"/>
                </a:rPr>
                <a:t> обработка</a:t>
              </a:r>
              <a:endParaRPr kumimoji="1" lang="en-US" sz="2000" baseline="-25000">
                <a:solidFill>
                  <a:schemeClr val="accent2"/>
                </a:solidFill>
                <a:latin typeface="Tahoma" pitchFamily="34" charset="0"/>
              </a:endParaRPr>
            </a:p>
          </p:txBody>
        </p:sp>
      </p:grpSp>
      <p:sp>
        <p:nvSpPr>
          <p:cNvPr id="38974" name="Text Box 62"/>
          <p:cNvSpPr txBox="1">
            <a:spLocks noChangeArrowheads="1"/>
          </p:cNvSpPr>
          <p:nvPr/>
        </p:nvSpPr>
        <p:spPr bwMode="blackWhite">
          <a:xfrm>
            <a:off x="3748088" y="6032500"/>
            <a:ext cx="17097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80000"/>
              </a:lnSpc>
            </a:pPr>
            <a:r>
              <a:rPr kumimoji="1" lang="en-US" sz="2000" b="1">
                <a:latin typeface="Tahoma" pitchFamily="34" charset="0"/>
              </a:rPr>
              <a:t>Продукция</a:t>
            </a:r>
          </a:p>
          <a:p>
            <a:pPr algn="ctr" eaLnBrk="0" hangingPunct="0">
              <a:lnSpc>
                <a:spcPct val="80000"/>
              </a:lnSpc>
            </a:pPr>
            <a:r>
              <a:rPr kumimoji="1" lang="en-US" sz="2000" b="1">
                <a:latin typeface="Tahoma" pitchFamily="34" charset="0"/>
              </a:rPr>
              <a:t>хлопок:лен</a:t>
            </a:r>
          </a:p>
          <a:p>
            <a:pPr algn="ctr" eaLnBrk="0" hangingPunct="0">
              <a:lnSpc>
                <a:spcPct val="80000"/>
              </a:lnSpc>
            </a:pPr>
            <a:r>
              <a:rPr kumimoji="1" lang="en-US" sz="2000" b="1">
                <a:latin typeface="Tahoma" pitchFamily="34" charset="0"/>
              </a:rPr>
              <a:t>1:3</a:t>
            </a:r>
          </a:p>
        </p:txBody>
      </p:sp>
    </p:spTree>
    <p:extLst>
      <p:ext uri="{BB962C8B-B14F-4D97-AF65-F5344CB8AC3E}">
        <p14:creationId xmlns:p14="http://schemas.microsoft.com/office/powerpoint/2010/main" xmlns="" val="22613116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616624"/>
          </a:xfrm>
        </p:spPr>
        <p:txBody>
          <a:bodyPr>
            <a:normAutofit/>
          </a:bodyPr>
          <a:lstStyle/>
          <a:p>
            <a:pPr marL="0" indent="0" algn="ctr">
              <a:buNone/>
            </a:pPr>
            <a:r>
              <a:rPr lang="ru-RU" sz="3000" b="1" dirty="0" smtClean="0">
                <a:solidFill>
                  <a:srgbClr val="0070C0"/>
                </a:solidFill>
              </a:rPr>
              <a:t>Спасибо за внимание!</a:t>
            </a:r>
          </a:p>
          <a:p>
            <a:pPr marL="0" indent="0" algn="ctr">
              <a:buNone/>
            </a:pPr>
            <a:endParaRPr lang="ru-RU" sz="3000" b="1" dirty="0">
              <a:solidFill>
                <a:srgbClr val="0070C0"/>
              </a:solidFill>
            </a:endParaRPr>
          </a:p>
          <a:p>
            <a:pPr marL="0" indent="0" algn="ctr">
              <a:buNone/>
            </a:pPr>
            <a:r>
              <a:rPr lang="ru-RU" sz="2600" dirty="0" smtClean="0">
                <a:solidFill>
                  <a:srgbClr val="002060"/>
                </a:solidFill>
              </a:rPr>
              <a:t>М.В. </a:t>
            </a:r>
            <a:r>
              <a:rPr lang="ru-RU" sz="2600" dirty="0" err="1" smtClean="0">
                <a:solidFill>
                  <a:srgbClr val="002060"/>
                </a:solidFill>
              </a:rPr>
              <a:t>Бегак</a:t>
            </a:r>
            <a:endParaRPr lang="ru-RU" sz="2600" dirty="0" smtClean="0">
              <a:solidFill>
                <a:srgbClr val="002060"/>
              </a:solidFill>
            </a:endParaRPr>
          </a:p>
          <a:p>
            <a:pPr marL="0" indent="0" algn="ctr">
              <a:buNone/>
            </a:pPr>
            <a:r>
              <a:rPr lang="en-US" sz="2600" dirty="0" smtClean="0">
                <a:solidFill>
                  <a:srgbClr val="002060"/>
                </a:solidFill>
              </a:rPr>
              <a:t>mbegak@gmail.com</a:t>
            </a:r>
          </a:p>
          <a:p>
            <a:pPr marL="0" indent="0" algn="ctr">
              <a:buNone/>
            </a:pPr>
            <a:endParaRPr lang="ru-RU" sz="2600" dirty="0" smtClean="0">
              <a:solidFill>
                <a:srgbClr val="002060"/>
              </a:solidFill>
            </a:endParaRPr>
          </a:p>
          <a:p>
            <a:pPr marL="0" indent="0" algn="ctr">
              <a:buNone/>
            </a:pPr>
            <a:r>
              <a:rPr lang="ru-RU" sz="2600" dirty="0" smtClean="0">
                <a:solidFill>
                  <a:srgbClr val="002060"/>
                </a:solidFill>
              </a:rPr>
              <a:t>Т.В. Гусева</a:t>
            </a:r>
            <a:endParaRPr lang="en-US" sz="2600" dirty="0" smtClean="0">
              <a:solidFill>
                <a:srgbClr val="002060"/>
              </a:solidFill>
            </a:endParaRPr>
          </a:p>
          <a:p>
            <a:pPr marL="0" indent="0" algn="ctr">
              <a:buNone/>
            </a:pPr>
            <a:r>
              <a:rPr lang="en-US" sz="2600" dirty="0" smtClean="0">
                <a:solidFill>
                  <a:srgbClr val="002060"/>
                </a:solidFill>
              </a:rPr>
              <a:t>tguseva@muctr.ru</a:t>
            </a:r>
            <a:endParaRPr lang="en-GB" sz="2600" dirty="0">
              <a:solidFill>
                <a:srgbClr val="002060"/>
              </a:solidFill>
            </a:endParaRPr>
          </a:p>
        </p:txBody>
      </p:sp>
    </p:spTree>
    <p:extLst>
      <p:ext uri="{BB962C8B-B14F-4D97-AF65-F5344CB8AC3E}">
        <p14:creationId xmlns:p14="http://schemas.microsoft.com/office/powerpoint/2010/main" xmlns="" val="188637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sz="3600" b="1" i="0" dirty="0">
                <a:latin typeface="Eras Medium ITC" pitchFamily="34" charset="0"/>
              </a:rPr>
              <a:t>Основные принципы системы комплексных </a:t>
            </a:r>
            <a:r>
              <a:rPr lang="ru-RU" sz="3600" b="1" i="0" dirty="0" smtClean="0">
                <a:latin typeface="Eras Medium ITC" pitchFamily="34" charset="0"/>
              </a:rPr>
              <a:t>разрешений </a:t>
            </a:r>
            <a:r>
              <a:rPr lang="en-US" sz="3600" b="1" i="0" dirty="0" smtClean="0">
                <a:latin typeface="Eras Medium ITC" pitchFamily="34" charset="0"/>
              </a:rPr>
              <a:t>   </a:t>
            </a:r>
            <a:r>
              <a:rPr lang="en-US" sz="3600" b="1" i="0" dirty="0" smtClean="0">
                <a:solidFill>
                  <a:srgbClr val="C00000"/>
                </a:solidFill>
                <a:latin typeface="Eras Medium ITC" pitchFamily="34" charset="0"/>
              </a:rPr>
              <a:t>I</a:t>
            </a:r>
            <a:endParaRPr lang="en-GB" sz="3600" b="1" i="0" dirty="0">
              <a:solidFill>
                <a:srgbClr val="C00000"/>
              </a:solidFill>
              <a:latin typeface="Eras Medium ITC" pitchFamily="34" charset="0"/>
            </a:endParaRPr>
          </a:p>
        </p:txBody>
      </p:sp>
      <p:sp>
        <p:nvSpPr>
          <p:cNvPr id="3" name="Content Placeholder 2"/>
          <p:cNvSpPr>
            <a:spLocks noGrp="1"/>
          </p:cNvSpPr>
          <p:nvPr>
            <p:ph idx="1"/>
          </p:nvPr>
        </p:nvSpPr>
        <p:spPr>
          <a:xfrm>
            <a:off x="323528" y="1412776"/>
            <a:ext cx="8496944" cy="5184576"/>
          </a:xfrm>
        </p:spPr>
        <p:txBody>
          <a:bodyPr>
            <a:normAutofit/>
          </a:bodyPr>
          <a:lstStyle/>
          <a:p>
            <a:pPr>
              <a:spcBef>
                <a:spcPts val="300"/>
              </a:spcBef>
            </a:pPr>
            <a:r>
              <a:rPr lang="ru-RU" sz="2100" dirty="0">
                <a:solidFill>
                  <a:srgbClr val="002060"/>
                </a:solidFill>
              </a:rPr>
              <a:t>Разрешения должны выдаваться </a:t>
            </a:r>
            <a:r>
              <a:rPr lang="ru-RU" sz="2100" b="1" dirty="0">
                <a:solidFill>
                  <a:srgbClr val="002060"/>
                </a:solidFill>
              </a:rPr>
              <a:t>всем стационарным источникам значительного загрязнения</a:t>
            </a:r>
            <a:r>
              <a:rPr lang="ru-RU" sz="2100" dirty="0" smtClean="0">
                <a:solidFill>
                  <a:srgbClr val="002060"/>
                </a:solidFill>
              </a:rPr>
              <a:t>.</a:t>
            </a:r>
          </a:p>
          <a:p>
            <a:pPr lvl="1">
              <a:spcBef>
                <a:spcPts val="300"/>
              </a:spcBef>
            </a:pPr>
            <a:r>
              <a:rPr lang="ru-RU" sz="2000" dirty="0">
                <a:solidFill>
                  <a:srgbClr val="002060"/>
                </a:solidFill>
              </a:rPr>
              <a:t>Определение отраслей экономики, установление порогов и инвентаризация источников, характерных для стран и регионов, </a:t>
            </a:r>
            <a:r>
              <a:rPr lang="ru-RU" sz="2000" dirty="0" smtClean="0">
                <a:solidFill>
                  <a:srgbClr val="002060"/>
                </a:solidFill>
              </a:rPr>
              <a:t>формируют основу системы.</a:t>
            </a:r>
          </a:p>
          <a:p>
            <a:pPr>
              <a:spcBef>
                <a:spcPts val="300"/>
              </a:spcBef>
            </a:pPr>
            <a:r>
              <a:rPr lang="ru-RU" sz="2100" b="1" dirty="0">
                <a:solidFill>
                  <a:srgbClr val="002060"/>
                </a:solidFill>
              </a:rPr>
              <a:t>Режимы регулирования </a:t>
            </a:r>
            <a:r>
              <a:rPr lang="ru-RU" sz="2100" dirty="0">
                <a:solidFill>
                  <a:srgbClr val="002060"/>
                </a:solidFill>
              </a:rPr>
              <a:t>для крупных и мелких источников загрязнения </a:t>
            </a:r>
            <a:r>
              <a:rPr lang="ru-RU" sz="2100" b="1" dirty="0">
                <a:solidFill>
                  <a:srgbClr val="002060"/>
                </a:solidFill>
              </a:rPr>
              <a:t>должны быть дифференцированными</a:t>
            </a:r>
            <a:r>
              <a:rPr lang="ru-RU" sz="2100" dirty="0" smtClean="0">
                <a:solidFill>
                  <a:srgbClr val="002060"/>
                </a:solidFill>
              </a:rPr>
              <a:t>.</a:t>
            </a:r>
          </a:p>
          <a:p>
            <a:pPr>
              <a:spcBef>
                <a:spcPts val="300"/>
              </a:spcBef>
            </a:pPr>
            <a:r>
              <a:rPr lang="ru-RU" sz="2100" dirty="0" smtClean="0">
                <a:solidFill>
                  <a:srgbClr val="002060"/>
                </a:solidFill>
              </a:rPr>
              <a:t>Законодательно определённый </a:t>
            </a:r>
            <a:r>
              <a:rPr lang="ru-RU" sz="2100" b="1" dirty="0">
                <a:solidFill>
                  <a:srgbClr val="002060"/>
                </a:solidFill>
              </a:rPr>
              <a:t>уполномоченный орган </a:t>
            </a:r>
            <a:r>
              <a:rPr lang="ru-RU" sz="2100" dirty="0">
                <a:solidFill>
                  <a:srgbClr val="002060"/>
                </a:solidFill>
              </a:rPr>
              <a:t>по выдаче </a:t>
            </a:r>
            <a:r>
              <a:rPr lang="ru-RU" sz="2100" dirty="0" smtClean="0">
                <a:solidFill>
                  <a:srgbClr val="002060"/>
                </a:solidFill>
              </a:rPr>
              <a:t>разрешений </a:t>
            </a:r>
            <a:r>
              <a:rPr lang="ru-RU" sz="2100" b="1" dirty="0" smtClean="0">
                <a:solidFill>
                  <a:srgbClr val="002060"/>
                </a:solidFill>
              </a:rPr>
              <a:t>должен </a:t>
            </a:r>
            <a:r>
              <a:rPr lang="ru-RU" sz="2100" b="1" dirty="0">
                <a:solidFill>
                  <a:srgbClr val="002060"/>
                </a:solidFill>
              </a:rPr>
              <a:t>работать по принципу «одного окна» </a:t>
            </a:r>
            <a:r>
              <a:rPr lang="ru-RU" sz="2100" dirty="0">
                <a:solidFill>
                  <a:srgbClr val="002060"/>
                </a:solidFill>
              </a:rPr>
              <a:t>и самостоятельно проводить необходимые согласования с другими ведомствами</a:t>
            </a:r>
            <a:r>
              <a:rPr lang="ru-RU" sz="2100" dirty="0" smtClean="0"/>
              <a:t>.</a:t>
            </a:r>
          </a:p>
          <a:p>
            <a:pPr>
              <a:spcBef>
                <a:spcPts val="300"/>
              </a:spcBef>
            </a:pPr>
            <a:r>
              <a:rPr lang="ru-RU" sz="2100" dirty="0">
                <a:solidFill>
                  <a:srgbClr val="002060"/>
                </a:solidFill>
              </a:rPr>
              <a:t>Заинтересованная общественность должна иметь </a:t>
            </a:r>
            <a:r>
              <a:rPr lang="ru-RU" sz="2100" b="1" dirty="0" smtClean="0">
                <a:solidFill>
                  <a:srgbClr val="002060"/>
                </a:solidFill>
              </a:rPr>
              <a:t>доступ к информации</a:t>
            </a:r>
            <a:r>
              <a:rPr lang="ru-RU" sz="2100" dirty="0" smtClean="0">
                <a:solidFill>
                  <a:srgbClr val="002060"/>
                </a:solidFill>
              </a:rPr>
              <a:t> и возможность </a:t>
            </a:r>
            <a:r>
              <a:rPr lang="ru-RU" sz="2100" dirty="0">
                <a:solidFill>
                  <a:srgbClr val="002060"/>
                </a:solidFill>
              </a:rPr>
              <a:t>активно участвовать в процессе обсуждения и выдачи </a:t>
            </a:r>
            <a:r>
              <a:rPr lang="ru-RU" sz="2100" dirty="0" smtClean="0">
                <a:solidFill>
                  <a:srgbClr val="002060"/>
                </a:solidFill>
              </a:rPr>
              <a:t>разрешения.</a:t>
            </a:r>
            <a:endParaRPr lang="ru-RU" sz="2100" dirty="0">
              <a:solidFill>
                <a:srgbClr val="002060"/>
              </a:solidFill>
            </a:endParaRPr>
          </a:p>
          <a:p>
            <a:pPr lvl="1">
              <a:spcBef>
                <a:spcPts val="300"/>
              </a:spcBef>
            </a:pPr>
            <a:endParaRPr lang="ru-RU" sz="2100" dirty="0" smtClean="0"/>
          </a:p>
        </p:txBody>
      </p:sp>
    </p:spTree>
    <p:extLst>
      <p:ext uri="{BB962C8B-B14F-4D97-AF65-F5344CB8AC3E}">
        <p14:creationId xmlns:p14="http://schemas.microsoft.com/office/powerpoint/2010/main" xmlns="" val="93540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sz="3600" b="1" i="0" dirty="0">
                <a:latin typeface="Eras Medium ITC" pitchFamily="34" charset="0"/>
              </a:rPr>
              <a:t>Основные принципы системы комплексных </a:t>
            </a:r>
            <a:r>
              <a:rPr lang="ru-RU" sz="3600" b="1" i="0" dirty="0" smtClean="0">
                <a:latin typeface="Eras Medium ITC" pitchFamily="34" charset="0"/>
              </a:rPr>
              <a:t>разрешений</a:t>
            </a:r>
            <a:r>
              <a:rPr lang="en-US" sz="3600" b="1" i="0" dirty="0" smtClean="0">
                <a:latin typeface="Eras Medium ITC" pitchFamily="34" charset="0"/>
              </a:rPr>
              <a:t> </a:t>
            </a:r>
            <a:r>
              <a:rPr lang="en-US" sz="3600" b="1" i="0" dirty="0" smtClean="0">
                <a:solidFill>
                  <a:srgbClr val="C00000"/>
                </a:solidFill>
                <a:latin typeface="Eras Medium ITC" pitchFamily="34" charset="0"/>
              </a:rPr>
              <a:t>   </a:t>
            </a:r>
            <a:r>
              <a:rPr lang="en-US" sz="3600" b="1" i="0" dirty="0" smtClean="0">
                <a:solidFill>
                  <a:srgbClr val="C00000"/>
                </a:solidFill>
                <a:latin typeface="+mn-lt"/>
              </a:rPr>
              <a:t>II</a:t>
            </a:r>
            <a:endParaRPr lang="en-GB" sz="3600" b="1" i="0" dirty="0">
              <a:latin typeface="+mn-lt"/>
            </a:endParaRPr>
          </a:p>
        </p:txBody>
      </p:sp>
      <p:sp>
        <p:nvSpPr>
          <p:cNvPr id="3" name="Content Placeholder 2"/>
          <p:cNvSpPr>
            <a:spLocks noGrp="1"/>
          </p:cNvSpPr>
          <p:nvPr>
            <p:ph idx="1"/>
          </p:nvPr>
        </p:nvSpPr>
        <p:spPr>
          <a:xfrm>
            <a:off x="323528" y="1412776"/>
            <a:ext cx="8568952" cy="5256584"/>
          </a:xfrm>
        </p:spPr>
        <p:txBody>
          <a:bodyPr>
            <a:noAutofit/>
          </a:bodyPr>
          <a:lstStyle/>
          <a:p>
            <a:pPr lvl="0">
              <a:spcBef>
                <a:spcPts val="300"/>
              </a:spcBef>
            </a:pPr>
            <a:r>
              <a:rPr lang="ru-RU" sz="2100" b="1" dirty="0" smtClean="0">
                <a:solidFill>
                  <a:srgbClr val="002060"/>
                </a:solidFill>
              </a:rPr>
              <a:t>Принцип прозрачности </a:t>
            </a:r>
            <a:r>
              <a:rPr lang="ru-RU" sz="2100" dirty="0">
                <a:solidFill>
                  <a:srgbClr val="002060"/>
                </a:solidFill>
              </a:rPr>
              <a:t>при принятии экологически значимых решений </a:t>
            </a:r>
            <a:r>
              <a:rPr lang="ru-RU" sz="2100" dirty="0" smtClean="0">
                <a:solidFill>
                  <a:srgbClr val="002060"/>
                </a:solidFill>
              </a:rPr>
              <a:t>предполагает как </a:t>
            </a:r>
            <a:r>
              <a:rPr lang="ru-RU" sz="2100" dirty="0">
                <a:solidFill>
                  <a:srgbClr val="002060"/>
                </a:solidFill>
              </a:rPr>
              <a:t>участие общественности, </a:t>
            </a:r>
            <a:r>
              <a:rPr lang="ru-RU" sz="2100" dirty="0" smtClean="0">
                <a:solidFill>
                  <a:srgbClr val="002060"/>
                </a:solidFill>
              </a:rPr>
              <a:t>так </a:t>
            </a:r>
            <a:r>
              <a:rPr lang="ru-RU" sz="2100" dirty="0">
                <a:solidFill>
                  <a:srgbClr val="002060"/>
                </a:solidFill>
              </a:rPr>
              <a:t>и </a:t>
            </a:r>
            <a:r>
              <a:rPr lang="ru-RU" sz="2100" b="1" dirty="0">
                <a:solidFill>
                  <a:srgbClr val="002060"/>
                </a:solidFill>
              </a:rPr>
              <a:t>активное взаимодействие с другими государственными и муниципальными </a:t>
            </a:r>
            <a:r>
              <a:rPr lang="ru-RU" sz="2100" b="1" dirty="0" smtClean="0">
                <a:solidFill>
                  <a:srgbClr val="002060"/>
                </a:solidFill>
              </a:rPr>
              <a:t>органами</a:t>
            </a:r>
            <a:r>
              <a:rPr lang="ru-RU" sz="2100" dirty="0" smtClean="0">
                <a:solidFill>
                  <a:srgbClr val="002060"/>
                </a:solidFill>
              </a:rPr>
              <a:t>.</a:t>
            </a:r>
          </a:p>
          <a:p>
            <a:pPr lvl="1">
              <a:spcBef>
                <a:spcPts val="300"/>
              </a:spcBef>
            </a:pPr>
            <a:r>
              <a:rPr lang="ru-RU" sz="1900" dirty="0" smtClean="0">
                <a:solidFill>
                  <a:srgbClr val="002060"/>
                </a:solidFill>
              </a:rPr>
              <a:t>Прежде всего </a:t>
            </a:r>
            <a:r>
              <a:rPr lang="ru-RU" sz="1900" dirty="0">
                <a:solidFill>
                  <a:srgbClr val="002060"/>
                </a:solidFill>
              </a:rPr>
              <a:t>речь идет о согласованиях, которые уполномоченный орган должен проводить с органами санитарно-эпидемиологического надзора, агентством водных ресурсов и т.д. </a:t>
            </a:r>
            <a:endParaRPr lang="ru-RU" sz="1900" dirty="0" smtClean="0">
              <a:solidFill>
                <a:srgbClr val="002060"/>
              </a:solidFill>
            </a:endParaRPr>
          </a:p>
          <a:p>
            <a:pPr>
              <a:spcBef>
                <a:spcPts val="300"/>
              </a:spcBef>
            </a:pPr>
            <a:r>
              <a:rPr lang="ru-RU" sz="2100" b="1" dirty="0">
                <a:solidFill>
                  <a:srgbClr val="002060"/>
                </a:solidFill>
              </a:rPr>
              <a:t>Регулируемое сообщество </a:t>
            </a:r>
            <a:r>
              <a:rPr lang="ru-RU" sz="2100" dirty="0">
                <a:solidFill>
                  <a:srgbClr val="002060"/>
                </a:solidFill>
              </a:rPr>
              <a:t>требует внимания, информационного </a:t>
            </a:r>
            <a:r>
              <a:rPr lang="ru-RU" sz="2100" dirty="0" smtClean="0">
                <a:solidFill>
                  <a:srgbClr val="002060"/>
                </a:solidFill>
              </a:rPr>
              <a:t>и методического обеспечения</a:t>
            </a:r>
            <a:r>
              <a:rPr lang="ru-RU" sz="2100" dirty="0">
                <a:solidFill>
                  <a:srgbClr val="002060"/>
                </a:solidFill>
              </a:rPr>
              <a:t>, разъяснительной работы и т.п</a:t>
            </a:r>
            <a:r>
              <a:rPr lang="ru-RU" sz="2100" dirty="0" smtClean="0">
                <a:solidFill>
                  <a:srgbClr val="002060"/>
                </a:solidFill>
              </a:rPr>
              <a:t>.</a:t>
            </a:r>
          </a:p>
          <a:p>
            <a:pPr>
              <a:spcBef>
                <a:spcPts val="300"/>
              </a:spcBef>
            </a:pPr>
            <a:r>
              <a:rPr lang="ru-RU" sz="2100" dirty="0" smtClean="0">
                <a:solidFill>
                  <a:srgbClr val="002060"/>
                </a:solidFill>
              </a:rPr>
              <a:t>Обеспечение </a:t>
            </a:r>
            <a:r>
              <a:rPr lang="ru-RU" sz="2100" b="1" dirty="0" smtClean="0">
                <a:solidFill>
                  <a:srgbClr val="002060"/>
                </a:solidFill>
              </a:rPr>
              <a:t>взаимосвязи с экологической оценкой </a:t>
            </a:r>
            <a:r>
              <a:rPr lang="ru-RU" sz="2100" dirty="0" smtClean="0">
                <a:solidFill>
                  <a:srgbClr val="002060"/>
                </a:solidFill>
              </a:rPr>
              <a:t>(оценкой воздействия на окружающую среду).</a:t>
            </a:r>
          </a:p>
          <a:p>
            <a:pPr lvl="1">
              <a:spcBef>
                <a:spcPts val="100"/>
              </a:spcBef>
            </a:pPr>
            <a:r>
              <a:rPr lang="ru-RU" sz="1900" dirty="0" smtClean="0">
                <a:solidFill>
                  <a:srgbClr val="002060"/>
                </a:solidFill>
              </a:rPr>
              <a:t>Для проектируемых предприятий получение комплексного разрешения может стать результатом контроля качества ОВОС (экологической экспертизы).</a:t>
            </a:r>
          </a:p>
          <a:p>
            <a:pPr lvl="1">
              <a:spcBef>
                <a:spcPts val="100"/>
              </a:spcBef>
            </a:pPr>
            <a:r>
              <a:rPr lang="ru-RU" sz="1900" dirty="0" smtClean="0">
                <a:solidFill>
                  <a:srgbClr val="002060"/>
                </a:solidFill>
              </a:rPr>
              <a:t>Для действующих предприятий информация, необходимая для составления заявки, может быть получена в ходе экологического аудита.</a:t>
            </a:r>
            <a:endParaRPr lang="en-GB" sz="1900" dirty="0">
              <a:solidFill>
                <a:srgbClr val="002060"/>
              </a:solidFill>
            </a:endParaRPr>
          </a:p>
          <a:p>
            <a:endParaRPr lang="en-GB" sz="2100" dirty="0">
              <a:solidFill>
                <a:srgbClr val="002060"/>
              </a:solidFill>
            </a:endParaRPr>
          </a:p>
        </p:txBody>
      </p:sp>
    </p:spTree>
    <p:extLst>
      <p:ext uri="{BB962C8B-B14F-4D97-AF65-F5344CB8AC3E}">
        <p14:creationId xmlns:p14="http://schemas.microsoft.com/office/powerpoint/2010/main" xmlns="" val="322881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pPr algn="ctr"/>
            <a:r>
              <a:rPr lang="ru-RU" b="1" i="0" dirty="0">
                <a:latin typeface="Eras Medium ITC" pitchFamily="34" charset="0"/>
              </a:rPr>
              <a:t>Основные принципы системы комплексных </a:t>
            </a:r>
            <a:r>
              <a:rPr lang="ru-RU" b="1" i="0" dirty="0" smtClean="0">
                <a:latin typeface="Eras Medium ITC" pitchFamily="34" charset="0"/>
              </a:rPr>
              <a:t>разрешений</a:t>
            </a:r>
            <a:r>
              <a:rPr lang="en-US" b="1" i="0" dirty="0" smtClean="0">
                <a:latin typeface="Eras Medium ITC" pitchFamily="34" charset="0"/>
              </a:rPr>
              <a:t>      </a:t>
            </a:r>
            <a:r>
              <a:rPr lang="en-US" b="1" i="0" dirty="0" smtClean="0">
                <a:solidFill>
                  <a:srgbClr val="C00000"/>
                </a:solidFill>
              </a:rPr>
              <a:t>III</a:t>
            </a:r>
            <a:endParaRPr lang="en-GB" dirty="0"/>
          </a:p>
        </p:txBody>
      </p:sp>
      <p:sp>
        <p:nvSpPr>
          <p:cNvPr id="3" name="Content Placeholder 2"/>
          <p:cNvSpPr>
            <a:spLocks noGrp="1"/>
          </p:cNvSpPr>
          <p:nvPr>
            <p:ph idx="1"/>
          </p:nvPr>
        </p:nvSpPr>
        <p:spPr>
          <a:xfrm>
            <a:off x="179512" y="1196752"/>
            <a:ext cx="8784976" cy="5184576"/>
          </a:xfrm>
        </p:spPr>
        <p:txBody>
          <a:bodyPr>
            <a:normAutofit/>
          </a:bodyPr>
          <a:lstStyle/>
          <a:p>
            <a:r>
              <a:rPr lang="ru-RU" sz="2100" b="1" dirty="0" smtClean="0">
                <a:solidFill>
                  <a:srgbClr val="002060"/>
                </a:solidFill>
              </a:rPr>
              <a:t>Требования</a:t>
            </a:r>
            <a:r>
              <a:rPr lang="ru-RU" sz="2100" dirty="0" smtClean="0">
                <a:solidFill>
                  <a:srgbClr val="002060"/>
                </a:solidFill>
              </a:rPr>
              <a:t> экологических разрешений </a:t>
            </a:r>
            <a:r>
              <a:rPr lang="ru-RU" sz="2100" b="1" dirty="0" smtClean="0">
                <a:solidFill>
                  <a:srgbClr val="002060"/>
                </a:solidFill>
              </a:rPr>
              <a:t>должны быть </a:t>
            </a:r>
            <a:r>
              <a:rPr lang="ru-RU" sz="2100" b="1" dirty="0" smtClean="0">
                <a:solidFill>
                  <a:srgbClr val="002060"/>
                </a:solidFill>
              </a:rPr>
              <a:t>чёткими </a:t>
            </a:r>
            <a:r>
              <a:rPr lang="ru-RU" sz="2100" b="1" dirty="0">
                <a:solidFill>
                  <a:srgbClr val="002060"/>
                </a:solidFill>
              </a:rPr>
              <a:t>и юридически </a:t>
            </a:r>
            <a:r>
              <a:rPr lang="ru-RU" sz="2100" b="1" dirty="0" smtClean="0">
                <a:solidFill>
                  <a:srgbClr val="002060"/>
                </a:solidFill>
              </a:rPr>
              <a:t>исполнимыми</a:t>
            </a:r>
            <a:r>
              <a:rPr lang="ru-RU" sz="2100" dirty="0" smtClean="0">
                <a:solidFill>
                  <a:srgbClr val="002060"/>
                </a:solidFill>
              </a:rPr>
              <a:t>.</a:t>
            </a:r>
          </a:p>
          <a:p>
            <a:pPr lvl="1"/>
            <a:r>
              <a:rPr lang="ru-RU" sz="2000" dirty="0" err="1" smtClean="0">
                <a:solidFill>
                  <a:srgbClr val="002060"/>
                </a:solidFill>
              </a:rPr>
              <a:t>Нереалистичность</a:t>
            </a:r>
            <a:r>
              <a:rPr lang="ru-RU" sz="2000" dirty="0" smtClean="0">
                <a:solidFill>
                  <a:srgbClr val="002060"/>
                </a:solidFill>
              </a:rPr>
              <a:t> требований даже в отношении одной позиции ведёт к невыполнению условия разрешения в целом.</a:t>
            </a:r>
          </a:p>
          <a:p>
            <a:r>
              <a:rPr lang="ru-RU" sz="2100" b="1" dirty="0">
                <a:solidFill>
                  <a:srgbClr val="002060"/>
                </a:solidFill>
              </a:rPr>
              <a:t>Всеобъемлющий охват комплексного </a:t>
            </a:r>
            <a:r>
              <a:rPr lang="ru-RU" sz="2100" b="1" dirty="0" smtClean="0">
                <a:solidFill>
                  <a:srgbClr val="002060"/>
                </a:solidFill>
              </a:rPr>
              <a:t>разрешения</a:t>
            </a:r>
            <a:r>
              <a:rPr lang="ru-RU" sz="2100" dirty="0" smtClean="0">
                <a:solidFill>
                  <a:srgbClr val="002060"/>
                </a:solidFill>
              </a:rPr>
              <a:t>:</a:t>
            </a:r>
          </a:p>
          <a:p>
            <a:pPr lvl="1"/>
            <a:r>
              <a:rPr lang="ru-RU" sz="2000" dirty="0">
                <a:solidFill>
                  <a:srgbClr val="002060"/>
                </a:solidFill>
              </a:rPr>
              <a:t>В</a:t>
            </a:r>
            <a:r>
              <a:rPr lang="ru-RU" sz="2000" dirty="0" smtClean="0">
                <a:solidFill>
                  <a:srgbClr val="002060"/>
                </a:solidFill>
              </a:rPr>
              <a:t>ключение вопросов эксплуатации</a:t>
            </a:r>
            <a:r>
              <a:rPr lang="ru-RU" sz="2000" dirty="0">
                <a:solidFill>
                  <a:srgbClr val="002060"/>
                </a:solidFill>
              </a:rPr>
              <a:t>, </a:t>
            </a:r>
            <a:r>
              <a:rPr lang="ru-RU" sz="2000" dirty="0" smtClean="0">
                <a:solidFill>
                  <a:srgbClr val="002060"/>
                </a:solidFill>
              </a:rPr>
              <a:t>величин </a:t>
            </a:r>
            <a:r>
              <a:rPr lang="ru-RU" sz="2000" dirty="0">
                <a:solidFill>
                  <a:srgbClr val="002060"/>
                </a:solidFill>
              </a:rPr>
              <a:t>эмиссий, </a:t>
            </a:r>
            <a:r>
              <a:rPr lang="ru-RU" sz="2000" dirty="0" smtClean="0">
                <a:solidFill>
                  <a:srgbClr val="002060"/>
                </a:solidFill>
              </a:rPr>
              <a:t>вопросов совершенствования технологических и технических подходов, мониторинга и контроля, отчетности, платежей и  налогов, срока действия </a:t>
            </a:r>
            <a:r>
              <a:rPr lang="ru-RU" sz="2000" dirty="0">
                <a:solidFill>
                  <a:srgbClr val="002060"/>
                </a:solidFill>
              </a:rPr>
              <a:t>и </a:t>
            </a:r>
            <a:r>
              <a:rPr lang="ru-RU" sz="2000" dirty="0" smtClean="0">
                <a:solidFill>
                  <a:srgbClr val="002060"/>
                </a:solidFill>
              </a:rPr>
              <a:t>порядка обновления разрешения. </a:t>
            </a:r>
          </a:p>
          <a:p>
            <a:r>
              <a:rPr lang="ru-RU" sz="2100" b="1" dirty="0" smtClean="0">
                <a:solidFill>
                  <a:srgbClr val="002060"/>
                </a:solidFill>
              </a:rPr>
              <a:t>Сочетание </a:t>
            </a:r>
            <a:r>
              <a:rPr lang="ru-RU" sz="2100" b="1" dirty="0">
                <a:solidFill>
                  <a:srgbClr val="002060"/>
                </a:solidFill>
              </a:rPr>
              <a:t>технологического и экологического подходов </a:t>
            </a:r>
            <a:r>
              <a:rPr lang="ru-RU" sz="2100" dirty="0">
                <a:solidFill>
                  <a:srgbClr val="002060"/>
                </a:solidFill>
              </a:rPr>
              <a:t>при приоритете нормативов качества окружающей среды. </a:t>
            </a:r>
          </a:p>
          <a:p>
            <a:pPr lvl="1"/>
            <a:r>
              <a:rPr lang="ru-RU" sz="2000" dirty="0" smtClean="0">
                <a:solidFill>
                  <a:srgbClr val="002060"/>
                </a:solidFill>
              </a:rPr>
              <a:t>Для новых предприятий обеспечивается в ходе процедуры ОВОС.</a:t>
            </a:r>
          </a:p>
          <a:p>
            <a:pPr lvl="1"/>
            <a:r>
              <a:rPr lang="ru-RU" sz="2000" dirty="0" smtClean="0">
                <a:solidFill>
                  <a:srgbClr val="002060"/>
                </a:solidFill>
              </a:rPr>
              <a:t>Использование Справочных документов по НДТ и международного опыта (например, отраслевых рекомендаций, подготовленных в США).</a:t>
            </a:r>
            <a:endParaRPr lang="en-GB" sz="2000" dirty="0">
              <a:solidFill>
                <a:srgbClr val="002060"/>
              </a:solidFill>
            </a:endParaRPr>
          </a:p>
        </p:txBody>
      </p:sp>
    </p:spTree>
    <p:extLst>
      <p:ext uri="{BB962C8B-B14F-4D97-AF65-F5344CB8AC3E}">
        <p14:creationId xmlns:p14="http://schemas.microsoft.com/office/powerpoint/2010/main" xmlns="" val="92871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8136904" cy="1008112"/>
          </a:xfrm>
        </p:spPr>
        <p:txBody>
          <a:bodyPr>
            <a:normAutofit/>
          </a:bodyPr>
          <a:lstStyle/>
          <a:p>
            <a:pPr algn="ctr"/>
            <a:r>
              <a:rPr lang="ru-RU" sz="3600" b="1" i="0" dirty="0">
                <a:latin typeface="Eras Medium ITC" pitchFamily="34" charset="0"/>
              </a:rPr>
              <a:t>Руководство для </a:t>
            </a:r>
            <a:r>
              <a:rPr lang="ru-RU" sz="3600" b="1" i="0" dirty="0" smtClean="0">
                <a:latin typeface="Eras Medium ITC" pitchFamily="34" charset="0"/>
              </a:rPr>
              <a:t>операторов: </a:t>
            </a:r>
            <a:r>
              <a:rPr lang="ru-RU" sz="3600" b="1" i="0" dirty="0">
                <a:latin typeface="Eras Medium ITC" pitchFamily="34" charset="0"/>
              </a:rPr>
              <a:t/>
            </a:r>
            <a:br>
              <a:rPr lang="ru-RU" sz="3600" b="1" i="0" dirty="0">
                <a:latin typeface="Eras Medium ITC" pitchFamily="34" charset="0"/>
              </a:rPr>
            </a:br>
            <a:r>
              <a:rPr lang="ru-RU" sz="3600" b="1" i="0" dirty="0" smtClean="0">
                <a:latin typeface="Eras Medium ITC" pitchFamily="34" charset="0"/>
              </a:rPr>
              <a:t>как </a:t>
            </a:r>
            <a:r>
              <a:rPr lang="ru-RU" sz="3600" b="1" i="0" dirty="0">
                <a:latin typeface="Eras Medium ITC" pitchFamily="34" charset="0"/>
              </a:rPr>
              <a:t>подготовить заявку</a:t>
            </a:r>
            <a:r>
              <a:rPr lang="en-US" sz="3600" b="1" i="0" dirty="0">
                <a:latin typeface="Eras Medium ITC" pitchFamily="34" charset="0"/>
              </a:rPr>
              <a:t>?</a:t>
            </a:r>
          </a:p>
        </p:txBody>
      </p:sp>
      <p:sp>
        <p:nvSpPr>
          <p:cNvPr id="4" name="Content Placeholder 3"/>
          <p:cNvSpPr>
            <a:spLocks noGrp="1"/>
          </p:cNvSpPr>
          <p:nvPr>
            <p:ph idx="1"/>
          </p:nvPr>
        </p:nvSpPr>
        <p:spPr>
          <a:xfrm>
            <a:off x="0" y="1196752"/>
            <a:ext cx="9108504" cy="5805264"/>
          </a:xfrm>
        </p:spPr>
        <p:txBody>
          <a:bodyPr>
            <a:noAutofit/>
          </a:bodyPr>
          <a:lstStyle/>
          <a:p>
            <a:pPr marL="514350" lvl="1" indent="-514350">
              <a:lnSpc>
                <a:spcPct val="85000"/>
              </a:lnSpc>
              <a:spcBef>
                <a:spcPts val="0"/>
              </a:spcBef>
              <a:spcAft>
                <a:spcPts val="200"/>
              </a:spcAft>
              <a:buFont typeface="+mj-lt"/>
              <a:buAutoNum type="arabicPeriod"/>
            </a:pPr>
            <a:r>
              <a:rPr lang="ru-RU" sz="2200" b="1" dirty="0">
                <a:solidFill>
                  <a:srgbClr val="002060"/>
                </a:solidFill>
              </a:rPr>
              <a:t>Нужно ли </a:t>
            </a:r>
            <a:r>
              <a:rPr lang="ru-RU" sz="2200" dirty="0">
                <a:solidFill>
                  <a:srgbClr val="002060"/>
                </a:solidFill>
              </a:rPr>
              <a:t>конкретному оператору готовить заявку и </a:t>
            </a:r>
            <a:r>
              <a:rPr lang="ru-RU" sz="2200" b="1" dirty="0">
                <a:solidFill>
                  <a:srgbClr val="002060"/>
                </a:solidFill>
              </a:rPr>
              <a:t>получать  комплексное разрешение</a:t>
            </a:r>
            <a:r>
              <a:rPr lang="ru-RU" sz="2200" dirty="0">
                <a:solidFill>
                  <a:srgbClr val="002060"/>
                </a:solidFill>
              </a:rPr>
              <a:t>?</a:t>
            </a:r>
          </a:p>
          <a:p>
            <a:pPr marL="514350" lvl="0" indent="-514350">
              <a:lnSpc>
                <a:spcPct val="85000"/>
              </a:lnSpc>
              <a:spcBef>
                <a:spcPts val="0"/>
              </a:spcBef>
              <a:spcAft>
                <a:spcPts val="200"/>
              </a:spcAft>
              <a:buFont typeface="+mj-lt"/>
              <a:buAutoNum type="arabicPeriod"/>
            </a:pPr>
            <a:r>
              <a:rPr lang="ru-RU" sz="2200" spc="-20" dirty="0" smtClean="0">
                <a:solidFill>
                  <a:srgbClr val="002060"/>
                </a:solidFill>
              </a:rPr>
              <a:t>К </a:t>
            </a:r>
            <a:r>
              <a:rPr lang="ru-RU" sz="2200" spc="-20" dirty="0">
                <a:solidFill>
                  <a:srgbClr val="002060"/>
                </a:solidFill>
              </a:rPr>
              <a:t>чему относится заявка? </a:t>
            </a:r>
            <a:r>
              <a:rPr lang="ru-RU" sz="2200" spc="-20" dirty="0" smtClean="0">
                <a:solidFill>
                  <a:srgbClr val="002060"/>
                </a:solidFill>
              </a:rPr>
              <a:t>(определение </a:t>
            </a:r>
            <a:r>
              <a:rPr lang="ru-RU" sz="2200" b="1" spc="-20" dirty="0" smtClean="0">
                <a:solidFill>
                  <a:srgbClr val="002060"/>
                </a:solidFill>
              </a:rPr>
              <a:t>установки/производства </a:t>
            </a:r>
            <a:r>
              <a:rPr lang="ru-RU" sz="2200" spc="-20" dirty="0">
                <a:solidFill>
                  <a:srgbClr val="002060"/>
                </a:solidFill>
              </a:rPr>
              <a:t>КПКЗ, непосредственно связанной с ним деятельности, оборудования)</a:t>
            </a:r>
          </a:p>
          <a:p>
            <a:pPr marL="514350" lvl="0" indent="-514350">
              <a:lnSpc>
                <a:spcPct val="85000"/>
              </a:lnSpc>
              <a:spcBef>
                <a:spcPts val="0"/>
              </a:spcBef>
              <a:spcAft>
                <a:spcPts val="200"/>
              </a:spcAft>
              <a:buFont typeface="+mj-lt"/>
              <a:buAutoNum type="arabicPeriod"/>
            </a:pPr>
            <a:r>
              <a:rPr lang="ru-RU" sz="2200" spc="-20" dirty="0" smtClean="0">
                <a:solidFill>
                  <a:srgbClr val="002060"/>
                </a:solidFill>
              </a:rPr>
              <a:t>Какие экологические аспекты и воздействия на ОС учитываются?</a:t>
            </a:r>
          </a:p>
          <a:p>
            <a:pPr marL="514350" lvl="0" indent="-514350">
              <a:lnSpc>
                <a:spcPct val="85000"/>
              </a:lnSpc>
              <a:spcBef>
                <a:spcPts val="0"/>
              </a:spcBef>
              <a:spcAft>
                <a:spcPts val="200"/>
              </a:spcAft>
              <a:buFont typeface="+mj-lt"/>
              <a:buAutoNum type="arabicPeriod"/>
            </a:pPr>
            <a:r>
              <a:rPr lang="ru-RU" sz="2200" spc="-20" dirty="0" smtClean="0">
                <a:solidFill>
                  <a:srgbClr val="002060"/>
                </a:solidFill>
              </a:rPr>
              <a:t>Как </a:t>
            </a:r>
            <a:r>
              <a:rPr lang="ru-RU" sz="2200" spc="-20" dirty="0">
                <a:solidFill>
                  <a:srgbClr val="002060"/>
                </a:solidFill>
              </a:rPr>
              <a:t>выбрать </a:t>
            </a:r>
            <a:r>
              <a:rPr lang="ru-RU" sz="2200" b="1" spc="-20" dirty="0">
                <a:solidFill>
                  <a:srgbClr val="002060"/>
                </a:solidFill>
              </a:rPr>
              <a:t>НДТМ</a:t>
            </a:r>
            <a:r>
              <a:rPr lang="en-US" sz="2200" spc="-20" dirty="0" smtClean="0">
                <a:solidFill>
                  <a:srgbClr val="002060"/>
                </a:solidFill>
              </a:rPr>
              <a:t>?</a:t>
            </a:r>
            <a:endParaRPr lang="ru-RU" sz="2200" spc="-20" dirty="0" smtClean="0">
              <a:solidFill>
                <a:srgbClr val="002060"/>
              </a:solidFill>
            </a:endParaRPr>
          </a:p>
          <a:p>
            <a:pPr marL="514350" indent="-514350">
              <a:lnSpc>
                <a:spcPct val="85000"/>
              </a:lnSpc>
              <a:spcBef>
                <a:spcPts val="0"/>
              </a:spcBef>
              <a:spcAft>
                <a:spcPts val="200"/>
              </a:spcAft>
              <a:buFont typeface="+mj-lt"/>
              <a:buAutoNum type="arabicPeriod"/>
            </a:pPr>
            <a:r>
              <a:rPr lang="ru-RU" sz="2200" spc="-20" dirty="0">
                <a:solidFill>
                  <a:srgbClr val="002060"/>
                </a:solidFill>
              </a:rPr>
              <a:t>Как учитывает возраст установки? План реконструкции, инвестиционный цикл?.</a:t>
            </a:r>
          </a:p>
          <a:p>
            <a:pPr marL="514350" indent="-514350">
              <a:lnSpc>
                <a:spcPct val="85000"/>
              </a:lnSpc>
              <a:spcBef>
                <a:spcPts val="0"/>
              </a:spcBef>
              <a:spcAft>
                <a:spcPts val="200"/>
              </a:spcAft>
              <a:buFont typeface="+mj-lt"/>
              <a:buAutoNum type="arabicPeriod"/>
            </a:pPr>
            <a:r>
              <a:rPr lang="ru-RU" sz="2200" spc="-20" dirty="0" smtClean="0">
                <a:solidFill>
                  <a:srgbClr val="002060"/>
                </a:solidFill>
              </a:rPr>
              <a:t>Какую </a:t>
            </a:r>
            <a:r>
              <a:rPr lang="ru-RU" sz="2200" b="1" spc="-20" dirty="0">
                <a:solidFill>
                  <a:srgbClr val="002060"/>
                </a:solidFill>
              </a:rPr>
              <a:t>форму заявки </a:t>
            </a:r>
            <a:r>
              <a:rPr lang="ru-RU" sz="2200" spc="-20" dirty="0">
                <a:solidFill>
                  <a:srgbClr val="002060"/>
                </a:solidFill>
              </a:rPr>
              <a:t>использовать и где можно получить инструкцию, как её подготовить?</a:t>
            </a:r>
          </a:p>
          <a:p>
            <a:pPr marL="514350" lvl="0" indent="-514350">
              <a:lnSpc>
                <a:spcPct val="85000"/>
              </a:lnSpc>
              <a:spcBef>
                <a:spcPts val="0"/>
              </a:spcBef>
              <a:spcAft>
                <a:spcPts val="200"/>
              </a:spcAft>
              <a:buFont typeface="+mj-lt"/>
              <a:buAutoNum type="arabicPeriod"/>
            </a:pPr>
            <a:r>
              <a:rPr lang="ru-RU" sz="2200" spc="-20" dirty="0" smtClean="0">
                <a:solidFill>
                  <a:srgbClr val="002060"/>
                </a:solidFill>
              </a:rPr>
              <a:t>Какие </a:t>
            </a:r>
            <a:r>
              <a:rPr lang="ru-RU" sz="2200" b="1" spc="-20" dirty="0">
                <a:solidFill>
                  <a:srgbClr val="002060"/>
                </a:solidFill>
              </a:rPr>
              <a:t>документы </a:t>
            </a:r>
            <a:r>
              <a:rPr lang="ru-RU" sz="2200" spc="-20" dirty="0">
                <a:solidFill>
                  <a:srgbClr val="002060"/>
                </a:solidFill>
              </a:rPr>
              <a:t>могут быть использованы для заполнения формы?</a:t>
            </a:r>
          </a:p>
          <a:p>
            <a:pPr marL="514350" indent="-514350">
              <a:lnSpc>
                <a:spcPct val="85000"/>
              </a:lnSpc>
              <a:spcBef>
                <a:spcPts val="0"/>
              </a:spcBef>
              <a:spcAft>
                <a:spcPts val="200"/>
              </a:spcAft>
              <a:buFont typeface="+mj-lt"/>
              <a:buAutoNum type="arabicPeriod"/>
            </a:pPr>
            <a:r>
              <a:rPr lang="ru-RU" sz="2200" spc="-20" dirty="0">
                <a:solidFill>
                  <a:srgbClr val="002060"/>
                </a:solidFill>
              </a:rPr>
              <a:t>Где при необходимости получить </a:t>
            </a:r>
            <a:r>
              <a:rPr lang="ru-RU" sz="2200" b="1" spc="-20" dirty="0">
                <a:solidFill>
                  <a:srgbClr val="002060"/>
                </a:solidFill>
              </a:rPr>
              <a:t>информацию</a:t>
            </a:r>
            <a:r>
              <a:rPr lang="ru-RU" sz="2200" spc="-20" dirty="0">
                <a:solidFill>
                  <a:srgbClr val="002060"/>
                </a:solidFill>
              </a:rPr>
              <a:t>?</a:t>
            </a:r>
          </a:p>
          <a:p>
            <a:pPr marL="514350" indent="-514350">
              <a:lnSpc>
                <a:spcPct val="85000"/>
              </a:lnSpc>
              <a:spcBef>
                <a:spcPts val="0"/>
              </a:spcBef>
              <a:spcAft>
                <a:spcPts val="200"/>
              </a:spcAft>
              <a:buFont typeface="+mj-lt"/>
              <a:buAutoNum type="arabicPeriod"/>
            </a:pPr>
            <a:r>
              <a:rPr lang="ru-RU" sz="2200" b="1" spc="-20" dirty="0">
                <a:solidFill>
                  <a:srgbClr val="002060"/>
                </a:solidFill>
              </a:rPr>
              <a:t>Сроки</a:t>
            </a:r>
            <a:r>
              <a:rPr lang="ru-RU" sz="2200" spc="-20" dirty="0">
                <a:solidFill>
                  <a:srgbClr val="002060"/>
                </a:solidFill>
              </a:rPr>
              <a:t> подготовки и </a:t>
            </a:r>
            <a:r>
              <a:rPr lang="ru-RU" sz="2200" spc="-20" dirty="0" smtClean="0">
                <a:solidFill>
                  <a:srgbClr val="002060"/>
                </a:solidFill>
              </a:rPr>
              <a:t>получения </a:t>
            </a:r>
            <a:r>
              <a:rPr lang="ru-RU" sz="2200" spc="-20" dirty="0">
                <a:solidFill>
                  <a:srgbClr val="002060"/>
                </a:solidFill>
              </a:rPr>
              <a:t>разрешения</a:t>
            </a:r>
          </a:p>
          <a:p>
            <a:pPr marL="514350" lvl="0" indent="-514350">
              <a:lnSpc>
                <a:spcPct val="85000"/>
              </a:lnSpc>
              <a:spcBef>
                <a:spcPts val="0"/>
              </a:spcBef>
              <a:spcAft>
                <a:spcPts val="200"/>
              </a:spcAft>
              <a:buFont typeface="+mj-lt"/>
              <a:buAutoNum type="arabicPeriod"/>
            </a:pPr>
            <a:r>
              <a:rPr lang="ru-RU" sz="2200" spc="-20" dirty="0" smtClean="0">
                <a:solidFill>
                  <a:srgbClr val="002060"/>
                </a:solidFill>
              </a:rPr>
              <a:t>Нужны ли предварительные </a:t>
            </a:r>
            <a:r>
              <a:rPr lang="ru-RU" sz="2200" b="1" spc="-20" dirty="0" smtClean="0">
                <a:solidFill>
                  <a:srgbClr val="002060"/>
                </a:solidFill>
              </a:rPr>
              <a:t>консультации</a:t>
            </a:r>
            <a:r>
              <a:rPr lang="ru-RU" sz="2200" spc="-20" dirty="0" smtClean="0">
                <a:solidFill>
                  <a:srgbClr val="002060"/>
                </a:solidFill>
              </a:rPr>
              <a:t>, </a:t>
            </a:r>
            <a:r>
              <a:rPr lang="ru-RU" sz="2200" spc="-20" dirty="0">
                <a:solidFill>
                  <a:srgbClr val="002060"/>
                </a:solidFill>
              </a:rPr>
              <a:t>согласование концепции </a:t>
            </a:r>
            <a:r>
              <a:rPr lang="ru-RU" sz="2200" spc="-20" dirty="0" smtClean="0">
                <a:solidFill>
                  <a:srgbClr val="002060"/>
                </a:solidFill>
              </a:rPr>
              <a:t>заявки / </a:t>
            </a:r>
            <a:r>
              <a:rPr lang="ru-RU" sz="2200" spc="-20" dirty="0">
                <a:solidFill>
                  <a:srgbClr val="002060"/>
                </a:solidFill>
              </a:rPr>
              <a:t>приложений к </a:t>
            </a:r>
            <a:r>
              <a:rPr lang="ru-RU" sz="2200" spc="-20" dirty="0" smtClean="0">
                <a:solidFill>
                  <a:srgbClr val="002060"/>
                </a:solidFill>
              </a:rPr>
              <a:t>ней.</a:t>
            </a:r>
            <a:endParaRPr lang="ru-RU" sz="2200" spc="-20" dirty="0">
              <a:solidFill>
                <a:srgbClr val="002060"/>
              </a:solidFill>
            </a:endParaRPr>
          </a:p>
          <a:p>
            <a:pPr marL="514350" lvl="0" indent="-514350">
              <a:lnSpc>
                <a:spcPct val="85000"/>
              </a:lnSpc>
              <a:spcBef>
                <a:spcPts val="0"/>
              </a:spcBef>
              <a:spcAft>
                <a:spcPts val="200"/>
              </a:spcAft>
              <a:buFont typeface="+mj-lt"/>
              <a:buAutoNum type="arabicPeriod"/>
            </a:pPr>
            <a:r>
              <a:rPr lang="ru-RU" sz="2200" spc="-20" dirty="0" smtClean="0">
                <a:solidFill>
                  <a:srgbClr val="002060"/>
                </a:solidFill>
              </a:rPr>
              <a:t>Специальные </a:t>
            </a:r>
            <a:r>
              <a:rPr lang="ru-RU" sz="2200" spc="-20" dirty="0">
                <a:solidFill>
                  <a:srgbClr val="002060"/>
                </a:solidFill>
              </a:rPr>
              <a:t>знания для подготовки заявки (внутренние/внешние ресурсы) - стоимость?</a:t>
            </a:r>
            <a:endParaRPr lang="en-US" sz="2200" spc="-20" dirty="0">
              <a:solidFill>
                <a:srgbClr val="002060"/>
              </a:solidFill>
            </a:endParaRPr>
          </a:p>
        </p:txBody>
      </p:sp>
    </p:spTree>
    <p:extLst>
      <p:ext uri="{BB962C8B-B14F-4D97-AF65-F5344CB8AC3E}">
        <p14:creationId xmlns:p14="http://schemas.microsoft.com/office/powerpoint/2010/main" xmlns="" val="18360724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864096"/>
          </a:xfrm>
        </p:spPr>
        <p:txBody>
          <a:bodyPr>
            <a:normAutofit fontScale="90000"/>
          </a:bodyPr>
          <a:lstStyle/>
          <a:p>
            <a:r>
              <a:rPr lang="ru-RU" b="1" i="0" dirty="0" smtClean="0"/>
              <a:t>Руководство – стержень </a:t>
            </a:r>
            <a:br>
              <a:rPr lang="ru-RU" b="1" i="0" dirty="0" smtClean="0"/>
            </a:br>
            <a:r>
              <a:rPr lang="ru-RU" b="1" i="0" dirty="0" smtClean="0"/>
              <a:t>информационно-методической  системы</a:t>
            </a:r>
            <a:endParaRPr lang="en-GB" b="1" i="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576" y="1052736"/>
            <a:ext cx="9040771" cy="5442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3596707" y="3378188"/>
            <a:ext cx="2448272"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3"/>
          <p:cNvSpPr>
            <a:spLocks noGrp="1"/>
          </p:cNvSpPr>
          <p:nvPr>
            <p:ph idx="1"/>
          </p:nvPr>
        </p:nvSpPr>
        <p:spPr>
          <a:xfrm>
            <a:off x="3959424" y="2780928"/>
            <a:ext cx="5184576" cy="648072"/>
          </a:xfrm>
        </p:spPr>
        <p:txBody>
          <a:bodyPr>
            <a:normAutofit/>
          </a:bodyPr>
          <a:lstStyle/>
          <a:p>
            <a:pPr marL="0" indent="0">
              <a:lnSpc>
                <a:spcPct val="90000"/>
              </a:lnSpc>
              <a:spcBef>
                <a:spcPts val="200"/>
              </a:spcBef>
              <a:buNone/>
            </a:pPr>
            <a:r>
              <a:rPr lang="ru-RU" sz="1900" b="1" dirty="0" smtClean="0">
                <a:solidFill>
                  <a:srgbClr val="C00000"/>
                </a:solidFill>
              </a:rPr>
              <a:t>Великобритания: Руководство и 1235 других публикаций по комплексным разрешениям</a:t>
            </a:r>
            <a:endParaRPr lang="ru-RU" sz="1900" dirty="0" smtClean="0">
              <a:solidFill>
                <a:srgbClr val="C00000"/>
              </a:solidFill>
            </a:endParaRPr>
          </a:p>
        </p:txBody>
      </p:sp>
    </p:spTree>
    <p:extLst>
      <p:ext uri="{BB962C8B-B14F-4D97-AF65-F5344CB8AC3E}">
        <p14:creationId xmlns:p14="http://schemas.microsoft.com/office/powerpoint/2010/main" xmlns="" val="160841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sz="3600" b="1" i="0" dirty="0">
                <a:latin typeface="Eras Demi ITC" pitchFamily="34" charset="0"/>
              </a:rPr>
              <a:t>Методические материалы: </a:t>
            </a:r>
            <a:r>
              <a:rPr lang="ru-RU" sz="3600" b="1" i="0" dirty="0" smtClean="0">
                <a:latin typeface="Eras Demi ITC" pitchFamily="34" charset="0"/>
              </a:rPr>
              <a:t/>
            </a:r>
            <a:br>
              <a:rPr lang="ru-RU" sz="3600" b="1" i="0" dirty="0" smtClean="0">
                <a:latin typeface="Eras Demi ITC" pitchFamily="34" charset="0"/>
              </a:rPr>
            </a:br>
            <a:r>
              <a:rPr lang="ru-RU" sz="3600" b="1" i="0" dirty="0" smtClean="0">
                <a:latin typeface="Eras Demi ITC" pitchFamily="34" charset="0"/>
              </a:rPr>
              <a:t>сайт </a:t>
            </a:r>
            <a:r>
              <a:rPr lang="ru-RU" sz="3600" b="1" i="0" dirty="0" smtClean="0">
                <a:latin typeface="Eras Demi ITC" pitchFamily="34" charset="0"/>
              </a:rPr>
              <a:t>Минприроды </a:t>
            </a:r>
            <a:r>
              <a:rPr lang="ru-RU" sz="3600" b="1" i="0" dirty="0">
                <a:latin typeface="Eras Demi ITC" pitchFamily="34" charset="0"/>
              </a:rPr>
              <a:t>Беларуси</a:t>
            </a:r>
            <a:endParaRPr lang="en-GB" sz="3600" b="1" i="0" dirty="0">
              <a:latin typeface="Eras Demi ITC"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5494" y="1340768"/>
            <a:ext cx="5976664"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0153552"/>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4253</TotalTime>
  <Words>1478</Words>
  <Application>Microsoft Office PowerPoint</Application>
  <PresentationFormat>On-screen Show (4:3)</PresentationFormat>
  <Paragraphs>342</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Document</vt:lpstr>
      <vt:lpstr>Основные положения Руководства по системе комплексных природоохранных разрешений</vt:lpstr>
      <vt:lpstr>Целевая аудитория Руководства</vt:lpstr>
      <vt:lpstr>Система природоохранных разрешений: заинтересованные стороны</vt:lpstr>
      <vt:lpstr>Основные принципы системы комплексных разрешений    I</vt:lpstr>
      <vt:lpstr>Основные принципы системы комплексных разрешений    II</vt:lpstr>
      <vt:lpstr>Основные принципы системы комплексных разрешений      III</vt:lpstr>
      <vt:lpstr>Руководство для операторов:  как подготовить заявку?</vt:lpstr>
      <vt:lpstr>Руководство – стержень  информационно-методической  системы</vt:lpstr>
      <vt:lpstr>Методические материалы:  сайт Минприроды Беларуси</vt:lpstr>
      <vt:lpstr>Процедура получения разрешения</vt:lpstr>
      <vt:lpstr>Порядок выдачи КПР в Республике Беларусь разработан с учётом международного опыта</vt:lpstr>
      <vt:lpstr>Slide 12</vt:lpstr>
      <vt:lpstr>Уровни интеграции (охват КЭР)</vt:lpstr>
      <vt:lpstr>Структура заявки     I</vt:lpstr>
      <vt:lpstr>Структура заявки  II</vt:lpstr>
      <vt:lpstr>Энергопотребление  в производстве азотных удобрений</vt:lpstr>
      <vt:lpstr>Структура заявки  III</vt:lpstr>
      <vt:lpstr>Выбросы оксидов азота  в производстве аммиака</vt:lpstr>
      <vt:lpstr>Структура заявки  IV</vt:lpstr>
      <vt:lpstr>Структура заявки  V</vt:lpstr>
      <vt:lpstr>Структура заявки  VI</vt:lpstr>
      <vt:lpstr>Руководство для операторов  и проектировщиков: выбор НДТМ</vt:lpstr>
      <vt:lpstr>Входные потоки  в производстве стекла</vt:lpstr>
      <vt:lpstr>Выходные потоки  в производстве стекла</vt:lpstr>
      <vt:lpstr>Анализ соответствия выбросов ЗВ  с уровнями НДТМ</vt:lpstr>
      <vt:lpstr>Сопоставление сокращения выбросов NOx  и соответствующих затрат</vt:lpstr>
      <vt:lpstr>Рассмотрение заявки</vt:lpstr>
      <vt:lpstr>Подготовка разрешения</vt:lpstr>
      <vt:lpstr>Опубликование решений по КЭР (Великобритания)</vt:lpstr>
      <vt:lpstr>Модификация, реконструкция, пересмотр разрешения</vt:lpstr>
      <vt:lpstr>Slide 31</vt:lpstr>
      <vt:lpstr>Slide 32</vt:lpstr>
      <vt:lpstr>Slide 33</vt:lpstr>
    </vt:vector>
  </TitlesOfParts>
  <Company>MWH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Tatiana Guseva;Michaek Begak</dc:creator>
  <cp:lastModifiedBy>Vladimir Morozov</cp:lastModifiedBy>
  <cp:revision>348</cp:revision>
  <cp:lastPrinted>2012-05-10T14:01:43Z</cp:lastPrinted>
  <dcterms:created xsi:type="dcterms:W3CDTF">2011-10-12T15:30:18Z</dcterms:created>
  <dcterms:modified xsi:type="dcterms:W3CDTF">2014-04-17T10:50:33Z</dcterms:modified>
</cp:coreProperties>
</file>