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382" r:id="rId2"/>
    <p:sldId id="413" r:id="rId3"/>
    <p:sldId id="415" r:id="rId4"/>
    <p:sldId id="416" r:id="rId5"/>
    <p:sldId id="417" r:id="rId6"/>
    <p:sldId id="418" r:id="rId7"/>
    <p:sldId id="423" r:id="rId8"/>
    <p:sldId id="448" r:id="rId9"/>
    <p:sldId id="449" r:id="rId10"/>
    <p:sldId id="450" r:id="rId11"/>
    <p:sldId id="451" r:id="rId12"/>
    <p:sldId id="452" r:id="rId13"/>
    <p:sldId id="406" r:id="rId14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FFCC66"/>
    <a:srgbClr val="0066FF"/>
    <a:srgbClr val="FF5050"/>
    <a:srgbClr val="E9E53B"/>
    <a:srgbClr val="FFFF99"/>
    <a:srgbClr val="FFFF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4384" autoAdjust="0"/>
    <p:restoredTop sz="94872" autoAdjust="0"/>
  </p:normalViewPr>
  <p:slideViewPr>
    <p:cSldViewPr>
      <p:cViewPr varScale="1">
        <p:scale>
          <a:sx n="95" d="100"/>
          <a:sy n="95" d="100"/>
        </p:scale>
        <p:origin x="-90" y="-1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D5F3A010-5C24-4441-AA09-F84D667FBE29}" type="datetimeFigureOut">
              <a:rPr lang="en-GB" smtClean="0"/>
              <a:pPr/>
              <a:t>20/04/2014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108" tIns="46054" rIns="92108" bIns="4605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2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F12E0633-D742-427C-95D8-0F1C541939B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1245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15517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15517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15517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15517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15517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15517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1551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6992"/>
            <a:ext cx="7772400" cy="1470025"/>
          </a:xfrm>
        </p:spPr>
        <p:txBody>
          <a:bodyPr/>
          <a:lstStyle>
            <a:lvl1pPr algn="ctr">
              <a:defRPr b="0" i="0">
                <a:solidFill>
                  <a:srgbClr val="FFFFE1"/>
                </a:solidFill>
                <a:latin typeface="Eras Light ITC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144016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pic>
        <p:nvPicPr>
          <p:cNvPr id="8" name="Picture 2" descr="800px-Flag_of_Europe_sv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6093296"/>
            <a:ext cx="842184" cy="5638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199806"/>
            <a:ext cx="7308304" cy="4573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20/04/2014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20/04/2014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bg1"/>
          </a:solidFill>
          <a:ln>
            <a:noFill/>
          </a:ln>
          <a:effectLst>
            <a:outerShdw blurRad="279400" dist="38100" dir="5400000" algn="t" rotWithShape="0">
              <a:schemeClr val="accent2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lnSpc>
                <a:spcPct val="80000"/>
              </a:lnSpc>
              <a:defRPr sz="4000" i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464496"/>
          </a:xfrm>
        </p:spPr>
        <p:txBody>
          <a:bodyPr/>
          <a:lstStyle>
            <a:lvl1pPr>
              <a:spcBef>
                <a:spcPts val="1200"/>
              </a:spcBef>
              <a:defRPr sz="2800">
                <a:solidFill>
                  <a:schemeClr val="accent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400">
                <a:solidFill>
                  <a:schemeClr val="tx2"/>
                </a:solidFill>
              </a:defRPr>
            </a:lvl3pPr>
            <a:lvl4pPr>
              <a:defRPr sz="2400">
                <a:solidFill>
                  <a:schemeClr val="tx2"/>
                </a:solidFill>
              </a:defRPr>
            </a:lvl4pPr>
            <a:lvl5pPr>
              <a:defRPr sz="2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20/04/2014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20/04/2014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owchart: Document 7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20/04/2014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20/04/2014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Document 5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20/04/2014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20/04/2014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20/04/2014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20/04/2014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ECED63F-EBE3-42E5-807B-7C5B8724F34A}" type="datetimeFigureOut">
              <a:rPr lang="en-GB" smtClean="0"/>
              <a:pPr/>
              <a:t>20/04/2014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i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188640"/>
            <a:ext cx="8062664" cy="4320479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ru-RU" sz="4200" dirty="0">
                <a:latin typeface="+mn-lt"/>
              </a:rPr>
              <a:t>	</a:t>
            </a:r>
            <a:r>
              <a:rPr lang="ru-RU" sz="4200" dirty="0" smtClean="0">
                <a:latin typeface="+mn-lt"/>
              </a:rPr>
              <a:t/>
            </a:r>
            <a:br>
              <a:rPr lang="ru-RU" sz="4200" dirty="0" smtClean="0">
                <a:latin typeface="+mn-lt"/>
              </a:rPr>
            </a:br>
            <a:r>
              <a:rPr lang="ru-RU" sz="4200" dirty="0">
                <a:latin typeface="+mn-lt"/>
              </a:rPr>
              <a:t> Необходимые изменения в законодательстве об экономической ответственности природопользователей</a:t>
            </a:r>
            <a:endParaRPr lang="en-GB" sz="4200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3861048"/>
            <a:ext cx="7992888" cy="1777752"/>
          </a:xfrm>
        </p:spPr>
        <p:txBody>
          <a:bodyPr>
            <a:noAutofit/>
          </a:bodyPr>
          <a:lstStyle/>
          <a:p>
            <a:pPr lvl="1" algn="r"/>
            <a:endParaRPr lang="ru-RU" sz="3200" i="1" dirty="0" smtClean="0">
              <a:solidFill>
                <a:srgbClr val="FFFF00"/>
              </a:solidFill>
            </a:endParaRPr>
          </a:p>
          <a:p>
            <a:pPr lvl="1" algn="r"/>
            <a:endParaRPr lang="ru-RU" sz="3200" i="1" dirty="0">
              <a:solidFill>
                <a:srgbClr val="FFFF00"/>
              </a:solidFill>
            </a:endParaRPr>
          </a:p>
          <a:p>
            <a:pPr lvl="1" algn="r"/>
            <a:r>
              <a:rPr lang="ru-RU" sz="3200" i="1" dirty="0" smtClean="0">
                <a:solidFill>
                  <a:srgbClr val="FFFF00"/>
                </a:solidFill>
              </a:rPr>
              <a:t>М.В. </a:t>
            </a:r>
            <a:r>
              <a:rPr lang="ru-RU" sz="3200" i="1" dirty="0" err="1" smtClean="0">
                <a:solidFill>
                  <a:srgbClr val="FFFF00"/>
                </a:solidFill>
              </a:rPr>
              <a:t>Бегак</a:t>
            </a:r>
            <a:r>
              <a:rPr lang="ru-RU" sz="3200" i="1" dirty="0" smtClean="0">
                <a:solidFill>
                  <a:srgbClr val="FFFF00"/>
                </a:solidFill>
              </a:rPr>
              <a:t>, Т.В. Гусева</a:t>
            </a:r>
            <a:endParaRPr lang="en-GB" sz="3200" i="1" dirty="0">
              <a:solidFill>
                <a:srgbClr val="FFFF00"/>
              </a:solidFill>
            </a:endParaRPr>
          </a:p>
        </p:txBody>
      </p:sp>
      <p:sp>
        <p:nvSpPr>
          <p:cNvPr id="4" name="Title 7"/>
          <p:cNvSpPr txBox="1">
            <a:spLocks/>
          </p:cNvSpPr>
          <p:nvPr/>
        </p:nvSpPr>
        <p:spPr>
          <a:xfrm>
            <a:off x="107504" y="0"/>
            <a:ext cx="8928992" cy="11099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400" b="0" i="0" kern="1200">
                <a:solidFill>
                  <a:srgbClr val="FFFFE1"/>
                </a:solidFill>
                <a:latin typeface="Eras Light ITC" pitchFamily="34" charset="0"/>
                <a:ea typeface="+mj-ea"/>
                <a:cs typeface="+mj-cs"/>
              </a:defRPr>
            </a:lvl1pPr>
          </a:lstStyle>
          <a:p>
            <a:r>
              <a:rPr lang="en-GB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Air Quality Governance in the ENPI East Countries</a:t>
            </a:r>
            <a:endParaRPr lang="en-GB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98425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44624"/>
            <a:ext cx="8856984" cy="792088"/>
          </a:xfrm>
        </p:spPr>
        <p:txBody>
          <a:bodyPr>
            <a:normAutofit/>
          </a:bodyPr>
          <a:lstStyle/>
          <a:p>
            <a:pPr algn="ctr"/>
            <a:r>
              <a:rPr lang="ru-RU" sz="3600" b="1" i="0" dirty="0">
                <a:latin typeface="Eras Medium ITC" pitchFamily="34" charset="0"/>
              </a:rPr>
              <a:t>Экологические налоги</a:t>
            </a:r>
            <a:endParaRPr lang="en-US" sz="3600" b="1" i="0" dirty="0">
              <a:latin typeface="Eras Medium ITC" pitchFamily="34" charset="0"/>
            </a:endParaRPr>
          </a:p>
        </p:txBody>
      </p:sp>
      <p:sp>
        <p:nvSpPr>
          <p:cNvPr id="6" name="Объект 2"/>
          <p:cNvSpPr>
            <a:spLocks noGrp="1"/>
          </p:cNvSpPr>
          <p:nvPr>
            <p:ph idx="1"/>
          </p:nvPr>
        </p:nvSpPr>
        <p:spPr>
          <a:xfrm>
            <a:off x="251520" y="908720"/>
            <a:ext cx="8712968" cy="590465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</a:rPr>
              <a:t>Сумма </a:t>
            </a:r>
            <a:r>
              <a:rPr lang="ru-RU" dirty="0">
                <a:solidFill>
                  <a:schemeClr val="tx1"/>
                </a:solidFill>
              </a:rPr>
              <a:t>«зеленых налогов», собранных Правительствами ЕС в 2011 году, составила 302,7 млрд. Евро, что составляет почти 2,4% от ВВП ЕС.</a:t>
            </a:r>
          </a:p>
          <a:p>
            <a:pPr>
              <a:lnSpc>
                <a:spcPct val="120000"/>
              </a:lnSpc>
              <a:spcBef>
                <a:spcPts val="1200"/>
              </a:spcBef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</a:rPr>
              <a:t> Провозглашенная </a:t>
            </a:r>
            <a:r>
              <a:rPr lang="ru-RU" dirty="0">
                <a:solidFill>
                  <a:schemeClr val="tx1"/>
                </a:solidFill>
              </a:rPr>
              <a:t>в EC задача заключается в </a:t>
            </a:r>
            <a:r>
              <a:rPr lang="ru-RU" dirty="0" smtClean="0">
                <a:solidFill>
                  <a:schemeClr val="tx1"/>
                </a:solidFill>
              </a:rPr>
              <a:t>10</a:t>
            </a:r>
            <a:r>
              <a:rPr lang="ru-RU" dirty="0">
                <a:solidFill>
                  <a:schemeClr val="tx1"/>
                </a:solidFill>
              </a:rPr>
              <a:t>% </a:t>
            </a:r>
            <a:r>
              <a:rPr lang="ru-RU" dirty="0" smtClean="0">
                <a:solidFill>
                  <a:schemeClr val="tx1"/>
                </a:solidFill>
              </a:rPr>
              <a:t>снижении </a:t>
            </a:r>
            <a:r>
              <a:rPr lang="ru-RU" dirty="0">
                <a:solidFill>
                  <a:schemeClr val="tx1"/>
                </a:solidFill>
              </a:rPr>
              <a:t>налогов на труд </a:t>
            </a:r>
            <a:r>
              <a:rPr lang="ru-RU" dirty="0" smtClean="0">
                <a:solidFill>
                  <a:schemeClr val="tx1"/>
                </a:solidFill>
              </a:rPr>
              <a:t>и капитал при соответствующем повышении </a:t>
            </a:r>
            <a:r>
              <a:rPr lang="ru-RU" dirty="0">
                <a:solidFill>
                  <a:schemeClr val="tx1"/>
                </a:solidFill>
              </a:rPr>
              <a:t>экологических налогов на государственных уровнях при соблюдении фискального нейтралитета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>
              <a:lnSpc>
                <a:spcPct val="120000"/>
              </a:lnSpc>
              <a:spcBef>
                <a:spcPts val="1200"/>
              </a:spcBef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</a:rPr>
              <a:t> По расчетам авторов </a:t>
            </a:r>
            <a:r>
              <a:rPr lang="ru-RU" dirty="0">
                <a:solidFill>
                  <a:schemeClr val="tx1"/>
                </a:solidFill>
              </a:rPr>
              <a:t>увеличение </a:t>
            </a:r>
            <a:r>
              <a:rPr lang="ru-RU" dirty="0" smtClean="0">
                <a:solidFill>
                  <a:schemeClr val="tx1"/>
                </a:solidFill>
              </a:rPr>
              <a:t>российских акцизов </a:t>
            </a:r>
            <a:r>
              <a:rPr lang="ru-RU" dirty="0">
                <a:solidFill>
                  <a:schemeClr val="tx1"/>
                </a:solidFill>
              </a:rPr>
              <a:t>на моторное топливо на 10% и соответствующее повышение цены для потребителей может быть компенсировано для граждан снижением подоходного налога всего на 1%.</a:t>
            </a:r>
          </a:p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endParaRPr lang="ru-RU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431802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44624"/>
            <a:ext cx="8856984" cy="792088"/>
          </a:xfrm>
        </p:spPr>
        <p:txBody>
          <a:bodyPr>
            <a:normAutofit/>
          </a:bodyPr>
          <a:lstStyle/>
          <a:p>
            <a:pPr algn="ctr"/>
            <a:r>
              <a:rPr lang="ru-RU" sz="3600" b="1" i="0" dirty="0" smtClean="0">
                <a:latin typeface="Eras Medium ITC" pitchFamily="34" charset="0"/>
              </a:rPr>
              <a:t>Рекомендации для РФ</a:t>
            </a:r>
            <a:endParaRPr lang="en-US" sz="3600" b="1" i="0" dirty="0">
              <a:latin typeface="Eras Medium ITC" pitchFamily="34" charset="0"/>
            </a:endParaRPr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179512" y="692696"/>
            <a:ext cx="8964488" cy="5832648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ru-RU" sz="2200" dirty="0" smtClean="0">
                <a:solidFill>
                  <a:schemeClr val="tx1"/>
                </a:solidFill>
              </a:rPr>
              <a:t>В </a:t>
            </a:r>
            <a:r>
              <a:rPr lang="ru-RU" sz="2200" dirty="0">
                <a:solidFill>
                  <a:schemeClr val="tx1"/>
                </a:solidFill>
              </a:rPr>
              <a:t>краткосрочной перспективе следует обеспечить скорейшее принятие законопроекта №584587-5 «О внесении изменений в Федеральный закон «Об охране окружающей среды и отдельные законодательные акты Российской Федерации», обеспечивающего экологическую модернизацию промышленности России исходя из парадигмы наилучших доступных технологий и технологического нормирования. Закон должен предусмотреть полное освобождение предприятий, осуществляющих экологическую модернизацию, от платежей за загрязнение окружающей </a:t>
            </a:r>
            <a:r>
              <a:rPr lang="ru-RU" sz="2200" dirty="0" smtClean="0">
                <a:solidFill>
                  <a:schemeClr val="tx1"/>
                </a:solidFill>
              </a:rPr>
              <a:t>среды и меры прямой государственной поддержки.</a:t>
            </a:r>
            <a:endParaRPr lang="ru-RU" sz="2200" dirty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ru-RU" sz="2200" dirty="0" smtClean="0">
                <a:solidFill>
                  <a:schemeClr val="tx1"/>
                </a:solidFill>
              </a:rPr>
              <a:t>Данный </a:t>
            </a:r>
            <a:r>
              <a:rPr lang="ru-RU" sz="2200" dirty="0">
                <a:solidFill>
                  <a:schemeClr val="tx1"/>
                </a:solidFill>
              </a:rPr>
              <a:t>закон будет работать только при условии изменения подхода к нормативам качества поверхностных вод. Необходимо отказаться от повсеместного применения рыбохозяйственных нормативов для ряда веществ, как заведомо невыполнимых при разумных экономических затратах. Следует также исключить железо и марганец из списка приоритетных веществ, загрязняющих водную среду, и не учитывать их при определении индексов загрязнения поверхностных вод</a:t>
            </a:r>
            <a:r>
              <a:rPr lang="ru-RU" sz="2200" dirty="0" smtClean="0"/>
              <a:t>.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286374565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44624"/>
            <a:ext cx="8856984" cy="792088"/>
          </a:xfrm>
        </p:spPr>
        <p:txBody>
          <a:bodyPr>
            <a:normAutofit/>
          </a:bodyPr>
          <a:lstStyle/>
          <a:p>
            <a:pPr algn="ctr"/>
            <a:r>
              <a:rPr lang="ru-RU" sz="3600" b="1" i="0" dirty="0" smtClean="0">
                <a:latin typeface="Eras Medium ITC" pitchFamily="34" charset="0"/>
              </a:rPr>
              <a:t>Рекомендации для всех</a:t>
            </a:r>
            <a:endParaRPr lang="en-US" sz="3600" b="1" i="0" dirty="0">
              <a:latin typeface="Eras Medium ITC" pitchFamily="34" charset="0"/>
            </a:endParaRPr>
          </a:p>
        </p:txBody>
      </p:sp>
      <p:sp>
        <p:nvSpPr>
          <p:cNvPr id="6" name="Объект 2"/>
          <p:cNvSpPr>
            <a:spLocks noGrp="1"/>
          </p:cNvSpPr>
          <p:nvPr>
            <p:ph idx="1"/>
          </p:nvPr>
        </p:nvSpPr>
        <p:spPr>
          <a:xfrm>
            <a:off x="174220" y="1196752"/>
            <a:ext cx="8964488" cy="5832648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</a:rPr>
              <a:t>В </a:t>
            </a:r>
            <a:r>
              <a:rPr lang="ru-RU" dirty="0">
                <a:solidFill>
                  <a:schemeClr val="tx1"/>
                </a:solidFill>
              </a:rPr>
              <a:t>среднесрочной перспективе следует перейти от платежей за загрязнение окружающей среды, лишь имитирующих соблюдение принципа «загрязнитель платит», к экологическому налогообложению. При этом рост экологических налогов для потребителя должен компенсироваться снижением налоговой нагрузки на труд и капитал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5317142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61662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000" b="1" dirty="0" smtClean="0">
                <a:solidFill>
                  <a:srgbClr val="0070C0"/>
                </a:solidFill>
              </a:rPr>
              <a:t>Спасибо за внимание!</a:t>
            </a:r>
          </a:p>
          <a:p>
            <a:pPr marL="0" indent="0" algn="ctr">
              <a:buNone/>
            </a:pPr>
            <a:endParaRPr lang="ru-RU" sz="3000" b="1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ru-RU" sz="2600" dirty="0" smtClean="0">
                <a:solidFill>
                  <a:srgbClr val="002060"/>
                </a:solidFill>
              </a:rPr>
              <a:t>М.В. </a:t>
            </a:r>
            <a:r>
              <a:rPr lang="ru-RU" sz="2600" dirty="0" err="1" smtClean="0">
                <a:solidFill>
                  <a:srgbClr val="002060"/>
                </a:solidFill>
              </a:rPr>
              <a:t>Бегак</a:t>
            </a:r>
            <a:endParaRPr lang="ru-RU" sz="2600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en-US" sz="2600" dirty="0" smtClean="0">
                <a:solidFill>
                  <a:srgbClr val="002060"/>
                </a:solidFill>
              </a:rPr>
              <a:t>mbegak@gmail.com</a:t>
            </a:r>
          </a:p>
          <a:p>
            <a:pPr marL="0" indent="0" algn="ctr">
              <a:buNone/>
            </a:pPr>
            <a:endParaRPr lang="ru-RU" sz="2600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ru-RU" sz="2600" dirty="0" smtClean="0">
                <a:solidFill>
                  <a:srgbClr val="002060"/>
                </a:solidFill>
              </a:rPr>
              <a:t>Т.В. Гусева</a:t>
            </a:r>
            <a:endParaRPr lang="en-US" sz="2600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en-US" sz="2600" dirty="0" smtClean="0">
                <a:solidFill>
                  <a:srgbClr val="002060"/>
                </a:solidFill>
              </a:rPr>
              <a:t>tguseva@muctr.ru</a:t>
            </a:r>
            <a:endParaRPr lang="en-GB" sz="2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6379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360" y="260648"/>
            <a:ext cx="8435280" cy="864096"/>
          </a:xfrm>
        </p:spPr>
        <p:txBody>
          <a:bodyPr>
            <a:normAutofit/>
          </a:bodyPr>
          <a:lstStyle/>
          <a:p>
            <a:pPr algn="ctr"/>
            <a:r>
              <a:rPr lang="ru-RU" sz="3600" b="1" i="0" dirty="0">
                <a:latin typeface="Eras Medium ITC" pitchFamily="34" charset="0"/>
              </a:rPr>
              <a:t>Принцип «загрязнитель платит»</a:t>
            </a:r>
            <a:endParaRPr lang="en-GB" sz="3600" b="1" i="0" dirty="0">
              <a:latin typeface="Eras Medium ITC" pitchFamily="34" charset="0"/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179512" y="1412776"/>
            <a:ext cx="8855429" cy="518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1200"/>
              </a:spcBef>
              <a:buFont typeface="Arial" pitchFamily="34" charset="0"/>
              <a:buChar char="•"/>
              <a:defRPr sz="2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u="sng" dirty="0" smtClean="0"/>
              <a:t>Платежи за загрязнения в Российской Федерации являются лишь симуляцией этого принципа: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rgbClr val="002060"/>
                </a:solidFill>
              </a:rPr>
              <a:t>Механизм платежей не стимулирует предприятия к снижению  эмиссий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rgbClr val="002060"/>
                </a:solidFill>
              </a:rPr>
              <a:t>Собираемые средства расходуются на что угодно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rgbClr val="002060"/>
                </a:solidFill>
              </a:rPr>
              <a:t>Суммы ничтожны по сравнению с прочими налоговыми поступлениями и не оказывают регулирующего воздействия на экономику </a:t>
            </a:r>
          </a:p>
          <a:p>
            <a:pPr marL="0" indent="0">
              <a:buFont typeface="Arial" pitchFamily="34" charset="0"/>
              <a:buNone/>
            </a:pP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0221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1210146"/>
          </a:xfrm>
        </p:spPr>
        <p:txBody>
          <a:bodyPr>
            <a:normAutofit/>
          </a:bodyPr>
          <a:lstStyle/>
          <a:p>
            <a:pPr algn="ctr"/>
            <a:r>
              <a:rPr lang="ru-RU" b="1" i="0" dirty="0">
                <a:latin typeface="Eras Medium ITC" pitchFamily="34" charset="0"/>
              </a:rPr>
              <a:t>Природный капитал</a:t>
            </a:r>
            <a:endParaRPr lang="en-US" b="1" i="0" dirty="0">
              <a:latin typeface="Eras Medium ITC" pitchFamily="34" charset="0"/>
            </a:endParaRPr>
          </a:p>
        </p:txBody>
      </p:sp>
      <p:sp>
        <p:nvSpPr>
          <p:cNvPr id="14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</a:rPr>
              <a:t>Наряду с другими видами капитала: физическим, финансовым, интеллектуальным, человеческим и социальным, природный капитал формирует национальное богатство страны и обеспечивает ее устойчивое развитие. Одной из компонент природного капитала являются потребляемые хозяйствующими субъектами  экосистемные услуги (воздух, вода, ландшафты и пр.).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86852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6632"/>
            <a:ext cx="9138929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i="0" dirty="0">
                <a:latin typeface="Eras Medium ITC" pitchFamily="34" charset="0"/>
              </a:rPr>
              <a:t>Связь между финансовым и природным капиталами (кривая Кузнеца</a:t>
            </a:r>
            <a:r>
              <a:rPr lang="ru-RU" sz="3600" b="1" i="0" dirty="0" smtClean="0">
                <a:latin typeface="Eras Medium ITC" pitchFamily="34" charset="0"/>
              </a:rPr>
              <a:t>)</a:t>
            </a:r>
            <a:endParaRPr lang="en-GB" sz="3600" b="1" i="0" dirty="0">
              <a:solidFill>
                <a:srgbClr val="C00000"/>
              </a:solidFill>
              <a:latin typeface="Eras Medium ITC" pitchFamily="34" charset="0"/>
            </a:endParaRPr>
          </a:p>
        </p:txBody>
      </p:sp>
      <p:pic>
        <p:nvPicPr>
          <p:cNvPr id="5" name="Объект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484784"/>
            <a:ext cx="7128791" cy="5256584"/>
          </a:xfrm>
          <a:prstGeom prst="rect">
            <a:avLst/>
          </a:prstGeom>
          <a:ln w="63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935405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algn="ctr"/>
            <a:r>
              <a:rPr lang="ru-RU" b="1" i="0" dirty="0">
                <a:latin typeface="Eras Medium ITC" pitchFamily="34" charset="0"/>
              </a:rPr>
              <a:t>Инвестиции в природный капитал</a:t>
            </a:r>
            <a:endParaRPr lang="en-GB" b="1" i="0" dirty="0">
              <a:latin typeface="+mn-lt"/>
            </a:endParaRPr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688632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buFont typeface="Wingdings" panose="05000000000000000000" pitchFamily="2" charset="2"/>
              <a:buChar char="v"/>
            </a:pPr>
            <a:r>
              <a:rPr lang="ru-RU" sz="2500" dirty="0" smtClean="0">
                <a:solidFill>
                  <a:schemeClr val="tx1"/>
                </a:solidFill>
              </a:rPr>
              <a:t>Инвестиции в природный капитал (улучшение качества ОС) ведут к приращению человеческого капитала и финансового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v"/>
            </a:pPr>
            <a:r>
              <a:rPr lang="ru-RU" sz="2500" dirty="0">
                <a:solidFill>
                  <a:schemeClr val="tx1"/>
                </a:solidFill>
              </a:rPr>
              <a:t>Для стран Европейского Союза восхождение по правой ветви «кривой Кузнеца» началось в 60-х годах прошлого века, когда была принята парадигма наилучших доступных технологий (НДТ) «видовым» признаком которых является минимизация ущерба окружающей среде при экономически приемлемых затратах</a:t>
            </a:r>
            <a:endParaRPr lang="ru-RU" sz="2500" dirty="0" smtClean="0">
              <a:solidFill>
                <a:schemeClr val="tx1"/>
              </a:solidFill>
            </a:endParaRP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v"/>
            </a:pPr>
            <a:r>
              <a:rPr lang="ru-RU" sz="2500" dirty="0" smtClean="0">
                <a:solidFill>
                  <a:schemeClr val="tx1"/>
                </a:solidFill>
              </a:rPr>
              <a:t>Переход на новые стандарты качества атмосферного воздуха, предусмотренные Директивой 2008/50/EC «О качестве атмосферного воздуха и более чистом воздухе для Европы» сберег Европейскому Союзу от 42 до 135 миллиардов евро в год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v"/>
            </a:pPr>
            <a:endParaRPr lang="ru-RU" sz="2500" dirty="0"/>
          </a:p>
        </p:txBody>
      </p:sp>
    </p:spTree>
    <p:extLst>
      <p:ext uri="{BB962C8B-B14F-4D97-AF65-F5344CB8AC3E}">
        <p14:creationId xmlns:p14="http://schemas.microsoft.com/office/powerpoint/2010/main" val="32288173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92211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0" dirty="0">
                <a:latin typeface="Eras Medium ITC" pitchFamily="34" charset="0"/>
              </a:rPr>
              <a:t>Инвестиции в природный капитал</a:t>
            </a:r>
            <a:endParaRPr lang="en-GB" dirty="0"/>
          </a:p>
        </p:txBody>
      </p:sp>
      <p:sp>
        <p:nvSpPr>
          <p:cNvPr id="6" name="Объект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5904656"/>
          </a:xfrm>
        </p:spPr>
        <p:txBody>
          <a:bodyPr>
            <a:normAutofit fontScale="25000" lnSpcReduction="20000"/>
          </a:bodyPr>
          <a:lstStyle/>
          <a:p>
            <a:pPr>
              <a:buFont typeface="Wingdings" panose="05000000000000000000" pitchFamily="2" charset="2"/>
              <a:buChar char="v"/>
            </a:pPr>
            <a:endParaRPr lang="ru-RU" dirty="0" smtClean="0"/>
          </a:p>
          <a:p>
            <a:pPr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ru-RU" sz="8800" dirty="0" smtClean="0">
                <a:solidFill>
                  <a:schemeClr val="tx1"/>
                </a:solidFill>
              </a:rPr>
              <a:t>Принятие законодательства о комплексных экологических разрешениях и технологическом нормировании станет важным шагом в построении новой системы отношений природопользователей с государством</a:t>
            </a:r>
          </a:p>
          <a:p>
            <a:pPr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ru-RU" sz="8800" dirty="0" smtClean="0">
                <a:solidFill>
                  <a:schemeClr val="tx1"/>
                </a:solidFill>
              </a:rPr>
              <a:t>Использование НДТ как основы для нормирования воздействия производств на окружающую среду приведет к «экологической модернизации» крупных предприятий, обладающих наибольшим потенциалом воздействия на окружающую среду. Экологическая модернизация потребует инвестиций</a:t>
            </a:r>
          </a:p>
          <a:p>
            <a:pPr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ru-RU" sz="8800" dirty="0" smtClean="0">
                <a:solidFill>
                  <a:schemeClr val="tx1"/>
                </a:solidFill>
              </a:rPr>
              <a:t>Инвестиции, сопутствующие переходу на НДТ, как раз и должны явиться </a:t>
            </a:r>
            <a:r>
              <a:rPr lang="ru-RU" sz="8800" b="1" dirty="0" smtClean="0">
                <a:solidFill>
                  <a:schemeClr val="tx1"/>
                </a:solidFill>
              </a:rPr>
              <a:t>адекватной платой предприятия-загрязнителя, реальным воплощением принципа «загрязнитель платит»</a:t>
            </a:r>
          </a:p>
          <a:p>
            <a:pPr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ru-RU" sz="8800" dirty="0" smtClean="0">
                <a:solidFill>
                  <a:schemeClr val="tx1"/>
                </a:solidFill>
              </a:rPr>
              <a:t>В законе должны быть предусмотрены меры прямой поддержки предприятий, осуществляющих экологическую модернизацию (инвестиционный налоговый кредит,  покрытие кредитной ставки государством, полное освобождение от платы за загрязнение)</a:t>
            </a:r>
            <a:endParaRPr lang="ru-RU" sz="8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87174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856984" cy="792088"/>
          </a:xfrm>
        </p:spPr>
        <p:txBody>
          <a:bodyPr>
            <a:normAutofit/>
          </a:bodyPr>
          <a:lstStyle/>
          <a:p>
            <a:pPr algn="ctr"/>
            <a:r>
              <a:rPr lang="ru-RU" sz="3600" b="1" i="0" dirty="0">
                <a:latin typeface="Eras Medium ITC" pitchFamily="34" charset="0"/>
              </a:rPr>
              <a:t>Экологические налоги</a:t>
            </a:r>
            <a:endParaRPr lang="en-US" sz="3600" b="1" i="0" dirty="0">
              <a:latin typeface="Eras Medium ITC" pitchFamily="34" charset="0"/>
            </a:endParaRPr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251520" y="908720"/>
            <a:ext cx="8640960" cy="568863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  <a:spcBef>
                <a:spcPts val="1200"/>
              </a:spcBef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</a:rPr>
              <a:t>Налог, налоговой базой которого является физический объект (либо его заменитель), который оказывает доказанное отрицательное воздействие на окружающую </a:t>
            </a:r>
            <a:r>
              <a:rPr lang="ru-RU" dirty="0" smtClean="0">
                <a:solidFill>
                  <a:schemeClr val="tx1"/>
                </a:solidFill>
              </a:rPr>
              <a:t>среду</a:t>
            </a:r>
            <a:endParaRPr lang="ru-RU" dirty="0">
              <a:solidFill>
                <a:schemeClr val="tx1"/>
              </a:solidFill>
            </a:endParaRPr>
          </a:p>
          <a:p>
            <a:pPr>
              <a:lnSpc>
                <a:spcPct val="120000"/>
              </a:lnSpc>
              <a:spcBef>
                <a:spcPts val="1200"/>
              </a:spcBef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</a:rPr>
              <a:t>Среди экологических налогов доминируют налоги (акцизы) на энергоносители. В Европейском Союзе они составляют около трех четвертей всех экологических налогов. В странах ОЭСР доля экологических налогов в общей сумме налоговых поступлений в 2010 году изменялась от 3,18% (США) до 15% (Турция</a:t>
            </a:r>
            <a:r>
              <a:rPr lang="ru-RU" dirty="0" smtClean="0">
                <a:solidFill>
                  <a:schemeClr val="tx1"/>
                </a:solidFill>
              </a:rPr>
              <a:t>).</a:t>
            </a:r>
          </a:p>
          <a:p>
            <a:pPr>
              <a:lnSpc>
                <a:spcPct val="120000"/>
              </a:lnSpc>
              <a:spcBef>
                <a:spcPts val="1200"/>
              </a:spcBef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</a:rPr>
              <a:t>В Странах проекта роль экологического налога играют акцизы на топливо, поступающие в Дорожные Фонды.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607243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44624"/>
            <a:ext cx="8856984" cy="792088"/>
          </a:xfrm>
        </p:spPr>
        <p:txBody>
          <a:bodyPr>
            <a:normAutofit/>
          </a:bodyPr>
          <a:lstStyle/>
          <a:p>
            <a:pPr algn="ctr"/>
            <a:r>
              <a:rPr lang="ru-RU" sz="3600" b="1" i="0" dirty="0">
                <a:latin typeface="Eras Medium ITC" pitchFamily="34" charset="0"/>
              </a:rPr>
              <a:t>Экологические налоги</a:t>
            </a:r>
            <a:endParaRPr lang="en-US" sz="3600" b="1" i="0" dirty="0">
              <a:latin typeface="Eras Medium ITC" pitchFamily="34" charset="0"/>
            </a:endParaRPr>
          </a:p>
        </p:txBody>
      </p:sp>
      <p:pic>
        <p:nvPicPr>
          <p:cNvPr id="6" name="Объект 4"/>
          <p:cNvPicPr>
            <a:picLocks noGrp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34" t="3575" b="14727"/>
          <a:stretch/>
        </p:blipFill>
        <p:spPr bwMode="auto">
          <a:xfrm>
            <a:off x="539552" y="764704"/>
            <a:ext cx="8064896" cy="5904656"/>
          </a:xfrm>
          <a:prstGeom prst="rect">
            <a:avLst/>
          </a:prstGeom>
          <a:ln w="6350">
            <a:solidFill>
              <a:schemeClr val="tx1"/>
            </a:solidFill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84804806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44624"/>
            <a:ext cx="8856984" cy="792088"/>
          </a:xfrm>
        </p:spPr>
        <p:txBody>
          <a:bodyPr>
            <a:normAutofit/>
          </a:bodyPr>
          <a:lstStyle/>
          <a:p>
            <a:pPr algn="ctr"/>
            <a:r>
              <a:rPr lang="ru-RU" sz="3600" b="1" i="0" dirty="0">
                <a:latin typeface="Eras Medium ITC" pitchFamily="34" charset="0"/>
              </a:rPr>
              <a:t>Экологические налоги</a:t>
            </a:r>
            <a:endParaRPr lang="en-US" sz="3600" b="1" i="0" dirty="0">
              <a:latin typeface="Eras Medium ITC" pitchFamily="34" charset="0"/>
            </a:endParaRPr>
          </a:p>
        </p:txBody>
      </p:sp>
      <p:pic>
        <p:nvPicPr>
          <p:cNvPr id="5" name="Объект 5"/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5" y="692696"/>
            <a:ext cx="8136904" cy="5976664"/>
          </a:xfrm>
          <a:prstGeom prst="rect">
            <a:avLst/>
          </a:prstGeom>
          <a:ln w="63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31218199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4411</TotalTime>
  <Words>701</Words>
  <Application>Microsoft Office PowerPoint</Application>
  <PresentationFormat>Экран (4:3)</PresentationFormat>
  <Paragraphs>52</Paragraphs>
  <Slides>13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Office Theme</vt:lpstr>
      <vt:lpstr>   Необходимые изменения в законодательстве об экономической ответственности природопользователей</vt:lpstr>
      <vt:lpstr>Принцип «загрязнитель платит»</vt:lpstr>
      <vt:lpstr>Природный капитал</vt:lpstr>
      <vt:lpstr>Связь между финансовым и природным капиталами (кривая Кузнеца)</vt:lpstr>
      <vt:lpstr>Инвестиции в природный капитал</vt:lpstr>
      <vt:lpstr>Инвестиции в природный капитал</vt:lpstr>
      <vt:lpstr>Экологические налоги</vt:lpstr>
      <vt:lpstr>Экологические налоги</vt:lpstr>
      <vt:lpstr>Экологические налоги</vt:lpstr>
      <vt:lpstr>Экологические налоги</vt:lpstr>
      <vt:lpstr>Рекомендации для РФ</vt:lpstr>
      <vt:lpstr>Рекомендации для всех</vt:lpstr>
      <vt:lpstr>Презентация PowerPoint</vt:lpstr>
    </vt:vector>
  </TitlesOfParts>
  <Company>MWH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Tatiana Guseva;Michaek Begak</dc:creator>
  <cp:lastModifiedBy>Michael Begak</cp:lastModifiedBy>
  <cp:revision>353</cp:revision>
  <cp:lastPrinted>2012-05-10T14:01:43Z</cp:lastPrinted>
  <dcterms:created xsi:type="dcterms:W3CDTF">2011-10-12T15:30:18Z</dcterms:created>
  <dcterms:modified xsi:type="dcterms:W3CDTF">2014-04-20T19:33:56Z</dcterms:modified>
</cp:coreProperties>
</file>