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82" r:id="rId2"/>
    <p:sldId id="413" r:id="rId3"/>
    <p:sldId id="415" r:id="rId4"/>
    <p:sldId id="416" r:id="rId5"/>
    <p:sldId id="417" r:id="rId6"/>
    <p:sldId id="418" r:id="rId7"/>
    <p:sldId id="423" r:id="rId8"/>
    <p:sldId id="448" r:id="rId9"/>
    <p:sldId id="449" r:id="rId10"/>
    <p:sldId id="450" r:id="rId11"/>
    <p:sldId id="451" r:id="rId12"/>
    <p:sldId id="452" r:id="rId13"/>
    <p:sldId id="406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384" autoAdjust="0"/>
    <p:restoredTop sz="94872" autoAdjust="0"/>
  </p:normalViewPr>
  <p:slideViewPr>
    <p:cSldViewPr>
      <p:cViewPr varScale="1">
        <p:scale>
          <a:sx n="95" d="100"/>
          <a:sy n="95" d="100"/>
        </p:scale>
        <p:origin x="-90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20/04/2014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1551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20/04/2014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20/04/2014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20/04/2014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20/04/2014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062664" cy="4320479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ru-RU" sz="4200" dirty="0">
                <a:latin typeface="+mn-lt"/>
              </a:rPr>
              <a:t>	</a:t>
            </a:r>
            <a:r>
              <a:rPr lang="ru-RU" sz="4200" dirty="0" smtClean="0">
                <a:latin typeface="+mn-lt"/>
              </a:rPr>
              <a:t/>
            </a:r>
            <a:br>
              <a:rPr lang="ru-RU" sz="4200" dirty="0" smtClean="0">
                <a:latin typeface="+mn-lt"/>
              </a:rPr>
            </a:br>
            <a:r>
              <a:rPr lang="ru-RU" sz="4200" dirty="0">
                <a:latin typeface="+mn-lt"/>
              </a:rPr>
              <a:t> Необходимые изменения в законодательстве об экономической ответственности природопользователей</a:t>
            </a:r>
            <a:endParaRPr lang="en-GB" sz="4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7992888" cy="1777752"/>
          </a:xfrm>
        </p:spPr>
        <p:txBody>
          <a:bodyPr>
            <a:noAutofit/>
          </a:bodyPr>
          <a:lstStyle/>
          <a:p>
            <a:pPr lvl="1" algn="r"/>
            <a:endParaRPr lang="ru-RU" sz="3200" i="1" dirty="0" smtClean="0">
              <a:solidFill>
                <a:srgbClr val="FFFF00"/>
              </a:solidFill>
            </a:endParaRPr>
          </a:p>
          <a:p>
            <a:pPr lvl="1" algn="r"/>
            <a:endParaRPr lang="ru-RU" sz="3200" i="1" dirty="0">
              <a:solidFill>
                <a:srgbClr val="FFFF00"/>
              </a:solidFill>
            </a:endParaRPr>
          </a:p>
          <a:p>
            <a:pPr lvl="1" algn="r"/>
            <a:r>
              <a:rPr lang="ru-RU" sz="3200" i="1" dirty="0" smtClean="0">
                <a:solidFill>
                  <a:srgbClr val="FFFF00"/>
                </a:solidFill>
              </a:rPr>
              <a:t>М.В. </a:t>
            </a:r>
            <a:r>
              <a:rPr lang="ru-RU" sz="3200" i="1" dirty="0" err="1" smtClean="0">
                <a:solidFill>
                  <a:srgbClr val="FFFF00"/>
                </a:solidFill>
              </a:rPr>
              <a:t>Бегак</a:t>
            </a:r>
            <a:r>
              <a:rPr lang="ru-RU" sz="3200" i="1" dirty="0" smtClean="0">
                <a:solidFill>
                  <a:srgbClr val="FFFF00"/>
                </a:solidFill>
              </a:rPr>
              <a:t>, Т.В. Гусева</a:t>
            </a:r>
            <a:endParaRPr lang="en-GB" sz="3200" i="1" dirty="0">
              <a:solidFill>
                <a:srgbClr val="FFFF00"/>
              </a:solidFill>
            </a:endParaRPr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07504" y="0"/>
            <a:ext cx="8928992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0" i="0" kern="1200">
                <a:solidFill>
                  <a:srgbClr val="FFFFE1"/>
                </a:solidFill>
                <a:latin typeface="Eras Light ITC" pitchFamily="34" charset="0"/>
                <a:ea typeface="+mj-ea"/>
                <a:cs typeface="+mj-cs"/>
              </a:defRPr>
            </a:lvl1pPr>
          </a:lstStyle>
          <a:p>
            <a:r>
              <a:rPr lang="en-GB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9842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856984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Экологические налоги</a:t>
            </a:r>
            <a:endParaRPr lang="en-US" sz="3600" b="1" i="0" dirty="0">
              <a:latin typeface="Eras Medium ITC" pitchFamily="34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904656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Сумма </a:t>
            </a:r>
            <a:r>
              <a:rPr lang="ru-RU" dirty="0">
                <a:solidFill>
                  <a:schemeClr val="tx1"/>
                </a:solidFill>
              </a:rPr>
              <a:t>«зеленых налогов», собранных Правительствами ЕС в 2011 году, составила 302,7 млрд. Евро, что составляет почти 2,4% от ВВП ЕС.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 Провозглашенная </a:t>
            </a:r>
            <a:r>
              <a:rPr lang="ru-RU" dirty="0">
                <a:solidFill>
                  <a:schemeClr val="tx1"/>
                </a:solidFill>
              </a:rPr>
              <a:t>в EC задача заключается в </a:t>
            </a:r>
            <a:r>
              <a:rPr lang="ru-RU" dirty="0" smtClean="0">
                <a:solidFill>
                  <a:schemeClr val="tx1"/>
                </a:solidFill>
              </a:rPr>
              <a:t>10</a:t>
            </a:r>
            <a:r>
              <a:rPr lang="ru-RU" dirty="0">
                <a:solidFill>
                  <a:schemeClr val="tx1"/>
                </a:solidFill>
              </a:rPr>
              <a:t>% </a:t>
            </a:r>
            <a:r>
              <a:rPr lang="ru-RU" dirty="0" smtClean="0">
                <a:solidFill>
                  <a:schemeClr val="tx1"/>
                </a:solidFill>
              </a:rPr>
              <a:t>снижении </a:t>
            </a:r>
            <a:r>
              <a:rPr lang="ru-RU" dirty="0">
                <a:solidFill>
                  <a:schemeClr val="tx1"/>
                </a:solidFill>
              </a:rPr>
              <a:t>налогов на труд </a:t>
            </a:r>
            <a:r>
              <a:rPr lang="ru-RU" dirty="0" smtClean="0">
                <a:solidFill>
                  <a:schemeClr val="tx1"/>
                </a:solidFill>
              </a:rPr>
              <a:t>и капитал при соответствующем повышении </a:t>
            </a:r>
            <a:r>
              <a:rPr lang="ru-RU" dirty="0">
                <a:solidFill>
                  <a:schemeClr val="tx1"/>
                </a:solidFill>
              </a:rPr>
              <a:t>экологических налогов на государственных уровнях при соблюдении фискального нейтралитета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 По расчетам авторов </a:t>
            </a:r>
            <a:r>
              <a:rPr lang="ru-RU" dirty="0">
                <a:solidFill>
                  <a:schemeClr val="tx1"/>
                </a:solidFill>
              </a:rPr>
              <a:t>увеличение </a:t>
            </a:r>
            <a:r>
              <a:rPr lang="ru-RU" dirty="0" smtClean="0">
                <a:solidFill>
                  <a:schemeClr val="tx1"/>
                </a:solidFill>
              </a:rPr>
              <a:t>российских акцизов </a:t>
            </a:r>
            <a:r>
              <a:rPr lang="ru-RU" dirty="0">
                <a:solidFill>
                  <a:schemeClr val="tx1"/>
                </a:solidFill>
              </a:rPr>
              <a:t>на моторное топливо на 10% и соответствующее повышение цены для потребителей может быть компенсировано для граждан снижением подоходного налога всего на 1%.</a:t>
            </a:r>
          </a:p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3180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856984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Рекомендации для РФ</a:t>
            </a:r>
            <a:endParaRPr lang="en-US" sz="3600" b="1" i="0" dirty="0">
              <a:latin typeface="Eras Medium ITC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964488" cy="583264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ru-RU" sz="2200" dirty="0" smtClean="0">
                <a:solidFill>
                  <a:schemeClr val="tx1"/>
                </a:solidFill>
              </a:rPr>
              <a:t>В </a:t>
            </a:r>
            <a:r>
              <a:rPr lang="ru-RU" sz="2200" dirty="0">
                <a:solidFill>
                  <a:schemeClr val="tx1"/>
                </a:solidFill>
              </a:rPr>
              <a:t>краткосрочной перспективе следует обеспечить скорейшее принятие законопроекта №584587-5 «О внесении изменений в Федеральный закон «Об охране окружающей среды и отдельные законодательные акты Российской Федерации», обеспечивающего экологическую модернизацию промышленности России исходя из парадигмы наилучших доступных технологий и технологического нормирования. Закон должен предусмотреть полное освобождение предприятий, осуществляющих экологическую модернизацию, от платежей за загрязнение окружающей </a:t>
            </a:r>
            <a:r>
              <a:rPr lang="ru-RU" sz="2200" dirty="0" smtClean="0">
                <a:solidFill>
                  <a:schemeClr val="tx1"/>
                </a:solidFill>
              </a:rPr>
              <a:t>среды и меры прямой государственной поддержки.</a:t>
            </a:r>
            <a:endParaRPr lang="ru-RU" sz="2200" dirty="0">
              <a:solidFill>
                <a:schemeClr val="tx1"/>
              </a:solidFill>
            </a:endParaRPr>
          </a:p>
          <a:p>
            <a:pPr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ru-RU" sz="2200" dirty="0" smtClean="0">
                <a:solidFill>
                  <a:schemeClr val="tx1"/>
                </a:solidFill>
              </a:rPr>
              <a:t>Данный </a:t>
            </a:r>
            <a:r>
              <a:rPr lang="ru-RU" sz="2200" dirty="0">
                <a:solidFill>
                  <a:schemeClr val="tx1"/>
                </a:solidFill>
              </a:rPr>
              <a:t>закон будет работать только при условии изменения подхода к нормативам качества поверхностных вод. Необходимо отказаться от повсеместного применения рыбохозяйственных нормативов для ряда веществ, как заведомо невыполнимых при разумных экономических затратах. Следует также исключить железо и марганец из списка приоритетных веществ, загрязняющих водную среду, и не учитывать их при определении индексов загрязнения поверхностных вод</a:t>
            </a:r>
            <a:r>
              <a:rPr lang="ru-RU" sz="2200" dirty="0" smtClean="0"/>
              <a:t>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8637456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856984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 smtClean="0">
                <a:latin typeface="Eras Medium ITC" pitchFamily="34" charset="0"/>
              </a:rPr>
              <a:t>Рекомендации для всех</a:t>
            </a:r>
            <a:endParaRPr lang="en-US" sz="3600" b="1" i="0" dirty="0">
              <a:latin typeface="Eras Medium ITC" pitchFamily="34" charset="0"/>
            </a:endParaRPr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74220" y="1196752"/>
            <a:ext cx="8964488" cy="5832648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среднесрочной перспективе следует перейти от платежей за загрязнение окружающей среды, лишь имитирующих соблюдение принципа «загрязнитель платит», к экологическому налогообложению. При этом рост экологических налогов для потребителя должен компенсироваться снижением налоговой нагрузки на труд и капитал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31714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0070C0"/>
                </a:solidFill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М.В. </a:t>
            </a:r>
            <a:r>
              <a:rPr lang="ru-RU" sz="2600" dirty="0" err="1" smtClean="0">
                <a:solidFill>
                  <a:srgbClr val="002060"/>
                </a:solidFill>
              </a:rPr>
              <a:t>Бегак</a:t>
            </a: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mbegak@gmail.com</a:t>
            </a:r>
          </a:p>
          <a:p>
            <a:pPr marL="0" indent="0" algn="ctr">
              <a:buNone/>
            </a:pP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Т.В. Гусева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tguseva@muctr.ru</a:t>
            </a:r>
            <a:endParaRPr lang="en-GB" sz="2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379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60" y="260648"/>
            <a:ext cx="8435280" cy="864096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Принцип «загрязнитель платит»</a:t>
            </a:r>
            <a:endParaRPr lang="en-GB" sz="3600" b="1" i="0" dirty="0">
              <a:latin typeface="Eras Medium ITC" pitchFamily="34" charset="0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179512" y="1412776"/>
            <a:ext cx="8855429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u="sng" dirty="0" smtClean="0"/>
              <a:t>Платежи за загрязнения в Российской Федерации являются лишь симуляцией этого принципа: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Механизм платежей не стимулирует предприятия к снижению  эмиссий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Собираемые средства расходуются на что угодно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Суммы ничтожны по сравнению с прочими налоговыми поступлениями и не оказывают регулирующего воздействия на экономику </a:t>
            </a: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0221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1210146"/>
          </a:xfrm>
        </p:spPr>
        <p:txBody>
          <a:bodyPr>
            <a:normAutofit/>
          </a:bodyPr>
          <a:lstStyle/>
          <a:p>
            <a:pPr algn="ctr"/>
            <a:r>
              <a:rPr lang="ru-RU" b="1" i="0" dirty="0">
                <a:latin typeface="Eras Medium ITC" pitchFamily="34" charset="0"/>
              </a:rPr>
              <a:t>Природный капитал</a:t>
            </a:r>
            <a:endParaRPr lang="en-US" b="1" i="0" dirty="0">
              <a:latin typeface="Eras Medium ITC" pitchFamily="34" charset="0"/>
            </a:endParaRPr>
          </a:p>
        </p:txBody>
      </p:sp>
      <p:sp>
        <p:nvSpPr>
          <p:cNvPr id="14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Наряду с другими видами капитала: физическим, финансовым, интеллектуальным, человеческим и социальным, природный капитал формирует национальное богатство страны и обеспечивает ее устойчивое развитие. Одной из компонент природного капитала являются потребляемые хозяйствующими субъектами  экосистемные услуги (воздух, вода, ландшафты и пр.).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8685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9138929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Связь между финансовым и природным капиталами (кривая Кузнеца</a:t>
            </a:r>
            <a:r>
              <a:rPr lang="ru-RU" sz="3600" b="1" i="0" dirty="0" smtClean="0">
                <a:latin typeface="Eras Medium ITC" pitchFamily="34" charset="0"/>
              </a:rPr>
              <a:t>)</a:t>
            </a:r>
            <a:endParaRPr lang="en-GB" sz="3600" b="1" i="0" dirty="0">
              <a:solidFill>
                <a:srgbClr val="C00000"/>
              </a:solidFill>
              <a:latin typeface="Eras Medium ITC" pitchFamily="34" charset="0"/>
            </a:endParaRPr>
          </a:p>
        </p:txBody>
      </p:sp>
      <p:pic>
        <p:nvPicPr>
          <p:cNvPr id="5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484784"/>
            <a:ext cx="7128791" cy="525658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354053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ctr"/>
            <a:r>
              <a:rPr lang="ru-RU" b="1" i="0" dirty="0">
                <a:latin typeface="Eras Medium ITC" pitchFamily="34" charset="0"/>
              </a:rPr>
              <a:t>Инвестиции в природный капитал</a:t>
            </a:r>
            <a:endParaRPr lang="en-GB" b="1" i="0" dirty="0">
              <a:latin typeface="+mn-lt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68863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ru-RU" sz="2500" dirty="0" smtClean="0">
                <a:solidFill>
                  <a:schemeClr val="tx1"/>
                </a:solidFill>
              </a:rPr>
              <a:t>Инвестиции в природный капитал (улучшение качества ОС) ведут к приращению человеческого капитала и финансового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ru-RU" sz="2500" dirty="0">
                <a:solidFill>
                  <a:schemeClr val="tx1"/>
                </a:solidFill>
              </a:rPr>
              <a:t>Для стран Европейского Союза восхождение по правой ветви «кривой Кузнеца» началось в 60-х годах прошлого века, когда была принята парадигма наилучших доступных технологий (НДТ) «видовым» признаком которых является минимизация ущерба окружающей среде при экономически приемлемых затратах</a:t>
            </a:r>
            <a:endParaRPr lang="ru-RU" sz="2500" dirty="0" smtClean="0">
              <a:solidFill>
                <a:schemeClr val="tx1"/>
              </a:solidFill>
            </a:endParaRP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ru-RU" sz="2500" dirty="0" smtClean="0">
                <a:solidFill>
                  <a:schemeClr val="tx1"/>
                </a:solidFill>
              </a:rPr>
              <a:t>Переход на новые стандарты качества атмосферного воздуха, предусмотренные Директивой 2008/50/EC «О качестве атмосферного воздуха и более чистом воздухе для Европы» сберег Европейскому Союзу от 42 до 135 миллиардов евро в год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v"/>
            </a:pP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3228817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0" dirty="0">
                <a:latin typeface="Eras Medium ITC" pitchFamily="34" charset="0"/>
              </a:rPr>
              <a:t>Инвестиции в природный капитал</a:t>
            </a:r>
            <a:endParaRPr lang="en-GB" dirty="0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904656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endParaRPr lang="ru-RU" dirty="0" smtClean="0"/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ru-RU" sz="8800" dirty="0" smtClean="0">
                <a:solidFill>
                  <a:schemeClr val="tx1"/>
                </a:solidFill>
              </a:rPr>
              <a:t>Принятие законодательства о комплексных экологических разрешениях и технологическом нормировании станет важным шагом в построении новой системы отношений природопользователей с государством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ru-RU" sz="8800" dirty="0" smtClean="0">
                <a:solidFill>
                  <a:schemeClr val="tx1"/>
                </a:solidFill>
              </a:rPr>
              <a:t>Использование НДТ как основы для нормирования воздействия производств на окружающую среду приведет к «экологической модернизации» крупных предприятий, обладающих наибольшим потенциалом воздействия на окружающую среду. Экологическая модернизация потребует инвестиций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ru-RU" sz="8800" dirty="0" smtClean="0">
                <a:solidFill>
                  <a:schemeClr val="tx1"/>
                </a:solidFill>
              </a:rPr>
              <a:t>Инвестиции, сопутствующие переходу на НДТ, как раз и должны явиться </a:t>
            </a:r>
            <a:r>
              <a:rPr lang="ru-RU" sz="8800" b="1" dirty="0" smtClean="0">
                <a:solidFill>
                  <a:schemeClr val="tx1"/>
                </a:solidFill>
              </a:rPr>
              <a:t>адекватной платой предприятия-загрязнителя, реальным воплощением принципа «загрязнитель платит»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ru-RU" sz="8800" dirty="0" smtClean="0">
                <a:solidFill>
                  <a:schemeClr val="tx1"/>
                </a:solidFill>
              </a:rPr>
              <a:t>В законе должны быть предусмотрены меры прямой поддержки предприятий, осуществляющих экологическую модернизацию (инвестиционный налоговый кредит,  покрытие кредитной ставки государством, полное освобождение от платы за загрязнение)</a:t>
            </a:r>
            <a:endParaRPr lang="ru-RU" sz="8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7174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Экологические налоги</a:t>
            </a:r>
            <a:endParaRPr lang="en-US" sz="3600" b="1" i="0" dirty="0">
              <a:latin typeface="Eras Medium ITC" pitchFamily="34" charset="0"/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640960" cy="568863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Налог, налоговой базой которого является физический объект (либо его заменитель), который оказывает доказанное отрицательное воздействие на окружающую </a:t>
            </a:r>
            <a:r>
              <a:rPr lang="ru-RU" dirty="0" smtClean="0">
                <a:solidFill>
                  <a:schemeClr val="tx1"/>
                </a:solidFill>
              </a:rPr>
              <a:t>среду</a:t>
            </a:r>
            <a:endParaRPr lang="ru-RU" dirty="0">
              <a:solidFill>
                <a:schemeClr val="tx1"/>
              </a:solidFill>
            </a:endParaRP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ru-RU" dirty="0">
                <a:solidFill>
                  <a:schemeClr val="tx1"/>
                </a:solidFill>
              </a:rPr>
              <a:t>Среди экологических налогов доминируют налоги (акцизы) на энергоносители. В Европейском Союзе они составляют около трех четвертей всех экологических налогов. В странах ОЭСР доля экологических налогов в общей сумме налоговых поступлений в 2010 году изменялась от 3,18% (США) до 15% (Турция</a:t>
            </a:r>
            <a:r>
              <a:rPr lang="ru-RU" dirty="0" smtClean="0">
                <a:solidFill>
                  <a:schemeClr val="tx1"/>
                </a:solidFill>
              </a:rPr>
              <a:t>).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В Странах проекта роль экологического налога играют акцизы на топливо, поступающие в Дорожные Фонды.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0724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856984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Экологические налоги</a:t>
            </a:r>
            <a:endParaRPr lang="en-US" sz="3600" b="1" i="0" dirty="0">
              <a:latin typeface="Eras Medium ITC" pitchFamily="34" charset="0"/>
            </a:endParaRPr>
          </a:p>
        </p:txBody>
      </p:sp>
      <p:pic>
        <p:nvPicPr>
          <p:cNvPr id="6" name="Объект 4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4" t="3575" b="14727"/>
          <a:stretch/>
        </p:blipFill>
        <p:spPr bwMode="auto">
          <a:xfrm>
            <a:off x="539552" y="764704"/>
            <a:ext cx="8064896" cy="5904656"/>
          </a:xfrm>
          <a:prstGeom prst="rect">
            <a:avLst/>
          </a:prstGeom>
          <a:ln w="6350"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480480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856984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i="0" dirty="0">
                <a:latin typeface="Eras Medium ITC" pitchFamily="34" charset="0"/>
              </a:rPr>
              <a:t>Экологические налоги</a:t>
            </a:r>
            <a:endParaRPr lang="en-US" sz="3600" b="1" i="0" dirty="0">
              <a:latin typeface="Eras Medium ITC" pitchFamily="34" charset="0"/>
            </a:endParaRPr>
          </a:p>
        </p:txBody>
      </p:sp>
      <p:pic>
        <p:nvPicPr>
          <p:cNvPr id="5" name="Объект 5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692696"/>
            <a:ext cx="8136904" cy="5976664"/>
          </a:xfrm>
          <a:prstGeom prst="rect">
            <a:avLst/>
          </a:prstGeom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121819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4411</TotalTime>
  <Words>701</Words>
  <Application>Microsoft Office PowerPoint</Application>
  <PresentationFormat>Экран (4:3)</PresentationFormat>
  <Paragraphs>52</Paragraphs>
  <Slides>13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   Необходимые изменения в законодательстве об экономической ответственности природопользователей</vt:lpstr>
      <vt:lpstr>Принцип «загрязнитель платит»</vt:lpstr>
      <vt:lpstr>Природный капитал</vt:lpstr>
      <vt:lpstr>Связь между финансовым и природным капиталами (кривая Кузнеца)</vt:lpstr>
      <vt:lpstr>Инвестиции в природный капитал</vt:lpstr>
      <vt:lpstr>Инвестиции в природный капитал</vt:lpstr>
      <vt:lpstr>Экологические налоги</vt:lpstr>
      <vt:lpstr>Экологические налоги</vt:lpstr>
      <vt:lpstr>Экологические налоги</vt:lpstr>
      <vt:lpstr>Экологические налоги</vt:lpstr>
      <vt:lpstr>Рекомендации для РФ</vt:lpstr>
      <vt:lpstr>Рекомендации для всех</vt:lpstr>
      <vt:lpstr>Презентация PowerPoint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Tatiana Guseva;Michaek Begak</dc:creator>
  <cp:lastModifiedBy>Michael Begak</cp:lastModifiedBy>
  <cp:revision>353</cp:revision>
  <cp:lastPrinted>2012-05-10T14:01:43Z</cp:lastPrinted>
  <dcterms:created xsi:type="dcterms:W3CDTF">2011-10-12T15:30:18Z</dcterms:created>
  <dcterms:modified xsi:type="dcterms:W3CDTF">2014-04-20T19:33:56Z</dcterms:modified>
</cp:coreProperties>
</file>