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1" r:id="rId5"/>
    <p:sldId id="260" r:id="rId6"/>
    <p:sldId id="288" r:id="rId7"/>
    <p:sldId id="289" r:id="rId8"/>
    <p:sldId id="290" r:id="rId9"/>
    <p:sldId id="291" r:id="rId10"/>
    <p:sldId id="292" r:id="rId11"/>
    <p:sldId id="293" r:id="rId12"/>
    <p:sldId id="280" r:id="rId13"/>
    <p:sldId id="294" r:id="rId14"/>
    <p:sldId id="295" r:id="rId15"/>
    <p:sldId id="296" r:id="rId16"/>
    <p:sldId id="303" r:id="rId17"/>
    <p:sldId id="297" r:id="rId18"/>
    <p:sldId id="298" r:id="rId19"/>
    <p:sldId id="299" r:id="rId20"/>
    <p:sldId id="300" r:id="rId21"/>
    <p:sldId id="301" r:id="rId22"/>
    <p:sldId id="302" r:id="rId23"/>
  </p:sldIdLst>
  <p:sldSz cx="9144000" cy="6858000" type="screen4x3"/>
  <p:notesSz cx="6797675" cy="987425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FF"/>
    <a:srgbClr val="FFFF00"/>
    <a:srgbClr val="000066"/>
    <a:srgbClr val="CCECFF"/>
    <a:srgbClr val="CCFF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000" autoAdjust="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cs-CZ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cs-CZ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cs-CZ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51F1D47-49D4-4BEE-9153-7810E034F26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724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FCE7177-65C4-423B-8F77-2DBC6E88C13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58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C9E75C-C303-4547-8A1E-4DFA501A8BB7}" type="slidenum">
              <a:rPr lang="cs-CZ"/>
              <a:pPr/>
              <a:t>3</a:t>
            </a:fld>
            <a:endParaRPr lang="cs-CZ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4914900" cy="3686175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784" y="4690269"/>
            <a:ext cx="4986535" cy="4443413"/>
          </a:xfrm>
        </p:spPr>
        <p:txBody>
          <a:bodyPr/>
          <a:lstStyle/>
          <a:p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Article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2/12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IPPC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Directive</a:t>
            </a:r>
            <a:endParaRPr lang="cs-CZ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‘best available techniques’ means the most effective and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advanced stage in the development of activities and their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methods of operation which indicate the practical suitability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particular techniques for providing in principle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basis for emission limit values designed to prevent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and, where that is not practicable, generally to reduce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emissions and the impact on the environment as a whole:</a:t>
            </a:r>
            <a:endParaRPr lang="cs-CZ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cs-CZ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‘techniques’ shall include both the technology used and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way in which the installation is designed, built,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maintained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operated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decommissioned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(b) ‘available techniques’ means those developed on a scale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which allows implementation in the relevant industrial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sector, under economically and technically viable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conditions, taking into consideration the costs and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advantages, whether or not the techniques are used or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produced inside the Member State in question, as long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as they are reasonably accessible to the operator;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(c) ‘best’ means most effective in achieving a high general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level of protection of the environment as a whole.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determining the best available techniques, special consideration</a:t>
            </a:r>
            <a:r>
              <a:rPr lang="cs-CZ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should be given to the items listed in Annex IV;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What to compare/assess?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E7177-65C4-423B-8F77-2DBC6E88C13E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563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Plant</a:t>
            </a:r>
            <a:r>
              <a:rPr lang="cs-CZ" dirty="0" smtClean="0"/>
              <a:t> = </a:t>
            </a:r>
            <a:r>
              <a:rPr lang="cs-CZ" dirty="0" err="1" smtClean="0"/>
              <a:t>zavod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E7177-65C4-423B-8F77-2DBC6E88C13E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10.000</a:t>
            </a:r>
            <a:r>
              <a:rPr lang="cs-CZ" baseline="0" dirty="0" smtClean="0"/>
              <a:t> EUR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E7177-65C4-423B-8F77-2DBC6E88C13E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0B00F-1163-40F9-A247-4E617EE39C25}" type="slidenum">
              <a:rPr lang="cs-CZ"/>
              <a:pPr/>
              <a:t>12</a:t>
            </a:fld>
            <a:endParaRPr lang="cs-CZ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/>
              <a:t>Main EMS Principles</a:t>
            </a:r>
            <a:endParaRPr lang="cs-CZ" sz="1200" b="1" dirty="0" smtClean="0"/>
          </a:p>
          <a:p>
            <a:r>
              <a:rPr lang="en-GB" dirty="0" smtClean="0"/>
              <a:t>Priority of pollution prevention</a:t>
            </a:r>
            <a:endParaRPr lang="ru-RU" dirty="0" smtClean="0"/>
          </a:p>
          <a:p>
            <a:r>
              <a:rPr lang="en-GB" dirty="0" smtClean="0"/>
              <a:t>Assessment and management of existing environmental aspects</a:t>
            </a:r>
            <a:endParaRPr lang="ru-RU" dirty="0" smtClean="0"/>
          </a:p>
          <a:p>
            <a:r>
              <a:rPr lang="en-GB" dirty="0" smtClean="0"/>
              <a:t>Continual improvement</a:t>
            </a:r>
            <a:endParaRPr lang="ru-RU" dirty="0" smtClean="0"/>
          </a:p>
          <a:p>
            <a:r>
              <a:rPr lang="en-GB" dirty="0" smtClean="0"/>
              <a:t>Compliance with existing legal requirements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IP – </a:t>
            </a:r>
            <a:r>
              <a:rPr lang="cs-CZ" dirty="0" err="1" smtClean="0"/>
              <a:t>integrated</a:t>
            </a:r>
            <a:r>
              <a:rPr lang="cs-CZ" dirty="0" smtClean="0"/>
              <a:t> </a:t>
            </a:r>
            <a:r>
              <a:rPr lang="cs-CZ" dirty="0" err="1" smtClean="0"/>
              <a:t>permit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02756" indent="-270291"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81164" indent="-216233"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13629" indent="-216233"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46095" indent="-216233"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78560" indent="-216233" algn="ctr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11026" indent="-216233" algn="ctr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43491" indent="-216233" algn="ctr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75957" indent="-216233" algn="ctr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5A02DA55-4D3A-4E9D-B583-55590D015458}" type="slidenum">
              <a:rPr kumimoji="0" lang="en-US" altLang="cs-CZ" sz="900"/>
              <a:pPr/>
              <a:t>13</a:t>
            </a:fld>
            <a:endParaRPr kumimoji="0" lang="en-US" altLang="cs-CZ" sz="9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kumimoji="0" lang="nl-NL"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02F7-724B-43B6-A0AE-BDC3FF001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C22D-905D-4EBE-AEDC-DA277B898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90C1-9145-4F29-8365-1F4E5475AE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67532-0B7F-476E-BDE9-FD993D6036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0C89-0B2D-49CF-8062-9AC6348D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58C8-2ED1-4880-A56D-8CC98DD30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D4A0-C5E0-4CC0-B300-CD326CAC2A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91F2-72EB-42A2-9BED-2301241FF7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CF28-BB72-4465-ABE7-808E1DCE0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0B0B98-EB5D-461E-9728-8E25E3C225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425D1A-9801-4AEF-AC76-E3BECDD13E5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hyperlink" Target="http://eippcb.jrc.es/referenc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14350" y="765175"/>
            <a:ext cx="8018463" cy="1223665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cs-C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BAT </a:t>
            </a:r>
            <a:r>
              <a:rPr lang="cs-CZ" sz="4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assessment</a:t>
            </a:r>
            <a:r>
              <a:rPr lang="cs-C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cs-CZ" sz="4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methodology</a:t>
            </a:r>
            <a:endParaRPr lang="en-US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 eaLnBrk="1" hangingPunct="1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611560" y="5733256"/>
            <a:ext cx="81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Monika Přibylová 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24/4/2014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636912"/>
            <a:ext cx="2952328" cy="274613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348" y="3592428"/>
            <a:ext cx="2866745" cy="214729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4167"/>
            <a:ext cx="2873249" cy="1979349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02F7-724B-43B6-A0AE-BDC3FF001B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smtClean="0"/>
              <a:t>Detailed technological and operational description and BAT assessment </a:t>
            </a:r>
            <a:endParaRPr lang="en-US" sz="40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35480"/>
            <a:ext cx="8435280" cy="438912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Detailed description of whole plant include:</a:t>
            </a:r>
          </a:p>
          <a:p>
            <a:r>
              <a:rPr lang="en-US" dirty="0" smtClean="0">
                <a:latin typeface="Arial Narrow" pitchFamily="34" charset="0"/>
              </a:rPr>
              <a:t>management system,</a:t>
            </a:r>
          </a:p>
          <a:p>
            <a:r>
              <a:rPr lang="en-US" dirty="0" smtClean="0">
                <a:latin typeface="Arial Narrow" pitchFamily="34" charset="0"/>
              </a:rPr>
              <a:t>way </a:t>
            </a:r>
            <a:r>
              <a:rPr lang="en-US" dirty="0" smtClean="0">
                <a:latin typeface="Arial Narrow" pitchFamily="34" charset="0"/>
              </a:rPr>
              <a:t>of technology control – number of control places,</a:t>
            </a:r>
          </a:p>
          <a:p>
            <a:r>
              <a:rPr lang="en-US" dirty="0" smtClean="0">
                <a:latin typeface="Arial Narrow" pitchFamily="34" charset="0"/>
              </a:rPr>
              <a:t>way of sugar bulbs and main raw materials supply,</a:t>
            </a:r>
          </a:p>
          <a:p>
            <a:r>
              <a:rPr lang="en-US" dirty="0" smtClean="0">
                <a:latin typeface="Arial Narrow" pitchFamily="34" charset="0"/>
              </a:rPr>
              <a:t>description of supplementary processes – laboratory, waste management, </a:t>
            </a:r>
          </a:p>
          <a:p>
            <a:r>
              <a:rPr lang="en-US" dirty="0" smtClean="0">
                <a:latin typeface="Arial Narrow" pitchFamily="34" charset="0"/>
              </a:rPr>
              <a:t>reporting and monitoring system at different levels.</a:t>
            </a:r>
          </a:p>
          <a:p>
            <a:pPr lvl="0"/>
            <a:endParaRPr lang="en-US" dirty="0" smtClean="0">
              <a:latin typeface="Arial Narrow" pitchFamily="34" charset="0"/>
            </a:endParaRPr>
          </a:p>
          <a:p>
            <a:endParaRPr lang="en-US" dirty="0" smtClean="0">
              <a:latin typeface="Arial Narrow" pitchFamily="34" charset="0"/>
            </a:endParaRPr>
          </a:p>
          <a:p>
            <a:endParaRPr lang="en-US" dirty="0">
              <a:latin typeface="Arial Narrow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7" descr="j00788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411529"/>
            <a:ext cx="1619672" cy="14464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smtClean="0"/>
              <a:t>BAT improvement plan</a:t>
            </a:r>
            <a:endParaRPr lang="en-US" sz="44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00600"/>
          </a:xfrm>
        </p:spPr>
        <p:txBody>
          <a:bodyPr>
            <a:noAutofit/>
          </a:bodyPr>
          <a:lstStyle/>
          <a:p>
            <a:pPr marL="514350" lvl="0" indent="-514350">
              <a:buNone/>
            </a:pPr>
            <a:r>
              <a:rPr lang="en-US" sz="2400" b="1" dirty="0" smtClean="0">
                <a:latin typeface="Arial Narrow" pitchFamily="34" charset="0"/>
              </a:rPr>
              <a:t>1. summary of identified BAT  i</a:t>
            </a:r>
            <a:r>
              <a:rPr lang="en-US" sz="2400" dirty="0" smtClean="0">
                <a:latin typeface="Arial Narrow" pitchFamily="34" charset="0"/>
              </a:rPr>
              <a:t>n all technological/technique levels -  description of proposed techniques &amp; related KPI´s</a:t>
            </a:r>
          </a:p>
          <a:p>
            <a:pPr marL="514350" lvl="0" indent="-514350">
              <a:buNone/>
            </a:pPr>
            <a:r>
              <a:rPr lang="en-US" sz="2400" b="1" dirty="0" smtClean="0">
                <a:latin typeface="Arial Narrow" pitchFamily="34" charset="0"/>
              </a:rPr>
              <a:t>2. improvement proposal</a:t>
            </a:r>
            <a:endParaRPr lang="en-US" sz="2400" dirty="0" smtClean="0">
              <a:latin typeface="Arial Narrow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 Narrow" pitchFamily="34" charset="0"/>
              </a:rPr>
              <a:t>Selection of </a:t>
            </a:r>
            <a:r>
              <a:rPr lang="en-US" sz="2400" dirty="0" smtClean="0">
                <a:latin typeface="Arial Narrow" pitchFamily="34" charset="0"/>
              </a:rPr>
              <a:t>measures,</a:t>
            </a:r>
            <a:r>
              <a:rPr lang="en-US" sz="2400" dirty="0" smtClean="0">
                <a:latin typeface="Arial Narrow" pitchFamily="34" charset="0"/>
              </a:rPr>
              <a:t> which bring the best effect for the plant – i.e</a:t>
            </a:r>
            <a:r>
              <a:rPr lang="en-US" sz="2400" dirty="0" smtClean="0">
                <a:latin typeface="Arial Narrow" pitchFamily="34" charset="0"/>
              </a:rPr>
              <a:t>. for each identified measure</a:t>
            </a:r>
            <a:r>
              <a:rPr lang="en-US" sz="2400" dirty="0" smtClean="0">
                <a:latin typeface="Arial Narrow" pitchFamily="34" charset="0"/>
              </a:rPr>
              <a:t> calculation of: </a:t>
            </a:r>
          </a:p>
          <a:p>
            <a:pPr lvl="1"/>
            <a:r>
              <a:rPr lang="en-US" sz="2200" dirty="0" smtClean="0">
                <a:latin typeface="Arial Narrow" pitchFamily="34" charset="0"/>
              </a:rPr>
              <a:t>investment and operational costs, </a:t>
            </a:r>
          </a:p>
          <a:p>
            <a:pPr lvl="1"/>
            <a:r>
              <a:rPr lang="en-US" sz="2200" dirty="0" smtClean="0">
                <a:latin typeface="Arial Narrow" pitchFamily="34" charset="0"/>
              </a:rPr>
              <a:t>expected savings and benefits, and </a:t>
            </a:r>
          </a:p>
          <a:p>
            <a:pPr lvl="1"/>
            <a:r>
              <a:rPr lang="en-US" sz="2200" dirty="0" smtClean="0">
                <a:latin typeface="Arial Narrow" pitchFamily="34" charset="0"/>
              </a:rPr>
              <a:t>payback period</a:t>
            </a:r>
            <a:endParaRPr lang="en-US" sz="2200" dirty="0" smtClean="0">
              <a:latin typeface="Arial Narrow" pitchFamily="34" charset="0"/>
            </a:endParaRPr>
          </a:p>
          <a:p>
            <a:pPr marL="514350" lvl="0" indent="-514350">
              <a:buNone/>
            </a:pP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In case the plant breaches the legal requirements the identified improvements which ensure the compliance with legal requirements have to have the preference in the implementation</a:t>
            </a:r>
            <a:r>
              <a:rPr lang="en-US" sz="2200" b="1" dirty="0" smtClean="0">
                <a:solidFill>
                  <a:schemeClr val="bg2">
                    <a:lumMod val="50000"/>
                  </a:schemeClr>
                </a:solidFill>
                <a:latin typeface="Arial Narrow" pitchFamily="34" charset="0"/>
              </a:rPr>
              <a:t>.</a:t>
            </a:r>
            <a:endParaRPr lang="en-US" sz="2200" b="1" dirty="0" smtClean="0">
              <a:solidFill>
                <a:schemeClr val="bg2">
                  <a:lumMod val="50000"/>
                </a:schemeClr>
              </a:solidFill>
              <a:latin typeface="Arial Narrow" pitchFamily="34" charset="0"/>
            </a:endParaRPr>
          </a:p>
          <a:p>
            <a:pPr marL="514350" lvl="0" indent="-514350">
              <a:buNone/>
            </a:pPr>
            <a:r>
              <a:rPr lang="en-US" sz="2400" b="1" dirty="0" smtClean="0">
                <a:latin typeface="Arial Narrow" pitchFamily="34" charset="0"/>
              </a:rPr>
              <a:t>3. action plan proposal – </a:t>
            </a:r>
            <a:r>
              <a:rPr lang="en-US" sz="2400" dirty="0" smtClean="0">
                <a:latin typeface="Arial Narrow" pitchFamily="34" charset="0"/>
              </a:rPr>
              <a:t>allocation of reasonable time for implementation of proposed improvement  measures </a:t>
            </a:r>
            <a:r>
              <a:rPr lang="cs-CZ" sz="2400" dirty="0" smtClean="0">
                <a:latin typeface="Arial Narrow" pitchFamily="34" charset="0"/>
              </a:rPr>
              <a:t>         </a:t>
            </a:r>
            <a:r>
              <a:rPr lang="en-US" sz="2400" dirty="0" smtClean="0">
                <a:latin typeface="Arial Narrow" pitchFamily="34" charset="0"/>
              </a:rPr>
              <a:t>investment plan</a:t>
            </a:r>
            <a:endParaRPr lang="en-US" sz="2400" dirty="0" smtClean="0">
              <a:latin typeface="Arial Narrow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Šipka doprava 4"/>
          <p:cNvSpPr/>
          <p:nvPr/>
        </p:nvSpPr>
        <p:spPr>
          <a:xfrm>
            <a:off x="5106144" y="6174152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764704"/>
            <a:ext cx="8785225" cy="115252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Linkage between </a:t>
            </a:r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EMS and BAT determination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2468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2132855"/>
            <a:ext cx="8642350" cy="439248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800" dirty="0" smtClean="0">
                <a:latin typeface="Arial Narrow" pitchFamily="34" charset="0"/>
              </a:rPr>
              <a:t>I</a:t>
            </a:r>
            <a:r>
              <a:rPr lang="en-US" sz="2800" dirty="0" err="1" smtClean="0">
                <a:latin typeface="Arial Narrow" pitchFamily="34" charset="0"/>
              </a:rPr>
              <a:t>ntegrated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and </a:t>
            </a:r>
            <a:r>
              <a:rPr lang="en-US" sz="2800" dirty="0" err="1" smtClean="0">
                <a:latin typeface="Arial Narrow" pitchFamily="34" charset="0"/>
              </a:rPr>
              <a:t>preventi</a:t>
            </a:r>
            <a:r>
              <a:rPr lang="cs-CZ" sz="2800" dirty="0" smtClean="0">
                <a:latin typeface="Arial Narrow" pitchFamily="34" charset="0"/>
              </a:rPr>
              <a:t>ve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approaches form the basis of both systems.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 Narrow" pitchFamily="34" charset="0"/>
              </a:rPr>
              <a:t>Assessment of </a:t>
            </a:r>
            <a:r>
              <a:rPr lang="en-US" sz="2800" dirty="0" err="1" smtClean="0">
                <a:latin typeface="Arial Narrow" pitchFamily="34" charset="0"/>
              </a:rPr>
              <a:t>enviro</a:t>
            </a:r>
            <a:r>
              <a:rPr lang="en-US" sz="2800" dirty="0" smtClean="0">
                <a:latin typeface="Arial Narrow" pitchFamily="34" charset="0"/>
              </a:rPr>
              <a:t>. aspects and impacts is necessary for both EMS set up and BAT assessment.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 Narrow" pitchFamily="34" charset="0"/>
              </a:rPr>
              <a:t>EMS monitoring and reporting requirements can be used for BAT comparison.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 Narrow" pitchFamily="34" charset="0"/>
              </a:rPr>
              <a:t>EMS Programs may correspond to BAT improvement programs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Arial Narrow" pitchFamily="34" charset="0"/>
              </a:rPr>
              <a:t>EMS helps </a:t>
            </a:r>
            <a:r>
              <a:rPr lang="en-US" sz="2800" dirty="0" smtClean="0">
                <a:latin typeface="Arial Narrow" pitchFamily="34" charset="0"/>
              </a:rPr>
              <a:t>in preparing BAT determination and implementation</a:t>
            </a:r>
          </a:p>
          <a:p>
            <a:pPr>
              <a:lnSpc>
                <a:spcPct val="90000"/>
              </a:lnSpc>
              <a:buNone/>
            </a:pPr>
            <a:endParaRPr lang="en-US" sz="2800" dirty="0">
              <a:latin typeface="Arial Narrow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22F89B1-CE23-4A71-A993-AFCB6EAF426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406" y="908720"/>
            <a:ext cx="7632848" cy="1322512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pPr>
              <a:defRPr/>
            </a:pPr>
            <a:r>
              <a:rPr lang="cs-CZ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BAT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Sugar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 with capacity 7000 t beets processed per day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2005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154" name="Picture 4" descr="C:\Users\Jan Štejfa\Documents\0 IPPC Chorv2012\WS\Snímek 053 ore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14" y="2636912"/>
            <a:ext cx="6568074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5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551612" cy="1292225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Relation among installations and identification of sources of BAT information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84784"/>
            <a:ext cx="9540552" cy="537321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2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3"/>
          <p:cNvSpPr>
            <a:spLocks noGrp="1" noChangeArrowheads="1"/>
          </p:cNvSpPr>
          <p:nvPr>
            <p:ph type="title"/>
          </p:nvPr>
        </p:nvSpPr>
        <p:spPr>
          <a:xfrm>
            <a:off x="683568" y="549275"/>
            <a:ext cx="8460432" cy="935509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en-US" alt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Relevant BREFs for sugar </a:t>
            </a:r>
            <a:r>
              <a:rPr lang="cs-CZ" alt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plant BAT </a:t>
            </a:r>
            <a:r>
              <a:rPr lang="cs-CZ" altLang="cs-C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assessment</a:t>
            </a:r>
            <a:endParaRPr lang="en-US" altLang="cs-CZ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Content Placeholder 4"/>
          <p:cNvSpPr txBox="1">
            <a:spLocks noGrp="1" noChangeArrowheads="1"/>
          </p:cNvSpPr>
          <p:nvPr>
            <p:ph idx="1"/>
          </p:nvPr>
        </p:nvSpPr>
        <p:spPr>
          <a:xfrm>
            <a:off x="395288" y="1628775"/>
            <a:ext cx="8569325" cy="4681538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57200" indent="-457200" algn="l" defTabSz="1622425">
              <a:buFontTx/>
              <a:buNone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Sectoral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BREFs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current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status)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 algn="l" defTabSz="1622425">
              <a:spcAft>
                <a:spcPts val="1200"/>
              </a:spcAft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Sugar plant </a:t>
            </a:r>
          </a:p>
          <a:p>
            <a:pPr marL="714375" algn="l" defTabSz="1622425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Food, Drink and Milk Industries (2006)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defTabSz="1622425">
              <a:defRPr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Animal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feed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production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714375" algn="l" defTabSz="1622425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Food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Drink and Milk Industries (2006)</a:t>
            </a:r>
          </a:p>
          <a:p>
            <a:pPr marL="457200" indent="-457200" algn="l" defTabSz="1622425"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Power plant and generator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714375" algn="l" defTabSz="1622425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Large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Combustion Plants (2006)</a:t>
            </a:r>
          </a:p>
          <a:p>
            <a:pPr marL="457200" indent="-457200" algn="l" defTabSz="1622425"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Lime production</a:t>
            </a:r>
          </a:p>
          <a:p>
            <a:pPr marL="714375" algn="l" defTabSz="1622425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Cement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Lime and Magnesium Oxide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Manufacturing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Industries 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defTabSz="1622425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9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496176"/>
            <a:ext cx="1800200" cy="1932824"/>
          </a:xfrm>
        </p:spPr>
        <p:txBody>
          <a:bodyPr>
            <a:normAutofit fontScale="90000"/>
          </a:bodyPr>
          <a:lstStyle/>
          <a:p>
            <a:r>
              <a:rPr lang="cs-CZ" sz="2800" b="1" dirty="0" err="1" smtClean="0"/>
              <a:t>Example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of</a:t>
            </a: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sz="2800" b="1" dirty="0" err="1" smtClean="0"/>
              <a:t>mass</a:t>
            </a:r>
            <a:r>
              <a:rPr lang="cs-CZ" sz="2800" b="1" dirty="0" smtClean="0"/>
              <a:t> balance:</a:t>
            </a:r>
            <a:br>
              <a:rPr lang="cs-CZ" sz="2800" b="1" dirty="0" smtClean="0"/>
            </a:br>
            <a:r>
              <a:rPr lang="cs-CZ" sz="2800" b="1" dirty="0" err="1" smtClean="0"/>
              <a:t>sugar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production</a:t>
            </a:r>
            <a:endParaRPr lang="cs-CZ" sz="2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Рисунок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77" t="3671" r="3391" b="7334"/>
          <a:stretch/>
        </p:blipFill>
        <p:spPr bwMode="auto">
          <a:xfrm>
            <a:off x="1763688" y="0"/>
            <a:ext cx="7366208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9723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538" y="430530"/>
            <a:ext cx="6551612" cy="862013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r>
              <a:rPr lang="en-US" altLang="cs-CZ" sz="2800" dirty="0" smtClean="0">
                <a:cs typeface="Arial" pitchFamily="34" charset="0"/>
              </a:rPr>
              <a:t>BAT assessment </a:t>
            </a:r>
            <a:r>
              <a:rPr lang="cs-CZ" altLang="cs-CZ" sz="2800" dirty="0" smtClean="0">
                <a:cs typeface="Arial" pitchFamily="34" charset="0"/>
              </a:rPr>
              <a:t>– </a:t>
            </a:r>
            <a:r>
              <a:rPr lang="cs-CZ" altLang="cs-CZ" sz="3200" b="1" dirty="0" err="1" smtClean="0">
                <a:cs typeface="Arial" pitchFamily="34" charset="0"/>
              </a:rPr>
              <a:t>Sugar</a:t>
            </a:r>
            <a:r>
              <a:rPr lang="cs-CZ" altLang="cs-CZ" sz="3200" b="1" dirty="0" smtClean="0">
                <a:cs typeface="Arial" pitchFamily="34" charset="0"/>
              </a:rPr>
              <a:t> </a:t>
            </a:r>
            <a:r>
              <a:rPr lang="cs-CZ" altLang="cs-CZ" sz="3200" b="1" dirty="0" err="1" smtClean="0">
                <a:cs typeface="Arial" pitchFamily="34" charset="0"/>
              </a:rPr>
              <a:t>production</a:t>
            </a:r>
            <a:endParaRPr lang="ru-RU" altLang="cs-CZ" sz="3200" b="1" dirty="0" smtClean="0">
              <a:cs typeface="Arial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313140"/>
              </p:ext>
            </p:extLst>
          </p:nvPr>
        </p:nvGraphicFramePr>
        <p:xfrm>
          <a:off x="250825" y="1628775"/>
          <a:ext cx="8642350" cy="5083994"/>
        </p:xfrm>
        <a:graphic>
          <a:graphicData uri="http://schemas.openxmlformats.org/drawingml/2006/table">
            <a:tbl>
              <a:tblPr/>
              <a:tblGrid>
                <a:gridCol w="1439863"/>
                <a:gridCol w="2089150"/>
                <a:gridCol w="3240087"/>
                <a:gridCol w="1873250"/>
              </a:tblGrid>
              <a:tr h="58261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Technical solution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Achieved emissions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BATs associated emission values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Justification of the difference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4476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Waste waters quality</a:t>
                      </a:r>
                      <a:endParaRPr kumimoji="0" lang="en-US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The waste waters emission levels are slightly higher than the BATs associated emission values</a:t>
                      </a: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Parameter 	Concentration(mg/l)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BOD5 		&lt;25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COD 		&lt;125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TSS 		&lt;50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pH 		6 –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Oil and grease 	&lt;10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 N 		&lt;10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 P 		0.4 – 5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BREF FDM Table 5.1: Typical FDM waste water quality after treatment</a:t>
                      </a: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Not 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Fresh water consumption/t bp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0,3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</a:t>
                      </a:r>
                      <a:r>
                        <a:rPr kumimoji="0" lang="en-GB" altLang="cs-CZ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/t bp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measured value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0,25 – 0,4 m</a:t>
                      </a:r>
                      <a:r>
                        <a:rPr kumimoji="0" lang="en-GB" altLang="cs-CZ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/t bp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(FDM BREF ch </a:t>
                      </a: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4.7.7.3)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871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 consumption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310,6 kWh/ton beet 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energy balance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 – 367 kWh/t bp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(FDM BREF ch</a:t>
                      </a: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3.3.8.1.4)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55" marR="91455"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6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713"/>
            <a:ext cx="7992566" cy="648047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r>
              <a:rPr lang="en-US" altLang="cs-CZ" sz="3200" dirty="0" smtClean="0">
                <a:cs typeface="Arial" pitchFamily="34" charset="0"/>
              </a:rPr>
              <a:t>BAT assessment – Energy and steam production</a:t>
            </a:r>
            <a:endParaRPr lang="ru-RU" altLang="cs-CZ" sz="3200" dirty="0" smtClean="0">
              <a:cs typeface="Arial" pitchFamily="34" charset="0"/>
            </a:endParaRPr>
          </a:p>
        </p:txBody>
      </p:sp>
      <p:graphicFrame>
        <p:nvGraphicFramePr>
          <p:cNvPr id="5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74504"/>
              </p:ext>
            </p:extLst>
          </p:nvPr>
        </p:nvGraphicFramePr>
        <p:xfrm>
          <a:off x="287338" y="1412774"/>
          <a:ext cx="8569325" cy="5328593"/>
        </p:xfrm>
        <a:graphic>
          <a:graphicData uri="http://schemas.openxmlformats.org/drawingml/2006/table">
            <a:tbl>
              <a:tblPr/>
              <a:tblGrid>
                <a:gridCol w="1635125"/>
                <a:gridCol w="2400300"/>
                <a:gridCol w="2667000"/>
                <a:gridCol w="1866900"/>
              </a:tblGrid>
              <a:tr h="655580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Technical solution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Achieved emissions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BATs associated emission values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Justification of the difference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25381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Gas burners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Low-NOx burners are not used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Use of low-NOx burners 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(LCP BREF ch 7.5.4, table 7.37)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Not 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7552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 efficiency of natural gas utilization in boilers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92,25 – 92,55%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Protocol from measurement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 – 85 % 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(LCP BREF ch 7.5.2, table 7.35)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0040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NOx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in gas–fired boiler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132 – 196 mg.m-3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Protocol from measurement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 – 100 mg.m-3 (O2ref = 3 %)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(LCP BREF ch 7.5.4, table 7.37)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Not in compliance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(No low-NOx burners)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0040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 in gas–fired boiler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– 42 mg.m-3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Protocol from measurement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– 100 mg.m-3 (O2ref = 3 %)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(LCP BREF </a:t>
                      </a:r>
                      <a:r>
                        <a:rPr kumimoji="0" lang="en-GB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7.5.4, table 7.37)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548680"/>
            <a:ext cx="6551612" cy="575469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r>
              <a:rPr lang="en-GB" altLang="cs-CZ" sz="3200" dirty="0" smtClean="0">
                <a:cs typeface="Arial" pitchFamily="34" charset="0"/>
              </a:rPr>
              <a:t>BAT assessment –</a:t>
            </a:r>
            <a:r>
              <a:rPr lang="cs-CZ" altLang="cs-CZ" sz="3200" dirty="0" smtClean="0">
                <a:cs typeface="Arial" pitchFamily="34" charset="0"/>
              </a:rPr>
              <a:t> </a:t>
            </a:r>
            <a:r>
              <a:rPr lang="en-GB" altLang="cs-CZ" sz="3200" dirty="0" smtClean="0">
                <a:cs typeface="Arial" pitchFamily="34" charset="0"/>
              </a:rPr>
              <a:t>Lime production</a:t>
            </a:r>
            <a:endParaRPr lang="ru-RU" altLang="cs-CZ" sz="3200" dirty="0" smtClean="0">
              <a:cs typeface="Arial" pitchFamily="34" charset="0"/>
            </a:endParaRPr>
          </a:p>
        </p:txBody>
      </p:sp>
      <p:graphicFrame>
        <p:nvGraphicFramePr>
          <p:cNvPr id="5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85062"/>
              </p:ext>
            </p:extLst>
          </p:nvPr>
        </p:nvGraphicFramePr>
        <p:xfrm>
          <a:off x="251520" y="1124746"/>
          <a:ext cx="8569325" cy="5733255"/>
        </p:xfrm>
        <a:graphic>
          <a:graphicData uri="http://schemas.openxmlformats.org/drawingml/2006/table">
            <a:tbl>
              <a:tblPr/>
              <a:tblGrid>
                <a:gridCol w="1628775"/>
                <a:gridCol w="2390775"/>
                <a:gridCol w="2655888"/>
                <a:gridCol w="1893887"/>
              </a:tblGrid>
              <a:tr h="56291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Technical solution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Achieved emissions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BATs associated emission values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Justification of the difference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550046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en-US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ixed</a:t>
                      </a: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feed shaft kiln 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(MFSK)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Two mixed feed shaft kilns 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(MFSK)</a:t>
                      </a: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with capacity 100 and 60 t/day 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Fuel: black coal</a:t>
                      </a: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MFSK</a:t>
                      </a: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with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output 60 – 200 t/day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Fuel: Lump coke (metallurgical coke), anthracite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(CLM BREF ch. 2.2.7.1, 2.2.10.3)</a:t>
                      </a: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Note: As fuel is used hard coal with very high calorific value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4044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Thermal energy consumption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4065 MJ/t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source: Energy balance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941" marR="21588" marT="952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3400 – 4700 MJ/t 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(CLM BREF 2.5.3, tab 2.42)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4044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Electricity consumption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 </a:t>
                      </a:r>
                      <a:r>
                        <a:rPr kumimoji="0" lang="en-GB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kWh</a:t>
                      </a:r>
                      <a:r>
                        <a:rPr kumimoji="0" lang="en-GB" altLang="cs-CZ" sz="14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/t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source: Energy balance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941" marR="21588" marT="952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– 15 kWh</a:t>
                      </a:r>
                      <a:r>
                        <a:rPr kumimoji="0" lang="en-GB" altLang="cs-CZ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(CLM BREF 2.3.2.1)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Slightly</a:t>
                      </a: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higher</a:t>
                      </a:r>
                      <a:r>
                        <a:rPr kumimoji="0" lang="cs-CZ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Not 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4044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Consumption of limestone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2,08 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source: </a:t>
                      </a:r>
                      <a:r>
                        <a:rPr kumimoji="0" lang="cs-CZ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Material</a:t>
                      </a: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balance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941" marR="21588" marT="952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1,4 – 2,2 t of limestone per t of lime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(CLM BREF 2.3.1)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98164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 content in flue gases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Collector, discharge of excess gases - 10930 mg/m3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source: Protocol from measurement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941" marR="21588" marT="952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Generally 100 – 2500 mg/m3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 MSFK 1-6%, which corresponds to 12500 – 75000 mg/m3 (CLM BREF 2.3.3.4.2)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1" marR="2159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7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704088"/>
            <a:ext cx="7571184" cy="1143000"/>
          </a:xfrm>
        </p:spPr>
        <p:txBody>
          <a:bodyPr/>
          <a:lstStyle/>
          <a:p>
            <a:r>
              <a:rPr lang="en-GB" sz="4000" b="1" dirty="0" smtClean="0">
                <a:solidFill>
                  <a:schemeClr val="tx1"/>
                </a:solidFill>
              </a:rPr>
              <a:t>Content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idx="1"/>
          </p:nvPr>
        </p:nvSpPr>
        <p:spPr>
          <a:xfrm>
            <a:off x="1115616" y="1935480"/>
            <a:ext cx="6048672" cy="43891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cs-CZ" sz="2800" dirty="0" err="1" smtClean="0">
                <a:latin typeface="Arial Narrow" pitchFamily="34" charset="0"/>
              </a:rPr>
              <a:t>The</a:t>
            </a:r>
            <a:r>
              <a:rPr lang="cs-CZ" sz="2800" dirty="0" smtClean="0">
                <a:latin typeface="Arial Narrow" pitchFamily="34" charset="0"/>
              </a:rPr>
              <a:t> </a:t>
            </a:r>
            <a:r>
              <a:rPr lang="cs-CZ" sz="2800" dirty="0" err="1" smtClean="0">
                <a:latin typeface="Arial Narrow" pitchFamily="34" charset="0"/>
              </a:rPr>
              <a:t>aim</a:t>
            </a:r>
            <a:r>
              <a:rPr lang="cs-CZ" sz="2800" dirty="0" smtClean="0">
                <a:latin typeface="Arial Narrow" pitchFamily="34" charset="0"/>
              </a:rPr>
              <a:t> </a:t>
            </a:r>
            <a:r>
              <a:rPr lang="cs-CZ" sz="2800" dirty="0" err="1" smtClean="0">
                <a:latin typeface="Arial Narrow" pitchFamily="34" charset="0"/>
              </a:rPr>
              <a:t>of</a:t>
            </a:r>
            <a:r>
              <a:rPr lang="cs-CZ" sz="2800" dirty="0" smtClean="0">
                <a:latin typeface="Arial Narrow" pitchFamily="34" charset="0"/>
              </a:rPr>
              <a:t> BAT </a:t>
            </a:r>
            <a:r>
              <a:rPr lang="cs-CZ" sz="2800" dirty="0" err="1" smtClean="0">
                <a:latin typeface="Arial Narrow" pitchFamily="34" charset="0"/>
              </a:rPr>
              <a:t>assessment</a:t>
            </a:r>
            <a:r>
              <a:rPr lang="cs-CZ" sz="2800" dirty="0" smtClean="0">
                <a:latin typeface="Arial Narrow" pitchFamily="34" charset="0"/>
              </a:rPr>
              <a:t> </a:t>
            </a:r>
            <a:r>
              <a:rPr lang="cs-CZ" sz="2800" dirty="0" err="1" smtClean="0">
                <a:latin typeface="Arial Narrow" pitchFamily="34" charset="0"/>
              </a:rPr>
              <a:t>methodology</a:t>
            </a:r>
            <a:endParaRPr lang="en-US" sz="2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>
                <a:latin typeface="Arial Narrow" pitchFamily="34" charset="0"/>
              </a:rPr>
              <a:t>Steps </a:t>
            </a:r>
            <a:r>
              <a:rPr lang="cs-CZ" sz="2800" dirty="0" smtClean="0">
                <a:latin typeface="Arial Narrow" pitchFamily="34" charset="0"/>
              </a:rPr>
              <a:t>in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BAT assessment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cs-CZ" sz="2800" dirty="0" err="1" smtClean="0">
                <a:latin typeface="Arial Narrow" pitchFamily="34" charset="0"/>
              </a:rPr>
              <a:t>Practical</a:t>
            </a:r>
            <a:r>
              <a:rPr lang="cs-CZ" sz="2800" dirty="0" smtClean="0">
                <a:latin typeface="Arial Narrow" pitchFamily="34" charset="0"/>
              </a:rPr>
              <a:t> </a:t>
            </a:r>
            <a:r>
              <a:rPr lang="cs-CZ" sz="2800" dirty="0" err="1" smtClean="0">
                <a:latin typeface="Arial Narrow" pitchFamily="34" charset="0"/>
              </a:rPr>
              <a:t>example</a:t>
            </a:r>
            <a:r>
              <a:rPr lang="cs-CZ" sz="2800" dirty="0" smtClean="0">
                <a:latin typeface="Arial Narrow" pitchFamily="34" charset="0"/>
              </a:rPr>
              <a:t> </a:t>
            </a:r>
            <a:r>
              <a:rPr lang="cs-CZ" sz="2800" dirty="0" err="1" smtClean="0">
                <a:latin typeface="Arial Narrow" pitchFamily="34" charset="0"/>
              </a:rPr>
              <a:t>of</a:t>
            </a:r>
            <a:r>
              <a:rPr lang="cs-CZ" sz="2800" dirty="0" smtClean="0">
                <a:latin typeface="Arial Narrow" pitchFamily="34" charset="0"/>
              </a:rPr>
              <a:t> BAT </a:t>
            </a:r>
            <a:r>
              <a:rPr lang="cs-CZ" sz="2800" dirty="0" err="1" smtClean="0">
                <a:latin typeface="Arial Narrow" pitchFamily="34" charset="0"/>
              </a:rPr>
              <a:t>assessment</a:t>
            </a:r>
            <a:r>
              <a:rPr lang="cs-CZ" sz="2800" dirty="0" smtClean="0">
                <a:latin typeface="Arial Narrow" pitchFamily="34" charset="0"/>
              </a:rPr>
              <a:t> – Czech </a:t>
            </a:r>
            <a:r>
              <a:rPr lang="cs-CZ" sz="2800" dirty="0" err="1" smtClean="0">
                <a:latin typeface="Arial Narrow" pitchFamily="34" charset="0"/>
              </a:rPr>
              <a:t>sugar</a:t>
            </a:r>
            <a:r>
              <a:rPr lang="cs-CZ" sz="2800" dirty="0" smtClean="0">
                <a:latin typeface="Arial Narrow" pitchFamily="34" charset="0"/>
              </a:rPr>
              <a:t> plant</a:t>
            </a:r>
            <a:endParaRPr lang="en-US" sz="2800" dirty="0" smtClean="0">
              <a:latin typeface="Arial Narrow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E5988F5-A3E5-4580-BA69-4176C66DA5D8}" type="slidenum">
              <a:rPr lang="en-US"/>
              <a:pPr/>
              <a:t>2</a:t>
            </a:fld>
            <a:endParaRPr lang="en-US"/>
          </a:p>
        </p:txBody>
      </p:sp>
      <p:pic>
        <p:nvPicPr>
          <p:cNvPr id="8" name="Picture 3" descr="http://farm7.static.flickr.com/6081/6119738321_829e7c7be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7" y="4186573"/>
            <a:ext cx="2267744" cy="2671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632526" cy="862012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r>
              <a:rPr lang="en-US" altLang="cs-CZ" sz="3200" dirty="0" smtClean="0">
                <a:cs typeface="Arial" pitchFamily="34" charset="0"/>
              </a:rPr>
              <a:t>BAT assessment – Animal feed production</a:t>
            </a:r>
            <a:endParaRPr lang="ru-RU" altLang="cs-CZ" sz="3200" dirty="0" smtClean="0"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764597"/>
              </p:ext>
            </p:extLst>
          </p:nvPr>
        </p:nvGraphicFramePr>
        <p:xfrm>
          <a:off x="252413" y="1268759"/>
          <a:ext cx="8640762" cy="5394476"/>
        </p:xfrm>
        <a:graphic>
          <a:graphicData uri="http://schemas.openxmlformats.org/drawingml/2006/table">
            <a:tbl>
              <a:tblPr/>
              <a:tblGrid>
                <a:gridCol w="1646237"/>
                <a:gridCol w="2025278"/>
                <a:gridCol w="3065835"/>
                <a:gridCol w="1903412"/>
              </a:tblGrid>
              <a:tr h="534581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Technical solution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Achieved emissions</a:t>
                      </a:r>
                      <a:endParaRPr kumimoji="0" lang="cs-CZ" alt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BATs associated emission values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Justification of the difference</a:t>
                      </a:r>
                      <a:endParaRPr kumimoji="0" lang="cs-CZ" alt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140054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High temperature drying of sugar beet pulp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Gas-fired co-currently operated rotary drum drier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high temperature drying (HTD), the drying gas, e.g. air or flue-gas, is heated to a temperature of up to 950ºC by direct firing and then cooled to approximately 100 ºC by evaporation of water from the pulp in the drier.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(FDM BREF ch 4.7.7.1.2)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9162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 consumption/ evaporated water in the beet pulp driers 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3,35 MJ/kg water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Energy balance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0,556 – 0,972 kWh/kg water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2,0 – 3,5 MJ/kg water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(FDM BREF ch. 4.2.)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021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Dust from high temperature drying of beet pulp	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43,9 – 45,2 mg.m-3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source: Protocol from measurement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 – 60 mg.m-3 wet dust and 0.08 kg TOC/t of sliced beet under reference conditions 12 </a:t>
                      </a:r>
                      <a:r>
                        <a:rPr kumimoji="0" lang="en-GB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vol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-% O2 content of air 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(FDM BREF</a:t>
                      </a:r>
                      <a:r>
                        <a:rPr kumimoji="0" lang="cs-CZ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alt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4.7.7.1.2)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line with BAT</a:t>
                      </a:r>
                      <a:endParaRPr kumimoji="0" lang="cs-CZ" alt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0799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4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643192" cy="564672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/>
              <a:t>BAT Improvement Plan</a:t>
            </a:r>
            <a:endParaRPr lang="en-US" sz="3200" dirty="0"/>
          </a:p>
        </p:txBody>
      </p:sp>
      <p:graphicFrame>
        <p:nvGraphicFramePr>
          <p:cNvPr id="4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004691"/>
              </p:ext>
            </p:extLst>
          </p:nvPr>
        </p:nvGraphicFramePr>
        <p:xfrm>
          <a:off x="107503" y="1124743"/>
          <a:ext cx="9036496" cy="5733256"/>
        </p:xfrm>
        <a:graphic>
          <a:graphicData uri="http://schemas.openxmlformats.org/drawingml/2006/table">
            <a:tbl>
              <a:tblPr/>
              <a:tblGrid>
                <a:gridCol w="3011068"/>
                <a:gridCol w="3012714"/>
                <a:gridCol w="3012714"/>
              </a:tblGrid>
              <a:tr h="719302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Area of non-compliance</a:t>
                      </a:r>
                      <a:endParaRPr kumimoji="0" lang="en-US" alt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Technical solution</a:t>
                      </a:r>
                      <a:endParaRPr kumimoji="0" lang="en-US" alt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Date</a:t>
                      </a:r>
                      <a:endParaRPr kumimoji="0" lang="en-US" alt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763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Old gas burners with high </a:t>
                      </a:r>
                      <a:r>
                        <a:rPr kumimoji="0" lang="en-US" altLang="cs-CZ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NOx</a:t>
                      </a:r>
                      <a:r>
                        <a:rPr kumimoji="0" lang="en-US" alt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emissions</a:t>
                      </a:r>
                      <a:endParaRPr kumimoji="0" lang="en-US" alt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Introduction of low-</a:t>
                      </a:r>
                      <a:r>
                        <a:rPr kumimoji="0" lang="en-US" altLang="cs-CZ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NOx</a:t>
                      </a:r>
                      <a:r>
                        <a:rPr kumimoji="0" lang="en-US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burners</a:t>
                      </a:r>
                      <a:endParaRPr kumimoji="0" lang="en-US" alt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Boiler 1 – till the end of 2005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Boiler 2 – till the end of 2006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Boiler 3 – till the 31. 10. 2007</a:t>
                      </a:r>
                      <a:endParaRPr kumimoji="0" lang="en-US" alt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5963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Waste waters quality – low efficiency of waste water treatment plant</a:t>
                      </a:r>
                      <a:endParaRPr kumimoji="0" lang="en-US" alt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Reconstruction of waste water treatment plant, introduction of  anaerobical stage, utilizing of biogas in boilers </a:t>
                      </a:r>
                      <a:endParaRPr kumimoji="0" lang="en-US" alt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progress, in operation till the 31. 10. 2007</a:t>
                      </a:r>
                      <a:endParaRPr kumimoji="0" lang="en-US" alt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0358"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Higher electricity consumption of the lime production</a:t>
                      </a:r>
                      <a:endParaRPr kumimoji="0" lang="en-US" alt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Replacement of old electro engines and introduction of frequency control of big engines</a:t>
                      </a:r>
                      <a:endParaRPr kumimoji="0" lang="en-US" alt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0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6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400">
                          <a:solidFill>
                            <a:srgbClr val="002857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rgbClr val="0E1E7D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Step by step since now till 31.10. 2007</a:t>
                      </a:r>
                      <a:endParaRPr kumimoji="0" lang="en-US" alt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729" marR="45729"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4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Zástupný symbol pro obsah 4" descr="bee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803911"/>
            <a:ext cx="5577408" cy="507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8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011134"/>
            <a:ext cx="8532440" cy="83185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Purpose of BAT assessment methodology 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16831"/>
            <a:ext cx="8713788" cy="43918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Arial Narrow" pitchFamily="34" charset="0"/>
              </a:rPr>
              <a:t>the identification of ways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improve the effectiveness of installation </a:t>
            </a:r>
            <a:r>
              <a:rPr lang="en-US" dirty="0" smtClean="0">
                <a:latin typeface="Arial Narrow" pitchFamily="34" charset="0"/>
              </a:rPr>
              <a:t>operation that should be applicable to a particular site.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Arial Narrow" pitchFamily="34" charset="0"/>
              </a:rPr>
              <a:t>The identification of improvements in according to BAT concept is carried out through comparison of existing and potential possibilities, selection and financial appraisal of the suitable options.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latin typeface="Arial Narrow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50FD24F-3E67-4BAC-A013-BB8D1126A618}" type="slidenum">
              <a:rPr lang="en-US"/>
              <a:pPr/>
              <a:t>3</a:t>
            </a:fld>
            <a:endParaRPr lang="en-US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797152"/>
            <a:ext cx="2574032" cy="1930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9"/>
            <a:ext cx="84963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BAT assessment scheme in a sugar </a:t>
            </a:r>
            <a:r>
              <a:rPr lang="cs-CZ" sz="31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</a:t>
            </a:r>
            <a:r>
              <a:rPr lang="en-US" sz="31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1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31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sources of BAT information</a:t>
            </a:r>
            <a:endParaRPr lang="en-US" sz="31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3EC294D-5419-47A7-BB95-837B1633A489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1024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318030"/>
              </p:ext>
            </p:extLst>
          </p:nvPr>
        </p:nvGraphicFramePr>
        <p:xfrm>
          <a:off x="0" y="1196752"/>
          <a:ext cx="9144000" cy="5661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5" name="Worksheet" r:id="rId4" imgW="7562850" imgH="4533900" progId="Excel.Sheet.8">
                  <p:embed/>
                </p:oleObj>
              </mc:Choice>
              <mc:Fallback>
                <p:oleObj name="Worksheet" r:id="rId4" imgW="7562850" imgH="4533900" progId="Excel.Shee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96752"/>
                        <a:ext cx="9144000" cy="5661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0473" y="908720"/>
            <a:ext cx="8373616" cy="91916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err="1" smtClean="0">
                <a:solidFill>
                  <a:srgbClr val="FF0000"/>
                </a:solidFill>
              </a:rPr>
              <a:t>Information</a:t>
            </a:r>
            <a:r>
              <a:rPr lang="cs-CZ" sz="4000" b="1" dirty="0" smtClean="0">
                <a:solidFill>
                  <a:srgbClr val="FF0000"/>
                </a:solidFill>
              </a:rPr>
              <a:t> </a:t>
            </a:r>
            <a:r>
              <a:rPr lang="cs-CZ" sz="4000" b="1" dirty="0" err="1" smtClean="0">
                <a:solidFill>
                  <a:srgbClr val="FF0000"/>
                </a:solidFill>
              </a:rPr>
              <a:t>sources</a:t>
            </a:r>
            <a:r>
              <a:rPr lang="cs-CZ" sz="4000" b="1" dirty="0" smtClean="0">
                <a:solidFill>
                  <a:srgbClr val="FF0000"/>
                </a:solidFill>
              </a:rPr>
              <a:t> </a:t>
            </a:r>
            <a:r>
              <a:rPr lang="cs-CZ" sz="4000" b="1" dirty="0" err="1" smtClean="0">
                <a:solidFill>
                  <a:srgbClr val="FF0000"/>
                </a:solidFill>
              </a:rPr>
              <a:t>for</a:t>
            </a:r>
            <a:r>
              <a:rPr lang="cs-CZ" sz="4000" b="1" dirty="0" smtClean="0">
                <a:solidFill>
                  <a:srgbClr val="FF0000"/>
                </a:solidFill>
              </a:rPr>
              <a:t> </a:t>
            </a:r>
            <a:br>
              <a:rPr lang="cs-CZ" sz="4000" b="1" dirty="0" smtClean="0">
                <a:solidFill>
                  <a:srgbClr val="FF0000"/>
                </a:solidFill>
              </a:rPr>
            </a:br>
            <a:r>
              <a:rPr lang="en-US" sz="4000" b="1" dirty="0" smtClean="0">
                <a:solidFill>
                  <a:srgbClr val="FF0000"/>
                </a:solidFill>
              </a:rPr>
              <a:t>BAT </a:t>
            </a:r>
            <a:r>
              <a:rPr lang="cs-CZ" sz="4000" b="1" dirty="0" err="1" smtClean="0">
                <a:solidFill>
                  <a:srgbClr val="FF0000"/>
                </a:solidFill>
              </a:rPr>
              <a:t>assessment</a:t>
            </a:r>
            <a:r>
              <a:rPr lang="cs-CZ" sz="4000" b="1" dirty="0" smtClean="0">
                <a:solidFill>
                  <a:srgbClr val="FF0000"/>
                </a:solidFill>
              </a:rPr>
              <a:t> and </a:t>
            </a:r>
            <a:r>
              <a:rPr lang="cs-CZ" sz="4000" b="1" dirty="0" err="1" smtClean="0">
                <a:solidFill>
                  <a:srgbClr val="FF0000"/>
                </a:solidFill>
              </a:rPr>
              <a:t>determination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 Narrow" pitchFamily="34" charset="0"/>
              </a:rPr>
              <a:t>ВАТ </a:t>
            </a:r>
            <a:r>
              <a:rPr lang="en-US" sz="2800" dirty="0" smtClean="0">
                <a:latin typeface="Arial Narrow" pitchFamily="34" charset="0"/>
              </a:rPr>
              <a:t>Reference Documents (BREF) as benchmark</a:t>
            </a:r>
            <a:r>
              <a:rPr lang="cs-CZ" sz="2800" dirty="0">
                <a:latin typeface="Arial Narrow" pitchFamily="34" charset="0"/>
              </a:rPr>
              <a:t> </a:t>
            </a:r>
            <a:r>
              <a:rPr lang="cs-CZ" sz="2800" dirty="0">
                <a:latin typeface="Arial Narrow" pitchFamily="34" charset="0"/>
                <a:hlinkClick r:id="rId2"/>
              </a:rPr>
              <a:t>http://eippcb.jrc.es/reference</a:t>
            </a:r>
            <a:r>
              <a:rPr lang="cs-CZ" sz="2800" dirty="0" smtClean="0">
                <a:latin typeface="Arial Narrow" pitchFamily="34" charset="0"/>
                <a:hlinkClick r:id="rId2"/>
              </a:rPr>
              <a:t>/</a:t>
            </a:r>
            <a:r>
              <a:rPr lang="cs-CZ" sz="2800" dirty="0" smtClean="0">
                <a:latin typeface="Arial Narrow" pitchFamily="34" charset="0"/>
              </a:rPr>
              <a:t> </a:t>
            </a:r>
            <a:endParaRPr lang="en-US" sz="2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 Narrow" pitchFamily="34" charset="0"/>
              </a:rPr>
              <a:t>C</a:t>
            </a:r>
            <a:r>
              <a:rPr lang="en-US" sz="2800" dirty="0" err="1" smtClean="0">
                <a:latin typeface="Arial Narrow" pitchFamily="34" charset="0"/>
              </a:rPr>
              <a:t>riteria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for identifying/evaluating BAT (Annex </a:t>
            </a:r>
            <a:r>
              <a:rPr lang="en-US" sz="2800" dirty="0" smtClean="0">
                <a:latin typeface="Arial Narrow" pitchFamily="34" charset="0"/>
              </a:rPr>
              <a:t>I</a:t>
            </a:r>
            <a:r>
              <a:rPr lang="cs-CZ" sz="2800" dirty="0" smtClean="0">
                <a:latin typeface="Arial Narrow" pitchFamily="34" charset="0"/>
              </a:rPr>
              <a:t>II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of the </a:t>
            </a:r>
            <a:r>
              <a:rPr lang="en-US" sz="2800" dirty="0" smtClean="0">
                <a:latin typeface="Arial Narrow" pitchFamily="34" charset="0"/>
              </a:rPr>
              <a:t>I</a:t>
            </a:r>
            <a:r>
              <a:rPr lang="cs-CZ" sz="2800" dirty="0" smtClean="0">
                <a:latin typeface="Arial Narrow" pitchFamily="34" charset="0"/>
              </a:rPr>
              <a:t>ED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Directive)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 Narrow" pitchFamily="34" charset="0"/>
              </a:rPr>
              <a:t>O</a:t>
            </a:r>
            <a:r>
              <a:rPr lang="en-US" sz="2800" dirty="0" err="1" smtClean="0">
                <a:latin typeface="Arial Narrow" pitchFamily="34" charset="0"/>
              </a:rPr>
              <a:t>ther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BAT related guidance (UK guidance notes, IFC </a:t>
            </a:r>
            <a:r>
              <a:rPr lang="en-US" sz="2800" dirty="0" err="1" smtClean="0">
                <a:latin typeface="Arial Narrow" pitchFamily="34" charset="0"/>
              </a:rPr>
              <a:t>sectoral</a:t>
            </a:r>
            <a:r>
              <a:rPr lang="en-US" sz="2800" dirty="0" smtClean="0">
                <a:latin typeface="Arial Narrow" pitchFamily="34" charset="0"/>
              </a:rPr>
              <a:t> guidelines</a:t>
            </a:r>
            <a:r>
              <a:rPr lang="en-US" sz="2800" dirty="0" smtClean="0">
                <a:latin typeface="Arial Narrow" pitchFamily="34" charset="0"/>
              </a:rPr>
              <a:t>,…)</a:t>
            </a:r>
            <a:endParaRPr lang="cs-CZ" sz="2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err="1" smtClean="0">
                <a:latin typeface="Arial Narrow" pitchFamily="34" charset="0"/>
              </a:rPr>
              <a:t>Cleaner</a:t>
            </a:r>
            <a:r>
              <a:rPr lang="cs-CZ" sz="2800" dirty="0" smtClean="0">
                <a:latin typeface="Arial Narrow" pitchFamily="34" charset="0"/>
              </a:rPr>
              <a:t> technology </a:t>
            </a:r>
            <a:r>
              <a:rPr lang="cs-CZ" sz="2800" dirty="0" err="1" smtClean="0">
                <a:latin typeface="Arial Narrow" pitchFamily="34" charset="0"/>
              </a:rPr>
              <a:t>methodology</a:t>
            </a:r>
            <a:endParaRPr lang="cs-CZ" sz="2800" dirty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 Narrow" pitchFamily="34" charset="0"/>
              </a:rPr>
              <a:t>…</a:t>
            </a:r>
            <a:endParaRPr lang="en-US" sz="2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endParaRPr lang="en-US" sz="2800" dirty="0">
              <a:latin typeface="Arial Narrow" pitchFamily="34" charset="0"/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3C7973-EC53-48DE-8097-9F6C7A3C6038}" type="slidenum">
              <a:rPr lang="en-US"/>
              <a:pPr/>
              <a:t>5</a:t>
            </a:fld>
            <a:endParaRPr lang="en-US"/>
          </a:p>
        </p:txBody>
      </p:sp>
      <p:pic>
        <p:nvPicPr>
          <p:cNvPr id="8196" name="Picture 4" descr="j00787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5043487"/>
            <a:ext cx="747713" cy="1814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for BAT assessment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92129" y="2660999"/>
            <a:ext cx="3440038" cy="2239737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7067128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Basic technical description and capacity parameters </a:t>
            </a:r>
            <a:r>
              <a:rPr lang="cs-CZ" dirty="0" smtClean="0">
                <a:latin typeface="Arial Narrow" pitchFamily="34" charset="0"/>
              </a:rPr>
              <a:t>as a 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source of BAT´s identification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Arial Narrow" pitchFamily="34" charset="0"/>
              </a:rPr>
              <a:t>G</a:t>
            </a:r>
            <a:r>
              <a:rPr lang="en-US" dirty="0" err="1" smtClean="0">
                <a:latin typeface="Arial Narrow" pitchFamily="34" charset="0"/>
              </a:rPr>
              <a:t>eneral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BAT 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Define key performance indicators (</a:t>
            </a:r>
            <a:r>
              <a:rPr lang="en-US" dirty="0" smtClean="0">
                <a:latin typeface="Arial Narrow" pitchFamily="34" charset="0"/>
              </a:rPr>
              <a:t>KPIs)</a:t>
            </a:r>
            <a:endParaRPr lang="en-US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Detailed technological and operational description and BAT </a:t>
            </a:r>
            <a:r>
              <a:rPr lang="en-US" dirty="0" smtClean="0">
                <a:latin typeface="Arial Narrow" pitchFamily="34" charset="0"/>
              </a:rPr>
              <a:t>assessment</a:t>
            </a:r>
            <a:endParaRPr lang="en-US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Summary of identified BAT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Proposal</a:t>
            </a:r>
            <a:r>
              <a:rPr lang="cs-CZ" dirty="0" smtClean="0">
                <a:latin typeface="Arial Narrow" pitchFamily="34" charset="0"/>
              </a:rPr>
              <a:t> </a:t>
            </a:r>
            <a:r>
              <a:rPr lang="cs-CZ" dirty="0" err="1" smtClean="0">
                <a:latin typeface="Arial Narrow" pitchFamily="34" charset="0"/>
              </a:rPr>
              <a:t>of</a:t>
            </a:r>
            <a:r>
              <a:rPr lang="cs-CZ" dirty="0">
                <a:latin typeface="Arial Narrow" pitchFamily="34" charset="0"/>
              </a:rPr>
              <a:t> </a:t>
            </a:r>
            <a:r>
              <a:rPr lang="cs-CZ" dirty="0" smtClean="0">
                <a:latin typeface="Arial Narrow" pitchFamily="34" charset="0"/>
              </a:rPr>
              <a:t>i</a:t>
            </a:r>
            <a:r>
              <a:rPr lang="en-US" dirty="0" err="1" smtClean="0">
                <a:latin typeface="Arial Narrow" pitchFamily="34" charset="0"/>
              </a:rPr>
              <a:t>mprovement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cs-CZ" dirty="0" err="1" smtClean="0">
                <a:latin typeface="Arial Narrow" pitchFamily="34" charset="0"/>
              </a:rPr>
              <a:t>plan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Basic technical description and capacity characteristics</a:t>
            </a:r>
            <a:endParaRPr lang="en-US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/>
          <a:lstStyle/>
          <a:p>
            <a:pPr lvl="0">
              <a:buNone/>
            </a:pPr>
            <a:endParaRPr lang="en-US" dirty="0" smtClean="0">
              <a:latin typeface="Arial Narrow" pitchFamily="34" charset="0"/>
            </a:endParaRPr>
          </a:p>
          <a:p>
            <a:r>
              <a:rPr lang="en-US" dirty="0" smtClean="0">
                <a:latin typeface="Arial Narrow" pitchFamily="34" charset="0"/>
              </a:rPr>
              <a:t>principles of sugar production and power production,</a:t>
            </a:r>
          </a:p>
          <a:p>
            <a:r>
              <a:rPr lang="en-US" dirty="0" smtClean="0">
                <a:latin typeface="Arial Narrow" pitchFamily="34" charset="0"/>
              </a:rPr>
              <a:t>number days per year of operation, </a:t>
            </a:r>
          </a:p>
          <a:p>
            <a:r>
              <a:rPr lang="en-US" dirty="0" smtClean="0">
                <a:latin typeface="Arial Narrow" pitchFamily="34" charset="0"/>
              </a:rPr>
              <a:t>capacity of sugar bulbs per day processing, </a:t>
            </a:r>
          </a:p>
          <a:p>
            <a:r>
              <a:rPr lang="en-US" dirty="0" smtClean="0">
                <a:latin typeface="Arial Narrow" pitchFamily="34" charset="0"/>
              </a:rPr>
              <a:t>fuel consumption and performance of power plant, </a:t>
            </a:r>
          </a:p>
          <a:p>
            <a:r>
              <a:rPr lang="en-US" dirty="0" smtClean="0">
                <a:latin typeface="Arial Narrow" pitchFamily="34" charset="0"/>
              </a:rPr>
              <a:t>capacity of lime production in tones of lime per day,</a:t>
            </a:r>
          </a:p>
          <a:p>
            <a:r>
              <a:rPr lang="en-US" dirty="0" smtClean="0">
                <a:latin typeface="Arial Narrow" pitchFamily="34" charset="0"/>
              </a:rPr>
              <a:t>capacity of WWTP in m3/day,</a:t>
            </a:r>
          </a:p>
          <a:p>
            <a:r>
              <a:rPr lang="en-US" dirty="0" smtClean="0">
                <a:latin typeface="Arial Narrow" pitchFamily="34" charset="0"/>
              </a:rPr>
              <a:t>Mass and energy balances</a:t>
            </a:r>
            <a:endParaRPr lang="en-US" dirty="0" smtClean="0">
              <a:latin typeface="Arial Narrow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Description of main technologies</a:t>
            </a:r>
            <a:endParaRPr lang="en-US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Arial Narrow" pitchFamily="34" charset="0"/>
              </a:rPr>
              <a:t>For the elementary/general BAT assessment</a:t>
            </a:r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i="1" dirty="0" smtClean="0">
                <a:latin typeface="Arial Narrow" pitchFamily="34" charset="0"/>
              </a:rPr>
              <a:t>Necessary data: basic process/block scheme drawing and description of main installations/technologies</a:t>
            </a:r>
          </a:p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Examples: </a:t>
            </a:r>
          </a:p>
          <a:p>
            <a:r>
              <a:rPr lang="en-US" dirty="0" smtClean="0">
                <a:latin typeface="Arial Narrow" pitchFamily="34" charset="0"/>
              </a:rPr>
              <a:t>water based transport of sugar bulbs, </a:t>
            </a:r>
          </a:p>
          <a:p>
            <a:r>
              <a:rPr lang="en-US" dirty="0" smtClean="0">
                <a:latin typeface="Arial Narrow" pitchFamily="34" charset="0"/>
              </a:rPr>
              <a:t>five stages evaporator with thermo compression, </a:t>
            </a:r>
          </a:p>
          <a:p>
            <a:r>
              <a:rPr lang="en-US" dirty="0" smtClean="0">
                <a:latin typeface="Arial Narrow" pitchFamily="34" charset="0"/>
              </a:rPr>
              <a:t>WWTP with first anaerobic stage </a:t>
            </a:r>
            <a:r>
              <a:rPr lang="en-US" dirty="0" smtClean="0">
                <a:latin typeface="Arial Narrow" pitchFamily="34" charset="0"/>
              </a:rPr>
              <a:t>and </a:t>
            </a:r>
            <a:r>
              <a:rPr lang="en-US" dirty="0" smtClean="0">
                <a:latin typeface="Arial Narrow" pitchFamily="34" charset="0"/>
              </a:rPr>
              <a:t>second aerobic stage with closed circle of water through sedimentation basin,</a:t>
            </a:r>
          </a:p>
          <a:p>
            <a:r>
              <a:rPr lang="en-US" dirty="0" smtClean="0">
                <a:latin typeface="Arial Narrow" pitchFamily="34" charset="0"/>
              </a:rPr>
              <a:t>black coal power plant equipped by fabric filters for flue gas cleaning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 smtClean="0"/>
              <a:t>Key Performance Indicators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Arial Narrow" pitchFamily="34" charset="0"/>
              </a:rPr>
              <a:t>Definition of KPIs throughout the plant to be used to report and monitor performance</a:t>
            </a:r>
          </a:p>
          <a:p>
            <a:r>
              <a:rPr lang="en-US" sz="2800" dirty="0" smtClean="0">
                <a:latin typeface="Arial Narrow" pitchFamily="34" charset="0"/>
              </a:rPr>
              <a:t>Main KPI = values related to 1 t of processed raw material or 1 t of product, and efficiency of production, </a:t>
            </a:r>
          </a:p>
          <a:p>
            <a:pPr>
              <a:buNone/>
            </a:pPr>
            <a:r>
              <a:rPr lang="en-US" sz="2800" dirty="0" smtClean="0">
                <a:latin typeface="Arial Narrow" pitchFamily="34" charset="0"/>
              </a:rPr>
              <a:t>Examples:  </a:t>
            </a:r>
          </a:p>
          <a:p>
            <a:r>
              <a:rPr lang="en-US" sz="2800" dirty="0" smtClean="0">
                <a:latin typeface="Arial Narrow" pitchFamily="34" charset="0"/>
              </a:rPr>
              <a:t>consumed beets / 1t of sugar, </a:t>
            </a:r>
          </a:p>
          <a:p>
            <a:r>
              <a:rPr lang="en-US" sz="2800" dirty="0" smtClean="0">
                <a:latin typeface="Arial Narrow" pitchFamily="34" charset="0"/>
              </a:rPr>
              <a:t>consumed water/ 1t of sugar, </a:t>
            </a:r>
          </a:p>
          <a:p>
            <a:r>
              <a:rPr lang="en-US" sz="2800" dirty="0" smtClean="0">
                <a:latin typeface="Arial Narrow" pitchFamily="34" charset="0"/>
              </a:rPr>
              <a:t>consumed natural gas 1/t of sugar, </a:t>
            </a:r>
          </a:p>
          <a:p>
            <a:r>
              <a:rPr lang="en-US" sz="2800" dirty="0" smtClean="0">
                <a:latin typeface="Arial Narrow" pitchFamily="34" charset="0"/>
              </a:rPr>
              <a:t>COD in waste water</a:t>
            </a:r>
            <a:endParaRPr lang="en-US" sz="2800" i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cs-CZ" sz="2800" i="1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Arial Narrow" pitchFamily="34" charset="0"/>
              </a:rPr>
              <a:t>Sources of KPI: e.g. BREFs, IFC EHS Guidelines for Sugar Manufacturing. </a:t>
            </a:r>
          </a:p>
          <a:p>
            <a:endParaRPr lang="en-US" sz="2800" i="1" dirty="0">
              <a:latin typeface="Arial Narrow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D423-34EF-4A83-877C-3A72078839F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302704"/>
            <a:ext cx="3055038" cy="199850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TC101859861[[fn=Veletrh]]</Template>
  <TotalTime>5584</TotalTime>
  <Words>1697</Words>
  <Application>Microsoft Office PowerPoint</Application>
  <PresentationFormat>Předvádění na obrazovce (4:3)</PresentationFormat>
  <Paragraphs>270</Paragraphs>
  <Slides>22</Slides>
  <Notes>6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4" baseType="lpstr">
      <vt:lpstr>Tok</vt:lpstr>
      <vt:lpstr>Worksheet</vt:lpstr>
      <vt:lpstr>Prezentace aplikace PowerPoint</vt:lpstr>
      <vt:lpstr>Content</vt:lpstr>
      <vt:lpstr>Purpose of BAT assessment methodology </vt:lpstr>
      <vt:lpstr> General BAT assessment scheme in a sugar plant – identification of sources of BAT information</vt:lpstr>
      <vt:lpstr>Information sources for  BAT assessment and determination</vt:lpstr>
      <vt:lpstr>Steps for BAT assessment</vt:lpstr>
      <vt:lpstr>Basic technical description and capacity characteristics</vt:lpstr>
      <vt:lpstr>Description of main technologies</vt:lpstr>
      <vt:lpstr>Key Performance Indicators</vt:lpstr>
      <vt:lpstr>Detailed technological and operational description and BAT assessment </vt:lpstr>
      <vt:lpstr>BAT improvement plan</vt:lpstr>
      <vt:lpstr>Linkage between  EMS and BAT determination</vt:lpstr>
      <vt:lpstr>Example of BAT assessment: Sugar plant with capacity 7000 t beets processed per day, CR in 2005</vt:lpstr>
      <vt:lpstr>Relation among installations and identification of sources of BAT information</vt:lpstr>
      <vt:lpstr>Relevant BREFs for sugar plant BAT assessment</vt:lpstr>
      <vt:lpstr>Example of  mass balance: sugar production</vt:lpstr>
      <vt:lpstr>BAT assessment – Sugar production</vt:lpstr>
      <vt:lpstr>BAT assessment – Energy and steam production</vt:lpstr>
      <vt:lpstr>BAT assessment – Lime production</vt:lpstr>
      <vt:lpstr>BAT assessment – Animal feed production</vt:lpstr>
      <vt:lpstr>BAT Improvement Plan</vt:lpstr>
      <vt:lpstr>Děkuji za pozornost</vt:lpstr>
    </vt:vector>
  </TitlesOfParts>
  <Company>ENVIROS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mpribylova</dc:creator>
  <cp:lastModifiedBy>Monika Pribylova</cp:lastModifiedBy>
  <cp:revision>86</cp:revision>
  <cp:lastPrinted>2013-11-19T13:44:41Z</cp:lastPrinted>
  <dcterms:created xsi:type="dcterms:W3CDTF">2005-05-05T17:43:58Z</dcterms:created>
  <dcterms:modified xsi:type="dcterms:W3CDTF">2014-04-16T15:00:54Z</dcterms:modified>
</cp:coreProperties>
</file>