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ls" ContentType="application/vnd.ms-exce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402" r:id="rId2"/>
    <p:sldId id="403" r:id="rId3"/>
    <p:sldId id="404" r:id="rId4"/>
    <p:sldId id="405" r:id="rId5"/>
    <p:sldId id="406" r:id="rId6"/>
    <p:sldId id="407" r:id="rId7"/>
    <p:sldId id="408" r:id="rId8"/>
    <p:sldId id="409" r:id="rId9"/>
    <p:sldId id="410" r:id="rId10"/>
    <p:sldId id="411" r:id="rId11"/>
    <p:sldId id="412" r:id="rId12"/>
    <p:sldId id="413" r:id="rId13"/>
    <p:sldId id="414" r:id="rId14"/>
    <p:sldId id="415" r:id="rId15"/>
    <p:sldId id="416" r:id="rId16"/>
    <p:sldId id="417" r:id="rId17"/>
    <p:sldId id="418" r:id="rId18"/>
    <p:sldId id="419" r:id="rId19"/>
    <p:sldId id="420" r:id="rId20"/>
    <p:sldId id="421" r:id="rId21"/>
    <p:sldId id="422" r:id="rId22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E9E53B"/>
    <a:srgbClr val="FFFFE1"/>
    <a:srgbClr val="0066FF"/>
    <a:srgbClr val="061F66"/>
    <a:srgbClr val="D600AD"/>
    <a:srgbClr val="FFCC66"/>
    <a:srgbClr val="FF5050"/>
    <a:srgbClr val="FFFF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28" autoAdjust="0"/>
    <p:restoredTop sz="95200" autoAdjust="0"/>
  </p:normalViewPr>
  <p:slideViewPr>
    <p:cSldViewPr>
      <p:cViewPr>
        <p:scale>
          <a:sx n="70" d="100"/>
          <a:sy n="70" d="100"/>
        </p:scale>
        <p:origin x="-1332" y="-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3120EB-E034-49B0-9174-6DCFD20037F2}" type="datetimeFigureOut">
              <a:rPr lang="en-US" smtClean="0"/>
              <a:pPr/>
              <a:t>4/24/2014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859030-A2DD-403A-A41B-84D71608A65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598444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2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D5F3A010-5C24-4441-AA09-F84D667FBE29}" type="datetimeFigureOut">
              <a:rPr lang="en-GB" smtClean="0"/>
              <a:pPr/>
              <a:t>24/04/2014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08" tIns="46054" rIns="92108" bIns="46054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2108" tIns="46054" rIns="92108" bIns="4605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2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F12E0633-D742-427C-95D8-0F1C541939B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2101245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CE7177-65C4-423B-8F77-2DBC6E88C13E}" type="slidenum">
              <a:rPr lang="cs-CZ" smtClean="0"/>
              <a:pPr/>
              <a:t>1</a:t>
            </a:fld>
            <a:endParaRPr lang="cs-CZ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CE7177-65C4-423B-8F77-2DBC6E88C13E}" type="slidenum">
              <a:rPr lang="cs-CZ" smtClean="0"/>
              <a:pPr/>
              <a:t>10</a:t>
            </a:fld>
            <a:endParaRPr lang="cs-CZ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200" dirty="0" smtClean="0">
                <a:solidFill>
                  <a:schemeClr val="bg2">
                    <a:lumMod val="50000"/>
                  </a:schemeClr>
                </a:solidFill>
                <a:latin typeface="Arial Narrow" pitchFamily="34" charset="0"/>
              </a:rPr>
              <a:t>In case the plant breaches the legal requirements the identified improvements which ensure the compliance with legal requirements have to have the preference in the implementation</a:t>
            </a:r>
            <a:r>
              <a:rPr lang="en-US" sz="2200" b="1" dirty="0" smtClean="0">
                <a:solidFill>
                  <a:schemeClr val="bg2">
                    <a:lumMod val="50000"/>
                  </a:schemeClr>
                </a:solidFill>
                <a:latin typeface="Arial Narrow" pitchFamily="34" charset="0"/>
              </a:rPr>
              <a:t>.</a:t>
            </a:r>
            <a:endParaRPr lang="en-US" sz="2400" dirty="0" smtClean="0">
              <a:latin typeface="Arial Narrow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CE7177-65C4-423B-8F77-2DBC6E88C13E}" type="slidenum">
              <a:rPr lang="cs-CZ" smtClean="0"/>
              <a:pPr/>
              <a:t>11</a:t>
            </a:fld>
            <a:endParaRPr lang="cs-CZ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kumimoji="1"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 kumimoji="1"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 kumimoji="1"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 kumimoji="1"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 kumimoji="1"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>
              <a:defRPr/>
            </a:pPr>
            <a:fld id="{FEBDA88B-4132-4729-85B3-D9D04DB1A62A}" type="slidenum">
              <a:rPr kumimoji="0" lang="en-US" sz="1000" smtClean="0"/>
              <a:pPr>
                <a:defRPr/>
              </a:pPr>
              <a:t>12</a:t>
            </a:fld>
            <a:endParaRPr kumimoji="0" lang="en-US" sz="1000" smtClean="0"/>
          </a:p>
        </p:txBody>
      </p:sp>
      <p:sp>
        <p:nvSpPr>
          <p:cNvPr id="1054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>
              <a:defRPr/>
            </a:pPr>
            <a:endParaRPr kumimoji="0" lang="nl-NL"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CE7177-65C4-423B-8F77-2DBC6E88C13E}" type="slidenum">
              <a:rPr lang="cs-CZ" smtClean="0"/>
              <a:pPr/>
              <a:t>13</a:t>
            </a:fld>
            <a:endParaRPr lang="cs-CZ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CE7177-65C4-423B-8F77-2DBC6E88C13E}" type="slidenum">
              <a:rPr lang="cs-CZ" smtClean="0"/>
              <a:pPr/>
              <a:t>14</a:t>
            </a:fld>
            <a:endParaRPr lang="cs-CZ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CE7177-65C4-423B-8F77-2DBC6E88C13E}" type="slidenum">
              <a:rPr lang="cs-CZ" smtClean="0"/>
              <a:pPr/>
              <a:t>15</a:t>
            </a:fld>
            <a:endParaRPr lang="cs-CZ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CE7177-65C4-423B-8F77-2DBC6E88C13E}" type="slidenum">
              <a:rPr lang="cs-CZ" smtClean="0"/>
              <a:pPr/>
              <a:t>16</a:t>
            </a:fld>
            <a:endParaRPr lang="cs-CZ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CE7177-65C4-423B-8F77-2DBC6E88C13E}" type="slidenum">
              <a:rPr lang="cs-CZ" smtClean="0"/>
              <a:pPr/>
              <a:t>17</a:t>
            </a:fld>
            <a:endParaRPr lang="cs-CZ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CE7177-65C4-423B-8F77-2DBC6E88C13E}" type="slidenum">
              <a:rPr lang="cs-CZ" smtClean="0"/>
              <a:pPr/>
              <a:t>18</a:t>
            </a:fld>
            <a:endParaRPr lang="cs-CZ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CE7177-65C4-423B-8F77-2DBC6E88C13E}" type="slidenum">
              <a:rPr lang="cs-CZ" smtClean="0"/>
              <a:pPr/>
              <a:t>19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CE7177-65C4-423B-8F77-2DBC6E88C13E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CE7177-65C4-423B-8F77-2DBC6E88C13E}" type="slidenum">
              <a:rPr lang="cs-CZ" smtClean="0"/>
              <a:pPr/>
              <a:t>20</a:t>
            </a:fld>
            <a:endParaRPr lang="cs-CZ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CE7177-65C4-423B-8F77-2DBC6E88C13E}" type="slidenum">
              <a:rPr lang="cs-CZ" smtClean="0"/>
              <a:pPr/>
              <a:t>21</a:t>
            </a:fld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9C9E75C-C303-4547-8A1E-4DFA501A8BB7}" type="slidenum">
              <a:rPr lang="cs-CZ"/>
              <a:pPr/>
              <a:t>3</a:t>
            </a:fld>
            <a:endParaRPr lang="cs-CZ"/>
          </a:p>
        </p:txBody>
      </p:sp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7100" y="755650"/>
            <a:ext cx="4940300" cy="3705225"/>
          </a:xfrm>
          <a:ln/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4785" y="4715154"/>
            <a:ext cx="4986535" cy="4466987"/>
          </a:xfrm>
        </p:spPr>
        <p:txBody>
          <a:bodyPr/>
          <a:lstStyle/>
          <a:p>
            <a:r>
              <a:rPr lang="cs-CZ" dirty="0" err="1"/>
              <a:t>Article</a:t>
            </a:r>
            <a:r>
              <a:rPr lang="cs-CZ" dirty="0"/>
              <a:t> 2/12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IPPC </a:t>
            </a:r>
            <a:r>
              <a:rPr lang="cs-CZ" dirty="0" err="1"/>
              <a:t>Directive</a:t>
            </a:r>
            <a:endParaRPr lang="cs-CZ" dirty="0"/>
          </a:p>
          <a:p>
            <a:r>
              <a:rPr lang="en-US" dirty="0"/>
              <a:t>‘best available techniques’ means the most effective and</a:t>
            </a:r>
            <a:r>
              <a:rPr lang="cs-CZ" dirty="0"/>
              <a:t> </a:t>
            </a:r>
            <a:r>
              <a:rPr lang="en-US" dirty="0"/>
              <a:t>advanced stage in the development of activities and their</a:t>
            </a:r>
            <a:r>
              <a:rPr lang="cs-CZ" dirty="0"/>
              <a:t> </a:t>
            </a:r>
            <a:r>
              <a:rPr lang="en-US" dirty="0"/>
              <a:t>methods of operation which indicate the practical suitability</a:t>
            </a:r>
            <a:r>
              <a:rPr lang="cs-CZ" dirty="0"/>
              <a:t> </a:t>
            </a:r>
            <a:r>
              <a:rPr lang="en-US" dirty="0"/>
              <a:t>of particular techniques for providing in principle</a:t>
            </a:r>
            <a:r>
              <a:rPr lang="cs-CZ" dirty="0"/>
              <a:t> </a:t>
            </a:r>
            <a:r>
              <a:rPr lang="en-US" dirty="0"/>
              <a:t>the basis for emission limit values designed to prevent</a:t>
            </a:r>
            <a:r>
              <a:rPr lang="cs-CZ" dirty="0"/>
              <a:t> </a:t>
            </a:r>
            <a:r>
              <a:rPr lang="en-US" dirty="0"/>
              <a:t>and, where that is not practicable, generally to reduce</a:t>
            </a:r>
            <a:r>
              <a:rPr lang="cs-CZ" dirty="0"/>
              <a:t> </a:t>
            </a:r>
            <a:r>
              <a:rPr lang="en-US" dirty="0"/>
              <a:t>emissions and the impact on the environment as a whole:</a:t>
            </a:r>
            <a:endParaRPr lang="cs-CZ" dirty="0"/>
          </a:p>
          <a:p>
            <a:endParaRPr lang="cs-CZ" dirty="0"/>
          </a:p>
          <a:p>
            <a:r>
              <a:rPr lang="en-US" dirty="0"/>
              <a:t>‘techniques’ shall include both the technology used and</a:t>
            </a:r>
            <a:r>
              <a:rPr lang="cs-CZ" dirty="0"/>
              <a:t> </a:t>
            </a:r>
            <a:r>
              <a:rPr lang="en-US" dirty="0"/>
              <a:t>the way in which the installation is designed, built,</a:t>
            </a:r>
            <a:r>
              <a:rPr lang="cs-CZ" dirty="0"/>
              <a:t> </a:t>
            </a:r>
            <a:r>
              <a:rPr lang="cs-CZ" dirty="0" err="1"/>
              <a:t>maintained</a:t>
            </a:r>
            <a:r>
              <a:rPr lang="cs-CZ" dirty="0"/>
              <a:t>, </a:t>
            </a:r>
            <a:r>
              <a:rPr lang="cs-CZ" dirty="0" err="1"/>
              <a:t>operated</a:t>
            </a:r>
            <a:r>
              <a:rPr lang="cs-CZ" dirty="0"/>
              <a:t> </a:t>
            </a:r>
            <a:r>
              <a:rPr lang="cs-CZ" dirty="0" err="1"/>
              <a:t>and</a:t>
            </a:r>
            <a:r>
              <a:rPr lang="cs-CZ" dirty="0"/>
              <a:t> </a:t>
            </a:r>
            <a:r>
              <a:rPr lang="cs-CZ" dirty="0" err="1"/>
              <a:t>decommissioned</a:t>
            </a:r>
            <a:r>
              <a:rPr lang="cs-CZ" dirty="0"/>
              <a:t>;</a:t>
            </a:r>
          </a:p>
          <a:p>
            <a:r>
              <a:rPr lang="en-US" dirty="0"/>
              <a:t>(b) ‘available techniques’ means those developed on a scale</a:t>
            </a:r>
            <a:r>
              <a:rPr lang="cs-CZ" dirty="0"/>
              <a:t> </a:t>
            </a:r>
            <a:r>
              <a:rPr lang="en-US" dirty="0"/>
              <a:t>which allows implementation in the relevant industrial</a:t>
            </a:r>
            <a:r>
              <a:rPr lang="cs-CZ" dirty="0"/>
              <a:t> </a:t>
            </a:r>
            <a:r>
              <a:rPr lang="en-US" dirty="0"/>
              <a:t>sector, under economically and technically viable</a:t>
            </a:r>
            <a:r>
              <a:rPr lang="cs-CZ" dirty="0"/>
              <a:t> </a:t>
            </a:r>
            <a:r>
              <a:rPr lang="en-US" dirty="0"/>
              <a:t>conditions, taking into consideration the costs and</a:t>
            </a:r>
            <a:r>
              <a:rPr lang="cs-CZ" dirty="0"/>
              <a:t> </a:t>
            </a:r>
            <a:r>
              <a:rPr lang="en-US" dirty="0"/>
              <a:t>advantages, whether or not the techniques are used or</a:t>
            </a:r>
            <a:r>
              <a:rPr lang="cs-CZ" dirty="0"/>
              <a:t> </a:t>
            </a:r>
            <a:r>
              <a:rPr lang="en-US" dirty="0"/>
              <a:t>produced inside the Member State in question, as long</a:t>
            </a:r>
            <a:r>
              <a:rPr lang="cs-CZ" dirty="0"/>
              <a:t> </a:t>
            </a:r>
            <a:r>
              <a:rPr lang="en-US" dirty="0"/>
              <a:t>as they are reasonably accessible to the operator;</a:t>
            </a:r>
          </a:p>
          <a:p>
            <a:r>
              <a:rPr lang="en-US" dirty="0"/>
              <a:t>(c) ‘best’ means most effective in achieving a high general</a:t>
            </a:r>
            <a:r>
              <a:rPr lang="cs-CZ" dirty="0"/>
              <a:t> </a:t>
            </a:r>
            <a:r>
              <a:rPr lang="en-US" dirty="0"/>
              <a:t>level of protection of the environment as a whole.</a:t>
            </a:r>
          </a:p>
          <a:p>
            <a:r>
              <a:rPr lang="en-US" dirty="0"/>
              <a:t>In determining the best available techniques, special consideration</a:t>
            </a:r>
            <a:r>
              <a:rPr lang="cs-CZ" dirty="0"/>
              <a:t> </a:t>
            </a:r>
            <a:r>
              <a:rPr lang="en-US" dirty="0"/>
              <a:t>should be given to the items listed in Annex IV;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1" dirty="0" smtClean="0">
                <a:solidFill>
                  <a:schemeClr val="tx1"/>
                </a:solidFill>
              </a:rPr>
              <a:t>Что сравнивать</a:t>
            </a:r>
            <a:r>
              <a:rPr lang="en-US" sz="1200" b="1" dirty="0" smtClean="0">
                <a:solidFill>
                  <a:schemeClr val="tx1"/>
                </a:solidFill>
              </a:rPr>
              <a:t>/</a:t>
            </a:r>
            <a:r>
              <a:rPr lang="ru-RU" sz="1200" b="1" dirty="0" smtClean="0">
                <a:solidFill>
                  <a:schemeClr val="tx1"/>
                </a:solidFill>
              </a:rPr>
              <a:t>оценивать</a:t>
            </a:r>
            <a:r>
              <a:rPr lang="en-US" sz="1200" b="1" dirty="0" smtClean="0">
                <a:solidFill>
                  <a:schemeClr val="tx1"/>
                </a:solidFill>
              </a:rPr>
              <a:t>?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CE7177-65C4-423B-8F77-2DBC6E88C13E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17793247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CE7177-65C4-423B-8F77-2DBC6E88C13E}" type="slidenum">
              <a:rPr lang="cs-CZ" smtClean="0"/>
              <a:pPr/>
              <a:t>5</a:t>
            </a:fld>
            <a:endParaRPr lang="cs-CZ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CE7177-65C4-423B-8F77-2DBC6E88C13E}" type="slidenum">
              <a:rPr lang="cs-CZ" smtClean="0"/>
              <a:pPr/>
              <a:t>6</a:t>
            </a:fld>
            <a:endParaRPr lang="cs-CZ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CE7177-65C4-423B-8F77-2DBC6E88C13E}" type="slidenum">
              <a:rPr lang="cs-CZ" smtClean="0"/>
              <a:pPr/>
              <a:t>7</a:t>
            </a:fld>
            <a:endParaRPr lang="cs-CZ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CE7177-65C4-423B-8F77-2DBC6E88C13E}" type="slidenum">
              <a:rPr lang="cs-CZ" smtClean="0"/>
              <a:pPr/>
              <a:t>8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2424850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err="1" smtClean="0"/>
              <a:t>Plant</a:t>
            </a:r>
            <a:r>
              <a:rPr lang="cs-CZ" dirty="0" smtClean="0"/>
              <a:t> = </a:t>
            </a:r>
            <a:r>
              <a:rPr lang="cs-CZ" dirty="0" err="1" smtClean="0"/>
              <a:t>zavod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CE7177-65C4-423B-8F77-2DBC6E88C13E}" type="slidenum">
              <a:rPr lang="cs-CZ" smtClean="0"/>
              <a:pPr/>
              <a:t>9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6992"/>
            <a:ext cx="7772400" cy="1470025"/>
          </a:xfrm>
        </p:spPr>
        <p:txBody>
          <a:bodyPr/>
          <a:lstStyle>
            <a:lvl1pPr algn="ctr">
              <a:defRPr b="0" i="0">
                <a:solidFill>
                  <a:srgbClr val="FFFFE1"/>
                </a:solidFill>
                <a:latin typeface="Eras Light ITC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41168"/>
            <a:ext cx="6400800" cy="144016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pic>
        <p:nvPicPr>
          <p:cNvPr id="8" name="Picture 2" descr="800px-Flag_of_Europe_sv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6093296"/>
            <a:ext cx="842184" cy="563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199806"/>
            <a:ext cx="7308304" cy="457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CDFF4-E9A5-441D-A6A2-D80A23D654D5}" type="datetime1">
              <a:rPr lang="en-GB" smtClean="0"/>
              <a:pPr/>
              <a:t>24/04/2014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62003-1C4B-4999-87D4-EF71ED0189FF}" type="datetime1">
              <a:rPr lang="en-GB" smtClean="0"/>
              <a:pPr/>
              <a:t>24/04/2014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bg1"/>
          </a:solidFill>
          <a:ln>
            <a:noFill/>
          </a:ln>
          <a:effectLst>
            <a:outerShdw blurRad="279400" dist="38100" dir="5400000" algn="t" rotWithShape="0">
              <a:schemeClr val="accent2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lnSpc>
                <a:spcPct val="80000"/>
              </a:lnSpc>
              <a:defRPr sz="4000" i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464496"/>
          </a:xfrm>
        </p:spPr>
        <p:txBody>
          <a:bodyPr/>
          <a:lstStyle>
            <a:lvl1pPr>
              <a:spcBef>
                <a:spcPts val="1200"/>
              </a:spcBef>
              <a:defRPr sz="2800">
                <a:solidFill>
                  <a:schemeClr val="accent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>
              <a:defRPr sz="2400">
                <a:solidFill>
                  <a:schemeClr val="tx2"/>
                </a:solidFill>
              </a:defRPr>
            </a:lvl3pPr>
            <a:lvl4pPr>
              <a:defRPr sz="2400">
                <a:solidFill>
                  <a:schemeClr val="tx2"/>
                </a:solidFill>
              </a:defRPr>
            </a:lvl4pPr>
            <a:lvl5pPr>
              <a:defRPr sz="2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7EC4D-E459-4646-8543-C1F56E2E40D9}" type="datetime1">
              <a:rPr lang="en-GB" smtClean="0"/>
              <a:pPr/>
              <a:t>24/04/2014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BF60FC-6FC0-413A-A7DC-74239CF47222}" type="datetime1">
              <a:rPr lang="en-GB" smtClean="0"/>
              <a:pPr/>
              <a:t>24/04/2014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Document 7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A4DDDB-FA0F-47B4-A85B-A91B3BA202FC}" type="datetime1">
              <a:rPr lang="en-GB" smtClean="0"/>
              <a:pPr/>
              <a:t>24/04/2014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67DEB-700D-45F5-819F-863FAF8595C1}" type="datetime1">
              <a:rPr lang="en-GB" smtClean="0"/>
              <a:pPr/>
              <a:t>24/04/2014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Document 5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2E566-DB6D-4AB4-9B8F-5424AF4DB02B}" type="datetime1">
              <a:rPr lang="en-GB" smtClean="0"/>
              <a:pPr/>
              <a:t>24/04/2014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C7B39-525F-4649-877E-9CAD7A5C79A9}" type="datetime1">
              <a:rPr lang="en-GB" smtClean="0"/>
              <a:pPr/>
              <a:t>24/04/2014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E03BD-CFEF-4079-B985-C06CFCB90BCB}" type="datetime1">
              <a:rPr lang="en-GB" smtClean="0"/>
              <a:pPr/>
              <a:t>24/04/2014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5921D-7269-4527-A191-9337A960AD08}" type="datetime1">
              <a:rPr lang="en-GB" smtClean="0"/>
              <a:pPr/>
              <a:t>24/04/2014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2FA243AC-155C-4F98-9883-BF09A71BEAFC}" type="datetime1">
              <a:rPr lang="en-GB" smtClean="0"/>
              <a:pPr/>
              <a:t>24/04/2014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i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Microsoft_Office_Excel_97-2003_Worksheet1.xls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eippcb.jrc.ec.europa.eu/reference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539552" y="476673"/>
            <a:ext cx="8018463" cy="1527330"/>
          </a:xfrm>
          <a:prstGeom prst="rect">
            <a:avLst/>
          </a:prstGeom>
          <a:noFill/>
          <a:ln w="38100" cmpd="dbl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/>
            <a:r>
              <a:rPr lang="ru-RU" sz="3200" b="1" dirty="0" smtClean="0">
                <a:solidFill>
                  <a:srgbClr val="E9E53B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Методология оценки</a:t>
            </a:r>
            <a:r>
              <a:rPr lang="cs-CZ" sz="3200" b="1" dirty="0" smtClean="0">
                <a:solidFill>
                  <a:srgbClr val="E9E53B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ru-RU" sz="3200" b="1" dirty="0" smtClean="0">
                <a:solidFill>
                  <a:srgbClr val="E9E53B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наилучших доступных технических методов (НДТМ)</a:t>
            </a:r>
            <a:endParaRPr lang="en-US" sz="3200" b="1" dirty="0" smtClean="0">
              <a:solidFill>
                <a:srgbClr val="E9E53B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</a:endParaRPr>
          </a:p>
          <a:p>
            <a:pPr algn="ctr" eaLnBrk="1" hangingPunct="1"/>
            <a:r>
              <a:rPr lang="en-US" sz="4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</a:rPr>
              <a:t>  </a:t>
            </a: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6909" y="2123023"/>
            <a:ext cx="2952328" cy="2746137"/>
          </a:xfrm>
          <a:prstGeom prst="rect">
            <a:avLst/>
          </a:prstGeom>
        </p:spPr>
      </p:pic>
      <p:sp>
        <p:nvSpPr>
          <p:cNvPr id="8" name="Obdélník 7"/>
          <p:cNvSpPr/>
          <p:nvPr/>
        </p:nvSpPr>
        <p:spPr>
          <a:xfrm>
            <a:off x="683568" y="5373216"/>
            <a:ext cx="74168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/>
            <a:r>
              <a:rPr lang="cs-CZ" sz="3200" b="1" dirty="0" smtClean="0">
                <a:solidFill>
                  <a:srgbClr val="E9E53B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Monika Přibylová</a:t>
            </a:r>
            <a:endParaRPr lang="en-US" sz="3200" dirty="0">
              <a:solidFill>
                <a:srgbClr val="E9E53B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8" y="1736583"/>
            <a:ext cx="3059832" cy="2107884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9935" y="2708920"/>
            <a:ext cx="3268569" cy="24482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 smtClean="0"/>
              <a:t>4. </a:t>
            </a:r>
            <a:r>
              <a:rPr lang="ru-RU" sz="3200" b="1" dirty="0" smtClean="0"/>
              <a:t>Подробное описание технологии производства и оценка НДТМ</a:t>
            </a:r>
            <a:endParaRPr lang="en-US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84784"/>
            <a:ext cx="8435280" cy="460851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700" dirty="0" smtClean="0">
                <a:solidFill>
                  <a:srgbClr val="002060"/>
                </a:solidFill>
              </a:rPr>
              <a:t>Подробное описание деятельности предприятия</a:t>
            </a:r>
            <a:r>
              <a:rPr lang="en-US" sz="2700" dirty="0" smtClean="0">
                <a:solidFill>
                  <a:srgbClr val="002060"/>
                </a:solidFill>
              </a:rPr>
              <a:t>:</a:t>
            </a:r>
          </a:p>
          <a:p>
            <a:r>
              <a:rPr lang="ru-RU" sz="2700" dirty="0" smtClean="0">
                <a:solidFill>
                  <a:srgbClr val="002060"/>
                </a:solidFill>
              </a:rPr>
              <a:t>Система управления;</a:t>
            </a:r>
            <a:endParaRPr lang="en-US" sz="2700" dirty="0" smtClean="0">
              <a:solidFill>
                <a:srgbClr val="002060"/>
              </a:solidFill>
            </a:endParaRPr>
          </a:p>
          <a:p>
            <a:r>
              <a:rPr lang="ru-RU" sz="2700" dirty="0" smtClean="0">
                <a:solidFill>
                  <a:srgbClr val="002060"/>
                </a:solidFill>
              </a:rPr>
              <a:t>Способы технологического контроля – число контрольных точек;</a:t>
            </a:r>
            <a:endParaRPr lang="en-US" sz="2700" dirty="0" smtClean="0">
              <a:solidFill>
                <a:srgbClr val="002060"/>
              </a:solidFill>
            </a:endParaRPr>
          </a:p>
          <a:p>
            <a:r>
              <a:rPr lang="ru-RU" sz="2700" dirty="0" smtClean="0">
                <a:solidFill>
                  <a:srgbClr val="002060"/>
                </a:solidFill>
              </a:rPr>
              <a:t>Поставка свёклы и основного сырья;</a:t>
            </a:r>
            <a:endParaRPr lang="en-US" sz="2700" dirty="0" smtClean="0">
              <a:solidFill>
                <a:srgbClr val="002060"/>
              </a:solidFill>
            </a:endParaRPr>
          </a:p>
          <a:p>
            <a:r>
              <a:rPr lang="ru-RU" sz="2700" dirty="0" smtClean="0">
                <a:solidFill>
                  <a:srgbClr val="002060"/>
                </a:solidFill>
              </a:rPr>
              <a:t>Описание вспомогательных процессов </a:t>
            </a:r>
            <a:r>
              <a:rPr lang="en-US" sz="2700" dirty="0" smtClean="0">
                <a:solidFill>
                  <a:srgbClr val="002060"/>
                </a:solidFill>
              </a:rPr>
              <a:t>– </a:t>
            </a:r>
            <a:r>
              <a:rPr lang="ru-RU" sz="2700" dirty="0" smtClean="0">
                <a:solidFill>
                  <a:srgbClr val="002060"/>
                </a:solidFill>
              </a:rPr>
              <a:t>лаборатория</a:t>
            </a:r>
            <a:r>
              <a:rPr lang="en-US" sz="2700" dirty="0" smtClean="0">
                <a:solidFill>
                  <a:srgbClr val="002060"/>
                </a:solidFill>
              </a:rPr>
              <a:t>, </a:t>
            </a:r>
            <a:r>
              <a:rPr lang="ru-RU" sz="2700" dirty="0" smtClean="0">
                <a:solidFill>
                  <a:srgbClr val="002060"/>
                </a:solidFill>
              </a:rPr>
              <a:t>управление отходами;</a:t>
            </a:r>
            <a:endParaRPr lang="en-US" sz="2700" dirty="0" smtClean="0">
              <a:solidFill>
                <a:srgbClr val="002060"/>
              </a:solidFill>
            </a:endParaRPr>
          </a:p>
          <a:p>
            <a:r>
              <a:rPr lang="ru-RU" sz="2700" dirty="0" smtClean="0">
                <a:solidFill>
                  <a:srgbClr val="002060"/>
                </a:solidFill>
              </a:rPr>
              <a:t>Система отчётности и мониторинга на разных </a:t>
            </a:r>
            <a:br>
              <a:rPr lang="ru-RU" sz="2700" dirty="0" smtClean="0">
                <a:solidFill>
                  <a:srgbClr val="002060"/>
                </a:solidFill>
              </a:rPr>
            </a:br>
            <a:r>
              <a:rPr lang="ru-RU" sz="2700" dirty="0" smtClean="0">
                <a:solidFill>
                  <a:srgbClr val="002060"/>
                </a:solidFill>
              </a:rPr>
              <a:t>уровнях</a:t>
            </a:r>
            <a:r>
              <a:rPr lang="en-US" sz="2700" dirty="0" smtClean="0">
                <a:solidFill>
                  <a:srgbClr val="002060"/>
                </a:solidFill>
              </a:rPr>
              <a:t>.</a:t>
            </a:r>
          </a:p>
          <a:p>
            <a:pPr lvl="0"/>
            <a:endParaRPr lang="en-US" dirty="0" smtClean="0">
              <a:solidFill>
                <a:srgbClr val="002060"/>
              </a:solidFill>
              <a:latin typeface="Arial Narrow" pitchFamily="34" charset="0"/>
            </a:endParaRPr>
          </a:p>
          <a:p>
            <a:endParaRPr lang="en-US" dirty="0" smtClean="0">
              <a:latin typeface="Arial Narrow" pitchFamily="34" charset="0"/>
            </a:endParaRPr>
          </a:p>
          <a:p>
            <a:endParaRPr lang="en-US" dirty="0">
              <a:latin typeface="Arial Narrow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6D423-34EF-4A83-877C-3A72078839F7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5" name="Picture 27" descr="j007880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24328" y="5411529"/>
            <a:ext cx="1619672" cy="14464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576064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/>
              <a:t>План </a:t>
            </a:r>
            <a:r>
              <a:rPr lang="ru-RU" sz="3200" b="1" dirty="0" smtClean="0"/>
              <a:t>мероприятий по внедрению НДТМ</a:t>
            </a:r>
            <a:endParaRPr lang="en-US" sz="32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124744"/>
            <a:ext cx="8964488" cy="5400600"/>
          </a:xfrm>
        </p:spPr>
        <p:txBody>
          <a:bodyPr>
            <a:noAutofit/>
          </a:bodyPr>
          <a:lstStyle/>
          <a:p>
            <a:pPr marL="514350" lvl="0" indent="-514350">
              <a:lnSpc>
                <a:spcPct val="90000"/>
              </a:lnSpc>
              <a:spcBef>
                <a:spcPts val="600"/>
              </a:spcBef>
              <a:buNone/>
            </a:pPr>
            <a:r>
              <a:rPr lang="en-US" sz="2400" b="1" dirty="0" smtClean="0">
                <a:solidFill>
                  <a:srgbClr val="002060"/>
                </a:solidFill>
                <a:latin typeface="Arial Narrow" pitchFamily="34" charset="0"/>
              </a:rPr>
              <a:t>1</a:t>
            </a:r>
            <a:r>
              <a:rPr lang="en-US" sz="2400" b="1" dirty="0" smtClean="0">
                <a:solidFill>
                  <a:srgbClr val="002060"/>
                </a:solidFill>
              </a:rPr>
              <a:t>.</a:t>
            </a:r>
            <a:r>
              <a:rPr lang="en-US" sz="2400" b="1" dirty="0" smtClean="0"/>
              <a:t> </a:t>
            </a:r>
            <a:r>
              <a:rPr lang="ru-RU" sz="2400" b="1" dirty="0" smtClean="0"/>
              <a:t>   </a:t>
            </a:r>
            <a:r>
              <a:rPr lang="ru-RU" sz="2400" b="1" dirty="0" smtClean="0">
                <a:solidFill>
                  <a:srgbClr val="002060"/>
                </a:solidFill>
              </a:rPr>
              <a:t> Свод определённых НДТМ</a:t>
            </a:r>
            <a:r>
              <a:rPr lang="ru-RU" sz="2400" dirty="0" smtClean="0">
                <a:solidFill>
                  <a:srgbClr val="002060"/>
                </a:solidFill>
              </a:rPr>
              <a:t> на </a:t>
            </a:r>
            <a:r>
              <a:rPr lang="ru-RU" sz="2400" dirty="0">
                <a:solidFill>
                  <a:srgbClr val="002060"/>
                </a:solidFill>
              </a:rPr>
              <a:t>всех </a:t>
            </a:r>
            <a:r>
              <a:rPr lang="ru-RU" sz="2400" dirty="0" smtClean="0">
                <a:solidFill>
                  <a:srgbClr val="002060"/>
                </a:solidFill>
              </a:rPr>
              <a:t>технологических уровнях </a:t>
            </a:r>
            <a:r>
              <a:rPr lang="cs-CZ" sz="2400" dirty="0" smtClean="0">
                <a:solidFill>
                  <a:srgbClr val="002060"/>
                </a:solidFill>
              </a:rPr>
              <a:t>- </a:t>
            </a:r>
            <a:r>
              <a:rPr lang="ru-RU" sz="2400" dirty="0" smtClean="0">
                <a:solidFill>
                  <a:srgbClr val="002060"/>
                </a:solidFill>
              </a:rPr>
              <a:t>описание </a:t>
            </a:r>
            <a:r>
              <a:rPr lang="ru-RU" sz="2400" dirty="0">
                <a:solidFill>
                  <a:srgbClr val="002060"/>
                </a:solidFill>
              </a:rPr>
              <a:t>предлагаемых методов и </a:t>
            </a:r>
            <a:r>
              <a:rPr lang="ru-RU" sz="2400" dirty="0" smtClean="0">
                <a:solidFill>
                  <a:srgbClr val="002060"/>
                </a:solidFill>
              </a:rPr>
              <a:t>соответствующих показателей КПЭ</a:t>
            </a:r>
            <a:endParaRPr lang="en-US" sz="2400" dirty="0">
              <a:solidFill>
                <a:srgbClr val="002060"/>
              </a:solidFill>
            </a:endParaRPr>
          </a:p>
          <a:p>
            <a:pPr marL="514350" lvl="0" indent="-514350">
              <a:lnSpc>
                <a:spcPct val="90000"/>
              </a:lnSpc>
              <a:spcBef>
                <a:spcPts val="600"/>
              </a:spcBef>
              <a:buNone/>
            </a:pPr>
            <a:r>
              <a:rPr lang="en-US" sz="2400" b="1" dirty="0" smtClean="0">
                <a:solidFill>
                  <a:srgbClr val="002060"/>
                </a:solidFill>
              </a:rPr>
              <a:t>2. </a:t>
            </a:r>
            <a:r>
              <a:rPr lang="ru-RU" sz="2400" b="1" dirty="0" smtClean="0">
                <a:solidFill>
                  <a:srgbClr val="002060"/>
                </a:solidFill>
              </a:rPr>
              <a:t>    Предложения по достижению НДТМ</a:t>
            </a:r>
            <a:endParaRPr lang="en-US" sz="2400" dirty="0" smtClean="0">
              <a:solidFill>
                <a:srgbClr val="002060"/>
              </a:solidFill>
            </a:endParaRPr>
          </a:p>
          <a:p>
            <a:pPr marL="0" indent="0">
              <a:lnSpc>
                <a:spcPct val="90000"/>
              </a:lnSpc>
              <a:spcBef>
                <a:spcPts val="600"/>
              </a:spcBef>
              <a:buNone/>
            </a:pPr>
            <a:r>
              <a:rPr lang="cs-CZ" sz="2400" dirty="0">
                <a:solidFill>
                  <a:srgbClr val="002060"/>
                </a:solidFill>
              </a:rPr>
              <a:t> </a:t>
            </a:r>
            <a:r>
              <a:rPr lang="cs-CZ" sz="2400" dirty="0" smtClean="0">
                <a:solidFill>
                  <a:srgbClr val="002060"/>
                </a:solidFill>
              </a:rPr>
              <a:t>       </a:t>
            </a:r>
            <a:r>
              <a:rPr lang="ru-RU" sz="2400" dirty="0" smtClean="0">
                <a:solidFill>
                  <a:srgbClr val="002060"/>
                </a:solidFill>
              </a:rPr>
              <a:t>Выбор НДТМ, </a:t>
            </a:r>
            <a:r>
              <a:rPr lang="ru-RU" sz="2400" dirty="0">
                <a:solidFill>
                  <a:srgbClr val="002060"/>
                </a:solidFill>
              </a:rPr>
              <a:t>которые </a:t>
            </a:r>
            <a:r>
              <a:rPr lang="ru-RU" sz="2400" dirty="0" smtClean="0">
                <a:solidFill>
                  <a:srgbClr val="002060"/>
                </a:solidFill>
              </a:rPr>
              <a:t>принесут </a:t>
            </a:r>
            <a:r>
              <a:rPr lang="ru-RU" sz="2400" dirty="0">
                <a:solidFill>
                  <a:srgbClr val="002060"/>
                </a:solidFill>
              </a:rPr>
              <a:t>наибольший эффект для </a:t>
            </a:r>
            <a:r>
              <a:rPr lang="ru-RU" sz="2400" dirty="0" smtClean="0">
                <a:solidFill>
                  <a:srgbClr val="002060"/>
                </a:solidFill>
              </a:rPr>
              <a:t>предприятия, т.е. по выбранным мероприятиям </a:t>
            </a:r>
            <a:r>
              <a:rPr lang="ru-RU" sz="2400" dirty="0">
                <a:solidFill>
                  <a:srgbClr val="002060"/>
                </a:solidFill>
              </a:rPr>
              <a:t>оценить</a:t>
            </a:r>
            <a:r>
              <a:rPr lang="en-US" sz="2400" dirty="0" smtClean="0">
                <a:solidFill>
                  <a:srgbClr val="002060"/>
                </a:solidFill>
              </a:rPr>
              <a:t>:</a:t>
            </a:r>
            <a:endParaRPr lang="cs-CZ" sz="2400" dirty="0" smtClean="0">
              <a:solidFill>
                <a:srgbClr val="002060"/>
              </a:solidFill>
            </a:endParaRPr>
          </a:p>
          <a:p>
            <a:pPr lvl="1">
              <a:lnSpc>
                <a:spcPct val="90000"/>
              </a:lnSpc>
              <a:spcBef>
                <a:spcPts val="600"/>
              </a:spcBef>
            </a:pPr>
            <a:r>
              <a:rPr lang="ru-RU" sz="2300" dirty="0" smtClean="0">
                <a:solidFill>
                  <a:srgbClr val="002060"/>
                </a:solidFill>
              </a:rPr>
              <a:t>расчёт инвестиций</a:t>
            </a:r>
            <a:r>
              <a:rPr lang="cs-CZ" sz="2300" dirty="0" smtClean="0">
                <a:solidFill>
                  <a:srgbClr val="002060"/>
                </a:solidFill>
              </a:rPr>
              <a:t> </a:t>
            </a:r>
            <a:r>
              <a:rPr lang="ru-RU" sz="2300" dirty="0">
                <a:solidFill>
                  <a:srgbClr val="002060"/>
                </a:solidFill>
              </a:rPr>
              <a:t>и эксплуатационных </a:t>
            </a:r>
            <a:r>
              <a:rPr lang="ru-RU" sz="2300" dirty="0" smtClean="0">
                <a:solidFill>
                  <a:srgbClr val="002060"/>
                </a:solidFill>
              </a:rPr>
              <a:t>затрат;</a:t>
            </a:r>
            <a:endParaRPr lang="cs-CZ" sz="2300" dirty="0" smtClean="0">
              <a:solidFill>
                <a:srgbClr val="002060"/>
              </a:solidFill>
            </a:endParaRPr>
          </a:p>
          <a:p>
            <a:pPr lvl="1">
              <a:lnSpc>
                <a:spcPct val="90000"/>
              </a:lnSpc>
              <a:spcBef>
                <a:spcPts val="600"/>
              </a:spcBef>
            </a:pPr>
            <a:r>
              <a:rPr lang="ru-RU" sz="2300" dirty="0" smtClean="0">
                <a:solidFill>
                  <a:srgbClr val="002060"/>
                </a:solidFill>
              </a:rPr>
              <a:t>экономии ресурсов;</a:t>
            </a:r>
            <a:r>
              <a:rPr lang="cs-CZ" sz="2300" dirty="0" smtClean="0">
                <a:solidFill>
                  <a:srgbClr val="002060"/>
                </a:solidFill>
              </a:rPr>
              <a:t> </a:t>
            </a:r>
            <a:r>
              <a:rPr lang="ru-RU" sz="2300" dirty="0" smtClean="0">
                <a:solidFill>
                  <a:srgbClr val="002060"/>
                </a:solidFill>
              </a:rPr>
              <a:t>и</a:t>
            </a:r>
            <a:endParaRPr lang="cs-CZ" sz="2300" dirty="0" smtClean="0">
              <a:solidFill>
                <a:srgbClr val="002060"/>
              </a:solidFill>
            </a:endParaRPr>
          </a:p>
          <a:p>
            <a:pPr lvl="1">
              <a:lnSpc>
                <a:spcPct val="90000"/>
              </a:lnSpc>
              <a:spcBef>
                <a:spcPts val="600"/>
              </a:spcBef>
            </a:pPr>
            <a:r>
              <a:rPr lang="ru-RU" sz="2300" dirty="0" smtClean="0">
                <a:solidFill>
                  <a:srgbClr val="002060"/>
                </a:solidFill>
              </a:rPr>
              <a:t>срок окупаемости.</a:t>
            </a:r>
            <a:endParaRPr lang="cs-CZ" sz="2300" dirty="0">
              <a:solidFill>
                <a:srgbClr val="002060"/>
              </a:solidFill>
            </a:endParaRPr>
          </a:p>
          <a:p>
            <a:pPr marL="393192" lvl="1" indent="0">
              <a:lnSpc>
                <a:spcPct val="90000"/>
              </a:lnSpc>
              <a:spcBef>
                <a:spcPts val="600"/>
              </a:spcBef>
              <a:buNone/>
            </a:pPr>
            <a:r>
              <a:rPr lang="ru-RU" sz="2300" dirty="0" smtClean="0">
                <a:solidFill>
                  <a:srgbClr val="002060"/>
                </a:solidFill>
              </a:rPr>
              <a:t>Если производство имеет несоответствия нормативным требованиям, приоритетное внимание уделяется мерам достижения необходимых показателей</a:t>
            </a:r>
            <a:r>
              <a:rPr lang="en-US" sz="2200" b="1" dirty="0" smtClean="0">
                <a:solidFill>
                  <a:srgbClr val="002060"/>
                </a:solidFill>
              </a:rPr>
              <a:t>.</a:t>
            </a:r>
            <a:endParaRPr lang="en-US" sz="2400" dirty="0" smtClean="0">
              <a:solidFill>
                <a:srgbClr val="002060"/>
              </a:solidFill>
            </a:endParaRPr>
          </a:p>
          <a:p>
            <a:pPr marL="514350" lvl="0" indent="-514350">
              <a:lnSpc>
                <a:spcPct val="90000"/>
              </a:lnSpc>
              <a:spcBef>
                <a:spcPts val="600"/>
              </a:spcBef>
              <a:buNone/>
            </a:pPr>
            <a:r>
              <a:rPr lang="en-US" sz="2400" b="1" dirty="0" smtClean="0">
                <a:solidFill>
                  <a:srgbClr val="002060"/>
                </a:solidFill>
              </a:rPr>
              <a:t>3. </a:t>
            </a:r>
            <a:r>
              <a:rPr lang="ru-RU" sz="2400" b="1" dirty="0" smtClean="0">
                <a:solidFill>
                  <a:srgbClr val="002060"/>
                </a:solidFill>
              </a:rPr>
              <a:t>    План мероприятий</a:t>
            </a:r>
            <a:r>
              <a:rPr lang="cs-CZ" sz="2400" dirty="0" smtClean="0">
                <a:solidFill>
                  <a:srgbClr val="002060"/>
                </a:solidFill>
              </a:rPr>
              <a:t> </a:t>
            </a:r>
            <a:r>
              <a:rPr lang="en-US" sz="2400" dirty="0" smtClean="0">
                <a:solidFill>
                  <a:srgbClr val="002060"/>
                </a:solidFill>
              </a:rPr>
              <a:t>– </a:t>
            </a:r>
            <a:r>
              <a:rPr lang="ru-RU" sz="2400" dirty="0" smtClean="0">
                <a:solidFill>
                  <a:srgbClr val="002060"/>
                </a:solidFill>
              </a:rPr>
              <a:t>календарный план выполнения предложенных мероприятий         инвестиционная программа</a:t>
            </a:r>
            <a:endParaRPr lang="en-US" sz="2400" dirty="0" smtClean="0">
              <a:solidFill>
                <a:srgbClr val="00206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6D423-34EF-4A83-877C-3A72078839F7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5" name="Šipka doprava 4"/>
          <p:cNvSpPr/>
          <p:nvPr/>
        </p:nvSpPr>
        <p:spPr>
          <a:xfrm>
            <a:off x="4716016" y="5949280"/>
            <a:ext cx="360040" cy="2880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314201"/>
            <a:ext cx="8424936" cy="1314599"/>
          </a:xfrm>
          <a:extLst>
            <a:ext uri="{FAA26D3D-D897-4be2-8F04-BA451C77F1D7}"/>
          </a:extLst>
        </p:spPr>
        <p:txBody>
          <a:bodyPr>
            <a:normAutofit fontScale="90000"/>
          </a:bodyPr>
          <a:lstStyle/>
          <a:p>
            <a:pPr algn="ctr">
              <a:spcAft>
                <a:spcPts val="600"/>
              </a:spcAft>
            </a:pPr>
            <a:r>
              <a:rPr lang="ru-RU" sz="3600" b="1" dirty="0" smtClean="0">
                <a:solidFill>
                  <a:srgbClr val="FF0000"/>
                </a:solidFill>
              </a:rPr>
              <a:t>Пример оценки НДТМ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</a:rPr>
              <a:t/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ru-RU" sz="3600" b="1" dirty="0" smtClean="0">
                <a:solidFill>
                  <a:srgbClr val="FF0000"/>
                </a:solidFill>
              </a:rPr>
              <a:t>для Чешского сахарного завода, </a:t>
            </a:r>
            <a:r>
              <a:rPr lang="en-US" sz="3600" b="1" dirty="0" smtClean="0">
                <a:solidFill>
                  <a:srgbClr val="FF0000"/>
                </a:solidFill>
              </a:rPr>
              <a:t>2005</a:t>
            </a:r>
            <a:r>
              <a:rPr lang="pl-PL" sz="3600" b="1" dirty="0" smtClean="0">
                <a:solidFill>
                  <a:srgbClr val="FF0000"/>
                </a:solidFill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</a:rPr>
              <a:t>г.</a:t>
            </a:r>
            <a:r>
              <a:rPr lang="ru-RU" sz="2800" b="1" dirty="0" smtClean="0">
                <a:solidFill>
                  <a:srgbClr val="FF0000"/>
                </a:solidFill>
              </a:rPr>
              <a:t/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1300" b="1" dirty="0" smtClean="0">
                <a:solidFill>
                  <a:srgbClr val="FF0000"/>
                </a:solidFill>
              </a:rPr>
              <a:t> </a:t>
            </a:r>
            <a:r>
              <a:rPr lang="en-US" sz="1300" dirty="0" smtClean="0"/>
              <a:t/>
            </a:r>
            <a:br>
              <a:rPr lang="en-US" sz="1300" dirty="0" smtClean="0"/>
            </a:br>
            <a:r>
              <a:rPr lang="ru-RU" sz="2900" dirty="0" smtClean="0"/>
              <a:t>Мощность переработки </a:t>
            </a:r>
            <a:r>
              <a:rPr lang="en-US" sz="2900" dirty="0" smtClean="0"/>
              <a:t>7</a:t>
            </a:r>
            <a:r>
              <a:rPr lang="ru-RU" sz="2900" dirty="0" smtClean="0"/>
              <a:t> тыс.</a:t>
            </a:r>
            <a:r>
              <a:rPr lang="en-US" sz="2900" dirty="0" smtClean="0"/>
              <a:t> </a:t>
            </a:r>
            <a:r>
              <a:rPr lang="ru-RU" sz="2900" dirty="0" smtClean="0"/>
              <a:t>т свёклы в сутки</a:t>
            </a:r>
          </a:p>
        </p:txBody>
      </p:sp>
      <p:pic>
        <p:nvPicPr>
          <p:cNvPr id="49155" name="Picture 4" descr="C:\Users\Jan Štejfa\Documents\0 IPPC Chorv2012\WS\Snímek 053 orez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8279" y="1845568"/>
            <a:ext cx="7956169" cy="4535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80920" cy="1008112"/>
          </a:xfrm>
          <a:extLst>
            <a:ext uri="{FAA26D3D-D897-4be2-8F04-BA451C77F1D7}"/>
          </a:extLst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Взаимосвязь между производствами </a:t>
            </a:r>
            <a:br>
              <a:rPr lang="ru-RU" sz="3200" b="1" dirty="0" smtClean="0">
                <a:solidFill>
                  <a:srgbClr val="002060"/>
                </a:solidFill>
              </a:rPr>
            </a:br>
            <a:r>
              <a:rPr lang="ru-RU" sz="3200" b="1" dirty="0" smtClean="0">
                <a:solidFill>
                  <a:srgbClr val="002060"/>
                </a:solidFill>
              </a:rPr>
              <a:t>и информацией о НДТМ</a:t>
            </a:r>
          </a:p>
        </p:txBody>
      </p:sp>
      <p:pic>
        <p:nvPicPr>
          <p:cNvPr id="50179" name="Picture 2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556792"/>
            <a:ext cx="9144000" cy="5301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3"/>
          <p:cNvSpPr>
            <a:spLocks noGrp="1" noChangeArrowheads="1"/>
          </p:cNvSpPr>
          <p:nvPr>
            <p:ph type="title"/>
          </p:nvPr>
        </p:nvSpPr>
        <p:spPr>
          <a:xfrm>
            <a:off x="683568" y="188640"/>
            <a:ext cx="8064896" cy="1147217"/>
          </a:xfrm>
          <a:extLst>
            <a:ext uri="{909E8E84-426E-40DD-AFC4-6F175D3DCCD1}">
              <a14:hiddenFill xmlns="" xmlns:a14="http://schemas.microsoft.com/office/drawing/2010/main">
                <a:solidFill>
                  <a:schemeClr val="accent2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Справочные руководства</a:t>
            </a:r>
            <a:r>
              <a:rPr lang="en-US" sz="3200" b="1" dirty="0" smtClean="0">
                <a:solidFill>
                  <a:srgbClr val="002060"/>
                </a:solidFill>
              </a:rPr>
              <a:t> BREF </a:t>
            </a:r>
            <a:r>
              <a:rPr lang="ru-RU" sz="3200" b="1" dirty="0" smtClean="0">
                <a:solidFill>
                  <a:srgbClr val="002060"/>
                </a:solidFill>
              </a:rPr>
              <a:t/>
            </a:r>
            <a:br>
              <a:rPr lang="ru-RU" sz="3200" b="1" dirty="0" smtClean="0">
                <a:solidFill>
                  <a:srgbClr val="002060"/>
                </a:solidFill>
              </a:rPr>
            </a:br>
            <a:r>
              <a:rPr lang="ru-RU" sz="3200" b="1" dirty="0" smtClean="0">
                <a:solidFill>
                  <a:srgbClr val="002060"/>
                </a:solidFill>
              </a:rPr>
              <a:t>для оценки НДТМ сахарного производства</a:t>
            </a:r>
            <a:endParaRPr lang="en-US" sz="3200" b="1" dirty="0" smtClean="0">
              <a:solidFill>
                <a:srgbClr val="002060"/>
              </a:solidFill>
            </a:endParaRPr>
          </a:p>
        </p:txBody>
      </p:sp>
      <p:sp>
        <p:nvSpPr>
          <p:cNvPr id="5" name="Content Placeholder 4"/>
          <p:cNvSpPr txBox="1">
            <a:spLocks noGrp="1" noChangeArrowheads="1"/>
          </p:cNvSpPr>
          <p:nvPr>
            <p:ph idx="1"/>
          </p:nvPr>
        </p:nvSpPr>
        <p:spPr>
          <a:xfrm>
            <a:off x="395288" y="1628775"/>
            <a:ext cx="8569325" cy="4681538"/>
          </a:xfrm>
          <a:extLst>
            <a:ext uri="{FAA26D3D-D897-4be2-8F04-BA451C77F1D7}"/>
          </a:extLst>
        </p:spPr>
        <p:txBody>
          <a:bodyPr>
            <a:noAutofit/>
          </a:bodyPr>
          <a:lstStyle/>
          <a:p>
            <a:pPr marL="457200" indent="-457200" defTabSz="1622425"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Arial Narrow" pitchFamily="34" charset="0"/>
              </a:rPr>
              <a:t>Отраслевые </a:t>
            </a:r>
            <a:r>
              <a:rPr lang="en-US" sz="2400" b="1" dirty="0" smtClean="0">
                <a:solidFill>
                  <a:schemeClr val="tx1"/>
                </a:solidFill>
                <a:latin typeface="Arial Narrow" pitchFamily="34" charset="0"/>
              </a:rPr>
              <a:t>BREF</a:t>
            </a:r>
            <a:r>
              <a:rPr lang="en-US" sz="2400" dirty="0" smtClean="0">
                <a:solidFill>
                  <a:schemeClr val="tx1"/>
                </a:solidFill>
                <a:latin typeface="Arial Narrow" pitchFamily="34" charset="0"/>
              </a:rPr>
              <a:t>:</a:t>
            </a:r>
            <a:endParaRPr lang="ru-RU" sz="2400" dirty="0" smtClean="0">
              <a:solidFill>
                <a:schemeClr val="tx1"/>
              </a:solidFill>
              <a:latin typeface="Arial Narrow" pitchFamily="34" charset="0"/>
            </a:endParaRPr>
          </a:p>
          <a:p>
            <a:pPr marL="457200" indent="-457200" defTabSz="1622425">
              <a:spcBef>
                <a:spcPct val="0"/>
              </a:spcBef>
              <a:spcAft>
                <a:spcPts val="1200"/>
              </a:spcAft>
            </a:pPr>
            <a:r>
              <a:rPr lang="ru-RU" sz="2400" b="1" dirty="0" smtClean="0">
                <a:solidFill>
                  <a:schemeClr val="tx1"/>
                </a:solidFill>
                <a:latin typeface="Arial Narrow" pitchFamily="34" charset="0"/>
              </a:rPr>
              <a:t>Сахарное производство</a:t>
            </a:r>
            <a:endParaRPr lang="en-US" sz="2400" b="1" dirty="0" smtClean="0">
              <a:solidFill>
                <a:schemeClr val="tx1"/>
              </a:solidFill>
              <a:latin typeface="Arial Narrow" pitchFamily="34" charset="0"/>
            </a:endParaRPr>
          </a:p>
          <a:p>
            <a:pPr marL="822960" lvl="1" indent="-457200" defTabSz="1622425">
              <a:spcBef>
                <a:spcPct val="0"/>
              </a:spcBef>
              <a:spcAft>
                <a:spcPts val="1200"/>
              </a:spcAft>
              <a:buFont typeface="Wingdings" pitchFamily="2" charset="2"/>
              <a:buChar char="ü"/>
            </a:pPr>
            <a:r>
              <a:rPr lang="ru-RU" sz="2200" dirty="0" smtClean="0">
                <a:solidFill>
                  <a:schemeClr val="tx1"/>
                </a:solidFill>
                <a:latin typeface="Arial Narrow" pitchFamily="34" charset="0"/>
              </a:rPr>
              <a:t>Производство продуктов питания, напитков и молока;</a:t>
            </a:r>
            <a:endParaRPr lang="cs-CZ" sz="2200" dirty="0" smtClean="0">
              <a:solidFill>
                <a:schemeClr val="tx1"/>
              </a:solidFill>
              <a:latin typeface="Arial Narrow" pitchFamily="34" charset="0"/>
            </a:endParaRPr>
          </a:p>
          <a:p>
            <a:pPr marL="457200" indent="-457200" defTabSz="1622425">
              <a:spcBef>
                <a:spcPct val="0"/>
              </a:spcBef>
              <a:spcAft>
                <a:spcPts val="1200"/>
              </a:spcAft>
            </a:pPr>
            <a:r>
              <a:rPr lang="ru-RU" sz="2400" b="1" dirty="0" smtClean="0">
                <a:solidFill>
                  <a:schemeClr val="tx1"/>
                </a:solidFill>
                <a:latin typeface="Arial Narrow" pitchFamily="34" charset="0"/>
              </a:rPr>
              <a:t>Производство кормов для животных</a:t>
            </a:r>
            <a:endParaRPr lang="en-US" sz="2400" b="1" dirty="0" smtClean="0">
              <a:solidFill>
                <a:schemeClr val="tx1"/>
              </a:solidFill>
              <a:latin typeface="Arial Narrow" pitchFamily="34" charset="0"/>
            </a:endParaRPr>
          </a:p>
          <a:p>
            <a:pPr marL="822960" lvl="1" indent="-457200" defTabSz="1622425">
              <a:spcBef>
                <a:spcPct val="0"/>
              </a:spcBef>
              <a:spcAft>
                <a:spcPts val="1200"/>
              </a:spcAft>
              <a:buFont typeface="Wingdings" pitchFamily="2" charset="2"/>
              <a:buChar char="ü"/>
            </a:pPr>
            <a:r>
              <a:rPr lang="ru-RU" sz="2200" dirty="0" smtClean="0">
                <a:solidFill>
                  <a:schemeClr val="tx1"/>
                </a:solidFill>
                <a:latin typeface="Arial Narrow" pitchFamily="34" charset="0"/>
              </a:rPr>
              <a:t>Производство продуктов питания, напитков и молока; </a:t>
            </a:r>
            <a:endParaRPr lang="cs-CZ" sz="2200" dirty="0" smtClean="0">
              <a:solidFill>
                <a:schemeClr val="tx1"/>
              </a:solidFill>
              <a:latin typeface="Arial Narrow" pitchFamily="34" charset="0"/>
            </a:endParaRPr>
          </a:p>
          <a:p>
            <a:pPr marL="457200" indent="-457200" defTabSz="1622425">
              <a:spcBef>
                <a:spcPct val="0"/>
              </a:spcBef>
              <a:spcAft>
                <a:spcPts val="1200"/>
              </a:spcAft>
            </a:pPr>
            <a:r>
              <a:rPr lang="ru-RU" sz="2400" b="1" dirty="0" smtClean="0">
                <a:solidFill>
                  <a:schemeClr val="tx1"/>
                </a:solidFill>
                <a:latin typeface="Arial Narrow" pitchFamily="34" charset="0"/>
              </a:rPr>
              <a:t>Электростанции и генераторы</a:t>
            </a:r>
            <a:endParaRPr lang="en-US" sz="2400" b="1" dirty="0" smtClean="0">
              <a:solidFill>
                <a:schemeClr val="tx1"/>
              </a:solidFill>
              <a:latin typeface="Arial Narrow" pitchFamily="34" charset="0"/>
            </a:endParaRPr>
          </a:p>
          <a:p>
            <a:pPr marL="822960" lvl="1" indent="-457200" defTabSz="1622425">
              <a:spcBef>
                <a:spcPct val="0"/>
              </a:spcBef>
              <a:spcAft>
                <a:spcPts val="1200"/>
              </a:spcAft>
              <a:buFont typeface="Wingdings" pitchFamily="2" charset="2"/>
              <a:buChar char="ü"/>
            </a:pPr>
            <a:r>
              <a:rPr lang="ru-RU" sz="2200" dirty="0" smtClean="0">
                <a:solidFill>
                  <a:schemeClr val="tx1"/>
                </a:solidFill>
                <a:latin typeface="Arial Narrow" pitchFamily="34" charset="0"/>
              </a:rPr>
              <a:t>Крупные топливосжигающие установки;</a:t>
            </a:r>
            <a:endParaRPr lang="en-US" sz="2200" dirty="0" smtClean="0">
              <a:solidFill>
                <a:schemeClr val="tx1"/>
              </a:solidFill>
              <a:latin typeface="Arial Narrow" pitchFamily="34" charset="0"/>
            </a:endParaRPr>
          </a:p>
          <a:p>
            <a:pPr marL="457200" indent="-457200" defTabSz="1622425">
              <a:spcBef>
                <a:spcPct val="0"/>
              </a:spcBef>
              <a:spcAft>
                <a:spcPts val="1200"/>
              </a:spcAft>
            </a:pPr>
            <a:r>
              <a:rPr lang="ru-RU" sz="2400" b="1" dirty="0" smtClean="0">
                <a:solidFill>
                  <a:schemeClr val="tx1"/>
                </a:solidFill>
                <a:latin typeface="Arial Narrow" pitchFamily="34" charset="0"/>
              </a:rPr>
              <a:t>Производство извести</a:t>
            </a:r>
            <a:endParaRPr lang="en-US" sz="2400" b="1" dirty="0" smtClean="0">
              <a:solidFill>
                <a:schemeClr val="tx1"/>
              </a:solidFill>
              <a:latin typeface="Arial Narrow" pitchFamily="34" charset="0"/>
            </a:endParaRPr>
          </a:p>
          <a:p>
            <a:pPr marL="822960" lvl="1" indent="-457200" defTabSz="1622425">
              <a:spcBef>
                <a:spcPct val="0"/>
              </a:spcBef>
              <a:spcAft>
                <a:spcPts val="1200"/>
              </a:spcAft>
              <a:buFont typeface="Wingdings" pitchFamily="2" charset="2"/>
              <a:buChar char="ü"/>
            </a:pPr>
            <a:r>
              <a:rPr lang="ru-RU" sz="2200" dirty="0" smtClean="0">
                <a:solidFill>
                  <a:schemeClr val="tx1"/>
                </a:solidFill>
                <a:latin typeface="Arial Narrow" pitchFamily="34" charset="0"/>
              </a:rPr>
              <a:t>Производство цемента, извести и оксида магния</a:t>
            </a:r>
            <a:endParaRPr lang="en-US" sz="2200" dirty="0" smtClean="0">
              <a:solidFill>
                <a:schemeClr val="tx1"/>
              </a:solidFill>
              <a:latin typeface="Arial Narrow" pitchFamily="34" charset="0"/>
            </a:endParaRPr>
          </a:p>
          <a:p>
            <a:pPr marL="457200" indent="-457200" defTabSz="1622425">
              <a:spcBef>
                <a:spcPct val="0"/>
              </a:spcBef>
            </a:pPr>
            <a:endParaRPr lang="en-US" sz="2400" dirty="0" smtClean="0">
              <a:solidFill>
                <a:schemeClr val="tx1"/>
              </a:solidFill>
              <a:latin typeface="Arial Narrow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7504" y="1496176"/>
            <a:ext cx="1800200" cy="1932824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/>
              <a:t>Пример массового баланса для</a:t>
            </a:r>
            <a:r>
              <a:rPr lang="cs-CZ" sz="2800" b="1" dirty="0" smtClean="0"/>
              <a:t/>
            </a:r>
            <a:br>
              <a:rPr lang="cs-CZ" sz="2800" b="1" dirty="0" smtClean="0"/>
            </a:br>
            <a:r>
              <a:rPr lang="ru-RU" sz="2800" b="1" dirty="0" smtClean="0"/>
              <a:t>сахарного </a:t>
            </a:r>
            <a:r>
              <a:rPr lang="cs-CZ" sz="2800" b="1" dirty="0" smtClean="0"/>
              <a:t> </a:t>
            </a:r>
            <a:r>
              <a:rPr lang="ru-RU" sz="2800" b="1" dirty="0" smtClean="0"/>
              <a:t>завода</a:t>
            </a:r>
            <a:endParaRPr lang="cs-CZ" sz="2800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6D423-34EF-4A83-877C-3A72078839F7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5" name="Рисунок 5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l="1777" t="3671" r="3391" b="7334"/>
          <a:stretch/>
        </p:blipFill>
        <p:spPr bwMode="auto">
          <a:xfrm>
            <a:off x="1763688" y="0"/>
            <a:ext cx="7366208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</p:spTree>
    <p:extLst>
      <p:ext uri="{BB962C8B-B14F-4D97-AF65-F5344CB8AC3E}">
        <p14:creationId xmlns="" xmlns:p14="http://schemas.microsoft.com/office/powerpoint/2010/main" val="3068936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064896" cy="860425"/>
          </a:xfrm>
          <a:extLst>
            <a:ext uri="{FAA26D3D-D897-4be2-8F04-BA451C77F1D7}"/>
          </a:extLst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accent1">
                    <a:lumMod val="75000"/>
                  </a:schemeClr>
                </a:solidFill>
              </a:rPr>
              <a:t>Оценка НДТМ для сахарного производства</a:t>
            </a:r>
          </a:p>
        </p:txBody>
      </p:sp>
      <p:graphicFrame>
        <p:nvGraphicFramePr>
          <p:cNvPr id="5" name="Tabulka 4"/>
          <p:cNvGraphicFramePr>
            <a:graphicFrameLocks noGrp="1"/>
          </p:cNvGraphicFramePr>
          <p:nvPr/>
        </p:nvGraphicFramePr>
        <p:xfrm>
          <a:off x="0" y="1340769"/>
          <a:ext cx="8893175" cy="5463896"/>
        </p:xfrm>
        <a:graphic>
          <a:graphicData uri="http://schemas.openxmlformats.org/drawingml/2006/table">
            <a:tbl>
              <a:tblPr/>
              <a:tblGrid>
                <a:gridCol w="1481652"/>
                <a:gridCol w="2149783"/>
                <a:gridCol w="3532853"/>
                <a:gridCol w="1728887"/>
              </a:tblGrid>
              <a:tr h="55956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Техническое решение</a:t>
                      </a:r>
                      <a:endParaRPr kumimoji="0" lang="cs-CZ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Calibri" pitchFamily="34" charset="0"/>
                      </a:endParaRPr>
                    </a:p>
                  </a:txBody>
                  <a:tcPr marL="91455" marR="91455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Достигнутые показатели</a:t>
                      </a:r>
                      <a:endParaRPr kumimoji="0" lang="cs-CZ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Calibri" pitchFamily="34" charset="0"/>
                      </a:endParaRPr>
                    </a:p>
                  </a:txBody>
                  <a:tcPr marL="91455" marR="91455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Показатели НДТМ</a:t>
                      </a:r>
                      <a:endParaRPr kumimoji="0" lang="cs-CZ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Calibri" pitchFamily="34" charset="0"/>
                      </a:endParaRPr>
                    </a:p>
                  </a:txBody>
                  <a:tcPr marL="91455" marR="91455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Вывод о соответствии</a:t>
                      </a:r>
                      <a:endParaRPr kumimoji="0" lang="cs-CZ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Calibri" pitchFamily="34" charset="0"/>
                      </a:endParaRPr>
                    </a:p>
                  </a:txBody>
                  <a:tcPr marL="91455" marR="91455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7419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Качество сточных вод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1455" marR="91455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Показатели качества сточных вод немного хуже, чем регламентированные НДТМ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55" marR="91455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Параметр</a:t>
                      </a: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	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Концентрация (мг/л)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БПК5</a:t>
                      </a: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		&lt;25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ХПК</a:t>
                      </a: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		&lt;125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ВВ</a:t>
                      </a: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		&lt;50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pH 		6 – 9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Нефтепродукты</a:t>
                      </a: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	&lt;10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Общий азот</a:t>
                      </a: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	&lt;10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Общий фосфор</a:t>
                      </a: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	0.4 – 5</a:t>
                      </a:r>
                      <a:endParaRPr kumimoji="0" 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</a:t>
                      </a: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BREF FDM 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Таблица</a:t>
                      </a: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5.1: 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Типичные показатели качества сточных вод после очистки для пищевой промышленности) </a:t>
                      </a:r>
                      <a:endParaRPr kumimoji="0" lang="en-US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55" marR="91455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Не соответствует НДТМ</a:t>
                      </a:r>
                      <a:endParaRPr kumimoji="0" 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Calibri" pitchFamily="34" charset="0"/>
                      </a:endParaRPr>
                    </a:p>
                  </a:txBody>
                  <a:tcPr marL="91455" marR="91455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0811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Потребление свежей воды на тонну свёклы</a:t>
                      </a:r>
                      <a:endParaRPr kumimoji="0" 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1455" marR="91455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0,3</a:t>
                      </a: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м</a:t>
                      </a:r>
                      <a:r>
                        <a:rPr kumimoji="0" lang="en-GB" sz="1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/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т</a:t>
                      </a: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пс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Источник информации – отчеты производства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Calibri" pitchFamily="34" charset="0"/>
                      </a:endParaRPr>
                    </a:p>
                  </a:txBody>
                  <a:tcPr marL="91455" marR="91455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0,25 – 0,4 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м</a:t>
                      </a:r>
                      <a:r>
                        <a:rPr kumimoji="0" lang="en-GB" sz="1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/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т</a:t>
                      </a: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пс</a:t>
                      </a:r>
                      <a:endParaRPr kumimoji="0" 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(FDM BREF </a:t>
                      </a:r>
                      <a:r>
                        <a:rPr kumimoji="0" lang="en-GB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ch</a:t>
                      </a: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cs-CZ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. </a:t>
                      </a: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4.7.7.3)</a:t>
                      </a:r>
                      <a:endParaRPr kumimoji="0" 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Calibri" pitchFamily="34" charset="0"/>
                      </a:endParaRPr>
                    </a:p>
                  </a:txBody>
                  <a:tcPr marL="91455" marR="91455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Соответствует НДТМ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Calibri" pitchFamily="34" charset="0"/>
                      </a:endParaRPr>
                    </a:p>
                  </a:txBody>
                  <a:tcPr marL="91455" marR="91455" marT="45730" marB="4573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345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Потребление энергии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91455" marR="91455" marT="45730" marB="4573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310,6 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кВт</a:t>
                      </a: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/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т</a:t>
                      </a: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свёклы</a:t>
                      </a:r>
                      <a:endParaRPr kumimoji="0" 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Источник информации - энергобаланс</a:t>
                      </a:r>
                      <a:endParaRPr kumimoji="0" 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Calibri" pitchFamily="34" charset="0"/>
                      </a:endParaRPr>
                    </a:p>
                  </a:txBody>
                  <a:tcPr marL="91455" marR="91455" marT="45730" marB="4573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232 – 367 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кВт</a:t>
                      </a: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/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т</a:t>
                      </a: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пс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(FDM BREF 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р</a:t>
                      </a:r>
                      <a:r>
                        <a:rPr kumimoji="0" 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. </a:t>
                      </a: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3.3.8.1.4)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Calibri" pitchFamily="34" charset="0"/>
                      </a:endParaRPr>
                    </a:p>
                  </a:txBody>
                  <a:tcPr marL="91455" marR="91455" marT="45730" marB="4573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Соответствует НДТМ</a:t>
                      </a:r>
                      <a:endParaRPr kumimoji="0" 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Calibri" pitchFamily="34" charset="0"/>
                      </a:endParaRPr>
                    </a:p>
                  </a:txBody>
                  <a:tcPr marL="91455" marR="91455" marT="45730" marB="4573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600" y="332656"/>
            <a:ext cx="7776864" cy="863600"/>
          </a:xfrm>
          <a:extLst>
            <a:ext uri="{FAA26D3D-D897-4be2-8F04-BA451C77F1D7}"/>
          </a:extLst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Оценка НДТМ для производства пара </a:t>
            </a:r>
            <a:br>
              <a:rPr lang="ru-RU" sz="3200" b="1" dirty="0" smtClean="0">
                <a:solidFill>
                  <a:srgbClr val="FF0000"/>
                </a:solidFill>
              </a:rPr>
            </a:br>
            <a:r>
              <a:rPr lang="ru-RU" sz="3200" b="1" dirty="0" smtClean="0">
                <a:solidFill>
                  <a:srgbClr val="FF0000"/>
                </a:solidFill>
              </a:rPr>
              <a:t>и электроэнергии</a:t>
            </a:r>
          </a:p>
        </p:txBody>
      </p:sp>
      <p:graphicFrame>
        <p:nvGraphicFramePr>
          <p:cNvPr id="5" name="Tabulka 3"/>
          <p:cNvGraphicFramePr>
            <a:graphicFrameLocks noGrp="1"/>
          </p:cNvGraphicFramePr>
          <p:nvPr/>
        </p:nvGraphicFramePr>
        <p:xfrm>
          <a:off x="287339" y="1484784"/>
          <a:ext cx="8856661" cy="5373216"/>
        </p:xfrm>
        <a:graphic>
          <a:graphicData uri="http://schemas.openxmlformats.org/drawingml/2006/table">
            <a:tbl>
              <a:tblPr/>
              <a:tblGrid>
                <a:gridCol w="1689952"/>
                <a:gridCol w="2480784"/>
                <a:gridCol w="2638294"/>
                <a:gridCol w="2047631"/>
              </a:tblGrid>
              <a:tr h="61542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Техническое решение</a:t>
                      </a:r>
                      <a:endParaRPr kumimoji="0" lang="cs-CZ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91455" marR="91455" marT="45734" marB="457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Достигнутые показатели</a:t>
                      </a:r>
                      <a:endParaRPr kumimoji="0" lang="cs-CZ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91455" marR="91455" marT="45734" marB="457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Показатели НДТМ</a:t>
                      </a:r>
                      <a:endParaRPr kumimoji="0" lang="cs-CZ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91455" marR="91455" marT="45734" marB="457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Вывод о соответствии</a:t>
                      </a:r>
                      <a:endParaRPr kumimoji="0" lang="cs-CZ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91455" marR="91455" marT="45734" marB="457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3331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Газовые горелки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91444" marR="91444"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Малотоксичные горелки не используются</a:t>
                      </a:r>
                      <a:endParaRPr kumimoji="0" 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91444" marR="91444"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Использование малотоксичных горелок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(LCP BREF 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р</a:t>
                      </a: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7.5.4, 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таблица</a:t>
                      </a: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7.37)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91444" marR="91444"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Не соответствует НДТМ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91444" marR="91444"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3359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КПД котельной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91444" marR="91444"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92,25 – 92,55%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Источник информации: Протокол измерений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91444" marR="91444"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75 – 85 % 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(LCP BREF 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р</a:t>
                      </a: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7.5.2, 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таблица</a:t>
                      </a: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7.35)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91444" marR="91444"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Соответствует НДТМ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91444" marR="91444"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925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Содержание </a:t>
                      </a: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NOx 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 дымовых газах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91444" marR="91444"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132 – 196 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мг/м3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Источник информации: Протокол измерений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91444" marR="91444"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50 – 100 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мг/м3</a:t>
                      </a: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(O2ref = 3 %)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(LCP BREF 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р</a:t>
                      </a: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7.5.4, 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таблица</a:t>
                      </a: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7.37)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91444" marR="91444"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Не соответствует НДТМ</a:t>
                      </a:r>
                      <a:endParaRPr kumimoji="0" 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нет низко-эмиссионных 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горелок</a:t>
                      </a: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kumimoji="0" 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1444" marR="91444"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9837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Содержание </a:t>
                      </a: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CO 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 дымовых газах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91444" marR="91444"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 – 42 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мг/м3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Источник информации: Протокол измерений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91444" marR="91444"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30 – 100 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мг/м3 </a:t>
                      </a: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(O2ref = 3 %)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(LCP BREF 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р</a:t>
                      </a: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7.5.4, 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таблица</a:t>
                      </a: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7.37)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91444" marR="91444"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Соответствует НДТМ</a:t>
                      </a:r>
                      <a:endParaRPr kumimoji="0" 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marL="91444" marR="91444" marT="45718" marB="4571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592" y="332657"/>
            <a:ext cx="7776542" cy="648072"/>
          </a:xfrm>
          <a:extLst>
            <a:ext uri="{FAA26D3D-D897-4be2-8F04-BA451C77F1D7}"/>
          </a:extLst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Оценка НДТМ для производство извести</a:t>
            </a:r>
          </a:p>
        </p:txBody>
      </p:sp>
      <p:graphicFrame>
        <p:nvGraphicFramePr>
          <p:cNvPr id="5" name="Tabulka 5"/>
          <p:cNvGraphicFramePr>
            <a:graphicFrameLocks noGrp="1"/>
          </p:cNvGraphicFramePr>
          <p:nvPr/>
        </p:nvGraphicFramePr>
        <p:xfrm>
          <a:off x="251520" y="1196752"/>
          <a:ext cx="8892480" cy="5527552"/>
        </p:xfrm>
        <a:graphic>
          <a:graphicData uri="http://schemas.openxmlformats.org/drawingml/2006/table">
            <a:tbl>
              <a:tblPr/>
              <a:tblGrid>
                <a:gridCol w="1690197"/>
                <a:gridCol w="2480933"/>
                <a:gridCol w="2756043"/>
                <a:gridCol w="1965307"/>
              </a:tblGrid>
              <a:tr h="5270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Техническое решение</a:t>
                      </a:r>
                      <a:endParaRPr kumimoji="0" lang="cs-CZ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Calibri" pitchFamily="34" charset="0"/>
                      </a:endParaRPr>
                    </a:p>
                  </a:txBody>
                  <a:tcPr marL="91455" marR="91455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Достигнутые показатели</a:t>
                      </a:r>
                      <a:endParaRPr kumimoji="0" lang="cs-CZ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Calibri" pitchFamily="34" charset="0"/>
                      </a:endParaRPr>
                    </a:p>
                  </a:txBody>
                  <a:tcPr marL="91455" marR="91455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Показатели НДТМ</a:t>
                      </a:r>
                      <a:endParaRPr kumimoji="0" lang="cs-CZ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Calibri" pitchFamily="34" charset="0"/>
                      </a:endParaRPr>
                    </a:p>
                  </a:txBody>
                  <a:tcPr marL="91455" marR="91455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Вывод о соответствии</a:t>
                      </a:r>
                      <a:endParaRPr kumimoji="0" lang="cs-CZ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Calibri" pitchFamily="34" charset="0"/>
                      </a:endParaRPr>
                    </a:p>
                  </a:txBody>
                  <a:tcPr marL="91455" marR="91455" marT="45722" marB="4572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0509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Шахтные печи смешанной загрузки (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ШПСЗ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kumimoji="0" 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07981" marR="2159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Две шахтные печи смешанной загрузки мощностью </a:t>
                      </a: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100 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и </a:t>
                      </a: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60 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т</a:t>
                      </a: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/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сутки</a:t>
                      </a: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Топливо: каменный уголь</a:t>
                      </a: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07981" marR="2159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ШПСЗ</a:t>
                      </a:r>
                      <a:r>
                        <a:rPr kumimoji="0" 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мощностью</a:t>
                      </a: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60 – 200 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т</a:t>
                      </a: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/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сутки</a:t>
                      </a:r>
                      <a:endParaRPr kumimoji="0" lang="en-GB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Топливо</a:t>
                      </a: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: 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кокс</a:t>
                      </a: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антрацит</a:t>
                      </a:r>
                      <a:endParaRPr kumimoji="0" lang="en-GB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(CLM BREF 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р</a:t>
                      </a: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. 2.2.7.1, 2.2.10.3)</a:t>
                      </a:r>
                    </a:p>
                  </a:txBody>
                  <a:tcPr marL="107981" marR="2159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Соответствует НДТМ</a:t>
                      </a:r>
                      <a:endParaRPr kumimoji="0" 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Примечание: В качестве топлива используется высококалорийный уголь</a:t>
                      </a:r>
                      <a:endParaRPr kumimoji="0" 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07981" marR="2159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82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Потребление тепловой энергии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07981" marR="2159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4065 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МДж</a:t>
                      </a: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/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т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Источник информации: энергобаланс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Calibri" pitchFamily="34" charset="0"/>
                      </a:endParaRPr>
                    </a:p>
                  </a:txBody>
                  <a:tcPr marL="107931" marR="21586" marT="952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3400 – 4700 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МДж</a:t>
                      </a: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/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т</a:t>
                      </a: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kumimoji="0" 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</a:t>
                      </a:r>
                      <a:r>
                        <a:rPr kumimoji="0" lang="en-GB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CLM</a:t>
                      </a: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BREF 2.5.3, 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таблица</a:t>
                      </a: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2.42)</a:t>
                      </a:r>
                      <a:endParaRPr kumimoji="0" 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07981" marR="2159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Соответствует НДТМ</a:t>
                      </a:r>
                      <a:endParaRPr kumimoji="0" 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07981" marR="2159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826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Потребление электроэнергии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07981" marR="2159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25 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кВТч</a:t>
                      </a: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/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т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Источник информации: энергобаланс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Calibri" pitchFamily="34" charset="0"/>
                      </a:endParaRPr>
                    </a:p>
                  </a:txBody>
                  <a:tcPr marL="107931" marR="21586" marT="952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 – 15 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кВтч</a:t>
                      </a: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/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т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(CLM BREF 2.3.2.1)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07981" marR="2159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Несколько выше.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Не соответствует НДТМ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07981" marR="2159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032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Потребление извести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07981" marR="2159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2,08 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т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Источник информации: материальный баланс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Calibri" pitchFamily="34" charset="0"/>
                      </a:endParaRPr>
                    </a:p>
                  </a:txBody>
                  <a:tcPr marL="107931" marR="21586" marT="952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1,4 – 2,2 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т</a:t>
                      </a: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известняка на тонну извести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(CLM BREF 2.3.1)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07981" marR="2159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Соответствует НДТМ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07981" marR="2159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0239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Содержание СО в дымовых газах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07981" marR="2159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Коллектор</a:t>
                      </a: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, 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сброс избыточного газа</a:t>
                      </a: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 - 10930 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мг</a:t>
                      </a: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/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м</a:t>
                      </a:r>
                      <a:r>
                        <a:rPr kumimoji="0" lang="en-GB" sz="1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3</a:t>
                      </a:r>
                      <a:endParaRPr kumimoji="0" lang="cs-CZ" sz="1400" b="0" i="0" u="none" strike="noStrike" cap="none" normalizeH="0" baseline="30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Times New Roman" pitchFamily="18" charset="0"/>
                        </a:rPr>
                        <a:t>Источник информации: протокол исследований</a:t>
                      </a:r>
                      <a:endParaRPr kumimoji="0" 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Calibri" pitchFamily="34" charset="0"/>
                      </a:endParaRPr>
                    </a:p>
                  </a:txBody>
                  <a:tcPr marL="107931" marR="21586" marT="9525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Как правило, </a:t>
                      </a: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100 – 2500 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мг</a:t>
                      </a: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/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м</a:t>
                      </a: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kumimoji="0" 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Для </a:t>
                      </a:r>
                      <a:r>
                        <a:rPr kumimoji="0" lang="ru-RU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ШПСЗ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1-6%, 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что соответствует </a:t>
                      </a: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12500 – 75000 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мг</a:t>
                      </a: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/</a:t>
                      </a: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м</a:t>
                      </a:r>
                      <a:r>
                        <a:rPr kumimoji="0" lang="en-GB" sz="14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</a:t>
                      </a:r>
                      <a:r>
                        <a:rPr kumimoji="0" lang="en-GB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CLM</a:t>
                      </a:r>
                      <a:r>
                        <a:rPr kumimoji="0" lang="en-GB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BREF 2.3.3.4.2)</a:t>
                      </a:r>
                      <a:endParaRPr kumimoji="0" 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07981" marR="2159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Соответствует НДТМ</a:t>
                      </a:r>
                      <a:endParaRPr kumimoji="0" 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07981" marR="21596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332656"/>
            <a:ext cx="7560518" cy="862012"/>
          </a:xfrm>
          <a:extLst>
            <a:ext uri="{FAA26D3D-D897-4be2-8F04-BA451C77F1D7}"/>
          </a:extLst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</a:rPr>
              <a:t>Оценка НДТМ для производство кормов в животноводстве</a:t>
            </a:r>
          </a:p>
        </p:txBody>
      </p:sp>
      <p:graphicFrame>
        <p:nvGraphicFramePr>
          <p:cNvPr id="4" name="Tabulka 3"/>
          <p:cNvGraphicFramePr>
            <a:graphicFrameLocks noGrp="1"/>
          </p:cNvGraphicFramePr>
          <p:nvPr/>
        </p:nvGraphicFramePr>
        <p:xfrm>
          <a:off x="251520" y="1484784"/>
          <a:ext cx="8640762" cy="5184576"/>
        </p:xfrm>
        <a:graphic>
          <a:graphicData uri="http://schemas.openxmlformats.org/drawingml/2006/table">
            <a:tbl>
              <a:tblPr/>
              <a:tblGrid>
                <a:gridCol w="1646237"/>
                <a:gridCol w="2413000"/>
                <a:gridCol w="2781523"/>
                <a:gridCol w="1800002"/>
              </a:tblGrid>
              <a:tr h="60379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Техническое решение</a:t>
                      </a:r>
                      <a:endParaRPr kumimoji="0" lang="cs-CZ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Calibri" pitchFamily="34" charset="0"/>
                      </a:endParaRPr>
                    </a:p>
                  </a:txBody>
                  <a:tcPr marL="91455" marR="91455" marT="45740" marB="4574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Достигнутые показатели</a:t>
                      </a:r>
                      <a:endParaRPr kumimoji="0" lang="cs-CZ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Calibri" pitchFamily="34" charset="0"/>
                      </a:endParaRPr>
                    </a:p>
                  </a:txBody>
                  <a:tcPr marL="91455" marR="91455" marT="45740" marB="4574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Показатели НДТМ</a:t>
                      </a:r>
                      <a:endParaRPr kumimoji="0" lang="cs-CZ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Calibri" pitchFamily="34" charset="0"/>
                      </a:endParaRPr>
                    </a:p>
                  </a:txBody>
                  <a:tcPr marL="91455" marR="91455" marT="45740" marB="4574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Вывод о соответствии</a:t>
                      </a:r>
                      <a:endParaRPr kumimoji="0" lang="cs-CZ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Calibri" pitchFamily="34" charset="0"/>
                      </a:endParaRPr>
                    </a:p>
                  </a:txBody>
                  <a:tcPr marL="91455" marR="91455" marT="45740" marB="4574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0365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Высокотемпературная сушка жома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07981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Газовая вращающаяся прямоточная барабанная печь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07981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 высокотемпературной сушке</a:t>
                      </a: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сушильный газ</a:t>
                      </a: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(воздух или дымовой газ)</a:t>
                      </a: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нагревается до температуры </a:t>
                      </a: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950ºC 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прямым нагреванием и охлаждается до </a:t>
                      </a: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100 ºC 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путем испарения воды из жома в сушке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(FDM BREF 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р</a:t>
                      </a: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4.7.7.1.2)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07981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Соответствует НДТМ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07981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1745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Потребление энергии</a:t>
                      </a: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/ 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испаренная вода в сушке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07981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3,35 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МДж</a:t>
                      </a: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/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кг</a:t>
                      </a: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воды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Источник информации</a:t>
                      </a: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: 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энергобаланс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Calibri" pitchFamily="34" charset="0"/>
                      </a:endParaRPr>
                    </a:p>
                  </a:txBody>
                  <a:tcPr marL="107981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2,0 – 3,5 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МДж</a:t>
                      </a: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/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кг</a:t>
                      </a: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воды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(FDM BREF 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р</a:t>
                      </a: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. 4.2.)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Calibri" pitchFamily="34" charset="0"/>
                      </a:endParaRPr>
                    </a:p>
                  </a:txBody>
                  <a:tcPr marL="107981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Соответствует НДТМ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07981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2677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Концентрация пыли в дымовых газах сушки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07981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43,9 – 45,2 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мг/м</a:t>
                      </a: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Источник информации</a:t>
                      </a: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: 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Протокол измеренией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 pitchFamily="18" charset="0"/>
                        <a:cs typeface="Calibri" pitchFamily="34" charset="0"/>
                      </a:endParaRPr>
                    </a:p>
                  </a:txBody>
                  <a:tcPr marL="107981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50 – 60 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мг/м</a:t>
                      </a: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 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влажной пыли и</a:t>
                      </a: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0.08 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кг</a:t>
                      </a: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ООУ</a:t>
                      </a: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/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т</a:t>
                      </a: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порезанной свеклы при содержании кислорода в дымовых газах </a:t>
                      </a: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12 % O2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(FDM BREF</a:t>
                      </a:r>
                      <a:r>
                        <a:rPr kumimoji="0" lang="cs-C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р</a:t>
                      </a:r>
                      <a:r>
                        <a:rPr kumimoji="0" lang="en-GB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4.7.7.1.2)</a:t>
                      </a:r>
                      <a:endParaRPr kumimoji="0" lang="cs-CZ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07981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Соответствует НДТМ</a:t>
                      </a:r>
                      <a:endParaRPr kumimoji="0" lang="cs-CZ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107981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</a:rPr>
              <a:t>Содержание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5126" name="Rectangle 6"/>
          <p:cNvSpPr>
            <a:spLocks noGrp="1" noChangeArrowheads="1"/>
          </p:cNvSpPr>
          <p:nvPr>
            <p:ph idx="1"/>
          </p:nvPr>
        </p:nvSpPr>
        <p:spPr>
          <a:xfrm>
            <a:off x="457200" y="1772816"/>
            <a:ext cx="8229600" cy="446449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ru-RU" sz="2800" dirty="0" smtClean="0">
                <a:solidFill>
                  <a:srgbClr val="002060"/>
                </a:solidFill>
              </a:rPr>
              <a:t>Цель</a:t>
            </a:r>
            <a:r>
              <a:rPr lang="cs-CZ" sz="2800" dirty="0">
                <a:solidFill>
                  <a:srgbClr val="002060"/>
                </a:solidFill>
              </a:rPr>
              <a:t> </a:t>
            </a:r>
            <a:r>
              <a:rPr lang="ru-RU" sz="2800" dirty="0" smtClean="0">
                <a:solidFill>
                  <a:srgbClr val="002060"/>
                </a:solidFill>
              </a:rPr>
              <a:t>методологии</a:t>
            </a:r>
            <a:r>
              <a:rPr lang="cs-CZ" sz="2800" dirty="0" smtClean="0">
                <a:solidFill>
                  <a:srgbClr val="002060"/>
                </a:solidFill>
              </a:rPr>
              <a:t> </a:t>
            </a:r>
            <a:r>
              <a:rPr lang="ru-RU" sz="2800" dirty="0" smtClean="0">
                <a:solidFill>
                  <a:srgbClr val="002060"/>
                </a:solidFill>
              </a:rPr>
              <a:t>оценки наилучших доступных технических методов (НДТМ)</a:t>
            </a:r>
            <a:endParaRPr lang="en-US" sz="2800" dirty="0" smtClean="0">
              <a:solidFill>
                <a:srgbClr val="002060"/>
              </a:solidFill>
            </a:endParaRPr>
          </a:p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ru-RU" sz="2800" dirty="0" smtClean="0">
                <a:solidFill>
                  <a:srgbClr val="002060"/>
                </a:solidFill>
              </a:rPr>
              <a:t>Этапы оценки НДТМ</a:t>
            </a:r>
            <a:endParaRPr lang="cs-CZ" sz="2800" dirty="0" smtClean="0">
              <a:solidFill>
                <a:srgbClr val="002060"/>
              </a:solidFill>
            </a:endParaRPr>
          </a:p>
          <a:p>
            <a:pPr>
              <a:lnSpc>
                <a:spcPct val="90000"/>
              </a:lnSpc>
              <a:spcAft>
                <a:spcPts val="1200"/>
              </a:spcAft>
            </a:pPr>
            <a:r>
              <a:rPr lang="ru-RU" sz="2800" dirty="0" smtClean="0">
                <a:solidFill>
                  <a:srgbClr val="002060"/>
                </a:solidFill>
              </a:rPr>
              <a:t>Пример оценки НДТМ</a:t>
            </a:r>
            <a:r>
              <a:rPr lang="cs-CZ" sz="2800" dirty="0" smtClean="0">
                <a:solidFill>
                  <a:srgbClr val="002060"/>
                </a:solidFill>
              </a:rPr>
              <a:t> </a:t>
            </a:r>
            <a:r>
              <a:rPr lang="ru-RU" sz="2800" dirty="0" smtClean="0">
                <a:solidFill>
                  <a:srgbClr val="002060"/>
                </a:solidFill>
              </a:rPr>
              <a:t>для</a:t>
            </a:r>
            <a:r>
              <a:rPr lang="cs-CZ" sz="2800" dirty="0" smtClean="0">
                <a:solidFill>
                  <a:srgbClr val="002060"/>
                </a:solidFill>
              </a:rPr>
              <a:t> </a:t>
            </a:r>
            <a:r>
              <a:rPr lang="az-Cyrl-AZ" sz="2800" dirty="0" smtClean="0">
                <a:solidFill>
                  <a:srgbClr val="002060"/>
                </a:solidFill>
              </a:rPr>
              <a:t>Чешского </a:t>
            </a:r>
            <a:r>
              <a:rPr lang="az-Cyrl-AZ" sz="2800" dirty="0">
                <a:solidFill>
                  <a:srgbClr val="002060"/>
                </a:solidFill>
              </a:rPr>
              <a:t>сахарного завода</a:t>
            </a:r>
            <a:endParaRPr lang="en-US" sz="2800" dirty="0" smtClean="0">
              <a:solidFill>
                <a:srgbClr val="002060"/>
              </a:solidFill>
            </a:endParaRPr>
          </a:p>
          <a:p>
            <a:pPr>
              <a:lnSpc>
                <a:spcPct val="90000"/>
              </a:lnSpc>
              <a:buNone/>
            </a:pPr>
            <a:r>
              <a:rPr lang="ru-RU" sz="2800" dirty="0" smtClean="0">
                <a:latin typeface="Arial Narrow" pitchFamily="34" charset="0"/>
              </a:rPr>
              <a:t> </a:t>
            </a:r>
            <a:endParaRPr lang="en-US" sz="2800" dirty="0" smtClean="0">
              <a:latin typeface="Arial Narrow" pitchFamily="34" charset="0"/>
            </a:endParaRPr>
          </a:p>
          <a:p>
            <a:pPr>
              <a:lnSpc>
                <a:spcPct val="90000"/>
              </a:lnSpc>
              <a:buNone/>
            </a:pPr>
            <a:endParaRPr lang="en-US" sz="2800" dirty="0" smtClean="0">
              <a:latin typeface="Arial Narrow" pitchFamily="34" charset="0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0E5988F5-A3E5-4580-BA69-4176C66DA5D8}" type="slidenum">
              <a:rPr lang="en-US"/>
              <a:pPr/>
              <a:t>2</a:t>
            </a:fld>
            <a:endParaRPr lang="en-US"/>
          </a:p>
        </p:txBody>
      </p:sp>
      <p:pic>
        <p:nvPicPr>
          <p:cNvPr id="8" name="Picture 3" descr="http://farm7.static.flickr.com/6081/6119738321_829e7c7be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7" y="4186573"/>
            <a:ext cx="2267744" cy="267142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8136904" cy="717997"/>
          </a:xfrm>
          <a:extLst>
            <a:ext uri="{FAA26D3D-D897-4be2-8F04-BA451C77F1D7}"/>
          </a:extLst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План мероприятий по достижению НДТМ</a:t>
            </a:r>
          </a:p>
        </p:txBody>
      </p:sp>
      <p:graphicFrame>
        <p:nvGraphicFramePr>
          <p:cNvPr id="4" name="Tabulka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417219494"/>
              </p:ext>
            </p:extLst>
          </p:nvPr>
        </p:nvGraphicFramePr>
        <p:xfrm>
          <a:off x="-36512" y="1268760"/>
          <a:ext cx="9143999" cy="5106428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3046403"/>
                <a:gridCol w="3048798"/>
                <a:gridCol w="3048798"/>
              </a:tblGrid>
              <a:tr h="73629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Несоответствие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45722" marR="45722" marT="45699" marB="4569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Техническое решение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45722" marR="45722" marT="45699" marB="45699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Дата выполнения мероприятия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45722" marR="45722" marT="45699" marB="45699" horzOverflow="overflow"/>
                </a:tc>
              </a:tr>
              <a:tr h="106390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Старые газовые горелки с высокой концентрацией </a:t>
                      </a: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NOx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45722" marR="45722" marT="45699" marB="45699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Установка </a:t>
                      </a:r>
                      <a:r>
                        <a:rPr kumimoji="0" lang="ru-RU" sz="16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низкоэмиссионных</a:t>
                      </a:r>
                      <a:r>
                        <a:rPr kumimoji="0" 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 горелок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45722" marR="45722" marT="45699" marB="45699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Котёл</a:t>
                      </a: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1 – </a:t>
                      </a:r>
                      <a:r>
                        <a:rPr kumimoji="0" 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до конца</a:t>
                      </a: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 2005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Котёл </a:t>
                      </a: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2 – </a:t>
                      </a:r>
                      <a:r>
                        <a:rPr kumimoji="0" 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до конца</a:t>
                      </a: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 2006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Котёл </a:t>
                      </a: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3 – </a:t>
                      </a:r>
                      <a:r>
                        <a:rPr kumimoji="0" 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до конца </a:t>
                      </a: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31.10.2007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45722" marR="45722" marT="45699" marB="45699" horzOverflow="overflow"/>
                </a:tc>
              </a:tr>
              <a:tr h="15841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Качество сточных вод </a:t>
                      </a: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– </a:t>
                      </a:r>
                      <a:r>
                        <a:rPr kumimoji="0" 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низкая эффективность очистных сооружений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45722" marR="45722" marT="45699" marB="45699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Реконструкция очистных сооружений</a:t>
                      </a: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kumimoji="0" 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установка анаэробного этапа очистки</a:t>
                      </a: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kumimoji="0" 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использование биогаза </a:t>
                      </a:r>
                      <a:r>
                        <a:rPr kumimoji="0" 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kumimoji="0" 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kumimoji="0" 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в </a:t>
                      </a:r>
                      <a:r>
                        <a:rPr kumimoji="0" 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котельной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45722" marR="45722" marT="45699" marB="45699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В процессе выполнения </a:t>
                      </a:r>
                      <a:r>
                        <a:rPr kumimoji="0" 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/>
                      </a:r>
                      <a:br>
                        <a:rPr kumimoji="0" 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</a:br>
                      <a:r>
                        <a:rPr kumimoji="0" 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до </a:t>
                      </a: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31.10.2007</a:t>
                      </a:r>
                      <a:r>
                        <a:rPr kumimoji="0" 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 г.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45722" marR="45722" marT="45699" marB="45699" horzOverflow="overflow"/>
                </a:tc>
              </a:tr>
              <a:tr h="172205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u="none" strike="noStrike" cap="none" normalizeH="0" baseline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Высокое электропотребление производства извести</a:t>
                      </a:r>
                      <a:endParaRPr kumimoji="0" lang="en-US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45722" marR="45722" marT="45699" marB="45699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Замена старых электродвигателей и установка частотных регуляторов на крупных электродвигателях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45722" marR="45722" marT="45699" marB="45699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Поэтапно </a:t>
                      </a:r>
                      <a:r>
                        <a:rPr kumimoji="0" 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до </a:t>
                      </a: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31.10.2007</a:t>
                      </a:r>
                      <a:r>
                        <a:rPr kumimoji="0" lang="ru-RU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 г.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Arial" pitchFamily="34" charset="0"/>
                      </a:endParaRPr>
                    </a:p>
                  </a:txBody>
                  <a:tcPr marL="45722" marR="45722" marT="45699" marB="45699" horzOverflow="overflow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539552" y="332656"/>
            <a:ext cx="8018463" cy="1079649"/>
          </a:xfrm>
          <a:prstGeom prst="rect">
            <a:avLst/>
          </a:prstGeom>
          <a:noFill/>
          <a:ln w="38100" cmpd="dbl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/>
            <a:r>
              <a:rPr lang="cs-CZ" sz="4400" b="1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Děkuji za </a:t>
            </a:r>
            <a:r>
              <a:rPr lang="cs-CZ" sz="4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pozornost</a:t>
            </a:r>
            <a:endParaRPr lang="cs-CZ" sz="44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4067944" y="3356992"/>
            <a:ext cx="1008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 smtClean="0"/>
              <a:t>BAT</a:t>
            </a:r>
            <a:endParaRPr lang="cs-CZ" sz="2800" b="1" dirty="0"/>
          </a:p>
        </p:txBody>
      </p:sp>
      <p:pic>
        <p:nvPicPr>
          <p:cNvPr id="9" name="Obrázek 8" descr="bee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75656" y="1268760"/>
            <a:ext cx="5917541" cy="4788476"/>
          </a:xfrm>
          <a:prstGeom prst="rect">
            <a:avLst/>
          </a:prstGeom>
        </p:spPr>
      </p:pic>
      <p:sp>
        <p:nvSpPr>
          <p:cNvPr id="11" name="TextovéPole 10"/>
          <p:cNvSpPr txBox="1"/>
          <p:nvPr/>
        </p:nvSpPr>
        <p:spPr>
          <a:xfrm>
            <a:off x="2411760" y="6165304"/>
            <a:ext cx="41044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bg1"/>
                </a:solidFill>
              </a:rPr>
              <a:t>Contact: mpribylova@seznam.cz</a:t>
            </a:r>
            <a:endParaRPr lang="cs-CZ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899592" y="476672"/>
            <a:ext cx="7416824" cy="83185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Цель</a:t>
            </a:r>
            <a:r>
              <a:rPr lang="cs-CZ" sz="3200" b="1" dirty="0">
                <a:solidFill>
                  <a:srgbClr val="002060"/>
                </a:solidFill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</a:rPr>
              <a:t>методологии</a:t>
            </a:r>
            <a:r>
              <a:rPr lang="cs-CZ" sz="3200" b="1" dirty="0" smtClean="0">
                <a:solidFill>
                  <a:srgbClr val="002060"/>
                </a:solidFill>
              </a:rPr>
              <a:t> </a:t>
            </a:r>
            <a:r>
              <a:rPr lang="az-Cyrl-AZ" sz="3200" b="1" dirty="0" smtClean="0">
                <a:solidFill>
                  <a:srgbClr val="002060"/>
                </a:solidFill>
              </a:rPr>
              <a:t>оценки</a:t>
            </a:r>
            <a:r>
              <a:rPr lang="ru-RU" sz="3200" b="1" dirty="0" smtClean="0">
                <a:solidFill>
                  <a:srgbClr val="002060"/>
                </a:solidFill>
              </a:rPr>
              <a:t> НДТМ </a:t>
            </a:r>
            <a:endParaRPr lang="cs-CZ" sz="3200" b="1" dirty="0">
              <a:solidFill>
                <a:srgbClr val="002060"/>
              </a:solidFill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322708" y="1772816"/>
            <a:ext cx="8713788" cy="338437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dirty="0" smtClean="0">
                <a:solidFill>
                  <a:srgbClr val="002060"/>
                </a:solidFill>
              </a:rPr>
              <a:t>Определить </a:t>
            </a:r>
            <a:r>
              <a:rPr lang="ru-RU" dirty="0">
                <a:solidFill>
                  <a:srgbClr val="002060"/>
                </a:solidFill>
              </a:rPr>
              <a:t>пути </a:t>
            </a:r>
            <a:r>
              <a:rPr lang="ru-RU" b="1" dirty="0" smtClean="0">
                <a:solidFill>
                  <a:srgbClr val="002060"/>
                </a:solidFill>
              </a:rPr>
              <a:t>улучшения</a:t>
            </a:r>
            <a:r>
              <a:rPr lang="cs-CZ" b="1" dirty="0" smtClean="0">
                <a:solidFill>
                  <a:srgbClr val="002060"/>
                </a:solidFill>
              </a:rPr>
              <a:t> </a:t>
            </a:r>
            <a:r>
              <a:rPr lang="ru-RU" b="1" dirty="0" smtClean="0">
                <a:solidFill>
                  <a:srgbClr val="002060"/>
                </a:solidFill>
              </a:rPr>
              <a:t>эффективности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ru-RU" b="1" dirty="0" smtClean="0">
                <a:solidFill>
                  <a:srgbClr val="002060"/>
                </a:solidFill>
              </a:rPr>
              <a:t> производств</a:t>
            </a:r>
            <a:r>
              <a:rPr lang="cs-CZ" b="1" dirty="0" smtClean="0">
                <a:solidFill>
                  <a:srgbClr val="002060"/>
                </a:solidFill>
              </a:rPr>
              <a:t>a </a:t>
            </a:r>
            <a:r>
              <a:rPr lang="ru-RU" dirty="0" smtClean="0">
                <a:solidFill>
                  <a:srgbClr val="002060"/>
                </a:solidFill>
              </a:rPr>
              <a:t>в условиях конкретного производства;</a:t>
            </a:r>
            <a:endParaRPr lang="en-US" dirty="0">
              <a:solidFill>
                <a:srgbClr val="002060"/>
              </a:solidFill>
            </a:endParaRPr>
          </a:p>
          <a:p>
            <a:pPr>
              <a:lnSpc>
                <a:spcPct val="90000"/>
              </a:lnSpc>
            </a:pPr>
            <a:r>
              <a:rPr lang="ru-RU" dirty="0" smtClean="0">
                <a:solidFill>
                  <a:srgbClr val="002060"/>
                </a:solidFill>
              </a:rPr>
              <a:t>Подготовить план мероприятий по внедрению НДТМ на  основе сравнения существующих и потенциальных возможностей, выбора и финансовой оценки вариантов.</a:t>
            </a:r>
            <a:endParaRPr lang="en-US" dirty="0">
              <a:solidFill>
                <a:srgbClr val="002060"/>
              </a:solidFill>
            </a:endParaRPr>
          </a:p>
          <a:p>
            <a:pPr>
              <a:lnSpc>
                <a:spcPct val="90000"/>
              </a:lnSpc>
            </a:pPr>
            <a:endParaRPr lang="ru-RU" dirty="0">
              <a:latin typeface="Arial Narrow" pitchFamily="34" charset="0"/>
            </a:endParaRPr>
          </a:p>
          <a:p>
            <a:pPr marL="0" indent="0">
              <a:lnSpc>
                <a:spcPct val="90000"/>
              </a:lnSpc>
              <a:buNone/>
            </a:pPr>
            <a:endParaRPr lang="cs-CZ" dirty="0">
              <a:latin typeface="Arial Narrow" pitchFamily="34" charset="0"/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350FD24F-3E67-4BAC-A013-BB8D1126A618}" type="slidenum">
              <a:rPr lang="en-US"/>
              <a:pPr/>
              <a:t>3</a:t>
            </a:fld>
            <a:endParaRPr lang="en-US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4797152"/>
            <a:ext cx="2574032" cy="19305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07504" y="188639"/>
            <a:ext cx="8964488" cy="1152129"/>
          </a:xfrm>
        </p:spPr>
        <p:txBody>
          <a:bodyPr>
            <a:normAutofit/>
          </a:bodyPr>
          <a:lstStyle/>
          <a:p>
            <a:pPr algn="ctr"/>
            <a:r>
              <a:rPr lang="ru-RU" sz="3100" b="1" dirty="0" smtClean="0">
                <a:solidFill>
                  <a:schemeClr val="accent1"/>
                </a:solidFill>
              </a:rPr>
              <a:t>Общая схема оценки</a:t>
            </a:r>
            <a:r>
              <a:rPr lang="en-US" sz="3100" b="1" dirty="0" smtClean="0">
                <a:solidFill>
                  <a:schemeClr val="accent1"/>
                </a:solidFill>
              </a:rPr>
              <a:t> </a:t>
            </a:r>
            <a:r>
              <a:rPr lang="ru-RU" sz="3100" b="1" dirty="0" smtClean="0">
                <a:solidFill>
                  <a:schemeClr val="accent1"/>
                </a:solidFill>
              </a:rPr>
              <a:t>НДТМ</a:t>
            </a:r>
            <a:r>
              <a:rPr lang="en-US" sz="3100" b="1" dirty="0" smtClean="0">
                <a:solidFill>
                  <a:schemeClr val="accent1"/>
                </a:solidFill>
              </a:rPr>
              <a:t> </a:t>
            </a:r>
            <a:r>
              <a:rPr lang="ru-RU" sz="3100" b="1" dirty="0" smtClean="0">
                <a:solidFill>
                  <a:schemeClr val="accent1"/>
                </a:solidFill>
              </a:rPr>
              <a:t>на сахарном заводе </a:t>
            </a:r>
            <a:r>
              <a:rPr lang="en-US" sz="3100" b="1" dirty="0" smtClean="0">
                <a:solidFill>
                  <a:schemeClr val="accent1"/>
                </a:solidFill>
              </a:rPr>
              <a:t>– </a:t>
            </a:r>
            <a:r>
              <a:rPr lang="ru-RU" sz="3100" dirty="0" smtClean="0">
                <a:solidFill>
                  <a:schemeClr val="accent1"/>
                </a:solidFill>
              </a:rPr>
              <a:t>определение источников информации о НДТМ</a:t>
            </a:r>
            <a:endParaRPr lang="en-US" sz="3100" dirty="0">
              <a:solidFill>
                <a:schemeClr val="accent1"/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93EC294D-5419-47A7-BB95-837B1633A489}" type="slidenum">
              <a:rPr lang="en-US"/>
              <a:pPr/>
              <a:t>4</a:t>
            </a:fld>
            <a:endParaRPr lang="en-US"/>
          </a:p>
        </p:txBody>
      </p:sp>
      <p:graphicFrame>
        <p:nvGraphicFramePr>
          <p:cNvPr id="102401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1057407710"/>
              </p:ext>
            </p:extLst>
          </p:nvPr>
        </p:nvGraphicFramePr>
        <p:xfrm>
          <a:off x="107950" y="1125538"/>
          <a:ext cx="8963025" cy="5527675"/>
        </p:xfrm>
        <a:graphic>
          <a:graphicData uri="http://schemas.openxmlformats.org/presentationml/2006/ole">
            <p:oleObj spid="_x0000_s1028" name="Worksheet" r:id="rId4" imgW="7562933" imgH="4371844" progId="Excel.Shee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374848" y="404664"/>
            <a:ext cx="8373616" cy="919162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Информационное обеспечение </a:t>
            </a:r>
            <a:br>
              <a:rPr lang="ru-RU" sz="3200" b="1" dirty="0" smtClean="0">
                <a:solidFill>
                  <a:srgbClr val="FF0000"/>
                </a:solidFill>
              </a:rPr>
            </a:br>
            <a:r>
              <a:rPr lang="ru-RU" sz="3200" b="1" dirty="0" smtClean="0">
                <a:solidFill>
                  <a:srgbClr val="FF0000"/>
                </a:solidFill>
              </a:rPr>
              <a:t>оценки и определения НДТМ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8197" name="Rectangle 5"/>
          <p:cNvSpPr>
            <a:spLocks noGrp="1" noChangeArrowheads="1"/>
          </p:cNvSpPr>
          <p:nvPr>
            <p:ph idx="1"/>
          </p:nvPr>
        </p:nvSpPr>
        <p:spPr>
          <a:xfrm>
            <a:off x="446856" y="1700808"/>
            <a:ext cx="8373616" cy="446449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2800" dirty="0" smtClean="0">
                <a:solidFill>
                  <a:srgbClr val="002060"/>
                </a:solidFill>
              </a:rPr>
              <a:t>Справочные руководства по НДТМ (BREF) </a:t>
            </a:r>
            <a:br>
              <a:rPr lang="ru-RU" sz="2800" dirty="0" smtClean="0">
                <a:solidFill>
                  <a:srgbClr val="002060"/>
                </a:solidFill>
              </a:rPr>
            </a:br>
            <a:r>
              <a:rPr lang="ru-RU" sz="2800" dirty="0" smtClean="0">
                <a:solidFill>
                  <a:srgbClr val="002060"/>
                </a:solidFill>
              </a:rPr>
              <a:t>в качестве нормативно-правового обеспечения </a:t>
            </a:r>
            <a:r>
              <a:rPr lang="ru-RU" sz="2800" dirty="0" smtClean="0">
                <a:solidFill>
                  <a:srgbClr val="002060"/>
                </a:solidFill>
                <a:hlinkClick r:id="rId3"/>
              </a:rPr>
              <a:t>http://eippcb.jrc.ec.europa.eu/reference/</a:t>
            </a:r>
            <a:r>
              <a:rPr lang="ru-RU" sz="2800" dirty="0" smtClean="0">
                <a:solidFill>
                  <a:srgbClr val="002060"/>
                </a:solidFill>
              </a:rPr>
              <a:t> </a:t>
            </a:r>
          </a:p>
          <a:p>
            <a:pPr>
              <a:lnSpc>
                <a:spcPct val="90000"/>
              </a:lnSpc>
            </a:pPr>
            <a:r>
              <a:rPr lang="ru-RU" sz="2800" dirty="0" smtClean="0">
                <a:solidFill>
                  <a:srgbClr val="002060"/>
                </a:solidFill>
              </a:rPr>
              <a:t>Критерии определения/оценки НДТМ </a:t>
            </a:r>
            <a:br>
              <a:rPr lang="ru-RU" sz="2800" dirty="0" smtClean="0">
                <a:solidFill>
                  <a:srgbClr val="002060"/>
                </a:solidFill>
              </a:rPr>
            </a:br>
            <a:r>
              <a:rPr lang="ru-RU" sz="2800" dirty="0" smtClean="0">
                <a:solidFill>
                  <a:srgbClr val="002060"/>
                </a:solidFill>
              </a:rPr>
              <a:t>(</a:t>
            </a:r>
            <a:r>
              <a:rPr lang="ru-RU" dirty="0" smtClean="0">
                <a:solidFill>
                  <a:srgbClr val="002060"/>
                </a:solidFill>
              </a:rPr>
              <a:t>Приложение </a:t>
            </a:r>
            <a:r>
              <a:rPr lang="ru-RU" dirty="0" err="1" smtClean="0">
                <a:solidFill>
                  <a:srgbClr val="002060"/>
                </a:solidFill>
              </a:rPr>
              <a:t>IV</a:t>
            </a:r>
            <a:r>
              <a:rPr lang="ru-RU" dirty="0" smtClean="0">
                <a:solidFill>
                  <a:srgbClr val="002060"/>
                </a:solidFill>
              </a:rPr>
              <a:t> Директивы IPPC)</a:t>
            </a:r>
          </a:p>
          <a:p>
            <a:pPr>
              <a:lnSpc>
                <a:spcPct val="90000"/>
              </a:lnSpc>
            </a:pPr>
            <a:r>
              <a:rPr lang="ru-RU" dirty="0" smtClean="0">
                <a:solidFill>
                  <a:srgbClr val="002060"/>
                </a:solidFill>
              </a:rPr>
              <a:t>Другие руководства по НДТМ (Великобритании, Международной финансовой корпорации IFC, …)</a:t>
            </a:r>
          </a:p>
          <a:p>
            <a:pPr>
              <a:lnSpc>
                <a:spcPct val="90000"/>
              </a:lnSpc>
            </a:pPr>
            <a:r>
              <a:rPr lang="ru-RU" sz="2800" dirty="0" smtClean="0">
                <a:solidFill>
                  <a:srgbClr val="002060"/>
                </a:solidFill>
              </a:rPr>
              <a:t>Методология чистого производства</a:t>
            </a:r>
          </a:p>
          <a:p>
            <a:pPr>
              <a:lnSpc>
                <a:spcPct val="90000"/>
              </a:lnSpc>
            </a:pPr>
            <a:r>
              <a:rPr lang="ru-RU" sz="2800" dirty="0" smtClean="0"/>
              <a:t>…</a:t>
            </a:r>
          </a:p>
          <a:p>
            <a:pPr>
              <a:lnSpc>
                <a:spcPct val="90000"/>
              </a:lnSpc>
            </a:pPr>
            <a:endParaRPr lang="en-US" sz="2800" dirty="0">
              <a:latin typeface="Arial Narrow" pitchFamily="34" charset="0"/>
            </a:endParaRPr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253C7973-EC53-48DE-8097-9F6C7A3C6038}" type="slidenum">
              <a:rPr lang="en-US"/>
              <a:pPr/>
              <a:t>5</a:t>
            </a:fld>
            <a:endParaRPr lang="en-US"/>
          </a:p>
        </p:txBody>
      </p:sp>
      <p:pic>
        <p:nvPicPr>
          <p:cNvPr id="8196" name="Picture 4" descr="j007871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56376" y="5043487"/>
            <a:ext cx="747713" cy="18145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416056"/>
            <a:ext cx="8229600" cy="924712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/>
              <a:t>Этапы оценки НДТМ</a:t>
            </a:r>
            <a:endParaRPr lang="en-US" sz="32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613520"/>
            <a:ext cx="7128792" cy="4623792"/>
          </a:xfrm>
        </p:spPr>
        <p:txBody>
          <a:bodyPr>
            <a:noAutofit/>
          </a:bodyPr>
          <a:lstStyle/>
          <a:p>
            <a:pPr marL="514350" lvl="0" indent="-514350">
              <a:spcBef>
                <a:spcPts val="600"/>
              </a:spcBef>
              <a:buFont typeface="+mj-lt"/>
              <a:buAutoNum type="arabicPeriod"/>
            </a:pPr>
            <a:r>
              <a:rPr lang="ru-RU" sz="2700" dirty="0" smtClean="0">
                <a:solidFill>
                  <a:srgbClr val="002060"/>
                </a:solidFill>
              </a:rPr>
              <a:t>Краткое техническое описание и показатели производства для определения источника НДТМ</a:t>
            </a:r>
            <a:endParaRPr lang="ru-RU" sz="2700" dirty="0">
              <a:solidFill>
                <a:srgbClr val="002060"/>
              </a:solidFill>
            </a:endParaRPr>
          </a:p>
          <a:p>
            <a:pPr marL="514350" lvl="0" indent="-514350">
              <a:spcBef>
                <a:spcPts val="600"/>
              </a:spcBef>
              <a:buFont typeface="+mj-lt"/>
              <a:buAutoNum type="arabicPeriod"/>
            </a:pPr>
            <a:r>
              <a:rPr lang="cs-CZ" sz="2700" dirty="0" smtClean="0">
                <a:solidFill>
                  <a:srgbClr val="002060"/>
                </a:solidFill>
              </a:rPr>
              <a:t>O</a:t>
            </a:r>
            <a:r>
              <a:rPr lang="ru-RU" sz="2700" dirty="0" smtClean="0">
                <a:solidFill>
                  <a:srgbClr val="002060"/>
                </a:solidFill>
              </a:rPr>
              <a:t>бщая оценка НДТМ</a:t>
            </a:r>
          </a:p>
          <a:p>
            <a:pPr marL="514350" lvl="0" indent="-514350">
              <a:spcBef>
                <a:spcPts val="600"/>
              </a:spcBef>
              <a:buFont typeface="+mj-lt"/>
              <a:buAutoNum type="arabicPeriod"/>
            </a:pPr>
            <a:r>
              <a:rPr lang="ru-RU" sz="2700" dirty="0" smtClean="0">
                <a:solidFill>
                  <a:srgbClr val="002060"/>
                </a:solidFill>
              </a:rPr>
              <a:t>Определение ключевых показателей эффективности </a:t>
            </a:r>
            <a:r>
              <a:rPr lang="en-US" sz="2700" dirty="0" smtClean="0">
                <a:solidFill>
                  <a:srgbClr val="002060"/>
                </a:solidFill>
              </a:rPr>
              <a:t>(KPI)</a:t>
            </a:r>
          </a:p>
          <a:p>
            <a:pPr marL="514350" indent="-514350">
              <a:spcBef>
                <a:spcPts val="600"/>
              </a:spcBef>
              <a:buFont typeface="+mj-lt"/>
              <a:buAutoNum type="arabicPeriod"/>
            </a:pPr>
            <a:r>
              <a:rPr lang="ru-RU" sz="2700" dirty="0" smtClean="0">
                <a:solidFill>
                  <a:srgbClr val="002060"/>
                </a:solidFill>
              </a:rPr>
              <a:t>Подробное описание технологий и условий эксплуатации, оценка НДТМ</a:t>
            </a:r>
            <a:r>
              <a:rPr lang="en-US" sz="2700" dirty="0" smtClean="0">
                <a:solidFill>
                  <a:srgbClr val="002060"/>
                </a:solidFill>
              </a:rPr>
              <a:t> </a:t>
            </a:r>
          </a:p>
          <a:p>
            <a:pPr marL="514350" indent="-514350">
              <a:spcBef>
                <a:spcPts val="600"/>
              </a:spcBef>
              <a:buFont typeface="+mj-lt"/>
              <a:buAutoNum type="arabicPeriod"/>
            </a:pPr>
            <a:r>
              <a:rPr lang="ru-RU" sz="2700" dirty="0" smtClean="0">
                <a:solidFill>
                  <a:srgbClr val="002060"/>
                </a:solidFill>
              </a:rPr>
              <a:t>Резюме выбранных НДТМ</a:t>
            </a:r>
            <a:r>
              <a:rPr lang="en-US" sz="2700" dirty="0" smtClean="0">
                <a:solidFill>
                  <a:srgbClr val="002060"/>
                </a:solidFill>
              </a:rPr>
              <a:t> </a:t>
            </a:r>
          </a:p>
          <a:p>
            <a:pPr marL="514350" indent="-514350">
              <a:spcBef>
                <a:spcPts val="600"/>
              </a:spcBef>
              <a:buFont typeface="+mj-lt"/>
              <a:buAutoNum type="arabicPeriod"/>
            </a:pPr>
            <a:r>
              <a:rPr lang="ru-RU" sz="2700" dirty="0" smtClean="0">
                <a:solidFill>
                  <a:srgbClr val="002060"/>
                </a:solidFill>
              </a:rPr>
              <a:t>Предложения</a:t>
            </a:r>
            <a:r>
              <a:rPr lang="cs-CZ" sz="2700" dirty="0" smtClean="0">
                <a:solidFill>
                  <a:srgbClr val="002060"/>
                </a:solidFill>
              </a:rPr>
              <a:t> </a:t>
            </a:r>
            <a:r>
              <a:rPr lang="ru-RU" sz="2700" dirty="0" smtClean="0">
                <a:solidFill>
                  <a:srgbClr val="002060"/>
                </a:solidFill>
              </a:rPr>
              <a:t>план</a:t>
            </a:r>
            <a:r>
              <a:rPr lang="cs-CZ" sz="2700" dirty="0" smtClean="0">
                <a:solidFill>
                  <a:srgbClr val="002060"/>
                </a:solidFill>
              </a:rPr>
              <a:t>a</a:t>
            </a:r>
            <a:r>
              <a:rPr lang="ru-RU" sz="2700" dirty="0" smtClean="0">
                <a:solidFill>
                  <a:srgbClr val="002060"/>
                </a:solidFill>
              </a:rPr>
              <a:t> мероприятий по достижению НДТМ</a:t>
            </a:r>
            <a:endParaRPr lang="en-US" sz="2700" dirty="0">
              <a:solidFill>
                <a:srgbClr val="00206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6D423-34EF-4A83-877C-3A72078839F7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636145" y="2629043"/>
            <a:ext cx="3440038" cy="22397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2040"/>
            <a:ext cx="8229600" cy="1356760"/>
          </a:xfrm>
        </p:spPr>
        <p:txBody>
          <a:bodyPr>
            <a:normAutofit/>
          </a:bodyPr>
          <a:lstStyle/>
          <a:p>
            <a:pPr algn="ctr"/>
            <a:r>
              <a:rPr lang="cs-CZ" sz="3200" b="1" dirty="0" smtClean="0"/>
              <a:t>1. </a:t>
            </a:r>
            <a:r>
              <a:rPr lang="ru-RU" sz="3200" b="1" dirty="0" smtClean="0"/>
              <a:t>Краткое техническое описание и показатели производства</a:t>
            </a:r>
            <a:endParaRPr lang="en-US" sz="32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864" y="1685528"/>
            <a:ext cx="8229600" cy="4695800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ru-RU" sz="2700" dirty="0" smtClean="0">
                <a:solidFill>
                  <a:srgbClr val="002060"/>
                </a:solidFill>
              </a:rPr>
              <a:t>Технология производства сахара и выработки электроэнергии</a:t>
            </a:r>
            <a:endParaRPr lang="en-US" sz="2700" dirty="0" smtClean="0">
              <a:solidFill>
                <a:srgbClr val="002060"/>
              </a:solidFill>
            </a:endParaRPr>
          </a:p>
          <a:p>
            <a:pPr>
              <a:spcBef>
                <a:spcPts val="600"/>
              </a:spcBef>
            </a:pPr>
            <a:r>
              <a:rPr lang="ru-RU" sz="2700" dirty="0" smtClean="0">
                <a:solidFill>
                  <a:srgbClr val="002060"/>
                </a:solidFill>
              </a:rPr>
              <a:t>Количество дней производственной кампании в году</a:t>
            </a:r>
            <a:endParaRPr lang="en-US" sz="2700" dirty="0" smtClean="0">
              <a:solidFill>
                <a:srgbClr val="002060"/>
              </a:solidFill>
            </a:endParaRPr>
          </a:p>
          <a:p>
            <a:pPr>
              <a:spcBef>
                <a:spcPts val="600"/>
              </a:spcBef>
            </a:pPr>
            <a:r>
              <a:rPr lang="ru-RU" sz="2700" dirty="0" smtClean="0">
                <a:solidFill>
                  <a:srgbClr val="002060"/>
                </a:solidFill>
              </a:rPr>
              <a:t>Суточные объёмы переработки свёклы</a:t>
            </a:r>
            <a:endParaRPr lang="en-US" sz="2700" dirty="0" smtClean="0">
              <a:solidFill>
                <a:srgbClr val="002060"/>
              </a:solidFill>
            </a:endParaRPr>
          </a:p>
          <a:p>
            <a:pPr>
              <a:spcBef>
                <a:spcPts val="600"/>
              </a:spcBef>
            </a:pPr>
            <a:r>
              <a:rPr lang="ru-RU" sz="2700" dirty="0" smtClean="0">
                <a:solidFill>
                  <a:srgbClr val="002060"/>
                </a:solidFill>
              </a:rPr>
              <a:t>Энергопотребление и производительность ТЭЦ</a:t>
            </a:r>
            <a:endParaRPr lang="en-US" sz="2700" dirty="0" smtClean="0">
              <a:solidFill>
                <a:srgbClr val="002060"/>
              </a:solidFill>
            </a:endParaRPr>
          </a:p>
          <a:p>
            <a:pPr>
              <a:spcBef>
                <a:spcPts val="600"/>
              </a:spcBef>
            </a:pPr>
            <a:r>
              <a:rPr lang="ru-RU" sz="2700" dirty="0" smtClean="0">
                <a:solidFill>
                  <a:srgbClr val="002060"/>
                </a:solidFill>
              </a:rPr>
              <a:t>Мощность производства известкового молока (тонн в сутки)</a:t>
            </a:r>
            <a:r>
              <a:rPr lang="en-US" sz="2700" dirty="0" smtClean="0">
                <a:solidFill>
                  <a:srgbClr val="002060"/>
                </a:solidFill>
              </a:rPr>
              <a:t>,</a:t>
            </a:r>
          </a:p>
          <a:p>
            <a:pPr>
              <a:spcBef>
                <a:spcPts val="600"/>
              </a:spcBef>
            </a:pPr>
            <a:r>
              <a:rPr lang="ru-RU" sz="2700" dirty="0" smtClean="0">
                <a:solidFill>
                  <a:srgbClr val="002060"/>
                </a:solidFill>
              </a:rPr>
              <a:t>Мощность очистных сооружений (</a:t>
            </a:r>
            <a:r>
              <a:rPr lang="ru-RU" sz="2700" dirty="0">
                <a:solidFill>
                  <a:srgbClr val="002060"/>
                </a:solidFill>
              </a:rPr>
              <a:t>м</a:t>
            </a:r>
            <a:r>
              <a:rPr lang="en-US" sz="2700" baseline="30000" dirty="0" smtClean="0">
                <a:solidFill>
                  <a:srgbClr val="002060"/>
                </a:solidFill>
              </a:rPr>
              <a:t>3</a:t>
            </a:r>
            <a:r>
              <a:rPr lang="en-US" sz="2700" dirty="0" smtClean="0">
                <a:solidFill>
                  <a:srgbClr val="002060"/>
                </a:solidFill>
              </a:rPr>
              <a:t>/</a:t>
            </a:r>
            <a:r>
              <a:rPr lang="ru-RU" sz="2700" dirty="0" smtClean="0">
                <a:solidFill>
                  <a:srgbClr val="002060"/>
                </a:solidFill>
              </a:rPr>
              <a:t>сутки)</a:t>
            </a:r>
            <a:endParaRPr lang="ru-RU" sz="2700" dirty="0">
              <a:solidFill>
                <a:srgbClr val="002060"/>
              </a:solidFill>
            </a:endParaRPr>
          </a:p>
          <a:p>
            <a:pPr>
              <a:spcBef>
                <a:spcPts val="600"/>
              </a:spcBef>
            </a:pPr>
            <a:r>
              <a:rPr lang="ru-RU" sz="2700" dirty="0" smtClean="0">
                <a:solidFill>
                  <a:srgbClr val="002060"/>
                </a:solidFill>
              </a:rPr>
              <a:t>Массовый и энергетический баланс</a:t>
            </a:r>
            <a:endParaRPr lang="cs-CZ" sz="2700" dirty="0" smtClean="0">
              <a:solidFill>
                <a:srgbClr val="00206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6D423-34EF-4A83-877C-3A72078839F7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924712"/>
          </a:xfrm>
        </p:spPr>
        <p:txBody>
          <a:bodyPr>
            <a:noAutofit/>
          </a:bodyPr>
          <a:lstStyle/>
          <a:p>
            <a:pPr algn="ctr"/>
            <a:r>
              <a:rPr lang="cs-CZ" sz="3200" b="1" dirty="0" smtClean="0"/>
              <a:t>2. </a:t>
            </a:r>
            <a:r>
              <a:rPr lang="ru-RU" sz="3200" b="1" dirty="0" smtClean="0"/>
              <a:t>Описание основных технологий</a:t>
            </a:r>
            <a:endParaRPr lang="en-US" sz="32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28800"/>
            <a:ext cx="8291264" cy="4824536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cs-CZ" b="1" dirty="0" smtClean="0">
                <a:solidFill>
                  <a:srgbClr val="002060"/>
                </a:solidFill>
              </a:rPr>
              <a:t>O</a:t>
            </a:r>
            <a:r>
              <a:rPr lang="ru-RU" b="1" dirty="0" smtClean="0">
                <a:solidFill>
                  <a:srgbClr val="002060"/>
                </a:solidFill>
              </a:rPr>
              <a:t>бщая оценка НДТМ:</a:t>
            </a:r>
            <a:endParaRPr lang="ru-RU" b="1" dirty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i="1" dirty="0" smtClean="0">
                <a:solidFill>
                  <a:srgbClr val="002060"/>
                </a:solidFill>
              </a:rPr>
              <a:t>     Необходимые исходные данные</a:t>
            </a:r>
            <a:r>
              <a:rPr lang="en-US" i="1" dirty="0" smtClean="0">
                <a:solidFill>
                  <a:srgbClr val="002060"/>
                </a:solidFill>
              </a:rPr>
              <a:t>: </a:t>
            </a:r>
            <a:r>
              <a:rPr lang="ru-RU" i="1" dirty="0" smtClean="0">
                <a:solidFill>
                  <a:srgbClr val="002060"/>
                </a:solidFill>
              </a:rPr>
              <a:t>блок-схема основных технологических процессов, описание технологии и основного оборудования</a:t>
            </a:r>
          </a:p>
          <a:p>
            <a:pPr>
              <a:buNone/>
            </a:pPr>
            <a:r>
              <a:rPr lang="ru-RU" i="1" u="sng" dirty="0" smtClean="0">
                <a:solidFill>
                  <a:srgbClr val="002060"/>
                </a:solidFill>
              </a:rPr>
              <a:t> </a:t>
            </a:r>
            <a:r>
              <a:rPr lang="ru-RU" u="sng" dirty="0" smtClean="0">
                <a:solidFill>
                  <a:srgbClr val="002060"/>
                </a:solidFill>
              </a:rPr>
              <a:t>Примеры</a:t>
            </a:r>
            <a:r>
              <a:rPr lang="en-US" dirty="0" smtClean="0">
                <a:solidFill>
                  <a:srgbClr val="002060"/>
                </a:solidFill>
              </a:rPr>
              <a:t>: 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Гидротранспорт свёклы</a:t>
            </a:r>
            <a:endParaRPr lang="en-US" dirty="0" smtClean="0">
              <a:solidFill>
                <a:srgbClr val="002060"/>
              </a:solidFill>
            </a:endParaRPr>
          </a:p>
          <a:p>
            <a:r>
              <a:rPr lang="ru-RU" dirty="0" err="1" smtClean="0">
                <a:solidFill>
                  <a:srgbClr val="002060"/>
                </a:solidFill>
              </a:rPr>
              <a:t>Пятистадийный</a:t>
            </a:r>
            <a:r>
              <a:rPr lang="ru-RU" dirty="0" smtClean="0">
                <a:solidFill>
                  <a:srgbClr val="002060"/>
                </a:solidFill>
              </a:rPr>
              <a:t> испаритель с </a:t>
            </a:r>
            <a:r>
              <a:rPr lang="ru-RU" dirty="0" err="1" smtClean="0">
                <a:solidFill>
                  <a:srgbClr val="002060"/>
                </a:solidFill>
              </a:rPr>
              <a:t>термокомпрессором</a:t>
            </a:r>
            <a:endParaRPr lang="en-US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Очистные </a:t>
            </a:r>
            <a:r>
              <a:rPr lang="ru-RU" dirty="0">
                <a:solidFill>
                  <a:srgbClr val="002060"/>
                </a:solidFill>
              </a:rPr>
              <a:t>сооружения с первой анаэробной </a:t>
            </a:r>
            <a:r>
              <a:rPr lang="ru-RU" dirty="0" smtClean="0">
                <a:solidFill>
                  <a:srgbClr val="002060"/>
                </a:solidFill>
              </a:rPr>
              <a:t>стадией и второй аэробной стадией и замкнутым оборотным водным циклом с отстойником</a:t>
            </a:r>
            <a:endParaRPr lang="en-US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Угольная электростанция, оборудованная тканевыми фильтрами для очистки дымовых газов</a:t>
            </a:r>
            <a:endParaRPr lang="en-US" dirty="0" smtClean="0">
              <a:solidFill>
                <a:srgbClr val="00206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6D423-34EF-4A83-877C-3A72078839F7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3668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/>
              <a:t>3. Ключевые показатели эффективности</a:t>
            </a:r>
            <a:endParaRPr lang="cs-CZ" sz="36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484784"/>
            <a:ext cx="8435280" cy="5040560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rgbClr val="002060"/>
                </a:solidFill>
              </a:rPr>
              <a:t>Определение КПЭ предприятия, которые будут </a:t>
            </a:r>
            <a:r>
              <a:rPr lang="ru-RU" sz="2800" dirty="0">
                <a:solidFill>
                  <a:srgbClr val="002060"/>
                </a:solidFill>
              </a:rPr>
              <a:t>использоваться для </a:t>
            </a:r>
            <a:r>
              <a:rPr lang="ru-RU" sz="2800" dirty="0" smtClean="0">
                <a:solidFill>
                  <a:srgbClr val="002060"/>
                </a:solidFill>
              </a:rPr>
              <a:t>отчётности </a:t>
            </a:r>
            <a:r>
              <a:rPr lang="ru-RU" sz="2800" dirty="0">
                <a:solidFill>
                  <a:srgbClr val="002060"/>
                </a:solidFill>
              </a:rPr>
              <a:t>и </a:t>
            </a:r>
            <a:r>
              <a:rPr lang="ru-RU" sz="2800" dirty="0" smtClean="0">
                <a:solidFill>
                  <a:srgbClr val="002060"/>
                </a:solidFill>
              </a:rPr>
              <a:t>мониторинга</a:t>
            </a:r>
            <a:endParaRPr lang="en-US" sz="2800" dirty="0">
              <a:solidFill>
                <a:srgbClr val="00206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2800" dirty="0" smtClean="0">
                <a:solidFill>
                  <a:srgbClr val="002060"/>
                </a:solidFill>
              </a:rPr>
              <a:t>Основные KПЭ </a:t>
            </a:r>
            <a:r>
              <a:rPr lang="ru-RU" sz="2800" dirty="0">
                <a:solidFill>
                  <a:srgbClr val="002060"/>
                </a:solidFill>
              </a:rPr>
              <a:t>= </a:t>
            </a:r>
            <a:r>
              <a:rPr lang="ru-RU" sz="2800" dirty="0" smtClean="0">
                <a:solidFill>
                  <a:srgbClr val="002060"/>
                </a:solidFill>
              </a:rPr>
              <a:t>показатели, связанные </a:t>
            </a:r>
            <a:r>
              <a:rPr lang="ru-RU" sz="2800" dirty="0">
                <a:solidFill>
                  <a:srgbClr val="002060"/>
                </a:solidFill>
              </a:rPr>
              <a:t>с 1 т </a:t>
            </a:r>
            <a:r>
              <a:rPr lang="ru-RU" sz="2800" dirty="0" smtClean="0">
                <a:solidFill>
                  <a:srgbClr val="002060"/>
                </a:solidFill>
              </a:rPr>
              <a:t>переработанного сырья</a:t>
            </a:r>
            <a:r>
              <a:rPr lang="cs-CZ" sz="2800" dirty="0" smtClean="0">
                <a:solidFill>
                  <a:srgbClr val="002060"/>
                </a:solidFill>
              </a:rPr>
              <a:t> </a:t>
            </a:r>
            <a:r>
              <a:rPr lang="ru-RU" sz="2800" dirty="0" smtClean="0">
                <a:solidFill>
                  <a:srgbClr val="002060"/>
                </a:solidFill>
              </a:rPr>
              <a:t>или </a:t>
            </a:r>
            <a:r>
              <a:rPr lang="ru-RU" sz="2800" dirty="0">
                <a:solidFill>
                  <a:srgbClr val="002060"/>
                </a:solidFill>
              </a:rPr>
              <a:t>1 т </a:t>
            </a:r>
            <a:r>
              <a:rPr lang="ru-RU" sz="2800" dirty="0" smtClean="0">
                <a:solidFill>
                  <a:srgbClr val="002060"/>
                </a:solidFill>
              </a:rPr>
              <a:t>произведённой продукции</a:t>
            </a:r>
            <a:r>
              <a:rPr lang="cs-CZ" sz="2800" dirty="0" smtClean="0">
                <a:solidFill>
                  <a:srgbClr val="002060"/>
                </a:solidFill>
              </a:rPr>
              <a:t> </a:t>
            </a:r>
            <a:r>
              <a:rPr lang="ru-RU" sz="2800" dirty="0" smtClean="0">
                <a:solidFill>
                  <a:srgbClr val="002060"/>
                </a:solidFill>
              </a:rPr>
              <a:t>и эффективностью </a:t>
            </a:r>
            <a:r>
              <a:rPr lang="ru-RU" sz="2800" dirty="0">
                <a:solidFill>
                  <a:srgbClr val="002060"/>
                </a:solidFill>
              </a:rPr>
              <a:t>производства</a:t>
            </a:r>
            <a:endParaRPr lang="en-US" sz="2800" dirty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sz="2800" i="1" u="sng" dirty="0" smtClean="0">
                <a:solidFill>
                  <a:srgbClr val="002060"/>
                </a:solidFill>
              </a:rPr>
              <a:t>Примеры</a:t>
            </a:r>
            <a:r>
              <a:rPr lang="en-US" sz="2800" i="1" dirty="0" smtClean="0">
                <a:solidFill>
                  <a:srgbClr val="002060"/>
                </a:solidFill>
              </a:rPr>
              <a:t>:  </a:t>
            </a:r>
          </a:p>
          <a:p>
            <a:r>
              <a:rPr lang="ru-RU" sz="2800" i="1" dirty="0" smtClean="0">
                <a:solidFill>
                  <a:srgbClr val="002060"/>
                </a:solidFill>
              </a:rPr>
              <a:t>объём переработки  </a:t>
            </a:r>
            <a:r>
              <a:rPr lang="ru-RU" sz="2800" i="1" dirty="0">
                <a:solidFill>
                  <a:srgbClr val="002060"/>
                </a:solidFill>
              </a:rPr>
              <a:t>свеклы / 1 </a:t>
            </a:r>
            <a:r>
              <a:rPr lang="ru-RU" sz="2800" dirty="0" smtClean="0">
                <a:solidFill>
                  <a:srgbClr val="002060"/>
                </a:solidFill>
              </a:rPr>
              <a:t>т </a:t>
            </a:r>
            <a:r>
              <a:rPr lang="ru-RU" sz="2800" i="1" dirty="0" smtClean="0">
                <a:solidFill>
                  <a:srgbClr val="002060"/>
                </a:solidFill>
              </a:rPr>
              <a:t>сахара; </a:t>
            </a:r>
            <a:endParaRPr lang="cs-CZ" sz="2800" i="1" dirty="0" smtClean="0">
              <a:solidFill>
                <a:srgbClr val="002060"/>
              </a:solidFill>
            </a:endParaRPr>
          </a:p>
          <a:p>
            <a:r>
              <a:rPr lang="ru-RU" sz="2800" i="1" dirty="0" smtClean="0">
                <a:solidFill>
                  <a:srgbClr val="002060"/>
                </a:solidFill>
              </a:rPr>
              <a:t>потребление воды </a:t>
            </a:r>
            <a:r>
              <a:rPr lang="ru-RU" sz="2800" i="1" dirty="0">
                <a:solidFill>
                  <a:srgbClr val="002060"/>
                </a:solidFill>
              </a:rPr>
              <a:t>/ 1 </a:t>
            </a:r>
            <a:r>
              <a:rPr lang="ru-RU" sz="2800" dirty="0" smtClean="0">
                <a:solidFill>
                  <a:srgbClr val="002060"/>
                </a:solidFill>
              </a:rPr>
              <a:t>т </a:t>
            </a:r>
            <a:r>
              <a:rPr lang="ru-RU" sz="2800" i="1" dirty="0" smtClean="0">
                <a:solidFill>
                  <a:srgbClr val="002060"/>
                </a:solidFill>
              </a:rPr>
              <a:t>сахара; </a:t>
            </a:r>
            <a:endParaRPr lang="cs-CZ" sz="2800" i="1" dirty="0" smtClean="0">
              <a:solidFill>
                <a:srgbClr val="002060"/>
              </a:solidFill>
            </a:endParaRPr>
          </a:p>
          <a:p>
            <a:r>
              <a:rPr lang="ru-RU" sz="2800" i="1" dirty="0" smtClean="0">
                <a:solidFill>
                  <a:srgbClr val="002060"/>
                </a:solidFill>
              </a:rPr>
              <a:t>потребление природного газа/ 1</a:t>
            </a:r>
            <a:r>
              <a:rPr lang="ru-RU" sz="2800" dirty="0" smtClean="0">
                <a:solidFill>
                  <a:srgbClr val="002060"/>
                </a:solidFill>
              </a:rPr>
              <a:t> т </a:t>
            </a:r>
            <a:r>
              <a:rPr lang="ru-RU" sz="2800" i="1" dirty="0" smtClean="0">
                <a:solidFill>
                  <a:srgbClr val="002060"/>
                </a:solidFill>
              </a:rPr>
              <a:t>сахара; </a:t>
            </a:r>
            <a:endParaRPr lang="cs-CZ" sz="2800" i="1" dirty="0" smtClean="0">
              <a:solidFill>
                <a:srgbClr val="002060"/>
              </a:solidFill>
            </a:endParaRPr>
          </a:p>
          <a:p>
            <a:r>
              <a:rPr lang="ru-RU" sz="2800" i="1" dirty="0" smtClean="0">
                <a:solidFill>
                  <a:srgbClr val="002060"/>
                </a:solidFill>
              </a:rPr>
              <a:t>ХПК </a:t>
            </a:r>
            <a:r>
              <a:rPr lang="ru-RU" sz="2800" i="1" dirty="0">
                <a:solidFill>
                  <a:srgbClr val="002060"/>
                </a:solidFill>
              </a:rPr>
              <a:t>в сточных </a:t>
            </a:r>
            <a:r>
              <a:rPr lang="ru-RU" sz="2800" i="1" dirty="0" smtClean="0">
                <a:solidFill>
                  <a:srgbClr val="002060"/>
                </a:solidFill>
              </a:rPr>
              <a:t>водах;</a:t>
            </a:r>
            <a:endParaRPr lang="en-US" sz="2800" i="1" dirty="0">
              <a:solidFill>
                <a:srgbClr val="002060"/>
              </a:solidFill>
            </a:endParaRPr>
          </a:p>
          <a:p>
            <a:r>
              <a:rPr lang="ru-RU" sz="2800" i="1" dirty="0" smtClean="0">
                <a:solidFill>
                  <a:srgbClr val="002060"/>
                </a:solidFill>
              </a:rPr>
              <a:t>источники КПЭ</a:t>
            </a:r>
            <a:r>
              <a:rPr lang="en-US" sz="2800" i="1" dirty="0" smtClean="0">
                <a:solidFill>
                  <a:srgbClr val="002060"/>
                </a:solidFill>
              </a:rPr>
              <a:t>:</a:t>
            </a:r>
            <a:r>
              <a:rPr lang="ru-RU" sz="2800" i="1" dirty="0" smtClean="0">
                <a:solidFill>
                  <a:srgbClr val="002060"/>
                </a:solidFill>
              </a:rPr>
              <a:t> </a:t>
            </a:r>
            <a:r>
              <a:rPr lang="cs-CZ" sz="2800" i="1" dirty="0" smtClean="0">
                <a:solidFill>
                  <a:srgbClr val="002060"/>
                </a:solidFill>
              </a:rPr>
              <a:t>BREF</a:t>
            </a:r>
            <a:r>
              <a:rPr lang="en-US" sz="2800" i="1" dirty="0" smtClean="0">
                <a:solidFill>
                  <a:srgbClr val="002060"/>
                </a:solidFill>
              </a:rPr>
              <a:t> </a:t>
            </a:r>
            <a:r>
              <a:rPr lang="ru-RU" sz="2800" i="1" dirty="0" smtClean="0">
                <a:solidFill>
                  <a:srgbClr val="002060"/>
                </a:solidFill>
              </a:rPr>
              <a:t>«Производство продуктов питания, напитков и переработки молока».</a:t>
            </a:r>
            <a:endParaRPr lang="en-US" sz="2800" i="1" dirty="0">
              <a:solidFill>
                <a:srgbClr val="00206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36D423-34EF-4A83-877C-3A72078839F7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1538" y="3446720"/>
            <a:ext cx="3055038" cy="19985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4983</TotalTime>
  <Words>1435</Words>
  <Application>Microsoft Office PowerPoint</Application>
  <PresentationFormat>On-screen Show (4:3)</PresentationFormat>
  <Paragraphs>259</Paragraphs>
  <Slides>21</Slides>
  <Notes>21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3" baseType="lpstr">
      <vt:lpstr>Office Theme</vt:lpstr>
      <vt:lpstr>Worksheet</vt:lpstr>
      <vt:lpstr>Slide 1</vt:lpstr>
      <vt:lpstr>Содержание</vt:lpstr>
      <vt:lpstr>Цель методологии оценки НДТМ </vt:lpstr>
      <vt:lpstr>Общая схема оценки НДТМ на сахарном заводе – определение источников информации о НДТМ</vt:lpstr>
      <vt:lpstr>Информационное обеспечение  оценки и определения НДТМ</vt:lpstr>
      <vt:lpstr>Этапы оценки НДТМ</vt:lpstr>
      <vt:lpstr>1. Краткое техническое описание и показатели производства</vt:lpstr>
      <vt:lpstr>2. Описание основных технологий</vt:lpstr>
      <vt:lpstr>3. Ключевые показатели эффективности</vt:lpstr>
      <vt:lpstr>4. Подробное описание технологии производства и оценка НДТМ</vt:lpstr>
      <vt:lpstr>План мероприятий по внедрению НДТМ</vt:lpstr>
      <vt:lpstr>Пример оценки НДТМ  для Чешского сахарного завода, 2005 г.   Мощность переработки 7 тыс. т свёклы в сутки</vt:lpstr>
      <vt:lpstr>Взаимосвязь между производствами  и информацией о НДТМ</vt:lpstr>
      <vt:lpstr>Справочные руководства BREF  для оценки НДТМ сахарного производства</vt:lpstr>
      <vt:lpstr>Пример массового баланса для сахарного  завода</vt:lpstr>
      <vt:lpstr>Оценка НДТМ для сахарного производства</vt:lpstr>
      <vt:lpstr>Оценка НДТМ для производства пара  и электроэнергии</vt:lpstr>
      <vt:lpstr>Оценка НДТМ для производство извести</vt:lpstr>
      <vt:lpstr>Оценка НДТМ для производство кормов в животноводстве</vt:lpstr>
      <vt:lpstr>План мероприятий по достижению НДТМ</vt:lpstr>
      <vt:lpstr>Slide 21</vt:lpstr>
    </vt:vector>
  </TitlesOfParts>
  <Company>MWH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Barbara de Campos</dc:creator>
  <cp:lastModifiedBy>Vladimir Morozov</cp:lastModifiedBy>
  <cp:revision>456</cp:revision>
  <cp:lastPrinted>2012-05-10T14:01:43Z</cp:lastPrinted>
  <dcterms:created xsi:type="dcterms:W3CDTF">2011-10-12T15:30:18Z</dcterms:created>
  <dcterms:modified xsi:type="dcterms:W3CDTF">2014-04-24T07:33:16Z</dcterms:modified>
</cp:coreProperties>
</file>