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9E53B"/>
    <a:srgbClr val="FFFFE1"/>
    <a:srgbClr val="0066FF"/>
    <a:srgbClr val="061F66"/>
    <a:srgbClr val="D600AD"/>
    <a:srgbClr val="FFCC66"/>
    <a:srgbClr val="FF505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5200" autoAdjust="0"/>
  </p:normalViewPr>
  <p:slideViewPr>
    <p:cSldViewPr>
      <p:cViewPr>
        <p:scale>
          <a:sx n="70" d="100"/>
          <a:sy n="70" d="100"/>
        </p:scale>
        <p:origin x="-133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20EB-E034-49B0-9174-6DCFD20037F2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9030-A2DD-403A-A41B-84D71608A6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84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24/04/2014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In case the plant breaches the legal requirements the identified improvements which ensure the compliance with legal requirements have to have the preference in the implementation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en-US" sz="2400" dirty="0" smtClean="0">
              <a:latin typeface="Arial Narrow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FEBDA88B-4132-4729-85B3-D9D04DB1A62A}" type="slidenum">
              <a:rPr kumimoji="0" lang="en-US" sz="1000" smtClean="0"/>
              <a:pPr>
                <a:defRPr/>
              </a:pPr>
              <a:t>12</a:t>
            </a:fld>
            <a:endParaRPr kumimoji="0" lang="en-US" sz="10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kumimoji="0" lang="nl-NL"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9E75C-C303-4547-8A1E-4DFA501A8BB7}" type="slidenum">
              <a:rPr lang="cs-CZ"/>
              <a:pPr/>
              <a:t>3</a:t>
            </a:fld>
            <a:endParaRPr lang="cs-CZ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55650"/>
            <a:ext cx="4940300" cy="3705225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785" y="4715154"/>
            <a:ext cx="4986535" cy="4466987"/>
          </a:xfrm>
        </p:spPr>
        <p:txBody>
          <a:bodyPr/>
          <a:lstStyle/>
          <a:p>
            <a:r>
              <a:rPr lang="cs-CZ" dirty="0" err="1"/>
              <a:t>Article</a:t>
            </a:r>
            <a:r>
              <a:rPr lang="cs-CZ" dirty="0"/>
              <a:t> 2/12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IPPC </a:t>
            </a:r>
            <a:r>
              <a:rPr lang="cs-CZ" dirty="0" err="1"/>
              <a:t>Directive</a:t>
            </a:r>
            <a:endParaRPr lang="cs-CZ" dirty="0"/>
          </a:p>
          <a:p>
            <a:r>
              <a:rPr lang="en-US" dirty="0"/>
              <a:t>‘best available techniques’ means the most effective and</a:t>
            </a:r>
            <a:r>
              <a:rPr lang="cs-CZ" dirty="0"/>
              <a:t> </a:t>
            </a:r>
            <a:r>
              <a:rPr lang="en-US" dirty="0"/>
              <a:t>advanced stage in the development of activities and their</a:t>
            </a:r>
            <a:r>
              <a:rPr lang="cs-CZ" dirty="0"/>
              <a:t> </a:t>
            </a:r>
            <a:r>
              <a:rPr lang="en-US" dirty="0"/>
              <a:t>methods of operation which indicate the practical suitability</a:t>
            </a:r>
            <a:r>
              <a:rPr lang="cs-CZ" dirty="0"/>
              <a:t> </a:t>
            </a:r>
            <a:r>
              <a:rPr lang="en-US" dirty="0"/>
              <a:t>of particular techniques for providing in principle</a:t>
            </a:r>
            <a:r>
              <a:rPr lang="cs-CZ" dirty="0"/>
              <a:t> </a:t>
            </a:r>
            <a:r>
              <a:rPr lang="en-US" dirty="0"/>
              <a:t>the basis for emission limit values designed to prevent</a:t>
            </a:r>
            <a:r>
              <a:rPr lang="cs-CZ" dirty="0"/>
              <a:t> </a:t>
            </a:r>
            <a:r>
              <a:rPr lang="en-US" dirty="0"/>
              <a:t>and, where that is not practicable, generally to reduce</a:t>
            </a:r>
            <a:r>
              <a:rPr lang="cs-CZ" dirty="0"/>
              <a:t> </a:t>
            </a:r>
            <a:r>
              <a:rPr lang="en-US" dirty="0"/>
              <a:t>emissions and the impact on the environment as a whole:</a:t>
            </a:r>
            <a:endParaRPr lang="cs-CZ" dirty="0"/>
          </a:p>
          <a:p>
            <a:endParaRPr lang="cs-CZ" dirty="0"/>
          </a:p>
          <a:p>
            <a:r>
              <a:rPr lang="en-US" dirty="0"/>
              <a:t>‘techniques’ shall include both the technology used and</a:t>
            </a:r>
            <a:r>
              <a:rPr lang="cs-CZ" dirty="0"/>
              <a:t> </a:t>
            </a:r>
            <a:r>
              <a:rPr lang="en-US" dirty="0"/>
              <a:t>the way in which the installation is designed, built,</a:t>
            </a:r>
            <a:r>
              <a:rPr lang="cs-CZ" dirty="0"/>
              <a:t> </a:t>
            </a:r>
            <a:r>
              <a:rPr lang="cs-CZ" dirty="0" err="1"/>
              <a:t>maintained</a:t>
            </a:r>
            <a:r>
              <a:rPr lang="cs-CZ" dirty="0"/>
              <a:t>, </a:t>
            </a:r>
            <a:r>
              <a:rPr lang="cs-CZ" dirty="0" err="1"/>
              <a:t>operated</a:t>
            </a:r>
            <a:r>
              <a:rPr lang="cs-CZ" dirty="0"/>
              <a:t> </a:t>
            </a:r>
            <a:r>
              <a:rPr lang="cs-CZ" dirty="0" err="1"/>
              <a:t>and</a:t>
            </a:r>
            <a:r>
              <a:rPr lang="cs-CZ" dirty="0"/>
              <a:t> </a:t>
            </a:r>
            <a:r>
              <a:rPr lang="cs-CZ" dirty="0" err="1"/>
              <a:t>decommissioned</a:t>
            </a:r>
            <a:r>
              <a:rPr lang="cs-CZ" dirty="0"/>
              <a:t>;</a:t>
            </a:r>
          </a:p>
          <a:p>
            <a:r>
              <a:rPr lang="en-US" dirty="0"/>
              <a:t>(b) ‘available techniques’ means those developed on a scale</a:t>
            </a:r>
            <a:r>
              <a:rPr lang="cs-CZ" dirty="0"/>
              <a:t> </a:t>
            </a:r>
            <a:r>
              <a:rPr lang="en-US" dirty="0"/>
              <a:t>which allows implementation in the relevant industrial</a:t>
            </a:r>
            <a:r>
              <a:rPr lang="cs-CZ" dirty="0"/>
              <a:t> </a:t>
            </a:r>
            <a:r>
              <a:rPr lang="en-US" dirty="0"/>
              <a:t>sector, under economically and technically viable</a:t>
            </a:r>
            <a:r>
              <a:rPr lang="cs-CZ" dirty="0"/>
              <a:t> </a:t>
            </a:r>
            <a:r>
              <a:rPr lang="en-US" dirty="0"/>
              <a:t>conditions, taking into consideration the costs and</a:t>
            </a:r>
            <a:r>
              <a:rPr lang="cs-CZ" dirty="0"/>
              <a:t> </a:t>
            </a:r>
            <a:r>
              <a:rPr lang="en-US" dirty="0"/>
              <a:t>advantages, whether or not the techniques are used or</a:t>
            </a:r>
            <a:r>
              <a:rPr lang="cs-CZ" dirty="0"/>
              <a:t> </a:t>
            </a:r>
            <a:r>
              <a:rPr lang="en-US" dirty="0"/>
              <a:t>produced inside the Member State in question, as long</a:t>
            </a:r>
            <a:r>
              <a:rPr lang="cs-CZ" dirty="0"/>
              <a:t> </a:t>
            </a:r>
            <a:r>
              <a:rPr lang="en-US" dirty="0"/>
              <a:t>as they are reasonably accessible to the operator;</a:t>
            </a:r>
          </a:p>
          <a:p>
            <a:r>
              <a:rPr lang="en-US" dirty="0"/>
              <a:t>(c) ‘best’ means most effective in achieving a high general</a:t>
            </a:r>
            <a:r>
              <a:rPr lang="cs-CZ" dirty="0"/>
              <a:t> </a:t>
            </a:r>
            <a:r>
              <a:rPr lang="en-US" dirty="0"/>
              <a:t>level of protection of the environment as a whole.</a:t>
            </a:r>
          </a:p>
          <a:p>
            <a:r>
              <a:rPr lang="en-US" dirty="0"/>
              <a:t>In determining the best available techniques, special consideration</a:t>
            </a:r>
            <a:r>
              <a:rPr lang="cs-CZ" dirty="0"/>
              <a:t> </a:t>
            </a:r>
            <a:r>
              <a:rPr lang="en-US" dirty="0"/>
              <a:t>should be given to the items listed in Annex IV;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Что сравнивать</a:t>
            </a:r>
            <a:r>
              <a:rPr lang="en-US" sz="1200" b="1" dirty="0" smtClean="0">
                <a:solidFill>
                  <a:schemeClr val="tx1"/>
                </a:solidFill>
              </a:rPr>
              <a:t>/</a:t>
            </a:r>
            <a:r>
              <a:rPr lang="ru-RU" sz="1200" b="1" dirty="0" smtClean="0">
                <a:solidFill>
                  <a:schemeClr val="tx1"/>
                </a:solidFill>
              </a:rPr>
              <a:t>оценивать</a:t>
            </a:r>
            <a:r>
              <a:rPr lang="en-US" sz="1200" b="1" dirty="0" smtClean="0">
                <a:solidFill>
                  <a:schemeClr val="tx1"/>
                </a:solidFill>
              </a:rPr>
              <a:t>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7932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2485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Plant</a:t>
            </a:r>
            <a:r>
              <a:rPr lang="cs-CZ" dirty="0" smtClean="0"/>
              <a:t> = </a:t>
            </a:r>
            <a:r>
              <a:rPr lang="cs-CZ" dirty="0" err="1" smtClean="0"/>
              <a:t>zavod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E7177-65C4-423B-8F77-2DBC6E88C13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DFF4-E9A5-441D-A6A2-D80A23D654D5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003-1C4B-4999-87D4-EF71ED0189FF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EC4D-E459-4646-8543-C1F56E2E40D9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60FC-6FC0-413A-A7DC-74239CF47222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4DDDB-FA0F-47B4-A85B-A91B3BA202FC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7DEB-700D-45F5-819F-863FAF8595C1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2E566-DB6D-4AB4-9B8F-5424AF4DB02B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B39-525F-4649-877E-9CAD7A5C79A9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E03BD-CFEF-4079-B985-C06CFCB90BCB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921D-7269-4527-A191-9337A960AD08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A243AC-155C-4F98-9883-BF09A71BEAFC}" type="datetime1">
              <a:rPr lang="en-GB" smtClean="0"/>
              <a:pPr/>
              <a:t>24/04/2014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ippcb.jrc.ec.europa.eu/referen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552" y="476673"/>
            <a:ext cx="8018463" cy="152733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ru-RU" sz="3200" b="1" dirty="0" smtClean="0">
                <a:solidFill>
                  <a:srgbClr val="E9E5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Методология оценки</a:t>
            </a:r>
            <a:r>
              <a:rPr lang="cs-CZ" sz="3200" b="1" dirty="0" smtClean="0">
                <a:solidFill>
                  <a:srgbClr val="E9E53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E9E53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наилучших доступных технических методов (НДТМ)</a:t>
            </a:r>
            <a:endParaRPr lang="en-US" sz="3200" b="1" dirty="0" smtClean="0">
              <a:solidFill>
                <a:srgbClr val="E9E53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pPr algn="ctr" eaLnBrk="1" hangingPunct="1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09" y="2123023"/>
            <a:ext cx="2952328" cy="274613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83568" y="5373216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cs-CZ" sz="3200" b="1" dirty="0" smtClean="0">
                <a:solidFill>
                  <a:srgbClr val="E9E53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Monika Přibylová</a:t>
            </a:r>
            <a:endParaRPr lang="en-US" sz="3200" dirty="0">
              <a:solidFill>
                <a:srgbClr val="E9E53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736583"/>
            <a:ext cx="3059832" cy="21078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35" y="2708920"/>
            <a:ext cx="3268569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 smtClean="0"/>
              <a:t>4. </a:t>
            </a:r>
            <a:r>
              <a:rPr lang="ru-RU" sz="3200" b="1" dirty="0" smtClean="0"/>
              <a:t>Подробное описание технологии производства и оценка НДТМ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43528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Подробное описание деятельности предприятия</a:t>
            </a:r>
            <a:r>
              <a:rPr lang="en-US" sz="27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Система управления;</a:t>
            </a:r>
            <a:endParaRPr lang="en-US" sz="2700" dirty="0" smtClean="0">
              <a:solidFill>
                <a:srgbClr val="002060"/>
              </a:solidFill>
            </a:endParaRPr>
          </a:p>
          <a:p>
            <a:r>
              <a:rPr lang="ru-RU" sz="2700" dirty="0" smtClean="0">
                <a:solidFill>
                  <a:srgbClr val="002060"/>
                </a:solidFill>
              </a:rPr>
              <a:t>Способы технологического контроля – число контрольных точек;</a:t>
            </a:r>
            <a:endParaRPr lang="en-US" sz="2700" dirty="0" smtClean="0">
              <a:solidFill>
                <a:srgbClr val="002060"/>
              </a:solidFill>
            </a:endParaRPr>
          </a:p>
          <a:p>
            <a:r>
              <a:rPr lang="ru-RU" sz="2700" dirty="0" smtClean="0">
                <a:solidFill>
                  <a:srgbClr val="002060"/>
                </a:solidFill>
              </a:rPr>
              <a:t>Поставка свёклы и основного сырья;</a:t>
            </a:r>
            <a:endParaRPr lang="en-US" sz="2700" dirty="0" smtClean="0">
              <a:solidFill>
                <a:srgbClr val="002060"/>
              </a:solidFill>
            </a:endParaRPr>
          </a:p>
          <a:p>
            <a:r>
              <a:rPr lang="ru-RU" sz="2700" dirty="0" smtClean="0">
                <a:solidFill>
                  <a:srgbClr val="002060"/>
                </a:solidFill>
              </a:rPr>
              <a:t>Описание вспомогательных процессов </a:t>
            </a:r>
            <a:r>
              <a:rPr lang="en-US" sz="2700" dirty="0" smtClean="0">
                <a:solidFill>
                  <a:srgbClr val="002060"/>
                </a:solidFill>
              </a:rPr>
              <a:t>– </a:t>
            </a:r>
            <a:r>
              <a:rPr lang="ru-RU" sz="2700" dirty="0" smtClean="0">
                <a:solidFill>
                  <a:srgbClr val="002060"/>
                </a:solidFill>
              </a:rPr>
              <a:t>лаборатория</a:t>
            </a:r>
            <a:r>
              <a:rPr lang="en-US" sz="2700" dirty="0" smtClean="0">
                <a:solidFill>
                  <a:srgbClr val="002060"/>
                </a:solidFill>
              </a:rPr>
              <a:t>, </a:t>
            </a:r>
            <a:r>
              <a:rPr lang="ru-RU" sz="2700" dirty="0" smtClean="0">
                <a:solidFill>
                  <a:srgbClr val="002060"/>
                </a:solidFill>
              </a:rPr>
              <a:t>управление отходами;</a:t>
            </a:r>
            <a:endParaRPr lang="en-US" sz="2700" dirty="0" smtClean="0">
              <a:solidFill>
                <a:srgbClr val="002060"/>
              </a:solidFill>
            </a:endParaRPr>
          </a:p>
          <a:p>
            <a:r>
              <a:rPr lang="ru-RU" sz="2700" dirty="0" smtClean="0">
                <a:solidFill>
                  <a:srgbClr val="002060"/>
                </a:solidFill>
              </a:rPr>
              <a:t>Система отчётности и мониторинга на разных </a:t>
            </a:r>
            <a:br>
              <a:rPr lang="ru-RU" sz="2700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уровнях</a:t>
            </a:r>
            <a:r>
              <a:rPr lang="en-US" sz="2700" dirty="0" smtClean="0">
                <a:solidFill>
                  <a:srgbClr val="002060"/>
                </a:solidFill>
              </a:rPr>
              <a:t>.</a:t>
            </a:r>
          </a:p>
          <a:p>
            <a:pPr lvl="0"/>
            <a:endParaRPr lang="en-US" dirty="0" smtClean="0">
              <a:solidFill>
                <a:srgbClr val="002060"/>
              </a:solidFill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423-34EF-4A83-877C-3A72078839F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7" descr="j0078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411529"/>
            <a:ext cx="1619672" cy="1446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План </a:t>
            </a:r>
            <a:r>
              <a:rPr lang="ru-RU" sz="3200" b="1" dirty="0" smtClean="0"/>
              <a:t>мероприятий по внедрению НДТМ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400600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r>
              <a:rPr lang="en-US" sz="2400" b="1" dirty="0" smtClean="0"/>
              <a:t> </a:t>
            </a:r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002060"/>
                </a:solidFill>
              </a:rPr>
              <a:t> Свод определённых НДТМ</a:t>
            </a:r>
            <a:r>
              <a:rPr lang="ru-RU" sz="2400" dirty="0" smtClean="0">
                <a:solidFill>
                  <a:srgbClr val="002060"/>
                </a:solidFill>
              </a:rPr>
              <a:t> на </a:t>
            </a:r>
            <a:r>
              <a:rPr lang="ru-RU" sz="2400" dirty="0">
                <a:solidFill>
                  <a:srgbClr val="002060"/>
                </a:solidFill>
              </a:rPr>
              <a:t>всех </a:t>
            </a:r>
            <a:r>
              <a:rPr lang="ru-RU" sz="2400" dirty="0" smtClean="0">
                <a:solidFill>
                  <a:srgbClr val="002060"/>
                </a:solidFill>
              </a:rPr>
              <a:t>технологических уровнях </a:t>
            </a:r>
            <a:r>
              <a:rPr lang="cs-CZ" sz="2400" dirty="0" smtClean="0">
                <a:solidFill>
                  <a:srgbClr val="002060"/>
                </a:solidFill>
              </a:rPr>
              <a:t>- </a:t>
            </a:r>
            <a:r>
              <a:rPr lang="ru-RU" sz="2400" dirty="0" smtClean="0">
                <a:solidFill>
                  <a:srgbClr val="002060"/>
                </a:solidFill>
              </a:rPr>
              <a:t>описание </a:t>
            </a:r>
            <a:r>
              <a:rPr lang="ru-RU" sz="2400" dirty="0">
                <a:solidFill>
                  <a:srgbClr val="002060"/>
                </a:solidFill>
              </a:rPr>
              <a:t>предлагаемых методов и </a:t>
            </a:r>
            <a:r>
              <a:rPr lang="ru-RU" sz="2400" dirty="0" smtClean="0">
                <a:solidFill>
                  <a:srgbClr val="002060"/>
                </a:solidFill>
              </a:rPr>
              <a:t>соответствующих показателей КПЭ</a:t>
            </a:r>
            <a:endParaRPr lang="en-US" sz="2400" dirty="0">
              <a:solidFill>
                <a:srgbClr val="002060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2. </a:t>
            </a:r>
            <a:r>
              <a:rPr lang="ru-RU" sz="2400" b="1" dirty="0" smtClean="0">
                <a:solidFill>
                  <a:srgbClr val="002060"/>
                </a:solidFill>
              </a:rPr>
              <a:t>    Предложения по достижению НДТМ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       </a:t>
            </a:r>
            <a:r>
              <a:rPr lang="ru-RU" sz="2400" dirty="0" smtClean="0">
                <a:solidFill>
                  <a:srgbClr val="002060"/>
                </a:solidFill>
              </a:rPr>
              <a:t>Выбор НДТМ, </a:t>
            </a:r>
            <a:r>
              <a:rPr lang="ru-RU" sz="2400" dirty="0">
                <a:solidFill>
                  <a:srgbClr val="002060"/>
                </a:solidFill>
              </a:rPr>
              <a:t>которые </a:t>
            </a:r>
            <a:r>
              <a:rPr lang="ru-RU" sz="2400" dirty="0" smtClean="0">
                <a:solidFill>
                  <a:srgbClr val="002060"/>
                </a:solidFill>
              </a:rPr>
              <a:t>принесут </a:t>
            </a:r>
            <a:r>
              <a:rPr lang="ru-RU" sz="2400" dirty="0">
                <a:solidFill>
                  <a:srgbClr val="002060"/>
                </a:solidFill>
              </a:rPr>
              <a:t>наибольший эффект для </a:t>
            </a:r>
            <a:r>
              <a:rPr lang="ru-RU" sz="2400" dirty="0" smtClean="0">
                <a:solidFill>
                  <a:srgbClr val="002060"/>
                </a:solidFill>
              </a:rPr>
              <a:t>предприятия, т.е. по выбранным мероприятиям </a:t>
            </a:r>
            <a:r>
              <a:rPr lang="ru-RU" sz="2400" dirty="0">
                <a:solidFill>
                  <a:srgbClr val="002060"/>
                </a:solidFill>
              </a:rPr>
              <a:t>оценить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cs-CZ" sz="24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ru-RU" sz="2300" dirty="0" smtClean="0">
                <a:solidFill>
                  <a:srgbClr val="002060"/>
                </a:solidFill>
              </a:rPr>
              <a:t>расчёт инвестиций</a:t>
            </a:r>
            <a:r>
              <a:rPr lang="cs-CZ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>
                <a:solidFill>
                  <a:srgbClr val="002060"/>
                </a:solidFill>
              </a:rPr>
              <a:t>и эксплуатационных </a:t>
            </a:r>
            <a:r>
              <a:rPr lang="ru-RU" sz="2300" dirty="0" smtClean="0">
                <a:solidFill>
                  <a:srgbClr val="002060"/>
                </a:solidFill>
              </a:rPr>
              <a:t>затрат;</a:t>
            </a:r>
            <a:endParaRPr lang="cs-CZ" sz="23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ru-RU" sz="2300" dirty="0" smtClean="0">
                <a:solidFill>
                  <a:srgbClr val="002060"/>
                </a:solidFill>
              </a:rPr>
              <a:t>экономии ресурсов;</a:t>
            </a:r>
            <a:r>
              <a:rPr lang="cs-CZ" sz="2300" dirty="0" smtClean="0">
                <a:solidFill>
                  <a:srgbClr val="002060"/>
                </a:solidFill>
              </a:rPr>
              <a:t> </a:t>
            </a:r>
            <a:r>
              <a:rPr lang="ru-RU" sz="2300" dirty="0" smtClean="0">
                <a:solidFill>
                  <a:srgbClr val="002060"/>
                </a:solidFill>
              </a:rPr>
              <a:t>и</a:t>
            </a:r>
            <a:endParaRPr lang="cs-CZ" sz="2300" dirty="0" smtClean="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ru-RU" sz="2300" dirty="0" smtClean="0">
                <a:solidFill>
                  <a:srgbClr val="002060"/>
                </a:solidFill>
              </a:rPr>
              <a:t>срок окупаемости.</a:t>
            </a:r>
            <a:endParaRPr lang="cs-CZ" sz="2300" dirty="0">
              <a:solidFill>
                <a:srgbClr val="002060"/>
              </a:solidFill>
            </a:endParaRPr>
          </a:p>
          <a:p>
            <a:pPr marL="393192" lvl="1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Если производство имеет несоответствия нормативным требованиям, приоритетное внимание уделяется мерам достижения необходимых показателей</a:t>
            </a:r>
            <a:r>
              <a:rPr lang="en-US" sz="2200" b="1" dirty="0" smtClean="0">
                <a:solidFill>
                  <a:srgbClr val="002060"/>
                </a:solidFill>
              </a:rPr>
              <a:t>.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514350" lvl="0" indent="-51435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3. </a:t>
            </a:r>
            <a:r>
              <a:rPr lang="ru-RU" sz="2400" b="1" dirty="0" smtClean="0">
                <a:solidFill>
                  <a:srgbClr val="002060"/>
                </a:solidFill>
              </a:rPr>
              <a:t>    План мероприятий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– </a:t>
            </a:r>
            <a:r>
              <a:rPr lang="ru-RU" sz="2400" dirty="0" smtClean="0">
                <a:solidFill>
                  <a:srgbClr val="002060"/>
                </a:solidFill>
              </a:rPr>
              <a:t>календарный план выполнения предложенных мероприятий         инвестиционная программа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423-34EF-4A83-877C-3A72078839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Šipka doprava 4"/>
          <p:cNvSpPr/>
          <p:nvPr/>
        </p:nvSpPr>
        <p:spPr>
          <a:xfrm>
            <a:off x="4716016" y="594928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14201"/>
            <a:ext cx="8424936" cy="1314599"/>
          </a:xfrm>
          <a:extLst>
            <a:ext uri="{FAA26D3D-D897-4be2-8F04-BA451C77F1D7}"/>
          </a:extLst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FF0000"/>
                </a:solidFill>
              </a:rPr>
              <a:t>Пример оценки НДТМ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для Чешского сахарного завода, </a:t>
            </a:r>
            <a:r>
              <a:rPr lang="en-US" sz="3600" b="1" dirty="0" smtClean="0">
                <a:solidFill>
                  <a:srgbClr val="FF0000"/>
                </a:solidFill>
              </a:rPr>
              <a:t>2005</a:t>
            </a:r>
            <a:r>
              <a:rPr lang="pl-PL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г.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1300" b="1" dirty="0" smtClean="0">
                <a:solidFill>
                  <a:srgbClr val="FF0000"/>
                </a:solidFill>
              </a:rPr>
              <a:t>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ru-RU" sz="2900" dirty="0" smtClean="0"/>
              <a:t>Мощность переработки </a:t>
            </a:r>
            <a:r>
              <a:rPr lang="en-US" sz="2900" dirty="0" smtClean="0"/>
              <a:t>7</a:t>
            </a:r>
            <a:r>
              <a:rPr lang="ru-RU" sz="2900" dirty="0" smtClean="0"/>
              <a:t> тыс.</a:t>
            </a:r>
            <a:r>
              <a:rPr lang="en-US" sz="2900" dirty="0" smtClean="0"/>
              <a:t> </a:t>
            </a:r>
            <a:r>
              <a:rPr lang="ru-RU" sz="2900" dirty="0" smtClean="0"/>
              <a:t>т свёклы в сутки</a:t>
            </a:r>
          </a:p>
        </p:txBody>
      </p:sp>
      <p:pic>
        <p:nvPicPr>
          <p:cNvPr id="49155" name="Picture 4" descr="C:\Users\Jan Štejfa\Documents\0 IPPC Chorv2012\WS\Snímek 053 or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279" y="1845568"/>
            <a:ext cx="7956169" cy="45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008112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Взаимосвязь между производствами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 информацией о НДТМ</a:t>
            </a:r>
          </a:p>
        </p:txBody>
      </p:sp>
      <p:pic>
        <p:nvPicPr>
          <p:cNvPr id="5017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8064896" cy="1147217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Справочные руководства</a:t>
            </a:r>
            <a:r>
              <a:rPr lang="en-US" sz="3200" b="1" dirty="0" smtClean="0">
                <a:solidFill>
                  <a:srgbClr val="002060"/>
                </a:solidFill>
              </a:rPr>
              <a:t> BREF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для оценки НДТМ сахарного производства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 txBox="1">
            <a:spLocks noGrp="1" noChangeArrowheads="1"/>
          </p:cNvSpPr>
          <p:nvPr>
            <p:ph idx="1"/>
          </p:nvPr>
        </p:nvSpPr>
        <p:spPr>
          <a:xfrm>
            <a:off x="395288" y="1628775"/>
            <a:ext cx="8569325" cy="4681538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457200" indent="-457200" defTabSz="1622425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Отраслевые </a:t>
            </a: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BREF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:</a:t>
            </a:r>
            <a:endParaRPr lang="ru-RU" sz="2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defTabSz="1622425">
              <a:spcBef>
                <a:spcPct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Сахарное производство</a:t>
            </a:r>
            <a:endParaRPr lang="en-US" sz="2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822960" lvl="1" indent="-457200" defTabSz="1622425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Arial Narrow" pitchFamily="34" charset="0"/>
              </a:rPr>
              <a:t>Производство продуктов питания, напитков и молока;</a:t>
            </a:r>
            <a:endParaRPr lang="cs-CZ" sz="2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defTabSz="1622425">
              <a:spcBef>
                <a:spcPct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Производство кормов для животных</a:t>
            </a:r>
            <a:endParaRPr lang="en-US" sz="2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822960" lvl="1" indent="-457200" defTabSz="1622425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Arial Narrow" pitchFamily="34" charset="0"/>
              </a:rPr>
              <a:t>Производство продуктов питания, напитков и молока; </a:t>
            </a:r>
            <a:endParaRPr lang="cs-CZ" sz="2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defTabSz="1622425">
              <a:spcBef>
                <a:spcPct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Электростанции и генераторы</a:t>
            </a:r>
            <a:endParaRPr lang="en-US" sz="2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822960" lvl="1" indent="-457200" defTabSz="1622425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Arial Narrow" pitchFamily="34" charset="0"/>
              </a:rPr>
              <a:t>Крупные топливосжигающие установки;</a:t>
            </a:r>
            <a:endParaRPr lang="en-US" sz="2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defTabSz="1622425">
              <a:spcBef>
                <a:spcPct val="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 Narrow" pitchFamily="34" charset="0"/>
              </a:rPr>
              <a:t>Производство извести</a:t>
            </a:r>
            <a:endParaRPr lang="en-US" sz="24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822960" lvl="1" indent="-457200" defTabSz="1622425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200" dirty="0" smtClean="0">
                <a:solidFill>
                  <a:schemeClr val="tx1"/>
                </a:solidFill>
                <a:latin typeface="Arial Narrow" pitchFamily="34" charset="0"/>
              </a:rPr>
              <a:t>Производство цемента, извести и оксида магния</a:t>
            </a:r>
            <a:endParaRPr lang="en-US" sz="22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457200" indent="-457200" defTabSz="1622425">
              <a:spcBef>
                <a:spcPct val="0"/>
              </a:spcBef>
            </a:pPr>
            <a:endParaRPr lang="en-US" sz="24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496176"/>
            <a:ext cx="1800200" cy="193282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Пример массового баланса для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ru-RU" sz="2800" b="1" dirty="0" smtClean="0"/>
              <a:t>сахарного </a:t>
            </a:r>
            <a:r>
              <a:rPr lang="cs-CZ" sz="2800" b="1" dirty="0" smtClean="0"/>
              <a:t> </a:t>
            </a:r>
            <a:r>
              <a:rPr lang="ru-RU" sz="2800" b="1" dirty="0" smtClean="0"/>
              <a:t>завода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423-34EF-4A83-877C-3A72078839F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777" t="3671" r="3391" b="7334"/>
          <a:stretch/>
        </p:blipFill>
        <p:spPr bwMode="auto">
          <a:xfrm>
            <a:off x="1763688" y="0"/>
            <a:ext cx="736620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0689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8604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Оценка НДТМ для сахарного производства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0" y="1340769"/>
          <a:ext cx="8893175" cy="5463896"/>
        </p:xfrm>
        <a:graphic>
          <a:graphicData uri="http://schemas.openxmlformats.org/drawingml/2006/table">
            <a:tbl>
              <a:tblPr/>
              <a:tblGrid>
                <a:gridCol w="1481652"/>
                <a:gridCol w="2149783"/>
                <a:gridCol w="3532853"/>
                <a:gridCol w="1728887"/>
              </a:tblGrid>
              <a:tr h="559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Техническое решение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Достигнутые показатели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НДТМ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Вывод о соответствии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4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сточных вод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качества сточных вод немного хуже, чем регламентированные НДТМ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	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Концентрация (мг/л)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БПК5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		&lt;25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ХПК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		&lt;125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ВВ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		&lt;50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 		6 – 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Нефтепродукты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	&lt;10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Общий азот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	&lt;10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Общий фосфор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	0.4 – 5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BREF FDM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Таблица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5.1: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Типичные показатели качества сточных вод после очистки для пищевой промышленности)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соответствует НДТМ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Потребление свежей воды на тонну свёклы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kumimoji="0" lang="en-GB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Источник информации – отчеты производства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0,25 – 0,4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(FDM BREF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4.7.7.3)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Потребление энергии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55" marR="9145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310,6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свёклы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Источник информации - энергобаланс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 – 367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пс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(FDM BREF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3.3.8.1.4)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76864" cy="863600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Оценка НДТМ для производства пара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 электроэнергии</a:t>
            </a:r>
          </a:p>
        </p:txBody>
      </p:sp>
      <p:graphicFrame>
        <p:nvGraphicFramePr>
          <p:cNvPr id="5" name="Tabulka 3"/>
          <p:cNvGraphicFramePr>
            <a:graphicFrameLocks noGrp="1"/>
          </p:cNvGraphicFramePr>
          <p:nvPr/>
        </p:nvGraphicFramePr>
        <p:xfrm>
          <a:off x="287339" y="1484784"/>
          <a:ext cx="8856661" cy="5373216"/>
        </p:xfrm>
        <a:graphic>
          <a:graphicData uri="http://schemas.openxmlformats.org/drawingml/2006/table">
            <a:tbl>
              <a:tblPr/>
              <a:tblGrid>
                <a:gridCol w="1689952"/>
                <a:gridCol w="2480784"/>
                <a:gridCol w="2638294"/>
                <a:gridCol w="2047631"/>
              </a:tblGrid>
              <a:tr h="6154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Техническое решение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55" marR="91455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Достигнутые показатели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55" marR="91455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НДТМ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55" marR="91455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Вывод о соответствии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55" marR="91455"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Газовые горелки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Малотоксичные горелки не используются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Использование малотоксичных горелок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(LCP BREF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7.5.4,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таблица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7.37)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соответствует НДТМ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КПД котельной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92,25 – 92,55%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Источник информации: Протокол измерений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 – 85 %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(LCP BREF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7.5.2,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таблица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7.35)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NOx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дымовых газах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132 – 196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мг/м3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Источник информации: Протокол измерений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– 100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мг/м3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(O2ref = 3 %)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(LCP BREF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7.5.4,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таблица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7.37)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соответствует НДТМ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нет низко-эмиссионных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горелок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8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дымовых газах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 – 42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мг/м3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Источник информации: Протокол измерений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– 100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мг/м3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(O2ref = 3 %)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(LCP BREF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7.5.4,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таблица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7.37)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91444" marR="91444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7"/>
            <a:ext cx="7776542" cy="648072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Оценка НДТМ для производство извести</a:t>
            </a:r>
          </a:p>
        </p:txBody>
      </p:sp>
      <p:graphicFrame>
        <p:nvGraphicFramePr>
          <p:cNvPr id="5" name="Tabulka 5"/>
          <p:cNvGraphicFramePr>
            <a:graphicFrameLocks noGrp="1"/>
          </p:cNvGraphicFramePr>
          <p:nvPr/>
        </p:nvGraphicFramePr>
        <p:xfrm>
          <a:off x="251520" y="1196752"/>
          <a:ext cx="8892480" cy="5527552"/>
        </p:xfrm>
        <a:graphic>
          <a:graphicData uri="http://schemas.openxmlformats.org/drawingml/2006/table">
            <a:tbl>
              <a:tblPr/>
              <a:tblGrid>
                <a:gridCol w="1690197"/>
                <a:gridCol w="2480933"/>
                <a:gridCol w="2756043"/>
                <a:gridCol w="1965307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Техническое решение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Достигнутые показатели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НДТМ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Вывод о соответствии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Шахтные печи смешанной загрузки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ШПСЗ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Две шахтные печи смешанной загрузки мощностью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сутки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Топливо: каменный уголь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ШПСЗ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мощностью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60 – 200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сутки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Топливо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кокс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антрацит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(CLM BREF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2.2.7.1, 2.2.10.3)</a:t>
                      </a: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Примечание: В качестве топлива используется высококалорийный уголь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Потребление тепловой энергии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4065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МДж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Источник информации: энергобаланс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107931" marR="21586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3400 – 4700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МДж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CLM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BREF 2.5.3,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таблица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2.42)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Потребление электроэнергии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Источник информации: энергобаланс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107931" marR="21586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 – 15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кВтч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(CLM BREF 2.3.2.1)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Несколько выше.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соответствует НДТМ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Потребление извести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2,08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Источник информации: материальный баланс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107931" marR="21586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1,4 – 2,2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известняка на тонну извести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(CLM BREF 2.3.1)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Содержание СО в дымовых газах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Коллектор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сброс избыточного газа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- 10930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мг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endParaRPr kumimoji="0" lang="cs-CZ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Источник информации: протокол исследований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</a:txBody>
                  <a:tcPr marL="107931" marR="21586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 правило,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– 2500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мг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ШПСЗ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1-6%,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что соответствует 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12500 – 75000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мг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CLM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BREF 2.3.3.4.2)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7981" marR="2159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560518" cy="862012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Оценка НДТМ для производство кормов в животноводстве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51520" y="1484784"/>
          <a:ext cx="8640762" cy="5184576"/>
        </p:xfrm>
        <a:graphic>
          <a:graphicData uri="http://schemas.openxmlformats.org/drawingml/2006/table">
            <a:tbl>
              <a:tblPr/>
              <a:tblGrid>
                <a:gridCol w="1646237"/>
                <a:gridCol w="2413000"/>
                <a:gridCol w="2781523"/>
                <a:gridCol w="1800002"/>
              </a:tblGrid>
              <a:tr h="6037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Техническое решение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Достигнутые показатели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Показатели НДТМ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Вывод о соответствии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91455" marR="91455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65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Высокотемпературная сушка жома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Газовая вращающаяся прямоточная барабанная печь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высокотемпературной сушке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сушильный газ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(воздух или дымовой газ)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нагревается до температуры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950ºC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прямым нагреванием и охлаждается до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ºC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путем испарения воды из жома в сушке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(FDM BREF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4.7.7.1.2)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7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Потребление энергии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испаренная вода в сушке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3,35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МДж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кг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воды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Источник информации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энергобаланс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 – 3,5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МДж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кг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воды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(FDM BREF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4.2.)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7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Концентрация пыли в дымовых газах сушки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43,9 – 45,2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мг/м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Источник информации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Протокол измеренией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 – 60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мг/м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влажной пыли и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0.08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кг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ООУ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порезанной свеклы при содержании кислорода в дымовых газах 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12 % O2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(FDM BREF</a:t>
                      </a:r>
                      <a:r>
                        <a:rPr kumimoji="0" 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4.7.7.1.2)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Соответствует НДТМ</a:t>
                      </a:r>
                      <a:endParaRPr kumimoji="0" 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7981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Содержание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4644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Цель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методологии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оценки наилучших доступных технических методов (НДТМ)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Этапы оценки НДТМ</a:t>
            </a:r>
            <a:endParaRPr lang="cs-CZ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Пример оценки НДТМ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для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az-Cyrl-AZ" sz="2800" dirty="0" smtClean="0">
                <a:solidFill>
                  <a:srgbClr val="002060"/>
                </a:solidFill>
              </a:rPr>
              <a:t>Чешского </a:t>
            </a:r>
            <a:r>
              <a:rPr lang="az-Cyrl-AZ" sz="2800" dirty="0">
                <a:solidFill>
                  <a:srgbClr val="002060"/>
                </a:solidFill>
              </a:rPr>
              <a:t>сахарного завода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2800" dirty="0" smtClean="0">
                <a:latin typeface="Arial Narrow" pitchFamily="34" charset="0"/>
              </a:rPr>
              <a:t> </a:t>
            </a:r>
            <a:endParaRPr lang="en-US" sz="2800" dirty="0" smtClean="0">
              <a:latin typeface="Arial Narrow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 smtClean="0">
              <a:latin typeface="Arial Narrow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E5988F5-A3E5-4580-BA69-4176C66DA5D8}" type="slidenum">
              <a:rPr lang="en-US"/>
              <a:pPr/>
              <a:t>2</a:t>
            </a:fld>
            <a:endParaRPr lang="en-US"/>
          </a:p>
        </p:txBody>
      </p:sp>
      <p:pic>
        <p:nvPicPr>
          <p:cNvPr id="8" name="Picture 3" descr="http://farm7.static.flickr.com/6081/6119738321_829e7c7b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7" y="4186573"/>
            <a:ext cx="2267744" cy="2671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6904" cy="717997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План мероприятий по достижению НДТМ</a:t>
            </a:r>
          </a:p>
        </p:txBody>
      </p:sp>
      <p:graphicFrame>
        <p:nvGraphicFramePr>
          <p:cNvPr id="4" name="Tabulk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7219494"/>
              </p:ext>
            </p:extLst>
          </p:nvPr>
        </p:nvGraphicFramePr>
        <p:xfrm>
          <a:off x="-36512" y="1268760"/>
          <a:ext cx="9143999" cy="510642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46403"/>
                <a:gridCol w="3048798"/>
                <a:gridCol w="3048798"/>
              </a:tblGrid>
              <a:tr h="7362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Несоответствие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Техническое решение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Дата выполнения мероприятия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</a:tr>
              <a:tr h="1063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Старые газовые горелки с высокой концентрацией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NOx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Установка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низкоэмиссионных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горелок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Котёл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1 –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 конца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2005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Котёл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2 –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 конца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2006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Котёл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 –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 конца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31.10.2007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</a:tr>
              <a:tr h="15841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сточных вод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низкая эффективность очистных сооружений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Реконструкция очистных сооружений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установка анаэробного этапа очистки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использование биогаза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котельной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 процессе выполнения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31.10.2007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</a:tr>
              <a:tr h="1722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Высокое электропотребление производства извести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Замена старых электродвигателей и установка частотных регуляторов на крупных электродвигателях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Поэтапно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до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31.10.2007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 г.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5722" marR="45722" marT="45699" marB="45699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552" y="332656"/>
            <a:ext cx="8018463" cy="1079649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cs-CZ" sz="4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Děkuji za </a:t>
            </a:r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pozornost</a:t>
            </a:r>
            <a:endParaRPr lang="cs-CZ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67944" y="335699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BAT</a:t>
            </a:r>
            <a:endParaRPr lang="cs-CZ" sz="2800" b="1" dirty="0"/>
          </a:p>
        </p:txBody>
      </p:sp>
      <p:pic>
        <p:nvPicPr>
          <p:cNvPr id="9" name="Obrázek 8" descr="be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268760"/>
            <a:ext cx="5917541" cy="478847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2411760" y="616530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Contact: mpribylova@seznam.cz</a:t>
            </a:r>
            <a:endParaRPr lang="cs-CZ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476672"/>
            <a:ext cx="7416824" cy="8318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Цель</a:t>
            </a: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методологии</a:t>
            </a:r>
            <a:r>
              <a:rPr lang="cs-CZ" sz="3200" b="1" dirty="0" smtClean="0">
                <a:solidFill>
                  <a:srgbClr val="002060"/>
                </a:solidFill>
              </a:rPr>
              <a:t> </a:t>
            </a:r>
            <a:r>
              <a:rPr lang="az-Cyrl-AZ" sz="3200" b="1" dirty="0" smtClean="0">
                <a:solidFill>
                  <a:srgbClr val="002060"/>
                </a:solidFill>
              </a:rPr>
              <a:t>оценки</a:t>
            </a:r>
            <a:r>
              <a:rPr lang="ru-RU" sz="3200" b="1" dirty="0" smtClean="0">
                <a:solidFill>
                  <a:srgbClr val="002060"/>
                </a:solidFill>
              </a:rPr>
              <a:t> НДТМ 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2708" y="1772816"/>
            <a:ext cx="8713788" cy="33843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Определить </a:t>
            </a:r>
            <a:r>
              <a:rPr lang="ru-RU" dirty="0">
                <a:solidFill>
                  <a:srgbClr val="002060"/>
                </a:solidFill>
              </a:rPr>
              <a:t>пути </a:t>
            </a:r>
            <a:r>
              <a:rPr lang="ru-RU" b="1" dirty="0" smtClean="0">
                <a:solidFill>
                  <a:srgbClr val="002060"/>
                </a:solidFill>
              </a:rPr>
              <a:t>улучшения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эффективности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производств</a:t>
            </a:r>
            <a:r>
              <a:rPr lang="cs-CZ" b="1" dirty="0" smtClean="0">
                <a:solidFill>
                  <a:srgbClr val="002060"/>
                </a:solidFill>
              </a:rPr>
              <a:t>a </a:t>
            </a:r>
            <a:r>
              <a:rPr lang="ru-RU" dirty="0" smtClean="0">
                <a:solidFill>
                  <a:srgbClr val="002060"/>
                </a:solidFill>
              </a:rPr>
              <a:t>в условиях конкретного производства;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Подготовить план мероприятий по внедрению НДТМ на  основе сравнения существующих и потенциальных возможностей, выбора и финансовой оценки вариантов.</a:t>
            </a:r>
            <a:endParaRPr 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endParaRPr lang="ru-RU" dirty="0">
              <a:latin typeface="Arial Narrow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cs-CZ" dirty="0">
              <a:latin typeface="Arial Narrow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50FD24F-3E67-4BAC-A013-BB8D1126A618}" type="slidenum">
              <a:rPr lang="en-US"/>
              <a:pPr/>
              <a:t>3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97152"/>
            <a:ext cx="2574032" cy="1930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39"/>
            <a:ext cx="8964488" cy="1152129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1"/>
                </a:solidFill>
              </a:rPr>
              <a:t>Общая схема оценки</a:t>
            </a:r>
            <a:r>
              <a:rPr lang="en-US" sz="3100" b="1" dirty="0" smtClean="0">
                <a:solidFill>
                  <a:schemeClr val="accent1"/>
                </a:solidFill>
              </a:rPr>
              <a:t> </a:t>
            </a:r>
            <a:r>
              <a:rPr lang="ru-RU" sz="3100" b="1" dirty="0" smtClean="0">
                <a:solidFill>
                  <a:schemeClr val="accent1"/>
                </a:solidFill>
              </a:rPr>
              <a:t>НДТМ</a:t>
            </a:r>
            <a:r>
              <a:rPr lang="en-US" sz="3100" b="1" dirty="0" smtClean="0">
                <a:solidFill>
                  <a:schemeClr val="accent1"/>
                </a:solidFill>
              </a:rPr>
              <a:t> </a:t>
            </a:r>
            <a:r>
              <a:rPr lang="ru-RU" sz="3100" b="1" dirty="0" smtClean="0">
                <a:solidFill>
                  <a:schemeClr val="accent1"/>
                </a:solidFill>
              </a:rPr>
              <a:t>на сахарном заводе </a:t>
            </a:r>
            <a:r>
              <a:rPr lang="en-US" sz="3100" b="1" dirty="0" smtClean="0">
                <a:solidFill>
                  <a:schemeClr val="accent1"/>
                </a:solidFill>
              </a:rPr>
              <a:t>– </a:t>
            </a:r>
            <a:r>
              <a:rPr lang="ru-RU" sz="3100" dirty="0" smtClean="0">
                <a:solidFill>
                  <a:schemeClr val="accent1"/>
                </a:solidFill>
              </a:rPr>
              <a:t>определение источников информации о НДТМ</a:t>
            </a: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93EC294D-5419-47A7-BB95-837B1633A489}" type="slidenum">
              <a:rPr lang="en-US"/>
              <a:pPr/>
              <a:t>4</a:t>
            </a:fld>
            <a:endParaRPr lang="en-US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57407710"/>
              </p:ext>
            </p:extLst>
          </p:nvPr>
        </p:nvGraphicFramePr>
        <p:xfrm>
          <a:off x="107950" y="1125538"/>
          <a:ext cx="8963025" cy="5527675"/>
        </p:xfrm>
        <a:graphic>
          <a:graphicData uri="http://schemas.openxmlformats.org/presentationml/2006/ole">
            <p:oleObj spid="_x0000_s1028" name="Worksheet" r:id="rId4" imgW="7562933" imgH="43718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404664"/>
            <a:ext cx="8373616" cy="9191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Информационное обеспечение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оценки и определения НДТМ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idx="1"/>
          </p:nvPr>
        </p:nvSpPr>
        <p:spPr>
          <a:xfrm>
            <a:off x="446856" y="1700808"/>
            <a:ext cx="8373616" cy="44644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Справочные руководства по НДТМ (BREF)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 качестве нормативно-правового обеспечения </a:t>
            </a:r>
            <a:r>
              <a:rPr lang="ru-RU" sz="2800" dirty="0" smtClean="0">
                <a:solidFill>
                  <a:srgbClr val="002060"/>
                </a:solidFill>
                <a:hlinkClick r:id="rId3"/>
              </a:rPr>
              <a:t>http://eippcb.jrc.ec.europa.eu/reference/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Критерии определения/оценки НДТМ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(</a:t>
            </a:r>
            <a:r>
              <a:rPr lang="ru-RU" dirty="0" smtClean="0">
                <a:solidFill>
                  <a:srgbClr val="002060"/>
                </a:solidFill>
              </a:rPr>
              <a:t>Приложение </a:t>
            </a:r>
            <a:r>
              <a:rPr lang="ru-RU" dirty="0" err="1" smtClean="0">
                <a:solidFill>
                  <a:srgbClr val="002060"/>
                </a:solidFill>
              </a:rPr>
              <a:t>IV</a:t>
            </a:r>
            <a:r>
              <a:rPr lang="ru-RU" dirty="0" smtClean="0">
                <a:solidFill>
                  <a:srgbClr val="002060"/>
                </a:solidFill>
              </a:rPr>
              <a:t> Директивы IPPC)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2060"/>
                </a:solidFill>
              </a:rPr>
              <a:t>Другие руководства по НДТМ (Великобритании, Международной финансовой корпорации IFC, …)</a:t>
            </a:r>
          </a:p>
          <a:p>
            <a:pPr>
              <a:lnSpc>
                <a:spcPct val="9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Методология чистого производства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…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3C7973-EC53-48DE-8097-9F6C7A3C6038}" type="slidenum">
              <a:rPr lang="en-US"/>
              <a:pPr/>
              <a:t>5</a:t>
            </a:fld>
            <a:endParaRPr lang="en-US"/>
          </a:p>
        </p:txBody>
      </p:sp>
      <p:pic>
        <p:nvPicPr>
          <p:cNvPr id="8196" name="Picture 4" descr="j00787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043487"/>
            <a:ext cx="747713" cy="18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16056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Этапы оценки НДТМ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13520"/>
            <a:ext cx="7128792" cy="4623792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rgbClr val="002060"/>
                </a:solidFill>
              </a:rPr>
              <a:t>Краткое техническое описание и показатели производства для определения источника НДТМ</a:t>
            </a:r>
            <a:endParaRPr lang="ru-RU" sz="2700" dirty="0">
              <a:solidFill>
                <a:srgbClr val="002060"/>
              </a:solidFill>
            </a:endParaRPr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cs-CZ" sz="2700" dirty="0" smtClean="0">
                <a:solidFill>
                  <a:srgbClr val="002060"/>
                </a:solidFill>
              </a:rPr>
              <a:t>O</a:t>
            </a:r>
            <a:r>
              <a:rPr lang="ru-RU" sz="2700" dirty="0" smtClean="0">
                <a:solidFill>
                  <a:srgbClr val="002060"/>
                </a:solidFill>
              </a:rPr>
              <a:t>бщая оценка НДТМ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rgbClr val="002060"/>
                </a:solidFill>
              </a:rPr>
              <a:t>Определение ключевых показателей эффективности </a:t>
            </a:r>
            <a:r>
              <a:rPr lang="en-US" sz="2700" dirty="0" smtClean="0">
                <a:solidFill>
                  <a:srgbClr val="002060"/>
                </a:solidFill>
              </a:rPr>
              <a:t>(KPI)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rgbClr val="002060"/>
                </a:solidFill>
              </a:rPr>
              <a:t>Подробное описание технологий и условий эксплуатации, оценка НДТМ</a:t>
            </a:r>
            <a:r>
              <a:rPr lang="en-US" sz="2700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rgbClr val="002060"/>
                </a:solidFill>
              </a:rPr>
              <a:t>Резюме выбранных НДТМ</a:t>
            </a:r>
            <a:r>
              <a:rPr lang="en-US" sz="2700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rgbClr val="002060"/>
                </a:solidFill>
              </a:rPr>
              <a:t>Предложения</a:t>
            </a:r>
            <a:r>
              <a:rPr lang="cs-CZ" sz="2700" dirty="0" smtClean="0">
                <a:solidFill>
                  <a:srgbClr val="00206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план</a:t>
            </a:r>
            <a:r>
              <a:rPr lang="cs-CZ" sz="2700" dirty="0" smtClean="0">
                <a:solidFill>
                  <a:srgbClr val="002060"/>
                </a:solidFill>
              </a:rPr>
              <a:t>a</a:t>
            </a:r>
            <a:r>
              <a:rPr lang="ru-RU" sz="2700" dirty="0" smtClean="0">
                <a:solidFill>
                  <a:srgbClr val="002060"/>
                </a:solidFill>
              </a:rPr>
              <a:t> мероприятий по достижению НДТМ</a:t>
            </a:r>
            <a:endParaRPr lang="en-US" sz="2700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423-34EF-4A83-877C-3A72078839F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6145" y="2629043"/>
            <a:ext cx="3440038" cy="2239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2040"/>
            <a:ext cx="8229600" cy="135676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1. </a:t>
            </a:r>
            <a:r>
              <a:rPr lang="ru-RU" sz="3200" b="1" dirty="0" smtClean="0"/>
              <a:t>Краткое техническое описание и показатели производства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1685528"/>
            <a:ext cx="8229600" cy="4695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ru-RU" sz="2700" dirty="0" smtClean="0">
                <a:solidFill>
                  <a:srgbClr val="002060"/>
                </a:solidFill>
              </a:rPr>
              <a:t>Технология производства сахара и выработки электроэнергии</a:t>
            </a:r>
            <a:endParaRPr lang="en-US" sz="27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700" dirty="0" smtClean="0">
                <a:solidFill>
                  <a:srgbClr val="002060"/>
                </a:solidFill>
              </a:rPr>
              <a:t>Количество дней производственной кампании в году</a:t>
            </a:r>
            <a:endParaRPr lang="en-US" sz="27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700" dirty="0" smtClean="0">
                <a:solidFill>
                  <a:srgbClr val="002060"/>
                </a:solidFill>
              </a:rPr>
              <a:t>Суточные объёмы переработки свёклы</a:t>
            </a:r>
            <a:endParaRPr lang="en-US" sz="27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700" dirty="0" smtClean="0">
                <a:solidFill>
                  <a:srgbClr val="002060"/>
                </a:solidFill>
              </a:rPr>
              <a:t>Энергопотребление и производительность ТЭЦ</a:t>
            </a:r>
            <a:endParaRPr lang="en-US" sz="27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700" dirty="0" smtClean="0">
                <a:solidFill>
                  <a:srgbClr val="002060"/>
                </a:solidFill>
              </a:rPr>
              <a:t>Мощность производства известкового молока (тонн в сутки)</a:t>
            </a:r>
            <a:r>
              <a:rPr lang="en-US" sz="2700" dirty="0" smtClean="0">
                <a:solidFill>
                  <a:srgbClr val="002060"/>
                </a:solidFill>
              </a:rPr>
              <a:t>,</a:t>
            </a:r>
          </a:p>
          <a:p>
            <a:pPr>
              <a:spcBef>
                <a:spcPts val="600"/>
              </a:spcBef>
            </a:pPr>
            <a:r>
              <a:rPr lang="ru-RU" sz="2700" dirty="0" smtClean="0">
                <a:solidFill>
                  <a:srgbClr val="002060"/>
                </a:solidFill>
              </a:rPr>
              <a:t>Мощность очистных сооружений (</a:t>
            </a:r>
            <a:r>
              <a:rPr lang="ru-RU" sz="2700" dirty="0">
                <a:solidFill>
                  <a:srgbClr val="002060"/>
                </a:solidFill>
              </a:rPr>
              <a:t>м</a:t>
            </a:r>
            <a:r>
              <a:rPr lang="en-US" sz="2700" baseline="30000" dirty="0" smtClean="0">
                <a:solidFill>
                  <a:srgbClr val="002060"/>
                </a:solidFill>
              </a:rPr>
              <a:t>3</a:t>
            </a:r>
            <a:r>
              <a:rPr lang="en-US" sz="2700" dirty="0" smtClean="0">
                <a:solidFill>
                  <a:srgbClr val="002060"/>
                </a:solidFill>
              </a:rPr>
              <a:t>/</a:t>
            </a:r>
            <a:r>
              <a:rPr lang="ru-RU" sz="2700" dirty="0" smtClean="0">
                <a:solidFill>
                  <a:srgbClr val="002060"/>
                </a:solidFill>
              </a:rPr>
              <a:t>сутки)</a:t>
            </a:r>
            <a:endParaRPr lang="ru-RU" sz="27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700" dirty="0" smtClean="0">
                <a:solidFill>
                  <a:srgbClr val="002060"/>
                </a:solidFill>
              </a:rPr>
              <a:t>Массовый и энергетический баланс</a:t>
            </a:r>
            <a:endParaRPr lang="cs-CZ" sz="2700" dirty="0" smtClean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423-34EF-4A83-877C-3A72078839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smtClean="0"/>
              <a:t>2. </a:t>
            </a:r>
            <a:r>
              <a:rPr lang="ru-RU" sz="3200" b="1" dirty="0" smtClean="0"/>
              <a:t>Описание основных технологий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91264" cy="48245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002060"/>
                </a:solidFill>
              </a:rPr>
              <a:t>O</a:t>
            </a:r>
            <a:r>
              <a:rPr lang="ru-RU" b="1" dirty="0" smtClean="0">
                <a:solidFill>
                  <a:srgbClr val="002060"/>
                </a:solidFill>
              </a:rPr>
              <a:t>бщая оценка НДТМ: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Необходимые исходные данные</a:t>
            </a:r>
            <a:r>
              <a:rPr lang="en-US" i="1" dirty="0" smtClean="0">
                <a:solidFill>
                  <a:srgbClr val="002060"/>
                </a:solidFill>
              </a:rPr>
              <a:t>: </a:t>
            </a:r>
            <a:r>
              <a:rPr lang="ru-RU" i="1" dirty="0" smtClean="0">
                <a:solidFill>
                  <a:srgbClr val="002060"/>
                </a:solidFill>
              </a:rPr>
              <a:t>блок-схема основных технологических процессов, описание технологии и основного оборудования</a:t>
            </a:r>
          </a:p>
          <a:p>
            <a:pPr>
              <a:buNone/>
            </a:pPr>
            <a:r>
              <a:rPr lang="ru-RU" i="1" u="sng" dirty="0" smtClean="0">
                <a:solidFill>
                  <a:srgbClr val="002060"/>
                </a:solidFill>
              </a:rPr>
              <a:t> </a:t>
            </a:r>
            <a:r>
              <a:rPr lang="ru-RU" u="sng" dirty="0" smtClean="0">
                <a:solidFill>
                  <a:srgbClr val="002060"/>
                </a:solidFill>
              </a:rPr>
              <a:t>Примеры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Гидротранспорт свёклы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Пятистадийный</a:t>
            </a:r>
            <a:r>
              <a:rPr lang="ru-RU" dirty="0" smtClean="0">
                <a:solidFill>
                  <a:srgbClr val="002060"/>
                </a:solidFill>
              </a:rPr>
              <a:t> испаритель с </a:t>
            </a:r>
            <a:r>
              <a:rPr lang="ru-RU" dirty="0" err="1" smtClean="0">
                <a:solidFill>
                  <a:srgbClr val="002060"/>
                </a:solidFill>
              </a:rPr>
              <a:t>термокомпрессором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Очистные </a:t>
            </a:r>
            <a:r>
              <a:rPr lang="ru-RU" dirty="0">
                <a:solidFill>
                  <a:srgbClr val="002060"/>
                </a:solidFill>
              </a:rPr>
              <a:t>сооружения с первой анаэробной </a:t>
            </a:r>
            <a:r>
              <a:rPr lang="ru-RU" dirty="0" smtClean="0">
                <a:solidFill>
                  <a:srgbClr val="002060"/>
                </a:solidFill>
              </a:rPr>
              <a:t>стадией и второй аэробной стадией и замкнутым оборотным водным циклом с отстойником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Угольная электростанция, оборудованная тканевыми фильтрами для очистки дымовых газов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423-34EF-4A83-877C-3A72078839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3. Ключевые показатели эффективности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4"/>
            <a:ext cx="8435280" cy="504056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Определение КПЭ предприятия, которые будут </a:t>
            </a:r>
            <a:r>
              <a:rPr lang="ru-RU" sz="2800" dirty="0">
                <a:solidFill>
                  <a:srgbClr val="002060"/>
                </a:solidFill>
              </a:rPr>
              <a:t>использоваться для </a:t>
            </a:r>
            <a:r>
              <a:rPr lang="ru-RU" sz="2800" dirty="0" smtClean="0">
                <a:solidFill>
                  <a:srgbClr val="002060"/>
                </a:solidFill>
              </a:rPr>
              <a:t>отчётности </a:t>
            </a:r>
            <a:r>
              <a:rPr lang="ru-RU" sz="2800" dirty="0">
                <a:solidFill>
                  <a:srgbClr val="002060"/>
                </a:solidFill>
              </a:rPr>
              <a:t>и </a:t>
            </a:r>
            <a:r>
              <a:rPr lang="ru-RU" sz="2800" dirty="0" smtClean="0">
                <a:solidFill>
                  <a:srgbClr val="002060"/>
                </a:solidFill>
              </a:rPr>
              <a:t>мониторинга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Основные KПЭ </a:t>
            </a:r>
            <a:r>
              <a:rPr lang="ru-RU" sz="2800" dirty="0">
                <a:solidFill>
                  <a:srgbClr val="002060"/>
                </a:solidFill>
              </a:rPr>
              <a:t>= </a:t>
            </a:r>
            <a:r>
              <a:rPr lang="ru-RU" sz="2800" dirty="0" smtClean="0">
                <a:solidFill>
                  <a:srgbClr val="002060"/>
                </a:solidFill>
              </a:rPr>
              <a:t>показатели, связанные </a:t>
            </a:r>
            <a:r>
              <a:rPr lang="ru-RU" sz="2800" dirty="0">
                <a:solidFill>
                  <a:srgbClr val="002060"/>
                </a:solidFill>
              </a:rPr>
              <a:t>с 1 т </a:t>
            </a:r>
            <a:r>
              <a:rPr lang="ru-RU" sz="2800" dirty="0" smtClean="0">
                <a:solidFill>
                  <a:srgbClr val="002060"/>
                </a:solidFill>
              </a:rPr>
              <a:t>переработанного сырья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или </a:t>
            </a:r>
            <a:r>
              <a:rPr lang="ru-RU" sz="2800" dirty="0">
                <a:solidFill>
                  <a:srgbClr val="002060"/>
                </a:solidFill>
              </a:rPr>
              <a:t>1 т </a:t>
            </a:r>
            <a:r>
              <a:rPr lang="ru-RU" sz="2800" dirty="0" smtClean="0">
                <a:solidFill>
                  <a:srgbClr val="002060"/>
                </a:solidFill>
              </a:rPr>
              <a:t>произведённой продукции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и эффективностью </a:t>
            </a:r>
            <a:r>
              <a:rPr lang="ru-RU" sz="2800" dirty="0">
                <a:solidFill>
                  <a:srgbClr val="002060"/>
                </a:solidFill>
              </a:rPr>
              <a:t>производства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i="1" u="sng" dirty="0" smtClean="0">
                <a:solidFill>
                  <a:srgbClr val="002060"/>
                </a:solidFill>
              </a:rPr>
              <a:t>Примеры</a:t>
            </a:r>
            <a:r>
              <a:rPr lang="en-US" sz="2800" i="1" dirty="0" smtClean="0">
                <a:solidFill>
                  <a:srgbClr val="002060"/>
                </a:solidFill>
              </a:rPr>
              <a:t>:  </a:t>
            </a:r>
          </a:p>
          <a:p>
            <a:r>
              <a:rPr lang="ru-RU" sz="2800" i="1" dirty="0" smtClean="0">
                <a:solidFill>
                  <a:srgbClr val="002060"/>
                </a:solidFill>
              </a:rPr>
              <a:t>объём переработки  </a:t>
            </a:r>
            <a:r>
              <a:rPr lang="ru-RU" sz="2800" i="1" dirty="0">
                <a:solidFill>
                  <a:srgbClr val="002060"/>
                </a:solidFill>
              </a:rPr>
              <a:t>свеклы / 1 </a:t>
            </a:r>
            <a:r>
              <a:rPr lang="ru-RU" sz="2800" dirty="0" smtClean="0">
                <a:solidFill>
                  <a:srgbClr val="002060"/>
                </a:solidFill>
              </a:rPr>
              <a:t>т </a:t>
            </a:r>
            <a:r>
              <a:rPr lang="ru-RU" sz="2800" i="1" dirty="0" smtClean="0">
                <a:solidFill>
                  <a:srgbClr val="002060"/>
                </a:solidFill>
              </a:rPr>
              <a:t>сахара; </a:t>
            </a:r>
            <a:endParaRPr lang="cs-CZ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потребление воды </a:t>
            </a:r>
            <a:r>
              <a:rPr lang="ru-RU" sz="2800" i="1" dirty="0">
                <a:solidFill>
                  <a:srgbClr val="002060"/>
                </a:solidFill>
              </a:rPr>
              <a:t>/ 1 </a:t>
            </a:r>
            <a:r>
              <a:rPr lang="ru-RU" sz="2800" dirty="0" smtClean="0">
                <a:solidFill>
                  <a:srgbClr val="002060"/>
                </a:solidFill>
              </a:rPr>
              <a:t>т </a:t>
            </a:r>
            <a:r>
              <a:rPr lang="ru-RU" sz="2800" i="1" dirty="0" smtClean="0">
                <a:solidFill>
                  <a:srgbClr val="002060"/>
                </a:solidFill>
              </a:rPr>
              <a:t>сахара; </a:t>
            </a:r>
            <a:endParaRPr lang="cs-CZ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потребление природного газа/ 1</a:t>
            </a:r>
            <a:r>
              <a:rPr lang="ru-RU" sz="2800" dirty="0" smtClean="0">
                <a:solidFill>
                  <a:srgbClr val="002060"/>
                </a:solidFill>
              </a:rPr>
              <a:t> т </a:t>
            </a:r>
            <a:r>
              <a:rPr lang="ru-RU" sz="2800" i="1" dirty="0" smtClean="0">
                <a:solidFill>
                  <a:srgbClr val="002060"/>
                </a:solidFill>
              </a:rPr>
              <a:t>сахара; </a:t>
            </a:r>
            <a:endParaRPr lang="cs-CZ" sz="2800" i="1" dirty="0" smtClean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ХПК </a:t>
            </a:r>
            <a:r>
              <a:rPr lang="ru-RU" sz="2800" i="1" dirty="0">
                <a:solidFill>
                  <a:srgbClr val="002060"/>
                </a:solidFill>
              </a:rPr>
              <a:t>в сточных </a:t>
            </a:r>
            <a:r>
              <a:rPr lang="ru-RU" sz="2800" i="1" dirty="0" smtClean="0">
                <a:solidFill>
                  <a:srgbClr val="002060"/>
                </a:solidFill>
              </a:rPr>
              <a:t>водах;</a:t>
            </a:r>
            <a:endParaRPr lang="en-US" sz="2800" i="1" dirty="0">
              <a:solidFill>
                <a:srgbClr val="002060"/>
              </a:solidFill>
            </a:endParaRPr>
          </a:p>
          <a:p>
            <a:r>
              <a:rPr lang="ru-RU" sz="2800" i="1" dirty="0" smtClean="0">
                <a:solidFill>
                  <a:srgbClr val="002060"/>
                </a:solidFill>
              </a:rPr>
              <a:t>источники КПЭ</a:t>
            </a:r>
            <a:r>
              <a:rPr lang="en-US" sz="2800" i="1" dirty="0" smtClean="0">
                <a:solidFill>
                  <a:srgbClr val="002060"/>
                </a:solidFill>
              </a:rPr>
              <a:t>: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cs-CZ" sz="2800" i="1" dirty="0" smtClean="0">
                <a:solidFill>
                  <a:srgbClr val="002060"/>
                </a:solidFill>
              </a:rPr>
              <a:t>BREF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</a:rPr>
              <a:t>«Производство продуктов питания, напитков и переработки молока».</a:t>
            </a:r>
            <a:endParaRPr lang="en-US" sz="2800" i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6D423-34EF-4A83-877C-3A72078839F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38" y="3446720"/>
            <a:ext cx="3055038" cy="199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4983</TotalTime>
  <Words>1435</Words>
  <Application>Microsoft Office PowerPoint</Application>
  <PresentationFormat>On-screen Show (4:3)</PresentationFormat>
  <Paragraphs>259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Slide 1</vt:lpstr>
      <vt:lpstr>Содержание</vt:lpstr>
      <vt:lpstr>Цель методологии оценки НДТМ </vt:lpstr>
      <vt:lpstr>Общая схема оценки НДТМ на сахарном заводе – определение источников информации о НДТМ</vt:lpstr>
      <vt:lpstr>Информационное обеспечение  оценки и определения НДТМ</vt:lpstr>
      <vt:lpstr>Этапы оценки НДТМ</vt:lpstr>
      <vt:lpstr>1. Краткое техническое описание и показатели производства</vt:lpstr>
      <vt:lpstr>2. Описание основных технологий</vt:lpstr>
      <vt:lpstr>3. Ключевые показатели эффективности</vt:lpstr>
      <vt:lpstr>4. Подробное описание технологии производства и оценка НДТМ</vt:lpstr>
      <vt:lpstr>План мероприятий по внедрению НДТМ</vt:lpstr>
      <vt:lpstr>Пример оценки НДТМ  для Чешского сахарного завода, 2005 г.   Мощность переработки 7 тыс. т свёклы в сутки</vt:lpstr>
      <vt:lpstr>Взаимосвязь между производствами  и информацией о НДТМ</vt:lpstr>
      <vt:lpstr>Справочные руководства BREF  для оценки НДТМ сахарного производства</vt:lpstr>
      <vt:lpstr>Пример массового баланса для сахарного  завода</vt:lpstr>
      <vt:lpstr>Оценка НДТМ для сахарного производства</vt:lpstr>
      <vt:lpstr>Оценка НДТМ для производства пара  и электроэнергии</vt:lpstr>
      <vt:lpstr>Оценка НДТМ для производство извести</vt:lpstr>
      <vt:lpstr>Оценка НДТМ для производство кормов в животноводстве</vt:lpstr>
      <vt:lpstr>План мероприятий по достижению НДТМ</vt:lpstr>
      <vt:lpstr>Slide 21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Vladimir Morozov</cp:lastModifiedBy>
  <cp:revision>456</cp:revision>
  <cp:lastPrinted>2012-05-10T14:01:43Z</cp:lastPrinted>
  <dcterms:created xsi:type="dcterms:W3CDTF">2011-10-12T15:30:18Z</dcterms:created>
  <dcterms:modified xsi:type="dcterms:W3CDTF">2014-04-24T07:33:16Z</dcterms:modified>
</cp:coreProperties>
</file>