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tags/tag2.xml" ContentType="application/vnd.openxmlformats-officedocument.presentationml.tags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tags/tag1.xml" ContentType="application/vnd.openxmlformats-officedocument.presentationml.tags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7" r:id="rId2"/>
    <p:sldId id="397" r:id="rId3"/>
    <p:sldId id="394" r:id="rId4"/>
    <p:sldId id="395" r:id="rId5"/>
    <p:sldId id="407" r:id="rId6"/>
    <p:sldId id="408" r:id="rId7"/>
    <p:sldId id="409" r:id="rId8"/>
    <p:sldId id="410" r:id="rId9"/>
    <p:sldId id="400" r:id="rId10"/>
    <p:sldId id="411" r:id="rId11"/>
    <p:sldId id="412" r:id="rId12"/>
    <p:sldId id="413" r:id="rId13"/>
    <p:sldId id="416" r:id="rId14"/>
    <p:sldId id="417" r:id="rId15"/>
    <p:sldId id="419" r:id="rId16"/>
    <p:sldId id="420" r:id="rId17"/>
    <p:sldId id="427" r:id="rId18"/>
    <p:sldId id="428" r:id="rId19"/>
    <p:sldId id="421" r:id="rId20"/>
    <p:sldId id="391" r:id="rId21"/>
    <p:sldId id="392" r:id="rId22"/>
    <p:sldId id="424" r:id="rId23"/>
    <p:sldId id="414" r:id="rId24"/>
    <p:sldId id="415" r:id="rId25"/>
    <p:sldId id="425" r:id="rId26"/>
    <p:sldId id="426" r:id="rId27"/>
    <p:sldId id="429" r:id="rId28"/>
    <p:sldId id="398" r:id="rId29"/>
    <p:sldId id="406" r:id="rId30"/>
    <p:sldId id="378" r:id="rId31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E9E53B"/>
    <a:srgbClr val="FFCC66"/>
    <a:srgbClr val="0066FF"/>
    <a:srgbClr val="FF5050"/>
    <a:srgbClr val="FFFF99"/>
    <a:srgbClr val="FFFFE1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38" autoAdjust="0"/>
    <p:restoredTop sz="95200" autoAdjust="0"/>
  </p:normalViewPr>
  <p:slideViewPr>
    <p:cSldViewPr>
      <p:cViewPr>
        <p:scale>
          <a:sx n="70" d="100"/>
          <a:sy n="70" d="100"/>
        </p:scale>
        <p:origin x="-1344" y="1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3120EB-E034-49B0-9174-6DCFD20037F2}" type="datetimeFigureOut">
              <a:rPr lang="en-US" smtClean="0"/>
              <a:pPr/>
              <a:t>4/21/2014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859030-A2DD-403A-A41B-84D71608A6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98444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6332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2" y="0"/>
            <a:ext cx="2945660" cy="496332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r">
              <a:defRPr sz="1200"/>
            </a:lvl1pPr>
          </a:lstStyle>
          <a:p>
            <a:fld id="{D5F3A010-5C24-4441-AA09-F84D667FBE29}" type="datetimeFigureOut">
              <a:rPr lang="en-GB" smtClean="0"/>
              <a:pPr/>
              <a:t>21/04/2014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08" tIns="46054" rIns="92108" bIns="46054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2108" tIns="46054" rIns="92108" bIns="4605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60" cy="496332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2" y="9428583"/>
            <a:ext cx="2945660" cy="496332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r">
              <a:defRPr sz="1200"/>
            </a:lvl1pPr>
          </a:lstStyle>
          <a:p>
            <a:fld id="{F12E0633-D742-427C-95D8-0F1C541939B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1012453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418958-F946-4E52-80DC-D02C8EECAE73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118471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E0633-D742-427C-95D8-0F1C541939B4}" type="slidenum">
              <a:rPr lang="en-GB" smtClean="0"/>
              <a:pPr/>
              <a:t>10</a:t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E0633-D742-427C-95D8-0F1C541939B4}" type="slidenum">
              <a:rPr lang="en-GB" smtClean="0"/>
              <a:pPr/>
              <a:t>11</a:t>
            </a:fld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E0633-D742-427C-95D8-0F1C541939B4}" type="slidenum">
              <a:rPr lang="en-GB" smtClean="0"/>
              <a:pPr/>
              <a:t>12</a:t>
            </a:fld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E0633-D742-427C-95D8-0F1C541939B4}" type="slidenum">
              <a:rPr lang="en-GB" smtClean="0"/>
              <a:pPr/>
              <a:t>13</a:t>
            </a:fld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E0633-D742-427C-95D8-0F1C541939B4}" type="slidenum">
              <a:rPr lang="en-GB" smtClean="0"/>
              <a:pPr/>
              <a:t>14</a:t>
            </a:fld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E0633-D742-427C-95D8-0F1C541939B4}" type="slidenum">
              <a:rPr lang="en-GB" smtClean="0"/>
              <a:pPr/>
              <a:t>15</a:t>
            </a:fld>
            <a:endParaRPr lang="en-GB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E0633-D742-427C-95D8-0F1C541939B4}" type="slidenum">
              <a:rPr lang="en-GB" smtClean="0"/>
              <a:pPr/>
              <a:t>16</a:t>
            </a:fld>
            <a:endParaRPr lang="en-GB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E0633-D742-427C-95D8-0F1C541939B4}" type="slidenum">
              <a:rPr lang="en-GB" smtClean="0"/>
              <a:pPr/>
              <a:t>17</a:t>
            </a:fld>
            <a:endParaRPr lang="en-GB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E0633-D742-427C-95D8-0F1C541939B4}" type="slidenum">
              <a:rPr lang="en-GB" smtClean="0"/>
              <a:pPr/>
              <a:t>18</a:t>
            </a:fld>
            <a:endParaRPr lang="en-GB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E0633-D742-427C-95D8-0F1C541939B4}" type="slidenum">
              <a:rPr lang="en-GB" smtClean="0"/>
              <a:pPr/>
              <a:t>19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E0633-D742-427C-95D8-0F1C541939B4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E0633-D742-427C-95D8-0F1C541939B4}" type="slidenum">
              <a:rPr lang="en-GB" smtClean="0"/>
              <a:pPr/>
              <a:t>20</a:t>
            </a:fld>
            <a:endParaRPr lang="en-GB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E0633-D742-427C-95D8-0F1C541939B4}" type="slidenum">
              <a:rPr lang="en-GB" smtClean="0"/>
              <a:pPr/>
              <a:t>21</a:t>
            </a:fld>
            <a:endParaRPr lang="en-GB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E0633-D742-427C-95D8-0F1C541939B4}" type="slidenum">
              <a:rPr lang="en-GB" smtClean="0"/>
              <a:pPr/>
              <a:t>22</a:t>
            </a:fld>
            <a:endParaRPr lang="en-GB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E0633-D742-427C-95D8-0F1C541939B4}" type="slidenum">
              <a:rPr lang="en-GB" smtClean="0"/>
              <a:pPr/>
              <a:t>23</a:t>
            </a:fld>
            <a:endParaRPr lang="en-GB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E0633-D742-427C-95D8-0F1C541939B4}" type="slidenum">
              <a:rPr lang="en-GB" smtClean="0"/>
              <a:pPr/>
              <a:t>24</a:t>
            </a:fld>
            <a:endParaRPr lang="en-GB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E0633-D742-427C-95D8-0F1C541939B4}" type="slidenum">
              <a:rPr lang="en-GB" smtClean="0"/>
              <a:pPr/>
              <a:t>25</a:t>
            </a:fld>
            <a:endParaRPr lang="en-GB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E0633-D742-427C-95D8-0F1C541939B4}" type="slidenum">
              <a:rPr lang="en-GB" smtClean="0"/>
              <a:pPr/>
              <a:t>26</a:t>
            </a:fld>
            <a:endParaRPr lang="en-GB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E0633-D742-427C-95D8-0F1C541939B4}" type="slidenum">
              <a:rPr lang="en-GB" smtClean="0"/>
              <a:pPr/>
              <a:t>27</a:t>
            </a:fld>
            <a:endParaRPr lang="en-GB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E0633-D742-427C-95D8-0F1C541939B4}" type="slidenum">
              <a:rPr lang="en-GB" smtClean="0"/>
              <a:pPr/>
              <a:t>28</a:t>
            </a:fld>
            <a:endParaRPr lang="en-GB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E0633-D742-427C-95D8-0F1C541939B4}" type="slidenum">
              <a:rPr lang="en-GB" smtClean="0"/>
              <a:pPr/>
              <a:t>29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E0633-D742-427C-95D8-0F1C541939B4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418958-F946-4E52-80DC-D02C8EECAE73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118471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E0633-D742-427C-95D8-0F1C541939B4}" type="slidenum">
              <a:rPr lang="en-GB" smtClean="0"/>
              <a:pPr/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E0633-D742-427C-95D8-0F1C541939B4}" type="slidenum">
              <a:rPr lang="en-GB" smtClean="0"/>
              <a:pPr/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E0633-D742-427C-95D8-0F1C541939B4}" type="slidenum">
              <a:rPr lang="en-GB" smtClean="0"/>
              <a:pPr/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E0633-D742-427C-95D8-0F1C541939B4}" type="slidenum">
              <a:rPr lang="en-GB" smtClean="0"/>
              <a:pPr/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E0633-D742-427C-95D8-0F1C541939B4}" type="slidenum">
              <a:rPr lang="en-GB" smtClean="0"/>
              <a:pPr/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E0633-D742-427C-95D8-0F1C541939B4}" type="slidenum">
              <a:rPr lang="en-GB" smtClean="0"/>
              <a:pPr/>
              <a:t>9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6992"/>
            <a:ext cx="7772400" cy="1470025"/>
          </a:xfrm>
        </p:spPr>
        <p:txBody>
          <a:bodyPr/>
          <a:lstStyle>
            <a:lvl1pPr algn="ctr">
              <a:defRPr b="0" i="0">
                <a:solidFill>
                  <a:srgbClr val="FFFFE1"/>
                </a:solidFill>
                <a:latin typeface="Eras Light ITC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41168"/>
            <a:ext cx="6400800" cy="144016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pic>
        <p:nvPicPr>
          <p:cNvPr id="8" name="Picture 2" descr="800px-Flag_of_Europe_sv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6093296"/>
            <a:ext cx="842184" cy="5638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199806"/>
            <a:ext cx="7308304" cy="457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CDFF4-E9A5-441D-A6A2-D80A23D654D5}" type="datetime1">
              <a:rPr lang="en-GB" smtClean="0"/>
              <a:pPr/>
              <a:t>21/04/2014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05A1-0D79-4501-8057-91F0F4624B0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62003-1C4B-4999-87D4-EF71ED0189FF}" type="datetime1">
              <a:rPr lang="en-GB" smtClean="0"/>
              <a:pPr/>
              <a:t>21/04/2014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05A1-0D79-4501-8057-91F0F4624B0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lowchart: Document 9"/>
          <p:cNvSpPr/>
          <p:nvPr userDrawn="1"/>
        </p:nvSpPr>
        <p:spPr>
          <a:xfrm>
            <a:off x="0" y="0"/>
            <a:ext cx="9144000" cy="1628800"/>
          </a:xfrm>
          <a:prstGeom prst="flowChartDocument">
            <a:avLst/>
          </a:prstGeom>
          <a:solidFill>
            <a:schemeClr val="bg1"/>
          </a:solidFill>
          <a:ln>
            <a:noFill/>
          </a:ln>
          <a:effectLst>
            <a:outerShdw blurRad="279400" dist="38100" dir="5400000" algn="t" rotWithShape="0">
              <a:schemeClr val="accent2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lnSpc>
                <a:spcPct val="80000"/>
              </a:lnSpc>
              <a:defRPr sz="4000" i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464496"/>
          </a:xfrm>
        </p:spPr>
        <p:txBody>
          <a:bodyPr/>
          <a:lstStyle>
            <a:lvl1pPr>
              <a:spcBef>
                <a:spcPts val="1200"/>
              </a:spcBef>
              <a:defRPr sz="2800">
                <a:solidFill>
                  <a:schemeClr val="accent2"/>
                </a:solidFill>
              </a:defRPr>
            </a:lvl1pPr>
            <a:lvl2pPr>
              <a:defRPr sz="2400">
                <a:solidFill>
                  <a:schemeClr val="tx2"/>
                </a:solidFill>
              </a:defRPr>
            </a:lvl2pPr>
            <a:lvl3pPr>
              <a:defRPr sz="2400">
                <a:solidFill>
                  <a:schemeClr val="tx2"/>
                </a:solidFill>
              </a:defRPr>
            </a:lvl3pPr>
            <a:lvl4pPr>
              <a:defRPr sz="2400">
                <a:solidFill>
                  <a:schemeClr val="tx2"/>
                </a:solidFill>
              </a:defRPr>
            </a:lvl4pPr>
            <a:lvl5pPr>
              <a:defRPr sz="2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7EC4D-E459-4646-8543-C1F56E2E40D9}" type="datetime1">
              <a:rPr lang="en-GB" smtClean="0"/>
              <a:pPr/>
              <a:t>21/04/2014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05A1-0D79-4501-8057-91F0F4624B0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F60FC-6FC0-413A-A7DC-74239CF47222}" type="datetime1">
              <a:rPr lang="en-GB" smtClean="0"/>
              <a:pPr/>
              <a:t>21/04/2014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05A1-0D79-4501-8057-91F0F4624B0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owchart: Document 7"/>
          <p:cNvSpPr/>
          <p:nvPr userDrawn="1"/>
        </p:nvSpPr>
        <p:spPr>
          <a:xfrm>
            <a:off x="0" y="0"/>
            <a:ext cx="9144000" cy="1628800"/>
          </a:xfrm>
          <a:prstGeom prst="flowChartDocumen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4DDDB-FA0F-47B4-A85B-A91B3BA202FC}" type="datetime1">
              <a:rPr lang="en-GB" smtClean="0"/>
              <a:pPr/>
              <a:t>21/04/2014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05A1-0D79-4501-8057-91F0F4624B0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lowchart: Document 9"/>
          <p:cNvSpPr/>
          <p:nvPr userDrawn="1"/>
        </p:nvSpPr>
        <p:spPr>
          <a:xfrm>
            <a:off x="0" y="0"/>
            <a:ext cx="9144000" cy="1628800"/>
          </a:xfrm>
          <a:prstGeom prst="flowChartDocumen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67DEB-700D-45F5-819F-863FAF8595C1}" type="datetime1">
              <a:rPr lang="en-GB" smtClean="0"/>
              <a:pPr/>
              <a:t>21/04/2014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05A1-0D79-4501-8057-91F0F4624B0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Document 5"/>
          <p:cNvSpPr/>
          <p:nvPr userDrawn="1"/>
        </p:nvSpPr>
        <p:spPr>
          <a:xfrm>
            <a:off x="0" y="0"/>
            <a:ext cx="9144000" cy="1628800"/>
          </a:xfrm>
          <a:prstGeom prst="flowChartDocumen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2E566-DB6D-4AB4-9B8F-5424AF4DB02B}" type="datetime1">
              <a:rPr lang="en-GB" smtClean="0"/>
              <a:pPr/>
              <a:t>21/04/2014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05A1-0D79-4501-8057-91F0F4624B0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C7B39-525F-4649-877E-9CAD7A5C79A9}" type="datetime1">
              <a:rPr lang="en-GB" smtClean="0"/>
              <a:pPr/>
              <a:t>21/04/2014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05A1-0D79-4501-8057-91F0F4624B0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E03BD-CFEF-4079-B985-C06CFCB90BCB}" type="datetime1">
              <a:rPr lang="en-GB" smtClean="0"/>
              <a:pPr/>
              <a:t>21/04/2014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05A1-0D79-4501-8057-91F0F4624B0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5921D-7269-4527-A191-9337A960AD08}" type="datetime1">
              <a:rPr lang="en-GB" smtClean="0"/>
              <a:pPr/>
              <a:t>21/04/2014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05A1-0D79-4501-8057-91F0F4624B0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2FA243AC-155C-4F98-9883-BF09A71BEAFC}" type="datetime1">
              <a:rPr lang="en-GB" smtClean="0"/>
              <a:pPr/>
              <a:t>21/04/2014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957505A1-0D79-4501-8057-91F0F4624B08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i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13.jpeg"/><Relationship Id="rId5" Type="http://schemas.openxmlformats.org/officeDocument/2006/relationships/image" Target="../media/image12.wmf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jpe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jpeg"/><Relationship Id="rId9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4" Type="http://schemas.openxmlformats.org/officeDocument/2006/relationships/image" Target="../media/image2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mailto:mbegak@gmail.com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tguseva@muctr.ru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07504" y="260648"/>
            <a:ext cx="9036496" cy="921345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Управление качеством воздуха в странах Восточного региона ЕИСП</a:t>
            </a:r>
            <a:endParaRPr lang="en-GB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Subtitle 9"/>
          <p:cNvSpPr>
            <a:spLocks noGrp="1"/>
          </p:cNvSpPr>
          <p:nvPr>
            <p:ph type="subTitle" idx="1"/>
          </p:nvPr>
        </p:nvSpPr>
        <p:spPr>
          <a:xfrm>
            <a:off x="251520" y="1916832"/>
            <a:ext cx="8727278" cy="504056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tabLst>
                <a:tab pos="540385" algn="l"/>
                <a:tab pos="756285" algn="l"/>
                <a:tab pos="972185" algn="l"/>
                <a:tab pos="-900430" algn="l"/>
              </a:tabLst>
            </a:pPr>
            <a:r>
              <a:rPr lang="ru-RU" sz="3600" b="1" dirty="0" smtClean="0">
                <a:solidFill>
                  <a:srgbClr val="E9E5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Light ITC" pitchFamily="34" charset="0"/>
                <a:ea typeface="+mj-ea"/>
                <a:cs typeface="+mj-cs"/>
              </a:rPr>
              <a:t>Выполнение условий комплексных разрешений:  особенности инспекционного контроля</a:t>
            </a:r>
          </a:p>
          <a:p>
            <a:pPr>
              <a:lnSpc>
                <a:spcPct val="120000"/>
              </a:lnSpc>
              <a:spcBef>
                <a:spcPts val="0"/>
              </a:spcBef>
              <a:tabLst>
                <a:tab pos="540385" algn="l"/>
                <a:tab pos="756285" algn="l"/>
                <a:tab pos="972185" algn="l"/>
                <a:tab pos="-900430" algn="l"/>
              </a:tabLst>
            </a:pP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Light ITC" pitchFamily="34" charset="0"/>
                <a:ea typeface="+mj-ea"/>
                <a:cs typeface="+mj-cs"/>
              </a:rPr>
              <a:t>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Light ITC" pitchFamily="34" charset="0"/>
                <a:ea typeface="+mj-ea"/>
                <a:cs typeface="+mj-cs"/>
              </a:rPr>
              <a:t/>
            </a:r>
            <a:b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Light ITC" pitchFamily="34" charset="0"/>
                <a:ea typeface="+mj-ea"/>
                <a:cs typeface="+mj-cs"/>
              </a:rPr>
            </a:br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Light ITC" pitchFamily="34" charset="0"/>
                <a:ea typeface="+mj-ea"/>
                <a:cs typeface="+mj-cs"/>
              </a:rPr>
              <a:t>М.В. </a:t>
            </a:r>
            <a:r>
              <a:rPr lang="ru-RU" sz="2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Light ITC" pitchFamily="34" charset="0"/>
                <a:ea typeface="+mj-ea"/>
                <a:cs typeface="+mj-cs"/>
              </a:rPr>
              <a:t>Бегак</a:t>
            </a:r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Light ITC" pitchFamily="34" charset="0"/>
                <a:ea typeface="+mj-ea"/>
                <a:cs typeface="+mj-cs"/>
              </a:rPr>
              <a:t>, Т.В. Гусева</a:t>
            </a:r>
            <a:endParaRPr lang="en-GB" sz="2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Light ITC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960465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pPr algn="ctr"/>
            <a:r>
              <a:rPr lang="ru-RU" sz="3600" b="1" i="0" dirty="0">
                <a:latin typeface="Eras Medium ITC" pitchFamily="34" charset="0"/>
              </a:rPr>
              <a:t>Типы / виды </a:t>
            </a:r>
            <a:r>
              <a:rPr lang="ru-RU" sz="3600" b="1" i="0" dirty="0" smtClean="0">
                <a:latin typeface="Eras Medium ITC" pitchFamily="34" charset="0"/>
              </a:rPr>
              <a:t>инспекций </a:t>
            </a:r>
            <a:r>
              <a:rPr lang="en-US" sz="3600" b="1" i="0" dirty="0" smtClean="0">
                <a:latin typeface="Eras Medium ITC" pitchFamily="34" charset="0"/>
              </a:rPr>
              <a:t>   </a:t>
            </a:r>
            <a:r>
              <a:rPr lang="en-US" sz="3600" b="1" i="0" dirty="0" smtClean="0">
                <a:solidFill>
                  <a:srgbClr val="C00000"/>
                </a:solidFill>
                <a:latin typeface="Eras Medium ITC" pitchFamily="34" charset="0"/>
              </a:rPr>
              <a:t>I </a:t>
            </a:r>
            <a:endParaRPr lang="en-GB" sz="3600" b="1" i="0" dirty="0">
              <a:solidFill>
                <a:srgbClr val="C00000"/>
              </a:solidFill>
              <a:latin typeface="Eras Medium ITC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052736"/>
            <a:ext cx="8496944" cy="5544616"/>
          </a:xfrm>
        </p:spPr>
        <p:txBody>
          <a:bodyPr/>
          <a:lstStyle/>
          <a:p>
            <a:pPr>
              <a:spcBef>
                <a:spcPts val="100"/>
              </a:spcBef>
            </a:pPr>
            <a:r>
              <a:rPr lang="ru-RU" sz="2100" b="1" dirty="0">
                <a:solidFill>
                  <a:schemeClr val="tx2"/>
                </a:solidFill>
              </a:rPr>
              <a:t>Плановые инспекции:</a:t>
            </a:r>
          </a:p>
          <a:p>
            <a:pPr lvl="1">
              <a:spcBef>
                <a:spcPts val="100"/>
              </a:spcBef>
            </a:pPr>
            <a:r>
              <a:rPr lang="ru-RU" sz="2100" dirty="0" smtClean="0">
                <a:solidFill>
                  <a:schemeClr val="tx2"/>
                </a:solidFill>
              </a:rPr>
              <a:t>комплексные</a:t>
            </a:r>
          </a:p>
          <a:p>
            <a:pPr lvl="1">
              <a:spcBef>
                <a:spcPts val="100"/>
              </a:spcBef>
            </a:pPr>
            <a:r>
              <a:rPr lang="ru-RU" sz="2100" dirty="0" smtClean="0">
                <a:solidFill>
                  <a:schemeClr val="tx2"/>
                </a:solidFill>
              </a:rPr>
              <a:t>тематические</a:t>
            </a:r>
          </a:p>
          <a:p>
            <a:pPr lvl="1">
              <a:spcBef>
                <a:spcPts val="100"/>
              </a:spcBef>
            </a:pPr>
            <a:r>
              <a:rPr lang="ru-RU" sz="2100" dirty="0" smtClean="0">
                <a:solidFill>
                  <a:schemeClr val="tx2"/>
                </a:solidFill>
              </a:rPr>
              <a:t>инспекции по проверке выполнения предписаний</a:t>
            </a:r>
          </a:p>
          <a:p>
            <a:r>
              <a:rPr lang="ru-RU" sz="2100" dirty="0" smtClean="0">
                <a:solidFill>
                  <a:schemeClr val="tx2"/>
                </a:solidFill>
              </a:rPr>
              <a:t>При</a:t>
            </a:r>
            <a:r>
              <a:rPr lang="ru-RU" sz="2100" b="1" dirty="0" smtClean="0">
                <a:solidFill>
                  <a:schemeClr val="tx2"/>
                </a:solidFill>
              </a:rPr>
              <a:t> </a:t>
            </a:r>
            <a:r>
              <a:rPr lang="ru-RU" sz="2100" dirty="0">
                <a:solidFill>
                  <a:schemeClr val="tx2"/>
                </a:solidFill>
              </a:rPr>
              <a:t>проведении</a:t>
            </a:r>
            <a:r>
              <a:rPr lang="ru-RU" sz="2100" b="1" dirty="0">
                <a:solidFill>
                  <a:schemeClr val="tx2"/>
                </a:solidFill>
              </a:rPr>
              <a:t> полной комплексной </a:t>
            </a:r>
            <a:r>
              <a:rPr lang="ru-RU" sz="2100" b="1" dirty="0" smtClean="0">
                <a:solidFill>
                  <a:schemeClr val="tx2"/>
                </a:solidFill>
              </a:rPr>
              <a:t>инспекции:</a:t>
            </a:r>
          </a:p>
          <a:p>
            <a:pPr lvl="1"/>
            <a:r>
              <a:rPr lang="ru-RU" sz="2100" dirty="0"/>
              <a:t>проверяется соблюдений всех условий КЭР, </a:t>
            </a:r>
            <a:endParaRPr lang="ru-RU" sz="2100" dirty="0" smtClean="0"/>
          </a:p>
          <a:p>
            <a:pPr lvl="1"/>
            <a:r>
              <a:rPr lang="ru-RU" sz="2100" dirty="0" smtClean="0"/>
              <a:t>оцениваются </a:t>
            </a:r>
            <a:r>
              <a:rPr lang="ru-RU" sz="2100" dirty="0"/>
              <a:t>/ измеряются параметры всех значимых экологических </a:t>
            </a:r>
            <a:r>
              <a:rPr lang="ru-RU" sz="2100" dirty="0" smtClean="0"/>
              <a:t>аспектов.</a:t>
            </a:r>
          </a:p>
          <a:p>
            <a:r>
              <a:rPr lang="ru-RU" sz="2100" dirty="0">
                <a:solidFill>
                  <a:schemeClr val="tx2"/>
                </a:solidFill>
              </a:rPr>
              <a:t>При проведении </a:t>
            </a:r>
            <a:r>
              <a:rPr lang="ru-RU" sz="2100" b="1" dirty="0">
                <a:solidFill>
                  <a:schemeClr val="tx2"/>
                </a:solidFill>
              </a:rPr>
              <a:t>тематической </a:t>
            </a:r>
            <a:r>
              <a:rPr lang="ru-RU" sz="2100" b="1" dirty="0" smtClean="0">
                <a:solidFill>
                  <a:schemeClr val="tx2"/>
                </a:solidFill>
              </a:rPr>
              <a:t>инспекции </a:t>
            </a:r>
            <a:r>
              <a:rPr lang="ru-RU" sz="2100" dirty="0">
                <a:solidFill>
                  <a:schemeClr val="tx2"/>
                </a:solidFill>
              </a:rPr>
              <a:t>проверяется соблюдение </a:t>
            </a:r>
            <a:r>
              <a:rPr lang="ru-RU" sz="2100" dirty="0" smtClean="0">
                <a:solidFill>
                  <a:schemeClr val="tx2"/>
                </a:solidFill>
              </a:rPr>
              <a:t>условий КЭР:</a:t>
            </a:r>
          </a:p>
          <a:p>
            <a:pPr lvl="1"/>
            <a:r>
              <a:rPr lang="ru-RU" sz="2100" dirty="0"/>
              <a:t>в определённом подразделении,</a:t>
            </a:r>
          </a:p>
          <a:p>
            <a:pPr lvl="1"/>
            <a:r>
              <a:rPr lang="ru-RU" sz="2100" dirty="0"/>
              <a:t>при осуществлении выбранного вида деятельности;</a:t>
            </a:r>
          </a:p>
          <a:p>
            <a:pPr lvl="1"/>
            <a:r>
              <a:rPr lang="ru-RU" sz="2100" dirty="0" smtClean="0"/>
              <a:t>отношении </a:t>
            </a:r>
            <a:r>
              <a:rPr lang="ru-RU" sz="2100" dirty="0"/>
              <a:t>одного из компонентов ОС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05A1-0D79-4501-8057-91F0F4624B08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6269147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pPr algn="ctr"/>
            <a:r>
              <a:rPr lang="ru-RU" sz="3600" b="1" i="0" dirty="0">
                <a:latin typeface="Eras Medium ITC" pitchFamily="34" charset="0"/>
              </a:rPr>
              <a:t>Типы / виды </a:t>
            </a:r>
            <a:r>
              <a:rPr lang="ru-RU" sz="3600" b="1" i="0" dirty="0" smtClean="0">
                <a:latin typeface="Eras Medium ITC" pitchFamily="34" charset="0"/>
              </a:rPr>
              <a:t>инспекций </a:t>
            </a:r>
            <a:r>
              <a:rPr lang="en-US" sz="3600" b="1" i="0" dirty="0" smtClean="0">
                <a:latin typeface="Eras Medium ITC" pitchFamily="34" charset="0"/>
              </a:rPr>
              <a:t>   </a:t>
            </a:r>
            <a:r>
              <a:rPr lang="en-US" sz="3600" b="1" i="0" dirty="0" smtClean="0">
                <a:solidFill>
                  <a:srgbClr val="C00000"/>
                </a:solidFill>
                <a:latin typeface="Eras Medium ITC" pitchFamily="34" charset="0"/>
              </a:rPr>
              <a:t>II </a:t>
            </a:r>
            <a:endParaRPr lang="en-GB" sz="3600" b="1" i="0" dirty="0">
              <a:solidFill>
                <a:srgbClr val="C00000"/>
              </a:solidFill>
              <a:latin typeface="Eras Medium ITC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908720"/>
            <a:ext cx="8568952" cy="5688632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100"/>
              </a:spcBef>
            </a:pPr>
            <a:r>
              <a:rPr lang="ru-RU" sz="2200" b="1" dirty="0" smtClean="0">
                <a:solidFill>
                  <a:schemeClr val="tx2"/>
                </a:solidFill>
              </a:rPr>
              <a:t>Внеплановые </a:t>
            </a:r>
            <a:r>
              <a:rPr lang="ru-RU" sz="2200" b="1" dirty="0">
                <a:solidFill>
                  <a:schemeClr val="tx2"/>
                </a:solidFill>
              </a:rPr>
              <a:t>инспекции:</a:t>
            </a:r>
          </a:p>
          <a:p>
            <a:pPr lvl="1">
              <a:spcBef>
                <a:spcPts val="100"/>
              </a:spcBef>
            </a:pPr>
            <a:r>
              <a:rPr lang="ru-RU" sz="2200" dirty="0"/>
              <a:t>р</a:t>
            </a:r>
            <a:r>
              <a:rPr lang="ru-RU" sz="2200" dirty="0" smtClean="0">
                <a:solidFill>
                  <a:schemeClr val="tx2"/>
                </a:solidFill>
              </a:rPr>
              <a:t>асследование нештатных ситуаций / аварий с экологическими последствиями;</a:t>
            </a:r>
          </a:p>
          <a:p>
            <a:pPr lvl="1">
              <a:spcBef>
                <a:spcPts val="100"/>
              </a:spcBef>
            </a:pPr>
            <a:r>
              <a:rPr lang="ru-RU" sz="2200" dirty="0" smtClean="0"/>
              <a:t>проверка оснований жалоб, заявлений и пр.</a:t>
            </a:r>
            <a:endParaRPr lang="ru-RU" sz="2200" dirty="0" smtClean="0">
              <a:solidFill>
                <a:schemeClr val="tx2"/>
              </a:solidFill>
            </a:endParaRPr>
          </a:p>
          <a:p>
            <a:r>
              <a:rPr lang="ru-RU" sz="2200" dirty="0" smtClean="0">
                <a:solidFill>
                  <a:schemeClr val="tx2"/>
                </a:solidFill>
              </a:rPr>
              <a:t>Инспекции </a:t>
            </a:r>
            <a:r>
              <a:rPr lang="ru-RU" sz="2200" b="1" dirty="0" smtClean="0">
                <a:solidFill>
                  <a:schemeClr val="tx2"/>
                </a:solidFill>
              </a:rPr>
              <a:t>с предварительным уведомлением:</a:t>
            </a:r>
          </a:p>
          <a:p>
            <a:pPr lvl="1"/>
            <a:r>
              <a:rPr lang="ru-RU" sz="2200" dirty="0"/>
              <a:t>у</a:t>
            </a:r>
            <a:r>
              <a:rPr lang="ru-RU" sz="2200" dirty="0" smtClean="0"/>
              <a:t>ведомление руководства созда</a:t>
            </a:r>
            <a:r>
              <a:rPr lang="ru-RU" sz="2200" dirty="0"/>
              <a:t>ё</a:t>
            </a:r>
            <a:r>
              <a:rPr lang="ru-RU" sz="2200" dirty="0" smtClean="0"/>
              <a:t>т возможности для подготовки документов, выделения ответственных от предприятия для работы на площадке и пр.</a:t>
            </a:r>
          </a:p>
          <a:p>
            <a:pPr lvl="1"/>
            <a:r>
              <a:rPr lang="ru-RU" sz="2200" dirty="0"/>
              <a:t>о</a:t>
            </a:r>
            <a:r>
              <a:rPr lang="ru-RU" sz="2200" dirty="0" smtClean="0"/>
              <a:t>тказ от уведомления при добрых рабочих отношениях может повредить сложившимся коммуникациям.</a:t>
            </a:r>
          </a:p>
          <a:p>
            <a:r>
              <a:rPr lang="ru-RU" sz="2200" dirty="0">
                <a:solidFill>
                  <a:schemeClr val="tx2"/>
                </a:solidFill>
              </a:rPr>
              <a:t>Инспекции </a:t>
            </a:r>
            <a:r>
              <a:rPr lang="ru-RU" sz="2200" b="1" dirty="0" smtClean="0">
                <a:solidFill>
                  <a:schemeClr val="tx2"/>
                </a:solidFill>
              </a:rPr>
              <a:t>без предварительного уведомления</a:t>
            </a:r>
            <a:r>
              <a:rPr lang="ru-RU" sz="2200" dirty="0" smtClean="0">
                <a:solidFill>
                  <a:schemeClr val="tx2"/>
                </a:solidFill>
              </a:rPr>
              <a:t>:</a:t>
            </a:r>
            <a:endParaRPr lang="ru-RU" sz="2200" dirty="0">
              <a:solidFill>
                <a:schemeClr val="tx2"/>
              </a:solidFill>
            </a:endParaRPr>
          </a:p>
          <a:p>
            <a:pPr lvl="1"/>
            <a:r>
              <a:rPr lang="ru-RU" sz="2200" dirty="0"/>
              <a:t>п</a:t>
            </a:r>
            <a:r>
              <a:rPr lang="ru-RU" sz="2200" dirty="0" smtClean="0"/>
              <a:t>озволяют увидеть площадку в условиях </a:t>
            </a:r>
            <a:r>
              <a:rPr lang="en-US" sz="2200" dirty="0" smtClean="0"/>
              <a:t>”business as usual”</a:t>
            </a:r>
            <a:r>
              <a:rPr lang="ru-RU" sz="2200" dirty="0" smtClean="0"/>
              <a:t>, без предварительной ликвидации нарушений;</a:t>
            </a:r>
          </a:p>
          <a:p>
            <a:pPr lvl="1"/>
            <a:r>
              <a:rPr lang="ru-RU" sz="2200" dirty="0" smtClean="0"/>
              <a:t>в некоторых случаях подготовка предприятия к инспекции может принести пользу и долгосрочные экологические выгоды.</a:t>
            </a:r>
          </a:p>
          <a:p>
            <a:r>
              <a:rPr lang="ru-RU" sz="2200" b="1" dirty="0">
                <a:solidFill>
                  <a:schemeClr val="tx2"/>
                </a:solidFill>
              </a:rPr>
              <a:t>Инспектор решает </a:t>
            </a:r>
            <a:r>
              <a:rPr lang="ru-RU" sz="2200" b="1" dirty="0" smtClean="0">
                <a:solidFill>
                  <a:schemeClr val="tx2"/>
                </a:solidFill>
              </a:rPr>
              <a:t>сам, </a:t>
            </a:r>
            <a:r>
              <a:rPr lang="ru-RU" sz="2200" dirty="0" smtClean="0">
                <a:solidFill>
                  <a:schemeClr val="tx2"/>
                </a:solidFill>
              </a:rPr>
              <a:t>принимая во внимание:</a:t>
            </a:r>
          </a:p>
          <a:p>
            <a:pPr lvl="1"/>
            <a:r>
              <a:rPr lang="ru-RU" sz="2200" dirty="0"/>
              <a:t>п</a:t>
            </a:r>
            <a:r>
              <a:rPr lang="ru-RU" sz="2200" dirty="0" smtClean="0">
                <a:solidFill>
                  <a:schemeClr val="tx2"/>
                </a:solidFill>
              </a:rPr>
              <a:t>рошлое поведение (законопослушность);</a:t>
            </a:r>
          </a:p>
          <a:p>
            <a:pPr lvl="1"/>
            <a:r>
              <a:rPr lang="ru-RU" sz="2200" dirty="0" smtClean="0"/>
              <a:t>Основания полагать, что нарушение имело место;</a:t>
            </a:r>
            <a:endParaRPr lang="ru-RU" sz="2200" dirty="0" smtClean="0">
              <a:solidFill>
                <a:schemeClr val="tx2"/>
              </a:solidFill>
            </a:endParaRPr>
          </a:p>
          <a:p>
            <a:pPr lvl="1"/>
            <a:r>
              <a:rPr lang="ru-RU" sz="2200" dirty="0"/>
              <a:t>с</a:t>
            </a:r>
            <a:r>
              <a:rPr lang="ru-RU" sz="2200" dirty="0" smtClean="0">
                <a:solidFill>
                  <a:schemeClr val="tx2"/>
                </a:solidFill>
              </a:rPr>
              <a:t>остояние СЭМ.</a:t>
            </a:r>
          </a:p>
          <a:p>
            <a:endParaRPr lang="ru-RU" sz="2100" b="1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05A1-0D79-4501-8057-91F0F4624B08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3149404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pPr algn="ctr"/>
            <a:r>
              <a:rPr lang="ru-RU" sz="3600" b="1" i="0" dirty="0">
                <a:latin typeface="Eras Medium ITC" pitchFamily="34" charset="0"/>
              </a:rPr>
              <a:t>Подготовка информации</a:t>
            </a:r>
            <a:endParaRPr lang="en-GB" sz="3600" b="1" i="0" dirty="0">
              <a:latin typeface="Eras Medium ITC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836712"/>
            <a:ext cx="8712968" cy="5832648"/>
          </a:xfrm>
        </p:spPr>
        <p:txBody>
          <a:bodyPr>
            <a:normAutofit fontScale="25000" lnSpcReduction="20000"/>
          </a:bodyPr>
          <a:lstStyle/>
          <a:p>
            <a:pPr lvl="0">
              <a:lnSpc>
                <a:spcPct val="105000"/>
              </a:lnSpc>
              <a:spcBef>
                <a:spcPts val="200"/>
              </a:spcBef>
            </a:pPr>
            <a:r>
              <a:rPr lang="ru-RU" sz="8400" dirty="0" smtClean="0">
                <a:solidFill>
                  <a:schemeClr val="tx2"/>
                </a:solidFill>
              </a:rPr>
              <a:t>При подготовке к инспекции целесообразно собрать и систематизировать следующие сведения:</a:t>
            </a:r>
          </a:p>
          <a:p>
            <a:pPr lvl="1">
              <a:lnSpc>
                <a:spcPct val="105000"/>
              </a:lnSpc>
              <a:spcBef>
                <a:spcPts val="200"/>
              </a:spcBef>
            </a:pPr>
            <a:r>
              <a:rPr lang="ru-RU" sz="8400" dirty="0" err="1" smtClean="0">
                <a:solidFill>
                  <a:schemeClr val="tx2"/>
                </a:solidFill>
              </a:rPr>
              <a:t>Оргструктура</a:t>
            </a:r>
            <a:r>
              <a:rPr lang="ru-RU" sz="8400" dirty="0" smtClean="0">
                <a:solidFill>
                  <a:schemeClr val="tx2"/>
                </a:solidFill>
              </a:rPr>
              <a:t> </a:t>
            </a:r>
            <a:r>
              <a:rPr lang="ru-RU" sz="8400" dirty="0">
                <a:solidFill>
                  <a:schemeClr val="tx2"/>
                </a:solidFill>
              </a:rPr>
              <a:t>(в части, имеющей отношение к природоохранной деятельности), ответственные лица</a:t>
            </a:r>
          </a:p>
          <a:p>
            <a:pPr lvl="1">
              <a:lnSpc>
                <a:spcPct val="105000"/>
              </a:lnSpc>
              <a:spcBef>
                <a:spcPts val="200"/>
              </a:spcBef>
            </a:pPr>
            <a:r>
              <a:rPr lang="ru-RU" sz="8400" dirty="0">
                <a:solidFill>
                  <a:schemeClr val="tx2"/>
                </a:solidFill>
              </a:rPr>
              <a:t>План-схема  </a:t>
            </a:r>
            <a:r>
              <a:rPr lang="ru-RU" sz="8400" dirty="0" err="1">
                <a:solidFill>
                  <a:schemeClr val="tx2"/>
                </a:solidFill>
              </a:rPr>
              <a:t>промплощадки</a:t>
            </a:r>
            <a:r>
              <a:rPr lang="ru-RU" sz="8400" dirty="0">
                <a:solidFill>
                  <a:schemeClr val="tx2"/>
                </a:solidFill>
              </a:rPr>
              <a:t> (площадок)</a:t>
            </a:r>
          </a:p>
          <a:p>
            <a:pPr lvl="1">
              <a:lnSpc>
                <a:spcPct val="105000"/>
              </a:lnSpc>
              <a:spcBef>
                <a:spcPts val="200"/>
              </a:spcBef>
            </a:pPr>
            <a:r>
              <a:rPr lang="ru-RU" sz="8400" dirty="0">
                <a:solidFill>
                  <a:schemeClr val="tx2"/>
                </a:solidFill>
              </a:rPr>
              <a:t>Описание технологических процессов, </a:t>
            </a:r>
            <a:r>
              <a:rPr lang="ru-RU" sz="8400" dirty="0" err="1">
                <a:solidFill>
                  <a:schemeClr val="tx2"/>
                </a:solidFill>
              </a:rPr>
              <a:t>средозащитной</a:t>
            </a:r>
            <a:r>
              <a:rPr lang="ru-RU" sz="8400" dirty="0">
                <a:solidFill>
                  <a:schemeClr val="tx2"/>
                </a:solidFill>
              </a:rPr>
              <a:t> техники и сооружений</a:t>
            </a:r>
          </a:p>
          <a:p>
            <a:pPr lvl="1">
              <a:lnSpc>
                <a:spcPct val="105000"/>
              </a:lnSpc>
              <a:spcBef>
                <a:spcPts val="200"/>
              </a:spcBef>
            </a:pPr>
            <a:r>
              <a:rPr lang="ru-RU" sz="8400" dirty="0">
                <a:solidFill>
                  <a:schemeClr val="tx2"/>
                </a:solidFill>
              </a:rPr>
              <a:t>Разрешения, лицензии, предписания и прочие документы, выданные природоохранными органами</a:t>
            </a:r>
          </a:p>
          <a:p>
            <a:pPr lvl="1">
              <a:lnSpc>
                <a:spcPct val="105000"/>
              </a:lnSpc>
              <a:spcBef>
                <a:spcPts val="200"/>
              </a:spcBef>
            </a:pPr>
            <a:r>
              <a:rPr lang="ru-RU" sz="8400" dirty="0">
                <a:solidFill>
                  <a:schemeClr val="tx2"/>
                </a:solidFill>
              </a:rPr>
              <a:t>Отчёты по прошлым инспекциям</a:t>
            </a:r>
          </a:p>
          <a:p>
            <a:pPr lvl="1">
              <a:lnSpc>
                <a:spcPct val="105000"/>
              </a:lnSpc>
              <a:spcBef>
                <a:spcPts val="200"/>
              </a:spcBef>
            </a:pPr>
            <a:r>
              <a:rPr lang="ru-RU" sz="8400" dirty="0">
                <a:solidFill>
                  <a:schemeClr val="tx2"/>
                </a:solidFill>
              </a:rPr>
              <a:t>Экологические «горячие точки» предприятия (установки)</a:t>
            </a:r>
            <a:endParaRPr lang="en-GB" sz="8400" dirty="0">
              <a:solidFill>
                <a:schemeClr val="tx2"/>
              </a:solidFill>
            </a:endParaRPr>
          </a:p>
          <a:p>
            <a:pPr lvl="1">
              <a:lnSpc>
                <a:spcPct val="105000"/>
              </a:lnSpc>
              <a:spcBef>
                <a:spcPts val="200"/>
              </a:spcBef>
            </a:pPr>
            <a:r>
              <a:rPr lang="ru-RU" sz="8400" dirty="0" smtClean="0">
                <a:solidFill>
                  <a:schemeClr val="tx2"/>
                </a:solidFill>
              </a:rPr>
              <a:t>Документы, подготовленные / выпущенные предприятием (природоохранные планы, программы внедрения новой техники(особенно, в рамках СЭМ)</a:t>
            </a:r>
          </a:p>
          <a:p>
            <a:pPr lvl="1">
              <a:lnSpc>
                <a:spcPct val="105000"/>
              </a:lnSpc>
              <a:spcBef>
                <a:spcPts val="200"/>
              </a:spcBef>
            </a:pPr>
            <a:r>
              <a:rPr lang="ru-RU" sz="8400" dirty="0" smtClean="0">
                <a:solidFill>
                  <a:schemeClr val="tx2"/>
                </a:solidFill>
              </a:rPr>
              <a:t>Результаты производственного экологического мониторинга и контроля</a:t>
            </a:r>
          </a:p>
          <a:p>
            <a:pPr lvl="1">
              <a:lnSpc>
                <a:spcPct val="105000"/>
              </a:lnSpc>
              <a:spcBef>
                <a:spcPts val="200"/>
              </a:spcBef>
            </a:pPr>
            <a:r>
              <a:rPr lang="ru-RU" sz="8400" dirty="0" smtClean="0"/>
              <a:t>Сведения о нештатных и аварийных ситуациях</a:t>
            </a:r>
          </a:p>
          <a:p>
            <a:pPr lvl="1">
              <a:lnSpc>
                <a:spcPct val="105000"/>
              </a:lnSpc>
              <a:spcBef>
                <a:spcPts val="200"/>
              </a:spcBef>
            </a:pPr>
            <a:r>
              <a:rPr lang="ru-RU" sz="8400" dirty="0" smtClean="0">
                <a:solidFill>
                  <a:schemeClr val="tx2"/>
                </a:solidFill>
              </a:rPr>
              <a:t>Жалобы, заявления (о воздействии на ОС, о состоянии </a:t>
            </a:r>
            <a:r>
              <a:rPr lang="ru-RU" sz="8400" dirty="0" err="1" smtClean="0">
                <a:solidFill>
                  <a:schemeClr val="tx2"/>
                </a:solidFill>
              </a:rPr>
              <a:t>промплощадки</a:t>
            </a:r>
            <a:r>
              <a:rPr lang="ru-RU" sz="8400" dirty="0" smtClean="0">
                <a:solidFill>
                  <a:schemeClr val="tx2"/>
                </a:solidFill>
              </a:rPr>
              <a:t>)</a:t>
            </a:r>
            <a:endParaRPr lang="en-GB" sz="8400" dirty="0">
              <a:solidFill>
                <a:schemeClr val="tx2"/>
              </a:solidFill>
            </a:endParaRPr>
          </a:p>
          <a:p>
            <a:pPr lvl="1">
              <a:lnSpc>
                <a:spcPct val="105000"/>
              </a:lnSpc>
              <a:spcBef>
                <a:spcPts val="200"/>
              </a:spcBef>
            </a:pPr>
            <a:r>
              <a:rPr lang="ru-RU" sz="8400" dirty="0" smtClean="0">
                <a:solidFill>
                  <a:schemeClr val="tx2"/>
                </a:solidFill>
              </a:rPr>
              <a:t>Информация СМИ.</a:t>
            </a:r>
            <a:endParaRPr lang="en-GB" sz="8400" dirty="0">
              <a:solidFill>
                <a:schemeClr val="tx2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05A1-0D79-4501-8057-91F0F4624B08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378640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/>
          </a:bodyPr>
          <a:lstStyle/>
          <a:p>
            <a:pPr algn="ctr"/>
            <a:r>
              <a:rPr lang="ru-RU" sz="3600" b="1" i="0" dirty="0" smtClean="0">
                <a:latin typeface="Eras Medium ITC" pitchFamily="34" charset="0"/>
              </a:rPr>
              <a:t>Отраслевая информация</a:t>
            </a:r>
            <a:endParaRPr lang="en-GB" sz="3600" b="1" i="0" dirty="0">
              <a:latin typeface="Eras Medium ITC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620688"/>
            <a:ext cx="8784976" cy="6237312"/>
          </a:xfrm>
        </p:spPr>
        <p:txBody>
          <a:bodyPr>
            <a:normAutofit/>
          </a:bodyPr>
          <a:lstStyle/>
          <a:p>
            <a:pPr>
              <a:lnSpc>
                <a:spcPct val="95000"/>
              </a:lnSpc>
              <a:spcBef>
                <a:spcPts val="0"/>
              </a:spcBef>
            </a:pPr>
            <a:r>
              <a:rPr lang="ru-RU" sz="2100" b="1" dirty="0" smtClean="0">
                <a:solidFill>
                  <a:schemeClr val="tx2"/>
                </a:solidFill>
              </a:rPr>
              <a:t>Справочные документы по НДТМ </a:t>
            </a:r>
          </a:p>
          <a:p>
            <a:pPr>
              <a:lnSpc>
                <a:spcPct val="95000"/>
              </a:lnSpc>
              <a:spcBef>
                <a:spcPts val="0"/>
              </a:spcBef>
            </a:pPr>
            <a:r>
              <a:rPr lang="ru-RU" sz="2100" b="1" dirty="0" smtClean="0">
                <a:solidFill>
                  <a:schemeClr val="tx2"/>
                </a:solidFill>
              </a:rPr>
              <a:t>Отраслевые документы </a:t>
            </a:r>
            <a:r>
              <a:rPr lang="ru-RU" sz="2100" b="1" dirty="0">
                <a:solidFill>
                  <a:schemeClr val="tx2"/>
                </a:solidFill>
              </a:rPr>
              <a:t>по наилучшим практикам</a:t>
            </a:r>
          </a:p>
          <a:p>
            <a:pPr>
              <a:lnSpc>
                <a:spcPct val="95000"/>
              </a:lnSpc>
            </a:pPr>
            <a:r>
              <a:rPr lang="ru-RU" sz="2100" b="1" dirty="0" smtClean="0">
                <a:solidFill>
                  <a:schemeClr val="tx2"/>
                </a:solidFill>
              </a:rPr>
              <a:t>Пример</a:t>
            </a:r>
            <a:r>
              <a:rPr lang="ru-RU" sz="2100" b="1" dirty="0">
                <a:solidFill>
                  <a:schemeClr val="tx2"/>
                </a:solidFill>
              </a:rPr>
              <a:t>: основные неорганизованные источники выбросов пыли в производстве цемента и методы их контроля</a:t>
            </a:r>
            <a:endParaRPr lang="en-GB" sz="2100" b="1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05A1-0D79-4501-8057-91F0F4624B08}" type="slidenum">
              <a:rPr lang="en-GB" smtClean="0"/>
              <a:pPr/>
              <a:t>13</a:t>
            </a:fld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584" y="2102574"/>
            <a:ext cx="7066799" cy="4581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012542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792088"/>
          </a:xfrm>
        </p:spPr>
        <p:txBody>
          <a:bodyPr>
            <a:normAutofit/>
          </a:bodyPr>
          <a:lstStyle/>
          <a:p>
            <a:pPr algn="ctr"/>
            <a:r>
              <a:rPr lang="ru-RU" sz="3600" b="1" i="0" dirty="0" smtClean="0">
                <a:latin typeface="Eras Medium ITC" pitchFamily="34" charset="0"/>
              </a:rPr>
              <a:t>Подготовка к работе </a:t>
            </a:r>
            <a:r>
              <a:rPr lang="ru-RU" sz="3600" b="1" i="0" dirty="0">
                <a:latin typeface="Eras Medium ITC" pitchFamily="34" charset="0"/>
              </a:rPr>
              <a:t>на площадке</a:t>
            </a:r>
            <a:endParaRPr lang="en-GB" sz="3600" b="1" i="0" dirty="0">
              <a:latin typeface="Eras Medium ITC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6712"/>
            <a:ext cx="8363272" cy="5544616"/>
          </a:xfrm>
        </p:spPr>
        <p:txBody>
          <a:bodyPr>
            <a:normAutofit fontScale="25000" lnSpcReduction="20000"/>
          </a:bodyPr>
          <a:lstStyle/>
          <a:p>
            <a:pPr lvl="0">
              <a:lnSpc>
                <a:spcPct val="119000"/>
              </a:lnSpc>
              <a:spcBef>
                <a:spcPts val="0"/>
              </a:spcBef>
            </a:pPr>
            <a:r>
              <a:rPr lang="ru-RU" sz="8000" dirty="0">
                <a:solidFill>
                  <a:schemeClr val="tx2"/>
                </a:solidFill>
              </a:rPr>
              <a:t>Дата</a:t>
            </a:r>
          </a:p>
          <a:p>
            <a:pPr lvl="0">
              <a:lnSpc>
                <a:spcPct val="119000"/>
              </a:lnSpc>
              <a:spcBef>
                <a:spcPts val="0"/>
              </a:spcBef>
            </a:pPr>
            <a:r>
              <a:rPr lang="ru-RU" sz="8000" dirty="0">
                <a:solidFill>
                  <a:schemeClr val="tx2"/>
                </a:solidFill>
              </a:rPr>
              <a:t>Цель, задачи</a:t>
            </a:r>
          </a:p>
          <a:p>
            <a:pPr lvl="0">
              <a:lnSpc>
                <a:spcPct val="119000"/>
              </a:lnSpc>
              <a:spcBef>
                <a:spcPts val="0"/>
              </a:spcBef>
            </a:pPr>
            <a:r>
              <a:rPr lang="ru-RU" sz="8000" dirty="0">
                <a:solidFill>
                  <a:schemeClr val="tx2"/>
                </a:solidFill>
              </a:rPr>
              <a:t>Тип инспекции (плановая, внеплановая, с уведомлением и пр.)</a:t>
            </a:r>
          </a:p>
          <a:p>
            <a:pPr lvl="0">
              <a:lnSpc>
                <a:spcPct val="119000"/>
              </a:lnSpc>
              <a:spcBef>
                <a:spcPts val="0"/>
              </a:spcBef>
            </a:pPr>
            <a:r>
              <a:rPr lang="ru-RU" sz="8000" dirty="0">
                <a:solidFill>
                  <a:schemeClr val="tx2"/>
                </a:solidFill>
              </a:rPr>
              <a:t>Объекты </a:t>
            </a:r>
            <a:r>
              <a:rPr lang="ru-RU" sz="8000" dirty="0" smtClean="0">
                <a:solidFill>
                  <a:schemeClr val="tx2"/>
                </a:solidFill>
              </a:rPr>
              <a:t>проверки</a:t>
            </a:r>
          </a:p>
          <a:p>
            <a:pPr>
              <a:lnSpc>
                <a:spcPct val="119000"/>
              </a:lnSpc>
              <a:spcBef>
                <a:spcPts val="0"/>
              </a:spcBef>
            </a:pPr>
            <a:r>
              <a:rPr lang="ru-RU" sz="8000" dirty="0">
                <a:solidFill>
                  <a:schemeClr val="tx2"/>
                </a:solidFill>
              </a:rPr>
              <a:t>Информация, подготовленная предприятием (перед инспекцией)</a:t>
            </a:r>
          </a:p>
          <a:p>
            <a:pPr lvl="0">
              <a:lnSpc>
                <a:spcPct val="119000"/>
              </a:lnSpc>
              <a:spcBef>
                <a:spcPts val="0"/>
              </a:spcBef>
            </a:pPr>
            <a:r>
              <a:rPr lang="ru-RU" sz="8000" dirty="0" smtClean="0">
                <a:solidFill>
                  <a:schemeClr val="tx2"/>
                </a:solidFill>
              </a:rPr>
              <a:t>Перечень документов, подлежащих проверке</a:t>
            </a:r>
          </a:p>
          <a:p>
            <a:pPr lvl="0">
              <a:lnSpc>
                <a:spcPct val="119000"/>
              </a:lnSpc>
              <a:spcBef>
                <a:spcPts val="0"/>
              </a:spcBef>
            </a:pPr>
            <a:r>
              <a:rPr lang="ru-RU" sz="8000" dirty="0" smtClean="0">
                <a:solidFill>
                  <a:schemeClr val="tx2"/>
                </a:solidFill>
              </a:rPr>
              <a:t>Разрешения, отчёты по инспекциям, предписания и пр.</a:t>
            </a:r>
          </a:p>
          <a:p>
            <a:pPr>
              <a:lnSpc>
                <a:spcPct val="119000"/>
              </a:lnSpc>
              <a:spcBef>
                <a:spcPts val="0"/>
              </a:spcBef>
            </a:pPr>
            <a:r>
              <a:rPr lang="ru-RU" sz="8000" dirty="0">
                <a:solidFill>
                  <a:schemeClr val="tx2"/>
                </a:solidFill>
              </a:rPr>
              <a:t>Сроки выполнения предписаний</a:t>
            </a:r>
          </a:p>
          <a:p>
            <a:pPr lvl="0">
              <a:lnSpc>
                <a:spcPct val="119000"/>
              </a:lnSpc>
              <a:spcBef>
                <a:spcPts val="0"/>
              </a:spcBef>
            </a:pPr>
            <a:r>
              <a:rPr lang="ru-RU" sz="8000" dirty="0" smtClean="0">
                <a:solidFill>
                  <a:schemeClr val="tx2"/>
                </a:solidFill>
              </a:rPr>
              <a:t>Процессы</a:t>
            </a:r>
            <a:r>
              <a:rPr lang="ru-RU" sz="8000" dirty="0">
                <a:solidFill>
                  <a:schemeClr val="tx2"/>
                </a:solidFill>
              </a:rPr>
              <a:t>, в отношении которых целесообразно провести измерения, </a:t>
            </a:r>
            <a:r>
              <a:rPr lang="ru-RU" sz="8000" dirty="0" err="1">
                <a:solidFill>
                  <a:schemeClr val="tx2"/>
                </a:solidFill>
              </a:rPr>
              <a:t>пробоотбор</a:t>
            </a:r>
            <a:r>
              <a:rPr lang="ru-RU" sz="8000" dirty="0">
                <a:solidFill>
                  <a:schemeClr val="tx2"/>
                </a:solidFill>
              </a:rPr>
              <a:t> и пр</a:t>
            </a:r>
            <a:r>
              <a:rPr lang="ru-RU" sz="8000" dirty="0" smtClean="0">
                <a:solidFill>
                  <a:schemeClr val="tx2"/>
                </a:solidFill>
              </a:rPr>
              <a:t>.</a:t>
            </a:r>
          </a:p>
          <a:p>
            <a:pPr lvl="1">
              <a:lnSpc>
                <a:spcPct val="119000"/>
              </a:lnSpc>
              <a:spcBef>
                <a:spcPts val="0"/>
              </a:spcBef>
            </a:pPr>
            <a:r>
              <a:rPr lang="ru-RU" sz="7600" dirty="0" smtClean="0"/>
              <a:t>Пробоотборники, контейнеры для проб, измерительное оборудование, фото- и / или видеокамера</a:t>
            </a:r>
            <a:endParaRPr lang="ru-RU" sz="7600" dirty="0">
              <a:solidFill>
                <a:schemeClr val="tx2"/>
              </a:solidFill>
            </a:endParaRPr>
          </a:p>
          <a:p>
            <a:pPr lvl="0">
              <a:lnSpc>
                <a:spcPct val="119000"/>
              </a:lnSpc>
              <a:spcBef>
                <a:spcPts val="0"/>
              </a:spcBef>
            </a:pPr>
            <a:r>
              <a:rPr lang="ru-RU" sz="8000" dirty="0" smtClean="0">
                <a:solidFill>
                  <a:schemeClr val="tx2"/>
                </a:solidFill>
              </a:rPr>
              <a:t>Описание характерных экологических проблем </a:t>
            </a:r>
            <a:r>
              <a:rPr lang="ru-RU" sz="8000" dirty="0">
                <a:solidFill>
                  <a:schemeClr val="tx2"/>
                </a:solidFill>
              </a:rPr>
              <a:t>(</a:t>
            </a:r>
            <a:r>
              <a:rPr lang="ru-RU" sz="8000" dirty="0" smtClean="0">
                <a:solidFill>
                  <a:schemeClr val="tx2"/>
                </a:solidFill>
              </a:rPr>
              <a:t>отраслевых), требующих </a:t>
            </a:r>
            <a:r>
              <a:rPr lang="ru-RU" sz="8000" dirty="0">
                <a:solidFill>
                  <a:schemeClr val="tx2"/>
                </a:solidFill>
              </a:rPr>
              <a:t>особого внимания.</a:t>
            </a:r>
          </a:p>
          <a:p>
            <a:pPr lvl="0">
              <a:lnSpc>
                <a:spcPct val="119000"/>
              </a:lnSpc>
              <a:spcBef>
                <a:spcPts val="0"/>
              </a:spcBef>
            </a:pPr>
            <a:r>
              <a:rPr lang="ru-RU" sz="8000" dirty="0" smtClean="0">
                <a:solidFill>
                  <a:schemeClr val="tx2"/>
                </a:solidFill>
              </a:rPr>
              <a:t>Описание известных методов </a:t>
            </a:r>
            <a:r>
              <a:rPr lang="ru-RU" sz="8000" dirty="0">
                <a:solidFill>
                  <a:schemeClr val="tx2"/>
                </a:solidFill>
              </a:rPr>
              <a:t>решения проблем</a:t>
            </a:r>
            <a:endParaRPr lang="en-GB" sz="8000" dirty="0">
              <a:solidFill>
                <a:schemeClr val="tx2"/>
              </a:solidFill>
            </a:endParaRPr>
          </a:p>
          <a:p>
            <a:pPr lvl="0">
              <a:lnSpc>
                <a:spcPct val="119000"/>
              </a:lnSpc>
              <a:spcBef>
                <a:spcPts val="0"/>
              </a:spcBef>
            </a:pPr>
            <a:r>
              <a:rPr lang="ru-RU" sz="8000" dirty="0" smtClean="0">
                <a:solidFill>
                  <a:schemeClr val="tx2"/>
                </a:solidFill>
              </a:rPr>
              <a:t>Перечень проблем, зафиксированных </a:t>
            </a:r>
            <a:r>
              <a:rPr lang="ru-RU" sz="8000" dirty="0">
                <a:solidFill>
                  <a:schemeClr val="tx2"/>
                </a:solidFill>
              </a:rPr>
              <a:t>ранее на проверяемом предприятии</a:t>
            </a:r>
          </a:p>
          <a:p>
            <a:pPr lvl="0">
              <a:lnSpc>
                <a:spcPct val="119000"/>
              </a:lnSpc>
              <a:spcBef>
                <a:spcPts val="0"/>
              </a:spcBef>
            </a:pPr>
            <a:r>
              <a:rPr lang="ru-RU" sz="8000" dirty="0" smtClean="0">
                <a:solidFill>
                  <a:schemeClr val="tx2"/>
                </a:solidFill>
              </a:rPr>
              <a:t>…</a:t>
            </a:r>
            <a:endParaRPr lang="ru-RU" sz="8000" dirty="0">
              <a:solidFill>
                <a:schemeClr val="tx2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05A1-0D79-4501-8057-91F0F4624B08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521744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5040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i="0" dirty="0" smtClean="0">
                <a:latin typeface="Eras Medium ITC" pitchFamily="34" charset="0"/>
              </a:rPr>
              <a:t>Работа </a:t>
            </a:r>
            <a:r>
              <a:rPr lang="ru-RU" sz="3600" b="1" i="0" smtClean="0">
                <a:latin typeface="Eras Medium ITC" pitchFamily="34" charset="0"/>
              </a:rPr>
              <a:t>на площадке: кодекс </a:t>
            </a:r>
            <a:r>
              <a:rPr lang="ru-RU" sz="3600" b="1" i="0" dirty="0" smtClean="0">
                <a:latin typeface="Eras Medium ITC" pitchFamily="34" charset="0"/>
              </a:rPr>
              <a:t>инспектора</a:t>
            </a:r>
            <a:endParaRPr lang="en-GB" sz="3600" b="1" i="0" dirty="0">
              <a:latin typeface="Eras Medium ITC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620688"/>
            <a:ext cx="8856984" cy="6048672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ru-RU" sz="2000" b="1" dirty="0">
                <a:solidFill>
                  <a:schemeClr val="tx2"/>
                </a:solidFill>
              </a:rPr>
              <a:t>этичност</a:t>
            </a:r>
            <a:r>
              <a:rPr lang="ru-RU" sz="2000" dirty="0">
                <a:solidFill>
                  <a:schemeClr val="tx2"/>
                </a:solidFill>
              </a:rPr>
              <a:t>ь - честность, правдивость, искренность и </a:t>
            </a:r>
            <a:r>
              <a:rPr lang="ru-RU" sz="2000" dirty="0" smtClean="0">
                <a:solidFill>
                  <a:schemeClr val="tx2"/>
                </a:solidFill>
              </a:rPr>
              <a:t>благоразумие;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ru-RU" sz="2000" b="1" dirty="0">
                <a:solidFill>
                  <a:schemeClr val="tx2"/>
                </a:solidFill>
              </a:rPr>
              <a:t>принципиальность</a:t>
            </a:r>
            <a:r>
              <a:rPr lang="ru-RU" sz="2000" dirty="0">
                <a:solidFill>
                  <a:schemeClr val="tx2"/>
                </a:solidFill>
              </a:rPr>
              <a:t> - готовность действовать ответственно и этично даже в тех случаях, когда эти действия могут </a:t>
            </a:r>
            <a:r>
              <a:rPr lang="ru-RU" sz="2000" dirty="0" smtClean="0">
                <a:solidFill>
                  <a:schemeClr val="tx2"/>
                </a:solidFill>
              </a:rPr>
              <a:t>приводить </a:t>
            </a:r>
            <a:r>
              <a:rPr lang="ru-RU" sz="2000" dirty="0">
                <a:solidFill>
                  <a:schemeClr val="tx2"/>
                </a:solidFill>
              </a:rPr>
              <a:t>к </a:t>
            </a:r>
            <a:r>
              <a:rPr lang="ru-RU" sz="2000" dirty="0" smtClean="0">
                <a:solidFill>
                  <a:schemeClr val="tx2"/>
                </a:solidFill>
              </a:rPr>
              <a:t>разногласиям;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ru-RU" sz="2000" b="1" dirty="0">
                <a:solidFill>
                  <a:schemeClr val="tx2"/>
                </a:solidFill>
              </a:rPr>
              <a:t>дипломатичность </a:t>
            </a:r>
            <a:r>
              <a:rPr lang="ru-RU" sz="2000" dirty="0">
                <a:solidFill>
                  <a:schemeClr val="tx2"/>
                </a:solidFill>
              </a:rPr>
              <a:t>- тактичность при обращении с людьми;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ru-RU" sz="2000" b="1" dirty="0">
                <a:solidFill>
                  <a:schemeClr val="tx2"/>
                </a:solidFill>
              </a:rPr>
              <a:t>решительность</a:t>
            </a:r>
            <a:r>
              <a:rPr lang="ru-RU" sz="2000" dirty="0">
                <a:solidFill>
                  <a:schemeClr val="tx2"/>
                </a:solidFill>
              </a:rPr>
              <a:t> - своевременное принятие решений на основе логических соображений и анализа;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ru-RU" sz="2000" b="1" dirty="0">
                <a:solidFill>
                  <a:schemeClr val="tx2"/>
                </a:solidFill>
              </a:rPr>
              <a:t>упорство</a:t>
            </a:r>
            <a:r>
              <a:rPr lang="ru-RU" sz="2000" dirty="0">
                <a:solidFill>
                  <a:schemeClr val="tx2"/>
                </a:solidFill>
              </a:rPr>
              <a:t> - настойчивость, нацеленность на достижение целей;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ru-RU" sz="2000" b="1" dirty="0">
                <a:solidFill>
                  <a:schemeClr val="tx2"/>
                </a:solidFill>
              </a:rPr>
              <a:t>самостоятельность</a:t>
            </a:r>
            <a:r>
              <a:rPr lang="ru-RU" sz="2000" dirty="0">
                <a:solidFill>
                  <a:schemeClr val="tx2"/>
                </a:solidFill>
              </a:rPr>
              <a:t> - действовать и выполнять свои функции независимо, результативно взаимодействуя с другими;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ru-RU" sz="2000" b="1" dirty="0">
                <a:solidFill>
                  <a:schemeClr val="tx2"/>
                </a:solidFill>
              </a:rPr>
              <a:t>наблюдательность</a:t>
            </a:r>
            <a:r>
              <a:rPr lang="ru-RU" sz="2000" dirty="0">
                <a:solidFill>
                  <a:schemeClr val="tx2"/>
                </a:solidFill>
              </a:rPr>
              <a:t> - активное наблюдение за окружающей обстановкой и видами деятельности;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ru-RU" sz="2000" b="1" dirty="0">
                <a:solidFill>
                  <a:schemeClr val="tx2"/>
                </a:solidFill>
              </a:rPr>
              <a:t>восприимчивость</a:t>
            </a:r>
            <a:r>
              <a:rPr lang="ru-RU" sz="2000" dirty="0">
                <a:solidFill>
                  <a:schemeClr val="tx2"/>
                </a:solidFill>
              </a:rPr>
              <a:t> - осведомленность и способность к пониманию ситуаций;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ru-RU" sz="2000" b="1" dirty="0">
                <a:solidFill>
                  <a:schemeClr val="tx2"/>
                </a:solidFill>
              </a:rPr>
              <a:t>универсальность </a:t>
            </a:r>
            <a:r>
              <a:rPr lang="ru-RU" sz="2000" dirty="0">
                <a:solidFill>
                  <a:schemeClr val="tx2"/>
                </a:solidFill>
              </a:rPr>
              <a:t>- возможность быстро адаптироваться к различным ситуациям;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ru-RU" sz="2000" b="1" dirty="0" smtClean="0">
                <a:solidFill>
                  <a:schemeClr val="tx2"/>
                </a:solidFill>
              </a:rPr>
              <a:t>открытость </a:t>
            </a:r>
            <a:r>
              <a:rPr lang="ru-RU" sz="2000" b="1" dirty="0">
                <a:solidFill>
                  <a:schemeClr val="tx2"/>
                </a:solidFill>
              </a:rPr>
              <a:t>и непредубежденность </a:t>
            </a:r>
            <a:r>
              <a:rPr lang="ru-RU" sz="2000" dirty="0">
                <a:solidFill>
                  <a:schemeClr val="tx2"/>
                </a:solidFill>
              </a:rPr>
              <a:t>- желание и готовность воспринимать альтернативные идеи или точки </a:t>
            </a:r>
            <a:r>
              <a:rPr lang="ru-RU" sz="2000" dirty="0" smtClean="0">
                <a:solidFill>
                  <a:schemeClr val="tx2"/>
                </a:solidFill>
              </a:rPr>
              <a:t>зрения;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ru-RU" sz="2000" b="1" dirty="0" smtClean="0">
                <a:solidFill>
                  <a:schemeClr val="tx2"/>
                </a:solidFill>
              </a:rPr>
              <a:t>готовность </a:t>
            </a:r>
            <a:r>
              <a:rPr lang="ru-RU" sz="2000" b="1" dirty="0">
                <a:solidFill>
                  <a:schemeClr val="tx2"/>
                </a:solidFill>
              </a:rPr>
              <a:t>к самосовершенствованию </a:t>
            </a:r>
            <a:r>
              <a:rPr lang="ru-RU" sz="2000" dirty="0">
                <a:solidFill>
                  <a:schemeClr val="tx2"/>
                </a:solidFill>
              </a:rPr>
              <a:t>- обучение в процессе работы, стремление к достижению наилучших </a:t>
            </a:r>
            <a:r>
              <a:rPr lang="ru-RU" sz="2000" dirty="0" smtClean="0">
                <a:solidFill>
                  <a:schemeClr val="tx2"/>
                </a:solidFill>
              </a:rPr>
              <a:t>результатов;</a:t>
            </a:r>
            <a:endParaRPr lang="ru-RU" sz="2000" dirty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ru-RU" sz="2000" b="1" dirty="0">
                <a:solidFill>
                  <a:schemeClr val="tx2"/>
                </a:solidFill>
              </a:rPr>
              <a:t>в</a:t>
            </a:r>
            <a:r>
              <a:rPr lang="ru-RU" sz="2000" b="1" dirty="0" smtClean="0">
                <a:solidFill>
                  <a:schemeClr val="tx2"/>
                </a:solidFill>
              </a:rPr>
              <a:t>ысокая </a:t>
            </a:r>
            <a:r>
              <a:rPr lang="ru-RU" sz="2000" b="1" dirty="0">
                <a:solidFill>
                  <a:schemeClr val="tx2"/>
                </a:solidFill>
              </a:rPr>
              <a:t>культура поведения </a:t>
            </a:r>
            <a:r>
              <a:rPr lang="ru-RU" sz="2000" dirty="0">
                <a:solidFill>
                  <a:schemeClr val="tx2"/>
                </a:solidFill>
              </a:rPr>
              <a:t>- соблюдение и уважительное отношение к культурным ценностям проверяемой </a:t>
            </a:r>
            <a:r>
              <a:rPr lang="ru-RU" sz="2000" dirty="0" smtClean="0">
                <a:solidFill>
                  <a:schemeClr val="tx2"/>
                </a:solidFill>
              </a:rPr>
              <a:t>организации;</a:t>
            </a:r>
            <a:endParaRPr lang="ru-RU" sz="2000" dirty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ru-RU" sz="2000" b="1" dirty="0" smtClean="0">
                <a:solidFill>
                  <a:schemeClr val="tx2"/>
                </a:solidFill>
              </a:rPr>
              <a:t>умение </a:t>
            </a:r>
            <a:r>
              <a:rPr lang="ru-RU" sz="2000" b="1" dirty="0">
                <a:solidFill>
                  <a:schemeClr val="tx2"/>
                </a:solidFill>
              </a:rPr>
              <a:t>сотрудничать </a:t>
            </a:r>
            <a:r>
              <a:rPr lang="ru-RU" sz="2000" dirty="0">
                <a:solidFill>
                  <a:schemeClr val="tx2"/>
                </a:solidFill>
              </a:rPr>
              <a:t>и работать с </a:t>
            </a:r>
            <a:r>
              <a:rPr lang="ru-RU" sz="2000" dirty="0" smtClean="0">
                <a:solidFill>
                  <a:schemeClr val="tx2"/>
                </a:solidFill>
              </a:rPr>
              <a:t>людьми.</a:t>
            </a:r>
            <a:endParaRPr lang="en-US" sz="2000" dirty="0">
              <a:solidFill>
                <a:schemeClr val="tx2"/>
              </a:solidFill>
            </a:endParaRPr>
          </a:p>
          <a:p>
            <a:pPr algn="r">
              <a:lnSpc>
                <a:spcPct val="90000"/>
              </a:lnSpc>
              <a:spcBef>
                <a:spcPts val="0"/>
              </a:spcBef>
            </a:pPr>
            <a:r>
              <a:rPr lang="en-US" sz="2000" b="1" dirty="0" smtClean="0">
                <a:solidFill>
                  <a:srgbClr val="C00000"/>
                </a:solidFill>
              </a:rPr>
              <a:t>ISO 19011:2011</a:t>
            </a:r>
            <a:endParaRPr lang="en-GB" sz="2000" b="1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11288" cy="365125"/>
          </a:xfrm>
        </p:spPr>
        <p:txBody>
          <a:bodyPr/>
          <a:lstStyle/>
          <a:p>
            <a:fld id="{957505A1-0D79-4501-8057-91F0F4624B08}" type="slidenum">
              <a:rPr lang="en-GB" smtClean="0"/>
              <a:pPr/>
              <a:t>15</a:t>
            </a:fld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10659107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640960" cy="1301006"/>
          </a:xfrm>
        </p:spPr>
        <p:txBody>
          <a:bodyPr>
            <a:noAutofit/>
          </a:bodyPr>
          <a:lstStyle/>
          <a:p>
            <a:pPr algn="ctr"/>
            <a:r>
              <a:rPr lang="ru-RU" sz="3600" b="1" i="0" dirty="0">
                <a:latin typeface="Eras Medium ITC" pitchFamily="34" charset="0"/>
              </a:rPr>
              <a:t>Ситуационные планы, картирование, </a:t>
            </a:r>
            <a:r>
              <a:rPr lang="ru-RU" sz="3600" b="1" i="0" dirty="0" smtClean="0">
                <a:latin typeface="Eras Medium ITC" pitchFamily="34" charset="0"/>
              </a:rPr>
              <a:t>измерения, </a:t>
            </a:r>
            <a:r>
              <a:rPr lang="ru-RU" sz="3600" b="1" i="0" dirty="0" err="1" smtClean="0">
                <a:latin typeface="Eras Medium ITC" pitchFamily="34" charset="0"/>
              </a:rPr>
              <a:t>фотодокументирование</a:t>
            </a:r>
            <a:endParaRPr lang="en-GB" sz="3600" b="1" i="0" dirty="0">
              <a:latin typeface="Eras Medium ITC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05A1-0D79-4501-8057-91F0F4624B08}" type="slidenum">
              <a:rPr lang="en-GB" smtClean="0"/>
              <a:pPr/>
              <a:t>16</a:t>
            </a:fld>
            <a:endParaRPr lang="en-GB"/>
          </a:p>
        </p:txBody>
      </p:sp>
      <p:pic>
        <p:nvPicPr>
          <p:cNvPr id="5" name="Рисунок 1" descr="D:\Documents\- Projects In Progress -\AED - Monitoring\Hand-out\Pictures\Adopted\water_c_7.jpg"/>
          <p:cNvPicPr>
            <a:picLocks noGrp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1484784"/>
            <a:ext cx="3384375" cy="5040436"/>
          </a:xfrm>
          <a:prstGeom prst="rect">
            <a:avLst/>
          </a:prstGeom>
          <a:noFill/>
        </p:spPr>
      </p:pic>
      <p:pic>
        <p:nvPicPr>
          <p:cNvPr id="6" name="Рисунок 7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4216" y="4221088"/>
            <a:ext cx="3347662" cy="2425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/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2107905"/>
            <a:ext cx="1800200" cy="1314111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4221088"/>
            <a:ext cx="1800200" cy="1566163"/>
          </a:xfrm>
          <a:prstGeom prst="rect">
            <a:avLst/>
          </a:prstGeom>
        </p:spPr>
      </p:pic>
      <p:pic>
        <p:nvPicPr>
          <p:cNvPr id="9" name="Picture 3" descr="D:\Documents\! Projects !\GEOPLAN\Kostroma\Pictures\kokhloma\ems\airpollut2.jpg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64" y="1509586"/>
            <a:ext cx="3401314" cy="2550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5558655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05A1-0D79-4501-8057-91F0F4624B08}" type="slidenum">
              <a:rPr lang="en-GB" smtClean="0"/>
              <a:pPr/>
              <a:t>17</a:t>
            </a:fld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72776"/>
            <a:ext cx="8334375" cy="626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76200"/>
            <a:ext cx="2987824" cy="1143000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i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i="0" smtClean="0"/>
              <a:t>Картирование</a:t>
            </a:r>
            <a:r>
              <a:rPr lang="en-US" sz="3200" b="1" i="0" smtClean="0"/>
              <a:t> </a:t>
            </a:r>
            <a:br>
              <a:rPr lang="en-US" sz="3200" b="1" i="0" smtClean="0"/>
            </a:br>
            <a:r>
              <a:rPr lang="ru-RU" sz="3200" b="1" i="0" smtClean="0"/>
              <a:t>проблемных</a:t>
            </a:r>
            <a:br>
              <a:rPr lang="ru-RU" sz="3200" b="1" i="0" smtClean="0"/>
            </a:br>
            <a:r>
              <a:rPr lang="ru-RU" sz="3200" b="1" i="0" smtClean="0"/>
              <a:t>участков</a:t>
            </a:r>
            <a:endParaRPr lang="ru-RU" sz="3200" b="1" i="0" dirty="0" smtClean="0"/>
          </a:p>
        </p:txBody>
      </p:sp>
    </p:spTree>
    <p:extLst>
      <p:ext uri="{BB962C8B-B14F-4D97-AF65-F5344CB8AC3E}">
        <p14:creationId xmlns="" xmlns:p14="http://schemas.microsoft.com/office/powerpoint/2010/main" val="12145820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05A1-0D79-4501-8057-91F0F4624B08}" type="slidenum">
              <a:rPr lang="en-GB" smtClean="0"/>
              <a:pPr/>
              <a:t>18</a:t>
            </a:fld>
            <a:endParaRPr lang="en-GB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113" y="476672"/>
            <a:ext cx="8362950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1" y="0"/>
            <a:ext cx="3779912" cy="9080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i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i="0" smtClean="0"/>
              <a:t>Улучшение состояния</a:t>
            </a:r>
            <a:br>
              <a:rPr lang="ru-RU" sz="2800" b="1" i="0" smtClean="0"/>
            </a:br>
            <a:r>
              <a:rPr lang="ru-RU" sz="2800" b="1" i="0" smtClean="0"/>
              <a:t>проблемных участков</a:t>
            </a:r>
            <a:endParaRPr lang="ru-RU" b="1" i="0" dirty="0" smtClean="0"/>
          </a:p>
        </p:txBody>
      </p:sp>
    </p:spTree>
    <p:extLst>
      <p:ext uri="{BB962C8B-B14F-4D97-AF65-F5344CB8AC3E}">
        <p14:creationId xmlns="" xmlns:p14="http://schemas.microsoft.com/office/powerpoint/2010/main" val="8118563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4" name="Picture 4" descr="D:\Documents\My Pictures\students\Steklovolokno\sv-18-pro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25" y="2667000"/>
            <a:ext cx="6429375" cy="4191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5" name="Picture 5" descr="D:\Documents\My Pictures\students\Steklovolokno\sv-19-pro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3676650" cy="5715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716016" y="404664"/>
            <a:ext cx="4032448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10000"/>
              </a:spcBef>
              <a:spcAft>
                <a:spcPct val="0"/>
              </a:spcAft>
              <a:buSzPct val="90000"/>
              <a:buBlip>
                <a:blip r:embed="rId5"/>
              </a:buBlip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10000"/>
              </a:spcBef>
              <a:spcAft>
                <a:spcPct val="0"/>
              </a:spcAft>
              <a:buSzPct val="80000"/>
              <a:buBlip>
                <a:blip r:embed="rId6"/>
              </a:buBlip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7"/>
              </a:buBlip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8"/>
              </a:buBlip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9"/>
              </a:buBlip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9"/>
              </a:buBlip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9"/>
              </a:buBlip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9"/>
              </a:buBlip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9"/>
              </a:buBlip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Eras Medium ITC" pitchFamily="34" charset="0"/>
                <a:ea typeface="+mj-ea"/>
                <a:cs typeface="+mj-cs"/>
              </a:rPr>
              <a:t>Обращение </a:t>
            </a: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Eras Medium ITC" pitchFamily="34" charset="0"/>
                <a:ea typeface="+mj-ea"/>
                <a:cs typeface="+mj-cs"/>
              </a:rPr>
              <a:t/>
            </a:r>
            <a:b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Eras Medium ITC" pitchFamily="34" charset="0"/>
                <a:ea typeface="+mj-ea"/>
                <a:cs typeface="+mj-cs"/>
              </a:rPr>
            </a:b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Eras Medium ITC" pitchFamily="34" charset="0"/>
                <a:ea typeface="+mj-ea"/>
                <a:cs typeface="+mj-cs"/>
              </a:rPr>
              <a:t>с </a:t>
            </a: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Eras Medium ITC" pitchFamily="34" charset="0"/>
                <a:ea typeface="+mj-ea"/>
                <a:cs typeface="+mj-cs"/>
              </a:rPr>
              <a:t>готовой продукцией</a:t>
            </a:r>
            <a:b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Eras Medium ITC" pitchFamily="34" charset="0"/>
                <a:ea typeface="+mj-ea"/>
                <a:cs typeface="+mj-cs"/>
              </a:rPr>
            </a:br>
            <a:endParaRPr lang="ru-RU" sz="3600" b="1" dirty="0">
              <a:solidFill>
                <a:schemeClr val="accent1">
                  <a:lumMod val="75000"/>
                </a:schemeClr>
              </a:solidFill>
              <a:latin typeface="Eras Medium ITC" pitchFamily="34" charset="0"/>
              <a:ea typeface="+mj-ea"/>
              <a:cs typeface="+mj-cs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2572626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i="0" dirty="0">
                <a:latin typeface="Eras Medium ITC" pitchFamily="34" charset="0"/>
              </a:rPr>
              <a:t>Цикл регулятивной деятельности</a:t>
            </a:r>
            <a:endParaRPr lang="en-GB" sz="3600" b="1" i="0" dirty="0">
              <a:latin typeface="Eras Medium ITC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412776"/>
            <a:ext cx="3096344" cy="511256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500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sz="2500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sz="25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sz="2500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sz="2500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sz="2500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sz="2500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GB" sz="2500" b="1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05A1-0D79-4501-8057-91F0F4624B08}" type="slidenum">
              <a:rPr lang="en-GB" smtClean="0"/>
              <a:pPr/>
              <a:t>2</a:t>
            </a:fld>
            <a:endParaRPr lang="en-GB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7726" y="1412776"/>
            <a:ext cx="5445770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Content Placeholder 40964"/>
          <p:cNvGrpSpPr>
            <a:grpSpLocks/>
          </p:cNvGrpSpPr>
          <p:nvPr/>
        </p:nvGrpSpPr>
        <p:grpSpPr bwMode="auto">
          <a:xfrm>
            <a:off x="827584" y="1988841"/>
            <a:ext cx="1851025" cy="2189460"/>
            <a:chOff x="1590" y="501"/>
            <a:chExt cx="2537" cy="3266"/>
          </a:xfrm>
        </p:grpSpPr>
        <p:sp>
          <p:nvSpPr>
            <p:cNvPr id="8" name="_s7183"/>
            <p:cNvSpPr>
              <a:spLocks noChangeArrowheads="1" noTextEdit="1"/>
            </p:cNvSpPr>
            <p:nvPr/>
          </p:nvSpPr>
          <p:spPr bwMode="auto">
            <a:xfrm>
              <a:off x="2033" y="919"/>
              <a:ext cx="1653" cy="1653"/>
            </a:xfrm>
            <a:custGeom>
              <a:avLst/>
              <a:gdLst>
                <a:gd name="G0" fmla="+- -5373952 0 0"/>
                <a:gd name="G1" fmla="+- -7864320 0 0"/>
                <a:gd name="G2" fmla="+- -5373952 0 -7864320"/>
                <a:gd name="G3" fmla="+- 10800 0 0"/>
                <a:gd name="G4" fmla="+- 0 0 -5373952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200 0 0"/>
                <a:gd name="G9" fmla="+- 0 0 -7864320"/>
                <a:gd name="G10" fmla="+- 7200 0 2700"/>
                <a:gd name="G11" fmla="cos G10 -5373952"/>
                <a:gd name="G12" fmla="sin G10 -5373952"/>
                <a:gd name="G13" fmla="cos 13500 -5373952"/>
                <a:gd name="G14" fmla="sin 13500 -5373952"/>
                <a:gd name="G15" fmla="+- G11 10800 0"/>
                <a:gd name="G16" fmla="+- G12 10800 0"/>
                <a:gd name="G17" fmla="+- G13 10800 0"/>
                <a:gd name="G18" fmla="+- G14 10800 0"/>
                <a:gd name="G19" fmla="*/ 7200 1 2"/>
                <a:gd name="G20" fmla="+- G19 5400 0"/>
                <a:gd name="G21" fmla="cos G20 -5373952"/>
                <a:gd name="G22" fmla="sin G20 -5373952"/>
                <a:gd name="G23" fmla="+- G21 10800 0"/>
                <a:gd name="G24" fmla="+- G12 G23 G22"/>
                <a:gd name="G25" fmla="+- G22 G23 G11"/>
                <a:gd name="G26" fmla="cos 10800 -5373952"/>
                <a:gd name="G27" fmla="sin 10800 -5373952"/>
                <a:gd name="G28" fmla="cos 7200 -5373952"/>
                <a:gd name="G29" fmla="sin 7200 -5373952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7864320"/>
                <a:gd name="G36" fmla="sin G34 -7864320"/>
                <a:gd name="G37" fmla="+/ -7864320 -5373952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200 G39"/>
                <a:gd name="G43" fmla="sin 7200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8739 w 21600"/>
                <a:gd name="T5" fmla="*/ 198 h 21600"/>
                <a:gd name="T6" fmla="*/ 6299 w 21600"/>
                <a:gd name="T7" fmla="*/ 3005 h 21600"/>
                <a:gd name="T8" fmla="*/ 9426 w 21600"/>
                <a:gd name="T9" fmla="*/ 3732 h 21600"/>
                <a:gd name="T10" fmla="*/ 12678 w 21600"/>
                <a:gd name="T11" fmla="*/ -2569 h 21600"/>
                <a:gd name="T12" fmla="*/ 16508 w 21600"/>
                <a:gd name="T13" fmla="*/ 2513 h 21600"/>
                <a:gd name="T14" fmla="*/ 11426 w 21600"/>
                <a:gd name="T15" fmla="*/ 634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1802" y="3670"/>
                  </a:moveTo>
                  <a:cubicBezTo>
                    <a:pt x="11470" y="3623"/>
                    <a:pt x="11135" y="3600"/>
                    <a:pt x="10800" y="3600"/>
                  </a:cubicBezTo>
                  <a:cubicBezTo>
                    <a:pt x="9536" y="3599"/>
                    <a:pt x="8294" y="3932"/>
                    <a:pt x="7199" y="4564"/>
                  </a:cubicBezTo>
                  <a:lnTo>
                    <a:pt x="5399" y="1446"/>
                  </a:lnTo>
                  <a:cubicBezTo>
                    <a:pt x="7041" y="499"/>
                    <a:pt x="8904" y="-1"/>
                    <a:pt x="10800" y="0"/>
                  </a:cubicBezTo>
                  <a:cubicBezTo>
                    <a:pt x="11302" y="0"/>
                    <a:pt x="11805" y="35"/>
                    <a:pt x="12303" y="105"/>
                  </a:cubicBezTo>
                  <a:lnTo>
                    <a:pt x="12678" y="-2569"/>
                  </a:lnTo>
                  <a:lnTo>
                    <a:pt x="16508" y="2513"/>
                  </a:lnTo>
                  <a:lnTo>
                    <a:pt x="11426" y="6343"/>
                  </a:lnTo>
                  <a:lnTo>
                    <a:pt x="11802" y="367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_s7184"/>
            <p:cNvSpPr>
              <a:spLocks noChangeArrowheads="1" noTextEdit="1"/>
            </p:cNvSpPr>
            <p:nvPr/>
          </p:nvSpPr>
          <p:spPr bwMode="auto">
            <a:xfrm rot="5400000">
              <a:off x="2422" y="1308"/>
              <a:ext cx="1653" cy="1653"/>
            </a:xfrm>
            <a:custGeom>
              <a:avLst/>
              <a:gdLst>
                <a:gd name="G0" fmla="+- -5373952 0 0"/>
                <a:gd name="G1" fmla="+- -7864320 0 0"/>
                <a:gd name="G2" fmla="+- -5373952 0 -7864320"/>
                <a:gd name="G3" fmla="+- 10800 0 0"/>
                <a:gd name="G4" fmla="+- 0 0 -5373952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200 0 0"/>
                <a:gd name="G9" fmla="+- 0 0 -7864320"/>
                <a:gd name="G10" fmla="+- 7200 0 2700"/>
                <a:gd name="G11" fmla="cos G10 -5373952"/>
                <a:gd name="G12" fmla="sin G10 -5373952"/>
                <a:gd name="G13" fmla="cos 13500 -5373952"/>
                <a:gd name="G14" fmla="sin 13500 -5373952"/>
                <a:gd name="G15" fmla="+- G11 10800 0"/>
                <a:gd name="G16" fmla="+- G12 10800 0"/>
                <a:gd name="G17" fmla="+- G13 10800 0"/>
                <a:gd name="G18" fmla="+- G14 10800 0"/>
                <a:gd name="G19" fmla="*/ 7200 1 2"/>
                <a:gd name="G20" fmla="+- G19 5400 0"/>
                <a:gd name="G21" fmla="cos G20 -5373952"/>
                <a:gd name="G22" fmla="sin G20 -5373952"/>
                <a:gd name="G23" fmla="+- G21 10800 0"/>
                <a:gd name="G24" fmla="+- G12 G23 G22"/>
                <a:gd name="G25" fmla="+- G22 G23 G11"/>
                <a:gd name="G26" fmla="cos 10800 -5373952"/>
                <a:gd name="G27" fmla="sin 10800 -5373952"/>
                <a:gd name="G28" fmla="cos 7200 -5373952"/>
                <a:gd name="G29" fmla="sin 7200 -5373952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7864320"/>
                <a:gd name="G36" fmla="sin G34 -7864320"/>
                <a:gd name="G37" fmla="+/ -7864320 -5373952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200 G39"/>
                <a:gd name="G43" fmla="sin 7200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8739 w 21600"/>
                <a:gd name="T5" fmla="*/ 198 h 21600"/>
                <a:gd name="T6" fmla="*/ 6299 w 21600"/>
                <a:gd name="T7" fmla="*/ 3005 h 21600"/>
                <a:gd name="T8" fmla="*/ 9426 w 21600"/>
                <a:gd name="T9" fmla="*/ 3732 h 21600"/>
                <a:gd name="T10" fmla="*/ 12678 w 21600"/>
                <a:gd name="T11" fmla="*/ -2569 h 21600"/>
                <a:gd name="T12" fmla="*/ 16508 w 21600"/>
                <a:gd name="T13" fmla="*/ 2513 h 21600"/>
                <a:gd name="T14" fmla="*/ 11426 w 21600"/>
                <a:gd name="T15" fmla="*/ 634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1802" y="3670"/>
                  </a:moveTo>
                  <a:cubicBezTo>
                    <a:pt x="11470" y="3623"/>
                    <a:pt x="11135" y="3600"/>
                    <a:pt x="10800" y="3600"/>
                  </a:cubicBezTo>
                  <a:cubicBezTo>
                    <a:pt x="9536" y="3599"/>
                    <a:pt x="8294" y="3932"/>
                    <a:pt x="7199" y="4564"/>
                  </a:cubicBezTo>
                  <a:lnTo>
                    <a:pt x="5399" y="1446"/>
                  </a:lnTo>
                  <a:cubicBezTo>
                    <a:pt x="7041" y="499"/>
                    <a:pt x="8904" y="-1"/>
                    <a:pt x="10800" y="0"/>
                  </a:cubicBezTo>
                  <a:cubicBezTo>
                    <a:pt x="11302" y="0"/>
                    <a:pt x="11805" y="35"/>
                    <a:pt x="12303" y="105"/>
                  </a:cubicBezTo>
                  <a:lnTo>
                    <a:pt x="12678" y="-2569"/>
                  </a:lnTo>
                  <a:lnTo>
                    <a:pt x="16508" y="2513"/>
                  </a:lnTo>
                  <a:lnTo>
                    <a:pt x="11426" y="6343"/>
                  </a:lnTo>
                  <a:lnTo>
                    <a:pt x="11802" y="367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_s7185"/>
            <p:cNvSpPr>
              <a:spLocks noChangeArrowheads="1" noTextEdit="1"/>
            </p:cNvSpPr>
            <p:nvPr/>
          </p:nvSpPr>
          <p:spPr bwMode="auto">
            <a:xfrm rot="10800000">
              <a:off x="2033" y="1697"/>
              <a:ext cx="1653" cy="1653"/>
            </a:xfrm>
            <a:custGeom>
              <a:avLst/>
              <a:gdLst>
                <a:gd name="G0" fmla="+- -5373952 0 0"/>
                <a:gd name="G1" fmla="+- -7864320 0 0"/>
                <a:gd name="G2" fmla="+- -5373952 0 -7864320"/>
                <a:gd name="G3" fmla="+- 10800 0 0"/>
                <a:gd name="G4" fmla="+- 0 0 -5373952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200 0 0"/>
                <a:gd name="G9" fmla="+- 0 0 -7864320"/>
                <a:gd name="G10" fmla="+- 7200 0 2700"/>
                <a:gd name="G11" fmla="cos G10 -5373952"/>
                <a:gd name="G12" fmla="sin G10 -5373952"/>
                <a:gd name="G13" fmla="cos 13500 -5373952"/>
                <a:gd name="G14" fmla="sin 13500 -5373952"/>
                <a:gd name="G15" fmla="+- G11 10800 0"/>
                <a:gd name="G16" fmla="+- G12 10800 0"/>
                <a:gd name="G17" fmla="+- G13 10800 0"/>
                <a:gd name="G18" fmla="+- G14 10800 0"/>
                <a:gd name="G19" fmla="*/ 7200 1 2"/>
                <a:gd name="G20" fmla="+- G19 5400 0"/>
                <a:gd name="G21" fmla="cos G20 -5373952"/>
                <a:gd name="G22" fmla="sin G20 -5373952"/>
                <a:gd name="G23" fmla="+- G21 10800 0"/>
                <a:gd name="G24" fmla="+- G12 G23 G22"/>
                <a:gd name="G25" fmla="+- G22 G23 G11"/>
                <a:gd name="G26" fmla="cos 10800 -5373952"/>
                <a:gd name="G27" fmla="sin 10800 -5373952"/>
                <a:gd name="G28" fmla="cos 7200 -5373952"/>
                <a:gd name="G29" fmla="sin 7200 -5373952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7864320"/>
                <a:gd name="G36" fmla="sin G34 -7864320"/>
                <a:gd name="G37" fmla="+/ -7864320 -5373952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200 G39"/>
                <a:gd name="G43" fmla="sin 7200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8739 w 21600"/>
                <a:gd name="T5" fmla="*/ 198 h 21600"/>
                <a:gd name="T6" fmla="*/ 6299 w 21600"/>
                <a:gd name="T7" fmla="*/ 3005 h 21600"/>
                <a:gd name="T8" fmla="*/ 9426 w 21600"/>
                <a:gd name="T9" fmla="*/ 3732 h 21600"/>
                <a:gd name="T10" fmla="*/ 12678 w 21600"/>
                <a:gd name="T11" fmla="*/ -2569 h 21600"/>
                <a:gd name="T12" fmla="*/ 16508 w 21600"/>
                <a:gd name="T13" fmla="*/ 2513 h 21600"/>
                <a:gd name="T14" fmla="*/ 11426 w 21600"/>
                <a:gd name="T15" fmla="*/ 634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1802" y="3670"/>
                  </a:moveTo>
                  <a:cubicBezTo>
                    <a:pt x="11470" y="3623"/>
                    <a:pt x="11135" y="3600"/>
                    <a:pt x="10800" y="3600"/>
                  </a:cubicBezTo>
                  <a:cubicBezTo>
                    <a:pt x="9536" y="3599"/>
                    <a:pt x="8294" y="3932"/>
                    <a:pt x="7199" y="4564"/>
                  </a:cubicBezTo>
                  <a:lnTo>
                    <a:pt x="5399" y="1446"/>
                  </a:lnTo>
                  <a:cubicBezTo>
                    <a:pt x="7041" y="499"/>
                    <a:pt x="8904" y="-1"/>
                    <a:pt x="10800" y="0"/>
                  </a:cubicBezTo>
                  <a:cubicBezTo>
                    <a:pt x="11302" y="0"/>
                    <a:pt x="11805" y="35"/>
                    <a:pt x="12303" y="105"/>
                  </a:cubicBezTo>
                  <a:lnTo>
                    <a:pt x="12678" y="-2569"/>
                  </a:lnTo>
                  <a:lnTo>
                    <a:pt x="16508" y="2513"/>
                  </a:lnTo>
                  <a:lnTo>
                    <a:pt x="11426" y="6343"/>
                  </a:lnTo>
                  <a:lnTo>
                    <a:pt x="11802" y="367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_s7186"/>
            <p:cNvSpPr>
              <a:spLocks noChangeArrowheads="1" noTextEdit="1"/>
            </p:cNvSpPr>
            <p:nvPr/>
          </p:nvSpPr>
          <p:spPr bwMode="auto">
            <a:xfrm rot="16200000">
              <a:off x="1644" y="1308"/>
              <a:ext cx="1653" cy="1653"/>
            </a:xfrm>
            <a:custGeom>
              <a:avLst/>
              <a:gdLst>
                <a:gd name="G0" fmla="+- -5373952 0 0"/>
                <a:gd name="G1" fmla="+- -7864320 0 0"/>
                <a:gd name="G2" fmla="+- -5373952 0 -7864320"/>
                <a:gd name="G3" fmla="+- 10800 0 0"/>
                <a:gd name="G4" fmla="+- 0 0 -5373952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200 0 0"/>
                <a:gd name="G9" fmla="+- 0 0 -7864320"/>
                <a:gd name="G10" fmla="+- 7200 0 2700"/>
                <a:gd name="G11" fmla="cos G10 -5373952"/>
                <a:gd name="G12" fmla="sin G10 -5373952"/>
                <a:gd name="G13" fmla="cos 13500 -5373952"/>
                <a:gd name="G14" fmla="sin 13500 -5373952"/>
                <a:gd name="G15" fmla="+- G11 10800 0"/>
                <a:gd name="G16" fmla="+- G12 10800 0"/>
                <a:gd name="G17" fmla="+- G13 10800 0"/>
                <a:gd name="G18" fmla="+- G14 10800 0"/>
                <a:gd name="G19" fmla="*/ 7200 1 2"/>
                <a:gd name="G20" fmla="+- G19 5400 0"/>
                <a:gd name="G21" fmla="cos G20 -5373952"/>
                <a:gd name="G22" fmla="sin G20 -5373952"/>
                <a:gd name="G23" fmla="+- G21 10800 0"/>
                <a:gd name="G24" fmla="+- G12 G23 G22"/>
                <a:gd name="G25" fmla="+- G22 G23 G11"/>
                <a:gd name="G26" fmla="cos 10800 -5373952"/>
                <a:gd name="G27" fmla="sin 10800 -5373952"/>
                <a:gd name="G28" fmla="cos 7200 -5373952"/>
                <a:gd name="G29" fmla="sin 7200 -5373952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7864320"/>
                <a:gd name="G36" fmla="sin G34 -7864320"/>
                <a:gd name="G37" fmla="+/ -7864320 -5373952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200 G39"/>
                <a:gd name="G43" fmla="sin 7200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8739 w 21600"/>
                <a:gd name="T5" fmla="*/ 198 h 21600"/>
                <a:gd name="T6" fmla="*/ 6299 w 21600"/>
                <a:gd name="T7" fmla="*/ 3005 h 21600"/>
                <a:gd name="T8" fmla="*/ 9426 w 21600"/>
                <a:gd name="T9" fmla="*/ 3732 h 21600"/>
                <a:gd name="T10" fmla="*/ 12678 w 21600"/>
                <a:gd name="T11" fmla="*/ -2569 h 21600"/>
                <a:gd name="T12" fmla="*/ 16508 w 21600"/>
                <a:gd name="T13" fmla="*/ 2513 h 21600"/>
                <a:gd name="T14" fmla="*/ 11426 w 21600"/>
                <a:gd name="T15" fmla="*/ 634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1802" y="3670"/>
                  </a:moveTo>
                  <a:cubicBezTo>
                    <a:pt x="11470" y="3623"/>
                    <a:pt x="11135" y="3600"/>
                    <a:pt x="10800" y="3600"/>
                  </a:cubicBezTo>
                  <a:cubicBezTo>
                    <a:pt x="9536" y="3599"/>
                    <a:pt x="8294" y="3932"/>
                    <a:pt x="7199" y="4564"/>
                  </a:cubicBezTo>
                  <a:lnTo>
                    <a:pt x="5399" y="1446"/>
                  </a:lnTo>
                  <a:cubicBezTo>
                    <a:pt x="7041" y="499"/>
                    <a:pt x="8904" y="-1"/>
                    <a:pt x="10800" y="0"/>
                  </a:cubicBezTo>
                  <a:cubicBezTo>
                    <a:pt x="11302" y="0"/>
                    <a:pt x="11805" y="35"/>
                    <a:pt x="12303" y="105"/>
                  </a:cubicBezTo>
                  <a:lnTo>
                    <a:pt x="12678" y="-2569"/>
                  </a:lnTo>
                  <a:lnTo>
                    <a:pt x="16508" y="2513"/>
                  </a:lnTo>
                  <a:lnTo>
                    <a:pt x="11426" y="6343"/>
                  </a:lnTo>
                  <a:lnTo>
                    <a:pt x="11802" y="367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_s7187"/>
            <p:cNvSpPr>
              <a:spLocks noChangeArrowheads="1"/>
            </p:cNvSpPr>
            <p:nvPr/>
          </p:nvSpPr>
          <p:spPr bwMode="auto">
            <a:xfrm>
              <a:off x="3299" y="1071"/>
              <a:ext cx="623" cy="6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Do</a:t>
              </a:r>
            </a:p>
          </p:txBody>
        </p:sp>
        <p:sp>
          <p:nvSpPr>
            <p:cNvPr id="13" name="_s7188"/>
            <p:cNvSpPr>
              <a:spLocks noChangeArrowheads="1"/>
            </p:cNvSpPr>
            <p:nvPr/>
          </p:nvSpPr>
          <p:spPr bwMode="auto">
            <a:xfrm>
              <a:off x="1798" y="2575"/>
              <a:ext cx="623" cy="6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Act</a:t>
              </a:r>
            </a:p>
          </p:txBody>
        </p:sp>
        <p:sp>
          <p:nvSpPr>
            <p:cNvPr id="14" name="_s7189"/>
            <p:cNvSpPr>
              <a:spLocks noChangeArrowheads="1"/>
            </p:cNvSpPr>
            <p:nvPr/>
          </p:nvSpPr>
          <p:spPr bwMode="auto">
            <a:xfrm>
              <a:off x="1796" y="1073"/>
              <a:ext cx="623" cy="6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Plan</a:t>
              </a:r>
              <a:endPara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_s7190"/>
            <p:cNvSpPr>
              <a:spLocks noChangeArrowheads="1"/>
            </p:cNvSpPr>
            <p:nvPr/>
          </p:nvSpPr>
          <p:spPr bwMode="auto">
            <a:xfrm>
              <a:off x="3300" y="2573"/>
              <a:ext cx="623" cy="6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Check</a:t>
              </a:r>
            </a:p>
          </p:txBody>
        </p:sp>
      </p:grpSp>
      <p:cxnSp>
        <p:nvCxnSpPr>
          <p:cNvPr id="6" name="Straight Arrow Connector 5"/>
          <p:cNvCxnSpPr/>
          <p:nvPr/>
        </p:nvCxnSpPr>
        <p:spPr>
          <a:xfrm>
            <a:off x="6300192" y="4469880"/>
            <a:ext cx="0" cy="1224136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6300192" y="4469880"/>
            <a:ext cx="936104" cy="57328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5364088" y="4469880"/>
            <a:ext cx="936104" cy="764468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3842055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404664"/>
            <a:ext cx="8928992" cy="77809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0" dirty="0" smtClean="0">
                <a:latin typeface="Eras Medium ITC" pitchFamily="34" charset="0"/>
              </a:rPr>
              <a:t>Природоохранные инспекции</a:t>
            </a:r>
            <a:r>
              <a:rPr lang="en-US" b="1" i="0" dirty="0" smtClean="0">
                <a:latin typeface="Eras Medium ITC" pitchFamily="34" charset="0"/>
              </a:rPr>
              <a:t/>
            </a:r>
            <a:br>
              <a:rPr lang="en-US" b="1" i="0" dirty="0" smtClean="0">
                <a:latin typeface="Eras Medium ITC" pitchFamily="34" charset="0"/>
              </a:rPr>
            </a:br>
            <a:r>
              <a:rPr lang="ru-RU" b="1" i="0" dirty="0" smtClean="0">
                <a:latin typeface="Eras Medium ITC" pitchFamily="34" charset="0"/>
              </a:rPr>
              <a:t>и экологический аудит</a:t>
            </a:r>
            <a:r>
              <a:rPr lang="en-US" b="1" i="0" dirty="0" smtClean="0">
                <a:latin typeface="Eras Medium ITC" pitchFamily="34" charset="0"/>
              </a:rPr>
              <a:t>	  </a:t>
            </a:r>
            <a:r>
              <a:rPr lang="ru-RU" b="1" i="0" dirty="0" smtClean="0">
                <a:solidFill>
                  <a:srgbClr val="C00000"/>
                </a:solidFill>
                <a:latin typeface="Eras Medium ITC" pitchFamily="34" charset="0"/>
              </a:rPr>
              <a:t> </a:t>
            </a:r>
            <a:r>
              <a:rPr lang="en-US" b="1" i="0" dirty="0" smtClean="0">
                <a:solidFill>
                  <a:srgbClr val="C00000"/>
                </a:solidFill>
                <a:latin typeface="Eras Medium ITC" pitchFamily="34" charset="0"/>
              </a:rPr>
              <a:t>1</a:t>
            </a:r>
            <a:endParaRPr lang="en-GB" dirty="0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750834391"/>
              </p:ext>
            </p:extLst>
          </p:nvPr>
        </p:nvGraphicFramePr>
        <p:xfrm>
          <a:off x="178692" y="1756128"/>
          <a:ext cx="8713788" cy="36890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6971"/>
                <a:gridCol w="3378300"/>
                <a:gridCol w="3528517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Характеристики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Природоохранные инспекции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Экологический аудит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2200" dirty="0" smtClean="0"/>
                        <a:t>Основные задачи</a:t>
                      </a:r>
                      <a:endParaRPr lang="en-GB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2200" dirty="0" smtClean="0"/>
                        <a:t>Минимизация негативного воздействия на ОС</a:t>
                      </a:r>
                    </a:p>
                    <a:p>
                      <a:pPr>
                        <a:lnSpc>
                          <a:spcPct val="8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2200" dirty="0" smtClean="0"/>
                        <a:t>Правоприменение: контроль</a:t>
                      </a:r>
                      <a:r>
                        <a:rPr lang="ru-RU" sz="2200" baseline="0" dirty="0" smtClean="0"/>
                        <a:t> </a:t>
                      </a:r>
                      <a:r>
                        <a:rPr lang="ru-RU" sz="2200" dirty="0" smtClean="0"/>
                        <a:t>соответствия и поддержка соответствия требованиям комплексного разрешения</a:t>
                      </a:r>
                      <a:endParaRPr lang="en-GB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dirty="0" smtClean="0"/>
                        <a:t>Минимизация негативного воздействия на ОС</a:t>
                      </a:r>
                    </a:p>
                    <a:p>
                      <a:pPr>
                        <a:lnSpc>
                          <a:spcPct val="8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2200" dirty="0" smtClean="0"/>
                        <a:t>Объективная</a:t>
                      </a:r>
                      <a:r>
                        <a:rPr lang="ru-RU" sz="2200" baseline="0" dirty="0" smtClean="0"/>
                        <a:t> оценка соответствия установленным требованиям</a:t>
                      </a:r>
                    </a:p>
                    <a:p>
                      <a:pPr>
                        <a:lnSpc>
                          <a:spcPct val="8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2200" baseline="0" dirty="0" smtClean="0"/>
                        <a:t>Разработка рекомендаций по обеспечению соответствия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200" dirty="0" smtClean="0"/>
                        <a:t>Исполнители</a:t>
                      </a:r>
                      <a:endParaRPr lang="en-GB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dirty="0" smtClean="0"/>
                        <a:t>Природоохранные инспекторы</a:t>
                      </a:r>
                      <a:endParaRPr lang="en-GB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dirty="0" smtClean="0"/>
                        <a:t>Экологи-аудиторы (внутренние и сторонние)</a:t>
                      </a:r>
                      <a:endParaRPr lang="en-GB" sz="2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05A1-0D79-4501-8057-91F0F4624B08}" type="slidenum">
              <a:rPr lang="en-GB" smtClean="0"/>
              <a:pPr/>
              <a:t>20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96746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837481535"/>
              </p:ext>
            </p:extLst>
          </p:nvPr>
        </p:nvGraphicFramePr>
        <p:xfrm>
          <a:off x="323528" y="1268761"/>
          <a:ext cx="8229600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4480"/>
                <a:gridCol w="3590056"/>
                <a:gridCol w="3405064"/>
              </a:tblGrid>
              <a:tr h="36003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Основные этапы /</a:t>
                      </a:r>
                      <a:r>
                        <a:rPr lang="ru-RU" sz="1800" baseline="0" dirty="0" smtClean="0"/>
                        <a:t> </a:t>
                      </a:r>
                      <a:r>
                        <a:rPr lang="ru-RU" sz="1800" dirty="0" smtClean="0"/>
                        <a:t>методы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Планирование инспекции</a:t>
                      </a:r>
                    </a:p>
                    <a:p>
                      <a:r>
                        <a:rPr lang="ru-RU" sz="1800" b="1" dirty="0" smtClean="0"/>
                        <a:t>Сбор</a:t>
                      </a:r>
                      <a:r>
                        <a:rPr lang="ru-RU" sz="1800" b="1" baseline="0" dirty="0" smtClean="0"/>
                        <a:t> и анализ предварительной информации</a:t>
                      </a:r>
                    </a:p>
                    <a:p>
                      <a:r>
                        <a:rPr lang="ru-RU" sz="1800" b="1" baseline="0" dirty="0" smtClean="0"/>
                        <a:t>Формирование группы</a:t>
                      </a:r>
                    </a:p>
                    <a:p>
                      <a:r>
                        <a:rPr lang="ru-RU" sz="1800" b="1" baseline="0" dirty="0" smtClean="0"/>
                        <a:t>Подготовка и заполнение анкет</a:t>
                      </a:r>
                    </a:p>
                    <a:p>
                      <a:r>
                        <a:rPr lang="ru-RU" sz="1800" b="1" baseline="0" dirty="0" smtClean="0"/>
                        <a:t>Определение приоритетов</a:t>
                      </a:r>
                    </a:p>
                    <a:p>
                      <a:r>
                        <a:rPr lang="ru-RU" sz="1800" b="1" baseline="0" dirty="0" smtClean="0"/>
                        <a:t>Работы на площадке</a:t>
                      </a:r>
                    </a:p>
                    <a:p>
                      <a:r>
                        <a:rPr lang="ru-RU" sz="1800" baseline="0" dirty="0" smtClean="0"/>
                        <a:t>Выявление несоответствий</a:t>
                      </a:r>
                    </a:p>
                    <a:p>
                      <a:r>
                        <a:rPr lang="ru-RU" sz="1800" baseline="0" dirty="0" smtClean="0"/>
                        <a:t>Материальный баланс</a:t>
                      </a:r>
                    </a:p>
                    <a:p>
                      <a:r>
                        <a:rPr lang="ru-RU" sz="1800" baseline="0" dirty="0" smtClean="0"/>
                        <a:t>Измерения, фото, видео…</a:t>
                      </a:r>
                    </a:p>
                    <a:p>
                      <a:r>
                        <a:rPr lang="ru-RU" sz="1800" baseline="0" dirty="0" smtClean="0"/>
                        <a:t>Интервью</a:t>
                      </a:r>
                    </a:p>
                    <a:p>
                      <a:r>
                        <a:rPr lang="ru-RU" sz="1800" b="1" baseline="0" dirty="0" smtClean="0"/>
                        <a:t>Выявление возможностей ликвидации несоответствий</a:t>
                      </a:r>
                    </a:p>
                    <a:p>
                      <a:r>
                        <a:rPr lang="ru-RU" sz="1800" b="1" baseline="0" dirty="0" smtClean="0"/>
                        <a:t>Подготовка заключения</a:t>
                      </a:r>
                    </a:p>
                    <a:p>
                      <a:r>
                        <a:rPr lang="ru-RU" sz="1800" b="1" baseline="0" dirty="0" smtClean="0"/>
                        <a:t>Принятие решений </a:t>
                      </a:r>
                      <a:r>
                        <a:rPr lang="ru-RU" sz="1800" b="1" baseline="0" dirty="0" smtClean="0">
                          <a:solidFill>
                            <a:srgbClr val="C00000"/>
                          </a:solidFill>
                        </a:rPr>
                        <a:t>специально уполномоченным органом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Планирование аудита</a:t>
                      </a:r>
                    </a:p>
                    <a:p>
                      <a:r>
                        <a:rPr lang="ru-RU" sz="1800" b="1" dirty="0" smtClean="0"/>
                        <a:t>Сбор</a:t>
                      </a:r>
                      <a:r>
                        <a:rPr lang="ru-RU" sz="1800" b="1" baseline="0" dirty="0" smtClean="0"/>
                        <a:t> и анализ предварительной информации</a:t>
                      </a:r>
                    </a:p>
                    <a:p>
                      <a:r>
                        <a:rPr lang="ru-RU" sz="1800" b="1" baseline="0" dirty="0" smtClean="0"/>
                        <a:t>Формирование группы</a:t>
                      </a:r>
                    </a:p>
                    <a:p>
                      <a:r>
                        <a:rPr lang="ru-RU" sz="1800" b="1" baseline="0" dirty="0" smtClean="0"/>
                        <a:t>Подготовка и заполнение анкет</a:t>
                      </a:r>
                    </a:p>
                    <a:p>
                      <a:r>
                        <a:rPr lang="ru-RU" sz="1800" b="1" baseline="0" dirty="0" smtClean="0"/>
                        <a:t>Определение приоритетов</a:t>
                      </a:r>
                    </a:p>
                    <a:p>
                      <a:r>
                        <a:rPr lang="ru-RU" sz="1800" b="1" baseline="0" dirty="0" smtClean="0"/>
                        <a:t>Работы на площадке</a:t>
                      </a:r>
                    </a:p>
                    <a:p>
                      <a:r>
                        <a:rPr lang="ru-RU" sz="1800" baseline="0" dirty="0" smtClean="0"/>
                        <a:t>Выявление несоответствий</a:t>
                      </a:r>
                    </a:p>
                    <a:p>
                      <a:r>
                        <a:rPr lang="ru-RU" sz="1800" baseline="0" dirty="0" smtClean="0"/>
                        <a:t>Материальный баланс</a:t>
                      </a:r>
                    </a:p>
                    <a:p>
                      <a:r>
                        <a:rPr lang="ru-RU" sz="1800" baseline="0" dirty="0" smtClean="0"/>
                        <a:t>Измерения, фото, видео…</a:t>
                      </a:r>
                    </a:p>
                    <a:p>
                      <a:r>
                        <a:rPr lang="ru-RU" sz="1800" baseline="0" dirty="0" smtClean="0"/>
                        <a:t>Интервью</a:t>
                      </a:r>
                    </a:p>
                    <a:p>
                      <a:r>
                        <a:rPr lang="ru-RU" sz="1800" b="1" baseline="0" dirty="0" smtClean="0"/>
                        <a:t>Выявление возможностей ликвидации несоответствий</a:t>
                      </a:r>
                    </a:p>
                    <a:p>
                      <a:r>
                        <a:rPr lang="ru-RU" sz="1800" b="1" dirty="0" smtClean="0"/>
                        <a:t>Подготовка заключения</a:t>
                      </a:r>
                      <a:r>
                        <a:rPr lang="ru-RU" sz="1800" dirty="0" smtClean="0"/>
                        <a:t> </a:t>
                      </a:r>
                      <a:r>
                        <a:rPr lang="ru-RU" sz="1800" b="1" dirty="0" smtClean="0">
                          <a:solidFill>
                            <a:srgbClr val="C00000"/>
                          </a:solidFill>
                        </a:rPr>
                        <a:t>для руководства компании</a:t>
                      </a:r>
                    </a:p>
                    <a:p>
                      <a:r>
                        <a:rPr lang="ru-RU" sz="1800" b="1" dirty="0" smtClean="0"/>
                        <a:t>Принятие решений</a:t>
                      </a:r>
                      <a:r>
                        <a:rPr lang="ru-RU" sz="1800" dirty="0" smtClean="0"/>
                        <a:t> руководством </a:t>
                      </a:r>
                      <a:r>
                        <a:rPr lang="ru-RU" sz="1800" b="1" dirty="0" smtClean="0">
                          <a:solidFill>
                            <a:srgbClr val="C00000"/>
                          </a:solidFill>
                        </a:rPr>
                        <a:t>компании</a:t>
                      </a:r>
                      <a:endParaRPr lang="en-GB" sz="1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05A1-0D79-4501-8057-91F0F4624B08}" type="slidenum">
              <a:rPr lang="en-GB" smtClean="0"/>
              <a:pPr/>
              <a:t>21</a:t>
            </a:fld>
            <a:endParaRPr lang="en-GB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928992" cy="77809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0" dirty="0" smtClean="0">
                <a:latin typeface="Eras Medium ITC" pitchFamily="34" charset="0"/>
              </a:rPr>
              <a:t>Природоохранные инспекции </a:t>
            </a:r>
            <a:br>
              <a:rPr lang="ru-RU" b="1" i="0" dirty="0" smtClean="0">
                <a:latin typeface="Eras Medium ITC" pitchFamily="34" charset="0"/>
              </a:rPr>
            </a:br>
            <a:r>
              <a:rPr lang="ru-RU" b="1" i="0" dirty="0" smtClean="0">
                <a:latin typeface="Eras Medium ITC" pitchFamily="34" charset="0"/>
              </a:rPr>
              <a:t>и экологический аудит </a:t>
            </a:r>
            <a:r>
              <a:rPr lang="en-US" b="1" i="0" dirty="0" smtClean="0">
                <a:latin typeface="Eras Medium ITC" pitchFamily="34" charset="0"/>
              </a:rPr>
              <a:t>	</a:t>
            </a:r>
            <a:r>
              <a:rPr lang="ru-RU" b="1" i="0" dirty="0" smtClean="0">
                <a:solidFill>
                  <a:srgbClr val="C00000"/>
                </a:solidFill>
                <a:latin typeface="Eras Medium ITC" pitchFamily="34" charset="0"/>
              </a:rPr>
              <a:t>2</a:t>
            </a:r>
            <a:r>
              <a:rPr lang="ru-RU" b="1" i="0" dirty="0">
                <a:latin typeface="Eras Medium ITC" pitchFamily="34" charset="0"/>
              </a:rPr>
              <a:t>	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18745060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i="0" dirty="0" smtClean="0">
                <a:latin typeface="Eras Medium ITC" pitchFamily="34" charset="0"/>
              </a:rPr>
              <a:t>Инспекции по проверке правомерности жалоб и заявлений</a:t>
            </a:r>
            <a:endParaRPr lang="en-GB" sz="3600" b="1" i="0" dirty="0">
              <a:solidFill>
                <a:srgbClr val="C00000"/>
              </a:solidFill>
              <a:latin typeface="Eras Medium ITC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96752"/>
            <a:ext cx="8496944" cy="5400600"/>
          </a:xfrm>
        </p:spPr>
        <p:txBody>
          <a:bodyPr>
            <a:normAutofit fontScale="92500"/>
          </a:bodyPr>
          <a:lstStyle/>
          <a:p>
            <a:r>
              <a:rPr lang="ru-RU" sz="2300" b="1" dirty="0">
                <a:solidFill>
                  <a:schemeClr val="tx2"/>
                </a:solidFill>
              </a:rPr>
              <a:t>Организация должна </a:t>
            </a:r>
          </a:p>
          <a:p>
            <a:pPr lvl="1"/>
            <a:r>
              <a:rPr lang="ru-RU" sz="2300" dirty="0"/>
              <a:t>установить, внедрить и поддерживать </a:t>
            </a:r>
            <a:r>
              <a:rPr lang="ru-RU" sz="2300" b="1" dirty="0">
                <a:solidFill>
                  <a:srgbClr val="C00000"/>
                </a:solidFill>
              </a:rPr>
              <a:t>процедуру(ы) для выявления потенциально возможных аварий и нештатных ситуаций</a:t>
            </a:r>
            <a:r>
              <a:rPr lang="ru-RU" sz="2300" dirty="0"/>
              <a:t>, которые могут оказывать воздействие(я) на окружающую среду, и как организация будет на них реагировать;</a:t>
            </a:r>
          </a:p>
          <a:p>
            <a:pPr lvl="1"/>
            <a:r>
              <a:rPr lang="ru-RU" sz="2300" b="1" dirty="0">
                <a:solidFill>
                  <a:srgbClr val="C00000"/>
                </a:solidFill>
              </a:rPr>
              <a:t>реагировать на возникающие нештатные ситуации и аварии </a:t>
            </a:r>
            <a:r>
              <a:rPr lang="ru-RU" sz="2300" dirty="0"/>
              <a:t>и предотвращать или смягчать связанные с ними негативные воздействия на окружающую среду.</a:t>
            </a:r>
          </a:p>
          <a:p>
            <a:pPr lvl="1"/>
            <a:r>
              <a:rPr lang="ru-RU" sz="2300" dirty="0"/>
              <a:t>периодически </a:t>
            </a:r>
            <a:r>
              <a:rPr lang="ru-RU" sz="2300" b="1" dirty="0">
                <a:solidFill>
                  <a:srgbClr val="C00000"/>
                </a:solidFill>
              </a:rPr>
              <a:t>анализировать </a:t>
            </a:r>
            <a:r>
              <a:rPr lang="ru-RU" sz="2300" dirty="0"/>
              <a:t>и при необходимости </a:t>
            </a:r>
            <a:r>
              <a:rPr lang="ru-RU" sz="2300" b="1" dirty="0">
                <a:solidFill>
                  <a:srgbClr val="C00000"/>
                </a:solidFill>
              </a:rPr>
              <a:t>пересматривать процедуры</a:t>
            </a:r>
            <a:r>
              <a:rPr lang="ru-RU" sz="2300" dirty="0"/>
              <a:t>, касающиеся ее подготовленности к нештатным ситуациям и ответных действий, в особенности, по факту аварии или нештатной ситуации;</a:t>
            </a:r>
          </a:p>
          <a:p>
            <a:pPr lvl="1"/>
            <a:r>
              <a:rPr lang="ru-RU" sz="2300" dirty="0"/>
              <a:t>периодически </a:t>
            </a:r>
            <a:r>
              <a:rPr lang="ru-RU" sz="2300" b="1" dirty="0">
                <a:solidFill>
                  <a:srgbClr val="C00000"/>
                </a:solidFill>
              </a:rPr>
              <a:t>проверять на практике </a:t>
            </a:r>
            <a:r>
              <a:rPr lang="ru-RU" sz="2300" dirty="0"/>
              <a:t>такие процедуры, если это осуществимо.</a:t>
            </a:r>
          </a:p>
          <a:p>
            <a:pPr lvl="2"/>
            <a:r>
              <a:rPr lang="en-US" sz="2300" dirty="0" smtClean="0"/>
              <a:t>ISO </a:t>
            </a:r>
            <a:r>
              <a:rPr lang="en-US" sz="2300" dirty="0"/>
              <a:t>14001:2004</a:t>
            </a:r>
            <a:endParaRPr lang="ru-RU" sz="2300" dirty="0"/>
          </a:p>
          <a:p>
            <a:pPr>
              <a:spcBef>
                <a:spcPts val="100"/>
              </a:spcBef>
            </a:pPr>
            <a:endParaRPr lang="ru-RU" sz="2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05A1-0D79-4501-8057-91F0F4624B08}" type="slidenum">
              <a:rPr lang="en-GB" smtClean="0"/>
              <a:pPr/>
              <a:t>22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8522636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5" name="Picture 3" descr="D:\Documents\! Projects !\GEOPLAN\Kostroma\Pictures\Sibcab-changes\wastewas.jpg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630" y="836712"/>
            <a:ext cx="9144000" cy="588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79512" y="116632"/>
            <a:ext cx="8712968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i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ru-RU" sz="2800" b="1" i="0" dirty="0">
                <a:solidFill>
                  <a:srgbClr val="C00000"/>
                </a:solidFill>
                <a:latin typeface="Eras Medium ITC" pitchFamily="34" charset="0"/>
              </a:rPr>
              <a:t>П</a:t>
            </a:r>
            <a:r>
              <a:rPr lang="ru-RU" sz="2800" b="1" i="0" dirty="0" smtClean="0">
                <a:solidFill>
                  <a:srgbClr val="C00000"/>
                </a:solidFill>
                <a:latin typeface="Eras Medium ITC" pitchFamily="34" charset="0"/>
              </a:rPr>
              <a:t>ричина жалоб жильцов на состояние </a:t>
            </a:r>
            <a:r>
              <a:rPr lang="ru-RU" sz="2800" b="1" i="0" dirty="0" err="1" smtClean="0">
                <a:solidFill>
                  <a:srgbClr val="C00000"/>
                </a:solidFill>
                <a:latin typeface="Eras Medium ITC" pitchFamily="34" charset="0"/>
              </a:rPr>
              <a:t>промплощадки</a:t>
            </a:r>
            <a:endParaRPr lang="en-GB" sz="2800" b="1" i="0" dirty="0">
              <a:solidFill>
                <a:srgbClr val="C00000"/>
              </a:solidFill>
              <a:latin typeface="Eras Medium ITC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19048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62" name="Picture 6" descr="C:\My Documents\Serge\Geoplan\SCNew\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56" y="252521"/>
            <a:ext cx="8964488" cy="63529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79512" y="116632"/>
            <a:ext cx="5904656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i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ru-RU" sz="2800" b="1" i="0" dirty="0" smtClean="0">
                <a:solidFill>
                  <a:srgbClr val="C00000"/>
                </a:solidFill>
                <a:latin typeface="Eras Medium ITC" pitchFamily="34" charset="0"/>
              </a:rPr>
              <a:t>Тот же участок после расчистки</a:t>
            </a:r>
            <a:endParaRPr lang="en-GB" sz="2800" b="1" i="0" dirty="0">
              <a:solidFill>
                <a:srgbClr val="C00000"/>
              </a:solidFill>
              <a:latin typeface="Eras Medium ITC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78967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0" dirty="0" smtClean="0"/>
              <a:t>Порядок действий инспектора </a:t>
            </a:r>
            <a:br>
              <a:rPr lang="ru-RU" b="1" i="0" dirty="0" smtClean="0"/>
            </a:br>
            <a:r>
              <a:rPr lang="ru-RU" b="1" i="0" dirty="0" smtClean="0"/>
              <a:t>при расследовании аварии</a:t>
            </a:r>
            <a:endParaRPr lang="en-US" b="1" i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400600"/>
          </a:xfrm>
        </p:spPr>
        <p:txBody>
          <a:bodyPr>
            <a:normAutofit/>
          </a:bodyPr>
          <a:lstStyle/>
          <a:p>
            <a:pPr lvl="0">
              <a:spcBef>
                <a:spcPts val="200"/>
              </a:spcBef>
            </a:pPr>
            <a:r>
              <a:rPr lang="ru-RU" sz="2300" dirty="0">
                <a:solidFill>
                  <a:schemeClr val="tx2"/>
                </a:solidFill>
              </a:rPr>
              <a:t>Приехать на площадку</a:t>
            </a:r>
          </a:p>
          <a:p>
            <a:pPr lvl="0">
              <a:spcBef>
                <a:spcPts val="200"/>
              </a:spcBef>
            </a:pPr>
            <a:r>
              <a:rPr lang="ru-RU" sz="2300" dirty="0">
                <a:solidFill>
                  <a:schemeClr val="tx2"/>
                </a:solidFill>
              </a:rPr>
              <a:t>Установить ответственное лицо</a:t>
            </a:r>
          </a:p>
          <a:p>
            <a:pPr lvl="0">
              <a:spcBef>
                <a:spcPts val="200"/>
              </a:spcBef>
            </a:pPr>
            <a:r>
              <a:rPr lang="ru-RU" sz="2300" dirty="0">
                <a:solidFill>
                  <a:schemeClr val="tx2"/>
                </a:solidFill>
              </a:rPr>
              <a:t>Получить доступ к описанию процедуры предотвращения нештатных ситуаций и реагирования на них</a:t>
            </a:r>
          </a:p>
          <a:p>
            <a:pPr lvl="0">
              <a:spcBef>
                <a:spcPts val="200"/>
              </a:spcBef>
            </a:pPr>
            <a:r>
              <a:rPr lang="ru-RU" sz="2300" dirty="0">
                <a:solidFill>
                  <a:schemeClr val="tx2"/>
                </a:solidFill>
              </a:rPr>
              <a:t>Проверить информацию и опросить тех, кто сообщил об аварии, и свидетелей</a:t>
            </a:r>
          </a:p>
          <a:p>
            <a:pPr lvl="0">
              <a:spcBef>
                <a:spcPts val="200"/>
              </a:spcBef>
            </a:pPr>
            <a:r>
              <a:rPr lang="ru-RU" sz="2300" dirty="0">
                <a:solidFill>
                  <a:schemeClr val="tx2"/>
                </a:solidFill>
              </a:rPr>
              <a:t>Детально описать ситуацию, сделать необходимые схемы, зарисовки, фотографии</a:t>
            </a:r>
          </a:p>
          <a:p>
            <a:pPr lvl="0">
              <a:spcBef>
                <a:spcPts val="200"/>
              </a:spcBef>
            </a:pPr>
            <a:r>
              <a:rPr lang="ru-RU" sz="2300" dirty="0">
                <a:solidFill>
                  <a:schemeClr val="tx2"/>
                </a:solidFill>
              </a:rPr>
              <a:t>Провести </a:t>
            </a:r>
            <a:r>
              <a:rPr lang="ru-RU" sz="2300" dirty="0" err="1">
                <a:solidFill>
                  <a:schemeClr val="tx2"/>
                </a:solidFill>
              </a:rPr>
              <a:t>пробоотбор</a:t>
            </a:r>
            <a:r>
              <a:rPr lang="ru-RU" sz="2300" dirty="0">
                <a:solidFill>
                  <a:schemeClr val="tx2"/>
                </a:solidFill>
              </a:rPr>
              <a:t> и измерения (если необходимо в порядке сбора доказательств)</a:t>
            </a:r>
          </a:p>
          <a:p>
            <a:pPr lvl="0">
              <a:spcBef>
                <a:spcPts val="200"/>
              </a:spcBef>
            </a:pPr>
            <a:r>
              <a:rPr lang="ru-RU" sz="2300" dirty="0">
                <a:solidFill>
                  <a:schemeClr val="tx2"/>
                </a:solidFill>
              </a:rPr>
              <a:t>По мере возможности, подготовить отчет непосредственно на площадке</a:t>
            </a:r>
          </a:p>
          <a:p>
            <a:pPr lvl="1">
              <a:spcBef>
                <a:spcPts val="200"/>
              </a:spcBef>
            </a:pPr>
            <a:r>
              <a:rPr lang="ru-RU" sz="2300" dirty="0"/>
              <a:t>Избегать заключений, основанных не на свидетельствах проверки, а исключительно на предположениях  </a:t>
            </a:r>
            <a:endParaRPr lang="en-US" sz="2300" dirty="0"/>
          </a:p>
          <a:p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05A1-0D79-4501-8057-91F0F4624B08}" type="slidenum">
              <a:rPr lang="en-GB" smtClean="0"/>
              <a:pPr/>
              <a:t>25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9980273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682752" cy="1143000"/>
          </a:xfrm>
        </p:spPr>
        <p:txBody>
          <a:bodyPr/>
          <a:lstStyle/>
          <a:p>
            <a:r>
              <a:rPr lang="ru-RU" b="1" i="0" dirty="0" smtClean="0"/>
              <a:t>Схема аварии</a:t>
            </a:r>
            <a:endParaRPr lang="en-US" b="1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05A1-0D79-4501-8057-91F0F4624B08}" type="slidenum">
              <a:rPr lang="en-GB" smtClean="0"/>
              <a:pPr/>
              <a:t>26</a:t>
            </a:fld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340768"/>
            <a:ext cx="3466728" cy="50405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100" dirty="0" smtClean="0">
                <a:solidFill>
                  <a:srgbClr val="0070C0"/>
                </a:solidFill>
              </a:rPr>
              <a:t>Схема аварии и распространения пожара на нефтеперерабатывающем заводе в Пенсильвании </a:t>
            </a:r>
            <a:br>
              <a:rPr lang="ru-RU" sz="2100" dirty="0" smtClean="0">
                <a:solidFill>
                  <a:srgbClr val="0070C0"/>
                </a:solidFill>
              </a:rPr>
            </a:br>
            <a:r>
              <a:rPr lang="ru-RU" sz="2100" dirty="0" smtClean="0">
                <a:solidFill>
                  <a:srgbClr val="0070C0"/>
                </a:solidFill>
              </a:rPr>
              <a:t>(</a:t>
            </a:r>
            <a:r>
              <a:rPr lang="en-GB" sz="2100" b="1" dirty="0">
                <a:solidFill>
                  <a:srgbClr val="0070C0"/>
                </a:solidFill>
              </a:rPr>
              <a:t>Pennzoil </a:t>
            </a:r>
            <a:r>
              <a:rPr lang="en-GB" sz="2100" b="1" dirty="0" smtClean="0">
                <a:solidFill>
                  <a:srgbClr val="0070C0"/>
                </a:solidFill>
              </a:rPr>
              <a:t>Refinery</a:t>
            </a:r>
            <a:r>
              <a:rPr lang="ru-RU" sz="2100" b="1" dirty="0" smtClean="0">
                <a:solidFill>
                  <a:srgbClr val="0070C0"/>
                </a:solidFill>
              </a:rPr>
              <a:t>), </a:t>
            </a:r>
            <a:r>
              <a:rPr lang="ru-RU" sz="2100" dirty="0" smtClean="0">
                <a:solidFill>
                  <a:srgbClr val="0070C0"/>
                </a:solidFill>
              </a:rPr>
              <a:t>1996 г.</a:t>
            </a:r>
            <a:endParaRPr lang="en-US" sz="2100" dirty="0">
              <a:solidFill>
                <a:srgbClr val="0070C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6446" y="433387"/>
            <a:ext cx="4445482" cy="6091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1538114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850106"/>
          </a:xfrm>
        </p:spPr>
        <p:txBody>
          <a:bodyPr>
            <a:normAutofit fontScale="90000"/>
          </a:bodyPr>
          <a:lstStyle/>
          <a:p>
            <a:r>
              <a:rPr lang="ru-RU" sz="3600" b="1" i="0" dirty="0" smtClean="0"/>
              <a:t>Требования к отчёту о проведении инспекции</a:t>
            </a:r>
            <a:endParaRPr lang="en-US" sz="3600" b="1" i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544616"/>
          </a:xfrm>
        </p:spPr>
        <p:txBody>
          <a:bodyPr>
            <a:normAutofit/>
          </a:bodyPr>
          <a:lstStyle/>
          <a:p>
            <a:r>
              <a:rPr lang="ru-RU" sz="2300" dirty="0">
                <a:solidFill>
                  <a:schemeClr val="tx2"/>
                </a:solidFill>
              </a:rPr>
              <a:t>Точность, аккуратность отражения ситуации</a:t>
            </a:r>
          </a:p>
          <a:p>
            <a:r>
              <a:rPr lang="ru-RU" sz="2300" dirty="0">
                <a:solidFill>
                  <a:schemeClr val="tx2"/>
                </a:solidFill>
              </a:rPr>
              <a:t>Адекватность, соответствие поставленным целям и задачам</a:t>
            </a:r>
          </a:p>
          <a:p>
            <a:r>
              <a:rPr lang="ru-RU" sz="2300" dirty="0">
                <a:solidFill>
                  <a:schemeClr val="tx2"/>
                </a:solidFill>
              </a:rPr>
              <a:t>Объективность, отсутствие эмоциональной окраски</a:t>
            </a:r>
          </a:p>
          <a:p>
            <a:r>
              <a:rPr lang="ru-RU" sz="2300" dirty="0">
                <a:solidFill>
                  <a:schemeClr val="tx2"/>
                </a:solidFill>
              </a:rPr>
              <a:t>Полнота, отражение всей существенной информации</a:t>
            </a:r>
          </a:p>
          <a:p>
            <a:r>
              <a:rPr lang="ru-RU" sz="2300" dirty="0">
                <a:solidFill>
                  <a:schemeClr val="tx2"/>
                </a:solidFill>
              </a:rPr>
              <a:t>Логичность построения</a:t>
            </a:r>
          </a:p>
          <a:p>
            <a:r>
              <a:rPr lang="ru-RU" sz="2300" dirty="0">
                <a:solidFill>
                  <a:schemeClr val="tx2"/>
                </a:solidFill>
              </a:rPr>
              <a:t>Обоснованность, соответствие объективным свидетельствам проверки (с приложением таковых</a:t>
            </a:r>
            <a:r>
              <a:rPr lang="ru-RU" sz="2300" dirty="0" smtClean="0">
                <a:solidFill>
                  <a:schemeClr val="tx2"/>
                </a:solidFill>
              </a:rPr>
              <a:t>)</a:t>
            </a:r>
          </a:p>
          <a:p>
            <a:r>
              <a:rPr lang="ru-RU" sz="2300" dirty="0" smtClean="0">
                <a:solidFill>
                  <a:schemeClr val="tx2"/>
                </a:solidFill>
              </a:rPr>
              <a:t>Наличие чётких выводов (оснований для принятия решений)</a:t>
            </a:r>
          </a:p>
          <a:p>
            <a:r>
              <a:rPr lang="ru-RU" sz="2300" dirty="0" smtClean="0">
                <a:solidFill>
                  <a:schemeClr val="tx2"/>
                </a:solidFill>
              </a:rPr>
              <a:t>Профессиональный характер текста, иллюстраций и пр. </a:t>
            </a:r>
            <a:endParaRPr lang="ru-RU" sz="2300" dirty="0">
              <a:solidFill>
                <a:schemeClr val="tx2"/>
              </a:solidFill>
            </a:endParaRPr>
          </a:p>
          <a:p>
            <a:endParaRPr lang="ru-RU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05A1-0D79-4501-8057-91F0F4624B08}" type="slidenum">
              <a:rPr lang="en-GB" smtClean="0"/>
              <a:pPr/>
              <a:t>27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347497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73050"/>
            <a:ext cx="3465513" cy="779686"/>
          </a:xfrm>
        </p:spPr>
        <p:txBody>
          <a:bodyPr>
            <a:normAutofit fontScale="90000"/>
          </a:bodyPr>
          <a:lstStyle/>
          <a:p>
            <a:r>
              <a:rPr lang="ru-RU" sz="3600" i="0" dirty="0">
                <a:solidFill>
                  <a:schemeClr val="accent1">
                    <a:lumMod val="75000"/>
                  </a:schemeClr>
                </a:solidFill>
                <a:latin typeface="Eras Medium ITC" pitchFamily="34" charset="0"/>
              </a:rPr>
              <a:t>Принятие решений</a:t>
            </a:r>
            <a:endParaRPr lang="en-GB" sz="3600" i="0" dirty="0">
              <a:solidFill>
                <a:schemeClr val="accent1">
                  <a:lumMod val="75000"/>
                </a:schemeClr>
              </a:solidFill>
              <a:latin typeface="Eras Medium ITC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0" y="1052736"/>
            <a:ext cx="3491880" cy="5805264"/>
          </a:xfrm>
        </p:spPr>
        <p:txBody>
          <a:bodyPr>
            <a:normAutofit fontScale="92500"/>
          </a:bodyPr>
          <a:lstStyle/>
          <a:p>
            <a:pPr marL="0" lvl="1"/>
            <a:r>
              <a:rPr lang="ru-RU" sz="2900" b="1" dirty="0" smtClean="0"/>
              <a:t>Основные принципы</a:t>
            </a:r>
            <a:r>
              <a:rPr lang="ru-RU" sz="2900" dirty="0" smtClean="0"/>
              <a:t>: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ru-RU" sz="2400" dirty="0" smtClean="0"/>
              <a:t>Дифференцированный подход к нарушениям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ru-RU" sz="2400" dirty="0" smtClean="0"/>
              <a:t>Внимание к повторным нарушениям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ru-RU" sz="2400" dirty="0" smtClean="0"/>
              <a:t>Выявление (возможностей) улучшений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ru-RU" sz="2400" dirty="0" smtClean="0"/>
              <a:t>Определение необходимости пересмотра условий разрешения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ru-RU" sz="2400" dirty="0" smtClean="0"/>
              <a:t>Планирование следующей инспекции</a:t>
            </a:r>
          </a:p>
          <a:p>
            <a:pPr marL="342900" lvl="1" indent="-342900">
              <a:buFont typeface="Arial" pitchFamily="34" charset="0"/>
              <a:buChar char="•"/>
            </a:pPr>
            <a:endParaRPr lang="ru-RU" sz="22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05A1-0D79-4501-8057-91F0F4624B08}" type="slidenum">
              <a:rPr lang="en-GB" smtClean="0"/>
              <a:pPr/>
              <a:t>28</a:t>
            </a:fld>
            <a:endParaRPr lang="en-GB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0321" y="404664"/>
            <a:ext cx="5933679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6166080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928992" cy="1138138"/>
          </a:xfrm>
        </p:spPr>
        <p:txBody>
          <a:bodyPr>
            <a:normAutofit/>
          </a:bodyPr>
          <a:lstStyle/>
          <a:p>
            <a:pPr algn="ctr"/>
            <a:r>
              <a:rPr lang="ru-RU" sz="3200" b="1" i="0" dirty="0" smtClean="0">
                <a:latin typeface="Eras Medium ITC" pitchFamily="34" charset="0"/>
              </a:rPr>
              <a:t>Комплексные экологические инспекции </a:t>
            </a:r>
            <a:r>
              <a:rPr lang="en-US" sz="3200" b="1" i="0" dirty="0" smtClean="0">
                <a:latin typeface="Eras Medium ITC" pitchFamily="34" charset="0"/>
              </a:rPr>
              <a:t/>
            </a:r>
            <a:br>
              <a:rPr lang="en-US" sz="3200" b="1" i="0" dirty="0" smtClean="0">
                <a:latin typeface="Eras Medium ITC" pitchFamily="34" charset="0"/>
              </a:rPr>
            </a:br>
            <a:r>
              <a:rPr lang="ru-RU" sz="3200" b="1" i="0" dirty="0" smtClean="0">
                <a:latin typeface="Eras Medium ITC" pitchFamily="34" charset="0"/>
              </a:rPr>
              <a:t>в странах-участницах проекта</a:t>
            </a:r>
            <a:r>
              <a:rPr lang="ru-RU" sz="3200" b="1" i="0" dirty="0">
                <a:latin typeface="Eras Medium ITC" pitchFamily="34" charset="0"/>
              </a:rPr>
              <a:t>	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556792"/>
            <a:ext cx="8640960" cy="5112568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Подготовка общего Руководства по комплексным природоохранным инспекциям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Учёт национального опыта и подготовка национальных руководств</a:t>
            </a:r>
          </a:p>
          <a:p>
            <a:pPr lvl="1"/>
            <a:r>
              <a:rPr lang="ru-RU" sz="2800" b="1" dirty="0" smtClean="0">
                <a:solidFill>
                  <a:srgbClr val="00B050"/>
                </a:solidFill>
              </a:rPr>
              <a:t>Опыт </a:t>
            </a:r>
            <a:r>
              <a:rPr lang="ru-RU" sz="2800" b="1" dirty="0">
                <a:solidFill>
                  <a:srgbClr val="00B050"/>
                </a:solidFill>
              </a:rPr>
              <a:t>Республики </a:t>
            </a:r>
            <a:r>
              <a:rPr lang="ru-RU" sz="2800" b="1" dirty="0" smtClean="0">
                <a:solidFill>
                  <a:srgbClr val="00B050"/>
                </a:solidFill>
              </a:rPr>
              <a:t>Беларусь</a:t>
            </a:r>
          </a:p>
          <a:p>
            <a:pPr lvl="1"/>
            <a:r>
              <a:rPr lang="ru-RU" sz="2800" b="1" dirty="0" smtClean="0">
                <a:solidFill>
                  <a:srgbClr val="00B050"/>
                </a:solidFill>
              </a:rPr>
              <a:t>Использованы типовые формы документов</a:t>
            </a:r>
            <a:endParaRPr lang="ru-RU" sz="2800" b="1" dirty="0">
              <a:solidFill>
                <a:srgbClr val="00B05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Формирование баз данных по типичным/ приоритетным нарушениям / несоответствиям/ методам достижения соответствия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Подготовка кадров с привлечением ведущих инспекторов и экологов-аудиторов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Обмен опытом и проведение модельных инспекций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…</a:t>
            </a:r>
          </a:p>
          <a:p>
            <a:endParaRPr lang="ru-RU" dirty="0" smtClean="0">
              <a:solidFill>
                <a:srgbClr val="002060"/>
              </a:solidFill>
            </a:endParaRPr>
          </a:p>
          <a:p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05A1-0D79-4501-8057-91F0F4624B08}" type="slidenum">
              <a:rPr lang="en-GB" smtClean="0"/>
              <a:pPr/>
              <a:t>29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3546512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i="0" dirty="0">
                <a:latin typeface="Eras Medium ITC" pitchFamily="34" charset="0"/>
              </a:rPr>
              <a:t>Проверка соответствия требованиям комплексных природоохранных разрешений</a:t>
            </a:r>
            <a:endParaRPr lang="en-GB" sz="3600" b="1" i="0" dirty="0">
              <a:latin typeface="Eras Medium ITC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28800"/>
            <a:ext cx="8686800" cy="504056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ts val="100"/>
              </a:spcBef>
            </a:pPr>
            <a:r>
              <a:rPr lang="ru-RU" sz="2000" b="1" dirty="0">
                <a:solidFill>
                  <a:srgbClr val="002060"/>
                </a:solidFill>
              </a:rPr>
              <a:t>Основная особенность</a:t>
            </a:r>
            <a:r>
              <a:rPr lang="ru-RU" sz="2000" dirty="0">
                <a:solidFill>
                  <a:srgbClr val="002060"/>
                </a:solidFill>
              </a:rPr>
              <a:t>:</a:t>
            </a:r>
          </a:p>
          <a:p>
            <a:pPr lvl="1">
              <a:lnSpc>
                <a:spcPct val="90000"/>
              </a:lnSpc>
              <a:spcBef>
                <a:spcPts val="100"/>
              </a:spcBef>
            </a:pPr>
            <a:r>
              <a:rPr lang="ru-RU" sz="2000" dirty="0">
                <a:solidFill>
                  <a:srgbClr val="002060"/>
                </a:solidFill>
              </a:rPr>
              <a:t>Оценка соответствия и выявление отклонений </a:t>
            </a:r>
            <a:r>
              <a:rPr lang="ru-RU" sz="2000" dirty="0" smtClean="0">
                <a:solidFill>
                  <a:srgbClr val="002060"/>
                </a:solidFill>
              </a:rPr>
              <a:t>по </a:t>
            </a:r>
            <a:r>
              <a:rPr lang="ru-RU" sz="2000" dirty="0">
                <a:solidFill>
                  <a:srgbClr val="002060"/>
                </a:solidFill>
              </a:rPr>
              <a:t>всем средам и с учетом их </a:t>
            </a:r>
            <a:r>
              <a:rPr lang="ru-RU" sz="2000" dirty="0" smtClean="0">
                <a:solidFill>
                  <a:srgbClr val="002060"/>
                </a:solidFill>
              </a:rPr>
              <a:t>взаимовлияния</a:t>
            </a:r>
          </a:p>
          <a:p>
            <a:pPr>
              <a:lnSpc>
                <a:spcPct val="90000"/>
              </a:lnSpc>
              <a:spcBef>
                <a:spcPts val="100"/>
              </a:spcBef>
            </a:pPr>
            <a:r>
              <a:rPr lang="ru-RU" sz="2000" b="1" dirty="0" smtClean="0">
                <a:solidFill>
                  <a:srgbClr val="002060"/>
                </a:solidFill>
              </a:rPr>
              <a:t>Критерии</a:t>
            </a:r>
            <a:r>
              <a:rPr lang="ru-RU" sz="2000" dirty="0" smtClean="0">
                <a:solidFill>
                  <a:srgbClr val="002060"/>
                </a:solidFill>
              </a:rPr>
              <a:t>:</a:t>
            </a:r>
          </a:p>
          <a:p>
            <a:pPr lvl="1">
              <a:lnSpc>
                <a:spcPct val="90000"/>
              </a:lnSpc>
              <a:spcBef>
                <a:spcPts val="100"/>
              </a:spcBef>
            </a:pPr>
            <a:r>
              <a:rPr lang="ru-RU" sz="2000" b="1" dirty="0">
                <a:solidFill>
                  <a:srgbClr val="002060"/>
                </a:solidFill>
              </a:rPr>
              <a:t>п</a:t>
            </a:r>
            <a:r>
              <a:rPr lang="ru-RU" sz="2000" b="1" dirty="0" smtClean="0">
                <a:solidFill>
                  <a:srgbClr val="002060"/>
                </a:solidFill>
              </a:rPr>
              <a:t>араметры наилучших доступных технологий</a:t>
            </a:r>
            <a:r>
              <a:rPr lang="ru-RU" sz="2000" dirty="0" smtClean="0">
                <a:solidFill>
                  <a:srgbClr val="002060"/>
                </a:solidFill>
              </a:rPr>
              <a:t>;</a:t>
            </a:r>
          </a:p>
          <a:p>
            <a:pPr lvl="1">
              <a:lnSpc>
                <a:spcPct val="90000"/>
              </a:lnSpc>
              <a:spcBef>
                <a:spcPts val="100"/>
              </a:spcBef>
            </a:pPr>
            <a:r>
              <a:rPr lang="ru-RU" sz="2000" b="1" dirty="0">
                <a:solidFill>
                  <a:srgbClr val="002060"/>
                </a:solidFill>
              </a:rPr>
              <a:t>у</a:t>
            </a:r>
            <a:r>
              <a:rPr lang="ru-RU" sz="2000" b="1" dirty="0" smtClean="0">
                <a:solidFill>
                  <a:srgbClr val="002060"/>
                </a:solidFill>
              </a:rPr>
              <a:t>словия комплексного природоохранного разрешения</a:t>
            </a:r>
          </a:p>
          <a:p>
            <a:pPr>
              <a:lnSpc>
                <a:spcPct val="90000"/>
              </a:lnSpc>
              <a:spcBef>
                <a:spcPts val="100"/>
              </a:spcBef>
            </a:pPr>
            <a:r>
              <a:rPr lang="ru-RU" sz="2000" b="1" dirty="0" smtClean="0">
                <a:solidFill>
                  <a:srgbClr val="002060"/>
                </a:solidFill>
              </a:rPr>
              <a:t>Требования к инспекторам</a:t>
            </a:r>
            <a:r>
              <a:rPr lang="ru-RU" sz="2000" dirty="0" smtClean="0">
                <a:solidFill>
                  <a:srgbClr val="002060"/>
                </a:solidFill>
              </a:rPr>
              <a:t>:</a:t>
            </a:r>
          </a:p>
          <a:p>
            <a:pPr lvl="1">
              <a:lnSpc>
                <a:spcPct val="90000"/>
              </a:lnSpc>
              <a:spcBef>
                <a:spcPts val="100"/>
              </a:spcBef>
            </a:pPr>
            <a:r>
              <a:rPr lang="ru-RU" sz="2000" dirty="0" smtClean="0">
                <a:solidFill>
                  <a:srgbClr val="002060"/>
                </a:solidFill>
              </a:rPr>
              <a:t>Знание законодательных и нормативных требований КПКЗ</a:t>
            </a:r>
          </a:p>
          <a:p>
            <a:pPr lvl="1">
              <a:lnSpc>
                <a:spcPct val="90000"/>
              </a:lnSpc>
              <a:spcBef>
                <a:spcPts val="100"/>
              </a:spcBef>
            </a:pPr>
            <a:r>
              <a:rPr lang="ru-RU" sz="2000" dirty="0" smtClean="0">
                <a:solidFill>
                  <a:srgbClr val="002060"/>
                </a:solidFill>
              </a:rPr>
              <a:t>Знание особенностей местного природоохранного законодательства</a:t>
            </a:r>
          </a:p>
          <a:p>
            <a:pPr lvl="1">
              <a:lnSpc>
                <a:spcPct val="90000"/>
              </a:lnSpc>
              <a:spcBef>
                <a:spcPts val="100"/>
              </a:spcBef>
            </a:pPr>
            <a:r>
              <a:rPr lang="ru-RU" sz="2000" dirty="0" smtClean="0">
                <a:solidFill>
                  <a:srgbClr val="002060"/>
                </a:solidFill>
              </a:rPr>
              <a:t>Знание условий комплексного разрешения</a:t>
            </a:r>
          </a:p>
          <a:p>
            <a:pPr lvl="1">
              <a:lnSpc>
                <a:spcPct val="90000"/>
              </a:lnSpc>
              <a:spcBef>
                <a:spcPts val="100"/>
              </a:spcBef>
            </a:pPr>
            <a:r>
              <a:rPr lang="ru-RU" sz="2000" dirty="0" smtClean="0">
                <a:solidFill>
                  <a:srgbClr val="002060"/>
                </a:solidFill>
              </a:rPr>
              <a:t>Опыт работы с предприятиями сектора (коллективный)</a:t>
            </a:r>
          </a:p>
          <a:p>
            <a:pPr lvl="1">
              <a:lnSpc>
                <a:spcPct val="90000"/>
              </a:lnSpc>
              <a:spcBef>
                <a:spcPts val="100"/>
              </a:spcBef>
            </a:pPr>
            <a:r>
              <a:rPr lang="ru-RU" sz="2000" dirty="0" smtClean="0">
                <a:solidFill>
                  <a:srgbClr val="002060"/>
                </a:solidFill>
              </a:rPr>
              <a:t>Знания (коллективные) в области методов сокращения негативного воздействия на все среды</a:t>
            </a:r>
          </a:p>
          <a:p>
            <a:pPr lvl="1">
              <a:lnSpc>
                <a:spcPct val="90000"/>
              </a:lnSpc>
              <a:spcBef>
                <a:spcPts val="100"/>
              </a:spcBef>
            </a:pPr>
            <a:r>
              <a:rPr lang="ru-RU" sz="2000" dirty="0" smtClean="0">
                <a:solidFill>
                  <a:srgbClr val="002060"/>
                </a:solidFill>
              </a:rPr>
              <a:t>Навыки проведения инспекций (любого рода)</a:t>
            </a:r>
          </a:p>
          <a:p>
            <a:pPr lvl="1">
              <a:lnSpc>
                <a:spcPct val="90000"/>
              </a:lnSpc>
              <a:spcBef>
                <a:spcPts val="100"/>
              </a:spcBef>
            </a:pPr>
            <a:r>
              <a:rPr lang="ru-RU" sz="2000" dirty="0" smtClean="0">
                <a:solidFill>
                  <a:srgbClr val="002060"/>
                </a:solidFill>
              </a:rPr>
              <a:t>Навыки применения широкого спектра инструментов экологических инспекций /экологических аудитов</a:t>
            </a:r>
          </a:p>
          <a:p>
            <a:pPr lvl="1">
              <a:lnSpc>
                <a:spcPct val="90000"/>
              </a:lnSpc>
              <a:spcBef>
                <a:spcPts val="100"/>
              </a:spcBef>
            </a:pPr>
            <a:r>
              <a:rPr lang="ru-RU" sz="2000" dirty="0" smtClean="0">
                <a:solidFill>
                  <a:srgbClr val="002060"/>
                </a:solidFill>
              </a:rPr>
              <a:t>….</a:t>
            </a:r>
            <a:endParaRPr lang="en-GB" sz="2000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05A1-0D79-4501-8057-91F0F4624B08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869264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11560" y="378904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mbegak@gmail.com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/>
              </a:rPr>
              <a:t>tguseva@muctr.ru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0518982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79512" y="264846"/>
            <a:ext cx="3224337" cy="1363953"/>
          </a:xfrm>
        </p:spPr>
        <p:txBody>
          <a:bodyPr>
            <a:noAutofit/>
          </a:bodyPr>
          <a:lstStyle/>
          <a:p>
            <a:r>
              <a:rPr lang="ru-RU" sz="3600" i="0" dirty="0">
                <a:solidFill>
                  <a:schemeClr val="accent1">
                    <a:lumMod val="75000"/>
                  </a:schemeClr>
                </a:solidFill>
                <a:latin typeface="Eras Medium ITC" pitchFamily="34" charset="0"/>
              </a:rPr>
              <a:t>Стадии комплексной инспекции</a:t>
            </a:r>
            <a:endParaRPr lang="en-GB" sz="3600" i="0" dirty="0">
              <a:solidFill>
                <a:schemeClr val="accent1">
                  <a:lumMod val="75000"/>
                </a:schemeClr>
              </a:solidFill>
              <a:latin typeface="Eras Medium ITC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251520" y="1916832"/>
            <a:ext cx="3168352" cy="4547047"/>
          </a:xfrm>
        </p:spPr>
        <p:txBody>
          <a:bodyPr>
            <a:no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2200" dirty="0" smtClean="0"/>
              <a:t>Предварительная (планирование)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200" dirty="0" smtClean="0"/>
              <a:t>Работа на производственных площадках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200" dirty="0" smtClean="0"/>
              <a:t>Подготовка заключения и использование его для принятия решений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05A1-0D79-4501-8057-91F0F4624B08}" type="slidenum">
              <a:rPr lang="en-GB" smtClean="0"/>
              <a:pPr/>
              <a:t>4</a:t>
            </a:fld>
            <a:endParaRPr lang="en-GB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4731" y="260648"/>
            <a:ext cx="4943357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205330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i="0" dirty="0">
                <a:latin typeface="Eras Medium ITC" pitchFamily="34" charset="0"/>
              </a:rPr>
              <a:t>Структура Руководства </a:t>
            </a:r>
            <a:r>
              <a:rPr lang="ru-RU" sz="3600" b="1" i="0" dirty="0" smtClean="0">
                <a:latin typeface="Eras Medium ITC" pitchFamily="34" charset="0"/>
              </a:rPr>
              <a:t/>
            </a:r>
            <a:br>
              <a:rPr lang="ru-RU" sz="3600" b="1" i="0" dirty="0" smtClean="0">
                <a:latin typeface="Eras Medium ITC" pitchFamily="34" charset="0"/>
              </a:rPr>
            </a:br>
            <a:r>
              <a:rPr lang="ru-RU" sz="3600" b="1" i="0" dirty="0" smtClean="0">
                <a:latin typeface="Eras Medium ITC" pitchFamily="34" charset="0"/>
              </a:rPr>
              <a:t>по </a:t>
            </a:r>
            <a:r>
              <a:rPr lang="ru-RU" sz="3600" b="1" i="0" dirty="0">
                <a:latin typeface="Eras Medium ITC" pitchFamily="34" charset="0"/>
              </a:rPr>
              <a:t>инспекциям</a:t>
            </a:r>
            <a:endParaRPr lang="en-GB" sz="3600" b="1" i="0" dirty="0">
              <a:latin typeface="Eras Medium ITC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68552"/>
          </a:xfrm>
        </p:spPr>
        <p:txBody>
          <a:bodyPr/>
          <a:lstStyle/>
          <a:p>
            <a:r>
              <a:rPr lang="ru-RU" sz="2000" dirty="0">
                <a:solidFill>
                  <a:srgbClr val="002060"/>
                </a:solidFill>
              </a:rPr>
              <a:t>Планирование инспекции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Подготовка инспекции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Посещение </a:t>
            </a:r>
            <a:r>
              <a:rPr lang="ru-RU" sz="2000" dirty="0">
                <a:solidFill>
                  <a:srgbClr val="002060"/>
                </a:solidFill>
              </a:rPr>
              <a:t>(проверка) установки / площадки</a:t>
            </a:r>
          </a:p>
          <a:p>
            <a:r>
              <a:rPr lang="ru-RU" sz="2000" dirty="0">
                <a:solidFill>
                  <a:srgbClr val="002060"/>
                </a:solidFill>
              </a:rPr>
              <a:t>Подготовка отчёта и последующие </a:t>
            </a:r>
            <a:r>
              <a:rPr lang="ru-RU" sz="2000" dirty="0" smtClean="0">
                <a:solidFill>
                  <a:srgbClr val="002060"/>
                </a:solidFill>
              </a:rPr>
              <a:t>действия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Приложения:</a:t>
            </a:r>
          </a:p>
          <a:p>
            <a:pPr lvl="1"/>
            <a:r>
              <a:rPr lang="ru-RU" sz="2000" dirty="0" smtClean="0">
                <a:solidFill>
                  <a:srgbClr val="002060"/>
                </a:solidFill>
              </a:rPr>
              <a:t>Пособие по планированию инспекции</a:t>
            </a:r>
          </a:p>
          <a:p>
            <a:pPr lvl="1"/>
            <a:r>
              <a:rPr lang="ru-RU" sz="2000" dirty="0" smtClean="0">
                <a:solidFill>
                  <a:srgbClr val="002060"/>
                </a:solidFill>
              </a:rPr>
              <a:t>Подготовка реестра регулируемых предприятий</a:t>
            </a:r>
          </a:p>
          <a:p>
            <a:pPr lvl="1"/>
            <a:r>
              <a:rPr lang="ru-RU" sz="2000" dirty="0" smtClean="0">
                <a:solidFill>
                  <a:srgbClr val="002060"/>
                </a:solidFill>
              </a:rPr>
              <a:t>Охват и основные задачи инспекции</a:t>
            </a:r>
          </a:p>
          <a:p>
            <a:pPr lvl="1"/>
            <a:r>
              <a:rPr lang="ru-RU" sz="2000" dirty="0" smtClean="0">
                <a:solidFill>
                  <a:srgbClr val="002060"/>
                </a:solidFill>
              </a:rPr>
              <a:t>Пособие по подготовке информации</a:t>
            </a:r>
          </a:p>
          <a:p>
            <a:pPr lvl="1"/>
            <a:r>
              <a:rPr lang="ru-RU" sz="2000" dirty="0" smtClean="0">
                <a:solidFill>
                  <a:srgbClr val="002060"/>
                </a:solidFill>
              </a:rPr>
              <a:t>Формат отчёта</a:t>
            </a:r>
          </a:p>
          <a:p>
            <a:pPr lvl="1"/>
            <a:r>
              <a:rPr lang="ru-RU" sz="2000" dirty="0" smtClean="0">
                <a:solidFill>
                  <a:srgbClr val="002060"/>
                </a:solidFill>
              </a:rPr>
              <a:t>Перечень отраслевых и «медийных» руководств и рекомендаций</a:t>
            </a:r>
          </a:p>
          <a:p>
            <a:endParaRPr lang="ru-RU" sz="2200" dirty="0">
              <a:solidFill>
                <a:srgbClr val="002060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05A1-0D79-4501-8057-91F0F4624B08}" type="slidenum">
              <a:rPr lang="en-GB" smtClean="0"/>
              <a:pPr/>
              <a:t>5</a:t>
            </a:fld>
            <a:endParaRPr lang="en-GB"/>
          </a:p>
        </p:txBody>
      </p:sp>
      <p:grpSp>
        <p:nvGrpSpPr>
          <p:cNvPr id="5" name="Content Placeholder 40964"/>
          <p:cNvGrpSpPr>
            <a:grpSpLocks/>
          </p:cNvGrpSpPr>
          <p:nvPr/>
        </p:nvGrpSpPr>
        <p:grpSpPr bwMode="auto">
          <a:xfrm>
            <a:off x="6700273" y="1416337"/>
            <a:ext cx="1851025" cy="2189460"/>
            <a:chOff x="1590" y="501"/>
            <a:chExt cx="2537" cy="3266"/>
          </a:xfrm>
        </p:grpSpPr>
        <p:sp>
          <p:nvSpPr>
            <p:cNvPr id="6" name="_s7183"/>
            <p:cNvSpPr>
              <a:spLocks noChangeArrowheads="1" noTextEdit="1"/>
            </p:cNvSpPr>
            <p:nvPr/>
          </p:nvSpPr>
          <p:spPr bwMode="auto">
            <a:xfrm>
              <a:off x="2033" y="919"/>
              <a:ext cx="1653" cy="1653"/>
            </a:xfrm>
            <a:custGeom>
              <a:avLst/>
              <a:gdLst>
                <a:gd name="G0" fmla="+- -5373952 0 0"/>
                <a:gd name="G1" fmla="+- -7864320 0 0"/>
                <a:gd name="G2" fmla="+- -5373952 0 -7864320"/>
                <a:gd name="G3" fmla="+- 10800 0 0"/>
                <a:gd name="G4" fmla="+- 0 0 -5373952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200 0 0"/>
                <a:gd name="G9" fmla="+- 0 0 -7864320"/>
                <a:gd name="G10" fmla="+- 7200 0 2700"/>
                <a:gd name="G11" fmla="cos G10 -5373952"/>
                <a:gd name="G12" fmla="sin G10 -5373952"/>
                <a:gd name="G13" fmla="cos 13500 -5373952"/>
                <a:gd name="G14" fmla="sin 13500 -5373952"/>
                <a:gd name="G15" fmla="+- G11 10800 0"/>
                <a:gd name="G16" fmla="+- G12 10800 0"/>
                <a:gd name="G17" fmla="+- G13 10800 0"/>
                <a:gd name="G18" fmla="+- G14 10800 0"/>
                <a:gd name="G19" fmla="*/ 7200 1 2"/>
                <a:gd name="G20" fmla="+- G19 5400 0"/>
                <a:gd name="G21" fmla="cos G20 -5373952"/>
                <a:gd name="G22" fmla="sin G20 -5373952"/>
                <a:gd name="G23" fmla="+- G21 10800 0"/>
                <a:gd name="G24" fmla="+- G12 G23 G22"/>
                <a:gd name="G25" fmla="+- G22 G23 G11"/>
                <a:gd name="G26" fmla="cos 10800 -5373952"/>
                <a:gd name="G27" fmla="sin 10800 -5373952"/>
                <a:gd name="G28" fmla="cos 7200 -5373952"/>
                <a:gd name="G29" fmla="sin 7200 -5373952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7864320"/>
                <a:gd name="G36" fmla="sin G34 -7864320"/>
                <a:gd name="G37" fmla="+/ -7864320 -5373952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200 G39"/>
                <a:gd name="G43" fmla="sin 7200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8739 w 21600"/>
                <a:gd name="T5" fmla="*/ 198 h 21600"/>
                <a:gd name="T6" fmla="*/ 6299 w 21600"/>
                <a:gd name="T7" fmla="*/ 3005 h 21600"/>
                <a:gd name="T8" fmla="*/ 9426 w 21600"/>
                <a:gd name="T9" fmla="*/ 3732 h 21600"/>
                <a:gd name="T10" fmla="*/ 12678 w 21600"/>
                <a:gd name="T11" fmla="*/ -2569 h 21600"/>
                <a:gd name="T12" fmla="*/ 16508 w 21600"/>
                <a:gd name="T13" fmla="*/ 2513 h 21600"/>
                <a:gd name="T14" fmla="*/ 11426 w 21600"/>
                <a:gd name="T15" fmla="*/ 634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1802" y="3670"/>
                  </a:moveTo>
                  <a:cubicBezTo>
                    <a:pt x="11470" y="3623"/>
                    <a:pt x="11135" y="3600"/>
                    <a:pt x="10800" y="3600"/>
                  </a:cubicBezTo>
                  <a:cubicBezTo>
                    <a:pt x="9536" y="3599"/>
                    <a:pt x="8294" y="3932"/>
                    <a:pt x="7199" y="4564"/>
                  </a:cubicBezTo>
                  <a:lnTo>
                    <a:pt x="5399" y="1446"/>
                  </a:lnTo>
                  <a:cubicBezTo>
                    <a:pt x="7041" y="499"/>
                    <a:pt x="8904" y="-1"/>
                    <a:pt x="10800" y="0"/>
                  </a:cubicBezTo>
                  <a:cubicBezTo>
                    <a:pt x="11302" y="0"/>
                    <a:pt x="11805" y="35"/>
                    <a:pt x="12303" y="105"/>
                  </a:cubicBezTo>
                  <a:lnTo>
                    <a:pt x="12678" y="-2569"/>
                  </a:lnTo>
                  <a:lnTo>
                    <a:pt x="16508" y="2513"/>
                  </a:lnTo>
                  <a:lnTo>
                    <a:pt x="11426" y="6343"/>
                  </a:lnTo>
                  <a:lnTo>
                    <a:pt x="11802" y="367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_s7184"/>
            <p:cNvSpPr>
              <a:spLocks noChangeArrowheads="1" noTextEdit="1"/>
            </p:cNvSpPr>
            <p:nvPr/>
          </p:nvSpPr>
          <p:spPr bwMode="auto">
            <a:xfrm rot="5400000">
              <a:off x="2422" y="1308"/>
              <a:ext cx="1653" cy="1653"/>
            </a:xfrm>
            <a:custGeom>
              <a:avLst/>
              <a:gdLst>
                <a:gd name="G0" fmla="+- -5373952 0 0"/>
                <a:gd name="G1" fmla="+- -7864320 0 0"/>
                <a:gd name="G2" fmla="+- -5373952 0 -7864320"/>
                <a:gd name="G3" fmla="+- 10800 0 0"/>
                <a:gd name="G4" fmla="+- 0 0 -5373952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200 0 0"/>
                <a:gd name="G9" fmla="+- 0 0 -7864320"/>
                <a:gd name="G10" fmla="+- 7200 0 2700"/>
                <a:gd name="G11" fmla="cos G10 -5373952"/>
                <a:gd name="G12" fmla="sin G10 -5373952"/>
                <a:gd name="G13" fmla="cos 13500 -5373952"/>
                <a:gd name="G14" fmla="sin 13500 -5373952"/>
                <a:gd name="G15" fmla="+- G11 10800 0"/>
                <a:gd name="G16" fmla="+- G12 10800 0"/>
                <a:gd name="G17" fmla="+- G13 10800 0"/>
                <a:gd name="G18" fmla="+- G14 10800 0"/>
                <a:gd name="G19" fmla="*/ 7200 1 2"/>
                <a:gd name="G20" fmla="+- G19 5400 0"/>
                <a:gd name="G21" fmla="cos G20 -5373952"/>
                <a:gd name="G22" fmla="sin G20 -5373952"/>
                <a:gd name="G23" fmla="+- G21 10800 0"/>
                <a:gd name="G24" fmla="+- G12 G23 G22"/>
                <a:gd name="G25" fmla="+- G22 G23 G11"/>
                <a:gd name="G26" fmla="cos 10800 -5373952"/>
                <a:gd name="G27" fmla="sin 10800 -5373952"/>
                <a:gd name="G28" fmla="cos 7200 -5373952"/>
                <a:gd name="G29" fmla="sin 7200 -5373952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7864320"/>
                <a:gd name="G36" fmla="sin G34 -7864320"/>
                <a:gd name="G37" fmla="+/ -7864320 -5373952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200 G39"/>
                <a:gd name="G43" fmla="sin 7200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8739 w 21600"/>
                <a:gd name="T5" fmla="*/ 198 h 21600"/>
                <a:gd name="T6" fmla="*/ 6299 w 21600"/>
                <a:gd name="T7" fmla="*/ 3005 h 21600"/>
                <a:gd name="T8" fmla="*/ 9426 w 21600"/>
                <a:gd name="T9" fmla="*/ 3732 h 21600"/>
                <a:gd name="T10" fmla="*/ 12678 w 21600"/>
                <a:gd name="T11" fmla="*/ -2569 h 21600"/>
                <a:gd name="T12" fmla="*/ 16508 w 21600"/>
                <a:gd name="T13" fmla="*/ 2513 h 21600"/>
                <a:gd name="T14" fmla="*/ 11426 w 21600"/>
                <a:gd name="T15" fmla="*/ 634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1802" y="3670"/>
                  </a:moveTo>
                  <a:cubicBezTo>
                    <a:pt x="11470" y="3623"/>
                    <a:pt x="11135" y="3600"/>
                    <a:pt x="10800" y="3600"/>
                  </a:cubicBezTo>
                  <a:cubicBezTo>
                    <a:pt x="9536" y="3599"/>
                    <a:pt x="8294" y="3932"/>
                    <a:pt x="7199" y="4564"/>
                  </a:cubicBezTo>
                  <a:lnTo>
                    <a:pt x="5399" y="1446"/>
                  </a:lnTo>
                  <a:cubicBezTo>
                    <a:pt x="7041" y="499"/>
                    <a:pt x="8904" y="-1"/>
                    <a:pt x="10800" y="0"/>
                  </a:cubicBezTo>
                  <a:cubicBezTo>
                    <a:pt x="11302" y="0"/>
                    <a:pt x="11805" y="35"/>
                    <a:pt x="12303" y="105"/>
                  </a:cubicBezTo>
                  <a:lnTo>
                    <a:pt x="12678" y="-2569"/>
                  </a:lnTo>
                  <a:lnTo>
                    <a:pt x="16508" y="2513"/>
                  </a:lnTo>
                  <a:lnTo>
                    <a:pt x="11426" y="6343"/>
                  </a:lnTo>
                  <a:lnTo>
                    <a:pt x="11802" y="367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_s7185"/>
            <p:cNvSpPr>
              <a:spLocks noChangeArrowheads="1" noTextEdit="1"/>
            </p:cNvSpPr>
            <p:nvPr/>
          </p:nvSpPr>
          <p:spPr bwMode="auto">
            <a:xfrm rot="10800000">
              <a:off x="2033" y="1697"/>
              <a:ext cx="1653" cy="1653"/>
            </a:xfrm>
            <a:custGeom>
              <a:avLst/>
              <a:gdLst>
                <a:gd name="G0" fmla="+- -5373952 0 0"/>
                <a:gd name="G1" fmla="+- -7864320 0 0"/>
                <a:gd name="G2" fmla="+- -5373952 0 -7864320"/>
                <a:gd name="G3" fmla="+- 10800 0 0"/>
                <a:gd name="G4" fmla="+- 0 0 -5373952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200 0 0"/>
                <a:gd name="G9" fmla="+- 0 0 -7864320"/>
                <a:gd name="G10" fmla="+- 7200 0 2700"/>
                <a:gd name="G11" fmla="cos G10 -5373952"/>
                <a:gd name="G12" fmla="sin G10 -5373952"/>
                <a:gd name="G13" fmla="cos 13500 -5373952"/>
                <a:gd name="G14" fmla="sin 13500 -5373952"/>
                <a:gd name="G15" fmla="+- G11 10800 0"/>
                <a:gd name="G16" fmla="+- G12 10800 0"/>
                <a:gd name="G17" fmla="+- G13 10800 0"/>
                <a:gd name="G18" fmla="+- G14 10800 0"/>
                <a:gd name="G19" fmla="*/ 7200 1 2"/>
                <a:gd name="G20" fmla="+- G19 5400 0"/>
                <a:gd name="G21" fmla="cos G20 -5373952"/>
                <a:gd name="G22" fmla="sin G20 -5373952"/>
                <a:gd name="G23" fmla="+- G21 10800 0"/>
                <a:gd name="G24" fmla="+- G12 G23 G22"/>
                <a:gd name="G25" fmla="+- G22 G23 G11"/>
                <a:gd name="G26" fmla="cos 10800 -5373952"/>
                <a:gd name="G27" fmla="sin 10800 -5373952"/>
                <a:gd name="G28" fmla="cos 7200 -5373952"/>
                <a:gd name="G29" fmla="sin 7200 -5373952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7864320"/>
                <a:gd name="G36" fmla="sin G34 -7864320"/>
                <a:gd name="G37" fmla="+/ -7864320 -5373952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200 G39"/>
                <a:gd name="G43" fmla="sin 7200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8739 w 21600"/>
                <a:gd name="T5" fmla="*/ 198 h 21600"/>
                <a:gd name="T6" fmla="*/ 6299 w 21600"/>
                <a:gd name="T7" fmla="*/ 3005 h 21600"/>
                <a:gd name="T8" fmla="*/ 9426 w 21600"/>
                <a:gd name="T9" fmla="*/ 3732 h 21600"/>
                <a:gd name="T10" fmla="*/ 12678 w 21600"/>
                <a:gd name="T11" fmla="*/ -2569 h 21600"/>
                <a:gd name="T12" fmla="*/ 16508 w 21600"/>
                <a:gd name="T13" fmla="*/ 2513 h 21600"/>
                <a:gd name="T14" fmla="*/ 11426 w 21600"/>
                <a:gd name="T15" fmla="*/ 634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1802" y="3670"/>
                  </a:moveTo>
                  <a:cubicBezTo>
                    <a:pt x="11470" y="3623"/>
                    <a:pt x="11135" y="3600"/>
                    <a:pt x="10800" y="3600"/>
                  </a:cubicBezTo>
                  <a:cubicBezTo>
                    <a:pt x="9536" y="3599"/>
                    <a:pt x="8294" y="3932"/>
                    <a:pt x="7199" y="4564"/>
                  </a:cubicBezTo>
                  <a:lnTo>
                    <a:pt x="5399" y="1446"/>
                  </a:lnTo>
                  <a:cubicBezTo>
                    <a:pt x="7041" y="499"/>
                    <a:pt x="8904" y="-1"/>
                    <a:pt x="10800" y="0"/>
                  </a:cubicBezTo>
                  <a:cubicBezTo>
                    <a:pt x="11302" y="0"/>
                    <a:pt x="11805" y="35"/>
                    <a:pt x="12303" y="105"/>
                  </a:cubicBezTo>
                  <a:lnTo>
                    <a:pt x="12678" y="-2569"/>
                  </a:lnTo>
                  <a:lnTo>
                    <a:pt x="16508" y="2513"/>
                  </a:lnTo>
                  <a:lnTo>
                    <a:pt x="11426" y="6343"/>
                  </a:lnTo>
                  <a:lnTo>
                    <a:pt x="11802" y="367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_s7186"/>
            <p:cNvSpPr>
              <a:spLocks noChangeArrowheads="1" noTextEdit="1"/>
            </p:cNvSpPr>
            <p:nvPr/>
          </p:nvSpPr>
          <p:spPr bwMode="auto">
            <a:xfrm rot="16200000">
              <a:off x="1644" y="1308"/>
              <a:ext cx="1653" cy="1653"/>
            </a:xfrm>
            <a:custGeom>
              <a:avLst/>
              <a:gdLst>
                <a:gd name="G0" fmla="+- -5373952 0 0"/>
                <a:gd name="G1" fmla="+- -7864320 0 0"/>
                <a:gd name="G2" fmla="+- -5373952 0 -7864320"/>
                <a:gd name="G3" fmla="+- 10800 0 0"/>
                <a:gd name="G4" fmla="+- 0 0 -5373952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200 0 0"/>
                <a:gd name="G9" fmla="+- 0 0 -7864320"/>
                <a:gd name="G10" fmla="+- 7200 0 2700"/>
                <a:gd name="G11" fmla="cos G10 -5373952"/>
                <a:gd name="G12" fmla="sin G10 -5373952"/>
                <a:gd name="G13" fmla="cos 13500 -5373952"/>
                <a:gd name="G14" fmla="sin 13500 -5373952"/>
                <a:gd name="G15" fmla="+- G11 10800 0"/>
                <a:gd name="G16" fmla="+- G12 10800 0"/>
                <a:gd name="G17" fmla="+- G13 10800 0"/>
                <a:gd name="G18" fmla="+- G14 10800 0"/>
                <a:gd name="G19" fmla="*/ 7200 1 2"/>
                <a:gd name="G20" fmla="+- G19 5400 0"/>
                <a:gd name="G21" fmla="cos G20 -5373952"/>
                <a:gd name="G22" fmla="sin G20 -5373952"/>
                <a:gd name="G23" fmla="+- G21 10800 0"/>
                <a:gd name="G24" fmla="+- G12 G23 G22"/>
                <a:gd name="G25" fmla="+- G22 G23 G11"/>
                <a:gd name="G26" fmla="cos 10800 -5373952"/>
                <a:gd name="G27" fmla="sin 10800 -5373952"/>
                <a:gd name="G28" fmla="cos 7200 -5373952"/>
                <a:gd name="G29" fmla="sin 7200 -5373952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7864320"/>
                <a:gd name="G36" fmla="sin G34 -7864320"/>
                <a:gd name="G37" fmla="+/ -7864320 -5373952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200 G39"/>
                <a:gd name="G43" fmla="sin 7200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8739 w 21600"/>
                <a:gd name="T5" fmla="*/ 198 h 21600"/>
                <a:gd name="T6" fmla="*/ 6299 w 21600"/>
                <a:gd name="T7" fmla="*/ 3005 h 21600"/>
                <a:gd name="T8" fmla="*/ 9426 w 21600"/>
                <a:gd name="T9" fmla="*/ 3732 h 21600"/>
                <a:gd name="T10" fmla="*/ 12678 w 21600"/>
                <a:gd name="T11" fmla="*/ -2569 h 21600"/>
                <a:gd name="T12" fmla="*/ 16508 w 21600"/>
                <a:gd name="T13" fmla="*/ 2513 h 21600"/>
                <a:gd name="T14" fmla="*/ 11426 w 21600"/>
                <a:gd name="T15" fmla="*/ 634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1802" y="3670"/>
                  </a:moveTo>
                  <a:cubicBezTo>
                    <a:pt x="11470" y="3623"/>
                    <a:pt x="11135" y="3600"/>
                    <a:pt x="10800" y="3600"/>
                  </a:cubicBezTo>
                  <a:cubicBezTo>
                    <a:pt x="9536" y="3599"/>
                    <a:pt x="8294" y="3932"/>
                    <a:pt x="7199" y="4564"/>
                  </a:cubicBezTo>
                  <a:lnTo>
                    <a:pt x="5399" y="1446"/>
                  </a:lnTo>
                  <a:cubicBezTo>
                    <a:pt x="7041" y="499"/>
                    <a:pt x="8904" y="-1"/>
                    <a:pt x="10800" y="0"/>
                  </a:cubicBezTo>
                  <a:cubicBezTo>
                    <a:pt x="11302" y="0"/>
                    <a:pt x="11805" y="35"/>
                    <a:pt x="12303" y="105"/>
                  </a:cubicBezTo>
                  <a:lnTo>
                    <a:pt x="12678" y="-2569"/>
                  </a:lnTo>
                  <a:lnTo>
                    <a:pt x="16508" y="2513"/>
                  </a:lnTo>
                  <a:lnTo>
                    <a:pt x="11426" y="6343"/>
                  </a:lnTo>
                  <a:lnTo>
                    <a:pt x="11802" y="367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_s7187"/>
            <p:cNvSpPr>
              <a:spLocks noChangeArrowheads="1"/>
            </p:cNvSpPr>
            <p:nvPr/>
          </p:nvSpPr>
          <p:spPr bwMode="auto">
            <a:xfrm>
              <a:off x="3299" y="1071"/>
              <a:ext cx="623" cy="6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Do</a:t>
              </a:r>
            </a:p>
          </p:txBody>
        </p:sp>
        <p:sp>
          <p:nvSpPr>
            <p:cNvPr id="11" name="_s7188"/>
            <p:cNvSpPr>
              <a:spLocks noChangeArrowheads="1"/>
            </p:cNvSpPr>
            <p:nvPr/>
          </p:nvSpPr>
          <p:spPr bwMode="auto">
            <a:xfrm>
              <a:off x="1798" y="2575"/>
              <a:ext cx="623" cy="6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Act</a:t>
              </a:r>
            </a:p>
          </p:txBody>
        </p:sp>
        <p:sp>
          <p:nvSpPr>
            <p:cNvPr id="12" name="_s7189"/>
            <p:cNvSpPr>
              <a:spLocks noChangeArrowheads="1"/>
            </p:cNvSpPr>
            <p:nvPr/>
          </p:nvSpPr>
          <p:spPr bwMode="auto">
            <a:xfrm>
              <a:off x="1796" y="1073"/>
              <a:ext cx="623" cy="6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Plan</a:t>
              </a:r>
              <a:endPara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" name="_s7190"/>
            <p:cNvSpPr>
              <a:spLocks noChangeArrowheads="1"/>
            </p:cNvSpPr>
            <p:nvPr/>
          </p:nvSpPr>
          <p:spPr bwMode="auto">
            <a:xfrm>
              <a:off x="3300" y="2573"/>
              <a:ext cx="623" cy="6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Check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504349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i="0" dirty="0" smtClean="0">
                <a:latin typeface="Eras Medium ITC" pitchFamily="34" charset="0"/>
              </a:rPr>
              <a:t>Планирование </a:t>
            </a:r>
            <a:r>
              <a:rPr lang="ru-RU" sz="3600" b="1" i="0" dirty="0">
                <a:latin typeface="Eras Medium ITC" pitchFamily="34" charset="0"/>
              </a:rPr>
              <a:t>инспекции</a:t>
            </a:r>
            <a:endParaRPr lang="en-GB" sz="3600" b="1" i="0" dirty="0">
              <a:latin typeface="Eras Medium ITC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84576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tx2"/>
                </a:solidFill>
              </a:rPr>
              <a:t>Оценка ситуации</a:t>
            </a:r>
          </a:p>
          <a:p>
            <a:pPr lvl="1"/>
            <a:r>
              <a:rPr lang="ru-RU" dirty="0" smtClean="0"/>
              <a:t>Законодательные и нормативные требования (и их изменение)</a:t>
            </a:r>
          </a:p>
          <a:p>
            <a:pPr lvl="1"/>
            <a:r>
              <a:rPr lang="ru-RU" dirty="0" smtClean="0"/>
              <a:t>Приоритеты заинтересованных сторон (экологические аспекты и воздействия)</a:t>
            </a:r>
          </a:p>
          <a:p>
            <a:pPr lvl="1"/>
            <a:r>
              <a:rPr lang="ru-RU" dirty="0" smtClean="0"/>
              <a:t>Перечень / реестр </a:t>
            </a:r>
            <a:br>
              <a:rPr lang="ru-RU" dirty="0" smtClean="0"/>
            </a:br>
            <a:r>
              <a:rPr lang="ru-RU" dirty="0" smtClean="0"/>
              <a:t>предприятий </a:t>
            </a:r>
            <a:br>
              <a:rPr lang="ru-RU" dirty="0" smtClean="0"/>
            </a:br>
            <a:r>
              <a:rPr lang="ru-RU" dirty="0" smtClean="0"/>
              <a:t>(по категориям)</a:t>
            </a:r>
          </a:p>
          <a:p>
            <a:pPr lvl="1"/>
            <a:r>
              <a:rPr lang="ru-RU" dirty="0" smtClean="0"/>
              <a:t>Ресурсы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05A1-0D79-4501-8057-91F0F4624B08}" type="slidenum">
              <a:rPr lang="en-GB" smtClean="0"/>
              <a:pPr/>
              <a:t>6</a:t>
            </a:fld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9000"/>
            <a:ext cx="3894584" cy="2939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202535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pPr algn="ctr"/>
            <a:r>
              <a:rPr lang="ru-RU" sz="3600" b="1" i="0" dirty="0">
                <a:latin typeface="Eras Medium ITC" pitchFamily="34" charset="0"/>
              </a:rPr>
              <a:t>Никто не обнимет необъятного</a:t>
            </a:r>
            <a:endParaRPr lang="en-GB" sz="3600" b="1" i="0" dirty="0">
              <a:latin typeface="Eras Medium ITC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05A1-0D79-4501-8057-91F0F4624B08}" type="slidenum">
              <a:rPr lang="en-GB" smtClean="0"/>
              <a:pPr/>
              <a:t>7</a:t>
            </a:fld>
            <a:endParaRPr lang="en-GB"/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052736"/>
            <a:ext cx="6336704" cy="56166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3193551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706090"/>
          </a:xfrm>
        </p:spPr>
        <p:txBody>
          <a:bodyPr>
            <a:normAutofit/>
          </a:bodyPr>
          <a:lstStyle/>
          <a:p>
            <a:pPr algn="ctr"/>
            <a:r>
              <a:rPr lang="ru-RU" sz="3600" b="1" i="0" dirty="0" smtClean="0">
                <a:latin typeface="Eras Medium ITC" pitchFamily="34" charset="0"/>
              </a:rPr>
              <a:t>Периодичность инспекций</a:t>
            </a:r>
            <a:endParaRPr lang="en-GB" sz="3600" b="1" i="0" dirty="0">
              <a:latin typeface="Eras Medium ITC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908720"/>
            <a:ext cx="8856984" cy="5832648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sz="2000" b="1" dirty="0">
                <a:solidFill>
                  <a:schemeClr val="tx2"/>
                </a:solidFill>
              </a:rPr>
              <a:t>Минимальная</a:t>
            </a:r>
            <a:r>
              <a:rPr lang="ru-RU" sz="2000" dirty="0">
                <a:solidFill>
                  <a:schemeClr val="tx2"/>
                </a:solidFill>
              </a:rPr>
              <a:t> </a:t>
            </a:r>
            <a:r>
              <a:rPr lang="ru-RU" sz="2000" b="1" dirty="0">
                <a:solidFill>
                  <a:schemeClr val="tx2"/>
                </a:solidFill>
              </a:rPr>
              <a:t>частота инспектирования </a:t>
            </a:r>
            <a:r>
              <a:rPr lang="ru-RU" sz="2000" dirty="0">
                <a:solidFill>
                  <a:schemeClr val="tx2"/>
                </a:solidFill>
              </a:rPr>
              <a:t>предприятий должна быть </a:t>
            </a:r>
            <a:r>
              <a:rPr lang="ru-RU" sz="2000" b="1" dirty="0">
                <a:solidFill>
                  <a:schemeClr val="tx2"/>
                </a:solidFill>
              </a:rPr>
              <a:t>определена </a:t>
            </a:r>
            <a:r>
              <a:rPr lang="ru-RU" sz="2000" b="1" dirty="0" smtClean="0">
                <a:solidFill>
                  <a:schemeClr val="tx2"/>
                </a:solidFill>
              </a:rPr>
              <a:t>законодательно </a:t>
            </a:r>
            <a:r>
              <a:rPr lang="ru-RU" sz="2000" dirty="0" smtClean="0">
                <a:solidFill>
                  <a:schemeClr val="tx2"/>
                </a:solidFill>
              </a:rPr>
              <a:t>в каждой стране</a:t>
            </a:r>
          </a:p>
          <a:p>
            <a:pPr>
              <a:lnSpc>
                <a:spcPct val="90000"/>
              </a:lnSpc>
            </a:pPr>
            <a:r>
              <a:rPr lang="ru-RU" sz="2000" dirty="0" smtClean="0">
                <a:solidFill>
                  <a:schemeClr val="tx2"/>
                </a:solidFill>
              </a:rPr>
              <a:t>В соответствии со статьёй 23 Директивы о промышленных эмиссиях период времени между двумя инспекциями зависит от рисков для ОС, которые вызваны / связаны с деятельностью предприятия / установки.</a:t>
            </a:r>
          </a:p>
          <a:p>
            <a:pPr lvl="1">
              <a:lnSpc>
                <a:spcPct val="90000"/>
              </a:lnSpc>
            </a:pPr>
            <a:r>
              <a:rPr lang="ru-RU" sz="2000" dirty="0" smtClean="0">
                <a:solidFill>
                  <a:schemeClr val="tx2"/>
                </a:solidFill>
              </a:rPr>
              <a:t>Этот период </a:t>
            </a:r>
            <a:r>
              <a:rPr lang="ru-RU" sz="2000" b="1" dirty="0" smtClean="0">
                <a:solidFill>
                  <a:schemeClr val="tx2"/>
                </a:solidFill>
              </a:rPr>
              <a:t>не должен превышать одного года </a:t>
            </a:r>
            <a:r>
              <a:rPr lang="ru-RU" sz="2000" dirty="0" smtClean="0">
                <a:solidFill>
                  <a:schemeClr val="tx2"/>
                </a:solidFill>
              </a:rPr>
              <a:t>для установок с </a:t>
            </a:r>
            <a:r>
              <a:rPr lang="ru-RU" sz="2000" b="1" dirty="0" smtClean="0">
                <a:solidFill>
                  <a:schemeClr val="tx2"/>
                </a:solidFill>
              </a:rPr>
              <a:t>максимальными рисками </a:t>
            </a:r>
            <a:r>
              <a:rPr lang="ru-RU" sz="2000" dirty="0" smtClean="0">
                <a:solidFill>
                  <a:schemeClr val="tx2"/>
                </a:solidFill>
              </a:rPr>
              <a:t>для ОС и </a:t>
            </a:r>
            <a:r>
              <a:rPr lang="ru-RU" sz="2000" b="1" dirty="0" smtClean="0">
                <a:solidFill>
                  <a:schemeClr val="tx2"/>
                </a:solidFill>
              </a:rPr>
              <a:t>трех лет </a:t>
            </a:r>
            <a:r>
              <a:rPr lang="ru-RU" sz="2000" dirty="0" smtClean="0">
                <a:solidFill>
                  <a:schemeClr val="tx2"/>
                </a:solidFill>
              </a:rPr>
              <a:t>для установок с </a:t>
            </a:r>
            <a:r>
              <a:rPr lang="ru-RU" sz="2000" b="1" dirty="0" smtClean="0">
                <a:solidFill>
                  <a:schemeClr val="tx2"/>
                </a:solidFill>
              </a:rPr>
              <a:t>минимальными рисками</a:t>
            </a:r>
            <a:r>
              <a:rPr lang="ru-RU" sz="2000" dirty="0" smtClean="0">
                <a:solidFill>
                  <a:schemeClr val="tx2"/>
                </a:solidFill>
              </a:rPr>
              <a:t>.</a:t>
            </a:r>
          </a:p>
          <a:p>
            <a:pPr lvl="1">
              <a:lnSpc>
                <a:spcPct val="90000"/>
              </a:lnSpc>
            </a:pPr>
            <a:r>
              <a:rPr lang="ru-RU" sz="2000" dirty="0" smtClean="0">
                <a:solidFill>
                  <a:schemeClr val="tx2"/>
                </a:solidFill>
              </a:rPr>
              <a:t>В тех случаях, когда в ходе инспекции на предприятии выявлены </a:t>
            </a:r>
            <a:r>
              <a:rPr lang="ru-RU" sz="2000" b="1" dirty="0" smtClean="0">
                <a:solidFill>
                  <a:schemeClr val="tx2"/>
                </a:solidFill>
              </a:rPr>
              <a:t>значительные отклонения </a:t>
            </a:r>
            <a:r>
              <a:rPr lang="ru-RU" sz="2000" dirty="0" smtClean="0">
                <a:solidFill>
                  <a:schemeClr val="tx2"/>
                </a:solidFill>
              </a:rPr>
              <a:t>от условий КЭР,  следующее посещение должно быть организовано не позднее, чем </a:t>
            </a:r>
            <a:r>
              <a:rPr lang="ru-RU" sz="2000" b="1" dirty="0" smtClean="0">
                <a:solidFill>
                  <a:schemeClr val="tx2"/>
                </a:solidFill>
              </a:rPr>
              <a:t>через 6 месяцев</a:t>
            </a:r>
            <a:r>
              <a:rPr lang="ru-RU" sz="2000" dirty="0" smtClean="0">
                <a:solidFill>
                  <a:schemeClr val="tx2"/>
                </a:solidFill>
              </a:rPr>
              <a:t>. </a:t>
            </a:r>
            <a:endParaRPr lang="ru-RU" sz="2000" dirty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  <a:spcBef>
                <a:spcPts val="200"/>
              </a:spcBef>
            </a:pPr>
            <a:r>
              <a:rPr lang="ru-RU" sz="2000" dirty="0" smtClean="0">
                <a:solidFill>
                  <a:schemeClr val="tx2"/>
                </a:solidFill>
              </a:rPr>
              <a:t>Для всех установок, включенных в перечень (реестр) должна быть определена периодичность инспекций. Эта периодичность должна пересматриваться с учетом изменений:</a:t>
            </a:r>
          </a:p>
          <a:p>
            <a:pPr lvl="1">
              <a:lnSpc>
                <a:spcPct val="90000"/>
              </a:lnSpc>
            </a:pPr>
            <a:r>
              <a:rPr lang="ru-RU" sz="2000" dirty="0">
                <a:solidFill>
                  <a:schemeClr val="tx2"/>
                </a:solidFill>
              </a:rPr>
              <a:t>н</a:t>
            </a:r>
            <a:r>
              <a:rPr lang="ru-RU" sz="2000" dirty="0" smtClean="0">
                <a:solidFill>
                  <a:schemeClr val="tx2"/>
                </a:solidFill>
              </a:rPr>
              <a:t>ациональных требований к периодичности инспекций;</a:t>
            </a:r>
          </a:p>
          <a:p>
            <a:pPr lvl="1">
              <a:lnSpc>
                <a:spcPct val="90000"/>
              </a:lnSpc>
            </a:pPr>
            <a:r>
              <a:rPr lang="ru-RU" sz="2000" dirty="0"/>
              <a:t>э</a:t>
            </a:r>
            <a:r>
              <a:rPr lang="ru-RU" sz="2000" dirty="0" smtClean="0">
                <a:solidFill>
                  <a:schemeClr val="tx2"/>
                </a:solidFill>
              </a:rPr>
              <a:t>кологического законодательства, нормативов;</a:t>
            </a:r>
          </a:p>
          <a:p>
            <a:pPr lvl="1">
              <a:lnSpc>
                <a:spcPct val="90000"/>
              </a:lnSpc>
            </a:pPr>
            <a:r>
              <a:rPr lang="ru-RU" sz="2000" dirty="0"/>
              <a:t>р</a:t>
            </a:r>
            <a:r>
              <a:rPr lang="ru-RU" sz="2000" dirty="0" smtClean="0">
                <a:solidFill>
                  <a:schemeClr val="tx2"/>
                </a:solidFill>
              </a:rPr>
              <a:t>егиональных приоритетов и позиций заинтересованных сторон;</a:t>
            </a:r>
          </a:p>
          <a:p>
            <a:pPr lvl="1">
              <a:lnSpc>
                <a:spcPct val="90000"/>
              </a:lnSpc>
            </a:pPr>
            <a:r>
              <a:rPr lang="ru-RU" sz="2000" dirty="0"/>
              <a:t>о</a:t>
            </a:r>
            <a:r>
              <a:rPr lang="ru-RU" sz="2000" dirty="0" smtClean="0">
                <a:solidFill>
                  <a:schemeClr val="tx2"/>
                </a:solidFill>
              </a:rPr>
              <a:t>пыта (результатов) уже проведенных инспекций.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05A1-0D79-4501-8057-91F0F4624B08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7756001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17435" y="188640"/>
            <a:ext cx="8229600" cy="994122"/>
          </a:xfrm>
        </p:spPr>
        <p:txBody>
          <a:bodyPr>
            <a:noAutofit/>
          </a:bodyPr>
          <a:lstStyle/>
          <a:p>
            <a:pPr algn="ctr"/>
            <a:r>
              <a:rPr lang="ru-RU" sz="3600" b="1" i="0" dirty="0">
                <a:latin typeface="Eras Medium ITC" pitchFamily="34" charset="0"/>
              </a:rPr>
              <a:t>Особенности планирования </a:t>
            </a:r>
            <a:r>
              <a:rPr lang="ru-RU" sz="3600" b="1" i="0" dirty="0" smtClean="0">
                <a:latin typeface="Eras Medium ITC" pitchFamily="34" charset="0"/>
              </a:rPr>
              <a:t/>
            </a:r>
            <a:br>
              <a:rPr lang="ru-RU" sz="3600" b="1" i="0" dirty="0" smtClean="0">
                <a:latin typeface="Eras Medium ITC" pitchFamily="34" charset="0"/>
              </a:rPr>
            </a:br>
            <a:r>
              <a:rPr lang="ru-RU" sz="3600" b="1" i="0" dirty="0" smtClean="0">
                <a:latin typeface="Eras Medium ITC" pitchFamily="34" charset="0"/>
              </a:rPr>
              <a:t>и трудоёмкость инспекций</a:t>
            </a:r>
            <a:endParaRPr lang="en-GB" sz="3600" b="1" i="0" dirty="0">
              <a:latin typeface="Eras Medium ITC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7504" y="1196752"/>
            <a:ext cx="8579296" cy="5184576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ru-RU" sz="2000" dirty="0" smtClean="0">
                <a:solidFill>
                  <a:srgbClr val="002060"/>
                </a:solidFill>
              </a:rPr>
              <a:t>Зависят от сектора, размера предприятия, количества площадок / цехов…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ru-RU" sz="2000" dirty="0" smtClean="0">
                <a:solidFill>
                  <a:srgbClr val="002060"/>
                </a:solidFill>
              </a:rPr>
              <a:t>Отражают то, как предприятие демонстрирует соответствие (или совершает повторные нарушения</a:t>
            </a:r>
            <a:r>
              <a:rPr lang="ru-RU" sz="2400" dirty="0" smtClean="0">
                <a:solidFill>
                  <a:srgbClr val="002060"/>
                </a:solidFill>
              </a:rPr>
              <a:t>)</a:t>
            </a:r>
          </a:p>
          <a:p>
            <a:endParaRPr lang="ru-RU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05A1-0D79-4501-8057-91F0F4624B08}" type="slidenum">
              <a:rPr lang="en-GB" smtClean="0"/>
              <a:pPr/>
              <a:t>9</a:t>
            </a:fld>
            <a:endParaRPr lang="en-GB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087682"/>
            <a:ext cx="8603624" cy="4581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59396426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HOTO" val="TRUE"/>
  <p:tag name="FILENAME" val="D:\Documents\! Projects !\GEOPLAN\Kostroma\Pictures\kokhloma\ems\airpollut2.jp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HOTO" val="TRUE"/>
  <p:tag name="FILENAME" val="D:\Documents\! Projects !\GEOPLAN\Kostroma\Pictures\Sibcab-changes\wastewas.jpg"/>
</p:tagLst>
</file>

<file path=ppt/theme/theme1.xml><?xml version="1.0" encoding="utf-8"?>
<a:theme xmlns:a="http://schemas.openxmlformats.org/drawingml/2006/main" name="Office Them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4629</TotalTime>
  <Words>1516</Words>
  <Application>Microsoft Office PowerPoint</Application>
  <PresentationFormat>On-screen Show (4:3)</PresentationFormat>
  <Paragraphs>288</Paragraphs>
  <Slides>30</Slides>
  <Notes>30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Управление качеством воздуха в странах Восточного региона ЕИСП</vt:lpstr>
      <vt:lpstr>Цикл регулятивной деятельности</vt:lpstr>
      <vt:lpstr>Проверка соответствия требованиям комплексных природоохранных разрешений</vt:lpstr>
      <vt:lpstr>Стадии комплексной инспекции</vt:lpstr>
      <vt:lpstr>Структура Руководства  по инспекциям</vt:lpstr>
      <vt:lpstr>Планирование инспекции</vt:lpstr>
      <vt:lpstr>Никто не обнимет необъятного</vt:lpstr>
      <vt:lpstr>Периодичность инспекций</vt:lpstr>
      <vt:lpstr>Особенности планирования  и трудоёмкость инспекций</vt:lpstr>
      <vt:lpstr>Типы / виды инспекций    I </vt:lpstr>
      <vt:lpstr>Типы / виды инспекций    II </vt:lpstr>
      <vt:lpstr>Подготовка информации</vt:lpstr>
      <vt:lpstr>Отраслевая информация</vt:lpstr>
      <vt:lpstr>Подготовка к работе на площадке</vt:lpstr>
      <vt:lpstr>Работа на площадке: кодекс инспектора</vt:lpstr>
      <vt:lpstr>Ситуационные планы, картирование, измерения, фотодокументирование</vt:lpstr>
      <vt:lpstr>Slide 17</vt:lpstr>
      <vt:lpstr>Slide 18</vt:lpstr>
      <vt:lpstr>Slide 19</vt:lpstr>
      <vt:lpstr>Природоохранные инспекции и экологический аудит    1</vt:lpstr>
      <vt:lpstr>Природоохранные инспекции  и экологический аудит  2 </vt:lpstr>
      <vt:lpstr>Инспекции по проверке правомерности жалоб и заявлений</vt:lpstr>
      <vt:lpstr>Slide 23</vt:lpstr>
      <vt:lpstr>Slide 24</vt:lpstr>
      <vt:lpstr>Порядок действий инспектора  при расследовании аварии</vt:lpstr>
      <vt:lpstr>Схема аварии</vt:lpstr>
      <vt:lpstr>Требования к отчёту о проведении инспекции</vt:lpstr>
      <vt:lpstr>Принятие решений</vt:lpstr>
      <vt:lpstr>Комплексные экологические инспекции  в странах-участницах проекта </vt:lpstr>
      <vt:lpstr>Спасибо за внимание!  mbegak@gmail.com tguseva@muctr.ru </vt:lpstr>
    </vt:vector>
  </TitlesOfParts>
  <Company>MWH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Barbara de Campos</dc:creator>
  <cp:lastModifiedBy>Vladimir Morozov</cp:lastModifiedBy>
  <cp:revision>420</cp:revision>
  <cp:lastPrinted>2012-05-10T14:01:43Z</cp:lastPrinted>
  <dcterms:created xsi:type="dcterms:W3CDTF">2011-10-12T15:30:18Z</dcterms:created>
  <dcterms:modified xsi:type="dcterms:W3CDTF">2014-04-21T19:51:10Z</dcterms:modified>
</cp:coreProperties>
</file>