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710738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21" y="62"/>
      </p:cViewPr>
      <p:guideLst>
        <p:guide orient="horz" pos="2160"/>
        <p:guide pos="30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306" y="2130426"/>
            <a:ext cx="825412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611" y="3886200"/>
            <a:ext cx="679751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167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028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6932" y="274639"/>
            <a:ext cx="23197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883" y="274639"/>
            <a:ext cx="679920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182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596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082" y="4406901"/>
            <a:ext cx="825412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082" y="2906713"/>
            <a:ext cx="825412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5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883" y="1600201"/>
            <a:ext cx="4558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6381" y="1600201"/>
            <a:ext cx="4560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1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37" y="274638"/>
            <a:ext cx="873966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537" y="1535113"/>
            <a:ext cx="42905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537" y="2174875"/>
            <a:ext cx="42905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2921" y="1535113"/>
            <a:ext cx="429228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2921" y="2174875"/>
            <a:ext cx="429228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32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2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388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37" y="273050"/>
            <a:ext cx="319476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29" y="273051"/>
            <a:ext cx="542857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5537" y="1435101"/>
            <a:ext cx="319476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299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373" y="4800600"/>
            <a:ext cx="582644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3373" y="612775"/>
            <a:ext cx="582644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3373" y="5367338"/>
            <a:ext cx="582644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89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5537" y="274638"/>
            <a:ext cx="8739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537" y="1600201"/>
            <a:ext cx="873966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5537" y="6356351"/>
            <a:ext cx="2265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7836" y="6356351"/>
            <a:ext cx="3075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9362" y="6356351"/>
            <a:ext cx="2265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392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requirements for soil protection in integrated permits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  <a:p>
            <a:r>
              <a:rPr lang="lv-LV" dirty="0" smtClean="0"/>
              <a:t>Valts Vilnītis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425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New</a:t>
            </a:r>
            <a:r>
              <a:rPr lang="lv-LV" dirty="0" smtClean="0"/>
              <a:t> IED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/>
              <a:t>Directive 2010/75/EU</a:t>
            </a:r>
            <a:r>
              <a:rPr lang="en-US" dirty="0"/>
              <a:t> of the European Parliament and of the Council of 24 November 2010 on industrial </a:t>
            </a:r>
            <a:r>
              <a:rPr lang="en-US" dirty="0" smtClean="0"/>
              <a:t>emissions</a:t>
            </a:r>
            <a:r>
              <a:rPr lang="lv-LV" dirty="0" smtClean="0"/>
              <a:t>.</a:t>
            </a:r>
          </a:p>
          <a:p>
            <a:r>
              <a:rPr lang="lv-LV" dirty="0" smtClean="0"/>
              <a:t>IED </a:t>
            </a:r>
            <a:r>
              <a:rPr lang="en-US" dirty="0"/>
              <a:t>replaces the IPPC Directive and the </a:t>
            </a:r>
            <a:r>
              <a:rPr lang="en-US" dirty="0" err="1"/>
              <a:t>sectoral</a:t>
            </a:r>
            <a:r>
              <a:rPr lang="en-US" dirty="0"/>
              <a:t> directives as of 7 January 2014, with the exemption of the LCP Directive, which will be repealed with effect from 1 January </a:t>
            </a:r>
            <a:r>
              <a:rPr lang="en-US" dirty="0" smtClean="0"/>
              <a:t>2016</a:t>
            </a:r>
            <a:r>
              <a:rPr lang="lv-LV" dirty="0" smtClean="0"/>
              <a:t>.</a:t>
            </a:r>
          </a:p>
          <a:p>
            <a:r>
              <a:rPr lang="lv-LV" dirty="0" smtClean="0"/>
              <a:t>IED </a:t>
            </a:r>
            <a:r>
              <a:rPr lang="en-US" dirty="0" smtClean="0"/>
              <a:t>entered </a:t>
            </a:r>
            <a:r>
              <a:rPr lang="en-US" dirty="0"/>
              <a:t>into force on 6 January 2011 and had to be transposed into national legislation by Member States by 7 January </a:t>
            </a:r>
            <a:r>
              <a:rPr lang="en-US" dirty="0" smtClean="0"/>
              <a:t>2013</a:t>
            </a:r>
            <a:r>
              <a:rPr lang="lv-LV" dirty="0" smtClean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94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IED - </a:t>
            </a:r>
            <a:r>
              <a:rPr lang="lv-LV" dirty="0" err="1" smtClean="0"/>
              <a:t>definitions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«</a:t>
            </a:r>
            <a:r>
              <a:rPr lang="lv-LV" dirty="0" err="1" smtClean="0"/>
              <a:t>soil</a:t>
            </a:r>
            <a:r>
              <a:rPr lang="lv-LV" dirty="0" smtClean="0"/>
              <a:t>» - </a:t>
            </a:r>
            <a:r>
              <a:rPr lang="en-US" dirty="0"/>
              <a:t>the top layer of the Earth’s crust situated between the bedrock and the surface. The soil is composed of mineral particles, organic matter, water, air and living </a:t>
            </a:r>
            <a:r>
              <a:rPr lang="en-US" dirty="0" smtClean="0"/>
              <a:t>organisms</a:t>
            </a:r>
            <a:r>
              <a:rPr lang="lv-LV" dirty="0" smtClean="0"/>
              <a:t> (</a:t>
            </a:r>
            <a:r>
              <a:rPr lang="lv-LV" dirty="0" err="1" smtClean="0"/>
              <a:t>definition</a:t>
            </a:r>
            <a:r>
              <a:rPr lang="lv-LV" dirty="0" smtClean="0"/>
              <a:t> </a:t>
            </a:r>
            <a:r>
              <a:rPr lang="lv-LV" dirty="0" err="1" smtClean="0"/>
              <a:t>taken</a:t>
            </a:r>
            <a:r>
              <a:rPr lang="lv-LV" dirty="0" smtClean="0"/>
              <a:t> </a:t>
            </a:r>
            <a:r>
              <a:rPr lang="lv-LV" dirty="0" err="1" smtClean="0"/>
              <a:t>from</a:t>
            </a:r>
            <a:r>
              <a:rPr lang="lv-LV" dirty="0" smtClean="0"/>
              <a:t> </a:t>
            </a:r>
            <a:r>
              <a:rPr lang="lv-LV" dirty="0" err="1" smtClean="0"/>
              <a:t>proposed</a:t>
            </a:r>
            <a:r>
              <a:rPr lang="lv-LV" dirty="0" smtClean="0"/>
              <a:t> </a:t>
            </a:r>
            <a:r>
              <a:rPr lang="lv-LV" dirty="0" err="1" smtClean="0"/>
              <a:t>Soils</a:t>
            </a:r>
            <a:r>
              <a:rPr lang="lv-LV" dirty="0" smtClean="0"/>
              <a:t> </a:t>
            </a:r>
            <a:r>
              <a:rPr lang="lv-LV" dirty="0" err="1" smtClean="0"/>
              <a:t>Directive</a:t>
            </a:r>
            <a:r>
              <a:rPr lang="lv-LV" dirty="0" smtClean="0"/>
              <a:t>);</a:t>
            </a:r>
          </a:p>
          <a:p>
            <a:endParaRPr lang="lv-LV" dirty="0" smtClean="0"/>
          </a:p>
          <a:p>
            <a:r>
              <a:rPr lang="lv-LV" dirty="0" smtClean="0"/>
              <a:t>«</a:t>
            </a:r>
            <a:r>
              <a:rPr lang="lv-LV" dirty="0" err="1" smtClean="0"/>
              <a:t>baseline</a:t>
            </a:r>
            <a:r>
              <a:rPr lang="lv-LV" dirty="0" smtClean="0"/>
              <a:t> </a:t>
            </a:r>
            <a:r>
              <a:rPr lang="lv-LV" dirty="0" err="1" smtClean="0"/>
              <a:t>report</a:t>
            </a:r>
            <a:r>
              <a:rPr lang="lv-LV" dirty="0" smtClean="0"/>
              <a:t>» - </a:t>
            </a:r>
            <a:r>
              <a:rPr lang="en-US" dirty="0" smtClean="0"/>
              <a:t>information </a:t>
            </a:r>
            <a:r>
              <a:rPr lang="en-US" dirty="0"/>
              <a:t>on the state of soil and groundwater contamination by relevant hazardous </a:t>
            </a:r>
            <a:r>
              <a:rPr lang="en-US" dirty="0" smtClean="0"/>
              <a:t>substances</a:t>
            </a:r>
            <a:r>
              <a:rPr lang="lv-LV" dirty="0" smtClean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4724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Soil</a:t>
            </a:r>
            <a:r>
              <a:rPr lang="lv-LV" dirty="0" smtClean="0"/>
              <a:t> </a:t>
            </a:r>
            <a:r>
              <a:rPr lang="lv-LV" dirty="0" err="1" smtClean="0"/>
              <a:t>monitoring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remediation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N</a:t>
            </a:r>
            <a:r>
              <a:rPr lang="en-US" dirty="0" err="1" smtClean="0"/>
              <a:t>ew</a:t>
            </a:r>
            <a:r>
              <a:rPr lang="en-US" dirty="0" smtClean="0"/>
              <a:t> </a:t>
            </a:r>
            <a:r>
              <a:rPr lang="en-US" dirty="0"/>
              <a:t>requirement to monitor periodically the soil and groundwater on the site of the </a:t>
            </a:r>
            <a:r>
              <a:rPr lang="en-US" dirty="0" smtClean="0"/>
              <a:t>installations</a:t>
            </a:r>
            <a:r>
              <a:rPr lang="lv-LV" dirty="0" smtClean="0"/>
              <a:t> (Art. 14)</a:t>
            </a:r>
          </a:p>
          <a:p>
            <a:pPr lvl="1"/>
            <a:r>
              <a:rPr lang="en-US" dirty="0"/>
              <a:t>periodic monitoring shall be carried out at least once every 5 years for groundwater and 10 years for soil, unless such monitoring is based on a systematic appraisal of the risk of contamination</a:t>
            </a:r>
            <a:r>
              <a:rPr lang="en-US" dirty="0" smtClean="0"/>
              <a:t>.</a:t>
            </a:r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670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Soil</a:t>
            </a:r>
            <a:r>
              <a:rPr lang="lv-LV" dirty="0" smtClean="0"/>
              <a:t> </a:t>
            </a:r>
            <a:r>
              <a:rPr lang="lv-LV" dirty="0" err="1" smtClean="0"/>
              <a:t>monitoring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remediation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dirty="0" err="1" smtClean="0"/>
              <a:t>Baseline</a:t>
            </a:r>
            <a:r>
              <a:rPr lang="lv-LV" dirty="0" smtClean="0"/>
              <a:t> </a:t>
            </a:r>
            <a:r>
              <a:rPr lang="en-US" dirty="0" smtClean="0"/>
              <a:t>report</a:t>
            </a:r>
            <a:r>
              <a:rPr lang="lv-LV" dirty="0" smtClean="0"/>
              <a:t> </a:t>
            </a:r>
            <a:r>
              <a:rPr lang="lv-LV" dirty="0" err="1" smtClean="0"/>
              <a:t>shall</a:t>
            </a:r>
            <a:r>
              <a:rPr lang="lv-LV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prepared by operators to provide quantified information on the initial state of soil and groundwater contamination before starting operation of an installation or before a permit for an installation is updated for the first time after 7 January </a:t>
            </a:r>
            <a:r>
              <a:rPr lang="en-US" dirty="0" smtClean="0"/>
              <a:t>2013</a:t>
            </a:r>
            <a:r>
              <a:rPr lang="lv-LV" dirty="0" smtClean="0"/>
              <a:t> (Art. 22(2)).</a:t>
            </a:r>
          </a:p>
          <a:p>
            <a:endParaRPr lang="lv-LV" dirty="0" smtClean="0"/>
          </a:p>
          <a:p>
            <a:r>
              <a:rPr lang="en-US" dirty="0"/>
              <a:t>Upon </a:t>
            </a:r>
            <a:r>
              <a:rPr lang="lv-LV" dirty="0" err="1" smtClean="0"/>
              <a:t>closure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site</a:t>
            </a:r>
            <a:r>
              <a:rPr lang="en-US" dirty="0" smtClean="0"/>
              <a:t>, </a:t>
            </a:r>
            <a:r>
              <a:rPr lang="en-US" dirty="0"/>
              <a:t>the operator shall assess the state of soil and groundwater contamination by relevant hazardous substances </a:t>
            </a:r>
            <a:r>
              <a:rPr lang="lv-LV" dirty="0" err="1" smtClean="0"/>
              <a:t>from</a:t>
            </a:r>
            <a:r>
              <a:rPr lang="lv-LV" dirty="0" smtClean="0"/>
              <a:t> </a:t>
            </a:r>
            <a:r>
              <a:rPr lang="lv-LV" dirty="0" err="1" smtClean="0"/>
              <a:t>installation</a:t>
            </a:r>
            <a:r>
              <a:rPr lang="en-US" dirty="0" smtClean="0"/>
              <a:t>. </a:t>
            </a:r>
            <a:r>
              <a:rPr lang="lv-LV" dirty="0" err="1" smtClean="0"/>
              <a:t>If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pollution</a:t>
            </a:r>
            <a:r>
              <a:rPr lang="lv-LV" dirty="0" smtClean="0"/>
              <a:t> </a:t>
            </a:r>
            <a:r>
              <a:rPr lang="lv-LV" dirty="0" err="1" smtClean="0"/>
              <a:t>has</a:t>
            </a:r>
            <a:r>
              <a:rPr lang="lv-LV" dirty="0" smtClean="0"/>
              <a:t> </a:t>
            </a:r>
            <a:r>
              <a:rPr lang="lv-LV" dirty="0" err="1" smtClean="0"/>
              <a:t>been</a:t>
            </a:r>
            <a:r>
              <a:rPr lang="lv-LV" dirty="0" smtClean="0"/>
              <a:t> </a:t>
            </a:r>
            <a:r>
              <a:rPr lang="lv-LV" dirty="0" err="1" smtClean="0"/>
              <a:t>identified</a:t>
            </a:r>
            <a:r>
              <a:rPr lang="lv-LV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operator shall take </a:t>
            </a:r>
            <a:r>
              <a:rPr lang="en-US" dirty="0" smtClean="0"/>
              <a:t>measures </a:t>
            </a:r>
            <a:r>
              <a:rPr lang="en-US" dirty="0"/>
              <a:t>to </a:t>
            </a:r>
            <a:r>
              <a:rPr lang="en-US" dirty="0" smtClean="0"/>
              <a:t>return </a:t>
            </a:r>
            <a:r>
              <a:rPr lang="en-US" dirty="0"/>
              <a:t>the site to </a:t>
            </a:r>
            <a:r>
              <a:rPr lang="en-US" dirty="0" smtClean="0"/>
              <a:t>t</a:t>
            </a:r>
            <a:r>
              <a:rPr lang="lv-LV" dirty="0" err="1" smtClean="0"/>
              <a:t>he</a:t>
            </a:r>
            <a:r>
              <a:rPr lang="lv-LV" dirty="0" smtClean="0"/>
              <a:t> </a:t>
            </a:r>
            <a:r>
              <a:rPr lang="lv-LV" dirty="0" err="1" smtClean="0"/>
              <a:t>baseline</a:t>
            </a:r>
            <a:r>
              <a:rPr lang="lv-LV" dirty="0" smtClean="0"/>
              <a:t> </a:t>
            </a:r>
            <a:r>
              <a:rPr lang="en-US" dirty="0" smtClean="0"/>
              <a:t>state</a:t>
            </a:r>
            <a:r>
              <a:rPr lang="lv-LV" dirty="0" smtClean="0"/>
              <a:t> (</a:t>
            </a:r>
            <a:r>
              <a:rPr lang="lv-LV" dirty="0" err="1" smtClean="0"/>
              <a:t>taking</a:t>
            </a:r>
            <a:r>
              <a:rPr lang="lv-LV" dirty="0" smtClean="0"/>
              <a:t> </a:t>
            </a:r>
            <a:r>
              <a:rPr lang="lv-LV" dirty="0" err="1" smtClean="0"/>
              <a:t>into</a:t>
            </a:r>
            <a:r>
              <a:rPr lang="lv-LV" dirty="0" smtClean="0"/>
              <a:t> </a:t>
            </a:r>
            <a:r>
              <a:rPr lang="lv-LV" dirty="0" err="1" smtClean="0"/>
              <a:t>account</a:t>
            </a:r>
            <a:r>
              <a:rPr lang="lv-LV" dirty="0" smtClean="0"/>
              <a:t> </a:t>
            </a:r>
            <a:r>
              <a:rPr lang="lv-LV" dirty="0" err="1" smtClean="0"/>
              <a:t>technical</a:t>
            </a:r>
            <a:r>
              <a:rPr lang="lv-LV" dirty="0" smtClean="0"/>
              <a:t> </a:t>
            </a:r>
            <a:r>
              <a:rPr lang="lv-LV" dirty="0" err="1" smtClean="0"/>
              <a:t>feasibility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measures</a:t>
            </a:r>
            <a:r>
              <a:rPr lang="lv-LV" dirty="0" smtClean="0"/>
              <a:t>).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4879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318</Words>
  <Application>Microsoft Office PowerPoint</Application>
  <PresentationFormat>Custom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blank</vt:lpstr>
      <vt:lpstr>New requirements for soil protection in integrated permits</vt:lpstr>
      <vt:lpstr>New IED</vt:lpstr>
      <vt:lpstr>IED - definitions</vt:lpstr>
      <vt:lpstr>Soil monitoring and remediation</vt:lpstr>
      <vt:lpstr>Soil monitoring and remediation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2014-04-15T08:22:38Z</dcterms:created>
  <dcterms:modified xsi:type="dcterms:W3CDTF">2014-04-15T08:22:51Z</dcterms:modified>
</cp:coreProperties>
</file>