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409" r:id="rId3"/>
    <p:sldId id="410" r:id="rId4"/>
    <p:sldId id="411" r:id="rId5"/>
    <p:sldId id="412" r:id="rId6"/>
    <p:sldId id="378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061F66"/>
    <a:srgbClr val="D600AD"/>
    <a:srgbClr val="FFCC66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344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120EB-E034-49B0-9174-6DCFD20037F2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59030-A2DD-403A-A41B-84D71608A6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84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21/04/2014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4DF3A-E39E-4B15-B76E-763F50DFF12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4DF3A-E39E-4B15-B76E-763F50DFF12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4DF3A-E39E-4B15-B76E-763F50DFF12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4DF3A-E39E-4B15-B76E-763F50DFF12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DFF4-E9A5-441D-A6A2-D80A23D654D5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2003-1C4B-4999-87D4-EF71ED0189FF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7EC4D-E459-4646-8543-C1F56E2E40D9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0FC-6FC0-413A-A7DC-74239CF47222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4DDDB-FA0F-47B4-A85B-A91B3BA202FC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7DEB-700D-45F5-819F-863FAF8595C1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2E566-DB6D-4AB4-9B8F-5424AF4DB02B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7B39-525F-4649-877E-9CAD7A5C79A9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E03BD-CFEF-4079-B985-C06CFCB90BCB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921D-7269-4527-A191-9337A960AD08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FA243AC-155C-4F98-9883-BF09A71BEAFC}" type="datetime1">
              <a:rPr lang="en-GB" smtClean="0"/>
              <a:pPr/>
              <a:t>21/04/2014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begak@gmail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08" y="332656"/>
            <a:ext cx="9036496" cy="10081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251520" y="2204864"/>
            <a:ext cx="8727278" cy="216024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4000" b="1" dirty="0" smtClean="0"/>
              <a:t>Новые требования к охране почв </a:t>
            </a:r>
            <a:br>
              <a:rPr lang="ru-RU" sz="4000" b="1" dirty="0" smtClean="0"/>
            </a:br>
            <a:r>
              <a:rPr lang="ru-RU" sz="4000" b="1" dirty="0" smtClean="0"/>
              <a:t>в комплексных разрешениях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16016" y="4509120"/>
            <a:ext cx="4176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srgbClr val="FFFF00"/>
                </a:solidFill>
              </a:rPr>
              <a:t>Валтс Вилнитис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Новая Директива о промышленном загрязнении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 smtClean="0">
                <a:solidFill>
                  <a:srgbClr val="002060"/>
                </a:solidFill>
              </a:rPr>
              <a:t>Директива 2010/75/EU</a:t>
            </a:r>
            <a:r>
              <a:rPr lang="ru-RU" dirty="0" smtClean="0">
                <a:solidFill>
                  <a:srgbClr val="002060"/>
                </a:solidFill>
              </a:rPr>
              <a:t> Европейского парламента и Совета от 24 ноября 2010 г. о промышленном загрязнении</a:t>
            </a:r>
            <a:endParaRPr lang="lv-LV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С 7 января 2014 г. она заменяет Директиву КПКЗ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другие отраслевые директивы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кроме Директивы о крупных топливосжигающих установках, которая прекращает действовать с </a:t>
            </a:r>
            <a:r>
              <a:rPr lang="en-US" dirty="0" smtClean="0">
                <a:solidFill>
                  <a:srgbClr val="002060"/>
                </a:solidFill>
              </a:rPr>
              <a:t>1 </a:t>
            </a:r>
            <a:r>
              <a:rPr lang="ru-RU" dirty="0" smtClean="0">
                <a:solidFill>
                  <a:srgbClr val="002060"/>
                </a:solidFill>
              </a:rPr>
              <a:t>января</a:t>
            </a:r>
            <a:r>
              <a:rPr lang="en-US" dirty="0" smtClean="0">
                <a:solidFill>
                  <a:srgbClr val="002060"/>
                </a:solidFill>
              </a:rPr>
              <a:t> 2016</a:t>
            </a:r>
            <a:r>
              <a:rPr lang="ru-RU" dirty="0" smtClean="0">
                <a:solidFill>
                  <a:srgbClr val="002060"/>
                </a:solidFill>
              </a:rPr>
              <a:t> г</a:t>
            </a:r>
            <a:r>
              <a:rPr lang="lv-LV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Вступила в силу 6 января 2011 г. и должна быть включена в национальное законодательство стран-членов ЕС до 7 января 2013 г</a:t>
            </a:r>
            <a:r>
              <a:rPr lang="lv-LV" dirty="0" smtClean="0">
                <a:solidFill>
                  <a:srgbClr val="002060"/>
                </a:solidFill>
              </a:rPr>
              <a:t>.</a:t>
            </a:r>
            <a:endParaRPr lang="lv-LV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43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Определения для Директивы </a:t>
            </a:r>
            <a:br>
              <a:rPr lang="ru-RU" dirty="0" smtClean="0"/>
            </a:br>
            <a:r>
              <a:rPr lang="ru-RU" dirty="0" smtClean="0"/>
              <a:t>о промышленном загрязнении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>
                <a:solidFill>
                  <a:srgbClr val="002060"/>
                </a:solidFill>
              </a:rPr>
              <a:t>«</a:t>
            </a:r>
            <a:r>
              <a:rPr lang="ru-RU" dirty="0" smtClean="0">
                <a:solidFill>
                  <a:srgbClr val="002060"/>
                </a:solidFill>
              </a:rPr>
              <a:t>Почва</a:t>
            </a:r>
            <a:r>
              <a:rPr lang="lv-LV" dirty="0" smtClean="0">
                <a:solidFill>
                  <a:srgbClr val="002060"/>
                </a:solidFill>
              </a:rPr>
              <a:t>» - </a:t>
            </a:r>
            <a:r>
              <a:rPr lang="ru-RU" dirty="0" smtClean="0">
                <a:solidFill>
                  <a:srgbClr val="002060"/>
                </a:solidFill>
              </a:rPr>
              <a:t>верхний слой земной поверхности, состоящий из твёрдых минеральных и органических частиц, воды, воздуха и живых организмов (определение из предлагаемой Директивы по почвам</a:t>
            </a:r>
            <a:r>
              <a:rPr lang="lv-LV" dirty="0" smtClean="0">
                <a:solidFill>
                  <a:srgbClr val="002060"/>
                </a:solidFill>
              </a:rPr>
              <a:t>);</a:t>
            </a:r>
          </a:p>
          <a:p>
            <a:r>
              <a:rPr lang="lv-LV" dirty="0" smtClean="0">
                <a:solidFill>
                  <a:srgbClr val="002060"/>
                </a:solidFill>
              </a:rPr>
              <a:t>«</a:t>
            </a:r>
            <a:r>
              <a:rPr lang="ru-RU" dirty="0" smtClean="0">
                <a:solidFill>
                  <a:srgbClr val="002060"/>
                </a:solidFill>
              </a:rPr>
              <a:t>Оценка базового уровня</a:t>
            </a:r>
            <a:r>
              <a:rPr lang="lv-LV" dirty="0" smtClean="0">
                <a:solidFill>
                  <a:srgbClr val="002060"/>
                </a:solidFill>
              </a:rPr>
              <a:t>» - </a:t>
            </a:r>
            <a:r>
              <a:rPr lang="ru-RU" dirty="0" smtClean="0">
                <a:solidFill>
                  <a:srgbClr val="002060"/>
                </a:solidFill>
              </a:rPr>
              <a:t>отчёт о текущем состоянии загрязнения почвы и грунтовых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ru-RU" dirty="0" smtClean="0">
                <a:solidFill>
                  <a:srgbClr val="002060"/>
                </a:solidFill>
              </a:rPr>
              <a:t>вод</a:t>
            </a:r>
            <a:r>
              <a:rPr lang="lv-LV" dirty="0" smtClean="0">
                <a:solidFill>
                  <a:srgbClr val="002060"/>
                </a:solidFill>
              </a:rPr>
              <a:t>.</a:t>
            </a:r>
            <a:endParaRPr lang="lv-LV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724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Мониторинг и очистка почв </a:t>
            </a:r>
            <a:br>
              <a:rPr lang="ru-RU" dirty="0" smtClean="0"/>
            </a:br>
            <a:r>
              <a:rPr lang="ru-RU" dirty="0" smtClean="0"/>
              <a:t>от загрязнения	1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Новое требование о регулярном мониторинге загрязнения почвы и грунтовых вод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на промышленных площадках</a:t>
            </a:r>
            <a:r>
              <a:rPr lang="lv-LV" dirty="0" smtClean="0">
                <a:solidFill>
                  <a:srgbClr val="002060"/>
                </a:solidFill>
              </a:rPr>
              <a:t> (</a:t>
            </a:r>
            <a:r>
              <a:rPr lang="ru-RU" dirty="0" err="1" smtClean="0">
                <a:solidFill>
                  <a:srgbClr val="002060"/>
                </a:solidFill>
              </a:rPr>
              <a:t>Ст</a:t>
            </a:r>
            <a:r>
              <a:rPr lang="lv-LV" dirty="0" smtClean="0">
                <a:solidFill>
                  <a:srgbClr val="002060"/>
                </a:solidFill>
              </a:rPr>
              <a:t>. 14)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Анализы проводятся по крайней мере каждые </a:t>
            </a:r>
            <a:br>
              <a:rPr lang="ru-RU" sz="2600" dirty="0" smtClean="0">
                <a:solidFill>
                  <a:srgbClr val="002060"/>
                </a:solidFill>
              </a:rPr>
            </a:br>
            <a:r>
              <a:rPr lang="ru-RU" sz="2600" dirty="0" smtClean="0">
                <a:solidFill>
                  <a:srgbClr val="002060"/>
                </a:solidFill>
              </a:rPr>
              <a:t>5 лет для грунтовых вод и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>
                <a:solidFill>
                  <a:srgbClr val="002060"/>
                </a:solidFill>
              </a:rPr>
              <a:t>10 </a:t>
            </a:r>
            <a:r>
              <a:rPr lang="ru-RU" sz="2600" dirty="0" smtClean="0">
                <a:solidFill>
                  <a:srgbClr val="002060"/>
                </a:solidFill>
              </a:rPr>
              <a:t>для почвы</a:t>
            </a:r>
            <a:r>
              <a:rPr lang="en-US" sz="2600" dirty="0" smtClean="0">
                <a:solidFill>
                  <a:srgbClr val="002060"/>
                </a:solidFill>
              </a:rPr>
              <a:t>, </a:t>
            </a:r>
            <a:r>
              <a:rPr lang="ru-RU" sz="2600" dirty="0" smtClean="0">
                <a:solidFill>
                  <a:srgbClr val="002060"/>
                </a:solidFill>
              </a:rPr>
              <a:t/>
            </a:r>
            <a:br>
              <a:rPr lang="ru-RU" sz="2600" dirty="0" smtClean="0">
                <a:solidFill>
                  <a:srgbClr val="002060"/>
                </a:solidFill>
              </a:rPr>
            </a:br>
            <a:r>
              <a:rPr lang="ru-RU" sz="2600" dirty="0" smtClean="0">
                <a:solidFill>
                  <a:srgbClr val="002060"/>
                </a:solidFill>
              </a:rPr>
              <a:t>если согласно оценке рисков не предусмотрен специальный график</a:t>
            </a:r>
            <a:r>
              <a:rPr lang="en-US" sz="2600" dirty="0" smtClean="0">
                <a:solidFill>
                  <a:srgbClr val="002060"/>
                </a:solidFill>
              </a:rPr>
              <a:t>.</a:t>
            </a:r>
            <a:endParaRPr lang="lv-LV" sz="2600" dirty="0" smtClean="0">
              <a:solidFill>
                <a:srgbClr val="002060"/>
              </a:solidFill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376703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Мониторинг и очистка почв </a:t>
            </a:r>
            <a:br>
              <a:rPr lang="ru-RU" dirty="0" smtClean="0"/>
            </a:br>
            <a:r>
              <a:rPr lang="ru-RU" dirty="0" smtClean="0"/>
              <a:t>от загрязнения	2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424936" cy="489654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 оценке базового уровня операторы указывают количественные данные о начальном состоянии загрязнения почвы и грунтовых вод перед началом работы производства или первой корректировкой разрешения после 7 января </a:t>
            </a:r>
            <a:r>
              <a:rPr lang="en-US" dirty="0" smtClean="0">
                <a:solidFill>
                  <a:srgbClr val="002060"/>
                </a:solidFill>
              </a:rPr>
              <a:t>2013</a:t>
            </a:r>
            <a:r>
              <a:rPr lang="ru-RU" dirty="0" smtClean="0">
                <a:solidFill>
                  <a:srgbClr val="002060"/>
                </a:solidFill>
              </a:rPr>
              <a:t> г.</a:t>
            </a:r>
            <a:r>
              <a:rPr lang="lv-LV" dirty="0" smtClean="0">
                <a:solidFill>
                  <a:srgbClr val="002060"/>
                </a:solidFill>
              </a:rPr>
              <a:t> (</a:t>
            </a:r>
            <a:r>
              <a:rPr lang="ru-RU" dirty="0" err="1" smtClean="0">
                <a:solidFill>
                  <a:srgbClr val="002060"/>
                </a:solidFill>
              </a:rPr>
              <a:t>Ст</a:t>
            </a:r>
            <a:r>
              <a:rPr lang="lv-LV" dirty="0" smtClean="0">
                <a:solidFill>
                  <a:srgbClr val="002060"/>
                </a:solidFill>
              </a:rPr>
              <a:t>. 22(2)).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При закрытии производства оператор должен оценить состояние загрязнения почвы и грунтовых вод за время работы. Если обнаружены загрязнённые места, оператор принимает меры, чтобы вернуть территорию  в прежнее состояние (с учётом технической осуществимости требуемых мероприятий). </a:t>
            </a:r>
            <a:endParaRPr lang="lv-LV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879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 valts@environment.lv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5189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6025</TotalTime>
  <Words>242</Words>
  <Application>Microsoft Office PowerPoint</Application>
  <PresentationFormat>On-screen Show (4:3)</PresentationFormat>
  <Paragraphs>23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Управление качеством воздуха в странах Восточного региона ЕИСП</vt:lpstr>
      <vt:lpstr>Новая Директива о промышленном загрязнении</vt:lpstr>
      <vt:lpstr>Определения для Директивы  о промышленном загрязнении </vt:lpstr>
      <vt:lpstr>Мониторинг и очистка почв  от загрязнения 1</vt:lpstr>
      <vt:lpstr>Мониторинг и очистка почв  от загрязнения 2</vt:lpstr>
      <vt:lpstr>Спасибо за внимание!   valts@environment.lv 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462</cp:revision>
  <cp:lastPrinted>2012-05-10T14:01:43Z</cp:lastPrinted>
  <dcterms:created xsi:type="dcterms:W3CDTF">2011-10-12T15:30:18Z</dcterms:created>
  <dcterms:modified xsi:type="dcterms:W3CDTF">2014-04-21T19:50:35Z</dcterms:modified>
</cp:coreProperties>
</file>