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7"/>
  </p:notesMasterIdLst>
  <p:sldIdLst>
    <p:sldId id="302" r:id="rId2"/>
    <p:sldId id="303" r:id="rId3"/>
    <p:sldId id="304" r:id="rId4"/>
    <p:sldId id="305" r:id="rId5"/>
    <p:sldId id="306" r:id="rId6"/>
  </p:sldIdLst>
  <p:sldSz cx="9144000" cy="6858000" type="screen4x3"/>
  <p:notesSz cx="6797675" cy="9926638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CC6600"/>
    <a:srgbClr val="663300"/>
    <a:srgbClr val="FF5050"/>
    <a:srgbClr val="FFCC66"/>
    <a:srgbClr val="0066FF"/>
    <a:srgbClr val="E9E53B"/>
    <a:srgbClr val="FFFF99"/>
    <a:srgbClr val="FFFFE1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538" autoAdjust="0"/>
    <p:restoredTop sz="93606" autoAdjust="0"/>
  </p:normalViewPr>
  <p:slideViewPr>
    <p:cSldViewPr>
      <p:cViewPr>
        <p:scale>
          <a:sx n="70" d="100"/>
          <a:sy n="70" d="100"/>
        </p:scale>
        <p:origin x="-1332" y="13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2108" tIns="46054" rIns="92108" bIns="46054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2108" tIns="46054" rIns="92108" bIns="46054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90CFE8AC-981A-46E8-952B-4E7E0624A281}" type="datetimeFigureOut">
              <a:rPr lang="en-GB"/>
              <a:pPr>
                <a:defRPr/>
              </a:pPr>
              <a:t>25/04/2014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108" tIns="46054" rIns="92108" bIns="46054" rtlCol="0" anchor="ctr"/>
          <a:lstStyle/>
          <a:p>
            <a:pPr lvl="0"/>
            <a:endParaRPr lang="en-GB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vert="horz" lIns="92108" tIns="46054" rIns="92108" bIns="46054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GB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2108" tIns="46054" rIns="92108" bIns="46054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2108" tIns="46054" rIns="92108" bIns="46054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05C17FC3-BE45-4DBD-A13A-8E43C1A02CC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280460626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5C17FC3-BE45-4DBD-A13A-8E43C1A02CCE}" type="slidenum">
              <a:rPr lang="en-GB" smtClean="0"/>
              <a:pPr>
                <a:defRPr/>
              </a:pPr>
              <a:t>1</a:t>
            </a:fld>
            <a:endParaRPr lang="en-GB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5C17FC3-BE45-4DBD-A13A-8E43C1A02CCE}" type="slidenum">
              <a:rPr lang="en-GB" smtClean="0"/>
              <a:pPr>
                <a:defRPr/>
              </a:pPr>
              <a:t>2</a:t>
            </a:fld>
            <a:endParaRPr lang="en-GB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The following methods are applied by</a:t>
            </a:r>
            <a:r>
              <a:rPr lang="cs-CZ" dirty="0" smtClean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DEKONTA for treatment of extracted groundwater: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􀂃 Gravity separation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􀂃 Air (or steam) stripping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􀂃 Sorption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􀂃 Coagulation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􀂃 Flocculation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􀂃 Neutralization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􀂃 Chemical oxidation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􀂃 Chemical reduction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􀂃 Biological treatment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􀂃 Reverse osmosis</a:t>
            </a:r>
            <a:endParaRPr lang="cs-CZ" dirty="0" smtClean="0">
              <a:solidFill>
                <a:schemeClr val="tx1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5C17FC3-BE45-4DBD-A13A-8E43C1A02CCE}" type="slidenum">
              <a:rPr lang="en-GB" smtClean="0"/>
              <a:pPr>
                <a:defRPr/>
              </a:pPr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224480025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5C17FC3-BE45-4DBD-A13A-8E43C1A02CCE}" type="slidenum">
              <a:rPr lang="en-GB" smtClean="0"/>
              <a:pPr>
                <a:defRPr/>
              </a:pPr>
              <a:t>4</a:t>
            </a:fld>
            <a:endParaRPr lang="en-GB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5C17FC3-BE45-4DBD-A13A-8E43C1A02CCE}" type="slidenum">
              <a:rPr lang="en-GB" smtClean="0"/>
              <a:pPr>
                <a:defRPr/>
              </a:pPr>
              <a:t>5</a:t>
            </a:fld>
            <a:endParaRPr lang="en-GB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 cstate="print">
            <a:lum/>
          </a:blip>
          <a:srcRect/>
          <a:stretch>
            <a:fillRect l="-11000" r="-1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800px-Flag_of_Europe_svg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956550" y="6092825"/>
            <a:ext cx="841375" cy="563563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7"/>
          <p:cNvPicPr>
            <a:picLocks noChangeAspect="1" noChangeArrowheads="1"/>
          </p:cNvPicPr>
          <p:nvPr userDrawn="1"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6199188"/>
            <a:ext cx="7308850" cy="4572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6992"/>
            <a:ext cx="7772400" cy="1470025"/>
          </a:xfrm>
        </p:spPr>
        <p:txBody>
          <a:bodyPr/>
          <a:lstStyle>
            <a:lvl1pPr algn="ctr">
              <a:defRPr b="0" i="0">
                <a:solidFill>
                  <a:srgbClr val="FFFFE1"/>
                </a:solidFill>
                <a:latin typeface="Eras Light ITC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41168"/>
            <a:ext cx="6400800" cy="144016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21676906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31211C-7FBB-4E83-B9B9-A1C4D567416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11015016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82F6C2-E5CE-4C3D-AE83-A0C12C1F505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37540914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lowchart: Document 6"/>
          <p:cNvSpPr/>
          <p:nvPr userDrawn="1"/>
        </p:nvSpPr>
        <p:spPr>
          <a:xfrm>
            <a:off x="0" y="0"/>
            <a:ext cx="9144000" cy="1628775"/>
          </a:xfrm>
          <a:prstGeom prst="flowChartDocument">
            <a:avLst/>
          </a:prstGeom>
          <a:solidFill>
            <a:schemeClr val="bg1"/>
          </a:solidFill>
          <a:ln>
            <a:noFill/>
          </a:ln>
          <a:effectLst>
            <a:outerShdw blurRad="279400" dist="38100" dir="5400000" algn="t" rotWithShape="0">
              <a:schemeClr val="accent2">
                <a:lumMod val="75000"/>
                <a:alpha val="4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lnSpc>
                <a:spcPct val="80000"/>
              </a:lnSpc>
              <a:defRPr sz="4000" i="1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16832"/>
            <a:ext cx="8229600" cy="4464496"/>
          </a:xfrm>
        </p:spPr>
        <p:txBody>
          <a:bodyPr/>
          <a:lstStyle>
            <a:lvl1pPr>
              <a:spcBef>
                <a:spcPts val="1200"/>
              </a:spcBef>
              <a:defRPr sz="2800">
                <a:solidFill>
                  <a:schemeClr val="accent2"/>
                </a:solidFill>
              </a:defRPr>
            </a:lvl1pPr>
            <a:lvl2pPr>
              <a:defRPr sz="2400">
                <a:solidFill>
                  <a:schemeClr val="tx2"/>
                </a:solidFill>
              </a:defRPr>
            </a:lvl2pPr>
            <a:lvl3pPr>
              <a:defRPr sz="2400">
                <a:solidFill>
                  <a:schemeClr val="tx2"/>
                </a:solidFill>
              </a:defRPr>
            </a:lvl3pPr>
            <a:lvl4pPr>
              <a:defRPr sz="2400">
                <a:solidFill>
                  <a:schemeClr val="tx2"/>
                </a:solidFill>
              </a:defRPr>
            </a:lvl4pPr>
            <a:lvl5pPr>
              <a:defRPr sz="240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3F449C-5C79-4798-B34F-CB9BA6E5DFD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37088039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2452E6-028C-4EB3-A7B3-165E46C9EB9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21140259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lowchart: Document 6"/>
          <p:cNvSpPr/>
          <p:nvPr userDrawn="1"/>
        </p:nvSpPr>
        <p:spPr>
          <a:xfrm>
            <a:off x="0" y="0"/>
            <a:ext cx="9144000" cy="1628775"/>
          </a:xfrm>
          <a:prstGeom prst="flowChartDocumen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13D098-66B9-41F8-91E4-F66E94C862E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5194341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lowchart: Document 6"/>
          <p:cNvSpPr/>
          <p:nvPr userDrawn="1"/>
        </p:nvSpPr>
        <p:spPr>
          <a:xfrm>
            <a:off x="0" y="0"/>
            <a:ext cx="9144000" cy="1628775"/>
          </a:xfrm>
          <a:prstGeom prst="flowChartDocumen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8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B502B2-67CC-4F24-957D-F3BEF674FAA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41965729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lowchart: Document 6"/>
          <p:cNvSpPr/>
          <p:nvPr userDrawn="1"/>
        </p:nvSpPr>
        <p:spPr>
          <a:xfrm>
            <a:off x="0" y="0"/>
            <a:ext cx="9144000" cy="1628775"/>
          </a:xfrm>
          <a:prstGeom prst="flowChartDocumen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4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C13DAC-C6AE-4B06-ABBD-DCC909EAB76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14821892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9FA41C-E94E-44F6-9EA8-FE28BBEC3B3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23762340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5B3B53-056D-4C62-9AFC-6EDBB4E8A16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6635057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B2FEE5-66EF-452E-AFE4-2415095912F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39456405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 l="-11000" r="-1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cs-CZ" smtClean="0"/>
              <a:t>Click to edit Master title style</a:t>
            </a:r>
            <a:endParaRPr lang="en-GB" altLang="cs-CZ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cs-CZ" smtClean="0"/>
              <a:t>Click to edit Master text styles</a:t>
            </a:r>
          </a:p>
          <a:p>
            <a:pPr lvl="1"/>
            <a:r>
              <a:rPr lang="en-US" altLang="cs-CZ" smtClean="0"/>
              <a:t>Second level</a:t>
            </a:r>
          </a:p>
          <a:p>
            <a:pPr lvl="2"/>
            <a:r>
              <a:rPr lang="en-US" altLang="cs-CZ" smtClean="0"/>
              <a:t>Third level</a:t>
            </a:r>
          </a:p>
          <a:p>
            <a:pPr lvl="3"/>
            <a:r>
              <a:rPr lang="en-US" altLang="cs-CZ" smtClean="0"/>
              <a:t>Fourth level</a:t>
            </a:r>
          </a:p>
          <a:p>
            <a:pPr lvl="4"/>
            <a:r>
              <a:rPr lang="en-US" altLang="cs-CZ" smtClean="0"/>
              <a:t>Fifth level</a:t>
            </a:r>
            <a:endParaRPr lang="en-GB" altLang="cs-CZ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rgbClr val="04617B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rgbClr val="04617B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rgbClr val="04617B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B48236D0-FF9A-442A-98ED-7012BD6966E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6" r:id="rId1"/>
    <p:sldLayoutId id="2147483787" r:id="rId2"/>
    <p:sldLayoutId id="2147483774" r:id="rId3"/>
    <p:sldLayoutId id="2147483788" r:id="rId4"/>
    <p:sldLayoutId id="2147483789" r:id="rId5"/>
    <p:sldLayoutId id="2147483790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hf hdr="0" ftr="0" dt="0"/>
  <p:txStyles>
    <p:titleStyle>
      <a:lvl1pPr algn="l" rtl="0" eaLnBrk="0" fontAlgn="base" hangingPunct="0">
        <a:lnSpc>
          <a:spcPct val="80000"/>
        </a:lnSpc>
        <a:spcBef>
          <a:spcPct val="0"/>
        </a:spcBef>
        <a:spcAft>
          <a:spcPct val="0"/>
        </a:spcAft>
        <a:defRPr sz="4400" i="1" kern="1200">
          <a:solidFill>
            <a:schemeClr val="accent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80000"/>
        </a:lnSpc>
        <a:spcBef>
          <a:spcPct val="0"/>
        </a:spcBef>
        <a:spcAft>
          <a:spcPct val="0"/>
        </a:spcAft>
        <a:defRPr sz="4400" i="1">
          <a:solidFill>
            <a:schemeClr val="accent1"/>
          </a:solidFill>
          <a:latin typeface="Calibri" pitchFamily="34" charset="0"/>
        </a:defRPr>
      </a:lvl2pPr>
      <a:lvl3pPr algn="l" rtl="0" eaLnBrk="0" fontAlgn="base" hangingPunct="0">
        <a:lnSpc>
          <a:spcPct val="80000"/>
        </a:lnSpc>
        <a:spcBef>
          <a:spcPct val="0"/>
        </a:spcBef>
        <a:spcAft>
          <a:spcPct val="0"/>
        </a:spcAft>
        <a:defRPr sz="4400" i="1">
          <a:solidFill>
            <a:schemeClr val="accent1"/>
          </a:solidFill>
          <a:latin typeface="Calibri" pitchFamily="34" charset="0"/>
        </a:defRPr>
      </a:lvl3pPr>
      <a:lvl4pPr algn="l" rtl="0" eaLnBrk="0" fontAlgn="base" hangingPunct="0">
        <a:lnSpc>
          <a:spcPct val="80000"/>
        </a:lnSpc>
        <a:spcBef>
          <a:spcPct val="0"/>
        </a:spcBef>
        <a:spcAft>
          <a:spcPct val="0"/>
        </a:spcAft>
        <a:defRPr sz="4400" i="1">
          <a:solidFill>
            <a:schemeClr val="accent1"/>
          </a:solidFill>
          <a:latin typeface="Calibri" pitchFamily="34" charset="0"/>
        </a:defRPr>
      </a:lvl4pPr>
      <a:lvl5pPr algn="l" rtl="0" eaLnBrk="0" fontAlgn="base" hangingPunct="0">
        <a:lnSpc>
          <a:spcPct val="80000"/>
        </a:lnSpc>
        <a:spcBef>
          <a:spcPct val="0"/>
        </a:spcBef>
        <a:spcAft>
          <a:spcPct val="0"/>
        </a:spcAft>
        <a:defRPr sz="4400" i="1">
          <a:solidFill>
            <a:schemeClr val="accent1"/>
          </a:solidFill>
          <a:latin typeface="Calibri" pitchFamily="34" charset="0"/>
        </a:defRPr>
      </a:lvl5pPr>
      <a:lvl6pPr marL="457200" algn="l" rtl="0" fontAlgn="base">
        <a:lnSpc>
          <a:spcPct val="80000"/>
        </a:lnSpc>
        <a:spcBef>
          <a:spcPct val="0"/>
        </a:spcBef>
        <a:spcAft>
          <a:spcPct val="0"/>
        </a:spcAft>
        <a:defRPr sz="4400" i="1">
          <a:solidFill>
            <a:schemeClr val="accent1"/>
          </a:solidFill>
          <a:latin typeface="Calibri" pitchFamily="34" charset="0"/>
        </a:defRPr>
      </a:lvl6pPr>
      <a:lvl7pPr marL="914400" algn="l" rtl="0" fontAlgn="base">
        <a:lnSpc>
          <a:spcPct val="80000"/>
        </a:lnSpc>
        <a:spcBef>
          <a:spcPct val="0"/>
        </a:spcBef>
        <a:spcAft>
          <a:spcPct val="0"/>
        </a:spcAft>
        <a:defRPr sz="4400" i="1">
          <a:solidFill>
            <a:schemeClr val="accent1"/>
          </a:solidFill>
          <a:latin typeface="Calibri" pitchFamily="34" charset="0"/>
        </a:defRPr>
      </a:lvl7pPr>
      <a:lvl8pPr marL="1371600" algn="l" rtl="0" fontAlgn="base">
        <a:lnSpc>
          <a:spcPct val="80000"/>
        </a:lnSpc>
        <a:spcBef>
          <a:spcPct val="0"/>
        </a:spcBef>
        <a:spcAft>
          <a:spcPct val="0"/>
        </a:spcAft>
        <a:defRPr sz="4400" i="1">
          <a:solidFill>
            <a:schemeClr val="accent1"/>
          </a:solidFill>
          <a:latin typeface="Calibri" pitchFamily="34" charset="0"/>
        </a:defRPr>
      </a:lvl8pPr>
      <a:lvl9pPr marL="1828800" algn="l" rtl="0" fontAlgn="base">
        <a:lnSpc>
          <a:spcPct val="80000"/>
        </a:lnSpc>
        <a:spcBef>
          <a:spcPct val="0"/>
        </a:spcBef>
        <a:spcAft>
          <a:spcPct val="0"/>
        </a:spcAft>
        <a:defRPr sz="4400" i="1">
          <a:solidFill>
            <a:schemeClr val="accent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dekonta.cz/nahled.php?id_img=sluzby_produkty/odstran_odpad/biodeg_ploch/2big.jpg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jpeg"/><Relationship Id="rId5" Type="http://schemas.openxmlformats.org/officeDocument/2006/relationships/image" Target="http://www.dekonta.cz/foto/sluzby_produkty/odstran_odpad/biodeg_ploch/2big.jpg" TargetMode="External"/><Relationship Id="rId4" Type="http://schemas.openxmlformats.org/officeDocument/2006/relationships/image" Target="../media/image6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mailto:mpribylova@seznam.cz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jpeg"/><Relationship Id="rId4" Type="http://schemas.openxmlformats.org/officeDocument/2006/relationships/hyperlink" Target="http://www.dekonta.cz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23F449C-5C79-4798-B34F-CB9BA6E5DFDA}" type="slidenum">
              <a:rPr lang="en-GB" smtClean="0"/>
              <a:pPr>
                <a:defRPr/>
              </a:pPr>
              <a:t>1</a:t>
            </a:fld>
            <a:endParaRPr lang="en-GB"/>
          </a:p>
        </p:txBody>
      </p:sp>
      <p:sp>
        <p:nvSpPr>
          <p:cNvPr id="5" name="Rectangle 14"/>
          <p:cNvSpPr>
            <a:spLocks noChangeArrowheads="1"/>
          </p:cNvSpPr>
          <p:nvPr/>
        </p:nvSpPr>
        <p:spPr bwMode="auto">
          <a:xfrm>
            <a:off x="468313" y="592931"/>
            <a:ext cx="755967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GB" altLang="cs-CZ" sz="2800" b="1" u="sng" dirty="0">
                <a:solidFill>
                  <a:srgbClr val="333399"/>
                </a:solidFill>
              </a:rPr>
              <a:t>Remediation of Contaminated </a:t>
            </a:r>
            <a:r>
              <a:rPr lang="en-GB" altLang="cs-CZ" sz="2800" b="1" u="sng" dirty="0" smtClean="0">
                <a:solidFill>
                  <a:srgbClr val="333399"/>
                </a:solidFill>
              </a:rPr>
              <a:t>Sites </a:t>
            </a:r>
            <a:endParaRPr lang="en-GB" altLang="cs-CZ" sz="2800" b="1" u="sng" dirty="0">
              <a:solidFill>
                <a:srgbClr val="333399"/>
              </a:solidFill>
            </a:endParaRPr>
          </a:p>
        </p:txBody>
      </p:sp>
      <p:pic>
        <p:nvPicPr>
          <p:cNvPr id="6" name="Picture 19" descr="R3-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454050" y="2924944"/>
            <a:ext cx="5689950" cy="3933056"/>
          </a:xfrm>
          <a:prstGeom prst="rect">
            <a:avLst/>
          </a:prstGeom>
          <a:noFill/>
          <a:ln w="9525">
            <a:solidFill>
              <a:srgbClr val="80808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20"/>
          <p:cNvSpPr>
            <a:spLocks noChangeArrowheads="1"/>
          </p:cNvSpPr>
          <p:nvPr/>
        </p:nvSpPr>
        <p:spPr bwMode="auto">
          <a:xfrm>
            <a:off x="107504" y="1612435"/>
            <a:ext cx="7200800" cy="37240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61950" indent="-36195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20000"/>
              </a:spcBef>
              <a:spcAft>
                <a:spcPts val="1200"/>
              </a:spcAft>
            </a:pPr>
            <a:r>
              <a:rPr lang="en-GB" altLang="cs-CZ" sz="2000" b="1" dirty="0"/>
              <a:t>Complex and complicated process comprising of:</a:t>
            </a:r>
          </a:p>
          <a:p>
            <a:pPr eaLnBrk="1" hangingPunct="1">
              <a:spcBef>
                <a:spcPct val="20000"/>
              </a:spcBef>
              <a:spcAft>
                <a:spcPts val="1200"/>
              </a:spcAft>
              <a:buFont typeface="Arial" charset="0"/>
              <a:buChar char="•"/>
            </a:pPr>
            <a:r>
              <a:rPr lang="en-GB" altLang="cs-CZ" sz="2000" dirty="0"/>
              <a:t>Preparatory activities (investigation, </a:t>
            </a:r>
            <a:r>
              <a:rPr lang="en-GB" altLang="cs-CZ" sz="2000" dirty="0" smtClean="0"/>
              <a:t>risk assessment, feasibility study, designing etc</a:t>
            </a:r>
            <a:r>
              <a:rPr lang="en-GB" altLang="cs-CZ" sz="2000" dirty="0"/>
              <a:t>.)</a:t>
            </a:r>
          </a:p>
          <a:p>
            <a:pPr eaLnBrk="1" hangingPunct="1">
              <a:spcBef>
                <a:spcPct val="20000"/>
              </a:spcBef>
              <a:spcAft>
                <a:spcPts val="1200"/>
              </a:spcAft>
              <a:buFont typeface="Arial" charset="0"/>
              <a:buChar char="•"/>
            </a:pPr>
            <a:r>
              <a:rPr lang="en-US" altLang="cs-CZ" sz="2000" dirty="0"/>
              <a:t>Implementation</a:t>
            </a:r>
            <a:r>
              <a:rPr lang="en-GB" altLang="cs-CZ" sz="2000" dirty="0"/>
              <a:t> of </a:t>
            </a:r>
            <a:r>
              <a:rPr lang="cs-CZ" altLang="cs-CZ" sz="2000" dirty="0" smtClean="0"/>
              <a:t>                                                                        </a:t>
            </a:r>
            <a:r>
              <a:rPr lang="en-GB" altLang="cs-CZ" sz="2000" dirty="0" smtClean="0"/>
              <a:t>suitable </a:t>
            </a:r>
            <a:r>
              <a:rPr lang="en-GB" altLang="cs-CZ" sz="2000" dirty="0"/>
              <a:t>remediation </a:t>
            </a:r>
            <a:r>
              <a:rPr lang="cs-CZ" altLang="cs-CZ" sz="2000" dirty="0" smtClean="0"/>
              <a:t>                                                                  </a:t>
            </a:r>
            <a:r>
              <a:rPr lang="en-GB" altLang="cs-CZ" sz="2000" dirty="0" smtClean="0"/>
              <a:t>measures</a:t>
            </a:r>
            <a:endParaRPr lang="en-GB" altLang="cs-CZ" sz="2000" dirty="0"/>
          </a:p>
          <a:p>
            <a:pPr eaLnBrk="1" hangingPunct="1">
              <a:spcBef>
                <a:spcPct val="20000"/>
              </a:spcBef>
              <a:spcAft>
                <a:spcPts val="1200"/>
              </a:spcAft>
              <a:buFont typeface="Arial" charset="0"/>
              <a:buChar char="•"/>
            </a:pPr>
            <a:r>
              <a:rPr lang="en-GB" altLang="cs-CZ" sz="2000" dirty="0"/>
              <a:t>Post-remedial activities </a:t>
            </a:r>
            <a:r>
              <a:rPr lang="cs-CZ" altLang="cs-CZ" sz="2000" dirty="0" smtClean="0"/>
              <a:t>                                                            </a:t>
            </a:r>
            <a:r>
              <a:rPr lang="en-GB" altLang="cs-CZ" sz="2000" dirty="0" smtClean="0"/>
              <a:t>(</a:t>
            </a:r>
            <a:r>
              <a:rPr lang="en-GB" altLang="cs-CZ" sz="2000" dirty="0"/>
              <a:t>monitoring etc.)</a:t>
            </a:r>
          </a:p>
          <a:p>
            <a:pPr eaLnBrk="1" hangingPunct="1">
              <a:spcBef>
                <a:spcPct val="20000"/>
              </a:spcBef>
              <a:spcAft>
                <a:spcPts val="1200"/>
              </a:spcAft>
            </a:pPr>
            <a:endParaRPr lang="en-GB" altLang="cs-CZ" sz="2000" dirty="0"/>
          </a:p>
        </p:txBody>
      </p:sp>
    </p:spTree>
    <p:extLst>
      <p:ext uri="{BB962C8B-B14F-4D97-AF65-F5344CB8AC3E}">
        <p14:creationId xmlns:p14="http://schemas.microsoft.com/office/powerpoint/2010/main" xmlns="" val="26788559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4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627616"/>
            <a:ext cx="8229600" cy="4370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cs-CZ" altLang="cs-CZ" sz="2800" b="1" u="sng" dirty="0" err="1" smtClean="0">
                <a:solidFill>
                  <a:srgbClr val="333399"/>
                </a:solidFill>
              </a:rPr>
              <a:t>Possibilities</a:t>
            </a:r>
            <a:r>
              <a:rPr lang="cs-CZ" altLang="cs-CZ" sz="2800" b="1" u="sng" dirty="0" smtClean="0">
                <a:solidFill>
                  <a:srgbClr val="333399"/>
                </a:solidFill>
              </a:rPr>
              <a:t> </a:t>
            </a:r>
            <a:r>
              <a:rPr lang="cs-CZ" altLang="cs-CZ" sz="2800" b="1" u="sng" dirty="0" err="1" smtClean="0">
                <a:solidFill>
                  <a:srgbClr val="333399"/>
                </a:solidFill>
              </a:rPr>
              <a:t>of</a:t>
            </a:r>
            <a:r>
              <a:rPr lang="cs-CZ" altLang="cs-CZ" sz="2800" b="1" u="sng" dirty="0" smtClean="0">
                <a:solidFill>
                  <a:srgbClr val="333399"/>
                </a:solidFill>
              </a:rPr>
              <a:t> </a:t>
            </a:r>
            <a:r>
              <a:rPr lang="cs-CZ" altLang="cs-CZ" sz="2800" b="1" u="sng" dirty="0">
                <a:solidFill>
                  <a:srgbClr val="333399"/>
                </a:solidFill>
              </a:rPr>
              <a:t>c</a:t>
            </a:r>
            <a:r>
              <a:rPr lang="en-GB" altLang="cs-CZ" sz="2800" b="1" u="sng" dirty="0" err="1" smtClean="0">
                <a:solidFill>
                  <a:srgbClr val="333399"/>
                </a:solidFill>
              </a:rPr>
              <a:t>ontaminated</a:t>
            </a:r>
            <a:r>
              <a:rPr lang="en-GB" altLang="cs-CZ" sz="2800" b="1" u="sng" dirty="0" smtClean="0">
                <a:solidFill>
                  <a:srgbClr val="333399"/>
                </a:solidFill>
              </a:rPr>
              <a:t> </a:t>
            </a:r>
            <a:r>
              <a:rPr lang="cs-CZ" altLang="cs-CZ" sz="2800" b="1" u="sng" dirty="0" err="1" smtClean="0">
                <a:solidFill>
                  <a:srgbClr val="333399"/>
                </a:solidFill>
              </a:rPr>
              <a:t>soil</a:t>
            </a:r>
            <a:r>
              <a:rPr lang="cs-CZ" altLang="cs-CZ" sz="2800" b="1" u="sng" dirty="0" smtClean="0">
                <a:solidFill>
                  <a:srgbClr val="333399"/>
                </a:solidFill>
              </a:rPr>
              <a:t> r</a:t>
            </a:r>
            <a:r>
              <a:rPr lang="en-GB" altLang="cs-CZ" sz="2800" b="1" u="sng" dirty="0" err="1">
                <a:solidFill>
                  <a:srgbClr val="333399"/>
                </a:solidFill>
              </a:rPr>
              <a:t>emediation</a:t>
            </a:r>
            <a:r>
              <a:rPr lang="en-GB" altLang="cs-CZ" sz="2800" b="1" u="sng" dirty="0">
                <a:solidFill>
                  <a:srgbClr val="333399"/>
                </a:solidFill>
              </a:rPr>
              <a:t> 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700808"/>
            <a:ext cx="5122912" cy="4680520"/>
          </a:xfrm>
        </p:spPr>
        <p:txBody>
          <a:bodyPr/>
          <a:lstStyle/>
          <a:p>
            <a:pPr marL="0" indent="0">
              <a:buNone/>
            </a:pPr>
            <a:r>
              <a:rPr lang="en-US" sz="2000" b="1" dirty="0" smtClean="0">
                <a:solidFill>
                  <a:schemeClr val="tx1"/>
                </a:solidFill>
              </a:rPr>
              <a:t>„Ex </a:t>
            </a:r>
            <a:r>
              <a:rPr lang="en-US" sz="2000" b="1" dirty="0">
                <a:solidFill>
                  <a:schemeClr val="tx1"/>
                </a:solidFill>
              </a:rPr>
              <a:t>situ“ </a:t>
            </a:r>
            <a:r>
              <a:rPr lang="en-US" sz="2000" b="1" dirty="0" smtClean="0">
                <a:solidFill>
                  <a:schemeClr val="tx1"/>
                </a:solidFill>
              </a:rPr>
              <a:t>methods</a:t>
            </a:r>
            <a:r>
              <a:rPr lang="en-US" sz="2000" b="1" dirty="0">
                <a:solidFill>
                  <a:schemeClr val="tx1"/>
                </a:solidFill>
              </a:rPr>
              <a:t>:</a:t>
            </a:r>
          </a:p>
          <a:p>
            <a:r>
              <a:rPr lang="en-US" sz="2000" dirty="0">
                <a:solidFill>
                  <a:schemeClr val="tx1"/>
                </a:solidFill>
              </a:rPr>
              <a:t>Contaminated soil (or waste) </a:t>
            </a:r>
            <a:r>
              <a:rPr lang="en-US" sz="2000" dirty="0" smtClean="0">
                <a:solidFill>
                  <a:schemeClr val="tx1"/>
                </a:solidFill>
              </a:rPr>
              <a:t>is</a:t>
            </a:r>
            <a:r>
              <a:rPr lang="cs-CZ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smtClean="0">
                <a:solidFill>
                  <a:schemeClr val="tx1"/>
                </a:solidFill>
              </a:rPr>
              <a:t>removed </a:t>
            </a:r>
            <a:r>
              <a:rPr lang="en-US" sz="2000" dirty="0">
                <a:solidFill>
                  <a:schemeClr val="tx1"/>
                </a:solidFill>
              </a:rPr>
              <a:t>from the site </a:t>
            </a:r>
            <a:r>
              <a:rPr lang="en-US" sz="2000" dirty="0" smtClean="0">
                <a:solidFill>
                  <a:schemeClr val="tx1"/>
                </a:solidFill>
              </a:rPr>
              <a:t>and</a:t>
            </a:r>
            <a:r>
              <a:rPr lang="cs-CZ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smtClean="0">
                <a:solidFill>
                  <a:schemeClr val="tx1"/>
                </a:solidFill>
              </a:rPr>
              <a:t>transported </a:t>
            </a:r>
            <a:r>
              <a:rPr lang="en-US" sz="2000" dirty="0">
                <a:solidFill>
                  <a:schemeClr val="tx1"/>
                </a:solidFill>
              </a:rPr>
              <a:t>for </a:t>
            </a:r>
            <a:r>
              <a:rPr lang="en-US" sz="2000" dirty="0" smtClean="0">
                <a:solidFill>
                  <a:schemeClr val="tx1"/>
                </a:solidFill>
              </a:rPr>
              <a:t>subsequent</a:t>
            </a:r>
            <a:r>
              <a:rPr lang="cs-CZ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smtClean="0">
                <a:solidFill>
                  <a:schemeClr val="tx1"/>
                </a:solidFill>
              </a:rPr>
              <a:t>treatment </a:t>
            </a:r>
            <a:r>
              <a:rPr lang="en-US" sz="2000" dirty="0">
                <a:solidFill>
                  <a:schemeClr val="tx1"/>
                </a:solidFill>
              </a:rPr>
              <a:t>or disposal to </a:t>
            </a:r>
            <a:r>
              <a:rPr lang="en-US" sz="2000" dirty="0" smtClean="0">
                <a:solidFill>
                  <a:schemeClr val="tx1"/>
                </a:solidFill>
              </a:rPr>
              <a:t>a</a:t>
            </a:r>
            <a:r>
              <a:rPr lang="cs-CZ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smtClean="0">
                <a:solidFill>
                  <a:schemeClr val="tx1"/>
                </a:solidFill>
              </a:rPr>
              <a:t>permitted </a:t>
            </a:r>
            <a:r>
              <a:rPr lang="en-US" sz="2000" dirty="0">
                <a:solidFill>
                  <a:schemeClr val="tx1"/>
                </a:solidFill>
              </a:rPr>
              <a:t>facility (landfill</a:t>
            </a:r>
            <a:r>
              <a:rPr lang="en-US" sz="2000" dirty="0" smtClean="0">
                <a:solidFill>
                  <a:schemeClr val="tx1"/>
                </a:solidFill>
              </a:rPr>
              <a:t>,</a:t>
            </a:r>
            <a:r>
              <a:rPr lang="cs-CZ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smtClean="0">
                <a:solidFill>
                  <a:schemeClr val="tx1"/>
                </a:solidFill>
              </a:rPr>
              <a:t>bioremediation </a:t>
            </a:r>
            <a:r>
              <a:rPr lang="en-US" sz="2000" dirty="0">
                <a:solidFill>
                  <a:schemeClr val="tx1"/>
                </a:solidFill>
              </a:rPr>
              <a:t>plant etc</a:t>
            </a:r>
            <a:r>
              <a:rPr lang="en-US" sz="2000" dirty="0" smtClean="0">
                <a:solidFill>
                  <a:schemeClr val="tx1"/>
                </a:solidFill>
              </a:rPr>
              <a:t>.)</a:t>
            </a:r>
            <a:endParaRPr lang="cs-CZ" sz="2000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sz="2000" b="1" dirty="0">
                <a:solidFill>
                  <a:schemeClr val="tx1"/>
                </a:solidFill>
              </a:rPr>
              <a:t>„In situ“ methods</a:t>
            </a:r>
            <a:r>
              <a:rPr lang="en-US" sz="2000" dirty="0">
                <a:solidFill>
                  <a:schemeClr val="tx1"/>
                </a:solidFill>
              </a:rPr>
              <a:t>:</a:t>
            </a:r>
          </a:p>
          <a:p>
            <a:r>
              <a:rPr lang="en-US" sz="2000" dirty="0">
                <a:solidFill>
                  <a:schemeClr val="tx1"/>
                </a:solidFill>
              </a:rPr>
              <a:t>The level of soil pollution is reduced down to the </a:t>
            </a:r>
            <a:r>
              <a:rPr lang="en-US" sz="2000" dirty="0" smtClean="0">
                <a:solidFill>
                  <a:schemeClr val="tx1"/>
                </a:solidFill>
              </a:rPr>
              <a:t>acceptable</a:t>
            </a:r>
            <a:r>
              <a:rPr lang="cs-CZ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smtClean="0">
                <a:solidFill>
                  <a:schemeClr val="tx1"/>
                </a:solidFill>
              </a:rPr>
              <a:t>concentration </a:t>
            </a:r>
            <a:r>
              <a:rPr lang="en-US" sz="2000" dirty="0">
                <a:solidFill>
                  <a:schemeClr val="tx1"/>
                </a:solidFill>
              </a:rPr>
              <a:t>limits by application of a suitable process (physical, chemical </a:t>
            </a:r>
            <a:r>
              <a:rPr lang="en-US" sz="2000" dirty="0" smtClean="0">
                <a:solidFill>
                  <a:schemeClr val="tx1"/>
                </a:solidFill>
              </a:rPr>
              <a:t>or</a:t>
            </a:r>
            <a:r>
              <a:rPr lang="cs-CZ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smtClean="0">
                <a:solidFill>
                  <a:schemeClr val="tx1"/>
                </a:solidFill>
              </a:rPr>
              <a:t>biological</a:t>
            </a:r>
            <a:r>
              <a:rPr lang="en-US" sz="2000" dirty="0">
                <a:solidFill>
                  <a:schemeClr val="tx1"/>
                </a:solidFill>
              </a:rPr>
              <a:t>) without excavation of the contaminated soil.</a:t>
            </a:r>
            <a:endParaRPr lang="cs-CZ" sz="2000" dirty="0">
              <a:solidFill>
                <a:schemeClr val="tx1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23F449C-5C79-4798-B34F-CB9BA6E5DFDA}" type="slidenum">
              <a:rPr lang="en-GB" smtClean="0"/>
              <a:pPr>
                <a:defRPr/>
              </a:pPr>
              <a:t>2</a:t>
            </a:fld>
            <a:endParaRPr lang="en-GB"/>
          </a:p>
        </p:txBody>
      </p:sp>
      <p:pic>
        <p:nvPicPr>
          <p:cNvPr id="6" name="Picture 8" descr="http://www.dekonta.cz/foto/sluzby_produkty/odstran_odpad/biodeg_ploch/2big.jpg">
            <a:hlinkClick r:id="rId3"/>
          </p:cNvPr>
          <p:cNvPicPr>
            <a:picLocks noChangeAspect="1" noChangeArrowheads="1"/>
          </p:cNvPicPr>
          <p:nvPr/>
        </p:nvPicPr>
        <p:blipFill>
          <a:blip r:embed="rId4" r:link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1889" t="10078" r="1889" b="5040"/>
          <a:stretch>
            <a:fillRect/>
          </a:stretch>
        </p:blipFill>
        <p:spPr bwMode="auto">
          <a:xfrm>
            <a:off x="5364089" y="4149080"/>
            <a:ext cx="3616442" cy="27089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9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292080" y="1302502"/>
            <a:ext cx="3717568" cy="2846578"/>
          </a:xfrm>
          <a:prstGeom prst="rect">
            <a:avLst/>
          </a:prstGeom>
          <a:noFill/>
          <a:ln w="9525">
            <a:solidFill>
              <a:srgbClr val="80008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16452165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4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455262"/>
            <a:ext cx="8229600" cy="7817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cs-CZ" altLang="cs-CZ" sz="2800" b="1" u="sng" dirty="0" err="1" smtClean="0">
                <a:solidFill>
                  <a:srgbClr val="333399"/>
                </a:solidFill>
              </a:rPr>
              <a:t>Possibilities</a:t>
            </a:r>
            <a:r>
              <a:rPr lang="cs-CZ" altLang="cs-CZ" sz="2800" b="1" u="sng" dirty="0" smtClean="0">
                <a:solidFill>
                  <a:srgbClr val="333399"/>
                </a:solidFill>
              </a:rPr>
              <a:t> </a:t>
            </a:r>
            <a:r>
              <a:rPr lang="cs-CZ" altLang="cs-CZ" sz="2800" b="1" u="sng" dirty="0" err="1" smtClean="0">
                <a:solidFill>
                  <a:srgbClr val="333399"/>
                </a:solidFill>
              </a:rPr>
              <a:t>of</a:t>
            </a:r>
            <a:r>
              <a:rPr lang="cs-CZ" altLang="cs-CZ" sz="2800" b="1" u="sng" dirty="0" smtClean="0">
                <a:solidFill>
                  <a:srgbClr val="333399"/>
                </a:solidFill>
              </a:rPr>
              <a:t> </a:t>
            </a:r>
            <a:r>
              <a:rPr lang="cs-CZ" altLang="cs-CZ" sz="2800" b="1" u="sng" dirty="0">
                <a:solidFill>
                  <a:srgbClr val="333399"/>
                </a:solidFill>
              </a:rPr>
              <a:t>c</a:t>
            </a:r>
            <a:r>
              <a:rPr lang="en-GB" altLang="cs-CZ" sz="2800" b="1" u="sng" dirty="0" err="1" smtClean="0">
                <a:solidFill>
                  <a:srgbClr val="333399"/>
                </a:solidFill>
              </a:rPr>
              <a:t>ontaminated</a:t>
            </a:r>
            <a:r>
              <a:rPr lang="en-GB" altLang="cs-CZ" sz="2800" b="1" u="sng" dirty="0" smtClean="0">
                <a:solidFill>
                  <a:srgbClr val="333399"/>
                </a:solidFill>
              </a:rPr>
              <a:t> </a:t>
            </a:r>
            <a:r>
              <a:rPr lang="cs-CZ" altLang="cs-CZ" sz="2800" b="1" u="sng" dirty="0" err="1" smtClean="0">
                <a:solidFill>
                  <a:srgbClr val="333399"/>
                </a:solidFill>
              </a:rPr>
              <a:t>groundwater</a:t>
            </a:r>
            <a:r>
              <a:rPr lang="cs-CZ" altLang="cs-CZ" sz="2800" b="1" u="sng" dirty="0" smtClean="0">
                <a:solidFill>
                  <a:srgbClr val="333399"/>
                </a:solidFill>
              </a:rPr>
              <a:t>  r</a:t>
            </a:r>
            <a:r>
              <a:rPr lang="en-GB" altLang="cs-CZ" sz="2800" b="1" u="sng" dirty="0" err="1">
                <a:solidFill>
                  <a:srgbClr val="333399"/>
                </a:solidFill>
              </a:rPr>
              <a:t>emediation</a:t>
            </a:r>
            <a:r>
              <a:rPr lang="en-GB" altLang="cs-CZ" sz="2800" b="1" u="sng" dirty="0">
                <a:solidFill>
                  <a:srgbClr val="333399"/>
                </a:solidFill>
              </a:rPr>
              <a:t> 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0" y="1484784"/>
            <a:ext cx="8686800" cy="4896544"/>
          </a:xfrm>
        </p:spPr>
        <p:txBody>
          <a:bodyPr/>
          <a:lstStyle/>
          <a:p>
            <a:pPr marL="0" indent="0">
              <a:buNone/>
            </a:pPr>
            <a:r>
              <a:rPr lang="cs-CZ" sz="2000" b="1" dirty="0" smtClean="0">
                <a:solidFill>
                  <a:schemeClr val="tx1"/>
                </a:solidFill>
              </a:rPr>
              <a:t>A. </a:t>
            </a:r>
            <a:r>
              <a:rPr lang="en-US" sz="2000" b="1" dirty="0" smtClean="0">
                <a:solidFill>
                  <a:schemeClr val="tx1"/>
                </a:solidFill>
              </a:rPr>
              <a:t>Pump-and-treat</a:t>
            </a:r>
            <a:r>
              <a:rPr lang="en-US" sz="2000" b="1" dirty="0">
                <a:solidFill>
                  <a:schemeClr val="tx1"/>
                </a:solidFill>
              </a:rPr>
              <a:t>“ </a:t>
            </a:r>
            <a:r>
              <a:rPr lang="en-US" sz="2000" b="1" dirty="0" smtClean="0">
                <a:solidFill>
                  <a:schemeClr val="tx1"/>
                </a:solidFill>
              </a:rPr>
              <a:t>methods</a:t>
            </a:r>
            <a:r>
              <a:rPr lang="en-US" sz="2000" dirty="0">
                <a:solidFill>
                  <a:schemeClr val="tx1"/>
                </a:solidFill>
              </a:rPr>
              <a:t>:</a:t>
            </a:r>
          </a:p>
          <a:p>
            <a:r>
              <a:rPr lang="en-GB" sz="2000" dirty="0" smtClean="0">
                <a:solidFill>
                  <a:schemeClr val="tx1"/>
                </a:solidFill>
              </a:rPr>
              <a:t>Contaminated groundwater is extracted from suitably situated wells, treated and subsequently discharged or infiltrated.</a:t>
            </a:r>
          </a:p>
          <a:p>
            <a:pPr marL="0" indent="0">
              <a:buNone/>
            </a:pPr>
            <a:r>
              <a:rPr lang="en-GB" sz="2000" b="1" dirty="0" smtClean="0">
                <a:solidFill>
                  <a:schemeClr val="tx1"/>
                </a:solidFill>
              </a:rPr>
              <a:t>B. Chemical oxidation </a:t>
            </a:r>
            <a:r>
              <a:rPr lang="en-GB" sz="2000" dirty="0" smtClean="0">
                <a:solidFill>
                  <a:schemeClr val="tx1"/>
                </a:solidFill>
              </a:rPr>
              <a:t>- oxidizing agents injected to</a:t>
            </a:r>
          </a:p>
          <a:p>
            <a:pPr marL="0" indent="0">
              <a:buNone/>
            </a:pPr>
            <a:r>
              <a:rPr lang="en-GB" sz="2000" dirty="0" smtClean="0">
                <a:solidFill>
                  <a:schemeClr val="tx1"/>
                </a:solidFill>
              </a:rPr>
              <a:t>contaminated soil are chemically destructing present organic pollution.</a:t>
            </a:r>
          </a:p>
          <a:p>
            <a:pPr marL="0" indent="0">
              <a:buNone/>
            </a:pPr>
            <a:r>
              <a:rPr lang="en-GB" sz="2000" dirty="0" smtClean="0">
                <a:solidFill>
                  <a:schemeClr val="tx1"/>
                </a:solidFill>
              </a:rPr>
              <a:t>C. Other methods for groundwater remediation:</a:t>
            </a:r>
          </a:p>
          <a:p>
            <a:r>
              <a:rPr lang="en-GB" sz="2000" dirty="0" smtClean="0">
                <a:solidFill>
                  <a:schemeClr val="tx1"/>
                </a:solidFill>
              </a:rPr>
              <a:t> „In situ“ bioremediation </a:t>
            </a:r>
          </a:p>
          <a:p>
            <a:r>
              <a:rPr lang="en-GB" sz="2000" dirty="0" smtClean="0">
                <a:solidFill>
                  <a:schemeClr val="tx1"/>
                </a:solidFill>
              </a:rPr>
              <a:t>Air </a:t>
            </a:r>
            <a:r>
              <a:rPr lang="en-GB" sz="2000" dirty="0" err="1" smtClean="0">
                <a:solidFill>
                  <a:schemeClr val="tx1"/>
                </a:solidFill>
              </a:rPr>
              <a:t>sparging</a:t>
            </a:r>
            <a:r>
              <a:rPr lang="en-GB" sz="2000" dirty="0" smtClean="0">
                <a:solidFill>
                  <a:schemeClr val="tx1"/>
                </a:solidFill>
              </a:rPr>
              <a:t>, Bio-slurping</a:t>
            </a:r>
          </a:p>
          <a:p>
            <a:r>
              <a:rPr lang="en-GB" sz="2000" dirty="0" smtClean="0">
                <a:solidFill>
                  <a:schemeClr val="tx1"/>
                </a:solidFill>
              </a:rPr>
              <a:t>Biological reductive </a:t>
            </a:r>
            <a:r>
              <a:rPr lang="en-GB" sz="2000" dirty="0" err="1" smtClean="0">
                <a:solidFill>
                  <a:schemeClr val="tx1"/>
                </a:solidFill>
              </a:rPr>
              <a:t>dechlorination</a:t>
            </a:r>
            <a:endParaRPr lang="en-GB" sz="2000" dirty="0" smtClean="0">
              <a:solidFill>
                <a:schemeClr val="tx1"/>
              </a:solidFill>
            </a:endParaRPr>
          </a:p>
          <a:p>
            <a:r>
              <a:rPr lang="en-GB" sz="2000" dirty="0" smtClean="0">
                <a:solidFill>
                  <a:schemeClr val="tx1"/>
                </a:solidFill>
              </a:rPr>
              <a:t>Application of </a:t>
            </a:r>
            <a:r>
              <a:rPr lang="en-GB" sz="2000" dirty="0" err="1" smtClean="0">
                <a:solidFill>
                  <a:schemeClr val="tx1"/>
                </a:solidFill>
              </a:rPr>
              <a:t>nanoparticles</a:t>
            </a:r>
            <a:endParaRPr lang="en-GB" sz="2000" dirty="0" smtClean="0">
              <a:solidFill>
                <a:schemeClr val="tx1"/>
              </a:solidFill>
            </a:endParaRPr>
          </a:p>
          <a:p>
            <a:r>
              <a:rPr lang="en-GB" sz="2000" dirty="0" smtClean="0">
                <a:solidFill>
                  <a:schemeClr val="tx1"/>
                </a:solidFill>
              </a:rPr>
              <a:t>Enhanced natural attenuation</a:t>
            </a:r>
            <a:endParaRPr lang="en-GB" sz="2000" dirty="0">
              <a:solidFill>
                <a:schemeClr val="tx1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23F449C-5C79-4798-B34F-CB9BA6E5DFDA}" type="slidenum">
              <a:rPr lang="en-GB" smtClean="0"/>
              <a:pPr>
                <a:defRPr/>
              </a:pPr>
              <a:t>3</a:t>
            </a:fld>
            <a:endParaRPr lang="en-GB" dirty="0"/>
          </a:p>
        </p:txBody>
      </p:sp>
      <p:pic>
        <p:nvPicPr>
          <p:cNvPr id="6" name="Picture 5" descr="Pančevo6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148064" y="3909624"/>
            <a:ext cx="3964085" cy="29547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16874919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4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627616"/>
            <a:ext cx="8229600" cy="4370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cs-CZ" sz="2800" b="1" u="sng" dirty="0" smtClean="0">
                <a:solidFill>
                  <a:srgbClr val="333399"/>
                </a:solidFill>
              </a:rPr>
              <a:t>Methods </a:t>
            </a:r>
            <a:r>
              <a:rPr lang="en-US" altLang="cs-CZ" sz="2800" b="1" u="sng" dirty="0">
                <a:solidFill>
                  <a:srgbClr val="333399"/>
                </a:solidFill>
              </a:rPr>
              <a:t>eliminating migration of contaminants</a:t>
            </a:r>
            <a:endParaRPr lang="en-GB" altLang="cs-CZ" sz="2800" b="1" u="sng" dirty="0">
              <a:solidFill>
                <a:srgbClr val="333399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28800"/>
            <a:ext cx="8229600" cy="4752528"/>
          </a:xfrm>
        </p:spPr>
        <p:txBody>
          <a:bodyPr/>
          <a:lstStyle/>
          <a:p>
            <a:pPr marL="0" indent="0">
              <a:buNone/>
            </a:pPr>
            <a:r>
              <a:rPr lang="en-US" sz="2000" dirty="0" smtClean="0">
                <a:solidFill>
                  <a:schemeClr val="tx1"/>
                </a:solidFill>
              </a:rPr>
              <a:t>based </a:t>
            </a:r>
            <a:r>
              <a:rPr lang="en-US" sz="2000" dirty="0">
                <a:solidFill>
                  <a:schemeClr val="tx1"/>
                </a:solidFill>
              </a:rPr>
              <a:t>on installation of barriers eliminating migration </a:t>
            </a:r>
            <a:r>
              <a:rPr lang="en-US" sz="2000" dirty="0" smtClean="0">
                <a:solidFill>
                  <a:schemeClr val="tx1"/>
                </a:solidFill>
              </a:rPr>
              <a:t>of</a:t>
            </a:r>
            <a:r>
              <a:rPr lang="cs-CZ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smtClean="0">
                <a:solidFill>
                  <a:schemeClr val="tx1"/>
                </a:solidFill>
              </a:rPr>
              <a:t>contaminants </a:t>
            </a:r>
            <a:r>
              <a:rPr lang="en-US" sz="2000" dirty="0">
                <a:solidFill>
                  <a:schemeClr val="tx1"/>
                </a:solidFill>
              </a:rPr>
              <a:t>from polluted area to surrounding environment. </a:t>
            </a:r>
            <a:r>
              <a:rPr lang="cs-CZ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smtClean="0">
                <a:solidFill>
                  <a:schemeClr val="tx1"/>
                </a:solidFill>
              </a:rPr>
              <a:t>Contaminants</a:t>
            </a:r>
            <a:r>
              <a:rPr lang="cs-CZ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smtClean="0">
                <a:solidFill>
                  <a:schemeClr val="tx1"/>
                </a:solidFill>
              </a:rPr>
              <a:t>are </a:t>
            </a:r>
            <a:r>
              <a:rPr lang="en-US" sz="2000" dirty="0">
                <a:solidFill>
                  <a:schemeClr val="tx1"/>
                </a:solidFill>
              </a:rPr>
              <a:t>not actively removed from the place of their </a:t>
            </a:r>
            <a:r>
              <a:rPr lang="en-US" sz="2000" dirty="0" smtClean="0">
                <a:solidFill>
                  <a:schemeClr val="tx1"/>
                </a:solidFill>
              </a:rPr>
              <a:t>occurrence.</a:t>
            </a:r>
            <a:endParaRPr lang="cs-CZ" sz="2000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>
                <a:solidFill>
                  <a:schemeClr val="tx1"/>
                </a:solidFill>
              </a:rPr>
              <a:t>The </a:t>
            </a:r>
            <a:r>
              <a:rPr lang="en-US" sz="2000" dirty="0" smtClean="0">
                <a:solidFill>
                  <a:schemeClr val="tx1"/>
                </a:solidFill>
              </a:rPr>
              <a:t>following</a:t>
            </a:r>
            <a:r>
              <a:rPr lang="cs-CZ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smtClean="0">
                <a:solidFill>
                  <a:schemeClr val="tx1"/>
                </a:solidFill>
              </a:rPr>
              <a:t>methods </a:t>
            </a:r>
            <a:r>
              <a:rPr lang="en-US" sz="2000" dirty="0">
                <a:solidFill>
                  <a:schemeClr val="tx1"/>
                </a:solidFill>
              </a:rPr>
              <a:t>are </a:t>
            </a:r>
            <a:r>
              <a:rPr lang="en-US" sz="2000" dirty="0" smtClean="0">
                <a:solidFill>
                  <a:schemeClr val="tx1"/>
                </a:solidFill>
              </a:rPr>
              <a:t>applied</a:t>
            </a:r>
            <a:r>
              <a:rPr lang="cs-CZ" sz="2000" dirty="0" smtClean="0">
                <a:solidFill>
                  <a:schemeClr val="tx1"/>
                </a:solidFill>
              </a:rPr>
              <a:t>:</a:t>
            </a:r>
            <a:endParaRPr lang="en-US" sz="2000" dirty="0">
              <a:solidFill>
                <a:schemeClr val="tx1"/>
              </a:solidFill>
            </a:endParaRPr>
          </a:p>
          <a:p>
            <a:r>
              <a:rPr lang="en-US" sz="2000" dirty="0" smtClean="0">
                <a:solidFill>
                  <a:schemeClr val="tx1"/>
                </a:solidFill>
              </a:rPr>
              <a:t>Installation </a:t>
            </a:r>
            <a:r>
              <a:rPr lang="en-US" sz="2000" dirty="0">
                <a:solidFill>
                  <a:schemeClr val="tx1"/>
                </a:solidFill>
              </a:rPr>
              <a:t>of insulation capping systems over old landfill sites etc.</a:t>
            </a:r>
          </a:p>
          <a:p>
            <a:r>
              <a:rPr lang="en-US" sz="2000" dirty="0" smtClean="0">
                <a:solidFill>
                  <a:schemeClr val="tx1"/>
                </a:solidFill>
              </a:rPr>
              <a:t>Installation </a:t>
            </a:r>
            <a:r>
              <a:rPr lang="en-US" sz="2000" dirty="0">
                <a:solidFill>
                  <a:schemeClr val="tx1"/>
                </a:solidFill>
              </a:rPr>
              <a:t>of underground sealing wells around contaminated areas</a:t>
            </a:r>
          </a:p>
          <a:p>
            <a:r>
              <a:rPr lang="en-US" sz="2000" dirty="0" smtClean="0">
                <a:solidFill>
                  <a:schemeClr val="tx1"/>
                </a:solidFill>
              </a:rPr>
              <a:t>Operation </a:t>
            </a:r>
            <a:r>
              <a:rPr lang="en-US" sz="2000" dirty="0">
                <a:solidFill>
                  <a:schemeClr val="tx1"/>
                </a:solidFill>
              </a:rPr>
              <a:t>of hydraulic barriers</a:t>
            </a:r>
          </a:p>
          <a:p>
            <a:r>
              <a:rPr lang="en-US" sz="2000" dirty="0" smtClean="0">
                <a:solidFill>
                  <a:schemeClr val="tx1"/>
                </a:solidFill>
              </a:rPr>
              <a:t>Installation </a:t>
            </a:r>
            <a:r>
              <a:rPr lang="en-US" sz="2000" dirty="0">
                <a:solidFill>
                  <a:schemeClr val="tx1"/>
                </a:solidFill>
              </a:rPr>
              <a:t>of reactive barriers</a:t>
            </a:r>
            <a:endParaRPr lang="cs-CZ" sz="2000" dirty="0">
              <a:solidFill>
                <a:schemeClr val="tx1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23F449C-5C79-4798-B34F-CB9BA6E5DFDA}" type="slidenum">
              <a:rPr lang="en-GB" smtClean="0"/>
              <a:pPr>
                <a:defRPr/>
              </a:pPr>
              <a:t>4</a:t>
            </a:fld>
            <a:endParaRPr lang="en-GB"/>
          </a:p>
        </p:txBody>
      </p:sp>
      <p:pic>
        <p:nvPicPr>
          <p:cNvPr id="61444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004049" y="3987169"/>
            <a:ext cx="4139952" cy="29034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20857102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endParaRPr lang="cs-CZ" dirty="0"/>
          </a:p>
          <a:p>
            <a:pPr algn="ctr"/>
            <a:endParaRPr lang="cs-CZ" dirty="0" smtClean="0"/>
          </a:p>
          <a:p>
            <a:pPr algn="ctr"/>
            <a:endParaRPr lang="cs-CZ" dirty="0"/>
          </a:p>
          <a:p>
            <a:pPr algn="ctr"/>
            <a:endParaRPr lang="cs-CZ" dirty="0" smtClean="0"/>
          </a:p>
          <a:p>
            <a:pPr marL="0" indent="0" algn="ctr">
              <a:buNone/>
            </a:pPr>
            <a:r>
              <a:rPr lang="en-GB" dirty="0" smtClean="0">
                <a:solidFill>
                  <a:schemeClr val="tx1"/>
                </a:solidFill>
              </a:rPr>
              <a:t>For information about baseline report legislation and guidance contact </a:t>
            </a:r>
            <a:r>
              <a:rPr lang="en-GB" dirty="0" smtClean="0">
                <a:solidFill>
                  <a:schemeClr val="tx1"/>
                </a:solidFill>
                <a:hlinkClick r:id="rId3"/>
              </a:rPr>
              <a:t>mpribylova@seznam.cz</a:t>
            </a:r>
            <a:r>
              <a:rPr lang="en-GB" dirty="0" smtClean="0">
                <a:solidFill>
                  <a:schemeClr val="tx1"/>
                </a:solidFill>
              </a:rPr>
              <a:t> </a:t>
            </a:r>
          </a:p>
          <a:p>
            <a:pPr marL="0" indent="0" algn="ctr">
              <a:buNone/>
            </a:pPr>
            <a:r>
              <a:rPr lang="en-GB" dirty="0" smtClean="0">
                <a:solidFill>
                  <a:schemeClr val="tx1"/>
                </a:solidFill>
              </a:rPr>
              <a:t>For more information about site remediation see </a:t>
            </a:r>
            <a:r>
              <a:rPr lang="cs-CZ" altLang="cs-CZ" b="1" dirty="0" smtClean="0">
                <a:solidFill>
                  <a:srgbClr val="333399"/>
                </a:solidFill>
                <a:hlinkClick r:id="rId4"/>
              </a:rPr>
              <a:t>www.dekonta.cz</a:t>
            </a:r>
            <a:r>
              <a:rPr lang="cs-CZ" altLang="cs-CZ" b="1" dirty="0" smtClean="0">
                <a:solidFill>
                  <a:srgbClr val="333399"/>
                </a:solidFill>
              </a:rPr>
              <a:t> </a:t>
            </a:r>
            <a:endParaRPr lang="en-GB" altLang="cs-CZ" b="1" dirty="0">
              <a:solidFill>
                <a:srgbClr val="333399"/>
              </a:solidFill>
            </a:endParaRPr>
          </a:p>
          <a:p>
            <a:pPr algn="ctr"/>
            <a:endParaRPr lang="cs-CZ" dirty="0">
              <a:solidFill>
                <a:schemeClr val="tx1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23F449C-5C79-4798-B34F-CB9BA6E5DFDA}" type="slidenum">
              <a:rPr lang="en-GB" smtClean="0"/>
              <a:pPr>
                <a:defRPr/>
              </a:pPr>
              <a:t>5</a:t>
            </a:fld>
            <a:endParaRPr lang="en-GB"/>
          </a:p>
        </p:txBody>
      </p:sp>
      <p:pic>
        <p:nvPicPr>
          <p:cNvPr id="6" name="Picture 16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843213" y="1412875"/>
            <a:ext cx="2476500" cy="2736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2399821" y="548680"/>
            <a:ext cx="4118435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cs-CZ" altLang="cs-CZ" sz="3600" b="1" dirty="0" smtClean="0">
                <a:solidFill>
                  <a:srgbClr val="990099"/>
                </a:solidFill>
                <a:latin typeface="Bradley Hand ITC" pitchFamily="66" charset="0"/>
              </a:rPr>
              <a:t>Dekuji za pozornost </a:t>
            </a:r>
            <a:endParaRPr lang="en-US" altLang="cs-CZ" sz="3600" b="1" dirty="0">
              <a:solidFill>
                <a:srgbClr val="990099"/>
              </a:solidFill>
              <a:latin typeface="Bradley Hand ITC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56807363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Vlastní 1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F0000"/>
      </a:hlink>
      <a:folHlink>
        <a:srgbClr val="85DFD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TC101859868[[fn=Teplo]]</Template>
  <TotalTime>5119</TotalTime>
  <Words>332</Words>
  <Application>Microsoft Office PowerPoint</Application>
  <PresentationFormat>On-screen Show (4:3)</PresentationFormat>
  <Paragraphs>56</Paragraphs>
  <Slides>5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Slide 1</vt:lpstr>
      <vt:lpstr>Possibilities of contaminated soil remediation </vt:lpstr>
      <vt:lpstr>Possibilities of contaminated groundwater  remediation </vt:lpstr>
      <vt:lpstr>Methods eliminating migration of contaminants</vt:lpstr>
      <vt:lpstr>Slide 5</vt:lpstr>
    </vt:vector>
  </TitlesOfParts>
  <Company>MWH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Barbara de Campos</dc:creator>
  <cp:lastModifiedBy>Vladimir Morozov</cp:lastModifiedBy>
  <cp:revision>327</cp:revision>
  <cp:lastPrinted>2012-05-10T14:01:43Z</cp:lastPrinted>
  <dcterms:created xsi:type="dcterms:W3CDTF">2011-10-12T15:30:18Z</dcterms:created>
  <dcterms:modified xsi:type="dcterms:W3CDTF">2014-04-25T11:42:17Z</dcterms:modified>
</cp:coreProperties>
</file>