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409" r:id="rId3"/>
    <p:sldId id="410" r:id="rId4"/>
    <p:sldId id="411" r:id="rId5"/>
    <p:sldId id="412" r:id="rId6"/>
    <p:sldId id="413" r:id="rId7"/>
    <p:sldId id="414" r:id="rId8"/>
    <p:sldId id="415" r:id="rId9"/>
    <p:sldId id="416" r:id="rId10"/>
    <p:sldId id="417" r:id="rId11"/>
    <p:sldId id="378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061F66"/>
    <a:srgbClr val="D600AD"/>
    <a:srgbClr val="FFCC66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3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21/04/2014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97868-2A76-47F3-A0FD-0BF98E544E8C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="" xmlns:p14="http://schemas.microsoft.com/office/powerpoint/2010/main" val="4169124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97868-2A76-47F3-A0FD-0BF98E544E8C}" type="slidenum">
              <a:rPr lang="lv-LV" smtClean="0"/>
              <a:pPr/>
              <a:t>2</a:t>
            </a:fld>
            <a:endParaRPr lang="lv-LV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97868-2A76-47F3-A0FD-0BF98E544E8C}" type="slidenum">
              <a:rPr lang="lv-LV" smtClean="0"/>
              <a:pPr/>
              <a:t>3</a:t>
            </a:fld>
            <a:endParaRPr lang="lv-LV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97868-2A76-47F3-A0FD-0BF98E544E8C}" type="slidenum">
              <a:rPr lang="lv-LV" smtClean="0"/>
              <a:pPr/>
              <a:t>4</a:t>
            </a:fld>
            <a:endParaRPr lang="lv-LV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97868-2A76-47F3-A0FD-0BF98E544E8C}" type="slidenum">
              <a:rPr lang="lv-LV" smtClean="0"/>
              <a:pPr/>
              <a:t>5</a:t>
            </a:fld>
            <a:endParaRPr lang="lv-LV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97868-2A76-47F3-A0FD-0BF98E544E8C}" type="slidenum">
              <a:rPr lang="lv-LV" smtClean="0"/>
              <a:pPr/>
              <a:t>6</a:t>
            </a:fld>
            <a:endParaRPr lang="lv-LV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97868-2A76-47F3-A0FD-0BF98E544E8C}" type="slidenum">
              <a:rPr lang="lv-LV" smtClean="0"/>
              <a:pPr/>
              <a:t>7</a:t>
            </a:fld>
            <a:endParaRPr lang="lv-LV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97868-2A76-47F3-A0FD-0BF98E544E8C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="" xmlns:p14="http://schemas.microsoft.com/office/powerpoint/2010/main" val="301329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97868-2A76-47F3-A0FD-0BF98E544E8C}" type="slidenum">
              <a:rPr lang="lv-LV" smtClean="0"/>
              <a:pPr/>
              <a:t>9</a:t>
            </a:fld>
            <a:endParaRPr 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08" y="404664"/>
            <a:ext cx="9036496" cy="10081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8727278" cy="216024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000" b="1" dirty="0" smtClean="0"/>
              <a:t>Практическое применение </a:t>
            </a:r>
            <a:br>
              <a:rPr lang="ru-RU" sz="4000" b="1" dirty="0" smtClean="0"/>
            </a:br>
            <a:r>
              <a:rPr lang="ru-RU" sz="4000" b="1" dirty="0" smtClean="0"/>
              <a:t>новых заключений по НДТМ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16016" y="4509120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FF00"/>
                </a:solidFill>
              </a:rPr>
              <a:t>Валтс Вилнитис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Завод </a:t>
            </a:r>
            <a:r>
              <a:rPr lang="en-US" dirty="0" err="1" smtClean="0"/>
              <a:t>Liepājas</a:t>
            </a:r>
            <a:r>
              <a:rPr lang="en-US" dirty="0" smtClean="0"/>
              <a:t> </a:t>
            </a:r>
            <a:r>
              <a:rPr lang="en-US" dirty="0" err="1" smtClean="0"/>
              <a:t>metalurgs</a:t>
            </a:r>
            <a:endParaRPr lang="en-US" dirty="0"/>
          </a:p>
        </p:txBody>
      </p:sp>
      <p:pic>
        <p:nvPicPr>
          <p:cNvPr id="3074" name="Picture 2" descr="http://lm.metalurgs.lv/?img=13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868" y="1628800"/>
            <a:ext cx="3966620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1556792"/>
            <a:ext cx="468052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Процедура банкротства</a:t>
            </a:r>
            <a:r>
              <a:rPr lang="en-US" sz="2400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Новое разрешение категории</a:t>
            </a:r>
            <a:r>
              <a:rPr lang="en-US" sz="2400" dirty="0" smtClean="0">
                <a:solidFill>
                  <a:srgbClr val="002060"/>
                </a:solidFill>
              </a:rPr>
              <a:t> A </a:t>
            </a:r>
            <a:r>
              <a:rPr lang="ru-RU" sz="2400" dirty="0" smtClean="0">
                <a:solidFill>
                  <a:srgbClr val="002060"/>
                </a:solidFill>
              </a:rPr>
              <a:t>выдано</a:t>
            </a:r>
            <a:r>
              <a:rPr lang="en-US" sz="2400" dirty="0" smtClean="0">
                <a:solidFill>
                  <a:srgbClr val="002060"/>
                </a:solidFill>
              </a:rPr>
              <a:t> 17.02.2014</a:t>
            </a:r>
            <a:r>
              <a:rPr lang="ru-RU" sz="2400" dirty="0" smtClean="0">
                <a:solidFill>
                  <a:srgbClr val="002060"/>
                </a:solidFill>
              </a:rPr>
              <a:t> г</a:t>
            </a:r>
            <a:r>
              <a:rPr lang="en-US" sz="2400" dirty="0" smtClean="0">
                <a:solidFill>
                  <a:srgbClr val="002060"/>
                </a:solidFill>
              </a:rPr>
              <a:t>. (</a:t>
            </a:r>
            <a:r>
              <a:rPr lang="ru-RU" sz="2400" dirty="0" smtClean="0">
                <a:solidFill>
                  <a:srgbClr val="002060"/>
                </a:solidFill>
              </a:rPr>
              <a:t>первое разрешение с учётом новых заключений по НДТМ</a:t>
            </a:r>
            <a:r>
              <a:rPr lang="en-US" sz="2400" dirty="0" smtClean="0">
                <a:solidFill>
                  <a:srgbClr val="002060"/>
                </a:solidFill>
              </a:rPr>
              <a:t>);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Разрешение содержит таблицу сравнения с рекомендациями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справочного руководства </a:t>
            </a:r>
            <a:r>
              <a:rPr lang="lv-LV" sz="2400" dirty="0" smtClean="0">
                <a:solidFill>
                  <a:srgbClr val="002060"/>
                </a:solidFill>
              </a:rPr>
              <a:t>«</a:t>
            </a:r>
            <a:r>
              <a:rPr lang="ru-RU" sz="2400" dirty="0" smtClean="0">
                <a:solidFill>
                  <a:srgbClr val="002060"/>
                </a:solidFill>
              </a:rPr>
              <a:t>Обработка чёрных металлов</a:t>
            </a:r>
            <a:r>
              <a:rPr lang="lv-LV" sz="2400" dirty="0" smtClean="0">
                <a:solidFill>
                  <a:srgbClr val="002060"/>
                </a:solidFill>
              </a:rPr>
              <a:t>»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smtClean="0">
                <a:solidFill>
                  <a:srgbClr val="002060"/>
                </a:solidFill>
              </a:rPr>
              <a:t>для подтверждения  </a:t>
            </a:r>
            <a:r>
              <a:rPr lang="ru-RU" sz="2400" dirty="0" smtClean="0">
                <a:solidFill>
                  <a:srgbClr val="002060"/>
                </a:solidFill>
              </a:rPr>
              <a:t>соответствия </a:t>
            </a:r>
            <a:r>
              <a:rPr lang="lv-LV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НДТМ</a:t>
            </a:r>
            <a:r>
              <a:rPr lang="lv-LV" sz="2400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lv-LV" dirty="0"/>
          </a:p>
        </p:txBody>
      </p:sp>
      <p:sp>
        <p:nvSpPr>
          <p:cNvPr id="7" name="TextBox 6"/>
          <p:cNvSpPr txBox="1"/>
          <p:nvPr/>
        </p:nvSpPr>
        <p:spPr>
          <a:xfrm>
            <a:off x="738890" y="4653136"/>
            <a:ext cx="7857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5314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valts@environment.lv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«заключение по НДТМ</a:t>
            </a:r>
            <a:r>
              <a:rPr lang="en-US" dirty="0" smtClean="0"/>
              <a:t>?</a:t>
            </a:r>
            <a:r>
              <a:rPr lang="ru-RU" dirty="0" smtClean="0"/>
              <a:t>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464496"/>
          </a:xfrm>
        </p:spPr>
        <p:txBody>
          <a:bodyPr>
            <a:normAutofit/>
          </a:bodyPr>
          <a:lstStyle/>
          <a:p>
            <a:r>
              <a:rPr lang="lv-LV" dirty="0" smtClean="0">
                <a:solidFill>
                  <a:srgbClr val="002060"/>
                </a:solidFill>
              </a:rPr>
              <a:t>«</a:t>
            </a:r>
            <a:r>
              <a:rPr lang="ru-RU" dirty="0" smtClean="0">
                <a:solidFill>
                  <a:srgbClr val="002060"/>
                </a:solidFill>
              </a:rPr>
              <a:t>Заключение по НДТМ</a:t>
            </a:r>
            <a:r>
              <a:rPr lang="lv-LV" dirty="0" smtClean="0">
                <a:solidFill>
                  <a:srgbClr val="002060"/>
                </a:solidFill>
              </a:rPr>
              <a:t>»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lv-LV" dirty="0" smtClean="0">
                <a:solidFill>
                  <a:srgbClr val="002060"/>
                </a:solidFill>
              </a:rPr>
              <a:t>-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документ, основанный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на положениях справочного руководства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по НДТМ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(BREF)</a:t>
            </a:r>
            <a:r>
              <a:rPr lang="ru-RU" dirty="0" smtClean="0">
                <a:solidFill>
                  <a:srgbClr val="002060"/>
                </a:solidFill>
              </a:rPr>
              <a:t>, с указанием соответствующих заключений по НДТМ;</a:t>
            </a:r>
            <a:endParaRPr lang="lv-LV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Согласно Статье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14(3) </a:t>
            </a:r>
            <a:r>
              <a:rPr lang="ru-RU" dirty="0" smtClean="0">
                <a:solidFill>
                  <a:srgbClr val="002060"/>
                </a:solidFill>
              </a:rPr>
              <a:t>Директивы о промышленном загрязнении,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заключения по НДТМ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должны служить основанием для определения условий комплексных разрешений для производств, регулируемых этой директивой</a:t>
            </a:r>
            <a:r>
              <a:rPr lang="en-US" dirty="0" smtClean="0"/>
              <a:t>.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1468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1143000"/>
          </a:xfrm>
        </p:spPr>
        <p:txBody>
          <a:bodyPr/>
          <a:lstStyle/>
          <a:p>
            <a:r>
              <a:rPr lang="ru-RU" dirty="0" smtClean="0"/>
              <a:t>Имеющиеся заключения по НДТМ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Производство чугуна и стали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Стекольное производство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Производство цемента, извести и оксида магния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Производство хлора и щелочей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Кожевенное производство</a:t>
            </a:r>
            <a:endParaRPr lang="en-US" dirty="0" smtClean="0">
              <a:solidFill>
                <a:srgbClr val="002060"/>
              </a:solidFill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0352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Практическое применение </a:t>
            </a:r>
            <a:r>
              <a:rPr lang="en-US" dirty="0" smtClean="0"/>
              <a:t>– </a:t>
            </a:r>
            <a:r>
              <a:rPr lang="ru-RU" dirty="0" smtClean="0"/>
              <a:t>пример Латвии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511256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«Закон о загрязнении» определяет правовую основу применения заключений по НДТМ в Латвии (для производств Приложения </a:t>
            </a:r>
            <a:r>
              <a:rPr lang="ru-RU" sz="2400" dirty="0" err="1" smtClean="0">
                <a:solidFill>
                  <a:srgbClr val="002060"/>
                </a:solidFill>
              </a:rPr>
              <a:t>I</a:t>
            </a:r>
            <a:r>
              <a:rPr lang="ru-RU" sz="2400" dirty="0" smtClean="0">
                <a:solidFill>
                  <a:srgbClr val="002060"/>
                </a:solidFill>
              </a:rPr>
              <a:t> Директивы о промышленном загрязнении), принят 06.03.2013 г.;</a:t>
            </a:r>
            <a:endParaRPr lang="lv-LV" sz="2300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Заключения по НДТМ вводятся в национальную правовую систему постановлениями Кабинета Министров, в которых также указаны сроки их применения на существующих промышленных производствах;</a:t>
            </a:r>
            <a:endParaRPr lang="en-US" sz="2300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Заключения по НДТМ  должны учитываться при определении условий для производств Приложения </a:t>
            </a:r>
            <a:r>
              <a:rPr lang="en-US" sz="2400" dirty="0" smtClean="0">
                <a:solidFill>
                  <a:srgbClr val="002060"/>
                </a:solidFill>
              </a:rPr>
              <a:t>I;</a:t>
            </a:r>
            <a:endParaRPr lang="lv-LV" sz="2400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Нормативы ПДВ в комплексном разрешении для производств категории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A </a:t>
            </a:r>
            <a:r>
              <a:rPr lang="lv-LV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smtClean="0">
                <a:solidFill>
                  <a:srgbClr val="002060"/>
                </a:solidFill>
              </a:rPr>
              <a:t>т</a:t>
            </a:r>
            <a:r>
              <a:rPr lang="lv-LV" sz="2400" dirty="0" smtClean="0">
                <a:solidFill>
                  <a:srgbClr val="002060"/>
                </a:solidFill>
              </a:rPr>
              <a:t>.e</a:t>
            </a:r>
            <a:r>
              <a:rPr lang="lv-LV" sz="2400" dirty="0">
                <a:solidFill>
                  <a:srgbClr val="002060"/>
                </a:solidFill>
              </a:rPr>
              <a:t>. </a:t>
            </a:r>
            <a:r>
              <a:rPr lang="ru-RU" sz="2400" dirty="0" smtClean="0">
                <a:solidFill>
                  <a:srgbClr val="002060"/>
                </a:solidFill>
              </a:rPr>
              <a:t>Приложения </a:t>
            </a:r>
            <a:r>
              <a:rPr lang="lv-LV" sz="2400" dirty="0" smtClean="0">
                <a:solidFill>
                  <a:srgbClr val="002060"/>
                </a:solidFill>
              </a:rPr>
              <a:t>I) </a:t>
            </a:r>
            <a:r>
              <a:rPr lang="ru-RU" sz="2400" dirty="0" smtClean="0">
                <a:solidFill>
                  <a:srgbClr val="002060"/>
                </a:solidFill>
              </a:rPr>
              <a:t>должны быть установлены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на уровне заключений по НДТМ</a:t>
            </a:r>
            <a:r>
              <a:rPr lang="lv-LV" sz="2400" dirty="0" smtClean="0">
                <a:solidFill>
                  <a:srgbClr val="002060"/>
                </a:solidFill>
              </a:rPr>
              <a:t> (</a:t>
            </a:r>
            <a:r>
              <a:rPr lang="ru-RU" sz="2400" dirty="0" smtClean="0">
                <a:solidFill>
                  <a:srgbClr val="002060"/>
                </a:solidFill>
              </a:rPr>
              <a:t>возможны отклонения, если требуемые затраты несоразмерно велики относительно достигаемого экологического эффекта</a:t>
            </a:r>
            <a:r>
              <a:rPr lang="lv-LV" sz="2400" dirty="0" smtClean="0">
                <a:solidFill>
                  <a:srgbClr val="002060"/>
                </a:solidFill>
              </a:rPr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6806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Практическое применение </a:t>
            </a:r>
            <a:r>
              <a:rPr lang="en-US" dirty="0" smtClean="0"/>
              <a:t>– </a:t>
            </a:r>
            <a:r>
              <a:rPr lang="ru-RU" dirty="0" smtClean="0"/>
              <a:t>пример Латвии</a:t>
            </a:r>
            <a:r>
              <a:rPr lang="en-US" dirty="0" smtClean="0"/>
              <a:t> (</a:t>
            </a:r>
            <a:r>
              <a:rPr lang="ru-RU" dirty="0" smtClean="0"/>
              <a:t>2</a:t>
            </a:r>
            <a:r>
              <a:rPr lang="en-US" dirty="0" smtClean="0"/>
              <a:t>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5112568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ru-RU" dirty="0" smtClean="0">
                <a:solidFill>
                  <a:srgbClr val="002060"/>
                </a:solidFill>
              </a:rPr>
              <a:t>Для секторов, по которым ещё не разработаны заключения о выбросах, получение или корректировка комплексных разрешений проводится на основании  имеющейся информации по НДТМ, опубликованной ЕС или международными организациями;</a:t>
            </a:r>
            <a:endParaRPr lang="lv-LV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 smtClean="0">
                <a:solidFill>
                  <a:srgbClr val="002060"/>
                </a:solidFill>
              </a:rPr>
              <a:t>Оператор может принять решение об использовании альтернативных технологий, которые обеспечивают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по крайней мере такой же уровень защиты окружающей среды, что и рекомендуемые НДТМ;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 smtClean="0">
                <a:solidFill>
                  <a:srgbClr val="002060"/>
                </a:solidFill>
              </a:rPr>
              <a:t>Региональные природоохранные органы требуют пересмотра условий комплексного разрешения после официальной публикации новых заключений по НДТМ,  обеспечивая, что условия разрешения будут скорректированы и выполнены не позднее чем через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5 лет после публикации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0332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Практическое применение </a:t>
            </a:r>
            <a:r>
              <a:rPr lang="en-US" dirty="0" smtClean="0"/>
              <a:t>– </a:t>
            </a:r>
            <a:r>
              <a:rPr lang="ru-RU" dirty="0" smtClean="0"/>
              <a:t>пример Латвии</a:t>
            </a:r>
            <a:r>
              <a:rPr lang="en-US" dirty="0" smtClean="0"/>
              <a:t> (</a:t>
            </a:r>
            <a:r>
              <a:rPr lang="ru-RU" dirty="0" smtClean="0"/>
              <a:t>3</a:t>
            </a:r>
            <a:r>
              <a:rPr lang="en-US" dirty="0" smtClean="0"/>
              <a:t>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44644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Ещё до транспозиции Директивы о промышленном загрязнении в латвийском законодательстве действовали требования учёта руководств BREF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для производств Приложения </a:t>
            </a:r>
            <a:r>
              <a:rPr lang="ru-RU" dirty="0" err="1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 Директивы IPPC. При отсутствии заключений по НДТМ используются </a:t>
            </a:r>
            <a:r>
              <a:rPr lang="en-US" dirty="0" smtClean="0">
                <a:solidFill>
                  <a:srgbClr val="002060"/>
                </a:solidFill>
              </a:rPr>
              <a:t>BREF.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3060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Практическое применение </a:t>
            </a:r>
            <a:r>
              <a:rPr lang="en-US" dirty="0" smtClean="0"/>
              <a:t>– </a:t>
            </a:r>
            <a:r>
              <a:rPr lang="ru-RU" dirty="0" smtClean="0"/>
              <a:t>пример Латвии</a:t>
            </a:r>
            <a:r>
              <a:rPr lang="en-US" dirty="0" smtClean="0"/>
              <a:t> (</a:t>
            </a:r>
            <a:r>
              <a:rPr lang="ru-RU" dirty="0" smtClean="0"/>
              <a:t>4</a:t>
            </a:r>
            <a:r>
              <a:rPr lang="en-US" dirty="0" smtClean="0"/>
              <a:t>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1700808"/>
            <a:ext cx="8229600" cy="44644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Постановление Кабинета Министров № </a:t>
            </a:r>
            <a:r>
              <a:rPr lang="lv-LV" dirty="0" smtClean="0">
                <a:solidFill>
                  <a:srgbClr val="002060"/>
                </a:solidFill>
              </a:rPr>
              <a:t>1082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lv-LV" dirty="0" smtClean="0">
                <a:solidFill>
                  <a:srgbClr val="002060"/>
                </a:solidFill>
              </a:rPr>
              <a:t>«</a:t>
            </a:r>
            <a:r>
              <a:rPr lang="ru-RU" dirty="0" smtClean="0">
                <a:solidFill>
                  <a:srgbClr val="002060"/>
                </a:solidFill>
              </a:rPr>
              <a:t>О порядке подготовки заявок производствами категорий </a:t>
            </a:r>
            <a:r>
              <a:rPr lang="en-US" dirty="0" smtClean="0">
                <a:solidFill>
                  <a:srgbClr val="002060"/>
                </a:solidFill>
              </a:rPr>
              <a:t>A, B </a:t>
            </a:r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en-US" dirty="0" smtClean="0">
                <a:solidFill>
                  <a:srgbClr val="002060"/>
                </a:solidFill>
              </a:rPr>
              <a:t> C</a:t>
            </a:r>
            <a:r>
              <a:rPr lang="ru-RU" dirty="0" smtClean="0">
                <a:solidFill>
                  <a:srgbClr val="002060"/>
                </a:solidFill>
              </a:rPr>
              <a:t>, получения комплексного разрешения производствам категорий </a:t>
            </a:r>
            <a:r>
              <a:rPr lang="en-US" dirty="0" smtClean="0">
                <a:solidFill>
                  <a:srgbClr val="002060"/>
                </a:solidFill>
              </a:rPr>
              <a:t>A </a:t>
            </a:r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en-US" dirty="0" smtClean="0">
                <a:solidFill>
                  <a:srgbClr val="002060"/>
                </a:solidFill>
              </a:rPr>
              <a:t> B</a:t>
            </a:r>
            <a:r>
              <a:rPr lang="lv-LV" dirty="0" smtClean="0">
                <a:solidFill>
                  <a:srgbClr val="002060"/>
                </a:solidFill>
              </a:rPr>
              <a:t>» </a:t>
            </a:r>
            <a:r>
              <a:rPr lang="ru-RU" dirty="0" smtClean="0">
                <a:solidFill>
                  <a:srgbClr val="002060"/>
                </a:solidFill>
              </a:rPr>
              <a:t>определяет форму разрешения для производств категории</a:t>
            </a:r>
            <a:r>
              <a:rPr lang="en-US" dirty="0" smtClean="0">
                <a:solidFill>
                  <a:srgbClr val="002060"/>
                </a:solidFill>
              </a:rPr>
              <a:t> A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lv-LV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</a:t>
            </a:r>
            <a:r>
              <a:rPr lang="en-US" dirty="0" smtClean="0">
                <a:solidFill>
                  <a:srgbClr val="002060"/>
                </a:solidFill>
              </a:rPr>
              <a:t> 09.04.2013</a:t>
            </a:r>
            <a:r>
              <a:rPr lang="ru-RU" dirty="0" smtClean="0">
                <a:solidFill>
                  <a:srgbClr val="002060"/>
                </a:solidFill>
              </a:rPr>
              <a:t> г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r>
              <a:rPr lang="ru-RU" dirty="0" smtClean="0">
                <a:solidFill>
                  <a:srgbClr val="002060"/>
                </a:solidFill>
              </a:rPr>
              <a:t>в разрешения для производств категории </a:t>
            </a:r>
            <a:r>
              <a:rPr lang="en-US" dirty="0" smtClean="0">
                <a:solidFill>
                  <a:srgbClr val="002060"/>
                </a:solidFill>
              </a:rPr>
              <a:t>A </a:t>
            </a:r>
            <a:r>
              <a:rPr lang="ru-RU" dirty="0" smtClean="0">
                <a:solidFill>
                  <a:srgbClr val="002060"/>
                </a:solidFill>
              </a:rPr>
              <a:t>включён раздел </a:t>
            </a:r>
            <a:r>
              <a:rPr lang="en-US" dirty="0" smtClean="0">
                <a:solidFill>
                  <a:srgbClr val="002060"/>
                </a:solidFill>
              </a:rPr>
              <a:t>16</a:t>
            </a:r>
            <a:r>
              <a:rPr lang="en-US" baseline="30000" dirty="0" smtClean="0">
                <a:solidFill>
                  <a:srgbClr val="002060"/>
                </a:solidFill>
              </a:rPr>
              <a:t>1 </a:t>
            </a:r>
            <a:r>
              <a:rPr lang="en-US" dirty="0" smtClean="0">
                <a:solidFill>
                  <a:srgbClr val="002060"/>
                </a:solidFill>
              </a:rPr>
              <a:t>«</a:t>
            </a:r>
            <a:r>
              <a:rPr lang="ru-RU" dirty="0" smtClean="0">
                <a:solidFill>
                  <a:srgbClr val="002060"/>
                </a:solidFill>
              </a:rPr>
              <a:t>Основания для определения производствам категории </a:t>
            </a:r>
            <a:r>
              <a:rPr lang="en-US" dirty="0" smtClean="0">
                <a:solidFill>
                  <a:srgbClr val="002060"/>
                </a:solidFill>
              </a:rPr>
              <a:t>A </a:t>
            </a:r>
            <a:r>
              <a:rPr lang="ru-RU" dirty="0" smtClean="0">
                <a:solidFill>
                  <a:srgbClr val="002060"/>
                </a:solidFill>
              </a:rPr>
              <a:t>условий соответствия нормативов ПДВ/ПДС  заключениям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по НДТМ</a:t>
            </a:r>
            <a:r>
              <a:rPr lang="en-US" dirty="0" smtClean="0">
                <a:solidFill>
                  <a:srgbClr val="002060"/>
                </a:solidFill>
              </a:rPr>
              <a:t>»</a:t>
            </a:r>
            <a:r>
              <a:rPr lang="lv-LV" dirty="0" smtClean="0">
                <a:solidFill>
                  <a:srgbClr val="002060"/>
                </a:solidFill>
              </a:rPr>
              <a:t>.</a:t>
            </a:r>
            <a:r>
              <a:rPr lang="en-US" baseline="30000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endParaRPr lang="lv-LV" baseline="30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0733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Цементный завод </a:t>
            </a:r>
            <a:r>
              <a:rPr lang="en-US" dirty="0" smtClean="0"/>
              <a:t>CEMEX </a:t>
            </a:r>
            <a:r>
              <a:rPr lang="lv-LV" dirty="0" smtClean="0"/>
              <a:t>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229600" cy="50405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Комплексное разрешение от </a:t>
            </a:r>
            <a:r>
              <a:rPr lang="en-US" dirty="0" smtClean="0">
                <a:solidFill>
                  <a:srgbClr val="002060"/>
                </a:solidFill>
              </a:rPr>
              <a:t>02.03.2009</a:t>
            </a:r>
            <a:r>
              <a:rPr lang="ru-RU" dirty="0" smtClean="0">
                <a:solidFill>
                  <a:srgbClr val="002060"/>
                </a:solidFill>
              </a:rPr>
              <a:t> г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050" name="Picture 2" descr="http://cemexlatvia.silver-pride.com/Userfiles/1_cement_plant_middl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327" y="2132856"/>
            <a:ext cx="4305169" cy="30384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844824"/>
            <a:ext cx="4536504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</a:rPr>
              <a:t>Выдано до появления новых требований согласно заключению по НДТМ;</a:t>
            </a:r>
            <a:endParaRPr lang="en-US" sz="2300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</a:rPr>
              <a:t>Разрешение выдано на основании справочных рекомендаций по НДТМ (</a:t>
            </a:r>
            <a:r>
              <a:rPr lang="en-US" sz="2300" dirty="0" smtClean="0">
                <a:solidFill>
                  <a:srgbClr val="002060"/>
                </a:solidFill>
              </a:rPr>
              <a:t>BREF</a:t>
            </a:r>
            <a:r>
              <a:rPr lang="ru-RU" sz="2300" dirty="0" smtClean="0">
                <a:solidFill>
                  <a:srgbClr val="002060"/>
                </a:solidFill>
              </a:rPr>
              <a:t>);</a:t>
            </a:r>
            <a:endParaRPr lang="en-US" sz="2300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</a:rPr>
              <a:t>Раздел</a:t>
            </a:r>
            <a:r>
              <a:rPr lang="en-US" sz="2300" dirty="0" smtClean="0">
                <a:solidFill>
                  <a:srgbClr val="002060"/>
                </a:solidFill>
              </a:rPr>
              <a:t> 10 </a:t>
            </a:r>
            <a:r>
              <a:rPr lang="ru-RU" sz="2300" dirty="0" smtClean="0">
                <a:solidFill>
                  <a:srgbClr val="002060"/>
                </a:solidFill>
              </a:rPr>
              <a:t>разрешения показывает соответствие рекомендациям по НДТМ, изложенным в </a:t>
            </a:r>
            <a:r>
              <a:rPr lang="lv-LV" sz="2300" dirty="0" smtClean="0">
                <a:solidFill>
                  <a:srgbClr val="002060"/>
                </a:solidFill>
              </a:rPr>
              <a:t>BREF «</a:t>
            </a:r>
            <a:r>
              <a:rPr lang="ru-RU" sz="2300" dirty="0" smtClean="0">
                <a:solidFill>
                  <a:srgbClr val="002060"/>
                </a:solidFill>
              </a:rPr>
              <a:t>Производство цемента, извести и оксида магния</a:t>
            </a:r>
            <a:r>
              <a:rPr lang="lv-LV" sz="2300" dirty="0" smtClean="0">
                <a:solidFill>
                  <a:srgbClr val="002060"/>
                </a:solidFill>
              </a:rPr>
              <a:t>» 2001</a:t>
            </a:r>
            <a:r>
              <a:rPr lang="ru-RU" sz="2300" dirty="0" smtClean="0">
                <a:solidFill>
                  <a:srgbClr val="002060"/>
                </a:solidFill>
              </a:rPr>
              <a:t> года</a:t>
            </a:r>
            <a:r>
              <a:rPr lang="lv-LV" sz="2300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9480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Цементный завод </a:t>
            </a:r>
            <a:r>
              <a:rPr lang="en-US" dirty="0" smtClean="0"/>
              <a:t>CEMEX </a:t>
            </a:r>
            <a:r>
              <a:rPr lang="lv-LV" dirty="0" smtClean="0"/>
              <a:t>(</a:t>
            </a:r>
            <a:r>
              <a:rPr lang="ru-RU" dirty="0" smtClean="0"/>
              <a:t>2</a:t>
            </a:r>
            <a:r>
              <a:rPr lang="lv-LV" dirty="0" smtClean="0"/>
              <a:t>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640960" cy="537321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НДТМ определяются для следующих аспектов</a:t>
            </a:r>
            <a:r>
              <a:rPr lang="en-US" dirty="0" smtClean="0">
                <a:solidFill>
                  <a:srgbClr val="002060"/>
                </a:solidFill>
              </a:rPr>
              <a:t>:</a:t>
            </a:r>
            <a:endParaRPr lang="en-US" dirty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Потребление сырья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  <a:endParaRPr lang="en-US" sz="2600" dirty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Использование энергии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  <a:endParaRPr lang="en-US" sz="2600" dirty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Выбор технических процессов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  <a:endParaRPr lang="lv-LV" sz="2600" dirty="0" smtClean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Основная технология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Способы снижения выбросов</a:t>
            </a:r>
            <a:r>
              <a:rPr lang="en-US" sz="2600" dirty="0" smtClean="0">
                <a:solidFill>
                  <a:srgbClr val="002060"/>
                </a:solidFill>
              </a:rPr>
              <a:t> NOx;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Способы снижения выбросов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SO</a:t>
            </a:r>
            <a:r>
              <a:rPr lang="en-US" sz="2600" baseline="-25000" dirty="0" err="1" smtClean="0">
                <a:solidFill>
                  <a:srgbClr val="002060"/>
                </a:solidFill>
              </a:rPr>
              <a:t>2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Способы снижения выбросов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 smtClean="0">
                <a:solidFill>
                  <a:srgbClr val="002060"/>
                </a:solidFill>
              </a:rPr>
              <a:t>взвешенных веществ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Способы снижения выбросов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 smtClean="0">
                <a:solidFill>
                  <a:srgbClr val="002060"/>
                </a:solidFill>
              </a:rPr>
              <a:t>других загрязняющих веществ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Обращение с отходами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Шум</a:t>
            </a:r>
            <a:r>
              <a:rPr lang="en-US" sz="2600" dirty="0" smtClean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Запахи</a:t>
            </a:r>
            <a:r>
              <a:rPr lang="en-US" sz="2600" dirty="0" smtClean="0">
                <a:solidFill>
                  <a:srgbClr val="002060"/>
                </a:solidFill>
              </a:rPr>
              <a:t>.</a:t>
            </a:r>
            <a:endParaRPr lang="lv-LV" sz="2600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 smtClean="0">
                <a:solidFill>
                  <a:srgbClr val="002060"/>
                </a:solidFill>
              </a:rPr>
              <a:t>Указанные в разрешении нормативы НДТМ соответствуют рекомендациям</a:t>
            </a:r>
            <a:r>
              <a:rPr lang="lv-LV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справочного руководства </a:t>
            </a:r>
            <a:r>
              <a:rPr lang="lv-LV" dirty="0" smtClean="0">
                <a:solidFill>
                  <a:srgbClr val="002060"/>
                </a:solidFill>
              </a:rPr>
              <a:t>BREF.</a:t>
            </a:r>
            <a:endParaRPr lang="en-US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03020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5098</TotalTime>
  <Words>419</Words>
  <Application>Microsoft Office PowerPoint</Application>
  <PresentationFormat>On-screen Show (4:3)</PresentationFormat>
  <Paragraphs>70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Управление качеством воздуха в странах Восточного региона ЕИСП</vt:lpstr>
      <vt:lpstr>Что такое «заключение по НДТМ?»</vt:lpstr>
      <vt:lpstr>Имеющиеся заключения по НДТМ</vt:lpstr>
      <vt:lpstr>Практическое применение – пример Латвии (1)</vt:lpstr>
      <vt:lpstr>Практическое применение – пример Латвии (2)</vt:lpstr>
      <vt:lpstr>Практическое применение – пример Латвии (3)</vt:lpstr>
      <vt:lpstr>Практическое применение – пример Латвии (4)</vt:lpstr>
      <vt:lpstr>Цементный завод CEMEX (1)</vt:lpstr>
      <vt:lpstr>Цементный завод CEMEX (2)</vt:lpstr>
      <vt:lpstr>Завод Liepājas metalurgs</vt:lpstr>
      <vt:lpstr>Спасибо за внимание!   valts@environment.lv 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470</cp:revision>
  <cp:lastPrinted>2012-05-10T14:01:43Z</cp:lastPrinted>
  <dcterms:created xsi:type="dcterms:W3CDTF">2011-10-12T15:30:18Z</dcterms:created>
  <dcterms:modified xsi:type="dcterms:W3CDTF">2014-04-21T19:50:25Z</dcterms:modified>
</cp:coreProperties>
</file>