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7" r:id="rId2"/>
    <p:sldId id="409" r:id="rId3"/>
    <p:sldId id="410" r:id="rId4"/>
    <p:sldId id="411" r:id="rId5"/>
    <p:sldId id="412" r:id="rId6"/>
    <p:sldId id="413" r:id="rId7"/>
    <p:sldId id="414" r:id="rId8"/>
    <p:sldId id="415" r:id="rId9"/>
    <p:sldId id="416" r:id="rId10"/>
    <p:sldId id="417" r:id="rId11"/>
    <p:sldId id="378" r:id="rId1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66FF"/>
    <a:srgbClr val="061F66"/>
    <a:srgbClr val="D600AD"/>
    <a:srgbClr val="FFCC66"/>
    <a:srgbClr val="FF5050"/>
    <a:srgbClr val="E9E53B"/>
    <a:srgbClr val="FFFF99"/>
    <a:srgbClr val="FFFFE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38" autoAdjust="0"/>
    <p:restoredTop sz="95200" autoAdjust="0"/>
  </p:normalViewPr>
  <p:slideViewPr>
    <p:cSldViewPr>
      <p:cViewPr>
        <p:scale>
          <a:sx n="70" d="100"/>
          <a:sy n="70" d="100"/>
        </p:scale>
        <p:origin x="-134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3120EB-E034-49B0-9174-6DCFD20037F2}" type="datetimeFigureOut">
              <a:rPr lang="en-US" smtClean="0"/>
              <a:pPr/>
              <a:t>4/21/2014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859030-A2DD-403A-A41B-84D71608A6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98444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D5F3A010-5C24-4441-AA09-F84D667FBE29}" type="datetimeFigureOut">
              <a:rPr lang="en-GB" smtClean="0"/>
              <a:pPr/>
              <a:t>21/04/2014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108" tIns="46054" rIns="92108" bIns="4605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2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F12E0633-D742-427C-95D8-0F1C541939B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101245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118471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97868-2A76-47F3-A0FD-0BF98E544E8C}" type="slidenum">
              <a:rPr lang="lv-LV" smtClean="0"/>
              <a:pPr/>
              <a:t>10</a:t>
            </a:fld>
            <a:endParaRPr lang="lv-LV"/>
          </a:p>
        </p:txBody>
      </p:sp>
    </p:spTree>
    <p:extLst>
      <p:ext uri="{BB962C8B-B14F-4D97-AF65-F5344CB8AC3E}">
        <p14:creationId xmlns="" xmlns:p14="http://schemas.microsoft.com/office/powerpoint/2010/main" val="41691249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118471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97868-2A76-47F3-A0FD-0BF98E544E8C}" type="slidenum">
              <a:rPr lang="lv-LV" smtClean="0"/>
              <a:pPr/>
              <a:t>2</a:t>
            </a:fld>
            <a:endParaRPr lang="lv-LV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97868-2A76-47F3-A0FD-0BF98E544E8C}" type="slidenum">
              <a:rPr lang="lv-LV" smtClean="0"/>
              <a:pPr/>
              <a:t>3</a:t>
            </a:fld>
            <a:endParaRPr lang="lv-LV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97868-2A76-47F3-A0FD-0BF98E544E8C}" type="slidenum">
              <a:rPr lang="lv-LV" smtClean="0"/>
              <a:pPr/>
              <a:t>4</a:t>
            </a:fld>
            <a:endParaRPr lang="lv-LV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97868-2A76-47F3-A0FD-0BF98E544E8C}" type="slidenum">
              <a:rPr lang="lv-LV" smtClean="0"/>
              <a:pPr/>
              <a:t>5</a:t>
            </a:fld>
            <a:endParaRPr lang="lv-LV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97868-2A76-47F3-A0FD-0BF98E544E8C}" type="slidenum">
              <a:rPr lang="lv-LV" smtClean="0"/>
              <a:pPr/>
              <a:t>6</a:t>
            </a:fld>
            <a:endParaRPr lang="lv-LV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97868-2A76-47F3-A0FD-0BF98E544E8C}" type="slidenum">
              <a:rPr lang="lv-LV" smtClean="0"/>
              <a:pPr/>
              <a:t>7</a:t>
            </a:fld>
            <a:endParaRPr lang="lv-LV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97868-2A76-47F3-A0FD-0BF98E544E8C}" type="slidenum">
              <a:rPr lang="lv-LV" smtClean="0"/>
              <a:pPr/>
              <a:t>8</a:t>
            </a:fld>
            <a:endParaRPr lang="lv-LV"/>
          </a:p>
        </p:txBody>
      </p:sp>
    </p:spTree>
    <p:extLst>
      <p:ext uri="{BB962C8B-B14F-4D97-AF65-F5344CB8AC3E}">
        <p14:creationId xmlns="" xmlns:p14="http://schemas.microsoft.com/office/powerpoint/2010/main" val="3013297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97868-2A76-47F3-A0FD-0BF98E544E8C}" type="slidenum">
              <a:rPr lang="lv-LV" smtClean="0"/>
              <a:pPr/>
              <a:t>9</a:t>
            </a:fld>
            <a:endParaRPr lang="lv-LV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6992"/>
            <a:ext cx="7772400" cy="1470025"/>
          </a:xfrm>
        </p:spPr>
        <p:txBody>
          <a:bodyPr/>
          <a:lstStyle>
            <a:lvl1pPr algn="ctr">
              <a:defRPr b="0" i="0">
                <a:solidFill>
                  <a:srgbClr val="FFFFE1"/>
                </a:solidFill>
                <a:latin typeface="Eras Light ITC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144016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pic>
        <p:nvPicPr>
          <p:cNvPr id="8" name="Picture 2" descr="800px-Flag_of_Europe_sv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56376" y="6093296"/>
            <a:ext cx="842184" cy="5638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6199806"/>
            <a:ext cx="7308304" cy="4573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bg1"/>
          </a:solidFill>
          <a:ln>
            <a:noFill/>
          </a:ln>
          <a:effectLst>
            <a:outerShdw blurRad="279400" dist="38100" dir="5400000" algn="t" rotWithShape="0">
              <a:schemeClr val="accent2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lnSpc>
                <a:spcPct val="80000"/>
              </a:lnSpc>
              <a:defRPr sz="4000" i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464496"/>
          </a:xfrm>
        </p:spPr>
        <p:txBody>
          <a:bodyPr/>
          <a:lstStyle>
            <a:lvl1pPr>
              <a:spcBef>
                <a:spcPts val="1200"/>
              </a:spcBef>
              <a:defRPr sz="2800">
                <a:solidFill>
                  <a:schemeClr val="accent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400">
                <a:solidFill>
                  <a:schemeClr val="tx2"/>
                </a:solidFill>
              </a:defRPr>
            </a:lvl3pPr>
            <a:lvl4pPr>
              <a:defRPr sz="2400">
                <a:solidFill>
                  <a:schemeClr val="tx2"/>
                </a:solidFill>
              </a:defRPr>
            </a:lvl4pPr>
            <a:lvl5pPr>
              <a:defRPr sz="2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owchart: Document 7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Document 5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i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mbegak@gmail.com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72008" y="404664"/>
            <a:ext cx="9036496" cy="10081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Управление качеством воздуха в странах Восточного региона ЕИСП</a:t>
            </a:r>
            <a:endParaRPr lang="en-GB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>
          <a:xfrm>
            <a:off x="251520" y="2276872"/>
            <a:ext cx="8727278" cy="216024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ru-RU" sz="4000" b="1" dirty="0" smtClean="0"/>
              <a:t>Практическое применение </a:t>
            </a:r>
            <a:br>
              <a:rPr lang="ru-RU" sz="4000" b="1" dirty="0" smtClean="0"/>
            </a:br>
            <a:r>
              <a:rPr lang="ru-RU" sz="4000" b="1" dirty="0" smtClean="0"/>
              <a:t>новых заключений по НДТМ</a:t>
            </a:r>
            <a:endParaRPr lang="ru-RU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716016" y="4509120"/>
            <a:ext cx="41764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i="1" dirty="0" smtClean="0">
                <a:solidFill>
                  <a:srgbClr val="FFFF00"/>
                </a:solidFill>
              </a:rPr>
              <a:t>Валтс Вилнитис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16960465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Завод </a:t>
            </a:r>
            <a:r>
              <a:rPr lang="en-US" dirty="0" err="1" smtClean="0"/>
              <a:t>Liepājas</a:t>
            </a:r>
            <a:r>
              <a:rPr lang="en-US" dirty="0" smtClean="0"/>
              <a:t> </a:t>
            </a:r>
            <a:r>
              <a:rPr lang="en-US" dirty="0" err="1" smtClean="0"/>
              <a:t>metalurgs</a:t>
            </a:r>
            <a:endParaRPr lang="en-US" dirty="0"/>
          </a:p>
        </p:txBody>
      </p:sp>
      <p:pic>
        <p:nvPicPr>
          <p:cNvPr id="3074" name="Picture 2" descr="http://lm.metalurgs.lv/?img=13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7868" y="1628800"/>
            <a:ext cx="3966620" cy="280831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51520" y="1556792"/>
            <a:ext cx="4680520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sz="2400" dirty="0" smtClean="0">
                <a:solidFill>
                  <a:srgbClr val="002060"/>
                </a:solidFill>
              </a:rPr>
              <a:t>Процедура банкротства</a:t>
            </a:r>
            <a:r>
              <a:rPr lang="en-US" sz="2400" dirty="0" smtClean="0">
                <a:solidFill>
                  <a:srgbClr val="002060"/>
                </a:solidFill>
              </a:rPr>
              <a:t>;</a:t>
            </a:r>
          </a:p>
          <a:p>
            <a:pPr marL="285750" indent="-285750">
              <a:spcBef>
                <a:spcPts val="600"/>
              </a:spcBef>
              <a:buFont typeface="Arial" pitchFamily="34" charset="0"/>
              <a:buChar char="•"/>
            </a:pPr>
            <a:r>
              <a:rPr lang="ru-RU" sz="2400" dirty="0" smtClean="0">
                <a:solidFill>
                  <a:srgbClr val="002060"/>
                </a:solidFill>
              </a:rPr>
              <a:t>Новое разрешение категории</a:t>
            </a:r>
            <a:r>
              <a:rPr lang="en-US" sz="2400" dirty="0" smtClean="0">
                <a:solidFill>
                  <a:srgbClr val="002060"/>
                </a:solidFill>
              </a:rPr>
              <a:t> A </a:t>
            </a:r>
            <a:r>
              <a:rPr lang="ru-RU" sz="2400" dirty="0" smtClean="0">
                <a:solidFill>
                  <a:srgbClr val="002060"/>
                </a:solidFill>
              </a:rPr>
              <a:t>выдано</a:t>
            </a:r>
            <a:r>
              <a:rPr lang="en-US" sz="2400" dirty="0" smtClean="0">
                <a:solidFill>
                  <a:srgbClr val="002060"/>
                </a:solidFill>
              </a:rPr>
              <a:t> 17.02.2014</a:t>
            </a:r>
            <a:r>
              <a:rPr lang="ru-RU" sz="2400" dirty="0" smtClean="0">
                <a:solidFill>
                  <a:srgbClr val="002060"/>
                </a:solidFill>
              </a:rPr>
              <a:t> г</a:t>
            </a:r>
            <a:r>
              <a:rPr lang="en-US" sz="2400" dirty="0" smtClean="0">
                <a:solidFill>
                  <a:srgbClr val="002060"/>
                </a:solidFill>
              </a:rPr>
              <a:t>. (</a:t>
            </a:r>
            <a:r>
              <a:rPr lang="ru-RU" sz="2400" dirty="0" smtClean="0">
                <a:solidFill>
                  <a:srgbClr val="002060"/>
                </a:solidFill>
              </a:rPr>
              <a:t>первое разрешение с учётом новых заключений по НДТМ</a:t>
            </a:r>
            <a:r>
              <a:rPr lang="en-US" sz="2400" dirty="0" smtClean="0">
                <a:solidFill>
                  <a:srgbClr val="002060"/>
                </a:solidFill>
              </a:rPr>
              <a:t>);</a:t>
            </a:r>
          </a:p>
          <a:p>
            <a:pPr marL="285750" indent="-285750">
              <a:spcBef>
                <a:spcPts val="600"/>
              </a:spcBef>
              <a:buFont typeface="Arial" pitchFamily="34" charset="0"/>
              <a:buChar char="•"/>
            </a:pPr>
            <a:r>
              <a:rPr lang="ru-RU" sz="2400" dirty="0" smtClean="0">
                <a:solidFill>
                  <a:srgbClr val="002060"/>
                </a:solidFill>
              </a:rPr>
              <a:t>Разрешение содержит таблицу сравнения с рекомендациями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smtClean="0">
                <a:solidFill>
                  <a:srgbClr val="002060"/>
                </a:solidFill>
              </a:rPr>
              <a:t>справочного руководства </a:t>
            </a:r>
            <a:r>
              <a:rPr lang="lv-LV" sz="2400" dirty="0" smtClean="0">
                <a:solidFill>
                  <a:srgbClr val="002060"/>
                </a:solidFill>
              </a:rPr>
              <a:t>«</a:t>
            </a:r>
            <a:r>
              <a:rPr lang="ru-RU" sz="2400" dirty="0" smtClean="0">
                <a:solidFill>
                  <a:srgbClr val="002060"/>
                </a:solidFill>
              </a:rPr>
              <a:t>Обработка чёрных металлов</a:t>
            </a:r>
            <a:r>
              <a:rPr lang="lv-LV" sz="2400" dirty="0" smtClean="0">
                <a:solidFill>
                  <a:srgbClr val="002060"/>
                </a:solidFill>
              </a:rPr>
              <a:t>»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smtClean="0">
                <a:solidFill>
                  <a:srgbClr val="002060"/>
                </a:solidFill>
              </a:rPr>
              <a:t>для подтверждения  </a:t>
            </a:r>
            <a:r>
              <a:rPr lang="ru-RU" sz="2400" dirty="0" smtClean="0">
                <a:solidFill>
                  <a:srgbClr val="002060"/>
                </a:solidFill>
              </a:rPr>
              <a:t>соответствия </a:t>
            </a:r>
            <a:r>
              <a:rPr lang="lv-LV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smtClean="0">
                <a:solidFill>
                  <a:srgbClr val="002060"/>
                </a:solidFill>
              </a:rPr>
              <a:t>НДТМ</a:t>
            </a:r>
            <a:r>
              <a:rPr lang="lv-LV" sz="2400" dirty="0" smtClean="0">
                <a:solidFill>
                  <a:srgbClr val="002060"/>
                </a:solidFill>
              </a:rPr>
              <a:t>.</a:t>
            </a:r>
          </a:p>
          <a:p>
            <a:pPr marL="285750" indent="-285750">
              <a:buFont typeface="Arial" pitchFamily="34" charset="0"/>
              <a:buChar char="•"/>
            </a:pPr>
            <a:endParaRPr lang="lv-LV" dirty="0"/>
          </a:p>
        </p:txBody>
      </p:sp>
      <p:sp>
        <p:nvSpPr>
          <p:cNvPr id="7" name="TextBox 6"/>
          <p:cNvSpPr txBox="1"/>
          <p:nvPr/>
        </p:nvSpPr>
        <p:spPr>
          <a:xfrm>
            <a:off x="738890" y="4653136"/>
            <a:ext cx="7857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753141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11560" y="3789040"/>
            <a:ext cx="7772400" cy="1470025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внимание!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 valts@environment.lv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0518982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такое «заключение по НДТМ</a:t>
            </a:r>
            <a:r>
              <a:rPr lang="en-US" dirty="0" smtClean="0"/>
              <a:t>?</a:t>
            </a:r>
            <a:r>
              <a:rPr lang="ru-RU" dirty="0" smtClean="0"/>
              <a:t>»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772816"/>
            <a:ext cx="8640960" cy="4464496"/>
          </a:xfrm>
        </p:spPr>
        <p:txBody>
          <a:bodyPr>
            <a:normAutofit/>
          </a:bodyPr>
          <a:lstStyle/>
          <a:p>
            <a:r>
              <a:rPr lang="lv-LV" dirty="0" smtClean="0">
                <a:solidFill>
                  <a:srgbClr val="002060"/>
                </a:solidFill>
              </a:rPr>
              <a:t>«</a:t>
            </a:r>
            <a:r>
              <a:rPr lang="ru-RU" dirty="0" smtClean="0">
                <a:solidFill>
                  <a:srgbClr val="002060"/>
                </a:solidFill>
              </a:rPr>
              <a:t>Заключение по НДТМ</a:t>
            </a:r>
            <a:r>
              <a:rPr lang="lv-LV" dirty="0" smtClean="0">
                <a:solidFill>
                  <a:srgbClr val="002060"/>
                </a:solidFill>
              </a:rPr>
              <a:t>»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lv-LV" dirty="0" smtClean="0">
                <a:solidFill>
                  <a:srgbClr val="002060"/>
                </a:solidFill>
              </a:rPr>
              <a:t>-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ru-RU" dirty="0" smtClean="0">
                <a:solidFill>
                  <a:srgbClr val="002060"/>
                </a:solidFill>
              </a:rPr>
              <a:t>документ, основанный </a:t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>на положениях справочного руководства </a:t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>по НДТМ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en-US" dirty="0" smtClean="0">
                <a:solidFill>
                  <a:srgbClr val="002060"/>
                </a:solidFill>
              </a:rPr>
              <a:t>(BREF)</a:t>
            </a:r>
            <a:r>
              <a:rPr lang="ru-RU" dirty="0" smtClean="0">
                <a:solidFill>
                  <a:srgbClr val="002060"/>
                </a:solidFill>
              </a:rPr>
              <a:t>, с указанием соответствующих заключений по НДТМ;</a:t>
            </a:r>
            <a:endParaRPr lang="lv-LV" dirty="0" smtClean="0">
              <a:solidFill>
                <a:srgbClr val="002060"/>
              </a:solidFill>
            </a:endParaRPr>
          </a:p>
          <a:p>
            <a:r>
              <a:rPr lang="ru-RU" dirty="0" smtClean="0">
                <a:solidFill>
                  <a:srgbClr val="002060"/>
                </a:solidFill>
              </a:rPr>
              <a:t>Согласно Статье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002060"/>
                </a:solidFill>
              </a:rPr>
              <a:t>14(3) </a:t>
            </a:r>
            <a:r>
              <a:rPr lang="ru-RU" dirty="0" smtClean="0">
                <a:solidFill>
                  <a:srgbClr val="002060"/>
                </a:solidFill>
              </a:rPr>
              <a:t>Директивы о промышленном загрязнении,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ru-RU" dirty="0" smtClean="0">
                <a:solidFill>
                  <a:srgbClr val="002060"/>
                </a:solidFill>
              </a:rPr>
              <a:t>заключения по НДТМ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ru-RU" dirty="0" smtClean="0">
                <a:solidFill>
                  <a:srgbClr val="002060"/>
                </a:solidFill>
              </a:rPr>
              <a:t>должны служить основанием для определения условий комплексных разрешений для производств, регулируемых этой директивой</a:t>
            </a:r>
            <a:r>
              <a:rPr lang="en-US" dirty="0" smtClean="0"/>
              <a:t>. 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914681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4888" y="274638"/>
            <a:ext cx="8229600" cy="1143000"/>
          </a:xfrm>
        </p:spPr>
        <p:txBody>
          <a:bodyPr/>
          <a:lstStyle/>
          <a:p>
            <a:r>
              <a:rPr lang="ru-RU" dirty="0" smtClean="0"/>
              <a:t>Имеющиеся заключения по НДТМ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Производство чугуна и стали</a:t>
            </a:r>
            <a:endParaRPr lang="en-US" dirty="0" smtClean="0">
              <a:solidFill>
                <a:srgbClr val="002060"/>
              </a:solidFill>
            </a:endParaRPr>
          </a:p>
          <a:p>
            <a:r>
              <a:rPr lang="ru-RU" dirty="0" smtClean="0">
                <a:solidFill>
                  <a:srgbClr val="002060"/>
                </a:solidFill>
              </a:rPr>
              <a:t>Стекольное производство 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Производство цемента, извести и оксида магния</a:t>
            </a:r>
            <a:endParaRPr lang="en-US" dirty="0" smtClean="0">
              <a:solidFill>
                <a:srgbClr val="002060"/>
              </a:solidFill>
            </a:endParaRPr>
          </a:p>
          <a:p>
            <a:r>
              <a:rPr lang="ru-RU" dirty="0" smtClean="0">
                <a:solidFill>
                  <a:srgbClr val="002060"/>
                </a:solidFill>
              </a:rPr>
              <a:t>Производство хлора и щелочей</a:t>
            </a:r>
            <a:endParaRPr lang="en-US" dirty="0" smtClean="0">
              <a:solidFill>
                <a:srgbClr val="002060"/>
              </a:solidFill>
            </a:endParaRPr>
          </a:p>
          <a:p>
            <a:r>
              <a:rPr lang="ru-RU" dirty="0" smtClean="0">
                <a:solidFill>
                  <a:srgbClr val="002060"/>
                </a:solidFill>
              </a:rPr>
              <a:t>Кожевенное производство</a:t>
            </a:r>
            <a:endParaRPr lang="en-US" dirty="0" smtClean="0">
              <a:solidFill>
                <a:srgbClr val="002060"/>
              </a:solidFill>
            </a:endParaRPr>
          </a:p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603521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Практическое применение </a:t>
            </a:r>
            <a:r>
              <a:rPr lang="en-US" dirty="0" smtClean="0"/>
              <a:t>– </a:t>
            </a:r>
            <a:r>
              <a:rPr lang="ru-RU" dirty="0" smtClean="0"/>
              <a:t>пример Латвии</a:t>
            </a:r>
            <a:r>
              <a:rPr lang="en-US" dirty="0" smtClean="0"/>
              <a:t>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84784"/>
            <a:ext cx="8640960" cy="5112568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ru-RU" sz="2400" dirty="0" smtClean="0">
                <a:solidFill>
                  <a:srgbClr val="002060"/>
                </a:solidFill>
              </a:rPr>
              <a:t>«Закон о загрязнении» определяет правовую основу применения заключений по НДТМ в Латвии (для производств Приложения </a:t>
            </a:r>
            <a:r>
              <a:rPr lang="ru-RU" sz="2400" dirty="0" err="1" smtClean="0">
                <a:solidFill>
                  <a:srgbClr val="002060"/>
                </a:solidFill>
              </a:rPr>
              <a:t>I</a:t>
            </a:r>
            <a:r>
              <a:rPr lang="ru-RU" sz="2400" dirty="0" smtClean="0">
                <a:solidFill>
                  <a:srgbClr val="002060"/>
                </a:solidFill>
              </a:rPr>
              <a:t> Директивы о промышленном загрязнении), принят 06.03.2013 г.;</a:t>
            </a:r>
            <a:endParaRPr lang="lv-LV" sz="2300" dirty="0" smtClean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ru-RU" sz="2400" dirty="0" smtClean="0">
                <a:solidFill>
                  <a:srgbClr val="002060"/>
                </a:solidFill>
              </a:rPr>
              <a:t>Заключения по НДТМ вводятся в национальную правовую систему постановлениями Кабинета Министров, в которых также указаны сроки их применения на существующих промышленных производствах;</a:t>
            </a:r>
            <a:endParaRPr lang="en-US" sz="2300" dirty="0" smtClean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ru-RU" sz="2400" dirty="0" smtClean="0">
                <a:solidFill>
                  <a:srgbClr val="002060"/>
                </a:solidFill>
              </a:rPr>
              <a:t>Заключения по НДТМ  должны учитываться при определении условий для производств Приложения </a:t>
            </a:r>
            <a:r>
              <a:rPr lang="en-US" sz="2400" dirty="0" smtClean="0">
                <a:solidFill>
                  <a:srgbClr val="002060"/>
                </a:solidFill>
              </a:rPr>
              <a:t>I;</a:t>
            </a:r>
            <a:endParaRPr lang="lv-LV" sz="2400" dirty="0" smtClean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ru-RU" sz="2400" dirty="0" smtClean="0">
                <a:solidFill>
                  <a:srgbClr val="002060"/>
                </a:solidFill>
              </a:rPr>
              <a:t>Нормативы ПДВ в комплексном разрешении для производств категории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>
                <a:solidFill>
                  <a:srgbClr val="002060"/>
                </a:solidFill>
              </a:rPr>
              <a:t>A </a:t>
            </a:r>
            <a:r>
              <a:rPr lang="lv-LV" sz="2400" dirty="0" smtClean="0">
                <a:solidFill>
                  <a:srgbClr val="002060"/>
                </a:solidFill>
              </a:rPr>
              <a:t>(</a:t>
            </a:r>
            <a:r>
              <a:rPr lang="ru-RU" sz="2400" dirty="0" smtClean="0">
                <a:solidFill>
                  <a:srgbClr val="002060"/>
                </a:solidFill>
              </a:rPr>
              <a:t>т</a:t>
            </a:r>
            <a:r>
              <a:rPr lang="lv-LV" sz="2400" dirty="0" smtClean="0">
                <a:solidFill>
                  <a:srgbClr val="002060"/>
                </a:solidFill>
              </a:rPr>
              <a:t>.e</a:t>
            </a:r>
            <a:r>
              <a:rPr lang="lv-LV" sz="2400" dirty="0">
                <a:solidFill>
                  <a:srgbClr val="002060"/>
                </a:solidFill>
              </a:rPr>
              <a:t>. </a:t>
            </a:r>
            <a:r>
              <a:rPr lang="ru-RU" sz="2400" dirty="0" smtClean="0">
                <a:solidFill>
                  <a:srgbClr val="002060"/>
                </a:solidFill>
              </a:rPr>
              <a:t>Приложения </a:t>
            </a:r>
            <a:r>
              <a:rPr lang="lv-LV" sz="2400" dirty="0" smtClean="0">
                <a:solidFill>
                  <a:srgbClr val="002060"/>
                </a:solidFill>
              </a:rPr>
              <a:t>I) </a:t>
            </a:r>
            <a:r>
              <a:rPr lang="ru-RU" sz="2400" dirty="0" smtClean="0">
                <a:solidFill>
                  <a:srgbClr val="002060"/>
                </a:solidFill>
              </a:rPr>
              <a:t>должны быть установлены </a:t>
            </a:r>
            <a:br>
              <a:rPr lang="ru-RU" sz="2400" dirty="0" smtClean="0">
                <a:solidFill>
                  <a:srgbClr val="002060"/>
                </a:solidFill>
              </a:rPr>
            </a:br>
            <a:r>
              <a:rPr lang="ru-RU" sz="2400" dirty="0" smtClean="0">
                <a:solidFill>
                  <a:srgbClr val="002060"/>
                </a:solidFill>
              </a:rPr>
              <a:t>на уровне заключений по НДТМ</a:t>
            </a:r>
            <a:r>
              <a:rPr lang="lv-LV" sz="2400" dirty="0" smtClean="0">
                <a:solidFill>
                  <a:srgbClr val="002060"/>
                </a:solidFill>
              </a:rPr>
              <a:t> (</a:t>
            </a:r>
            <a:r>
              <a:rPr lang="ru-RU" sz="2400" dirty="0" smtClean="0">
                <a:solidFill>
                  <a:srgbClr val="002060"/>
                </a:solidFill>
              </a:rPr>
              <a:t>возможны отклонения, если требуемые затраты несоразмерно велики относительно достигаемого экологического эффекта</a:t>
            </a:r>
            <a:r>
              <a:rPr lang="lv-LV" sz="2400" dirty="0" smtClean="0">
                <a:solidFill>
                  <a:srgbClr val="002060"/>
                </a:solidFill>
              </a:rPr>
              <a:t>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668069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Практическое применение </a:t>
            </a:r>
            <a:r>
              <a:rPr lang="en-US" dirty="0" smtClean="0"/>
              <a:t>– </a:t>
            </a:r>
            <a:r>
              <a:rPr lang="ru-RU" dirty="0" smtClean="0"/>
              <a:t>пример Латвии</a:t>
            </a:r>
            <a:r>
              <a:rPr lang="en-US" dirty="0" smtClean="0"/>
              <a:t> (</a:t>
            </a:r>
            <a:r>
              <a:rPr lang="ru-RU" dirty="0" smtClean="0"/>
              <a:t>2</a:t>
            </a:r>
            <a:r>
              <a:rPr lang="en-US" dirty="0" smtClean="0"/>
              <a:t>)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556792"/>
            <a:ext cx="8496944" cy="5112568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600"/>
              </a:spcBef>
            </a:pPr>
            <a:r>
              <a:rPr lang="ru-RU" dirty="0" smtClean="0">
                <a:solidFill>
                  <a:srgbClr val="002060"/>
                </a:solidFill>
              </a:rPr>
              <a:t>Для секторов, по которым ещё не разработаны заключения о выбросах, получение или корректировка комплексных разрешений проводится на основании  имеющейся информации по НДТМ, опубликованной ЕС или международными организациями;</a:t>
            </a:r>
            <a:endParaRPr lang="lv-LV" dirty="0" smtClean="0">
              <a:solidFill>
                <a:srgbClr val="002060"/>
              </a:solidFill>
            </a:endParaRPr>
          </a:p>
          <a:p>
            <a:pPr>
              <a:spcBef>
                <a:spcPts val="600"/>
              </a:spcBef>
            </a:pPr>
            <a:r>
              <a:rPr lang="ru-RU" dirty="0" smtClean="0">
                <a:solidFill>
                  <a:srgbClr val="002060"/>
                </a:solidFill>
              </a:rPr>
              <a:t>Оператор может принять решение об использовании альтернативных технологий, которые обеспечивают </a:t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>по крайней мере такой же уровень защиты окружающей среды, что и рекомендуемые НДТМ;</a:t>
            </a:r>
            <a:endParaRPr lang="en-US" dirty="0" smtClean="0">
              <a:solidFill>
                <a:srgbClr val="002060"/>
              </a:solidFill>
            </a:endParaRPr>
          </a:p>
          <a:p>
            <a:pPr>
              <a:spcBef>
                <a:spcPts val="600"/>
              </a:spcBef>
            </a:pPr>
            <a:r>
              <a:rPr lang="ru-RU" dirty="0" smtClean="0">
                <a:solidFill>
                  <a:srgbClr val="002060"/>
                </a:solidFill>
              </a:rPr>
              <a:t>Региональные природоохранные органы требуют пересмотра условий комплексного разрешения после официальной публикации новых заключений по НДТМ,  обеспечивая, что условия разрешения будут скорректированы и выполнены не позднее чем через </a:t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>5 лет после публикации</a:t>
            </a:r>
            <a:r>
              <a:rPr lang="en-US" dirty="0" smtClean="0">
                <a:solidFill>
                  <a:srgbClr val="002060"/>
                </a:solidFill>
              </a:rPr>
              <a:t>.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303324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Практическое применение </a:t>
            </a:r>
            <a:r>
              <a:rPr lang="en-US" dirty="0" smtClean="0"/>
              <a:t>– </a:t>
            </a:r>
            <a:r>
              <a:rPr lang="ru-RU" dirty="0" smtClean="0"/>
              <a:t>пример Латвии</a:t>
            </a:r>
            <a:r>
              <a:rPr lang="en-US" dirty="0" smtClean="0"/>
              <a:t> (</a:t>
            </a:r>
            <a:r>
              <a:rPr lang="ru-RU" dirty="0" smtClean="0"/>
              <a:t>3</a:t>
            </a:r>
            <a:r>
              <a:rPr lang="en-US" dirty="0" smtClean="0"/>
              <a:t>)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435280" cy="4464496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Ещё до транспозиции Директивы о промышленном загрязнении в латвийском законодательстве действовали требования учёта руководств BREF </a:t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>для производств Приложения </a:t>
            </a:r>
            <a:r>
              <a:rPr lang="ru-RU" dirty="0" err="1" smtClean="0">
                <a:solidFill>
                  <a:srgbClr val="002060"/>
                </a:solidFill>
              </a:rPr>
              <a:t>I</a:t>
            </a:r>
            <a:r>
              <a:rPr lang="ru-RU" dirty="0" smtClean="0">
                <a:solidFill>
                  <a:srgbClr val="002060"/>
                </a:solidFill>
              </a:rPr>
              <a:t> Директивы IPPC. При отсутствии заключений по НДТМ используются </a:t>
            </a:r>
            <a:r>
              <a:rPr lang="en-US" dirty="0" smtClean="0">
                <a:solidFill>
                  <a:srgbClr val="002060"/>
                </a:solidFill>
              </a:rPr>
              <a:t>BREF.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530604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Практическое применение </a:t>
            </a:r>
            <a:r>
              <a:rPr lang="en-US" dirty="0" smtClean="0"/>
              <a:t>– </a:t>
            </a:r>
            <a:r>
              <a:rPr lang="ru-RU" dirty="0" smtClean="0"/>
              <a:t>пример Латвии</a:t>
            </a:r>
            <a:r>
              <a:rPr lang="en-US" dirty="0" smtClean="0"/>
              <a:t> (</a:t>
            </a:r>
            <a:r>
              <a:rPr lang="ru-RU" dirty="0" smtClean="0"/>
              <a:t>4</a:t>
            </a:r>
            <a:r>
              <a:rPr lang="en-US" dirty="0" smtClean="0"/>
              <a:t>)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864" y="1700808"/>
            <a:ext cx="8229600" cy="4464496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Постановление Кабинета Министров № </a:t>
            </a:r>
            <a:r>
              <a:rPr lang="lv-LV" dirty="0" smtClean="0">
                <a:solidFill>
                  <a:srgbClr val="002060"/>
                </a:solidFill>
              </a:rPr>
              <a:t>1082 </a:t>
            </a:r>
            <a:r>
              <a:rPr lang="ru-RU" dirty="0" smtClean="0">
                <a:solidFill>
                  <a:srgbClr val="002060"/>
                </a:solidFill>
              </a:rPr>
              <a:t/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lv-LV" dirty="0" smtClean="0">
                <a:solidFill>
                  <a:srgbClr val="002060"/>
                </a:solidFill>
              </a:rPr>
              <a:t>«</a:t>
            </a:r>
            <a:r>
              <a:rPr lang="ru-RU" dirty="0" smtClean="0">
                <a:solidFill>
                  <a:srgbClr val="002060"/>
                </a:solidFill>
              </a:rPr>
              <a:t>О порядке подготовки заявок производствами категорий </a:t>
            </a:r>
            <a:r>
              <a:rPr lang="en-US" dirty="0" smtClean="0">
                <a:solidFill>
                  <a:srgbClr val="002060"/>
                </a:solidFill>
              </a:rPr>
              <a:t>A, B </a:t>
            </a:r>
            <a:r>
              <a:rPr lang="ru-RU" dirty="0" smtClean="0">
                <a:solidFill>
                  <a:srgbClr val="002060"/>
                </a:solidFill>
              </a:rPr>
              <a:t>и</a:t>
            </a:r>
            <a:r>
              <a:rPr lang="en-US" dirty="0" smtClean="0">
                <a:solidFill>
                  <a:srgbClr val="002060"/>
                </a:solidFill>
              </a:rPr>
              <a:t> C</a:t>
            </a:r>
            <a:r>
              <a:rPr lang="ru-RU" dirty="0" smtClean="0">
                <a:solidFill>
                  <a:srgbClr val="002060"/>
                </a:solidFill>
              </a:rPr>
              <a:t>, получения комплексного разрешения производствам категорий </a:t>
            </a:r>
            <a:r>
              <a:rPr lang="en-US" dirty="0" smtClean="0">
                <a:solidFill>
                  <a:srgbClr val="002060"/>
                </a:solidFill>
              </a:rPr>
              <a:t>A </a:t>
            </a:r>
            <a:r>
              <a:rPr lang="ru-RU" dirty="0" smtClean="0">
                <a:solidFill>
                  <a:srgbClr val="002060"/>
                </a:solidFill>
              </a:rPr>
              <a:t>и</a:t>
            </a:r>
            <a:r>
              <a:rPr lang="en-US" dirty="0" smtClean="0">
                <a:solidFill>
                  <a:srgbClr val="002060"/>
                </a:solidFill>
              </a:rPr>
              <a:t> B</a:t>
            </a:r>
            <a:r>
              <a:rPr lang="lv-LV" dirty="0" smtClean="0">
                <a:solidFill>
                  <a:srgbClr val="002060"/>
                </a:solidFill>
              </a:rPr>
              <a:t>» </a:t>
            </a:r>
            <a:r>
              <a:rPr lang="ru-RU" dirty="0" smtClean="0">
                <a:solidFill>
                  <a:srgbClr val="002060"/>
                </a:solidFill>
              </a:rPr>
              <a:t>определяет форму разрешения для производств категории</a:t>
            </a:r>
            <a:r>
              <a:rPr lang="en-US" dirty="0" smtClean="0">
                <a:solidFill>
                  <a:srgbClr val="002060"/>
                </a:solidFill>
              </a:rPr>
              <a:t> A</a:t>
            </a:r>
            <a:r>
              <a:rPr lang="ru-RU" dirty="0" smtClean="0">
                <a:solidFill>
                  <a:srgbClr val="002060"/>
                </a:solidFill>
              </a:rPr>
              <a:t>;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endParaRPr lang="lv-LV" dirty="0" smtClean="0">
              <a:solidFill>
                <a:srgbClr val="002060"/>
              </a:solidFill>
            </a:endParaRPr>
          </a:p>
          <a:p>
            <a:r>
              <a:rPr lang="ru-RU" dirty="0" smtClean="0">
                <a:solidFill>
                  <a:srgbClr val="002060"/>
                </a:solidFill>
              </a:rPr>
              <a:t>С</a:t>
            </a:r>
            <a:r>
              <a:rPr lang="en-US" dirty="0" smtClean="0">
                <a:solidFill>
                  <a:srgbClr val="002060"/>
                </a:solidFill>
              </a:rPr>
              <a:t> 09.04.2013</a:t>
            </a:r>
            <a:r>
              <a:rPr lang="ru-RU" dirty="0" smtClean="0">
                <a:solidFill>
                  <a:srgbClr val="002060"/>
                </a:solidFill>
              </a:rPr>
              <a:t> г</a:t>
            </a:r>
            <a:r>
              <a:rPr lang="en-US" dirty="0" smtClean="0">
                <a:solidFill>
                  <a:srgbClr val="002060"/>
                </a:solidFill>
              </a:rPr>
              <a:t>. </a:t>
            </a:r>
            <a:r>
              <a:rPr lang="ru-RU" dirty="0" smtClean="0">
                <a:solidFill>
                  <a:srgbClr val="002060"/>
                </a:solidFill>
              </a:rPr>
              <a:t>в разрешения для производств категории </a:t>
            </a:r>
            <a:r>
              <a:rPr lang="en-US" dirty="0" smtClean="0">
                <a:solidFill>
                  <a:srgbClr val="002060"/>
                </a:solidFill>
              </a:rPr>
              <a:t>A </a:t>
            </a:r>
            <a:r>
              <a:rPr lang="ru-RU" dirty="0" smtClean="0">
                <a:solidFill>
                  <a:srgbClr val="002060"/>
                </a:solidFill>
              </a:rPr>
              <a:t>включён раздел </a:t>
            </a:r>
            <a:r>
              <a:rPr lang="en-US" dirty="0" smtClean="0">
                <a:solidFill>
                  <a:srgbClr val="002060"/>
                </a:solidFill>
              </a:rPr>
              <a:t>16</a:t>
            </a:r>
            <a:r>
              <a:rPr lang="en-US" baseline="30000" dirty="0" smtClean="0">
                <a:solidFill>
                  <a:srgbClr val="002060"/>
                </a:solidFill>
              </a:rPr>
              <a:t>1 </a:t>
            </a:r>
            <a:r>
              <a:rPr lang="en-US" dirty="0" smtClean="0">
                <a:solidFill>
                  <a:srgbClr val="002060"/>
                </a:solidFill>
              </a:rPr>
              <a:t>«</a:t>
            </a:r>
            <a:r>
              <a:rPr lang="ru-RU" dirty="0" smtClean="0">
                <a:solidFill>
                  <a:srgbClr val="002060"/>
                </a:solidFill>
              </a:rPr>
              <a:t>Основания для определения производствам категории </a:t>
            </a:r>
            <a:r>
              <a:rPr lang="en-US" dirty="0" smtClean="0">
                <a:solidFill>
                  <a:srgbClr val="002060"/>
                </a:solidFill>
              </a:rPr>
              <a:t>A </a:t>
            </a:r>
            <a:r>
              <a:rPr lang="ru-RU" dirty="0" smtClean="0">
                <a:solidFill>
                  <a:srgbClr val="002060"/>
                </a:solidFill>
              </a:rPr>
              <a:t>условий соответствия нормативов ПДВ/ПДС  заключениям </a:t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>по НДТМ</a:t>
            </a:r>
            <a:r>
              <a:rPr lang="en-US" dirty="0" smtClean="0">
                <a:solidFill>
                  <a:srgbClr val="002060"/>
                </a:solidFill>
              </a:rPr>
              <a:t>»</a:t>
            </a:r>
            <a:r>
              <a:rPr lang="lv-LV" dirty="0" smtClean="0">
                <a:solidFill>
                  <a:srgbClr val="002060"/>
                </a:solidFill>
              </a:rPr>
              <a:t>.</a:t>
            </a:r>
            <a:r>
              <a:rPr lang="en-US" baseline="30000" dirty="0" smtClean="0">
                <a:solidFill>
                  <a:srgbClr val="002060"/>
                </a:solidFill>
              </a:rPr>
              <a:t> </a:t>
            </a:r>
          </a:p>
          <a:p>
            <a:pPr marL="0" indent="0">
              <a:buNone/>
            </a:pPr>
            <a:endParaRPr lang="lv-LV" baseline="30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607339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Цементный завод </a:t>
            </a:r>
            <a:r>
              <a:rPr lang="en-US" dirty="0" smtClean="0"/>
              <a:t>CEMEX </a:t>
            </a:r>
            <a:r>
              <a:rPr lang="lv-LV" dirty="0" smtClean="0"/>
              <a:t>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340768"/>
            <a:ext cx="8229600" cy="504056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Комплексное разрешение от </a:t>
            </a:r>
            <a:r>
              <a:rPr lang="en-US" dirty="0" smtClean="0">
                <a:solidFill>
                  <a:srgbClr val="002060"/>
                </a:solidFill>
              </a:rPr>
              <a:t>02.03.2009</a:t>
            </a:r>
            <a:r>
              <a:rPr lang="ru-RU" dirty="0" smtClean="0">
                <a:solidFill>
                  <a:srgbClr val="002060"/>
                </a:solidFill>
              </a:rPr>
              <a:t> г</a:t>
            </a:r>
            <a:r>
              <a:rPr lang="en-US" dirty="0" smtClean="0">
                <a:solidFill>
                  <a:srgbClr val="002060"/>
                </a:solidFill>
              </a:rPr>
              <a:t>.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2050" name="Picture 2" descr="http://cemexlatvia.silver-pride.com/Userfiles/1_cement_plant_middle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1327" y="2132856"/>
            <a:ext cx="4305169" cy="303847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79512" y="1844824"/>
            <a:ext cx="4536504" cy="48474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ru-RU" sz="2300" dirty="0" smtClean="0">
                <a:solidFill>
                  <a:srgbClr val="002060"/>
                </a:solidFill>
              </a:rPr>
              <a:t>Выдано до появления новых требований согласно заключению по НДТМ;</a:t>
            </a:r>
            <a:endParaRPr lang="en-US" sz="2300" dirty="0" smtClean="0">
              <a:solidFill>
                <a:srgbClr val="002060"/>
              </a:solidFill>
            </a:endParaRPr>
          </a:p>
          <a:p>
            <a:pPr marL="285750" indent="-285750">
              <a:spcBef>
                <a:spcPts val="600"/>
              </a:spcBef>
              <a:buFont typeface="Wingdings" pitchFamily="2" charset="2"/>
              <a:buChar char="ü"/>
            </a:pPr>
            <a:r>
              <a:rPr lang="ru-RU" sz="2300" dirty="0" smtClean="0">
                <a:solidFill>
                  <a:srgbClr val="002060"/>
                </a:solidFill>
              </a:rPr>
              <a:t>Разрешение выдано на основании справочных рекомендаций по НДТМ (</a:t>
            </a:r>
            <a:r>
              <a:rPr lang="en-US" sz="2300" dirty="0" smtClean="0">
                <a:solidFill>
                  <a:srgbClr val="002060"/>
                </a:solidFill>
              </a:rPr>
              <a:t>BREF</a:t>
            </a:r>
            <a:r>
              <a:rPr lang="ru-RU" sz="2300" dirty="0" smtClean="0">
                <a:solidFill>
                  <a:srgbClr val="002060"/>
                </a:solidFill>
              </a:rPr>
              <a:t>);</a:t>
            </a:r>
            <a:endParaRPr lang="en-US" sz="2300" dirty="0" smtClean="0">
              <a:solidFill>
                <a:srgbClr val="002060"/>
              </a:solidFill>
            </a:endParaRPr>
          </a:p>
          <a:p>
            <a:pPr marL="285750" indent="-285750">
              <a:spcBef>
                <a:spcPts val="600"/>
              </a:spcBef>
              <a:buFont typeface="Wingdings" pitchFamily="2" charset="2"/>
              <a:buChar char="ü"/>
            </a:pPr>
            <a:r>
              <a:rPr lang="ru-RU" sz="2300" dirty="0" smtClean="0">
                <a:solidFill>
                  <a:srgbClr val="002060"/>
                </a:solidFill>
              </a:rPr>
              <a:t>Раздел</a:t>
            </a:r>
            <a:r>
              <a:rPr lang="en-US" sz="2300" dirty="0" smtClean="0">
                <a:solidFill>
                  <a:srgbClr val="002060"/>
                </a:solidFill>
              </a:rPr>
              <a:t> 10 </a:t>
            </a:r>
            <a:r>
              <a:rPr lang="ru-RU" sz="2300" dirty="0" smtClean="0">
                <a:solidFill>
                  <a:srgbClr val="002060"/>
                </a:solidFill>
              </a:rPr>
              <a:t>разрешения показывает соответствие рекомендациям по НДТМ, изложенным в </a:t>
            </a:r>
            <a:r>
              <a:rPr lang="lv-LV" sz="2300" dirty="0" smtClean="0">
                <a:solidFill>
                  <a:srgbClr val="002060"/>
                </a:solidFill>
              </a:rPr>
              <a:t>BREF «</a:t>
            </a:r>
            <a:r>
              <a:rPr lang="ru-RU" sz="2300" dirty="0" smtClean="0">
                <a:solidFill>
                  <a:srgbClr val="002060"/>
                </a:solidFill>
              </a:rPr>
              <a:t>Производство цемента, извести и оксида магния</a:t>
            </a:r>
            <a:r>
              <a:rPr lang="lv-LV" sz="2300" dirty="0" smtClean="0">
                <a:solidFill>
                  <a:srgbClr val="002060"/>
                </a:solidFill>
              </a:rPr>
              <a:t>» 2001</a:t>
            </a:r>
            <a:r>
              <a:rPr lang="ru-RU" sz="2300" dirty="0" smtClean="0">
                <a:solidFill>
                  <a:srgbClr val="002060"/>
                </a:solidFill>
              </a:rPr>
              <a:t> года</a:t>
            </a:r>
            <a:r>
              <a:rPr lang="lv-LV" sz="2300" dirty="0" smtClean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794802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Цементный завод </a:t>
            </a:r>
            <a:r>
              <a:rPr lang="en-US" dirty="0" smtClean="0"/>
              <a:t>CEMEX </a:t>
            </a:r>
            <a:r>
              <a:rPr lang="lv-LV" dirty="0" smtClean="0"/>
              <a:t>(</a:t>
            </a:r>
            <a:r>
              <a:rPr lang="ru-RU" dirty="0" smtClean="0"/>
              <a:t>2</a:t>
            </a:r>
            <a:r>
              <a:rPr lang="lv-LV" dirty="0" smtClean="0"/>
              <a:t>)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12776"/>
            <a:ext cx="8640960" cy="5373216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НДТМ определяются для следующих аспектов</a:t>
            </a:r>
            <a:r>
              <a:rPr lang="en-US" dirty="0" smtClean="0">
                <a:solidFill>
                  <a:srgbClr val="002060"/>
                </a:solidFill>
              </a:rPr>
              <a:t>:</a:t>
            </a:r>
            <a:endParaRPr lang="en-US" dirty="0">
              <a:solidFill>
                <a:srgbClr val="002060"/>
              </a:solidFill>
            </a:endParaRPr>
          </a:p>
          <a:p>
            <a:pPr lvl="1"/>
            <a:r>
              <a:rPr lang="ru-RU" sz="2600" dirty="0" smtClean="0">
                <a:solidFill>
                  <a:srgbClr val="002060"/>
                </a:solidFill>
              </a:rPr>
              <a:t>Потребление сырья</a:t>
            </a:r>
            <a:r>
              <a:rPr lang="en-US" sz="2600" dirty="0" smtClean="0">
                <a:solidFill>
                  <a:srgbClr val="002060"/>
                </a:solidFill>
              </a:rPr>
              <a:t>;</a:t>
            </a:r>
            <a:endParaRPr lang="en-US" sz="2600" dirty="0">
              <a:solidFill>
                <a:srgbClr val="002060"/>
              </a:solidFill>
            </a:endParaRPr>
          </a:p>
          <a:p>
            <a:pPr lvl="1"/>
            <a:r>
              <a:rPr lang="ru-RU" sz="2600" dirty="0" smtClean="0">
                <a:solidFill>
                  <a:srgbClr val="002060"/>
                </a:solidFill>
              </a:rPr>
              <a:t>Использование энергии</a:t>
            </a:r>
            <a:r>
              <a:rPr lang="en-US" sz="2600" dirty="0" smtClean="0">
                <a:solidFill>
                  <a:srgbClr val="002060"/>
                </a:solidFill>
              </a:rPr>
              <a:t>;</a:t>
            </a:r>
            <a:endParaRPr lang="en-US" sz="2600" dirty="0">
              <a:solidFill>
                <a:srgbClr val="002060"/>
              </a:solidFill>
            </a:endParaRPr>
          </a:p>
          <a:p>
            <a:pPr lvl="1"/>
            <a:r>
              <a:rPr lang="ru-RU" sz="2600" dirty="0" smtClean="0">
                <a:solidFill>
                  <a:srgbClr val="002060"/>
                </a:solidFill>
              </a:rPr>
              <a:t>Выбор технических процессов</a:t>
            </a:r>
            <a:r>
              <a:rPr lang="en-US" sz="2600" dirty="0" smtClean="0">
                <a:solidFill>
                  <a:srgbClr val="002060"/>
                </a:solidFill>
              </a:rPr>
              <a:t>;</a:t>
            </a:r>
            <a:endParaRPr lang="lv-LV" sz="2600" dirty="0" smtClean="0">
              <a:solidFill>
                <a:srgbClr val="002060"/>
              </a:solidFill>
            </a:endParaRPr>
          </a:p>
          <a:p>
            <a:pPr lvl="1"/>
            <a:r>
              <a:rPr lang="ru-RU" sz="2600" dirty="0" smtClean="0">
                <a:solidFill>
                  <a:srgbClr val="002060"/>
                </a:solidFill>
              </a:rPr>
              <a:t>Основная технология</a:t>
            </a:r>
            <a:r>
              <a:rPr lang="en-US" sz="2600" dirty="0" smtClean="0">
                <a:solidFill>
                  <a:srgbClr val="002060"/>
                </a:solidFill>
              </a:rPr>
              <a:t>;</a:t>
            </a:r>
          </a:p>
          <a:p>
            <a:pPr lvl="1"/>
            <a:r>
              <a:rPr lang="ru-RU" sz="2600" dirty="0" smtClean="0">
                <a:solidFill>
                  <a:srgbClr val="002060"/>
                </a:solidFill>
              </a:rPr>
              <a:t>Способы снижения выбросов</a:t>
            </a:r>
            <a:r>
              <a:rPr lang="en-US" sz="2600" dirty="0" smtClean="0">
                <a:solidFill>
                  <a:srgbClr val="002060"/>
                </a:solidFill>
              </a:rPr>
              <a:t> NOx;</a:t>
            </a:r>
          </a:p>
          <a:p>
            <a:pPr lvl="1"/>
            <a:r>
              <a:rPr lang="ru-RU" sz="2600" dirty="0" smtClean="0">
                <a:solidFill>
                  <a:srgbClr val="002060"/>
                </a:solidFill>
              </a:rPr>
              <a:t>Способы снижения выбросов</a:t>
            </a:r>
            <a:r>
              <a:rPr lang="en-US" sz="2600" dirty="0" smtClean="0">
                <a:solidFill>
                  <a:srgbClr val="002060"/>
                </a:solidFill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</a:rPr>
              <a:t>SO</a:t>
            </a:r>
            <a:r>
              <a:rPr lang="en-US" sz="2600" baseline="-25000" dirty="0" err="1" smtClean="0">
                <a:solidFill>
                  <a:srgbClr val="002060"/>
                </a:solidFill>
              </a:rPr>
              <a:t>2</a:t>
            </a:r>
            <a:r>
              <a:rPr lang="en-US" sz="2600" dirty="0" smtClean="0">
                <a:solidFill>
                  <a:srgbClr val="002060"/>
                </a:solidFill>
              </a:rPr>
              <a:t>;</a:t>
            </a:r>
          </a:p>
          <a:p>
            <a:pPr lvl="1"/>
            <a:r>
              <a:rPr lang="ru-RU" sz="2600" dirty="0" smtClean="0">
                <a:solidFill>
                  <a:srgbClr val="002060"/>
                </a:solidFill>
              </a:rPr>
              <a:t>Способы снижения выбросов</a:t>
            </a:r>
            <a:r>
              <a:rPr lang="en-US" sz="2600" dirty="0" smtClean="0">
                <a:solidFill>
                  <a:srgbClr val="002060"/>
                </a:solidFill>
              </a:rPr>
              <a:t> </a:t>
            </a:r>
            <a:r>
              <a:rPr lang="ru-RU" sz="2600" dirty="0" smtClean="0">
                <a:solidFill>
                  <a:srgbClr val="002060"/>
                </a:solidFill>
              </a:rPr>
              <a:t>взвешенных веществ</a:t>
            </a:r>
            <a:r>
              <a:rPr lang="en-US" sz="2600" dirty="0" smtClean="0">
                <a:solidFill>
                  <a:srgbClr val="002060"/>
                </a:solidFill>
              </a:rPr>
              <a:t>;</a:t>
            </a:r>
          </a:p>
          <a:p>
            <a:pPr lvl="1"/>
            <a:r>
              <a:rPr lang="ru-RU" sz="2600" dirty="0" smtClean="0">
                <a:solidFill>
                  <a:srgbClr val="002060"/>
                </a:solidFill>
              </a:rPr>
              <a:t>Способы снижения выбросов</a:t>
            </a:r>
            <a:r>
              <a:rPr lang="en-US" sz="2600" dirty="0" smtClean="0">
                <a:solidFill>
                  <a:srgbClr val="002060"/>
                </a:solidFill>
              </a:rPr>
              <a:t> </a:t>
            </a:r>
            <a:r>
              <a:rPr lang="ru-RU" sz="2600" dirty="0" smtClean="0">
                <a:solidFill>
                  <a:srgbClr val="002060"/>
                </a:solidFill>
              </a:rPr>
              <a:t>других загрязняющих веществ</a:t>
            </a:r>
            <a:r>
              <a:rPr lang="en-US" sz="2600" dirty="0" smtClean="0">
                <a:solidFill>
                  <a:srgbClr val="002060"/>
                </a:solidFill>
              </a:rPr>
              <a:t>;</a:t>
            </a:r>
          </a:p>
          <a:p>
            <a:pPr lvl="1"/>
            <a:r>
              <a:rPr lang="ru-RU" sz="2600" dirty="0" smtClean="0">
                <a:solidFill>
                  <a:srgbClr val="002060"/>
                </a:solidFill>
              </a:rPr>
              <a:t>Обращение с отходами</a:t>
            </a:r>
            <a:r>
              <a:rPr lang="en-US" sz="2600" dirty="0" smtClean="0">
                <a:solidFill>
                  <a:srgbClr val="002060"/>
                </a:solidFill>
              </a:rPr>
              <a:t>;</a:t>
            </a:r>
          </a:p>
          <a:p>
            <a:pPr lvl="1"/>
            <a:r>
              <a:rPr lang="ru-RU" sz="2600" dirty="0" smtClean="0">
                <a:solidFill>
                  <a:srgbClr val="002060"/>
                </a:solidFill>
              </a:rPr>
              <a:t>Шум</a:t>
            </a:r>
            <a:r>
              <a:rPr lang="en-US" sz="2600" dirty="0" smtClean="0">
                <a:solidFill>
                  <a:srgbClr val="002060"/>
                </a:solidFill>
              </a:rPr>
              <a:t>;</a:t>
            </a:r>
          </a:p>
          <a:p>
            <a:pPr lvl="1"/>
            <a:r>
              <a:rPr lang="ru-RU" sz="2600" dirty="0" smtClean="0">
                <a:solidFill>
                  <a:srgbClr val="002060"/>
                </a:solidFill>
              </a:rPr>
              <a:t>Запахи</a:t>
            </a:r>
            <a:r>
              <a:rPr lang="en-US" sz="2600" dirty="0" smtClean="0">
                <a:solidFill>
                  <a:srgbClr val="002060"/>
                </a:solidFill>
              </a:rPr>
              <a:t>.</a:t>
            </a:r>
            <a:endParaRPr lang="lv-LV" sz="2600" dirty="0" smtClean="0">
              <a:solidFill>
                <a:srgbClr val="002060"/>
              </a:solidFill>
            </a:endParaRPr>
          </a:p>
          <a:p>
            <a:pPr>
              <a:spcBef>
                <a:spcPts val="600"/>
              </a:spcBef>
            </a:pPr>
            <a:r>
              <a:rPr lang="ru-RU" dirty="0" smtClean="0">
                <a:solidFill>
                  <a:srgbClr val="002060"/>
                </a:solidFill>
              </a:rPr>
              <a:t>Указанные в разрешении нормативы НДТМ соответствуют рекомендациям</a:t>
            </a:r>
            <a:r>
              <a:rPr lang="lv-LV" dirty="0" smtClean="0">
                <a:solidFill>
                  <a:srgbClr val="002060"/>
                </a:solidFill>
              </a:rPr>
              <a:t> </a:t>
            </a:r>
            <a:r>
              <a:rPr lang="ru-RU" dirty="0" smtClean="0">
                <a:solidFill>
                  <a:srgbClr val="002060"/>
                </a:solidFill>
              </a:rPr>
              <a:t>справочного руководства </a:t>
            </a:r>
            <a:r>
              <a:rPr lang="lv-LV" dirty="0" smtClean="0">
                <a:solidFill>
                  <a:srgbClr val="002060"/>
                </a:solidFill>
              </a:rPr>
              <a:t>BREF.</a:t>
            </a:r>
            <a:endParaRPr lang="en-US" dirty="0"/>
          </a:p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3030202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5098</TotalTime>
  <Words>419</Words>
  <Application>Microsoft Office PowerPoint</Application>
  <PresentationFormat>On-screen Show (4:3)</PresentationFormat>
  <Paragraphs>70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Управление качеством воздуха в странах Восточного региона ЕИСП</vt:lpstr>
      <vt:lpstr>Что такое «заключение по НДТМ?»</vt:lpstr>
      <vt:lpstr>Имеющиеся заключения по НДТМ</vt:lpstr>
      <vt:lpstr>Практическое применение – пример Латвии (1)</vt:lpstr>
      <vt:lpstr>Практическое применение – пример Латвии (2)</vt:lpstr>
      <vt:lpstr>Практическое применение – пример Латвии (3)</vt:lpstr>
      <vt:lpstr>Практическое применение – пример Латвии (4)</vt:lpstr>
      <vt:lpstr>Цементный завод CEMEX (1)</vt:lpstr>
      <vt:lpstr>Цементный завод CEMEX (2)</vt:lpstr>
      <vt:lpstr>Завод Liepājas metalurgs</vt:lpstr>
      <vt:lpstr>Спасибо за внимание!   valts@environment.lv </vt:lpstr>
    </vt:vector>
  </TitlesOfParts>
  <Company>MWH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Barbara de Campos</dc:creator>
  <cp:lastModifiedBy>Vladimir Morozov</cp:lastModifiedBy>
  <cp:revision>470</cp:revision>
  <cp:lastPrinted>2012-05-10T14:01:43Z</cp:lastPrinted>
  <dcterms:created xsi:type="dcterms:W3CDTF">2011-10-12T15:30:18Z</dcterms:created>
  <dcterms:modified xsi:type="dcterms:W3CDTF">2014-04-21T19:50:25Z</dcterms:modified>
</cp:coreProperties>
</file>