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0" r:id="rId24"/>
    <p:sldId id="279" r:id="rId25"/>
    <p:sldId id="280" r:id="rId26"/>
    <p:sldId id="281" r:id="rId2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88937-64F0-4B3A-9427-BF57CF4A48FB}" type="datetimeFigureOut">
              <a:rPr lang="en-US" smtClean="0"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2C2FA-2AE2-460C-B40F-CF0E4E99FE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E7F56-0464-4A67-B729-5570094739DB}" type="datetimeFigureOut">
              <a:rPr lang="cs-CZ" smtClean="0"/>
              <a:pPr/>
              <a:t>21.4.2014</a:t>
            </a:fld>
            <a:endParaRPr lang="ru-RU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AE614-7143-4197-A7F5-DDEC3E78EFF5}" type="slidenum">
              <a:rPr lang="cs-CZ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7625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0525" y="0"/>
            <a:ext cx="4411663" cy="3309938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i="1" dirty="0" smtClean="0"/>
              <a:t>Furnace no. 1, planned reconstruction in 2014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Metals 1 = Pb, Sb, Mn, V, Sn, Cu</a:t>
            </a:r>
          </a:p>
          <a:p>
            <a:r>
              <a:rPr lang="ru-RU" dirty="0" smtClean="0"/>
              <a:t>Metals 2 = Co, Ni, Cr, as, Cd, Se</a:t>
            </a:r>
            <a:endParaRPr lang="ru-RU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EPS = electrostatic precipitator</a:t>
            </a:r>
            <a:endParaRPr lang="ru-RU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AE614-7143-4197-A7F5-DDEC3E78EFF5}" type="slidenum">
              <a:rPr lang="cs-CZ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184E24-8072-45C3-9D92-A4373F3CDA20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F17801-1236-42D0-BB61-45525448E94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528391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Ситуационное исследование: Производство стекла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ru-RU" dirty="0" smtClean="0"/>
              <a:t>Завод Vetropack в Чешской Республике– производство стеклянных бутылок</a:t>
            </a:r>
            <a:r>
              <a:rPr dirty="0"/>
              <a:t/>
            </a:r>
            <a:br>
              <a:rPr dirty="0"/>
            </a:br>
            <a:r>
              <a:rPr dirty="0"/>
              <a:t/>
            </a:r>
            <a:br>
              <a:rPr dirty="0"/>
            </a:br>
            <a:r>
              <a:rPr lang="ru-RU" sz="3200" cap="none" dirty="0" smtClean="0"/>
              <a:t>Производительность </a:t>
            </a:r>
            <a:br>
              <a:rPr lang="ru-RU" sz="3200" cap="none" dirty="0" smtClean="0"/>
            </a:br>
            <a:r>
              <a:rPr lang="ru-RU" sz="3200" cap="none" dirty="0" smtClean="0"/>
              <a:t>680 т стекла/сутки</a:t>
            </a:r>
            <a:endParaRPr lang="ru-RU" sz="3200" cap="none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5661248"/>
            <a:ext cx="8458200" cy="914400"/>
          </a:xfrm>
        </p:spPr>
        <p:txBody>
          <a:bodyPr>
            <a:normAutofit fontScale="92500" lnSpcReduction="10000"/>
          </a:bodyPr>
          <a:lstStyle/>
          <a:p>
            <a:pPr algn="ctr"/>
            <a:endParaRPr lang="cs-CZ" dirty="0" smtClean="0"/>
          </a:p>
          <a:p>
            <a:pPr algn="ctr"/>
            <a:r>
              <a:rPr lang="ru-RU" sz="3200" dirty="0" smtClean="0"/>
              <a:t>Monika Pribylova</a:t>
            </a:r>
            <a:endParaRPr lang="ru-RU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1358" y="3789040"/>
            <a:ext cx="3466906" cy="23070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5720" y="-27384"/>
            <a:ext cx="8686800" cy="102758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2010 </a:t>
            </a:r>
            <a:r>
              <a:rPr lang="ru-RU" sz="2800" cap="none" dirty="0" smtClean="0"/>
              <a:t>г.</a:t>
            </a:r>
            <a:r>
              <a:rPr lang="ru-RU" sz="2800" dirty="0" smtClean="0"/>
              <a:t> – изменения условий</a:t>
            </a:r>
            <a:r>
              <a:rPr lang="cs-CZ" sz="2800" dirty="0" smtClean="0"/>
              <a:t> </a:t>
            </a:r>
            <a:r>
              <a:rPr lang="ru-RU" sz="2800" dirty="0" smtClean="0"/>
              <a:t>Комплексного  РАЗРЕШЕНИЯ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525963"/>
          </a:xfrm>
        </p:spPr>
        <p:txBody>
          <a:bodyPr/>
          <a:lstStyle/>
          <a:p>
            <a:r>
              <a:rPr lang="ru-RU" sz="2400" dirty="0" smtClean="0"/>
              <a:t>Подтверждение планового понижения предельного уровня выбросов ELV после испытаний реконструированной печи №2</a:t>
            </a:r>
          </a:p>
          <a:p>
            <a:r>
              <a:rPr lang="ru-RU" sz="2400" dirty="0" smtClean="0"/>
              <a:t>Введение </a:t>
            </a:r>
            <a:r>
              <a:rPr lang="ru-RU" sz="2400" b="1" dirty="0" smtClean="0"/>
              <a:t>порога пылевых выбросов</a:t>
            </a:r>
            <a:r>
              <a:rPr lang="ru-RU" sz="2400" dirty="0" smtClean="0"/>
              <a:t> на основании регионального и национального планов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95537" y="3861048"/>
          <a:ext cx="8280921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59"/>
                <a:gridCol w="792088"/>
                <a:gridCol w="720080"/>
                <a:gridCol w="720080"/>
                <a:gridCol w="792088"/>
                <a:gridCol w="720080"/>
                <a:gridCol w="792088"/>
                <a:gridCol w="792088"/>
                <a:gridCol w="792088"/>
                <a:gridCol w="720082"/>
              </a:tblGrid>
              <a:tr h="370840">
                <a:tc>
                  <a:txBody>
                    <a:bodyPr/>
                    <a:lstStyle/>
                    <a:p>
                      <a:r>
                        <a:t>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2018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/>
                        <a:t>Порог </a:t>
                      </a:r>
                      <a:r>
                        <a:rPr smtClean="0"/>
                        <a:t>пы</a:t>
                      </a:r>
                      <a:r>
                        <a:rPr lang="ru-RU" dirty="0" smtClean="0"/>
                        <a:t>л</a:t>
                      </a:r>
                      <a:r>
                        <a:rPr smtClean="0"/>
                        <a:t>евых </a:t>
                      </a:r>
                      <a:r>
                        <a:t>выбросов в т/год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48.1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48.1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46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40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38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36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33.7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84096" cy="8382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Изменение порядка эксплуатации – 2011 </a:t>
            </a:r>
            <a:r>
              <a:rPr lang="ru-RU" sz="2800" cap="none" dirty="0" smtClean="0"/>
              <a:t>г</a:t>
            </a:r>
            <a:r>
              <a:rPr lang="cs-CZ" sz="2800" dirty="0" smtClean="0"/>
              <a:t>.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525963"/>
          </a:xfrm>
        </p:spPr>
        <p:txBody>
          <a:bodyPr/>
          <a:lstStyle/>
          <a:p>
            <a:r>
              <a:rPr lang="ru-RU" dirty="0" smtClean="0"/>
              <a:t>Завершение испытание реконструированной печи №2, плановая эксплуатация  = &gt; </a:t>
            </a:r>
          </a:p>
          <a:p>
            <a:r>
              <a:rPr lang="ru-RU" dirty="0" smtClean="0"/>
              <a:t>В комплексном природоохранном разрешении – утверждение более жёстких требований к предельному  уровню выбросов по пыли, HCl и тяжёлым металлам</a:t>
            </a:r>
            <a:endParaRPr lang="ru-RU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694" y="4525606"/>
            <a:ext cx="2885306" cy="231978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385192"/>
            <a:ext cx="8686800" cy="59553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Изменение порядка эксплуатации - 2013 г.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525963"/>
          </a:xfrm>
        </p:spPr>
        <p:txBody>
          <a:bodyPr/>
          <a:lstStyle/>
          <a:p>
            <a:r>
              <a:rPr lang="ru-RU" dirty="0" smtClean="0"/>
              <a:t>Подготовка реконструкции печи №1,</a:t>
            </a:r>
          </a:p>
          <a:p>
            <a:r>
              <a:rPr lang="ru-RU" dirty="0" smtClean="0"/>
              <a:t>Подсоединение отходов печных газов </a:t>
            </a:r>
            <a:br>
              <a:rPr lang="ru-RU" dirty="0" smtClean="0"/>
            </a:br>
            <a:r>
              <a:rPr lang="ru-RU" dirty="0" smtClean="0"/>
              <a:t>от печи №1 к системе очистки топочных газов печи №2</a:t>
            </a:r>
          </a:p>
          <a:p>
            <a:pPr>
              <a:buNone/>
            </a:pPr>
            <a:r>
              <a:rPr lang="ru-RU" dirty="0" smtClean="0"/>
              <a:t>Дополнительные изменения на основании нового законодательства Чешской Республики по охране атмосферы </a:t>
            </a:r>
            <a:endParaRPr lang="ru-RU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1744" y="116632"/>
            <a:ext cx="6814592" cy="838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2013 </a:t>
            </a:r>
            <a:r>
              <a:rPr lang="ru-RU" sz="2800" cap="none" dirty="0" smtClean="0"/>
              <a:t>г</a:t>
            </a:r>
            <a:r>
              <a:rPr lang="ru-RU" sz="2800" dirty="0" smtClean="0"/>
              <a:t>. – изменения КОМПЛЕКСНОГО ПРИРОДООХРАННОГО РАЗРЕШЕНИЯ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1704" y="1412776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Подтверждение планового понижения предельного уровня выбросов ELV после периода испытаний реконструированной печи №1</a:t>
            </a:r>
          </a:p>
          <a:p>
            <a:r>
              <a:rPr lang="ru-RU" dirty="0" smtClean="0"/>
              <a:t>Введение более строгих требований для металлов 2 (Co, Ni, Cr, As, Dc, Se) - новые предельные значения ПДВ = 2 мг/м</a:t>
            </a:r>
            <a:r>
              <a:rPr lang="ru-RU" baseline="30000" dirty="0" smtClean="0"/>
              <a:t>3</a:t>
            </a:r>
            <a:r>
              <a:rPr lang="ru-RU" dirty="0" smtClean="0"/>
              <a:t>, действительны с 2016 г. для обеих печей</a:t>
            </a:r>
          </a:p>
          <a:p>
            <a:r>
              <a:rPr lang="ru-RU" dirty="0" smtClean="0"/>
              <a:t>Мониторинг выбросов  из систем горячего покрытия до лера - 1 х 3 лет</a:t>
            </a:r>
          </a:p>
          <a:p>
            <a:pPr>
              <a:buNone/>
            </a:pPr>
            <a:endParaRPr lang="ru-RU" dirty="0" smtClean="0"/>
          </a:p>
          <a:p>
            <a:endParaRPr lang="ru-RU" baseline="30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5720" y="116632"/>
            <a:ext cx="8578280" cy="8382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Обновление справочных руководств НДТМ (BREF) и положений по НДТМ (BAT conclusions)</a:t>
            </a:r>
            <a:endParaRPr lang="ru-RU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ЕС вводит в действие решение от o 28 /2/2012, согласно которому устанавливаются требования </a:t>
            </a:r>
            <a:br>
              <a:rPr lang="ru-RU" dirty="0" smtClean="0"/>
            </a:br>
            <a:r>
              <a:rPr lang="ru-RU" dirty="0" smtClean="0"/>
              <a:t>по НДТМ  согласно Директиве 2010/75/EU </a:t>
            </a:r>
            <a:br>
              <a:rPr lang="ru-RU" dirty="0" smtClean="0"/>
            </a:br>
            <a:r>
              <a:rPr lang="ru-RU" dirty="0" smtClean="0"/>
              <a:t>по промышленным выбросам для стекольных производств</a:t>
            </a:r>
          </a:p>
          <a:p>
            <a:pPr>
              <a:spcBef>
                <a:spcPts val="120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В ЕС показатели НДТМ являются обязательными, возможны лишь незначительные отклонения от них</a:t>
            </a:r>
          </a:p>
          <a:p>
            <a:pPr>
              <a:spcBef>
                <a:spcPts val="1200"/>
              </a:spcBef>
            </a:pPr>
            <a:r>
              <a:rPr lang="ru-RU" dirty="0" smtClean="0">
                <a:solidFill>
                  <a:schemeClr val="tx1"/>
                </a:solidFill>
              </a:rPr>
              <a:t>В течение 4 лет с публикации НДТМ, компетентный орган обязан пересмотреть и обновить нормы комплексного природоохранного разрешения и обеспечить, чтобы производственный объект им соответствовал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7208838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47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Narrow" pitchFamily="34" charset="0"/>
                        </a:rPr>
                        <a:t>НДТМ для производства стекла</a:t>
                      </a:r>
                    </a:p>
                  </a:txBody>
                  <a:tcPr marL="266700" marR="266700" marT="76203" marB="76203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24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Содержание</a:t>
                      </a:r>
                    </a:p>
                  </a:txBody>
                  <a:tcPr marL="266700" marR="266700" marT="76203" marB="76203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608567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266700" marR="266700" marT="76203" marB="76203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600" kern="0" dirty="0">
              <a:solidFill>
                <a:schemeClr val="accent2"/>
              </a:solidFill>
              <a:latin typeface="Trebuchet MS"/>
            </a:endParaRPr>
          </a:p>
        </p:txBody>
      </p:sp>
      <p:sp>
        <p:nvSpPr>
          <p:cNvPr id="5127" name="TextovéPole 1"/>
          <p:cNvSpPr txBox="1">
            <a:spLocks noChangeArrowheads="1"/>
          </p:cNvSpPr>
          <p:nvPr/>
        </p:nvSpPr>
        <p:spPr bwMode="auto">
          <a:xfrm>
            <a:off x="107950" y="1989138"/>
            <a:ext cx="903605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ru-RU" sz="2000" smtClean="0"/>
              <a:t>Охват, определения, общие положения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1.1. Общие положения НДТМ для стекольной промышленности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1,2. Положения НДТМ для производства стеклянной тары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1.3. Положения НДТМ для производства листового стекла 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1,4. Положения НДТМ для непрерывных процессов производства стекловолокна или нитей из стекла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1.5. Положения НДТМ для отечественного стекольного производства 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1.6. Положения НДТМ для особых типов стекольного производства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1.7. Положения НДТМ для производства минеральной ваты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1.8. Положения НДТМ для непрерывных процессов производства высокотемпературной изоляции HTIW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1.9. Положения НДТМ для производства фритт </a:t>
            </a:r>
          </a:p>
          <a:p>
            <a:pPr>
              <a:spcBef>
                <a:spcPts val="600"/>
              </a:spcBef>
            </a:pPr>
            <a:r>
              <a:rPr lang="ru-RU" sz="2000" smtClean="0"/>
              <a:t>1.10. ОПИСАНИЕ ТЕХНИЧЕСКИХ МЕТОДОВ</a:t>
            </a:r>
            <a:endParaRPr lang="ru-RU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9021192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 Положения НДТМ для производства стеклянной тары 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7572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  <p:sp>
        <p:nvSpPr>
          <p:cNvPr id="9223" name="TextovéPole 1"/>
          <p:cNvSpPr txBox="1">
            <a:spLocks noChangeArrowheads="1"/>
          </p:cNvSpPr>
          <p:nvPr/>
        </p:nvSpPr>
        <p:spPr bwMode="auto">
          <a:xfrm>
            <a:off x="107950" y="1628800"/>
            <a:ext cx="89281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1.2.1 Выбросы пыли из плавильных печей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1.2.2. Окислы азота из плавильных печей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1.3.2. Окиси серы из плавильных печей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1.4.2. Хлороводород и фтороводород из плавильных печей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1.2.5. Металлы из плавильных печей 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1.2.6. Выбросы от процессов последующей обработки </a:t>
            </a:r>
          </a:p>
          <a:p>
            <a:pPr algn="just"/>
            <a:endParaRPr lang="ru-RU" sz="24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912467"/>
            <a:ext cx="3344951" cy="19455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1.2.1. Выбросы пыли из плавильных печей 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  <a:p>
                      <a:pPr marL="0" marR="0" lvl="0" indent="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НДТМ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для производства стекла</a:t>
            </a:r>
          </a:p>
        </p:txBody>
      </p:sp>
      <p:sp>
        <p:nvSpPr>
          <p:cNvPr id="10247" name="TextovéPole 1"/>
          <p:cNvSpPr txBox="1">
            <a:spLocks noChangeArrowheads="1"/>
          </p:cNvSpPr>
          <p:nvPr/>
        </p:nvSpPr>
        <p:spPr bwMode="auto">
          <a:xfrm>
            <a:off x="107950" y="1844675"/>
            <a:ext cx="885666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 smtClean="0"/>
              <a:t>НДТМ обуславливает снижение пылевых выбросов из топочных газов плавильных печей путем применения систем очистки топочных газов, например, электрофильтров или рукавных бэг-фильтров </a:t>
            </a:r>
          </a:p>
          <a:p>
            <a:r>
              <a:rPr lang="ru-RU" sz="2000" dirty="0" smtClean="0"/>
              <a:t>Описание фильтрационных систем приводится в Разделе 1.10.1 </a:t>
            </a:r>
          </a:p>
          <a:p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b="1" dirty="0" smtClean="0"/>
              <a:t>Уровни атмосферных выбросов НДТМ (BAT-AELs) для пылевых выбросов из плавильных печей в производстве стеклянной тары </a:t>
            </a:r>
          </a:p>
          <a:p>
            <a:endParaRPr lang="ru-RU" sz="2000" b="1" dirty="0" smtClean="0"/>
          </a:p>
          <a:p>
            <a:r>
              <a:rPr lang="ru-RU" sz="2000" dirty="0" smtClean="0"/>
              <a:t>Параметр</a:t>
            </a:r>
            <a:r>
              <a:rPr lang="en-US" sz="2000" dirty="0" smtClean="0"/>
              <a:t>		</a:t>
            </a:r>
            <a:r>
              <a:rPr lang="ru-RU" sz="2000" dirty="0" smtClean="0"/>
              <a:t>мг/Нм</a:t>
            </a:r>
            <a:r>
              <a:rPr lang="ru-RU" sz="2000" baseline="30000" dirty="0" smtClean="0"/>
              <a:t>3</a:t>
            </a:r>
            <a:r>
              <a:rPr lang="ru-RU" sz="2000" dirty="0" smtClean="0"/>
              <a:t> </a:t>
            </a:r>
            <a:r>
              <a:rPr lang="en-US" sz="2000" dirty="0" smtClean="0"/>
              <a:t>		</a:t>
            </a:r>
            <a:r>
              <a:rPr lang="ru-RU" sz="2000" dirty="0" smtClean="0"/>
              <a:t>кг/тонну плавленного стекла</a:t>
            </a:r>
          </a:p>
          <a:p>
            <a:r>
              <a:rPr lang="ru-RU" sz="2000" dirty="0" smtClean="0"/>
              <a:t>Пыль</a:t>
            </a:r>
            <a:r>
              <a:rPr lang="en-US" sz="2000" dirty="0" smtClean="0"/>
              <a:t>			</a:t>
            </a:r>
            <a:r>
              <a:rPr lang="ru-RU" sz="2000" dirty="0" smtClean="0"/>
              <a:t>&lt; 10 – 20 </a:t>
            </a:r>
            <a:r>
              <a:rPr lang="en-US" sz="2000" dirty="0" smtClean="0"/>
              <a:t>		</a:t>
            </a:r>
            <a:r>
              <a:rPr lang="ru-RU" sz="2000" dirty="0" smtClean="0"/>
              <a:t>&lt; 0,015 – 0,06 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1.2.2. Окислы азота (NO</a:t>
                      </a:r>
                      <a:r>
                        <a:rPr kumimoji="0" lang="ru-RU" sz="2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) из плавильных печей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342900" marR="0" lvl="0" indent="-34290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  <p:sp>
        <p:nvSpPr>
          <p:cNvPr id="11271" name="TextovéPole 1"/>
          <p:cNvSpPr txBox="1">
            <a:spLocks noChangeArrowheads="1"/>
          </p:cNvSpPr>
          <p:nvPr/>
        </p:nvSpPr>
        <p:spPr bwMode="auto">
          <a:xfrm>
            <a:off x="171450" y="1803400"/>
            <a:ext cx="8785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smtClean="0"/>
              <a:t> НДТМ обуславливает снижение выбросов NO</a:t>
            </a:r>
            <a:r>
              <a:rPr lang="ru-RU" sz="2000" baseline="-25000" smtClean="0"/>
              <a:t>X</a:t>
            </a:r>
            <a:r>
              <a:rPr lang="ru-RU" sz="2000" smtClean="0"/>
              <a:t> из плавильных печей путем применения следующих технологических методов или их сочетания: </a:t>
            </a:r>
            <a:endParaRPr lang="ru-RU" sz="2300"/>
          </a:p>
        </p:txBody>
      </p:sp>
      <p:sp>
        <p:nvSpPr>
          <p:cNvPr id="11272" name="TextovéPole 1"/>
          <p:cNvSpPr txBox="1">
            <a:spLocks noChangeArrowheads="1"/>
          </p:cNvSpPr>
          <p:nvPr/>
        </p:nvSpPr>
        <p:spPr bwMode="auto">
          <a:xfrm>
            <a:off x="171450" y="2636838"/>
            <a:ext cx="440055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I. Основные технологии, например: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i</a:t>
            </a:r>
            <a:r>
              <a:rPr lang="ru-RU" dirty="0" smtClean="0"/>
              <a:t>) Модификация процессов сжигания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a</a:t>
            </a:r>
            <a:r>
              <a:rPr lang="ru-RU" dirty="0" smtClean="0"/>
              <a:t>) Снижение отношения воздух/топливо </a:t>
            </a:r>
          </a:p>
          <a:p>
            <a:r>
              <a:rPr lang="ru-RU" dirty="0" smtClean="0"/>
              <a:t>(б) Снижение температуры топочного воздуха  </a:t>
            </a:r>
          </a:p>
          <a:p>
            <a:r>
              <a:rPr lang="ru-RU" dirty="0" smtClean="0"/>
              <a:t>(в) Ступенчатое сжигание: </a:t>
            </a:r>
          </a:p>
          <a:p>
            <a:r>
              <a:rPr lang="en-US" dirty="0" smtClean="0"/>
              <a:t>	</a:t>
            </a:r>
            <a:r>
              <a:rPr lang="ru-RU" dirty="0" smtClean="0"/>
              <a:t>Ступенчатая подача воздуха - ступенчатая подача топлива </a:t>
            </a:r>
          </a:p>
          <a:p>
            <a:r>
              <a:rPr lang="ru-RU" dirty="0" smtClean="0"/>
              <a:t>(г) Рециркуляция топочных газов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д</a:t>
            </a:r>
            <a:r>
              <a:rPr lang="ru-RU" dirty="0" smtClean="0"/>
              <a:t>) Горелки с низким NO</a:t>
            </a:r>
            <a:r>
              <a:rPr lang="ru-RU" baseline="-25000" dirty="0" smtClean="0"/>
              <a:t>X</a:t>
            </a:r>
            <a:r>
              <a:rPr lang="ru-RU" dirty="0" smtClean="0"/>
              <a:t>  </a:t>
            </a:r>
          </a:p>
          <a:p>
            <a:r>
              <a:rPr lang="ru-RU" dirty="0" smtClean="0"/>
              <a:t>(е) Выбор топлива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ii</a:t>
            </a:r>
            <a:r>
              <a:rPr lang="ru-RU" dirty="0" smtClean="0"/>
              <a:t>) Печи особой конструкции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iii</a:t>
            </a:r>
            <a:r>
              <a:rPr lang="ru-RU" dirty="0" smtClean="0"/>
              <a:t>) </a:t>
            </a:r>
            <a:r>
              <a:rPr lang="ru-RU" dirty="0" err="1" smtClean="0"/>
              <a:t>Электроплавление</a:t>
            </a:r>
            <a:r>
              <a:rPr lang="ru-RU" dirty="0" smtClean="0"/>
              <a:t>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iv</a:t>
            </a:r>
            <a:r>
              <a:rPr lang="ru-RU" dirty="0" smtClean="0"/>
              <a:t>) </a:t>
            </a:r>
            <a:r>
              <a:rPr lang="ru-RU" dirty="0" err="1" smtClean="0"/>
              <a:t>Кислороднотопливное</a:t>
            </a:r>
            <a:r>
              <a:rPr lang="ru-RU" dirty="0" smtClean="0"/>
              <a:t> плавление </a:t>
            </a:r>
            <a:endParaRPr lang="ru-RU" dirty="0"/>
          </a:p>
        </p:txBody>
      </p:sp>
      <p:sp>
        <p:nvSpPr>
          <p:cNvPr id="11273" name="TextovéPole 2"/>
          <p:cNvSpPr txBox="1">
            <a:spLocks noChangeArrowheads="1"/>
          </p:cNvSpPr>
          <p:nvPr/>
        </p:nvSpPr>
        <p:spPr bwMode="auto">
          <a:xfrm>
            <a:off x="4927600" y="2636838"/>
            <a:ext cx="421163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dirty="0"/>
              <a:t>II. </a:t>
            </a:r>
            <a:r>
              <a:rPr lang="ru-RU" sz="2000" dirty="0" smtClean="0"/>
              <a:t>Вторичные </a:t>
            </a:r>
            <a:r>
              <a:rPr lang="ru-RU" sz="2000" dirty="0"/>
              <a:t>технологии, например:</a:t>
            </a:r>
          </a:p>
          <a:p>
            <a:r>
              <a:rPr lang="ru-RU" sz="2000" dirty="0"/>
              <a:t>(</a:t>
            </a:r>
            <a:r>
              <a:rPr lang="ru-RU" sz="2000" dirty="0" err="1"/>
              <a:t>i</a:t>
            </a:r>
            <a:r>
              <a:rPr lang="ru-RU" sz="2000" dirty="0"/>
              <a:t>) Селективное каталитическое восстановление (SCR) </a:t>
            </a:r>
          </a:p>
          <a:p>
            <a:r>
              <a:rPr lang="ru-RU" sz="2000" dirty="0"/>
              <a:t>(</a:t>
            </a:r>
            <a:r>
              <a:rPr lang="ru-RU" sz="2000" dirty="0" err="1"/>
              <a:t>ii</a:t>
            </a:r>
            <a:r>
              <a:rPr lang="ru-RU" sz="2000" dirty="0"/>
              <a:t>) Селективное некаталитическое восстановление (SNCR) 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90372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1.2.2. Окислы азота (</a:t>
                      </a:r>
                      <a:r>
                        <a:rPr kumimoji="0" lang="ru-RU" sz="2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NO</a:t>
                      </a:r>
                      <a:r>
                        <a:rPr kumimoji="0" lang="ru-RU" sz="28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) из плавильных печей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342900" marR="0" lvl="0" indent="-34290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2295" name="TextovéPole 1"/>
          <p:cNvSpPr txBox="1">
            <a:spLocks noChangeArrowheads="1"/>
          </p:cNvSpPr>
          <p:nvPr/>
        </p:nvSpPr>
        <p:spPr bwMode="auto">
          <a:xfrm>
            <a:off x="188913" y="1700213"/>
            <a:ext cx="8785225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600" b="1" dirty="0" smtClean="0"/>
              <a:t>Уровни атмосферных выбросов НДТМ (BAT-AELs) </a:t>
            </a:r>
            <a:r>
              <a:rPr lang="ru-RU" sz="1600" b="1" dirty="0"/>
              <a:t>для NO</a:t>
            </a:r>
            <a:r>
              <a:rPr lang="ru-RU" sz="1600" b="1" baseline="-25000" dirty="0"/>
              <a:t>X</a:t>
            </a:r>
            <a:r>
              <a:rPr lang="ru-RU" sz="1600" b="1" dirty="0" smtClean="0"/>
              <a:t> из плавильных печей в производстве стеклянной тары</a:t>
            </a:r>
            <a:endParaRPr lang="ru-RU" sz="1600" dirty="0"/>
          </a:p>
          <a:p>
            <a:pPr eaLnBrk="0" hangingPunct="0"/>
            <a:r>
              <a:rPr lang="ru-RU" sz="1600" dirty="0"/>
              <a:t> </a:t>
            </a:r>
          </a:p>
          <a:p>
            <a:pPr eaLnBrk="0" hangingPunct="0"/>
            <a:r>
              <a:rPr lang="ru-RU" sz="1600" dirty="0" smtClean="0"/>
              <a:t>Параметр</a:t>
            </a:r>
            <a:r>
              <a:rPr lang="en-US" sz="1600" dirty="0" smtClean="0"/>
              <a:t>		</a:t>
            </a:r>
            <a:r>
              <a:rPr lang="ru-RU" sz="1600" dirty="0" smtClean="0"/>
              <a:t>		мг/Нм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 </a:t>
            </a:r>
            <a:r>
              <a:rPr lang="en-US" sz="1600" dirty="0" smtClean="0"/>
              <a:t>		</a:t>
            </a:r>
            <a:r>
              <a:rPr lang="ru-RU" sz="1600" dirty="0" smtClean="0"/>
              <a:t>кг/тонну плавленного стекла</a:t>
            </a:r>
            <a:endParaRPr lang="ru-RU" sz="1600" dirty="0"/>
          </a:p>
          <a:p>
            <a:pPr eaLnBrk="0" hangingPunct="0"/>
            <a:r>
              <a:rPr lang="ru-RU" sz="1600" dirty="0"/>
              <a:t>Модифицированные </a:t>
            </a:r>
            <a:r>
              <a:rPr lang="ru-RU" sz="1600" dirty="0" smtClean="0"/>
              <a:t>процессы</a:t>
            </a:r>
          </a:p>
          <a:p>
            <a:pPr eaLnBrk="0" hangingPunct="0"/>
            <a:r>
              <a:rPr lang="ru-RU" sz="1600" dirty="0" smtClean="0"/>
              <a:t> </a:t>
            </a:r>
            <a:r>
              <a:rPr lang="ru-RU" sz="1600" dirty="0"/>
              <a:t>сжигания, </a:t>
            </a:r>
            <a:r>
              <a:rPr lang="ru-RU" sz="1600" dirty="0" smtClean="0"/>
              <a:t>печи</a:t>
            </a:r>
          </a:p>
          <a:p>
            <a:pPr eaLnBrk="0" hangingPunct="0"/>
            <a:r>
              <a:rPr lang="ru-RU" sz="1600" dirty="0" smtClean="0"/>
              <a:t> </a:t>
            </a:r>
            <a:r>
              <a:rPr lang="ru-RU" sz="1600" dirty="0"/>
              <a:t>особой конструкции</a:t>
            </a:r>
            <a:r>
              <a:rPr lang="en-US" sz="1600" dirty="0"/>
              <a:t>	</a:t>
            </a:r>
            <a:r>
              <a:rPr lang="ru-RU" sz="1600" dirty="0"/>
              <a:t>500 – 800 </a:t>
            </a:r>
            <a:r>
              <a:rPr lang="en-US" sz="1600" dirty="0"/>
              <a:t>	</a:t>
            </a:r>
            <a:r>
              <a:rPr lang="ru-RU" sz="1600" dirty="0" smtClean="0"/>
              <a:t>0,75 </a:t>
            </a:r>
            <a:r>
              <a:rPr lang="ru-RU" sz="1600" dirty="0"/>
              <a:t>– 1,2 </a:t>
            </a:r>
          </a:p>
          <a:p>
            <a:pPr eaLnBrk="0" hangingPunct="0"/>
            <a:r>
              <a:rPr lang="ru-RU" sz="1600" dirty="0"/>
              <a:t>Электроплавление</a:t>
            </a:r>
            <a:r>
              <a:rPr lang="en-US" sz="1600" dirty="0"/>
              <a:t>			</a:t>
            </a:r>
            <a:r>
              <a:rPr lang="ru-RU" sz="1600" dirty="0" smtClean="0"/>
              <a:t>&lt; </a:t>
            </a:r>
            <a:r>
              <a:rPr lang="ru-RU" sz="1600" dirty="0"/>
              <a:t>100 </a:t>
            </a:r>
            <a:r>
              <a:rPr lang="en-US" sz="1600" dirty="0"/>
              <a:t>		</a:t>
            </a:r>
            <a:r>
              <a:rPr lang="ru-RU" sz="1600" dirty="0"/>
              <a:t>&lt; 0,3 </a:t>
            </a:r>
          </a:p>
          <a:p>
            <a:pPr eaLnBrk="0" hangingPunct="0"/>
            <a:r>
              <a:rPr lang="ru-RU" sz="1600" dirty="0" smtClean="0"/>
              <a:t>Кислородотопливное плавление</a:t>
            </a:r>
            <a:r>
              <a:rPr lang="en-US" sz="1600" dirty="0"/>
              <a:t>	</a:t>
            </a:r>
            <a:r>
              <a:rPr lang="ru-RU" sz="1600" dirty="0" smtClean="0"/>
              <a:t>Не </a:t>
            </a:r>
            <a:r>
              <a:rPr lang="ru-RU" sz="1600" dirty="0"/>
              <a:t>применимо </a:t>
            </a:r>
            <a:r>
              <a:rPr lang="en-US" sz="1600" dirty="0"/>
              <a:t>	</a:t>
            </a:r>
            <a:r>
              <a:rPr lang="ru-RU" sz="1600" dirty="0"/>
              <a:t>&lt; 0,5 – 0,8 </a:t>
            </a:r>
          </a:p>
          <a:p>
            <a:pPr eaLnBrk="0" hangingPunct="0"/>
            <a:r>
              <a:rPr lang="ru-RU" sz="1600" dirty="0"/>
              <a:t>Вспомогательные технологии</a:t>
            </a:r>
            <a:r>
              <a:rPr lang="en-US" sz="1600" dirty="0"/>
              <a:t>		</a:t>
            </a:r>
            <a:r>
              <a:rPr lang="ru-RU" sz="1600" dirty="0"/>
              <a:t>&lt; 500 </a:t>
            </a:r>
            <a:r>
              <a:rPr lang="en-US" sz="1600" dirty="0"/>
              <a:t>		</a:t>
            </a:r>
            <a:r>
              <a:rPr lang="ru-RU" sz="1600" dirty="0"/>
              <a:t>&lt; 0,75 </a:t>
            </a:r>
          </a:p>
          <a:p>
            <a:pPr eaLnBrk="0" hangingPunct="0"/>
            <a:r>
              <a:rPr lang="ru-RU" sz="1600" dirty="0"/>
              <a:t> </a:t>
            </a:r>
          </a:p>
          <a:p>
            <a:pPr eaLnBrk="0" hangingPunct="0"/>
            <a:r>
              <a:rPr lang="ru-RU" sz="1600" b="1" dirty="0" smtClean="0"/>
              <a:t>Уровни атмосферных выбросов НДТМ (BAT-AELs) </a:t>
            </a:r>
            <a:r>
              <a:rPr lang="ru-RU" sz="1600" b="1" dirty="0"/>
              <a:t>для NO</a:t>
            </a:r>
            <a:r>
              <a:rPr lang="ru-RU" sz="1600" b="1" baseline="-25000" dirty="0"/>
              <a:t>X</a:t>
            </a:r>
            <a:r>
              <a:rPr lang="ru-RU" sz="1600" b="1" dirty="0" smtClean="0"/>
              <a:t> при применении нитратов в составе и/или особых условий окисления при горении для краткосрочных производств или в плавильных печах с производительностью &lt; 100 т/день</a:t>
            </a:r>
            <a:r>
              <a:rPr lang="ru-RU" sz="1600" dirty="0" smtClean="0"/>
              <a:t> </a:t>
            </a:r>
          </a:p>
          <a:p>
            <a:pPr eaLnBrk="0" hangingPunct="0"/>
            <a:endParaRPr lang="ru-RU" sz="1600" dirty="0"/>
          </a:p>
          <a:p>
            <a:pPr eaLnBrk="0" hangingPunct="0"/>
            <a:r>
              <a:rPr lang="ru-RU" sz="1600" dirty="0" smtClean="0"/>
              <a:t>НДТМ</a:t>
            </a:r>
            <a:r>
              <a:rPr lang="en-US" sz="1600" dirty="0" smtClean="0"/>
              <a:t>		</a:t>
            </a:r>
            <a:r>
              <a:rPr lang="ru-RU" sz="1600" dirty="0" smtClean="0"/>
              <a:t>		мг/Нм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 </a:t>
            </a:r>
            <a:r>
              <a:rPr lang="en-US" sz="1600" dirty="0" smtClean="0"/>
              <a:t>		</a:t>
            </a:r>
            <a:r>
              <a:rPr lang="ru-RU" sz="1600" dirty="0" smtClean="0"/>
              <a:t>кг/тонну плавленного стекла</a:t>
            </a:r>
            <a:endParaRPr lang="ru-RU" sz="1600" dirty="0"/>
          </a:p>
          <a:p>
            <a:pPr eaLnBrk="0" hangingPunct="0"/>
            <a:r>
              <a:rPr lang="ru-RU" sz="1600" dirty="0"/>
              <a:t>Основные технологии</a:t>
            </a:r>
            <a:r>
              <a:rPr lang="en-US" sz="1600" dirty="0"/>
              <a:t>		</a:t>
            </a:r>
            <a:r>
              <a:rPr lang="ru-RU" sz="1600" dirty="0"/>
              <a:t>&lt; 1 </a:t>
            </a:r>
            <a:r>
              <a:rPr lang="en-US" sz="1600" dirty="0"/>
              <a:t>		</a:t>
            </a:r>
            <a:r>
              <a:rPr lang="ru-RU" sz="1600" dirty="0"/>
              <a:t>&lt; 3 </a:t>
            </a:r>
          </a:p>
          <a:p>
            <a:pPr eaLnBrk="0" hangingPunct="0"/>
            <a:endParaRPr lang="ru-RU" sz="1600" dirty="0"/>
          </a:p>
          <a:p>
            <a:pPr eaLnBrk="0" hangingPunct="0"/>
            <a:endParaRPr lang="ru-RU" sz="1600" dirty="0"/>
          </a:p>
          <a:p>
            <a:pPr eaLnBrk="0" hangingPunct="0"/>
            <a:r>
              <a:rPr lang="ru-RU" sz="1600" dirty="0"/>
              <a:t>Примечание: NO</a:t>
            </a:r>
            <a:r>
              <a:rPr lang="ru-RU" sz="1600" baseline="-25000" dirty="0"/>
              <a:t>X</a:t>
            </a:r>
            <a:r>
              <a:rPr lang="ru-RU" sz="1600" dirty="0" smtClean="0"/>
              <a:t> </a:t>
            </a:r>
            <a:r>
              <a:rPr lang="ru-RU" sz="1600" dirty="0"/>
              <a:t>выраженный как NO</a:t>
            </a:r>
            <a:r>
              <a:rPr lang="ru-RU" sz="1600" baseline="-25000" dirty="0"/>
              <a:t>2</a:t>
            </a:r>
            <a:r>
              <a:rPr lang="ru-RU" sz="1600" dirty="0" smtClean="0"/>
              <a:t> </a:t>
            </a:r>
          </a:p>
        </p:txBody>
      </p:sp>
      <p:sp>
        <p:nvSpPr>
          <p:cNvPr id="5" name="Obdélník 4"/>
          <p:cNvSpPr/>
          <p:nvPr/>
        </p:nvSpPr>
        <p:spPr>
          <a:xfrm>
            <a:off x="1331640" y="260648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7572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632848" cy="8382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Содержание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525963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Описание стеклозавода в Чешской Республике</a:t>
            </a:r>
          </a:p>
          <a:p>
            <a:r>
              <a:rPr lang="ru-RU" sz="2800" dirty="0" smtClean="0"/>
              <a:t>Показатели работы завода и значение нормативов предельно допустимых выбросов (ПДВ) </a:t>
            </a:r>
          </a:p>
          <a:p>
            <a:r>
              <a:rPr lang="ru-RU" sz="2800" dirty="0" smtClean="0"/>
              <a:t>Условия</a:t>
            </a:r>
            <a:r>
              <a:rPr lang="cs-CZ" sz="2800" dirty="0" smtClean="0"/>
              <a:t> </a:t>
            </a:r>
            <a:r>
              <a:rPr lang="ru-RU" sz="2800" dirty="0" smtClean="0"/>
              <a:t>комплексного природоохранного разрешения</a:t>
            </a:r>
          </a:p>
          <a:p>
            <a:r>
              <a:rPr lang="ru-RU" sz="2800" dirty="0" smtClean="0"/>
              <a:t>Модернизация производства и комплексные природоохранные разрешения</a:t>
            </a:r>
          </a:p>
          <a:p>
            <a:r>
              <a:rPr lang="ru-RU" sz="2800" dirty="0" smtClean="0"/>
              <a:t>Обновления справочных руководств по НДТМ  (BREF) и заключений по НДТМ (BAT conclusions)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  <p:pic>
        <p:nvPicPr>
          <p:cNvPr id="4" name="Obrázek 6" descr="imagesCAR6TMJ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1013" y="0"/>
            <a:ext cx="1042987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1.3.2. Окиси серы (NO</a:t>
                      </a:r>
                      <a:r>
                        <a:rPr kumimoji="0" lang="ru-RU" sz="2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X</a:t>
                      </a: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) из плавильных печей 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342900" marR="0" lvl="0" indent="-34290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7572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  <p:sp>
        <p:nvSpPr>
          <p:cNvPr id="13319" name="TextovéPole 2"/>
          <p:cNvSpPr txBox="1">
            <a:spLocks noChangeArrowheads="1"/>
          </p:cNvSpPr>
          <p:nvPr/>
        </p:nvSpPr>
        <p:spPr bwMode="auto">
          <a:xfrm>
            <a:off x="179388" y="1779588"/>
            <a:ext cx="8785225" cy="480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dirty="0" smtClean="0"/>
              <a:t>НДТМ обуславливает снижение выбросов NO</a:t>
            </a:r>
            <a:r>
              <a:rPr lang="ru-RU" sz="1800" baseline="-25000" dirty="0" smtClean="0"/>
              <a:t>X</a:t>
            </a:r>
            <a:r>
              <a:rPr lang="ru-RU" sz="1800" dirty="0" smtClean="0"/>
              <a:t> из плавильных печей путем применения следующих технологических методов или их сочетания: </a:t>
            </a:r>
          </a:p>
          <a:p>
            <a:r>
              <a:rPr lang="ru-RU" sz="1800" dirty="0" smtClean="0"/>
              <a:t> </a:t>
            </a:r>
          </a:p>
          <a:p>
            <a:r>
              <a:rPr lang="ru-RU" sz="1800" dirty="0" smtClean="0"/>
              <a:t>(i) Сухая или полусухая газоочистка, в сочетании с применении систем фильтрации </a:t>
            </a:r>
          </a:p>
          <a:p>
            <a:r>
              <a:rPr lang="ru-RU" sz="1800" dirty="0" smtClean="0"/>
              <a:t>(ii) Минимизация содержания серы в составе и оптимизация баланса серы </a:t>
            </a:r>
          </a:p>
          <a:p>
            <a:r>
              <a:rPr lang="ru-RU" sz="1800" dirty="0" smtClean="0"/>
              <a:t>(iii) Применения топлива с низким содержанием серы </a:t>
            </a:r>
          </a:p>
          <a:p>
            <a:r>
              <a:rPr lang="ru-RU" sz="1800" dirty="0" smtClean="0"/>
              <a:t> </a:t>
            </a:r>
          </a:p>
          <a:p>
            <a:r>
              <a:rPr lang="ru-RU" sz="1800" dirty="0" smtClean="0"/>
              <a:t>Описание технологических методов приводится в Разделе 1.10.3</a:t>
            </a:r>
          </a:p>
          <a:p>
            <a:r>
              <a:rPr lang="ru-RU" sz="1800" dirty="0" smtClean="0"/>
              <a:t> </a:t>
            </a:r>
          </a:p>
          <a:p>
            <a:r>
              <a:rPr lang="ru-RU" sz="1800" b="1" dirty="0" smtClean="0"/>
              <a:t>Уровни атмосферных выбросов НДТМ (BAT-AELs) для SO</a:t>
            </a:r>
            <a:r>
              <a:rPr lang="ru-RU" sz="1800" b="1" baseline="-25000" dirty="0" smtClean="0"/>
              <a:t>X</a:t>
            </a:r>
            <a:r>
              <a:rPr lang="ru-RU" sz="1800" b="1" dirty="0" smtClean="0"/>
              <a:t>  из плавильных печей в производстве стеклянной тары</a:t>
            </a:r>
            <a:endParaRPr lang="ru-RU" sz="1800" dirty="0" smtClean="0"/>
          </a:p>
          <a:p>
            <a:r>
              <a:rPr lang="ru-RU" sz="1800" dirty="0" smtClean="0"/>
              <a:t>  </a:t>
            </a:r>
          </a:p>
          <a:p>
            <a:r>
              <a:rPr lang="ru-RU" sz="1800" dirty="0" smtClean="0"/>
              <a:t>Топливо</a:t>
            </a:r>
            <a:r>
              <a:rPr lang="en-US" sz="1800" dirty="0" smtClean="0"/>
              <a:t>		</a:t>
            </a:r>
            <a:r>
              <a:rPr lang="ru-RU" sz="1800" dirty="0" smtClean="0"/>
              <a:t>	мг/Нм</a:t>
            </a:r>
            <a:r>
              <a:rPr lang="ru-RU" sz="1800" baseline="30000" dirty="0" smtClean="0"/>
              <a:t>3</a:t>
            </a:r>
            <a:r>
              <a:rPr lang="ru-RU" sz="1800" dirty="0" smtClean="0"/>
              <a:t> </a:t>
            </a:r>
            <a:r>
              <a:rPr lang="en-US" sz="1800" dirty="0" smtClean="0"/>
              <a:t>		</a:t>
            </a:r>
            <a:r>
              <a:rPr lang="ru-RU" sz="1800" dirty="0" smtClean="0"/>
              <a:t>кг/тонну плавленного стекла</a:t>
            </a:r>
          </a:p>
          <a:p>
            <a:r>
              <a:rPr lang="ru-RU" sz="1800" dirty="0" smtClean="0"/>
              <a:t>Природный газ</a:t>
            </a:r>
            <a:r>
              <a:rPr lang="en-US" sz="1800" dirty="0" smtClean="0"/>
              <a:t>		</a:t>
            </a:r>
            <a:r>
              <a:rPr lang="ru-RU" sz="1800" dirty="0" smtClean="0"/>
              <a:t>&lt; 200 – 500 </a:t>
            </a:r>
            <a:r>
              <a:rPr lang="en-US" sz="1800" dirty="0" smtClean="0"/>
              <a:t>	</a:t>
            </a:r>
            <a:r>
              <a:rPr lang="ru-RU" sz="1800" dirty="0" smtClean="0"/>
              <a:t>&lt; 0,3 – 0,75 </a:t>
            </a:r>
          </a:p>
          <a:p>
            <a:r>
              <a:rPr lang="ru-RU" sz="1800" dirty="0" smtClean="0"/>
              <a:t>Нефтетопливо</a:t>
            </a:r>
            <a:r>
              <a:rPr lang="en-US" sz="1800" dirty="0" smtClean="0"/>
              <a:t>		</a:t>
            </a:r>
            <a:r>
              <a:rPr lang="ru-RU" sz="1800" dirty="0" smtClean="0"/>
              <a:t>&lt; 500 – 1 200 </a:t>
            </a:r>
            <a:r>
              <a:rPr lang="en-US" sz="1800" dirty="0" smtClean="0"/>
              <a:t>	</a:t>
            </a:r>
            <a:r>
              <a:rPr lang="ru-RU" sz="1800" dirty="0" smtClean="0"/>
              <a:t>&lt; 0,75 – 1,8 </a:t>
            </a:r>
          </a:p>
          <a:p>
            <a:endParaRPr lang="ru-RU" sz="1800" dirty="0" smtClean="0"/>
          </a:p>
          <a:p>
            <a:r>
              <a:rPr lang="ru-RU" sz="1800" dirty="0" smtClean="0"/>
              <a:t>Примечание: SO</a:t>
            </a:r>
            <a:r>
              <a:rPr lang="ru-RU" sz="1800" baseline="-25000" dirty="0" smtClean="0"/>
              <a:t>X</a:t>
            </a:r>
            <a:r>
              <a:rPr lang="ru-RU" sz="1800" dirty="0" smtClean="0"/>
              <a:t> выраженный как SO</a:t>
            </a:r>
            <a:r>
              <a:rPr lang="ru-RU" sz="1800" baseline="-25000" dirty="0" smtClean="0"/>
              <a:t>2 </a:t>
            </a:r>
            <a:endParaRPr lang="ru-RU" sz="1800" baseline="-25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1.2.4. Хлороводород и фтороводород из плавильных печей 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342900" marR="0" lvl="0" indent="-34290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75723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  <p:sp>
        <p:nvSpPr>
          <p:cNvPr id="14343" name="TextovéPole 2"/>
          <p:cNvSpPr txBox="1">
            <a:spLocks noChangeArrowheads="1"/>
          </p:cNvSpPr>
          <p:nvPr/>
        </p:nvSpPr>
        <p:spPr bwMode="auto">
          <a:xfrm>
            <a:off x="179388" y="1779588"/>
            <a:ext cx="87852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 smtClean="0"/>
              <a:t>НДТМ обуславливает снижение выбросов </a:t>
            </a:r>
            <a:r>
              <a:rPr lang="ru-RU" sz="1800" dirty="0"/>
              <a:t>HCl</a:t>
            </a:r>
            <a:r>
              <a:rPr lang="ru-RU" dirty="0" smtClean="0"/>
              <a:t> </a:t>
            </a:r>
            <a:r>
              <a:rPr lang="ru-RU" sz="1800" dirty="0"/>
              <a:t>и HF из плавилных печей (возможно в сочетании с топочными газами от горячего покрытия перед лером) путем применения следующих методов: </a:t>
            </a:r>
          </a:p>
          <a:p>
            <a:r>
              <a:rPr lang="ru-RU" sz="1800" dirty="0"/>
              <a:t> </a:t>
            </a:r>
          </a:p>
          <a:p>
            <a:r>
              <a:rPr lang="ru-RU" sz="1800" dirty="0"/>
              <a:t>(i) </a:t>
            </a:r>
            <a:r>
              <a:rPr lang="ru-RU" dirty="0" smtClean="0"/>
              <a:t>Выбор состава стекла с низким содержанием хлора и фтора </a:t>
            </a:r>
          </a:p>
          <a:p>
            <a:r>
              <a:rPr lang="ru-RU" dirty="0" smtClean="0"/>
              <a:t>(ii) Сухая или полусухая газоочистка, в сочетании с применении систем фильтрации </a:t>
            </a:r>
          </a:p>
          <a:p>
            <a:r>
              <a:rPr lang="ru-RU" sz="1800" dirty="0"/>
              <a:t> </a:t>
            </a:r>
          </a:p>
          <a:p>
            <a:r>
              <a:rPr lang="ru-RU" dirty="0" smtClean="0"/>
              <a:t>Описание технологических методов приводится в Разделе 1.10.4</a:t>
            </a:r>
          </a:p>
          <a:p>
            <a:r>
              <a:rPr lang="ru-RU" sz="1800" dirty="0"/>
              <a:t> </a:t>
            </a:r>
          </a:p>
          <a:p>
            <a:r>
              <a:rPr lang="ru-RU" b="1" dirty="0" smtClean="0"/>
              <a:t>Уровни атмосферных выбросов НДТМ (BAT-AELs) </a:t>
            </a:r>
            <a:r>
              <a:rPr lang="ru-RU" sz="1800" b="1" dirty="0"/>
              <a:t>для HCl и HF </a:t>
            </a:r>
            <a:r>
              <a:rPr lang="ru-RU" b="1" dirty="0" smtClean="0"/>
              <a:t> из плавильных печей в производстве стеклянной тары</a:t>
            </a:r>
            <a:r>
              <a:rPr lang="ru-RU" dirty="0" smtClean="0"/>
              <a:t> </a:t>
            </a:r>
          </a:p>
          <a:p>
            <a:endParaRPr lang="ru-RU" sz="1800" b="1" dirty="0"/>
          </a:p>
          <a:p>
            <a:r>
              <a:rPr lang="ru-RU" dirty="0" smtClean="0"/>
              <a:t>Параметр</a:t>
            </a:r>
            <a:r>
              <a:rPr lang="en-US" dirty="0" smtClean="0"/>
              <a:t>		</a:t>
            </a:r>
            <a:r>
              <a:rPr lang="ru-RU" dirty="0" smtClean="0"/>
              <a:t>		мг/Нм</a:t>
            </a:r>
            <a:r>
              <a:rPr lang="ru-RU" sz="1800" baseline="30000" dirty="0" smtClean="0"/>
              <a:t>3</a:t>
            </a:r>
            <a:r>
              <a:rPr lang="ru-RU" dirty="0" smtClean="0"/>
              <a:t> </a:t>
            </a:r>
            <a:r>
              <a:rPr lang="en-US" dirty="0" smtClean="0"/>
              <a:t>	</a:t>
            </a:r>
            <a:r>
              <a:rPr lang="ru-RU" dirty="0" smtClean="0"/>
              <a:t>	кг/тонну</a:t>
            </a:r>
          </a:p>
          <a:p>
            <a:r>
              <a:rPr lang="ru-RU" dirty="0" smtClean="0"/>
              <a:t>						 	</a:t>
            </a:r>
            <a:r>
              <a:rPr lang="ru-RU" dirty="0" err="1" smtClean="0"/>
              <a:t>плавленного</a:t>
            </a:r>
            <a:r>
              <a:rPr lang="ru-RU" dirty="0" smtClean="0"/>
              <a:t> стекла</a:t>
            </a:r>
            <a:endParaRPr lang="ru-RU" sz="1800" dirty="0"/>
          </a:p>
          <a:p>
            <a:r>
              <a:rPr lang="ru-RU" sz="1800" dirty="0"/>
              <a:t>Хлороводород, выраженный как  HCl</a:t>
            </a:r>
            <a:r>
              <a:rPr lang="en-US" sz="1800" dirty="0"/>
              <a:t>		</a:t>
            </a:r>
            <a:r>
              <a:rPr lang="ru-RU" sz="1800" dirty="0"/>
              <a:t>&lt; 10 – 20 </a:t>
            </a:r>
            <a:r>
              <a:rPr lang="en-US" sz="1800" dirty="0"/>
              <a:t>	</a:t>
            </a:r>
            <a:r>
              <a:rPr lang="ru-RU" sz="1800" dirty="0"/>
              <a:t>&lt; 0,02 – 0,03 </a:t>
            </a:r>
          </a:p>
          <a:p>
            <a:r>
              <a:rPr lang="ru-RU" sz="1800" dirty="0"/>
              <a:t>Фтороводород, выраженный как  HF</a:t>
            </a:r>
            <a:r>
              <a:rPr lang="en-US" sz="1800" dirty="0"/>
              <a:t>		</a:t>
            </a:r>
            <a:r>
              <a:rPr lang="ru-RU" sz="1800" dirty="0"/>
              <a:t>&lt; 1 – 5 </a:t>
            </a:r>
            <a:r>
              <a:rPr lang="en-US" sz="1800" dirty="0"/>
              <a:t>	</a:t>
            </a:r>
            <a:r>
              <a:rPr lang="ru-RU" sz="1800" dirty="0" smtClean="0"/>
              <a:t>	&lt; </a:t>
            </a:r>
            <a:r>
              <a:rPr lang="ru-RU" sz="1800" dirty="0"/>
              <a:t>0,001 – 0,008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D5D6E5"/>
                          </a:solidFill>
                          <a:effectLst/>
                          <a:latin typeface="Arial Narrow" pitchFamily="34" charset="0"/>
                        </a:rPr>
                        <a:t>1.2.5. Металлы из плавильных печей</a:t>
                      </a: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03380"/>
                    </a:solidFill>
                  </a:tcPr>
                </a:tc>
              </a:tr>
              <a:tr h="5257800">
                <a:tc>
                  <a:txBody>
                    <a:bodyPr/>
                    <a:lstStyle/>
                    <a:p>
                      <a:pPr marL="342900" marR="0" lvl="0" indent="-342900" algn="just" defTabSz="75723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sz="2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303380"/>
                        </a:solidFill>
                        <a:effectLst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marL="266700" marR="266700" marT="76200" marB="76200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6E5"/>
                    </a:solidFill>
                  </a:tcPr>
                </a:tc>
              </a:tr>
            </a:tbl>
          </a:graphicData>
        </a:graphic>
      </p:graphicFrame>
      <p:sp>
        <p:nvSpPr>
          <p:cNvPr id="16" name="Obdélník 15"/>
          <p:cNvSpPr/>
          <p:nvPr/>
        </p:nvSpPr>
        <p:spPr>
          <a:xfrm>
            <a:off x="0" y="274638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defRPr/>
            </a:pPr>
            <a:r>
              <a:rPr lang="ru-RU" sz="2400" b="1" dirty="0" smtClean="0">
                <a:solidFill>
                  <a:srgbClr val="FFFF00"/>
                </a:solidFill>
                <a:latin typeface="Arial Narrow" pitchFamily="34" charset="0"/>
              </a:rPr>
              <a:t>Положения </a:t>
            </a:r>
            <a:r>
              <a:rPr lang="ru-RU" sz="2400" b="1" dirty="0">
                <a:solidFill>
                  <a:srgbClr val="FFFF00"/>
                </a:solidFill>
                <a:latin typeface="Arial Narrow" pitchFamily="34" charset="0"/>
              </a:rPr>
              <a:t>НДТМ для производства стекла</a:t>
            </a:r>
          </a:p>
        </p:txBody>
      </p:sp>
      <p:sp>
        <p:nvSpPr>
          <p:cNvPr id="15367" name="TextovéPole 2"/>
          <p:cNvSpPr txBox="1">
            <a:spLocks noChangeArrowheads="1"/>
          </p:cNvSpPr>
          <p:nvPr/>
        </p:nvSpPr>
        <p:spPr bwMode="auto">
          <a:xfrm>
            <a:off x="179388" y="1779588"/>
            <a:ext cx="8785225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dirty="0" smtClean="0"/>
              <a:t>НДТМ предусматривает снижение выбросов металлов из плавильных печей путем применения следующих технологических методов или их сочетания: 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(</a:t>
            </a:r>
            <a:r>
              <a:rPr lang="ru-RU" sz="1600" dirty="0" err="1" smtClean="0"/>
              <a:t>i</a:t>
            </a:r>
            <a:r>
              <a:rPr lang="ru-RU" sz="1600" dirty="0" smtClean="0"/>
              <a:t>) Выбор сырьевых материалов для состава стекла с низким содержанием металлов </a:t>
            </a:r>
          </a:p>
          <a:p>
            <a:r>
              <a:rPr lang="ru-RU" sz="1600" dirty="0" smtClean="0"/>
              <a:t>(</a:t>
            </a:r>
            <a:r>
              <a:rPr lang="ru-RU" sz="1600" dirty="0" err="1" smtClean="0"/>
              <a:t>ii</a:t>
            </a:r>
            <a:r>
              <a:rPr lang="ru-RU" sz="1600" dirty="0" smtClean="0"/>
              <a:t>) Минимизация применения металлов в составе стекла, когда необходима окраска или обесцвечивание стекла, в соответствии с требованиями к его потребительским качествам  </a:t>
            </a:r>
          </a:p>
          <a:p>
            <a:r>
              <a:rPr lang="ru-RU" sz="1600" dirty="0" smtClean="0"/>
              <a:t>(</a:t>
            </a:r>
            <a:r>
              <a:rPr lang="ru-RU" sz="1600" dirty="0" err="1" smtClean="0"/>
              <a:t>iii</a:t>
            </a:r>
            <a:r>
              <a:rPr lang="ru-RU" sz="1600" dirty="0" smtClean="0"/>
              <a:t>) применение систем фильтрации (рукавный </a:t>
            </a:r>
            <a:r>
              <a:rPr lang="ru-RU" sz="1600" dirty="0" err="1" smtClean="0"/>
              <a:t>бэг-фильтр</a:t>
            </a:r>
            <a:r>
              <a:rPr lang="ru-RU" sz="1600" dirty="0" smtClean="0"/>
              <a:t> или электрофильтр) </a:t>
            </a:r>
          </a:p>
          <a:p>
            <a:r>
              <a:rPr lang="ru-RU" sz="1600" dirty="0" smtClean="0"/>
              <a:t>(</a:t>
            </a:r>
            <a:r>
              <a:rPr lang="ru-RU" sz="1600" dirty="0" err="1" smtClean="0"/>
              <a:t>iv</a:t>
            </a:r>
            <a:r>
              <a:rPr lang="ru-RU" sz="1600" dirty="0" smtClean="0"/>
              <a:t>) сухая или полусухая газоочистка, в сочетании с применении систем фильтрации 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Описание технологических методов приводится в Разделе 1.10.5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b="1" dirty="0" smtClean="0"/>
              <a:t>Уровни атмосферных выбросов НДТМ (</a:t>
            </a:r>
            <a:r>
              <a:rPr lang="ru-RU" sz="1600" b="1" dirty="0" err="1" smtClean="0"/>
              <a:t>BAT-AELs</a:t>
            </a:r>
            <a:r>
              <a:rPr lang="ru-RU" sz="1600" b="1" dirty="0" smtClean="0"/>
              <a:t>) для выбросов металлов из плавильных печей в производстве стеклянной тары </a:t>
            </a:r>
          </a:p>
          <a:p>
            <a:endParaRPr lang="ru-RU" sz="1600" b="1" dirty="0" smtClean="0"/>
          </a:p>
          <a:p>
            <a:r>
              <a:rPr lang="ru-RU" sz="1600" dirty="0" smtClean="0"/>
              <a:t>Параметр</a:t>
            </a:r>
            <a:r>
              <a:rPr lang="en-US" sz="1600" dirty="0" smtClean="0"/>
              <a:t>		</a:t>
            </a:r>
            <a:r>
              <a:rPr lang="ru-RU" sz="1600" dirty="0" smtClean="0"/>
              <a:t>		мг/Нм</a:t>
            </a:r>
            <a:r>
              <a:rPr lang="ru-RU" sz="1600" baseline="30000" dirty="0" smtClean="0"/>
              <a:t>3</a:t>
            </a:r>
            <a:r>
              <a:rPr lang="ru-RU" sz="1600" dirty="0" smtClean="0"/>
              <a:t> </a:t>
            </a:r>
            <a:r>
              <a:rPr lang="en-US" sz="1600" dirty="0" smtClean="0"/>
              <a:t>		</a:t>
            </a:r>
            <a:r>
              <a:rPr lang="ru-RU" sz="1600" dirty="0" smtClean="0"/>
              <a:t>кг/тонну</a:t>
            </a:r>
          </a:p>
          <a:p>
            <a:r>
              <a:rPr lang="ru-RU" sz="1600" dirty="0" smtClean="0"/>
              <a:t> 						</a:t>
            </a:r>
            <a:r>
              <a:rPr lang="ru-RU" sz="1600" dirty="0" err="1" smtClean="0"/>
              <a:t>плавленного</a:t>
            </a:r>
            <a:r>
              <a:rPr lang="ru-RU" sz="1600" dirty="0" smtClean="0"/>
              <a:t> стекла </a:t>
            </a:r>
          </a:p>
          <a:p>
            <a:r>
              <a:rPr lang="ru-RU" sz="1600" dirty="0" smtClean="0"/>
              <a:t>Σ (</a:t>
            </a:r>
            <a:r>
              <a:rPr lang="ru-RU" sz="1600" dirty="0" err="1" smtClean="0"/>
              <a:t>As</a:t>
            </a:r>
            <a:r>
              <a:rPr lang="ru-RU" sz="1600" dirty="0" smtClean="0"/>
              <a:t>, </a:t>
            </a:r>
            <a:r>
              <a:rPr lang="ru-RU" sz="1600" dirty="0" err="1" smtClean="0"/>
              <a:t>Co</a:t>
            </a:r>
            <a:r>
              <a:rPr lang="ru-RU" sz="1600" dirty="0" smtClean="0"/>
              <a:t>, </a:t>
            </a:r>
            <a:r>
              <a:rPr lang="ru-RU" sz="1600" dirty="0" err="1" smtClean="0"/>
              <a:t>Ni</a:t>
            </a:r>
            <a:r>
              <a:rPr lang="ru-RU" sz="1600" dirty="0" smtClean="0"/>
              <a:t>, </a:t>
            </a:r>
            <a:r>
              <a:rPr lang="ru-RU" sz="1600" dirty="0" err="1" smtClean="0"/>
              <a:t>Cd</a:t>
            </a:r>
            <a:r>
              <a:rPr lang="ru-RU" sz="1600" dirty="0" smtClean="0"/>
              <a:t>, </a:t>
            </a:r>
            <a:r>
              <a:rPr lang="ru-RU" sz="1600" dirty="0" err="1" smtClean="0"/>
              <a:t>Se</a:t>
            </a:r>
            <a:r>
              <a:rPr lang="ru-RU" sz="1600" dirty="0" smtClean="0"/>
              <a:t>, </a:t>
            </a:r>
            <a:r>
              <a:rPr lang="ru-RU" sz="1600" dirty="0" err="1" smtClean="0"/>
              <a:t>Cr</a:t>
            </a:r>
            <a:r>
              <a:rPr lang="ru-RU" sz="1600" dirty="0" smtClean="0"/>
              <a:t> VI ) </a:t>
            </a:r>
            <a:r>
              <a:rPr lang="en-US" sz="1600" dirty="0" smtClean="0"/>
              <a:t>		</a:t>
            </a:r>
            <a:r>
              <a:rPr lang="ru-RU" sz="1600" dirty="0" smtClean="0"/>
              <a:t>&lt; 0,2 – 1 </a:t>
            </a:r>
            <a:r>
              <a:rPr lang="en-US" sz="1600" dirty="0" smtClean="0"/>
              <a:t>		</a:t>
            </a:r>
            <a:r>
              <a:rPr lang="ru-RU" sz="1600" dirty="0" smtClean="0"/>
              <a:t>&lt; 0,3 – 1,5 × 10 </a:t>
            </a:r>
            <a:r>
              <a:rPr lang="ru-RU" sz="1600" baseline="30000" dirty="0" smtClean="0"/>
              <a:t>–3 </a:t>
            </a:r>
          </a:p>
          <a:p>
            <a:r>
              <a:rPr lang="ru-RU" sz="1600" dirty="0" smtClean="0"/>
              <a:t>Σ (</a:t>
            </a:r>
            <a:r>
              <a:rPr lang="ru-RU" sz="1600" dirty="0" err="1" smtClean="0"/>
              <a:t>As</a:t>
            </a:r>
            <a:r>
              <a:rPr lang="ru-RU" sz="1600" dirty="0" smtClean="0"/>
              <a:t>, </a:t>
            </a:r>
            <a:r>
              <a:rPr lang="ru-RU" sz="1600" dirty="0" err="1" smtClean="0"/>
              <a:t>Co</a:t>
            </a:r>
            <a:r>
              <a:rPr lang="ru-RU" sz="1600" dirty="0" smtClean="0"/>
              <a:t>, </a:t>
            </a:r>
            <a:r>
              <a:rPr lang="ru-RU" sz="1600" dirty="0" err="1" smtClean="0"/>
              <a:t>Ni</a:t>
            </a:r>
            <a:r>
              <a:rPr lang="ru-RU" sz="1600" dirty="0" smtClean="0"/>
              <a:t>, </a:t>
            </a:r>
            <a:r>
              <a:rPr lang="ru-RU" sz="1600" dirty="0" err="1" smtClean="0"/>
              <a:t>Cd</a:t>
            </a:r>
            <a:r>
              <a:rPr lang="ru-RU" sz="1600" dirty="0" smtClean="0"/>
              <a:t>, </a:t>
            </a:r>
            <a:r>
              <a:rPr lang="ru-RU" sz="1600" dirty="0" err="1" smtClean="0"/>
              <a:t>Se</a:t>
            </a:r>
            <a:r>
              <a:rPr lang="ru-RU" sz="1600" dirty="0" smtClean="0"/>
              <a:t>, </a:t>
            </a:r>
            <a:r>
              <a:rPr lang="ru-RU" sz="1600" dirty="0" err="1" smtClean="0"/>
              <a:t>Cr</a:t>
            </a:r>
            <a:r>
              <a:rPr lang="ru-RU" sz="1600" dirty="0" smtClean="0"/>
              <a:t> VI , </a:t>
            </a:r>
            <a:r>
              <a:rPr lang="ru-RU" sz="1600" dirty="0" err="1" smtClean="0"/>
              <a:t>Sb</a:t>
            </a:r>
            <a:r>
              <a:rPr lang="ru-RU" sz="1600" dirty="0" smtClean="0"/>
              <a:t>,</a:t>
            </a:r>
          </a:p>
          <a:p>
            <a:r>
              <a:rPr lang="ru-RU" sz="1600" dirty="0" smtClean="0"/>
              <a:t> </a:t>
            </a:r>
            <a:r>
              <a:rPr lang="ru-RU" sz="1600" dirty="0" err="1" smtClean="0"/>
              <a:t>Pb</a:t>
            </a:r>
            <a:r>
              <a:rPr lang="ru-RU" sz="1600" dirty="0" smtClean="0"/>
              <a:t>, </a:t>
            </a:r>
            <a:r>
              <a:rPr lang="ru-RU" sz="1600" dirty="0" err="1" smtClean="0"/>
              <a:t>Cr</a:t>
            </a:r>
            <a:r>
              <a:rPr lang="ru-RU" sz="1600" dirty="0" smtClean="0"/>
              <a:t> III , </a:t>
            </a:r>
            <a:r>
              <a:rPr lang="ru-RU" sz="1600" dirty="0" err="1" smtClean="0"/>
              <a:t>Cu</a:t>
            </a:r>
            <a:r>
              <a:rPr lang="ru-RU" sz="1600" dirty="0" smtClean="0"/>
              <a:t>, </a:t>
            </a:r>
            <a:r>
              <a:rPr lang="ru-RU" sz="1600" dirty="0" err="1" smtClean="0"/>
              <a:t>Mn</a:t>
            </a:r>
            <a:r>
              <a:rPr lang="ru-RU" sz="1600" dirty="0" smtClean="0"/>
              <a:t>, V, </a:t>
            </a:r>
            <a:r>
              <a:rPr lang="ru-RU" sz="1600" dirty="0" err="1" smtClean="0"/>
              <a:t>Sn</a:t>
            </a:r>
            <a:r>
              <a:rPr lang="ru-RU" sz="1600" dirty="0" smtClean="0"/>
              <a:t>)</a:t>
            </a:r>
            <a:r>
              <a:rPr lang="en-US" sz="1600" dirty="0" smtClean="0"/>
              <a:t>		</a:t>
            </a:r>
            <a:r>
              <a:rPr lang="ru-RU" sz="1600" dirty="0" smtClean="0"/>
              <a:t>&lt; 1 – 5 </a:t>
            </a:r>
            <a:r>
              <a:rPr lang="en-US" sz="1600" dirty="0" smtClean="0"/>
              <a:t>		</a:t>
            </a:r>
            <a:r>
              <a:rPr lang="ru-RU" sz="1600" dirty="0" smtClean="0"/>
              <a:t>&lt; 1,5 – 7,5 × 10 </a:t>
            </a:r>
            <a:r>
              <a:rPr lang="ru-RU" sz="1600" baseline="30000" dirty="0" smtClean="0"/>
              <a:t>–3 </a:t>
            </a:r>
            <a:endParaRPr lang="ru-RU" sz="1600" baseline="30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859488" cy="8382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Соответствие Положениям по НДТМ?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839200" cy="518457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5000"/>
              </a:lnSpc>
            </a:pPr>
            <a:r>
              <a:rPr lang="ru-RU" sz="2400" b="1" dirty="0" err="1" smtClean="0">
                <a:solidFill>
                  <a:srgbClr val="FF0000"/>
                </a:solidFill>
              </a:rPr>
              <a:t>Vetropack</a:t>
            </a:r>
            <a:r>
              <a:rPr lang="ru-RU" sz="2400" b="1" dirty="0" smtClean="0">
                <a:solidFill>
                  <a:srgbClr val="FF0000"/>
                </a:solidFill>
              </a:rPr>
              <a:t> превышает предельные нормы  атмосферных выбросов НДТМ (</a:t>
            </a:r>
            <a:r>
              <a:rPr lang="ru-RU" sz="2400" b="1" dirty="0" err="1" smtClean="0">
                <a:solidFill>
                  <a:srgbClr val="FF0000"/>
                </a:solidFill>
              </a:rPr>
              <a:t>BATAEL</a:t>
            </a:r>
            <a:r>
              <a:rPr lang="ru-RU" sz="2400" b="1" dirty="0" smtClean="0">
                <a:solidFill>
                  <a:srgbClr val="FF0000"/>
                </a:solidFill>
              </a:rPr>
              <a:t>) по всем параметрам, за исключением </a:t>
            </a:r>
            <a:r>
              <a:rPr lang="ru-RU" sz="2400" b="1" dirty="0" err="1" smtClean="0">
                <a:solidFill>
                  <a:srgbClr val="FF0000"/>
                </a:solidFill>
              </a:rPr>
              <a:t>SO</a:t>
            </a:r>
            <a:r>
              <a:rPr lang="ru-RU" sz="2400" b="1" baseline="-25000" dirty="0" err="1" smtClean="0">
                <a:solidFill>
                  <a:srgbClr val="FF0000"/>
                </a:solidFill>
              </a:rPr>
              <a:t>2</a:t>
            </a:r>
            <a:r>
              <a:rPr lang="ru-RU" sz="2400" b="1" baseline="-25000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 !!</a:t>
            </a:r>
          </a:p>
          <a:p>
            <a:pPr>
              <a:lnSpc>
                <a:spcPct val="105000"/>
              </a:lnSpc>
            </a:pPr>
            <a:r>
              <a:rPr lang="ru-RU" sz="2400" b="1" dirty="0" smtClean="0"/>
              <a:t>Они должны привести производство в соответствие до 3/2016 или подать заявку на снижение предельных норм</a:t>
            </a:r>
          </a:p>
          <a:p>
            <a:pPr>
              <a:lnSpc>
                <a:spcPct val="105000"/>
              </a:lnSpc>
            </a:pPr>
            <a:r>
              <a:rPr lang="ru-RU" b="1" dirty="0" smtClean="0"/>
              <a:t>Снижение </a:t>
            </a:r>
            <a:r>
              <a:rPr lang="ru-RU" b="1" dirty="0" smtClean="0"/>
              <a:t>предельных норм по выбросам: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>
              <a:lnSpc>
                <a:spcPct val="105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    </a:t>
            </a:r>
            <a:r>
              <a:rPr lang="ru-RU" sz="2400" dirty="0" smtClean="0">
                <a:solidFill>
                  <a:schemeClr val="tx1"/>
                </a:solidFill>
              </a:rPr>
              <a:t>"</a:t>
            </a:r>
            <a:r>
              <a:rPr lang="ru-RU" sz="2400" dirty="0" smtClean="0">
                <a:solidFill>
                  <a:schemeClr val="tx1"/>
                </a:solidFill>
              </a:rPr>
              <a:t>разрешительный орган может понизить требования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по </a:t>
            </a:r>
            <a:r>
              <a:rPr lang="ru-RU" sz="2400" dirty="0" smtClean="0">
                <a:solidFill>
                  <a:schemeClr val="tx1"/>
                </a:solidFill>
              </a:rPr>
              <a:t>предельным атмосферным выбросам только в случае, если оценки покажут, что достижение соответствия установленным показателям НДТМ по предельных выбросам в атмосферу, указанным в Положениях по НДТМ, приведет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к </a:t>
            </a:r>
            <a:r>
              <a:rPr lang="ru-RU" sz="2400" dirty="0" smtClean="0">
                <a:solidFill>
                  <a:schemeClr val="tx1"/>
                </a:solidFill>
              </a:rPr>
              <a:t>непропорциональному возрастанию расходов по сравнению </a:t>
            </a:r>
            <a:r>
              <a:rPr lang="en-US" sz="2400" dirty="0" smtClean="0">
                <a:solidFill>
                  <a:schemeClr val="tx1"/>
                </a:solidFill>
              </a:rPr>
              <a:t/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с </a:t>
            </a:r>
            <a:r>
              <a:rPr lang="ru-RU" sz="2400" dirty="0" smtClean="0">
                <a:solidFill>
                  <a:schemeClr val="tx1"/>
                </a:solidFill>
              </a:rPr>
              <a:t>преимуществами в плане охраны окружающей среды, вследствие: </a:t>
            </a:r>
          </a:p>
          <a:p>
            <a:pPr>
              <a:lnSpc>
                <a:spcPct val="105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 err="1" smtClean="0">
                <a:solidFill>
                  <a:schemeClr val="tx1"/>
                </a:solidFill>
              </a:rPr>
              <a:t>a</a:t>
            </a:r>
            <a:r>
              <a:rPr lang="ru-RU" sz="2400" dirty="0" smtClean="0">
                <a:solidFill>
                  <a:schemeClr val="tx1"/>
                </a:solidFill>
              </a:rPr>
              <a:t>) географического положения или местных климатических условий рассматриваемого производственного объекта; или</a:t>
            </a:r>
          </a:p>
          <a:p>
            <a:pPr>
              <a:lnSpc>
                <a:spcPct val="105000"/>
              </a:lnSpc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	</a:t>
            </a:r>
            <a:r>
              <a:rPr lang="ru-RU" sz="2400" dirty="0" smtClean="0">
                <a:solidFill>
                  <a:schemeClr val="tx1"/>
                </a:solidFill>
              </a:rPr>
              <a:t>(б) технических эксплуатационных характеристик рассматриваемого производственного объекта.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1720" y="313184"/>
            <a:ext cx="5184576" cy="59553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Подведение итогов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defTabSz="1622425" eaLnBrk="0" hangingPunct="0">
              <a:buFontTx/>
              <a:buChar char="•"/>
            </a:pPr>
            <a:r>
              <a:rPr lang="ru-RU" sz="2400" b="1" dirty="0" smtClean="0"/>
              <a:t>Комплексное природоохранное разрешение должно  помочь установлению долгосрочного сотрудничества между оператором и регулирующим органом.</a:t>
            </a:r>
          </a:p>
          <a:p>
            <a:pPr marL="457200" indent="-457200" defTabSz="1622425" eaLnBrk="0" hangingPunct="0">
              <a:buFontTx/>
              <a:buChar char="•"/>
            </a:pPr>
            <a:r>
              <a:rPr lang="ru-RU" sz="2400" b="1" dirty="0" smtClean="0"/>
              <a:t>Достижение показателей НДТМ на существующих объектах требует создания плана реконструкции и выделения соответствующего времени.</a:t>
            </a: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363002"/>
            <a:ext cx="3041898" cy="204273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45152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Рекомендации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7"/>
            <a:ext cx="8686800" cy="4104456"/>
          </a:xfrm>
        </p:spPr>
        <p:txBody>
          <a:bodyPr>
            <a:noAutofit/>
          </a:bodyPr>
          <a:lstStyle/>
          <a:p>
            <a:pPr marL="457200" indent="-457200" defTabSz="1622425" eaLnBrk="0" hangingPunct="0"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Разрешительные органы и операторы должны знать следующее:</a:t>
            </a:r>
          </a:p>
          <a:p>
            <a:pPr marL="457200" indent="-457200" defTabSz="1622425" eaLnBrk="0" hangingPunct="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Какие нормы комплексного природоохранного разрешения применяются в РБ? </a:t>
            </a:r>
          </a:p>
          <a:p>
            <a:pPr marL="457200" indent="-457200" defTabSz="1622425" eaLnBrk="0" hangingPunct="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Насколько сопоставимы предельные нормы для НДТМ и государственные нормы по выбросам?</a:t>
            </a:r>
          </a:p>
          <a:p>
            <a:pPr marL="457200" indent="-457200" defTabSz="1622425" eaLnBrk="0" hangingPunct="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Кто определяет НДТМ?</a:t>
            </a:r>
          </a:p>
          <a:p>
            <a:pPr marL="457200" indent="-457200" defTabSz="1622425" eaLnBrk="0" hangingPunct="0">
              <a:buFont typeface="+mj-lt"/>
              <a:buAutoNum type="arabicPeriod"/>
            </a:pPr>
            <a:r>
              <a:rPr lang="ru-RU" sz="2400" b="1" dirty="0" smtClean="0">
                <a:solidFill>
                  <a:schemeClr val="tx1"/>
                </a:solidFill>
              </a:rPr>
              <a:t>Каков период их внедрения - сроки достижения НДТМ?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531813" lvl="1" indent="-342900" defTabSz="1622425" eaLnBrk="0" hangingPunct="0">
              <a:buFont typeface="Courier New" pitchFamily="49" charset="0"/>
              <a:buChar char="-"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332656"/>
            <a:ext cx="8686800" cy="451520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183" y="2235770"/>
            <a:ext cx="4970033" cy="3162748"/>
          </a:xfrm>
        </p:spPr>
      </p:pic>
    </p:spTree>
    <p:extLst>
      <p:ext uri="{BB962C8B-B14F-4D97-AF65-F5344CB8AC3E}">
        <p14:creationId xmlns="" xmlns:p14="http://schemas.microsoft.com/office/powerpoint/2010/main" val="43606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88640"/>
            <a:ext cx="8686800" cy="8382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Основное производственное оборудование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554162"/>
            <a:ext cx="8884096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2 стеклоплавильные печи, нагреваемые </a:t>
            </a:r>
            <a:br>
              <a:rPr lang="ru-RU" dirty="0" smtClean="0"/>
            </a:br>
            <a:r>
              <a:rPr lang="ru-RU" dirty="0" smtClean="0"/>
              <a:t>на 95% газовыми горелками, на 5% - электричеством, с рекуперацией тепла</a:t>
            </a:r>
          </a:p>
          <a:p>
            <a:r>
              <a:rPr lang="ru-RU" dirty="0" smtClean="0"/>
              <a:t>Системы подачи стекольной массы и формовочные машины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Горячее покрытие на входе в лер</a:t>
            </a:r>
          </a:p>
          <a:p>
            <a:r>
              <a:rPr lang="ru-RU" dirty="0" smtClean="0"/>
              <a:t>Охлаждение </a:t>
            </a:r>
          </a:p>
          <a:p>
            <a:r>
              <a:rPr lang="ru-RU" dirty="0" smtClean="0"/>
              <a:t>Холодное покрытие на выходе </a:t>
            </a:r>
            <a:br>
              <a:rPr lang="ru-RU" dirty="0" smtClean="0"/>
            </a:br>
            <a:r>
              <a:rPr lang="ru-RU" dirty="0" smtClean="0"/>
              <a:t>из лера/обработка поверхности</a:t>
            </a:r>
          </a:p>
          <a:p>
            <a:endParaRPr lang="ru-RU" dirty="0"/>
          </a:p>
        </p:txBody>
      </p:sp>
      <p:pic>
        <p:nvPicPr>
          <p:cNvPr id="4" name="Obrázek 6" descr="imagesCAR6TMJ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1013" y="0"/>
            <a:ext cx="1042987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4239400"/>
            <a:ext cx="2618600" cy="2618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97990" cy="8382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Показатели работы завода и нормативы ПДВ</a:t>
            </a:r>
            <a:r>
              <a:rPr lang="cs-CZ" sz="2800" dirty="0" smtClean="0"/>
              <a:t> (2007</a:t>
            </a:r>
            <a:r>
              <a:rPr lang="ru-RU" sz="2800" dirty="0" smtClean="0"/>
              <a:t> </a:t>
            </a:r>
            <a:r>
              <a:rPr lang="ru-RU" sz="2800" cap="none" dirty="0" smtClean="0"/>
              <a:t>г</a:t>
            </a:r>
            <a:r>
              <a:rPr lang="ru-RU" sz="2800" dirty="0" smtClean="0"/>
              <a:t>.</a:t>
            </a:r>
            <a:r>
              <a:rPr lang="cs-CZ" sz="2800" dirty="0" smtClean="0"/>
              <a:t>)</a:t>
            </a:r>
            <a:endParaRPr lang="ru-RU" sz="2800" cap="none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198131315"/>
              </p:ext>
            </p:extLst>
          </p:nvPr>
        </p:nvGraphicFramePr>
        <p:xfrm>
          <a:off x="250825" y="980728"/>
          <a:ext cx="8218632" cy="5877272"/>
        </p:xfrm>
        <a:graphic>
          <a:graphicData uri="http://schemas.openxmlformats.org/presentationml/2006/ole">
            <p:oleObj spid="_x0000_s1033" name="List" r:id="rId4" imgW="4676726" imgH="3371740" progId="Excel.Sheet.12">
              <p:embed/>
            </p:oleObj>
          </a:graphicData>
        </a:graphic>
      </p:graphicFrame>
      <p:sp>
        <p:nvSpPr>
          <p:cNvPr id="6" name="TextovéPole 5"/>
          <p:cNvSpPr txBox="1"/>
          <p:nvPr/>
        </p:nvSpPr>
        <p:spPr>
          <a:xfrm rot="16200000">
            <a:off x="8147418" y="3535016"/>
            <a:ext cx="125963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 smtClean="0"/>
              <a:t>Показатель </a:t>
            </a:r>
            <a:r>
              <a:rPr lang="ru-RU" i="1" dirty="0" smtClean="0"/>
              <a:t>8 % O</a:t>
            </a:r>
            <a:r>
              <a:rPr lang="ru-RU" i="1" baseline="-25000" dirty="0" smtClean="0"/>
              <a:t>2</a:t>
            </a:r>
            <a:endParaRPr lang="ru-RU" i="1" baseline="-2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2192" y="44624"/>
            <a:ext cx="8901808" cy="1027584"/>
          </a:xfrm>
        </p:spPr>
        <p:txBody>
          <a:bodyPr>
            <a:noAutofit/>
          </a:bodyPr>
          <a:lstStyle/>
          <a:p>
            <a:r>
              <a:rPr lang="ru-RU" sz="2400" dirty="0" smtClean="0"/>
              <a:t>условия</a:t>
            </a:r>
            <a:r>
              <a:rPr lang="cs-CZ" sz="2400" dirty="0" smtClean="0"/>
              <a:t> </a:t>
            </a:r>
            <a:r>
              <a:rPr lang="ru-RU" sz="2400" dirty="0" smtClean="0"/>
              <a:t>комплексного природоохранного разрешения по нормативам </a:t>
            </a:r>
            <a:r>
              <a:rPr lang="ru-RU" sz="2400" dirty="0" err="1" smtClean="0"/>
              <a:t>пдв</a:t>
            </a:r>
            <a:r>
              <a:rPr lang="ru-RU" sz="2400" dirty="0" smtClean="0"/>
              <a:t> для плавильных печей</a:t>
            </a:r>
            <a:endParaRPr lang="ru-RU" sz="2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196749"/>
          <a:ext cx="9144000" cy="5661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480"/>
                <a:gridCol w="2198139"/>
                <a:gridCol w="1743352"/>
                <a:gridCol w="2141229"/>
                <a:gridCol w="1828800"/>
              </a:tblGrid>
              <a:tr h="7169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</a:t>
                      </a:r>
                      <a:r>
                        <a:rPr dirty="0" err="1" smtClean="0"/>
                        <a:t>ыбросы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ELV в мг/м</a:t>
                      </a:r>
                      <a:r>
                        <a:rPr lang="en-US" baseline="30000" dirty="0" smtClean="0"/>
                        <a:t>3</a:t>
                      </a:r>
                    </a:p>
                    <a:p>
                      <a:pPr algn="ctr"/>
                      <a:r>
                        <a:t>для печи №1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Срок действия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t>ELV в мг/м</a:t>
                      </a:r>
                      <a:r>
                        <a:rPr lang="en-US" baseline="30000" dirty="0" smtClean="0"/>
                        <a:t>3</a:t>
                      </a:r>
                    </a:p>
                    <a:p>
                      <a:pPr algn="ctr"/>
                      <a:r>
                        <a:t>для печи №2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t>Срок действия</a:t>
                      </a:r>
                      <a:endParaRPr lang="ru-RU" dirty="0"/>
                    </a:p>
                  </a:txBody>
                  <a:tcPr/>
                </a:tc>
              </a:tr>
              <a:tr h="716902">
                <a:tc rowSpan="2">
                  <a:txBody>
                    <a:bodyPr/>
                    <a:lstStyle/>
                    <a:p>
                      <a:r>
                        <a:t>Пыль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150/100 (&lt; 2,5 кг/ч, &gt;2,5 кг/ч)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 err="1"/>
                        <a:t>До</a:t>
                      </a:r>
                      <a:r>
                        <a:rPr dirty="0"/>
                        <a:t> 2014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150/100 (&lt; 2,5 кг/ч, &gt;2,5 кг/ч)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6/2010 г.</a:t>
                      </a:r>
                      <a:endParaRPr lang="ru-RU" dirty="0"/>
                    </a:p>
                  </a:txBody>
                  <a:tcPr/>
                </a:tc>
              </a:tr>
              <a:tr h="716902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t>100/50 (&lt; 2,5 кг/ч, &gt;2,5 кг/ч)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 2015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t>100/50 (&lt; 2,5 кг/ч, &gt;2,5 кг/ч)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 7/2010 г.</a:t>
                      </a:r>
                      <a:endParaRPr lang="ru-RU" dirty="0"/>
                    </a:p>
                  </a:txBody>
                  <a:tcPr/>
                </a:tc>
              </a:tr>
              <a:tr h="415348">
                <a:tc>
                  <a:txBody>
                    <a:bodyPr/>
                    <a:lstStyle/>
                    <a:p>
                      <a:r>
                        <a:t>SO2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5348">
                <a:tc>
                  <a:txBody>
                    <a:bodyPr/>
                    <a:lstStyle/>
                    <a:p>
                      <a:r>
                        <a:t>NO2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415348">
                <a:tc>
                  <a:txBody>
                    <a:bodyPr/>
                    <a:lstStyle/>
                    <a:p>
                      <a:r>
                        <a:t>CO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15348">
                <a:tc>
                  <a:txBody>
                    <a:bodyPr/>
                    <a:lstStyle/>
                    <a:p>
                      <a:r>
                        <a:t>HF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15348">
                <a:tc>
                  <a:txBody>
                    <a:bodyPr/>
                    <a:lstStyle/>
                    <a:p>
                      <a:r>
                        <a:t>HCl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50 / 30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t>До 2009/ с 2010 г.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50 / 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2009 / 2010</a:t>
                      </a:r>
                      <a:endParaRPr lang="ru-RU" dirty="0"/>
                    </a:p>
                  </a:txBody>
                  <a:tcPr/>
                </a:tc>
              </a:tr>
              <a:tr h="716902">
                <a:tc>
                  <a:txBody>
                    <a:bodyPr/>
                    <a:lstStyle/>
                    <a:p>
                      <a:r>
                        <a:t>Металлы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 / 5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 / 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6/10, 7/10</a:t>
                      </a:r>
                      <a:endParaRPr lang="ru-RU" dirty="0"/>
                    </a:p>
                  </a:txBody>
                  <a:tcPr/>
                </a:tc>
              </a:tr>
              <a:tr h="716902">
                <a:tc>
                  <a:txBody>
                    <a:bodyPr/>
                    <a:lstStyle/>
                    <a:p>
                      <a:r>
                        <a:t>Металлы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382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продолжение – </a:t>
            </a:r>
            <a:br>
              <a:rPr lang="ru-RU" sz="2400" dirty="0" smtClean="0"/>
            </a:br>
            <a:r>
              <a:rPr lang="ru-RU" sz="2400" dirty="0" smtClean="0"/>
              <a:t>нормативы ПДВ ДЛЯ СТАДИИ горячего покрытия</a:t>
            </a:r>
            <a:endParaRPr lang="ru-RU" sz="2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0" y="1268758"/>
          <a:ext cx="9144000" cy="4896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1511546"/>
                <a:gridCol w="3060454"/>
              </a:tblGrid>
              <a:tr h="12824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Источник выбросов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Выбросы в мг/м</a:t>
                      </a:r>
                      <a:r>
                        <a:rPr lang="en-US" sz="2000" baseline="30000" dirty="0" smtClean="0"/>
                        <a:t>3</a:t>
                      </a:r>
                      <a:endParaRPr lang="ru-RU" sz="200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Показатель НДТМ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Уровень выбросов ELV</a:t>
                      </a:r>
                      <a:endParaRPr lang="ru-RU" sz="2000" dirty="0"/>
                    </a:p>
                  </a:txBody>
                  <a:tcPr/>
                </a:tc>
              </a:tr>
              <a:tr h="699507">
                <a:tc row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Горячее покрытие: печь no. 1 – отвод газов 1 – 4,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baseline="0" dirty="0" smtClean="0"/>
                        <a:t>печь no. 2 – отвод газов 5 – 7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HCl (Cl)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&lt;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20 (поток &gt;0,5 кг/ч)</a:t>
                      </a:r>
                      <a:endParaRPr lang="ru-RU" sz="2000" dirty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Пыль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&lt; 20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20</a:t>
                      </a:r>
                      <a:endParaRPr lang="ru-RU" sz="2000" dirty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Sn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&lt; 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5 (поток &gt;0,5 кг/ч)</a:t>
                      </a:r>
                      <a:endParaRPr lang="ru-RU" sz="2000" dirty="0" smtClean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TOC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Нет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50</a:t>
                      </a:r>
                      <a:endParaRPr lang="ru-RU" sz="2000" dirty="0"/>
                    </a:p>
                  </a:txBody>
                  <a:tcPr/>
                </a:tc>
              </a:tr>
              <a:tr h="8160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HF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000" dirty="0" smtClean="0"/>
                        <a:t>Нет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7 (поток &gt;0,5 кг/ч)</a:t>
                      </a:r>
                      <a:endParaRPr lang="ru-RU" sz="20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40" y="260648"/>
            <a:ext cx="8748464" cy="739552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Условия</a:t>
            </a:r>
            <a:r>
              <a:rPr lang="cs-CZ" sz="2800" dirty="0" smtClean="0"/>
              <a:t> </a:t>
            </a:r>
            <a:r>
              <a:rPr lang="ru-RU" sz="2800" dirty="0" smtClean="0"/>
              <a:t>регулирования выбросов в атмосферу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Утверждение правил эксплуатации источников атмосферных выбросов</a:t>
            </a:r>
          </a:p>
          <a:p>
            <a:r>
              <a:rPr lang="ru-RU" dirty="0" smtClean="0"/>
              <a:t>Мониторинг уполномоченными лицами: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	</a:t>
            </a:r>
            <a:r>
              <a:rPr lang="ru-RU" dirty="0" smtClean="0"/>
              <a:t>- Выбросы из печей - 1 х год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- Выбросы из систем горячего покрытия </a:t>
            </a:r>
            <a:br>
              <a:rPr lang="ru-RU" dirty="0" smtClean="0"/>
            </a:br>
            <a:r>
              <a:rPr lang="ru-RU" dirty="0" smtClean="0"/>
              <a:t>  до лера - 1 х 5 лет</a:t>
            </a:r>
            <a:endParaRPr lang="ru-RU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5" y="4678067"/>
            <a:ext cx="3275856" cy="217993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Другие условия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340768"/>
            <a:ext cx="8839200" cy="489917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ru-RU" dirty="0" smtClean="0"/>
              <a:t>Ограничения по водопользованию и мониторинг водопользования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u-RU" dirty="0" smtClean="0"/>
              <a:t>Утверждение аварийного плана действий в случае опасности загрязнения воды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u-RU" dirty="0" smtClean="0"/>
              <a:t>Ограничения уровня шума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u-RU" dirty="0" smtClean="0"/>
              <a:t>Перечень опасных отходов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cs-CZ" dirty="0" smtClean="0"/>
              <a:t>A</a:t>
            </a:r>
            <a:r>
              <a:rPr lang="ru-RU" dirty="0" smtClean="0"/>
              <a:t>удит энергопотребления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u-RU" dirty="0" smtClean="0"/>
              <a:t>Отчёт о соответствии утвержденным нормам комплексного природоохранного разрешения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u-RU" dirty="0" smtClean="0"/>
              <a:t>Общие требования по выводу из эксплуатации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884096" cy="72008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2800" dirty="0" smtClean="0"/>
              <a:t>Изменение порядка эксплуатации – 2010 г.</a:t>
            </a:r>
            <a:endParaRPr lang="ru-RU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4525963"/>
          </a:xfrm>
        </p:spPr>
        <p:txBody>
          <a:bodyPr/>
          <a:lstStyle/>
          <a:p>
            <a:r>
              <a:rPr lang="ru-RU" dirty="0" smtClean="0"/>
              <a:t>Реконструкция печи №2 - технология регенерации;</a:t>
            </a:r>
          </a:p>
          <a:p>
            <a:r>
              <a:rPr lang="ru-RU" dirty="0" smtClean="0"/>
              <a:t>Система печных газов - 3 процесса: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Охлаждение печных газов перед поступлением в электрофильтр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Нейтрализация газов </a:t>
            </a:r>
            <a:r>
              <a:rPr lang="ru-RU" dirty="0" err="1" smtClean="0"/>
              <a:t>Ca</a:t>
            </a:r>
            <a:r>
              <a:rPr lang="ru-RU" dirty="0" smtClean="0"/>
              <a:t>(</a:t>
            </a:r>
            <a:r>
              <a:rPr lang="ru-RU" dirty="0" err="1" smtClean="0"/>
              <a:t>OH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endParaRPr lang="ru-RU" dirty="0" smtClean="0"/>
          </a:p>
          <a:p>
            <a:pPr marL="514350" indent="-514350">
              <a:buFont typeface="+mj-lt"/>
              <a:buAutoNum type="arabicParenR"/>
            </a:pPr>
            <a:r>
              <a:rPr lang="ru-RU" dirty="0" smtClean="0"/>
              <a:t>Пылеудаление в электрофильтре</a:t>
            </a:r>
            <a:endParaRPr lang="ru-RU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374232"/>
            <a:ext cx="2483768" cy="248376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567</TotalTime>
  <Words>1165</Words>
  <Application>Microsoft Office PowerPoint</Application>
  <PresentationFormat>On-screen Show (4:3)</PresentationFormat>
  <Paragraphs>305</Paragraphs>
  <Slides>26</Slides>
  <Notes>26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Cesta</vt:lpstr>
      <vt:lpstr>List</vt:lpstr>
      <vt:lpstr>Ситуационное исследование: Производство стекла  Завод Vetropack в Чешской Республике– производство стеклянных бутылок  Производительность  680 т стекла/сутки</vt:lpstr>
      <vt:lpstr>Содержание</vt:lpstr>
      <vt:lpstr>Основное производственное оборудование</vt:lpstr>
      <vt:lpstr>Показатели работы завода и нормативы ПДВ (2007 г.)</vt:lpstr>
      <vt:lpstr>условия комплексного природоохранного разрешения по нормативам пдв для плавильных печей</vt:lpstr>
      <vt:lpstr>продолжение –  нормативы ПДВ ДЛЯ СТАДИИ горячего покрытия</vt:lpstr>
      <vt:lpstr>Условия регулирования выбросов в атмосферу</vt:lpstr>
      <vt:lpstr>Другие условия</vt:lpstr>
      <vt:lpstr> Изменение порядка эксплуатации – 2010 г.</vt:lpstr>
      <vt:lpstr>2010 г. – изменения условий Комплексного  РАЗРЕШЕНИЯ</vt:lpstr>
      <vt:lpstr>Изменение порядка эксплуатации – 2011 г.</vt:lpstr>
      <vt:lpstr>Изменение порядка эксплуатации - 2013 г.</vt:lpstr>
      <vt:lpstr>2013 г. – изменения КОМПЛЕКСНОГО ПРИРОДООХРАННОГО РАЗРЕШЕНИЯ</vt:lpstr>
      <vt:lpstr>Обновление справочных руководств НДТМ (BREF) и положений по НДТМ (BAT conclusions)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Соответствие Положениям по НДТМ?</vt:lpstr>
      <vt:lpstr>Подведение итогов</vt:lpstr>
      <vt:lpstr>Рекомендации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MP</dc:creator>
  <cp:lastModifiedBy>Vladimir Morozov</cp:lastModifiedBy>
  <cp:revision>30</cp:revision>
  <dcterms:created xsi:type="dcterms:W3CDTF">2013-11-12T08:58:34Z</dcterms:created>
  <dcterms:modified xsi:type="dcterms:W3CDTF">2014-04-21T18:31:51Z</dcterms:modified>
</cp:coreProperties>
</file>