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handoutMasterIdLst>
    <p:handoutMasterId r:id="rId14"/>
  </p:handoutMasterIdLst>
  <p:sldIdLst>
    <p:sldId id="256" r:id="rId2"/>
    <p:sldId id="277" r:id="rId3"/>
    <p:sldId id="280" r:id="rId4"/>
    <p:sldId id="282" r:id="rId5"/>
    <p:sldId id="281" r:id="rId6"/>
    <p:sldId id="278" r:id="rId7"/>
    <p:sldId id="283" r:id="rId8"/>
    <p:sldId id="284" r:id="rId9"/>
    <p:sldId id="285" r:id="rId10"/>
    <p:sldId id="279" r:id="rId11"/>
    <p:sldId id="274" r:id="rId12"/>
  </p:sldIdLst>
  <p:sldSz cx="9144000" cy="6858000" type="screen4x3"/>
  <p:notesSz cx="6669088"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127">
          <p15:clr>
            <a:srgbClr val="A4A3A4"/>
          </p15:clr>
        </p15:guide>
        <p15:guide id="2" pos="210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athy Shaw" initials="C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17993" autoAdjust="0"/>
    <p:restoredTop sz="94671" autoAdjust="0"/>
  </p:normalViewPr>
  <p:slideViewPr>
    <p:cSldViewPr snapToGrid="0" snapToObjects="1">
      <p:cViewPr varScale="1">
        <p:scale>
          <a:sx n="59" d="100"/>
          <a:sy n="59" d="100"/>
        </p:scale>
        <p:origin x="-342"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napToObjects="1">
      <p:cViewPr varScale="1">
        <p:scale>
          <a:sx n="33" d="100"/>
          <a:sy n="33" d="100"/>
        </p:scale>
        <p:origin x="-1644" y="-84"/>
      </p:cViewPr>
      <p:guideLst>
        <p:guide orient="horz" pos="3127"/>
        <p:guide pos="210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889938" cy="496411"/>
          </a:xfrm>
          <a:prstGeom prst="rect">
            <a:avLst/>
          </a:prstGeom>
        </p:spPr>
        <p:txBody>
          <a:bodyPr vert="horz" lIns="91440" tIns="45720" rIns="91440" bIns="45720" rtlCol="0"/>
          <a:lstStyle>
            <a:lvl1pPr algn="l">
              <a:defRPr sz="1200"/>
            </a:lvl1pPr>
          </a:lstStyle>
          <a:p>
            <a:endParaRPr lang="de-CH"/>
          </a:p>
        </p:txBody>
      </p:sp>
      <p:sp>
        <p:nvSpPr>
          <p:cNvPr id="3" name="Datumsplatzhalter 2"/>
          <p:cNvSpPr>
            <a:spLocks noGrp="1"/>
          </p:cNvSpPr>
          <p:nvPr>
            <p:ph type="dt" sz="quarter" idx="1"/>
          </p:nvPr>
        </p:nvSpPr>
        <p:spPr>
          <a:xfrm>
            <a:off x="3777607" y="0"/>
            <a:ext cx="2889938" cy="496411"/>
          </a:xfrm>
          <a:prstGeom prst="rect">
            <a:avLst/>
          </a:prstGeom>
        </p:spPr>
        <p:txBody>
          <a:bodyPr vert="horz" lIns="91440" tIns="45720" rIns="91440" bIns="45720" rtlCol="0"/>
          <a:lstStyle>
            <a:lvl1pPr algn="r">
              <a:defRPr sz="1200"/>
            </a:lvl1pPr>
          </a:lstStyle>
          <a:p>
            <a:fld id="{A6F0E2CE-8634-4164-920A-1E396A29B492}" type="datetimeFigureOut">
              <a:rPr lang="de-CH" smtClean="0"/>
              <a:pPr/>
              <a:t>21.04.2014</a:t>
            </a:fld>
            <a:endParaRPr lang="de-CH"/>
          </a:p>
        </p:txBody>
      </p:sp>
      <p:sp>
        <p:nvSpPr>
          <p:cNvPr id="4" name="Fußzeilenplatzhalter 3"/>
          <p:cNvSpPr>
            <a:spLocks noGrp="1"/>
          </p:cNvSpPr>
          <p:nvPr>
            <p:ph type="ftr" sz="quarter" idx="2"/>
          </p:nvPr>
        </p:nvSpPr>
        <p:spPr>
          <a:xfrm>
            <a:off x="0" y="9430091"/>
            <a:ext cx="2889938" cy="496411"/>
          </a:xfrm>
          <a:prstGeom prst="rect">
            <a:avLst/>
          </a:prstGeom>
        </p:spPr>
        <p:txBody>
          <a:bodyPr vert="horz" lIns="91440" tIns="45720" rIns="91440" bIns="45720" rtlCol="0" anchor="b"/>
          <a:lstStyle>
            <a:lvl1pPr algn="l">
              <a:defRPr sz="1200"/>
            </a:lvl1pPr>
          </a:lstStyle>
          <a:p>
            <a:endParaRPr lang="de-CH"/>
          </a:p>
        </p:txBody>
      </p:sp>
      <p:sp>
        <p:nvSpPr>
          <p:cNvPr id="5" name="Foliennummernplatzhalter 4"/>
          <p:cNvSpPr>
            <a:spLocks noGrp="1"/>
          </p:cNvSpPr>
          <p:nvPr>
            <p:ph type="sldNum" sz="quarter" idx="3"/>
          </p:nvPr>
        </p:nvSpPr>
        <p:spPr>
          <a:xfrm>
            <a:off x="3777607" y="9430091"/>
            <a:ext cx="2889938" cy="496411"/>
          </a:xfrm>
          <a:prstGeom prst="rect">
            <a:avLst/>
          </a:prstGeom>
        </p:spPr>
        <p:txBody>
          <a:bodyPr vert="horz" lIns="91440" tIns="45720" rIns="91440" bIns="45720" rtlCol="0" anchor="b"/>
          <a:lstStyle>
            <a:lvl1pPr algn="r">
              <a:defRPr sz="1200"/>
            </a:lvl1pPr>
          </a:lstStyle>
          <a:p>
            <a:fld id="{BDCC05F3-764E-4C2A-A5B0-58B669D5306F}" type="slidenum">
              <a:rPr lang="de-CH" smtClean="0"/>
              <a:pPr/>
              <a:t>‹#›</a:t>
            </a:fld>
            <a:endParaRPr lang="de-CH"/>
          </a:p>
        </p:txBody>
      </p:sp>
    </p:spTree>
    <p:extLst>
      <p:ext uri="{BB962C8B-B14F-4D97-AF65-F5344CB8AC3E}">
        <p14:creationId xmlns:p14="http://schemas.microsoft.com/office/powerpoint/2010/main" val="7755060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889250" cy="4968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778250" y="0"/>
            <a:ext cx="2889250" cy="496888"/>
          </a:xfrm>
          <a:prstGeom prst="rect">
            <a:avLst/>
          </a:prstGeom>
        </p:spPr>
        <p:txBody>
          <a:bodyPr vert="horz" lIns="91440" tIns="45720" rIns="91440" bIns="45720" rtlCol="0"/>
          <a:lstStyle>
            <a:lvl1pPr algn="r">
              <a:defRPr sz="1200"/>
            </a:lvl1pPr>
          </a:lstStyle>
          <a:p>
            <a:fld id="{81157CC0-5092-49AA-AD78-E5EA67587530}" type="datetimeFigureOut">
              <a:rPr lang="pl-PL" smtClean="0"/>
              <a:pPr/>
              <a:t>2014-04-21</a:t>
            </a:fld>
            <a:endParaRPr lang="pl-PL"/>
          </a:p>
        </p:txBody>
      </p:sp>
      <p:sp>
        <p:nvSpPr>
          <p:cNvPr id="4" name="Symbol zastępczy obrazu slajdu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66750" y="4716463"/>
            <a:ext cx="5335588" cy="4467225"/>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9429750"/>
            <a:ext cx="2889250" cy="496888"/>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778250" y="9429750"/>
            <a:ext cx="2889250" cy="496888"/>
          </a:xfrm>
          <a:prstGeom prst="rect">
            <a:avLst/>
          </a:prstGeom>
        </p:spPr>
        <p:txBody>
          <a:bodyPr vert="horz" lIns="91440" tIns="45720" rIns="91440" bIns="45720" rtlCol="0" anchor="b"/>
          <a:lstStyle>
            <a:lvl1pPr algn="r">
              <a:defRPr sz="1200"/>
            </a:lvl1pPr>
          </a:lstStyle>
          <a:p>
            <a:fld id="{07E8B99C-B607-4043-A758-5F9A45B71CB8}" type="slidenum">
              <a:rPr lang="pl-PL" smtClean="0"/>
              <a:pPr/>
              <a:t>‹#›</a:t>
            </a:fld>
            <a:endParaRPr lang="pl-PL"/>
          </a:p>
        </p:txBody>
      </p:sp>
    </p:spTree>
    <p:extLst>
      <p:ext uri="{BB962C8B-B14F-4D97-AF65-F5344CB8AC3E}">
        <p14:creationId xmlns:p14="http://schemas.microsoft.com/office/powerpoint/2010/main" val="16887604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eur-lex.europa.eu/LexUriServ/LexUriServ.do?uri=CELEX:52011DC0112:EN:NOT" TargetMode="External"/><Relationship Id="rId7" Type="http://schemas.openxmlformats.org/officeDocument/2006/relationships/hyperlink" Target="http://ec.europa.eu/clima/policies/lowcarbon/ccs/index_en.htm" TargetMode="External"/><Relationship Id="rId2" Type="http://schemas.openxmlformats.org/officeDocument/2006/relationships/slide" Target="../slides/slide8.xml"/><Relationship Id="rId1" Type="http://schemas.openxmlformats.org/officeDocument/2006/relationships/notesMaster" Target="../notesMasters/notesMaster1.xml"/><Relationship Id="rId6" Type="http://schemas.openxmlformats.org/officeDocument/2006/relationships/hyperlink" Target="http://ec.europa.eu/clima/policies/roadmap/perspective/index_en.htm" TargetMode="External"/><Relationship Id="rId5" Type="http://schemas.openxmlformats.org/officeDocument/2006/relationships/hyperlink" Target="http://ec.europa.eu/clima/policies/roadmap/milestones/index_en.htm" TargetMode="External"/><Relationship Id="rId4" Type="http://schemas.openxmlformats.org/officeDocument/2006/relationships/hyperlink" Target="http://ec.europa.eu/resource-efficient-europe" TargetMode="Externa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eur-lex.europa.eu/LexUriServ/LexUriServ.do?uri=CELEX:52011DC0112:EN:NOT" TargetMode="External"/><Relationship Id="rId7" Type="http://schemas.openxmlformats.org/officeDocument/2006/relationships/hyperlink" Target="http://ec.europa.eu/clima/policies/lowcarbon/ccs/index_en.htm" TargetMode="External"/><Relationship Id="rId2" Type="http://schemas.openxmlformats.org/officeDocument/2006/relationships/slide" Target="../slides/slide9.xml"/><Relationship Id="rId1" Type="http://schemas.openxmlformats.org/officeDocument/2006/relationships/notesMaster" Target="../notesMasters/notesMaster1.xml"/><Relationship Id="rId6" Type="http://schemas.openxmlformats.org/officeDocument/2006/relationships/hyperlink" Target="http://ec.europa.eu/clima/policies/roadmap/perspective/index_en.htm" TargetMode="External"/><Relationship Id="rId5" Type="http://schemas.openxmlformats.org/officeDocument/2006/relationships/hyperlink" Target="http://ec.europa.eu/clima/policies/roadmap/milestones/index_en.htm" TargetMode="External"/><Relationship Id="rId4" Type="http://schemas.openxmlformats.org/officeDocument/2006/relationships/hyperlink" Target="http://ec.europa.eu/resource-efficient-europe"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a:xfrm>
            <a:off x="890545" y="4715907"/>
            <a:ext cx="4887999" cy="4467701"/>
          </a:xfrm>
          <a:noFill/>
        </p:spPr>
        <p:txBody>
          <a:bodyPr lIns="91792" tIns="45897" rIns="91792" bIns="45897"/>
          <a:lstStyle/>
          <a:p>
            <a:pPr eaLnBrk="1" hangingPunct="1"/>
            <a:endParaRPr lang="en-GB" smtClean="0"/>
          </a:p>
        </p:txBody>
      </p:sp>
    </p:spTree>
    <p:extLst>
      <p:ext uri="{BB962C8B-B14F-4D97-AF65-F5344CB8AC3E}">
        <p14:creationId xmlns:p14="http://schemas.microsoft.com/office/powerpoint/2010/main" val="26358057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a:xfrm>
            <a:off x="890545" y="4715907"/>
            <a:ext cx="4887999" cy="4467701"/>
          </a:xfrm>
          <a:noFill/>
        </p:spPr>
        <p:txBody>
          <a:bodyPr lIns="91792" tIns="45897" rIns="91792" bIns="45897"/>
          <a:lstStyle/>
          <a:p>
            <a:pPr eaLnBrk="1" hangingPunct="1"/>
            <a:endParaRPr lang="en-GB" smtClean="0"/>
          </a:p>
        </p:txBody>
      </p:sp>
    </p:spTree>
    <p:extLst>
      <p:ext uri="{BB962C8B-B14F-4D97-AF65-F5344CB8AC3E}">
        <p14:creationId xmlns:p14="http://schemas.microsoft.com/office/powerpoint/2010/main" val="26358057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a:xfrm>
            <a:off x="889007" y="4715907"/>
            <a:ext cx="4891075" cy="4467701"/>
          </a:xfrm>
          <a:noFill/>
        </p:spPr>
        <p:txBody>
          <a:bodyPr lIns="95939" tIns="47969" rIns="95939" bIns="47969">
            <a:normAutofit fontScale="70000" lnSpcReduction="20000"/>
          </a:bodyPr>
          <a:lstStyle/>
          <a:p>
            <a:pPr eaLnBrk="1" hangingPunct="1"/>
            <a:endParaRPr lang="en-GB" smtClean="0"/>
          </a:p>
          <a:p>
            <a:r>
              <a:rPr lang="en-GB" smtClean="0"/>
              <a:t>With its </a:t>
            </a:r>
            <a:r>
              <a:rPr lang="en-GB" smtClean="0">
                <a:hlinkClick r:id="rId3"/>
              </a:rPr>
              <a:t>Roadmap for moving to a competitive low-carbon economy in 2050</a:t>
            </a:r>
            <a:r>
              <a:rPr lang="en-GB" smtClean="0"/>
              <a:t>, the European Commission has looked beyond these short-term objectives and set out a cost-effective pathway for achieving much deeper emission cuts by the middle of the century. All major economies will need to make deep emission reductions if global warming is to be held below 2°C compared to the temperature in pre-industrial times.</a:t>
            </a:r>
          </a:p>
          <a:p>
            <a:r>
              <a:rPr lang="en-GB" smtClean="0"/>
              <a:t>The Roadmap is one of the long-term policy plans put forward under the </a:t>
            </a:r>
            <a:r>
              <a:rPr lang="en-GB" smtClean="0">
                <a:hlinkClick r:id="rId4"/>
              </a:rPr>
              <a:t>Resource Efficient Europe</a:t>
            </a:r>
            <a:r>
              <a:rPr lang="en-GB" smtClean="0"/>
              <a:t> flagship initiative intended to put the EU on course to using resources in a sustainable way.</a:t>
            </a:r>
          </a:p>
          <a:p>
            <a:r>
              <a:rPr lang="en-GB" smtClean="0"/>
              <a:t>The Roadmap suggests that, by 2050, the EU should cut its emissions to 80% below 1990 levels through domestic reductions alone. It sets out </a:t>
            </a:r>
            <a:r>
              <a:rPr lang="en-GB" smtClean="0">
                <a:hlinkClick r:id="rId5" action="ppaction://hlinkfile"/>
              </a:rPr>
              <a:t>milestones</a:t>
            </a:r>
            <a:r>
              <a:rPr lang="en-GB" smtClean="0"/>
              <a:t> which form a cost-effective  pathway to this goal - reductions of the order of 40% by 2030 and 60% by 2040. It also shows how the </a:t>
            </a:r>
            <a:r>
              <a:rPr lang="en-GB" smtClean="0">
                <a:hlinkClick r:id="rId6" action="ppaction://hlinkfile"/>
              </a:rPr>
              <a:t>main sectors responsible for Europe's emissions</a:t>
            </a:r>
            <a:r>
              <a:rPr lang="en-GB" smtClean="0"/>
              <a:t> - power generation, industry, transport, buildings and construction, as well as agriculture - can make the transition to a low-carbon economy most cost-effectively.</a:t>
            </a:r>
          </a:p>
          <a:p>
            <a:r>
              <a:rPr lang="en-GB" b="1" smtClean="0"/>
              <a:t>Towards a low-carbon society</a:t>
            </a:r>
          </a:p>
          <a:p>
            <a:r>
              <a:rPr lang="en-GB" smtClean="0"/>
              <a:t>In a low-carbon society we will live and work in low-energy, low-emission buildings with intelligent heating and cooling systems. We will drive electric and hybrid cars and live in cleaner cities with less air pollution and better public transport.</a:t>
            </a:r>
          </a:p>
          <a:p>
            <a:r>
              <a:rPr lang="en-GB" smtClean="0"/>
              <a:t>Many of these technologies exist today but need to be developed further. Besides cutting the vast majority of its emissions, Europe could also reduce its use of key resources like oil and gas, raw materials, land and water.</a:t>
            </a:r>
          </a:p>
          <a:p>
            <a:r>
              <a:rPr lang="en-GB" b="1" smtClean="0"/>
              <a:t>Innovation, green growth &amp; jobs</a:t>
            </a:r>
          </a:p>
          <a:p>
            <a:r>
              <a:rPr lang="en-GB" smtClean="0"/>
              <a:t>The transition to a low-carbon society would boost Europe's economy thanks to increased innovation and investment in clean technologies and low- or zero-carbon energy.</a:t>
            </a:r>
          </a:p>
          <a:p>
            <a:r>
              <a:rPr lang="en-GB" smtClean="0"/>
              <a:t>A low-carbon economy would have a much greater need for renewable sources of energy, energy-efficient building materials, hybrid and electric cars, 'smart grid' equipment, low-carbon power generation and </a:t>
            </a:r>
            <a:r>
              <a:rPr lang="en-GB" smtClean="0">
                <a:hlinkClick r:id="rId7" action="ppaction://hlinkfile"/>
              </a:rPr>
              <a:t>carbon capture and storage technologies</a:t>
            </a:r>
            <a:r>
              <a:rPr lang="en-GB" smtClean="0"/>
              <a:t>.</a:t>
            </a:r>
          </a:p>
          <a:p>
            <a:r>
              <a:rPr lang="en-GB" smtClean="0"/>
              <a:t>To make the transition the EU would need to invest an additional €270 billion or 1.5% of its GDP annually, on average, over the next four decades. The extra investment would take Europe back to the investment levels seen before the economic crisis, and would spur growth within a wide range of manufacturing sectors and environmental services.</a:t>
            </a:r>
          </a:p>
          <a:p>
            <a:r>
              <a:rPr lang="en-GB" smtClean="0"/>
              <a:t>Up to 1.5 million additional jobs could be created by 2020 if governments used revenues from CO2 taxes and from auctioning of emission allowances to reduce labour costs.</a:t>
            </a:r>
          </a:p>
          <a:p>
            <a:r>
              <a:rPr lang="en-GB" b="1" smtClean="0"/>
              <a:t>Saving energy and resources</a:t>
            </a:r>
          </a:p>
          <a:p>
            <a:r>
              <a:rPr lang="en-GB" smtClean="0"/>
              <a:t>Energy efficiency will be a key driver of the transition. By moving to a low-carbon society,  the EU could be using around 30% less energy in 2050 than in 2005. Households and businesses would enjoy more secure and efficient energy services.</a:t>
            </a:r>
          </a:p>
          <a:p>
            <a:r>
              <a:rPr lang="en-GB" smtClean="0"/>
              <a:t>More locally produced energy would be used, mostly from renewable sources. As a result, the EU would be less dependent on expensive imports of oil and gas and less vulnerable to increases in oil prices. On average, the EU could save € 175-320 billion annually in fuel costs over the next 40 years.</a:t>
            </a:r>
          </a:p>
          <a:p>
            <a:r>
              <a:rPr lang="en-GB" b="1" smtClean="0"/>
              <a:t>Cleaner air</a:t>
            </a:r>
          </a:p>
          <a:p>
            <a:r>
              <a:rPr lang="en-GB" smtClean="0"/>
              <a:t>Greater use of clean technologies and electric cars will drastically reduce air pollution in European cities. Fewer people would suffer from asthma and other respiratory diseases; considerably less money would need to be spent on health care and on equipment to control air pollution. By 2050, the EU could save up to €88 billion a year in these areas.</a:t>
            </a:r>
          </a:p>
          <a:p>
            <a:pPr eaLnBrk="1" hangingPunct="1"/>
            <a:r>
              <a:rPr lang="en-GB" smtClean="0"/>
              <a:t> </a:t>
            </a:r>
          </a:p>
        </p:txBody>
      </p:sp>
    </p:spTree>
    <p:extLst>
      <p:ext uri="{BB962C8B-B14F-4D97-AF65-F5344CB8AC3E}">
        <p14:creationId xmlns:p14="http://schemas.microsoft.com/office/powerpoint/2010/main" val="10538753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a:xfrm>
            <a:off x="889007" y="4715907"/>
            <a:ext cx="4891075" cy="4467701"/>
          </a:xfrm>
          <a:noFill/>
        </p:spPr>
        <p:txBody>
          <a:bodyPr lIns="95939" tIns="47969" rIns="95939" bIns="47969">
            <a:normAutofit fontScale="70000" lnSpcReduction="20000"/>
          </a:bodyPr>
          <a:lstStyle/>
          <a:p>
            <a:pPr eaLnBrk="1" hangingPunct="1"/>
            <a:endParaRPr lang="en-GB" smtClean="0"/>
          </a:p>
          <a:p>
            <a:r>
              <a:rPr lang="en-GB" smtClean="0"/>
              <a:t>With its </a:t>
            </a:r>
            <a:r>
              <a:rPr lang="en-GB" smtClean="0">
                <a:hlinkClick r:id="rId3"/>
              </a:rPr>
              <a:t>Roadmap for moving to a competitive low-carbon economy in 2050</a:t>
            </a:r>
            <a:r>
              <a:rPr lang="en-GB" smtClean="0"/>
              <a:t>, the European Commission has looked beyond these short-term objectives and set out a cost-effective pathway for achieving much deeper emission cuts by the middle of the century. All major economies will need to make deep emission reductions if global warming is to be held below 2°C compared to the temperature in pre-industrial times.</a:t>
            </a:r>
          </a:p>
          <a:p>
            <a:r>
              <a:rPr lang="en-GB" smtClean="0"/>
              <a:t>The Roadmap is one of the long-term policy plans put forward under the </a:t>
            </a:r>
            <a:r>
              <a:rPr lang="en-GB" smtClean="0">
                <a:hlinkClick r:id="rId4"/>
              </a:rPr>
              <a:t>Resource Efficient Europe</a:t>
            </a:r>
            <a:r>
              <a:rPr lang="en-GB" smtClean="0"/>
              <a:t> flagship initiative intended to put the EU on course to using resources in a sustainable way.</a:t>
            </a:r>
          </a:p>
          <a:p>
            <a:r>
              <a:rPr lang="en-GB" smtClean="0"/>
              <a:t>The Roadmap suggests that, by 2050, the EU should cut its emissions to 80% below 1990 levels through domestic reductions alone. It sets out </a:t>
            </a:r>
            <a:r>
              <a:rPr lang="en-GB" smtClean="0">
                <a:hlinkClick r:id="rId5" action="ppaction://hlinkfile"/>
              </a:rPr>
              <a:t>milestones</a:t>
            </a:r>
            <a:r>
              <a:rPr lang="en-GB" smtClean="0"/>
              <a:t> which form a cost-effective  pathway to this goal - reductions of the order of 40% by 2030 and 60% by 2040. It also shows how the </a:t>
            </a:r>
            <a:r>
              <a:rPr lang="en-GB" smtClean="0">
                <a:hlinkClick r:id="rId6" action="ppaction://hlinkfile"/>
              </a:rPr>
              <a:t>main sectors responsible for Europe's emissions</a:t>
            </a:r>
            <a:r>
              <a:rPr lang="en-GB" smtClean="0"/>
              <a:t> - power generation, industry, transport, buildings and construction, as well as agriculture - can make the transition to a low-carbon economy most cost-effectively.</a:t>
            </a:r>
          </a:p>
          <a:p>
            <a:r>
              <a:rPr lang="en-GB" b="1" smtClean="0"/>
              <a:t>Towards a low-carbon society</a:t>
            </a:r>
          </a:p>
          <a:p>
            <a:r>
              <a:rPr lang="en-GB" smtClean="0"/>
              <a:t>In a low-carbon society we will live and work in low-energy, low-emission buildings with intelligent heating and cooling systems. We will drive electric and hybrid cars and live in cleaner cities with less air pollution and better public transport.</a:t>
            </a:r>
          </a:p>
          <a:p>
            <a:r>
              <a:rPr lang="en-GB" smtClean="0"/>
              <a:t>Many of these technologies exist today but need to be developed further. Besides cutting the vast majority of its emissions, Europe could also reduce its use of key resources like oil and gas, raw materials, land and water.</a:t>
            </a:r>
          </a:p>
          <a:p>
            <a:r>
              <a:rPr lang="en-GB" b="1" smtClean="0"/>
              <a:t>Innovation, green growth &amp; jobs</a:t>
            </a:r>
          </a:p>
          <a:p>
            <a:r>
              <a:rPr lang="en-GB" smtClean="0"/>
              <a:t>The transition to a low-carbon society would boost Europe's economy thanks to increased innovation and investment in clean technologies and low- or zero-carbon energy.</a:t>
            </a:r>
          </a:p>
          <a:p>
            <a:r>
              <a:rPr lang="en-GB" smtClean="0"/>
              <a:t>A low-carbon economy would have a much greater need for renewable sources of energy, energy-efficient building materials, hybrid and electric cars, 'smart grid' equipment, low-carbon power generation and </a:t>
            </a:r>
            <a:r>
              <a:rPr lang="en-GB" smtClean="0">
                <a:hlinkClick r:id="rId7" action="ppaction://hlinkfile"/>
              </a:rPr>
              <a:t>carbon capture and storage technologies</a:t>
            </a:r>
            <a:r>
              <a:rPr lang="en-GB" smtClean="0"/>
              <a:t>.</a:t>
            </a:r>
          </a:p>
          <a:p>
            <a:r>
              <a:rPr lang="en-GB" smtClean="0"/>
              <a:t>To make the transition the EU would need to invest an additional €270 billion or 1.5% of its GDP annually, on average, over the next four decades. The extra investment would take Europe back to the investment levels seen before the economic crisis, and would spur growth within a wide range of manufacturing sectors and environmental services.</a:t>
            </a:r>
          </a:p>
          <a:p>
            <a:r>
              <a:rPr lang="en-GB" smtClean="0"/>
              <a:t>Up to 1.5 million additional jobs could be created by 2020 if governments used revenues from CO2 taxes and from auctioning of emission allowances to reduce labour costs.</a:t>
            </a:r>
          </a:p>
          <a:p>
            <a:r>
              <a:rPr lang="en-GB" b="1" smtClean="0"/>
              <a:t>Saving energy and resources</a:t>
            </a:r>
          </a:p>
          <a:p>
            <a:r>
              <a:rPr lang="en-GB" smtClean="0"/>
              <a:t>Energy efficiency will be a key driver of the transition. By moving to a low-carbon society,  the EU could be using around 30% less energy in 2050 than in 2005. Households and businesses would enjoy more secure and efficient energy services.</a:t>
            </a:r>
          </a:p>
          <a:p>
            <a:r>
              <a:rPr lang="en-GB" smtClean="0"/>
              <a:t>More locally produced energy would be used, mostly from renewable sources. As a result, the EU would be less dependent on expensive imports of oil and gas and less vulnerable to increases in oil prices. On average, the EU could save € 175-320 billion annually in fuel costs over the next 40 years.</a:t>
            </a:r>
          </a:p>
          <a:p>
            <a:r>
              <a:rPr lang="en-GB" b="1" smtClean="0"/>
              <a:t>Cleaner air</a:t>
            </a:r>
          </a:p>
          <a:p>
            <a:r>
              <a:rPr lang="en-GB" smtClean="0"/>
              <a:t>Greater use of clean technologies and electric cars will drastically reduce air pollution in European cities. Fewer people would suffer from asthma and other respiratory diseases; considerably less money would need to be spent on health care and on equipment to control air pollution. By 2050, the EU could save up to €88 billion a year in these areas.</a:t>
            </a:r>
          </a:p>
          <a:p>
            <a:pPr eaLnBrk="1" hangingPunct="1"/>
            <a:r>
              <a:rPr lang="en-GB" smtClean="0"/>
              <a:t> </a:t>
            </a:r>
          </a:p>
        </p:txBody>
      </p:sp>
    </p:spTree>
    <p:extLst>
      <p:ext uri="{BB962C8B-B14F-4D97-AF65-F5344CB8AC3E}">
        <p14:creationId xmlns:p14="http://schemas.microsoft.com/office/powerpoint/2010/main" val="105387535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4098" name="Picture 2" descr="C:\Users\crose\AppData\Local\Microsoft\Windows\Temporary Internet Files\Content.Outlook\IJSO0A68\PP_Screen_V1 (4).jp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685800" y="3618296"/>
            <a:ext cx="7772400" cy="1470025"/>
          </a:xfrm>
        </p:spPr>
        <p:txBody>
          <a:bodyPr/>
          <a:lstStyle>
            <a:lvl1pPr>
              <a:defRPr>
                <a:solidFill>
                  <a:schemeClr val="bg1"/>
                </a:solidFill>
                <a:latin typeface="Arial" pitchFamily="34" charset="0"/>
                <a:cs typeface="Arial" pitchFamily="34" charset="0"/>
              </a:defRPr>
            </a:lvl1pPr>
          </a:lstStyle>
          <a:p>
            <a:r>
              <a:rPr lang="en-GB" dirty="0" smtClean="0"/>
              <a:t>Click to edit Master title style</a:t>
            </a:r>
            <a:endParaRPr lang="en-US" dirty="0"/>
          </a:p>
        </p:txBody>
      </p:sp>
      <p:sp>
        <p:nvSpPr>
          <p:cNvPr id="4" name="Date Placeholder 3"/>
          <p:cNvSpPr>
            <a:spLocks noGrp="1"/>
          </p:cNvSpPr>
          <p:nvPr>
            <p:ph type="dt" sz="half" idx="10"/>
          </p:nvPr>
        </p:nvSpPr>
        <p:spPr/>
        <p:txBody>
          <a:bodyPr/>
          <a:lstStyle/>
          <a:p>
            <a:fld id="{99C5C5DF-A2EB-4E4A-AAEB-3399A76427EF}" type="datetimeFigureOut">
              <a:rPr lang="en-US" smtClean="0"/>
              <a:pPr/>
              <a:t>4/21/2014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F91E91-5D19-F047-9A3E-96E30EE0D7AF}"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2" descr="C:\Users\crose\AppData\Local\Microsoft\Windows\Temporary Internet Files\Content.Outlook\IJSO0A68\PP_Screen_V2 (2).jp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Footer Placeholder 4"/>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2" descr="C:\Users\crose\AppData\Local\Microsoft\Windows\Temporary Internet Files\Content.Outlook\IJSO0A68\PP_Screen_V2 (2).jp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Footer Placeholder 4"/>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5122" name="Picture 2" descr="C:\Users\crose\AppData\Local\Microsoft\Windows\Temporary Internet Files\Content.Outlook\IJSO0A68\PP_Screen_V2 (2).jp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a:xfrm>
            <a:off x="457200" y="1600200"/>
            <a:ext cx="8229600" cy="4296103"/>
          </a:xfrm>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Footer Placeholder 4"/>
          <p:cNvSpPr>
            <a:spLocks noGrp="1"/>
          </p:cNvSpPr>
          <p:nvPr>
            <p:ph type="ftr" sz="quarter" idx="11"/>
          </p:nvPr>
        </p:nvSpPr>
        <p:spPr/>
        <p:txBody>
          <a:bodyPr/>
          <a:lstStyle/>
          <a:p>
            <a:r>
              <a:rPr lang="en-US" dirty="0" err="1" smtClean="0"/>
              <a:t>Clima</a:t>
            </a:r>
            <a:r>
              <a:rPr lang="en-US" dirty="0" smtClean="0"/>
              <a:t> East</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2" descr="C:\Users\crose\AppData\Local\Microsoft\Windows\Temporary Internet Files\Content.Outlook\IJSO0A68\PP_Screen_V2 (2).jp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5" name="Footer Placeholder 4"/>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2" descr="C:\Users\crose\AppData\Local\Microsoft\Windows\Temporary Internet Files\Content.Outlook\IJSO0A68\PP_Screen_V2 (2).jp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2" descr="C:\Users\crose\AppData\Local\Microsoft\Windows\Temporary Internet Files\Content.Outlook\IJSO0A68\PP_Screen_V2 (2).jp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8" name="Footer Placeholder 7"/>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2" descr="C:\Users\crose\AppData\Local\Microsoft\Windows\Temporary Internet Files\Content.Outlook\IJSO0A68\PP_Screen_V2 (2).jp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GB" smtClean="0"/>
              <a:t>Click to edit Master title style</a:t>
            </a:r>
            <a:endParaRPr lang="en-US"/>
          </a:p>
        </p:txBody>
      </p:sp>
      <p:sp>
        <p:nvSpPr>
          <p:cNvPr id="4" name="Footer Placeholder 3"/>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2" descr="C:\Users\crose\AppData\Local\Microsoft\Windows\Temporary Internet Files\Content.Outlook\IJSO0A68\PP_Screen_V2 (2).jp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Footer Placeholder 2"/>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2" descr="C:\Users\crose\AppData\Local\Microsoft\Windows\Temporary Internet Files\Content.Outlook\IJSO0A68\PP_Screen_V2 (2).jp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6" name="Footer Placeholder 5"/>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2" descr="C:\Users\crose\AppData\Local\Microsoft\Windows\Temporary Internet Files\Content.Outlook\IJSO0A68\PP_Screen_V2 (2).jp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6" name="Footer Placeholder 5"/>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C5C5DF-A2EB-4E4A-AAEB-3399A76427EF}" type="datetimeFigureOut">
              <a:rPr lang="en-US" smtClean="0"/>
              <a:pPr/>
              <a:t>4/21/2014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F91E91-5D19-F047-9A3E-96E30EE0D7A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www.climaeast.eu/" TargetMode="External"/><Relationship Id="rId2" Type="http://schemas.openxmlformats.org/officeDocument/2006/relationships/hyperlink" Target="mailto:info@climaeast.eu" TargetMode="Externa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image" Target="../media/image6.jpeg"/><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image" Target="../media/image9.jpeg"/><Relationship Id="rId4" Type="http://schemas.openxmlformats.org/officeDocument/2006/relationships/image" Target="../media/image8.jpeg"/></Relationships>
</file>

<file path=ppt/slides/_rels/slide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11.jpe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673767" y="3633950"/>
            <a:ext cx="8341895" cy="2606429"/>
          </a:xfrm>
        </p:spPr>
        <p:txBody>
          <a:bodyPr>
            <a:normAutofit/>
          </a:bodyPr>
          <a:lstStyle/>
          <a:p>
            <a:pPr marL="0" indent="0">
              <a:buNone/>
            </a:pPr>
            <a:r>
              <a:rPr lang="en-GB" sz="3000" b="1" dirty="0" smtClean="0">
                <a:solidFill>
                  <a:schemeClr val="bg1"/>
                </a:solidFill>
                <a:latin typeface="Arial" pitchFamily="34" charset="0"/>
                <a:cs typeface="Arial" pitchFamily="34" charset="0"/>
              </a:rPr>
              <a:t>AIR QUALITY GOVERNANCE AND CLIMA EAST: </a:t>
            </a:r>
            <a:r>
              <a:rPr lang="en-GB" sz="3000" b="1" dirty="0" smtClean="0">
                <a:solidFill>
                  <a:schemeClr val="bg1"/>
                </a:solidFill>
                <a:latin typeface="Arial" pitchFamily="34" charset="0"/>
                <a:cs typeface="Arial" pitchFamily="34" charset="0"/>
              </a:rPr>
              <a:t>OPPORTUNITIES FOR COOPERATION</a:t>
            </a:r>
            <a:endParaRPr lang="en-GB" sz="3000" b="1" dirty="0" smtClean="0">
              <a:solidFill>
                <a:schemeClr val="bg1"/>
              </a:solidFill>
              <a:latin typeface="Arial" pitchFamily="34" charset="0"/>
              <a:cs typeface="Arial" pitchFamily="34" charset="0"/>
            </a:endParaRPr>
          </a:p>
          <a:p>
            <a:pPr marL="0" indent="0">
              <a:buNone/>
            </a:pPr>
            <a:endParaRPr lang="en-GB" sz="2400" dirty="0" smtClean="0">
              <a:solidFill>
                <a:schemeClr val="bg1"/>
              </a:solidFill>
              <a:latin typeface="Arial" pitchFamily="34" charset="0"/>
              <a:cs typeface="Arial" pitchFamily="34" charset="0"/>
            </a:endParaRPr>
          </a:p>
          <a:p>
            <a:pPr marL="0" indent="0">
              <a:buNone/>
            </a:pPr>
            <a:r>
              <a:rPr lang="en-GB" sz="2000" dirty="0" err="1">
                <a:solidFill>
                  <a:schemeClr val="bg1"/>
                </a:solidFill>
                <a:latin typeface="Arial" pitchFamily="34" charset="0"/>
                <a:cs typeface="Arial" pitchFamily="34" charset="0"/>
              </a:rPr>
              <a:t>D</a:t>
            </a:r>
            <a:r>
              <a:rPr lang="en-GB" sz="2000" dirty="0" err="1" smtClean="0">
                <a:solidFill>
                  <a:schemeClr val="bg1"/>
                </a:solidFill>
                <a:latin typeface="Arial" pitchFamily="34" charset="0"/>
                <a:cs typeface="Arial" pitchFamily="34" charset="0"/>
              </a:rPr>
              <a:t>r</a:t>
            </a:r>
            <a:r>
              <a:rPr lang="en-GB" sz="2000" dirty="0" err="1" smtClean="0">
                <a:solidFill>
                  <a:schemeClr val="bg1"/>
                </a:solidFill>
                <a:latin typeface="Arial" pitchFamily="34" charset="0"/>
                <a:cs typeface="Arial" pitchFamily="34" charset="0"/>
              </a:rPr>
              <a:t>.</a:t>
            </a:r>
            <a:r>
              <a:rPr lang="en-GB" sz="2000" dirty="0" smtClean="0">
                <a:solidFill>
                  <a:schemeClr val="bg1"/>
                </a:solidFill>
                <a:latin typeface="Arial" pitchFamily="34" charset="0"/>
                <a:cs typeface="Arial" pitchFamily="34" charset="0"/>
              </a:rPr>
              <a:t> Mikhail Kozeltsev, Key </a:t>
            </a:r>
            <a:r>
              <a:rPr lang="en-GB" sz="2000" dirty="0" smtClean="0">
                <a:solidFill>
                  <a:schemeClr val="bg1"/>
                </a:solidFill>
                <a:latin typeface="Arial" pitchFamily="34" charset="0"/>
                <a:cs typeface="Arial" pitchFamily="34" charset="0"/>
              </a:rPr>
              <a:t>Expert</a:t>
            </a:r>
            <a:endParaRPr lang="en-GB" sz="2000" dirty="0" smtClean="0">
              <a:latin typeface="Arial" pitchFamily="34" charset="0"/>
              <a:cs typeface="Arial" pitchFamily="34" charset="0"/>
            </a:endParaRPr>
          </a:p>
          <a:p>
            <a:pPr marL="0" indent="0">
              <a:buNone/>
            </a:pPr>
            <a:r>
              <a:rPr lang="en-US" sz="2000" dirty="0" smtClean="0">
                <a:solidFill>
                  <a:schemeClr val="bg1"/>
                </a:solidFill>
                <a:latin typeface="Arial" pitchFamily="34" charset="0"/>
                <a:cs typeface="Arial" pitchFamily="34" charset="0"/>
              </a:rPr>
              <a:t>24 April 2014, </a:t>
            </a:r>
            <a:r>
              <a:rPr lang="en-US" sz="2000" dirty="0" smtClean="0">
                <a:solidFill>
                  <a:schemeClr val="bg1"/>
                </a:solidFill>
                <a:latin typeface="Arial" pitchFamily="34" charset="0"/>
                <a:cs typeface="Arial" pitchFamily="34" charset="0"/>
              </a:rPr>
              <a:t>Batumi, </a:t>
            </a:r>
            <a:r>
              <a:rPr lang="en-US" sz="2000" dirty="0">
                <a:solidFill>
                  <a:schemeClr val="bg1"/>
                </a:solidFill>
                <a:latin typeface="Arial" pitchFamily="34" charset="0"/>
                <a:cs typeface="Arial" pitchFamily="34" charset="0"/>
              </a:rPr>
              <a:t>4th </a:t>
            </a:r>
            <a:r>
              <a:rPr lang="en-US" sz="2000" dirty="0" smtClean="0">
                <a:solidFill>
                  <a:schemeClr val="bg1"/>
                </a:solidFill>
                <a:latin typeface="Arial" pitchFamily="34" charset="0"/>
                <a:cs typeface="Arial" pitchFamily="34" charset="0"/>
              </a:rPr>
              <a:t>Workshop </a:t>
            </a:r>
            <a:r>
              <a:rPr lang="en-US" sz="2000" dirty="0">
                <a:solidFill>
                  <a:schemeClr val="bg1"/>
                </a:solidFill>
                <a:latin typeface="Arial" pitchFamily="34" charset="0"/>
                <a:cs typeface="Arial" pitchFamily="34" charset="0"/>
              </a:rPr>
              <a:t>IPPC and Permitting System</a:t>
            </a:r>
          </a:p>
          <a:p>
            <a:pPr marL="0" indent="0">
              <a:buNone/>
            </a:pPr>
            <a:endParaRPr lang="en-US" sz="2400" dirty="0">
              <a:solidFill>
                <a:schemeClr val="bg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a:xfrm>
            <a:off x="179388" y="858837"/>
            <a:ext cx="8713787" cy="719138"/>
          </a:xfrm>
        </p:spPr>
        <p:txBody>
          <a:bodyPr>
            <a:normAutofit/>
          </a:bodyPr>
          <a:lstStyle/>
          <a:p>
            <a:pPr indent="0" eaLnBrk="1" hangingPunct="1"/>
            <a:r>
              <a:rPr kumimoji="1" lang="en-GB" sz="3600" b="1" dirty="0" smtClean="0">
                <a:solidFill>
                  <a:srgbClr val="0F5494"/>
                </a:solidFill>
                <a:latin typeface="+mn-lt"/>
                <a:ea typeface="+mn-ea"/>
                <a:cs typeface="+mn-cs"/>
              </a:rPr>
              <a:t>Further steps</a:t>
            </a:r>
            <a:endParaRPr kumimoji="1" lang="en-GB" sz="3600" b="1" dirty="0" smtClean="0">
              <a:solidFill>
                <a:srgbClr val="0F5494"/>
              </a:solidFill>
              <a:latin typeface="+mn-lt"/>
              <a:ea typeface="+mn-ea"/>
              <a:cs typeface="+mn-cs"/>
            </a:endParaRPr>
          </a:p>
        </p:txBody>
      </p:sp>
      <p:sp>
        <p:nvSpPr>
          <p:cNvPr id="29699" name="Rectangle 3"/>
          <p:cNvSpPr>
            <a:spLocks noGrp="1" noChangeArrowheads="1"/>
          </p:cNvSpPr>
          <p:nvPr>
            <p:ph type="body" idx="4294967295"/>
          </p:nvPr>
        </p:nvSpPr>
        <p:spPr>
          <a:xfrm>
            <a:off x="323850" y="1764632"/>
            <a:ext cx="8229600" cy="3918618"/>
          </a:xfrm>
        </p:spPr>
        <p:txBody>
          <a:bodyPr>
            <a:normAutofit/>
          </a:bodyPr>
          <a:lstStyle/>
          <a:p>
            <a:pPr lvl="1" eaLnBrk="1" hangingPunct="1"/>
            <a:r>
              <a:rPr lang="en-GB" dirty="0" smtClean="0"/>
              <a:t>Obvious inter-linkages between our projects</a:t>
            </a:r>
          </a:p>
          <a:p>
            <a:pPr lvl="1" eaLnBrk="1" hangingPunct="1"/>
            <a:r>
              <a:rPr lang="en-GB" dirty="0" smtClean="0"/>
              <a:t>Need for consideration of mutual </a:t>
            </a:r>
            <a:r>
              <a:rPr lang="en-US" dirty="0" smtClean="0"/>
              <a:t>interpenetration</a:t>
            </a:r>
            <a:r>
              <a:rPr lang="en-GB" dirty="0" smtClean="0"/>
              <a:t>:</a:t>
            </a:r>
          </a:p>
          <a:p>
            <a:pPr lvl="2"/>
            <a:r>
              <a:rPr lang="en-GB" dirty="0" smtClean="0"/>
              <a:t>Climate change mitigation policies and environmental and technological policies</a:t>
            </a:r>
            <a:endParaRPr lang="en-GB" dirty="0" smtClean="0"/>
          </a:p>
          <a:p>
            <a:pPr lvl="1"/>
            <a:r>
              <a:rPr lang="en-GB" dirty="0" smtClean="0"/>
              <a:t>Proposal:</a:t>
            </a:r>
          </a:p>
          <a:p>
            <a:pPr lvl="2"/>
            <a:r>
              <a:rPr lang="en-GB" dirty="0" smtClean="0"/>
              <a:t>Joint workshop for discussion of the projects’ adjacent areas and impacts </a:t>
            </a:r>
            <a:endParaRPr lang="en-GB" dirty="0" smtClean="0"/>
          </a:p>
        </p:txBody>
      </p:sp>
      <p:sp>
        <p:nvSpPr>
          <p:cNvPr id="29700" name="Slide Number Placeholder 1"/>
          <p:cNvSpPr>
            <a:spLocks noGrp="1"/>
          </p:cNvSpPr>
          <p:nvPr>
            <p:ph type="sldNum" sz="quarter" idx="4294967295"/>
          </p:nvPr>
        </p:nvSpPr>
        <p:spPr>
          <a:xfrm>
            <a:off x="6553200" y="6245225"/>
            <a:ext cx="2133600" cy="476250"/>
          </a:xfrm>
          <a:prstGeom prst="rect">
            <a:avLst/>
          </a:prstGeom>
          <a:noFill/>
          <a:ln>
            <a:miter lim="800000"/>
            <a:headEnd/>
            <a:tailEnd/>
          </a:ln>
        </p:spPr>
        <p:txBody>
          <a:bodyPr/>
          <a:lstStyle/>
          <a:p>
            <a:fld id="{252F49B6-C222-48EC-96A1-7EAC4A0AA6C2}" type="slidenum">
              <a:rPr lang="en-GB" smtClean="0"/>
              <a:pPr/>
              <a:t>10</a:t>
            </a:fld>
            <a:endParaRPr lang="en-GB" smtClean="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02375" y="0"/>
            <a:ext cx="2841625" cy="858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44122320"/>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6828" y="816575"/>
            <a:ext cx="6670333" cy="711285"/>
          </a:xfrm>
        </p:spPr>
        <p:txBody>
          <a:bodyPr>
            <a:normAutofit/>
          </a:bodyPr>
          <a:lstStyle/>
          <a:p>
            <a:r>
              <a:rPr kumimoji="1" lang="en-GB" sz="3600" b="1" dirty="0" smtClean="0">
                <a:solidFill>
                  <a:srgbClr val="0F5494"/>
                </a:solidFill>
                <a:latin typeface="+mn-lt"/>
                <a:ea typeface="+mn-ea"/>
                <a:cs typeface="+mn-cs"/>
              </a:rPr>
              <a:t>How to contact us</a:t>
            </a:r>
            <a:endParaRPr kumimoji="1" lang="en-GB" sz="3600" b="1" dirty="0">
              <a:solidFill>
                <a:srgbClr val="0F5494"/>
              </a:solidFill>
              <a:latin typeface="+mn-lt"/>
              <a:ea typeface="+mn-ea"/>
              <a:cs typeface="+mn-cs"/>
            </a:endParaRPr>
          </a:p>
        </p:txBody>
      </p:sp>
      <p:sp>
        <p:nvSpPr>
          <p:cNvPr id="3" name="Content Placeholder 2"/>
          <p:cNvSpPr>
            <a:spLocks noGrp="1"/>
          </p:cNvSpPr>
          <p:nvPr>
            <p:ph idx="1"/>
          </p:nvPr>
        </p:nvSpPr>
        <p:spPr>
          <a:xfrm>
            <a:off x="748596" y="1686657"/>
            <a:ext cx="7798736" cy="4650486"/>
          </a:xfrm>
        </p:spPr>
        <p:txBody>
          <a:bodyPr>
            <a:normAutofit/>
          </a:bodyPr>
          <a:lstStyle/>
          <a:p>
            <a:pPr algn="ctr">
              <a:buNone/>
            </a:pPr>
            <a:r>
              <a:rPr lang="en-GB" sz="2800" dirty="0" err="1" smtClean="0">
                <a:hlinkClick r:id="rId2"/>
              </a:rPr>
              <a:t>info@climaeast</a:t>
            </a:r>
            <a:r>
              <a:rPr lang="en-GB" sz="2800" dirty="0" smtClean="0">
                <a:hlinkClick r:id="rId2"/>
              </a:rPr>
              <a:t>.</a:t>
            </a:r>
            <a:r>
              <a:rPr lang="pl-PL" sz="2800" dirty="0" smtClean="0">
                <a:hlinkClick r:id="rId2"/>
              </a:rPr>
              <a:t>eu</a:t>
            </a:r>
            <a:r>
              <a:rPr lang="pl-PL" sz="2800" dirty="0" smtClean="0"/>
              <a:t> </a:t>
            </a:r>
            <a:r>
              <a:rPr lang="en-GB" sz="2800" dirty="0" smtClean="0"/>
              <a:t> </a:t>
            </a:r>
          </a:p>
          <a:p>
            <a:pPr algn="ctr">
              <a:buNone/>
            </a:pPr>
            <a:r>
              <a:rPr lang="en-US" sz="2800" dirty="0" smtClean="0"/>
              <a:t>Clima East Office</a:t>
            </a:r>
            <a:endParaRPr lang="pl-PL" sz="2800" dirty="0" smtClean="0"/>
          </a:p>
          <a:p>
            <a:pPr algn="ctr">
              <a:buNone/>
            </a:pPr>
            <a:r>
              <a:rPr lang="pl-PL" sz="2800" dirty="0" smtClean="0"/>
              <a:t>c/o Milieu Ltd</a:t>
            </a:r>
            <a:endParaRPr lang="en-US" sz="2800" dirty="0" smtClean="0"/>
          </a:p>
          <a:p>
            <a:pPr algn="ctr">
              <a:buNone/>
            </a:pPr>
            <a:r>
              <a:rPr lang="en-US" sz="2800" dirty="0" smtClean="0"/>
              <a:t>Rue Blanche n 15</a:t>
            </a:r>
          </a:p>
          <a:p>
            <a:pPr algn="ctr">
              <a:buNone/>
            </a:pPr>
            <a:r>
              <a:rPr lang="en-US" sz="2800" dirty="0" smtClean="0"/>
              <a:t>1050 Brussels, Belgium</a:t>
            </a:r>
          </a:p>
          <a:p>
            <a:pPr algn="ctr">
              <a:buNone/>
            </a:pPr>
            <a:endParaRPr lang="en-US" sz="2800" dirty="0" smtClean="0"/>
          </a:p>
          <a:p>
            <a:pPr algn="ctr">
              <a:buNone/>
            </a:pPr>
            <a:r>
              <a:rPr lang="en-GB" sz="2800" dirty="0" smtClean="0"/>
              <a:t>Project </a:t>
            </a:r>
            <a:r>
              <a:rPr lang="en-GB" sz="2800" dirty="0" smtClean="0"/>
              <a:t>website </a:t>
            </a:r>
            <a:r>
              <a:rPr lang="en-GB" sz="2800" dirty="0" smtClean="0"/>
              <a:t>(English </a:t>
            </a:r>
            <a:r>
              <a:rPr lang="en-GB" sz="2800" dirty="0" smtClean="0"/>
              <a:t>and </a:t>
            </a:r>
            <a:r>
              <a:rPr lang="en-GB" sz="2800" dirty="0" smtClean="0"/>
              <a:t>Russian):</a:t>
            </a:r>
            <a:endParaRPr lang="en-GB" sz="2800" dirty="0" smtClean="0">
              <a:hlinkClick r:id="rId3"/>
            </a:endParaRPr>
          </a:p>
          <a:p>
            <a:pPr algn="ctr">
              <a:buNone/>
            </a:pPr>
            <a:r>
              <a:rPr lang="en-GB" sz="2800" dirty="0" smtClean="0">
                <a:hlinkClick r:id="rId3"/>
              </a:rPr>
              <a:t>www.climaeast.eu</a:t>
            </a:r>
            <a:endParaRPr lang="en-GB" sz="2800" dirty="0" smtClean="0"/>
          </a:p>
          <a:p>
            <a:pPr algn="ctr"/>
            <a:endParaRPr lang="en-US" sz="2800" dirty="0" smtClean="0"/>
          </a:p>
          <a:p>
            <a:pPr algn="ctr"/>
            <a:endParaRPr lang="en-GB" sz="2800" dirty="0"/>
          </a:p>
        </p:txBody>
      </p:sp>
      <p:pic>
        <p:nvPicPr>
          <p:cNvPr id="1536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02375" y="0"/>
            <a:ext cx="2841625" cy="858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669961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a:xfrm>
            <a:off x="179388" y="563436"/>
            <a:ext cx="8713787" cy="719138"/>
          </a:xfrm>
        </p:spPr>
        <p:txBody>
          <a:bodyPr>
            <a:normAutofit/>
          </a:bodyPr>
          <a:lstStyle/>
          <a:p>
            <a:pPr indent="0" eaLnBrk="1" hangingPunct="1"/>
            <a:r>
              <a:rPr kumimoji="1" lang="en-GB" sz="3600" b="1" dirty="0" smtClean="0">
                <a:solidFill>
                  <a:srgbClr val="0F5494"/>
                </a:solidFill>
                <a:latin typeface="+mn-lt"/>
                <a:ea typeface="+mn-ea"/>
                <a:cs typeface="+mn-cs"/>
              </a:rPr>
              <a:t>Issues for discussion</a:t>
            </a:r>
            <a:endParaRPr kumimoji="1" lang="en-GB" sz="3600" b="1" dirty="0" smtClean="0">
              <a:solidFill>
                <a:srgbClr val="0F5494"/>
              </a:solidFill>
              <a:latin typeface="+mn-lt"/>
              <a:ea typeface="+mn-ea"/>
              <a:cs typeface="+mn-cs"/>
            </a:endParaRPr>
          </a:p>
        </p:txBody>
      </p:sp>
      <p:sp>
        <p:nvSpPr>
          <p:cNvPr id="29699" name="Rectangle 3"/>
          <p:cNvSpPr>
            <a:spLocks noGrp="1" noChangeArrowheads="1"/>
          </p:cNvSpPr>
          <p:nvPr>
            <p:ph type="body" idx="4294967295"/>
          </p:nvPr>
        </p:nvSpPr>
        <p:spPr>
          <a:xfrm>
            <a:off x="323850" y="1577975"/>
            <a:ext cx="8229600" cy="4105275"/>
          </a:xfrm>
        </p:spPr>
        <p:txBody>
          <a:bodyPr>
            <a:normAutofit/>
          </a:bodyPr>
          <a:lstStyle/>
          <a:p>
            <a:pPr lvl="1" eaLnBrk="1" hangingPunct="1"/>
            <a:r>
              <a:rPr lang="en-GB" dirty="0" smtClean="0"/>
              <a:t>Air quality policy </a:t>
            </a:r>
            <a:r>
              <a:rPr lang="en-GB" i="1" dirty="0" smtClean="0"/>
              <a:t>vs</a:t>
            </a:r>
            <a:r>
              <a:rPr lang="en-US" dirty="0" smtClean="0"/>
              <a:t> </a:t>
            </a:r>
            <a:r>
              <a:rPr lang="en-GB" dirty="0" smtClean="0"/>
              <a:t>climate change mitigation:</a:t>
            </a:r>
          </a:p>
          <a:p>
            <a:pPr lvl="2"/>
            <a:r>
              <a:rPr lang="en-GB" dirty="0" smtClean="0"/>
              <a:t>Mutual benefits and conflicts</a:t>
            </a:r>
          </a:p>
          <a:p>
            <a:pPr lvl="1" eaLnBrk="1" hangingPunct="1"/>
            <a:endParaRPr lang="en-GB" dirty="0" smtClean="0"/>
          </a:p>
          <a:p>
            <a:pPr lvl="1" eaLnBrk="1" hangingPunct="1"/>
            <a:r>
              <a:rPr lang="en-GB" dirty="0" smtClean="0"/>
              <a:t>Why are we looking for interrelations between the two projects?</a:t>
            </a:r>
          </a:p>
          <a:p>
            <a:pPr lvl="2"/>
            <a:r>
              <a:rPr lang="en-GB" dirty="0" err="1" smtClean="0"/>
              <a:t>Clima</a:t>
            </a:r>
            <a:r>
              <a:rPr lang="en-GB" dirty="0" smtClean="0"/>
              <a:t> East would appreciate evaluation of mitigation impacts of AQG project recommendations on environmental technologies and policy solutions on a country basis</a:t>
            </a:r>
          </a:p>
        </p:txBody>
      </p:sp>
      <p:sp>
        <p:nvSpPr>
          <p:cNvPr id="29700" name="Slide Number Placeholder 1"/>
          <p:cNvSpPr>
            <a:spLocks noGrp="1"/>
          </p:cNvSpPr>
          <p:nvPr>
            <p:ph type="sldNum" sz="quarter" idx="4294967295"/>
          </p:nvPr>
        </p:nvSpPr>
        <p:spPr>
          <a:xfrm>
            <a:off x="6553200" y="6245225"/>
            <a:ext cx="2133600" cy="476250"/>
          </a:xfrm>
          <a:prstGeom prst="rect">
            <a:avLst/>
          </a:prstGeom>
          <a:noFill/>
          <a:ln>
            <a:miter lim="800000"/>
            <a:headEnd/>
            <a:tailEnd/>
          </a:ln>
        </p:spPr>
        <p:txBody>
          <a:bodyPr/>
          <a:lstStyle/>
          <a:p>
            <a:fld id="{252F49B6-C222-48EC-96A1-7EAC4A0AA6C2}" type="slidenum">
              <a:rPr lang="en-GB" smtClean="0"/>
              <a:pPr/>
              <a:t>2</a:t>
            </a:fld>
            <a:endParaRPr lang="en-GB" smtClean="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02375" y="0"/>
            <a:ext cx="2841625" cy="858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67452063"/>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a:xfrm>
            <a:off x="179388" y="858837"/>
            <a:ext cx="8713787" cy="719138"/>
          </a:xfrm>
        </p:spPr>
        <p:txBody>
          <a:bodyPr>
            <a:normAutofit fontScale="90000"/>
          </a:bodyPr>
          <a:lstStyle/>
          <a:p>
            <a:pPr indent="0" eaLnBrk="1" hangingPunct="1"/>
            <a:r>
              <a:rPr kumimoji="1" lang="en-GB" sz="3600" b="1" dirty="0" smtClean="0">
                <a:solidFill>
                  <a:srgbClr val="0F5494"/>
                </a:solidFill>
                <a:latin typeface="+mn-lt"/>
                <a:ea typeface="+mn-ea"/>
                <a:cs typeface="+mn-cs"/>
              </a:rPr>
              <a:t>Environmental and Climate Policies: differences</a:t>
            </a:r>
            <a:endParaRPr kumimoji="1" lang="en-GB" sz="3600" b="1" dirty="0" smtClean="0">
              <a:solidFill>
                <a:srgbClr val="0F5494"/>
              </a:solidFill>
              <a:latin typeface="+mn-lt"/>
              <a:ea typeface="+mn-ea"/>
              <a:cs typeface="+mn-cs"/>
            </a:endParaRPr>
          </a:p>
        </p:txBody>
      </p:sp>
      <p:sp>
        <p:nvSpPr>
          <p:cNvPr id="29699" name="Rectangle 3"/>
          <p:cNvSpPr>
            <a:spLocks noGrp="1" noChangeArrowheads="1"/>
          </p:cNvSpPr>
          <p:nvPr>
            <p:ph type="body" idx="4294967295"/>
          </p:nvPr>
        </p:nvSpPr>
        <p:spPr>
          <a:xfrm>
            <a:off x="323850" y="1812758"/>
            <a:ext cx="8229600" cy="3870492"/>
          </a:xfrm>
        </p:spPr>
        <p:txBody>
          <a:bodyPr>
            <a:normAutofit/>
          </a:bodyPr>
          <a:lstStyle/>
          <a:p>
            <a:r>
              <a:rPr lang="en-GB" dirty="0" smtClean="0"/>
              <a:t>Global </a:t>
            </a:r>
            <a:r>
              <a:rPr lang="en-US" dirty="0" smtClean="0"/>
              <a:t>vs local physical impacts, mostly</a:t>
            </a:r>
          </a:p>
          <a:p>
            <a:r>
              <a:rPr lang="en-GB" dirty="0" smtClean="0"/>
              <a:t>Pollutants:</a:t>
            </a:r>
          </a:p>
          <a:p>
            <a:pPr lvl="1"/>
            <a:r>
              <a:rPr lang="en-GB" dirty="0" smtClean="0"/>
              <a:t>Air quality and harmful health impacts</a:t>
            </a:r>
          </a:p>
          <a:p>
            <a:r>
              <a:rPr lang="en-GB" dirty="0" smtClean="0"/>
              <a:t>Greenhouse gases:</a:t>
            </a:r>
          </a:p>
          <a:p>
            <a:pPr lvl="1"/>
            <a:r>
              <a:rPr lang="en-GB" dirty="0" smtClean="0"/>
              <a:t>Global warming</a:t>
            </a:r>
          </a:p>
          <a:p>
            <a:pPr lvl="1"/>
            <a:r>
              <a:rPr lang="en-GB" dirty="0" smtClean="0"/>
              <a:t>But there are exceptions. Some GHGs are considered as pollutants, e.g. methane</a:t>
            </a:r>
          </a:p>
        </p:txBody>
      </p:sp>
      <p:sp>
        <p:nvSpPr>
          <p:cNvPr id="29700" name="Slide Number Placeholder 1"/>
          <p:cNvSpPr>
            <a:spLocks noGrp="1"/>
          </p:cNvSpPr>
          <p:nvPr>
            <p:ph type="sldNum" sz="quarter" idx="4294967295"/>
          </p:nvPr>
        </p:nvSpPr>
        <p:spPr>
          <a:xfrm>
            <a:off x="6553200" y="6245225"/>
            <a:ext cx="2133600" cy="476250"/>
          </a:xfrm>
          <a:prstGeom prst="rect">
            <a:avLst/>
          </a:prstGeom>
          <a:noFill/>
          <a:ln>
            <a:miter lim="800000"/>
            <a:headEnd/>
            <a:tailEnd/>
          </a:ln>
        </p:spPr>
        <p:txBody>
          <a:bodyPr/>
          <a:lstStyle/>
          <a:p>
            <a:fld id="{252F49B6-C222-48EC-96A1-7EAC4A0AA6C2}" type="slidenum">
              <a:rPr lang="en-GB" smtClean="0"/>
              <a:pPr/>
              <a:t>3</a:t>
            </a:fld>
            <a:endParaRPr lang="en-GB" smtClean="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02375" y="0"/>
            <a:ext cx="2841625" cy="858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8" name="Picture 2" descr="C:\Documents and Settings\urri\Рабочий стол\pollution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57211" y="1982152"/>
            <a:ext cx="1315974" cy="1096645"/>
          </a:xfrm>
          <a:prstGeom prst="rect">
            <a:avLst/>
          </a:prstGeom>
          <a:noFill/>
          <a:extLst>
            <a:ext uri="{909E8E84-426E-40DD-AFC4-6F175D3DCCD1}">
              <a14:hiddenFill xmlns:a14="http://schemas.microsoft.com/office/drawing/2010/main">
                <a:solidFill>
                  <a:srgbClr val="FFFFFF"/>
                </a:solidFill>
              </a14:hiddenFill>
            </a:ext>
          </a:extLst>
        </p:spPr>
      </p:pic>
      <p:pic>
        <p:nvPicPr>
          <p:cNvPr id="4099" name="Picture 3" descr="C:\Documents and Settings\urri\Рабочий стол\6162835.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57211" y="3353911"/>
            <a:ext cx="1300415" cy="975311"/>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C:\Documents and Settings\urri\Рабочий стол\climate.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57211" y="4724400"/>
            <a:ext cx="1315974" cy="9886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3215346"/>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a:xfrm>
            <a:off x="179388" y="858837"/>
            <a:ext cx="8713787" cy="719138"/>
          </a:xfrm>
        </p:spPr>
        <p:txBody>
          <a:bodyPr>
            <a:normAutofit fontScale="90000"/>
          </a:bodyPr>
          <a:lstStyle/>
          <a:p>
            <a:pPr indent="0" eaLnBrk="1" hangingPunct="1"/>
            <a:r>
              <a:rPr kumimoji="1" lang="en-GB" sz="3600" b="1" dirty="0" smtClean="0">
                <a:solidFill>
                  <a:srgbClr val="0F5494"/>
                </a:solidFill>
                <a:latin typeface="+mn-lt"/>
                <a:ea typeface="+mn-ea"/>
                <a:cs typeface="+mn-cs"/>
              </a:rPr>
              <a:t>Environmental and Climate Policies: inter-linkages</a:t>
            </a:r>
            <a:endParaRPr kumimoji="1" lang="en-GB" sz="3600" b="1" dirty="0" smtClean="0">
              <a:solidFill>
                <a:srgbClr val="0F5494"/>
              </a:solidFill>
              <a:latin typeface="+mn-lt"/>
              <a:ea typeface="+mn-ea"/>
              <a:cs typeface="+mn-cs"/>
            </a:endParaRPr>
          </a:p>
        </p:txBody>
      </p:sp>
      <p:sp>
        <p:nvSpPr>
          <p:cNvPr id="29699" name="Rectangle 3"/>
          <p:cNvSpPr>
            <a:spLocks noGrp="1" noChangeArrowheads="1"/>
          </p:cNvSpPr>
          <p:nvPr>
            <p:ph type="body" idx="4294967295"/>
          </p:nvPr>
        </p:nvSpPr>
        <p:spPr>
          <a:xfrm>
            <a:off x="323850" y="1812758"/>
            <a:ext cx="7103645" cy="4235116"/>
          </a:xfrm>
        </p:spPr>
        <p:txBody>
          <a:bodyPr>
            <a:noAutofit/>
          </a:bodyPr>
          <a:lstStyle/>
          <a:p>
            <a:r>
              <a:rPr lang="en-GB" sz="2800" dirty="0" smtClean="0"/>
              <a:t>Examples of policy options:</a:t>
            </a:r>
          </a:p>
          <a:p>
            <a:pPr lvl="1"/>
            <a:r>
              <a:rPr lang="en-GB" sz="2400" dirty="0" smtClean="0"/>
              <a:t>Energy efficiency improvements:</a:t>
            </a:r>
            <a:br>
              <a:rPr lang="en-GB" sz="2400" dirty="0" smtClean="0"/>
            </a:br>
            <a:r>
              <a:rPr lang="en-GB" sz="2400" i="1" dirty="0" smtClean="0"/>
              <a:t>less CO2 emission, better air quality in urban areas</a:t>
            </a:r>
            <a:endParaRPr lang="en-GB" sz="2400" dirty="0" smtClean="0"/>
          </a:p>
          <a:p>
            <a:pPr lvl="1"/>
            <a:r>
              <a:rPr lang="en-GB" sz="2400" dirty="0" smtClean="0"/>
              <a:t>Utilization of associated petroleum gas: </a:t>
            </a:r>
            <a:br>
              <a:rPr lang="en-GB" sz="2400" dirty="0" smtClean="0"/>
            </a:br>
            <a:r>
              <a:rPr lang="en-GB" sz="2400" i="1" dirty="0" smtClean="0"/>
              <a:t>less methane and CO2 emission, less local pollution</a:t>
            </a:r>
          </a:p>
          <a:p>
            <a:pPr lvl="1"/>
            <a:r>
              <a:rPr lang="en-GB" sz="2400" dirty="0" smtClean="0"/>
              <a:t>Transport – hybrid engines or gas-fuelled:</a:t>
            </a:r>
            <a:br>
              <a:rPr lang="en-GB" sz="2400" dirty="0" smtClean="0"/>
            </a:br>
            <a:r>
              <a:rPr lang="en-GB" sz="2400" i="1" dirty="0" smtClean="0"/>
              <a:t>less CO2 emission, less </a:t>
            </a:r>
            <a:r>
              <a:rPr lang="en-GB" sz="2400" i="1" dirty="0" err="1" smtClean="0"/>
              <a:t>NOx</a:t>
            </a:r>
            <a:r>
              <a:rPr lang="en-GB" sz="2400" i="1" dirty="0" smtClean="0"/>
              <a:t>, soot, CO and health risks</a:t>
            </a:r>
            <a:endParaRPr lang="en-GB" sz="2400" dirty="0" smtClean="0"/>
          </a:p>
        </p:txBody>
      </p:sp>
      <p:sp>
        <p:nvSpPr>
          <p:cNvPr id="29700" name="Slide Number Placeholder 1"/>
          <p:cNvSpPr>
            <a:spLocks noGrp="1"/>
          </p:cNvSpPr>
          <p:nvPr>
            <p:ph type="sldNum" sz="quarter" idx="4294967295"/>
          </p:nvPr>
        </p:nvSpPr>
        <p:spPr>
          <a:xfrm>
            <a:off x="6553200" y="6245225"/>
            <a:ext cx="2133600" cy="476250"/>
          </a:xfrm>
          <a:prstGeom prst="rect">
            <a:avLst/>
          </a:prstGeom>
          <a:noFill/>
          <a:ln>
            <a:miter lim="800000"/>
            <a:headEnd/>
            <a:tailEnd/>
          </a:ln>
        </p:spPr>
        <p:txBody>
          <a:bodyPr/>
          <a:lstStyle/>
          <a:p>
            <a:fld id="{252F49B6-C222-48EC-96A1-7EAC4A0AA6C2}" type="slidenum">
              <a:rPr lang="en-GB" smtClean="0"/>
              <a:pPr/>
              <a:t>4</a:t>
            </a:fld>
            <a:endParaRPr lang="en-GB" smtClean="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02375" y="0"/>
            <a:ext cx="2841625" cy="858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4" name="Picture 2" descr="C:\Documents and Settings\urri\Рабочий стол\png.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95397" y="3171349"/>
            <a:ext cx="1005681" cy="1472406"/>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C:\Documents and Settings\urri\Рабочий стол\Y5kRHheVoZ3ZKh8U.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63550" y="1721318"/>
            <a:ext cx="1819881" cy="1213254"/>
          </a:xfrm>
          <a:prstGeom prst="rect">
            <a:avLst/>
          </a:prstGeom>
          <a:noFill/>
          <a:extLst>
            <a:ext uri="{909E8E84-426E-40DD-AFC4-6F175D3DCCD1}">
              <a14:hiddenFill xmlns:a14="http://schemas.microsoft.com/office/drawing/2010/main">
                <a:solidFill>
                  <a:srgbClr val="FFFFFF"/>
                </a:solidFill>
              </a14:hiddenFill>
            </a:ext>
          </a:extLst>
        </p:spPr>
      </p:pic>
      <p:pic>
        <p:nvPicPr>
          <p:cNvPr id="3077" name="Picture 5" descr="C:\Documents and Settings\urri\Рабочий стол\17-07-09-elektrokar-f.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70821" y="4794501"/>
            <a:ext cx="1534417" cy="12171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3625074"/>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a:xfrm>
            <a:off x="179388" y="858837"/>
            <a:ext cx="8713787" cy="719138"/>
          </a:xfrm>
        </p:spPr>
        <p:txBody>
          <a:bodyPr>
            <a:normAutofit/>
          </a:bodyPr>
          <a:lstStyle/>
          <a:p>
            <a:pPr indent="0" eaLnBrk="1" hangingPunct="1"/>
            <a:r>
              <a:rPr kumimoji="1" lang="en-GB" sz="3600" b="1" dirty="0" smtClean="0">
                <a:solidFill>
                  <a:srgbClr val="0F5494"/>
                </a:solidFill>
                <a:latin typeface="+mn-lt"/>
                <a:ea typeface="+mn-ea"/>
                <a:cs typeface="+mn-cs"/>
              </a:rPr>
              <a:t>Environmental and Climate Policies: conflicts</a:t>
            </a:r>
            <a:endParaRPr kumimoji="1" lang="en-GB" sz="3600" b="1" dirty="0" smtClean="0">
              <a:solidFill>
                <a:srgbClr val="0F5494"/>
              </a:solidFill>
              <a:latin typeface="+mn-lt"/>
              <a:ea typeface="+mn-ea"/>
              <a:cs typeface="+mn-cs"/>
            </a:endParaRPr>
          </a:p>
        </p:txBody>
      </p:sp>
      <p:sp>
        <p:nvSpPr>
          <p:cNvPr id="29699" name="Rectangle 3"/>
          <p:cNvSpPr>
            <a:spLocks noGrp="1" noChangeArrowheads="1"/>
          </p:cNvSpPr>
          <p:nvPr>
            <p:ph type="body" idx="4294967295"/>
          </p:nvPr>
        </p:nvSpPr>
        <p:spPr>
          <a:xfrm>
            <a:off x="171450" y="1669415"/>
            <a:ext cx="6229350" cy="4105275"/>
          </a:xfrm>
        </p:spPr>
        <p:txBody>
          <a:bodyPr>
            <a:normAutofit/>
          </a:bodyPr>
          <a:lstStyle/>
          <a:p>
            <a:pPr marL="342900" lvl="1" indent="-342900">
              <a:buFont typeface="Arial"/>
              <a:buChar char="•"/>
            </a:pPr>
            <a:r>
              <a:rPr lang="en-GB" sz="3200" dirty="0"/>
              <a:t>Norilsk </a:t>
            </a:r>
            <a:r>
              <a:rPr lang="en-GB" sz="3200" dirty="0" err="1"/>
              <a:t>Nikel</a:t>
            </a:r>
            <a:r>
              <a:rPr lang="en-GB" sz="3200" dirty="0"/>
              <a:t> </a:t>
            </a:r>
            <a:r>
              <a:rPr lang="en-GB" sz="3200" dirty="0"/>
              <a:t>Case</a:t>
            </a:r>
            <a:r>
              <a:rPr lang="en-GB" sz="3200" dirty="0"/>
              <a:t>:</a:t>
            </a:r>
          </a:p>
          <a:p>
            <a:pPr lvl="1"/>
            <a:r>
              <a:rPr lang="en-GB" dirty="0"/>
              <a:t>Massive reduction of </a:t>
            </a:r>
            <a:r>
              <a:rPr lang="en-GB" dirty="0" err="1"/>
              <a:t>SOx</a:t>
            </a:r>
            <a:r>
              <a:rPr lang="en-GB" dirty="0"/>
              <a:t> emissions </a:t>
            </a:r>
            <a:r>
              <a:rPr lang="en-GB" dirty="0" smtClean="0"/>
              <a:t>may lead </a:t>
            </a:r>
            <a:r>
              <a:rPr lang="en-GB" dirty="0"/>
              <a:t>to sharp </a:t>
            </a:r>
            <a:r>
              <a:rPr lang="en-GB" dirty="0"/>
              <a:t>growth of CO2 </a:t>
            </a:r>
            <a:r>
              <a:rPr lang="en-GB" dirty="0" smtClean="0"/>
              <a:t>emissions</a:t>
            </a:r>
            <a:br>
              <a:rPr lang="en-GB" dirty="0" smtClean="0"/>
            </a:br>
            <a:r>
              <a:rPr lang="en-GB" i="1" dirty="0" smtClean="0"/>
              <a:t>$5 </a:t>
            </a:r>
            <a:r>
              <a:rPr lang="en-US" i="1" dirty="0" smtClean="0"/>
              <a:t>billion project on high temperature combustion of </a:t>
            </a:r>
            <a:r>
              <a:rPr lang="en-US" i="1" dirty="0" err="1" smtClean="0"/>
              <a:t>SOx</a:t>
            </a:r>
            <a:r>
              <a:rPr lang="en-US" i="1" dirty="0" smtClean="0"/>
              <a:t> with huge fossil fuel use and extra CO2 emissions</a:t>
            </a:r>
            <a:endParaRPr lang="en-GB" dirty="0" smtClean="0"/>
          </a:p>
        </p:txBody>
      </p:sp>
      <p:sp>
        <p:nvSpPr>
          <p:cNvPr id="29700" name="Slide Number Placeholder 1"/>
          <p:cNvSpPr>
            <a:spLocks noGrp="1"/>
          </p:cNvSpPr>
          <p:nvPr>
            <p:ph type="sldNum" sz="quarter" idx="4294967295"/>
          </p:nvPr>
        </p:nvSpPr>
        <p:spPr>
          <a:xfrm>
            <a:off x="6553200" y="6245225"/>
            <a:ext cx="2133600" cy="476250"/>
          </a:xfrm>
          <a:prstGeom prst="rect">
            <a:avLst/>
          </a:prstGeom>
          <a:noFill/>
          <a:ln>
            <a:miter lim="800000"/>
            <a:headEnd/>
            <a:tailEnd/>
          </a:ln>
        </p:spPr>
        <p:txBody>
          <a:bodyPr/>
          <a:lstStyle/>
          <a:p>
            <a:fld id="{252F49B6-C222-48EC-96A1-7EAC4A0AA6C2}" type="slidenum">
              <a:rPr lang="en-GB" smtClean="0"/>
              <a:pPr/>
              <a:t>5</a:t>
            </a:fld>
            <a:endParaRPr lang="en-GB" smtClean="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02375" y="0"/>
            <a:ext cx="2841625" cy="858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2" name="Picture 2" descr="C:\Documents and Settings\urri\Рабочий стол\nn.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53200" y="2263775"/>
            <a:ext cx="2468880" cy="1399032"/>
          </a:xfrm>
          <a:prstGeom prst="rect">
            <a:avLst/>
          </a:prstGeom>
          <a:noFill/>
          <a:extLst>
            <a:ext uri="{909E8E84-426E-40DD-AFC4-6F175D3DCCD1}">
              <a14:hiddenFill xmlns:a14="http://schemas.microsoft.com/office/drawing/2010/main">
                <a:solidFill>
                  <a:srgbClr val="FFFFFF"/>
                </a:solidFill>
              </a14:hiddenFill>
            </a:ext>
          </a:extLst>
        </p:spPr>
      </p:pic>
      <p:pic>
        <p:nvPicPr>
          <p:cNvPr id="5123" name="Picture 3" descr="C:\Documents and Settings\urri\Рабочий стол\nn2.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45580" y="4084953"/>
            <a:ext cx="2476500" cy="1438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8089850"/>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6"/>
          <p:cNvSpPr txBox="1">
            <a:spLocks noGrp="1" noChangeArrowheads="1"/>
          </p:cNvSpPr>
          <p:nvPr/>
        </p:nvSpPr>
        <p:spPr bwMode="auto">
          <a:xfrm>
            <a:off x="6553200" y="6243638"/>
            <a:ext cx="2133600" cy="476250"/>
          </a:xfrm>
          <a:prstGeom prst="rect">
            <a:avLst/>
          </a:prstGeom>
          <a:noFill/>
          <a:ln w="9525">
            <a:noFill/>
            <a:miter lim="800000"/>
            <a:headEnd/>
            <a:tailEnd/>
          </a:ln>
        </p:spPr>
        <p:txBody>
          <a:bodyPr lIns="91423" tIns="45711" rIns="91423" bIns="45711"/>
          <a:lstStyle/>
          <a:p>
            <a:pPr algn="r"/>
            <a:fld id="{50ABBD52-507E-474E-A4BE-78A2575EFD9E}" type="slidenum">
              <a:rPr lang="en-GB" sz="1400">
                <a:solidFill>
                  <a:schemeClr val="bg1"/>
                </a:solidFill>
                <a:latin typeface="Arial" pitchFamily="34" charset="0"/>
              </a:rPr>
              <a:pPr algn="r"/>
              <a:t>6</a:t>
            </a:fld>
            <a:endParaRPr lang="en-GB" sz="1400">
              <a:solidFill>
                <a:schemeClr val="bg1"/>
              </a:solidFill>
              <a:latin typeface="Arial" pitchFamily="34" charset="0"/>
            </a:endParaRPr>
          </a:p>
        </p:txBody>
      </p:sp>
      <p:sp>
        <p:nvSpPr>
          <p:cNvPr id="37891" name="Rectangle 2"/>
          <p:cNvSpPr>
            <a:spLocks noGrp="1" noChangeArrowheads="1"/>
          </p:cNvSpPr>
          <p:nvPr>
            <p:ph type="title" idx="4294967295"/>
          </p:nvPr>
        </p:nvSpPr>
        <p:spPr>
          <a:xfrm>
            <a:off x="406400" y="829886"/>
            <a:ext cx="8280400" cy="1141412"/>
          </a:xfrm>
        </p:spPr>
        <p:txBody>
          <a:bodyPr lIns="91423" tIns="45711" rIns="91423" bIns="45711" anchor="t">
            <a:noAutofit/>
          </a:bodyPr>
          <a:lstStyle/>
          <a:p>
            <a:pPr indent="0" eaLnBrk="1" hangingPunct="1"/>
            <a:r>
              <a:rPr kumimoji="1" lang="en-GB" sz="3600" b="1" dirty="0" smtClean="0">
                <a:solidFill>
                  <a:srgbClr val="0F5494"/>
                </a:solidFill>
                <a:latin typeface="+mn-lt"/>
                <a:ea typeface="+mn-ea"/>
                <a:cs typeface="+mn-cs"/>
              </a:rPr>
              <a:t>Co-benefits of mitigation policy</a:t>
            </a:r>
            <a:endParaRPr kumimoji="1" lang="en-GB" sz="3600" b="1" dirty="0" smtClean="0">
              <a:solidFill>
                <a:srgbClr val="0F5494"/>
              </a:solidFill>
              <a:latin typeface="+mn-lt"/>
              <a:ea typeface="+mn-ea"/>
              <a:cs typeface="+mn-cs"/>
            </a:endParaRPr>
          </a:p>
        </p:txBody>
      </p:sp>
      <p:sp>
        <p:nvSpPr>
          <p:cNvPr id="37892" name="Rectangle 3"/>
          <p:cNvSpPr>
            <a:spLocks noGrp="1" noChangeArrowheads="1"/>
          </p:cNvSpPr>
          <p:nvPr>
            <p:ph type="body" idx="4294967295"/>
          </p:nvPr>
        </p:nvSpPr>
        <p:spPr>
          <a:xfrm>
            <a:off x="406400" y="1700464"/>
            <a:ext cx="8400716" cy="4363452"/>
          </a:xfrm>
        </p:spPr>
        <p:txBody>
          <a:bodyPr lIns="91423" tIns="45711" rIns="91423" bIns="45711">
            <a:normAutofit lnSpcReduction="10000"/>
          </a:bodyPr>
          <a:lstStyle/>
          <a:p>
            <a:pPr>
              <a:lnSpc>
                <a:spcPct val="90000"/>
              </a:lnSpc>
            </a:pPr>
            <a:r>
              <a:rPr lang="en-GB" dirty="0" smtClean="0">
                <a:solidFill>
                  <a:srgbClr val="000000"/>
                </a:solidFill>
                <a:cs typeface="Times New Roman" pitchFamily="18" charset="0"/>
              </a:rPr>
              <a:t>Reduction of GHG emissions and associated decline of pollution, human health risks, etc.</a:t>
            </a:r>
          </a:p>
          <a:p>
            <a:pPr>
              <a:lnSpc>
                <a:spcPct val="90000"/>
              </a:lnSpc>
            </a:pPr>
            <a:r>
              <a:rPr lang="en-GB" dirty="0" smtClean="0">
                <a:solidFill>
                  <a:srgbClr val="000000"/>
                </a:solidFill>
                <a:cs typeface="Times New Roman" pitchFamily="18" charset="0"/>
              </a:rPr>
              <a:t>In Russia, active mitigation policy (prevention of coal use doubling) may lead to reduction </a:t>
            </a:r>
            <a:r>
              <a:rPr lang="en-GB" dirty="0">
                <a:solidFill>
                  <a:srgbClr val="000000"/>
                </a:solidFill>
                <a:cs typeface="Times New Roman" pitchFamily="18" charset="0"/>
              </a:rPr>
              <a:t>of 40,000 premature </a:t>
            </a:r>
            <a:r>
              <a:rPr lang="en-GB" dirty="0" smtClean="0">
                <a:solidFill>
                  <a:srgbClr val="000000"/>
                </a:solidFill>
                <a:cs typeface="Times New Roman" pitchFamily="18" charset="0"/>
              </a:rPr>
              <a:t>deaths per year*</a:t>
            </a:r>
          </a:p>
          <a:p>
            <a:pPr>
              <a:lnSpc>
                <a:spcPct val="90000"/>
              </a:lnSpc>
            </a:pPr>
            <a:r>
              <a:rPr lang="en-GB" dirty="0" smtClean="0">
                <a:solidFill>
                  <a:srgbClr val="000000"/>
                </a:solidFill>
                <a:cs typeface="Times New Roman" pitchFamily="18" charset="0"/>
              </a:rPr>
              <a:t>Co-benefits of CO2 emission reduction confirmed by numerous health risk assessment studies in Russian cities</a:t>
            </a:r>
            <a:endParaRPr lang="en-GB" dirty="0">
              <a:solidFill>
                <a:srgbClr val="000000"/>
              </a:solidFill>
              <a:cs typeface="Times New Roman" pitchFamily="18" charset="0"/>
            </a:endParaRPr>
          </a:p>
          <a:p>
            <a:pPr marL="0" indent="0">
              <a:lnSpc>
                <a:spcPct val="90000"/>
              </a:lnSpc>
              <a:buNone/>
            </a:pPr>
            <a:endParaRPr lang="en-GB" dirty="0" smtClean="0">
              <a:solidFill>
                <a:srgbClr val="000000"/>
              </a:solidFill>
              <a:cs typeface="Times New Roman" pitchFamily="18" charset="0"/>
            </a:endParaRPr>
          </a:p>
          <a:p>
            <a:pPr marL="0" indent="0">
              <a:lnSpc>
                <a:spcPct val="90000"/>
              </a:lnSpc>
              <a:buNone/>
            </a:pPr>
            <a:r>
              <a:rPr lang="en-GB" sz="2000" dirty="0" smtClean="0">
                <a:solidFill>
                  <a:srgbClr val="000000"/>
                </a:solidFill>
                <a:cs typeface="Times New Roman" pitchFamily="18" charset="0"/>
              </a:rPr>
              <a:t>* Climate Change: the Look from Russia, 2003</a:t>
            </a:r>
            <a:endParaRPr lang="en-GB" sz="2000" dirty="0" smtClean="0">
              <a:solidFill>
                <a:srgbClr val="000000"/>
              </a:solidFill>
              <a:cs typeface="Times New Roman" pitchFamily="18" charset="0"/>
            </a:endParaRPr>
          </a:p>
        </p:txBody>
      </p:sp>
      <p:sp>
        <p:nvSpPr>
          <p:cNvPr id="37893" name="Slide Number Placeholder 1"/>
          <p:cNvSpPr>
            <a:spLocks noGrp="1"/>
          </p:cNvSpPr>
          <p:nvPr>
            <p:ph type="sldNum" sz="quarter" idx="4294967295"/>
          </p:nvPr>
        </p:nvSpPr>
        <p:spPr>
          <a:xfrm>
            <a:off x="6553200" y="6245225"/>
            <a:ext cx="2133600" cy="476250"/>
          </a:xfrm>
          <a:prstGeom prst="rect">
            <a:avLst/>
          </a:prstGeom>
          <a:noFill/>
          <a:ln>
            <a:miter lim="800000"/>
            <a:headEnd/>
            <a:tailEnd/>
          </a:ln>
        </p:spPr>
        <p:txBody>
          <a:bodyPr/>
          <a:lstStyle/>
          <a:p>
            <a:fld id="{1FA74326-D5CF-4990-97EE-587CFE009AA2}" type="slidenum">
              <a:rPr lang="en-GB" smtClean="0"/>
              <a:pPr/>
              <a:t>6</a:t>
            </a:fld>
            <a:endParaRPr lang="en-GB" smtClean="0"/>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02375" y="0"/>
            <a:ext cx="2841625" cy="858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55495126"/>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6"/>
          <p:cNvSpPr txBox="1">
            <a:spLocks noGrp="1" noChangeArrowheads="1"/>
          </p:cNvSpPr>
          <p:nvPr/>
        </p:nvSpPr>
        <p:spPr bwMode="auto">
          <a:xfrm>
            <a:off x="6553200" y="6243638"/>
            <a:ext cx="2133600" cy="476250"/>
          </a:xfrm>
          <a:prstGeom prst="rect">
            <a:avLst/>
          </a:prstGeom>
          <a:noFill/>
          <a:ln w="9525">
            <a:noFill/>
            <a:miter lim="800000"/>
            <a:headEnd/>
            <a:tailEnd/>
          </a:ln>
        </p:spPr>
        <p:txBody>
          <a:bodyPr lIns="91423" tIns="45711" rIns="91423" bIns="45711"/>
          <a:lstStyle/>
          <a:p>
            <a:pPr algn="r"/>
            <a:fld id="{50ABBD52-507E-474E-A4BE-78A2575EFD9E}" type="slidenum">
              <a:rPr lang="en-GB" sz="1400">
                <a:solidFill>
                  <a:schemeClr val="bg1"/>
                </a:solidFill>
                <a:latin typeface="Arial" pitchFamily="34" charset="0"/>
              </a:rPr>
              <a:pPr algn="r"/>
              <a:t>7</a:t>
            </a:fld>
            <a:endParaRPr lang="en-GB" sz="1400">
              <a:solidFill>
                <a:schemeClr val="bg1"/>
              </a:solidFill>
              <a:latin typeface="Arial" pitchFamily="34" charset="0"/>
            </a:endParaRPr>
          </a:p>
        </p:txBody>
      </p:sp>
      <p:sp>
        <p:nvSpPr>
          <p:cNvPr id="37891" name="Rectangle 2"/>
          <p:cNvSpPr>
            <a:spLocks noGrp="1" noChangeArrowheads="1"/>
          </p:cNvSpPr>
          <p:nvPr>
            <p:ph type="title" idx="4294967295"/>
          </p:nvPr>
        </p:nvSpPr>
        <p:spPr>
          <a:xfrm>
            <a:off x="406400" y="829886"/>
            <a:ext cx="8280400" cy="1141412"/>
          </a:xfrm>
        </p:spPr>
        <p:txBody>
          <a:bodyPr lIns="91423" tIns="45711" rIns="91423" bIns="45711" anchor="t">
            <a:noAutofit/>
          </a:bodyPr>
          <a:lstStyle/>
          <a:p>
            <a:pPr indent="0" eaLnBrk="1" hangingPunct="1"/>
            <a:r>
              <a:rPr kumimoji="1" lang="en-GB" sz="3600" b="1" dirty="0" smtClean="0">
                <a:solidFill>
                  <a:srgbClr val="0F5494"/>
                </a:solidFill>
                <a:latin typeface="+mn-lt"/>
                <a:ea typeface="+mn-ea"/>
                <a:cs typeface="+mn-cs"/>
              </a:rPr>
              <a:t>EU climate and </a:t>
            </a:r>
            <a:r>
              <a:rPr kumimoji="1" lang="en-GB" sz="3600" b="1" dirty="0" smtClean="0">
                <a:solidFill>
                  <a:srgbClr val="0F5494"/>
                </a:solidFill>
                <a:latin typeface="+mn-lt"/>
                <a:ea typeface="+mn-ea"/>
                <a:cs typeface="+mn-cs"/>
              </a:rPr>
              <a:t>air </a:t>
            </a:r>
            <a:r>
              <a:rPr kumimoji="1" lang="en-GB" sz="3600" b="1" dirty="0" smtClean="0">
                <a:solidFill>
                  <a:srgbClr val="0F5494"/>
                </a:solidFill>
                <a:latin typeface="+mn-lt"/>
                <a:ea typeface="+mn-ea"/>
                <a:cs typeface="+mn-cs"/>
              </a:rPr>
              <a:t>quality: convergences</a:t>
            </a:r>
            <a:endParaRPr kumimoji="1" lang="en-GB" sz="3600" b="1" dirty="0" smtClean="0">
              <a:solidFill>
                <a:srgbClr val="0F5494"/>
              </a:solidFill>
              <a:latin typeface="+mn-lt"/>
              <a:ea typeface="+mn-ea"/>
              <a:cs typeface="+mn-cs"/>
            </a:endParaRPr>
          </a:p>
        </p:txBody>
      </p:sp>
      <p:sp>
        <p:nvSpPr>
          <p:cNvPr id="37892" name="Rectangle 3"/>
          <p:cNvSpPr>
            <a:spLocks noGrp="1" noChangeArrowheads="1"/>
          </p:cNvSpPr>
          <p:nvPr>
            <p:ph type="body" idx="4294967295"/>
          </p:nvPr>
        </p:nvSpPr>
        <p:spPr>
          <a:xfrm>
            <a:off x="406400" y="1700464"/>
            <a:ext cx="8400716" cy="5750408"/>
          </a:xfrm>
        </p:spPr>
        <p:txBody>
          <a:bodyPr lIns="91423" tIns="45711" rIns="91423" bIns="45711">
            <a:normAutofit/>
          </a:bodyPr>
          <a:lstStyle/>
          <a:p>
            <a:pPr>
              <a:lnSpc>
                <a:spcPct val="90000"/>
              </a:lnSpc>
            </a:pPr>
            <a:r>
              <a:rPr lang="en-GB" dirty="0" smtClean="0">
                <a:solidFill>
                  <a:srgbClr val="000000"/>
                </a:solidFill>
                <a:cs typeface="Times New Roman" pitchFamily="18" charset="0"/>
              </a:rPr>
              <a:t>EU energy-climate </a:t>
            </a:r>
            <a:r>
              <a:rPr lang="en-GB" dirty="0" smtClean="0">
                <a:solidFill>
                  <a:srgbClr val="000000"/>
                </a:solidFill>
                <a:cs typeface="Times New Roman" pitchFamily="18" charset="0"/>
              </a:rPr>
              <a:t>policy goals: </a:t>
            </a:r>
            <a:endParaRPr lang="en-GB" dirty="0" smtClean="0">
              <a:solidFill>
                <a:srgbClr val="000000"/>
              </a:solidFill>
              <a:cs typeface="Times New Roman" pitchFamily="18" charset="0"/>
            </a:endParaRPr>
          </a:p>
          <a:p>
            <a:pPr lvl="1">
              <a:lnSpc>
                <a:spcPct val="90000"/>
              </a:lnSpc>
            </a:pPr>
            <a:r>
              <a:rPr lang="en-GB" dirty="0" smtClean="0">
                <a:solidFill>
                  <a:srgbClr val="000000"/>
                </a:solidFill>
                <a:cs typeface="Times New Roman" pitchFamily="18" charset="0"/>
              </a:rPr>
              <a:t>~80</a:t>
            </a:r>
            <a:r>
              <a:rPr lang="en-GB" dirty="0">
                <a:solidFill>
                  <a:srgbClr val="000000"/>
                </a:solidFill>
                <a:cs typeface="Times New Roman" pitchFamily="18" charset="0"/>
              </a:rPr>
              <a:t>% </a:t>
            </a:r>
            <a:r>
              <a:rPr lang="en-GB" dirty="0" smtClean="0">
                <a:solidFill>
                  <a:srgbClr val="000000"/>
                </a:solidFill>
                <a:cs typeface="Times New Roman" pitchFamily="18" charset="0"/>
              </a:rPr>
              <a:t>reduction of GHG emissions by </a:t>
            </a:r>
            <a:r>
              <a:rPr lang="en-GB" dirty="0">
                <a:solidFill>
                  <a:srgbClr val="000000"/>
                </a:solidFill>
                <a:cs typeface="Times New Roman" pitchFamily="18" charset="0"/>
              </a:rPr>
              <a:t>2050 compared to 1990</a:t>
            </a:r>
          </a:p>
          <a:p>
            <a:pPr lvl="1" eaLnBrk="1" hangingPunct="1">
              <a:lnSpc>
                <a:spcPct val="90000"/>
              </a:lnSpc>
            </a:pPr>
            <a:r>
              <a:rPr lang="en-GB" dirty="0">
                <a:solidFill>
                  <a:srgbClr val="000000"/>
                </a:solidFill>
                <a:cs typeface="Times New Roman" pitchFamily="18" charset="0"/>
              </a:rPr>
              <a:t>Halve imports of oil and gas compared to today</a:t>
            </a:r>
          </a:p>
          <a:p>
            <a:pPr lvl="1" eaLnBrk="1" hangingPunct="1">
              <a:lnSpc>
                <a:spcPct val="90000"/>
              </a:lnSpc>
            </a:pPr>
            <a:r>
              <a:rPr lang="en-GB" dirty="0">
                <a:solidFill>
                  <a:srgbClr val="000000"/>
                </a:solidFill>
                <a:cs typeface="Times New Roman" pitchFamily="18" charset="0"/>
              </a:rPr>
              <a:t>Saving € 400 billion </a:t>
            </a:r>
            <a:r>
              <a:rPr lang="en-GB" dirty="0" smtClean="0">
                <a:solidFill>
                  <a:srgbClr val="000000"/>
                </a:solidFill>
                <a:cs typeface="Times New Roman" pitchFamily="18" charset="0"/>
              </a:rPr>
              <a:t>of EU oil and gas import bill in 2050, equivalent to &gt; 3% of today’s GDP</a:t>
            </a:r>
          </a:p>
          <a:p>
            <a:pPr eaLnBrk="1" hangingPunct="1">
              <a:lnSpc>
                <a:spcPct val="90000"/>
              </a:lnSpc>
            </a:pPr>
            <a:r>
              <a:rPr lang="en-GB" dirty="0" smtClean="0">
                <a:solidFill>
                  <a:srgbClr val="000000"/>
                </a:solidFill>
                <a:cs typeface="Times New Roman" pitchFamily="18" charset="0"/>
              </a:rPr>
              <a:t>Air </a:t>
            </a:r>
            <a:r>
              <a:rPr lang="en-GB" dirty="0" smtClean="0">
                <a:solidFill>
                  <a:srgbClr val="000000"/>
                </a:solidFill>
                <a:cs typeface="Times New Roman" pitchFamily="18" charset="0"/>
              </a:rPr>
              <a:t>quality and health benefits: € 27 billion in 2030 and € 88 billion in </a:t>
            </a:r>
            <a:r>
              <a:rPr lang="en-GB" dirty="0" smtClean="0">
                <a:solidFill>
                  <a:srgbClr val="000000"/>
                </a:solidFill>
                <a:cs typeface="Times New Roman" pitchFamily="18" charset="0"/>
              </a:rPr>
              <a:t>2050</a:t>
            </a:r>
            <a:endParaRPr lang="en-GB" dirty="0" smtClean="0">
              <a:solidFill>
                <a:srgbClr val="000000"/>
              </a:solidFill>
              <a:cs typeface="Times New Roman" pitchFamily="18" charset="0"/>
            </a:endParaRPr>
          </a:p>
        </p:txBody>
      </p:sp>
      <p:sp>
        <p:nvSpPr>
          <p:cNvPr id="37893" name="Slide Number Placeholder 1"/>
          <p:cNvSpPr>
            <a:spLocks noGrp="1"/>
          </p:cNvSpPr>
          <p:nvPr>
            <p:ph type="sldNum" sz="quarter" idx="4294967295"/>
          </p:nvPr>
        </p:nvSpPr>
        <p:spPr>
          <a:xfrm>
            <a:off x="6553200" y="6245225"/>
            <a:ext cx="2133600" cy="476250"/>
          </a:xfrm>
          <a:prstGeom prst="rect">
            <a:avLst/>
          </a:prstGeom>
          <a:noFill/>
          <a:ln>
            <a:miter lim="800000"/>
            <a:headEnd/>
            <a:tailEnd/>
          </a:ln>
        </p:spPr>
        <p:txBody>
          <a:bodyPr/>
          <a:lstStyle/>
          <a:p>
            <a:fld id="{1FA74326-D5CF-4990-97EE-587CFE009AA2}" type="slidenum">
              <a:rPr lang="en-GB" smtClean="0"/>
              <a:pPr/>
              <a:t>7</a:t>
            </a:fld>
            <a:endParaRPr lang="en-GB" smtClean="0"/>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02375" y="0"/>
            <a:ext cx="2841625" cy="858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11222574"/>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6"/>
          <p:cNvSpPr txBox="1">
            <a:spLocks noGrp="1" noChangeArrowheads="1"/>
          </p:cNvSpPr>
          <p:nvPr/>
        </p:nvSpPr>
        <p:spPr bwMode="auto">
          <a:xfrm>
            <a:off x="6553200" y="6243638"/>
            <a:ext cx="2133600" cy="476250"/>
          </a:xfrm>
          <a:prstGeom prst="rect">
            <a:avLst/>
          </a:prstGeom>
          <a:noFill/>
          <a:ln w="9525">
            <a:noFill/>
            <a:miter lim="800000"/>
            <a:headEnd/>
            <a:tailEnd/>
          </a:ln>
        </p:spPr>
        <p:txBody>
          <a:bodyPr lIns="91423" tIns="45711" rIns="91423" bIns="45711"/>
          <a:lstStyle/>
          <a:p>
            <a:pPr algn="r"/>
            <a:fld id="{408A27BF-AB78-47D9-B9B9-5509626252D5}" type="slidenum">
              <a:rPr lang="en-GB" sz="1400">
                <a:solidFill>
                  <a:schemeClr val="bg1"/>
                </a:solidFill>
                <a:latin typeface="Arial" pitchFamily="34" charset="0"/>
                <a:ea typeface="MS PGothic" pitchFamily="34" charset="-128"/>
              </a:rPr>
              <a:pPr algn="r"/>
              <a:t>8</a:t>
            </a:fld>
            <a:endParaRPr lang="en-GB" sz="1400">
              <a:solidFill>
                <a:schemeClr val="bg1"/>
              </a:solidFill>
              <a:latin typeface="Arial" pitchFamily="34" charset="0"/>
              <a:ea typeface="MS PGothic" pitchFamily="34" charset="-128"/>
            </a:endParaRPr>
          </a:p>
        </p:txBody>
      </p:sp>
      <p:sp>
        <p:nvSpPr>
          <p:cNvPr id="30723" name="Rectangle 2"/>
          <p:cNvSpPr>
            <a:spLocks noGrp="1" noChangeArrowheads="1"/>
          </p:cNvSpPr>
          <p:nvPr>
            <p:ph type="title" idx="4294967295"/>
          </p:nvPr>
        </p:nvSpPr>
        <p:spPr>
          <a:xfrm>
            <a:off x="468313" y="858837"/>
            <a:ext cx="7991475" cy="1141412"/>
          </a:xfrm>
        </p:spPr>
        <p:txBody>
          <a:bodyPr lIns="91423" tIns="45711" rIns="91423" bIns="45711" anchor="t">
            <a:noAutofit/>
          </a:bodyPr>
          <a:lstStyle/>
          <a:p>
            <a:pPr indent="0" algn="ctr" eaLnBrk="1" hangingPunct="1"/>
            <a:r>
              <a:rPr kumimoji="1" lang="en-GB" sz="3600" b="1" dirty="0" smtClean="0">
                <a:solidFill>
                  <a:srgbClr val="0F5494"/>
                </a:solidFill>
                <a:latin typeface="+mn-lt"/>
                <a:ea typeface="+mn-ea"/>
                <a:cs typeface="+mn-cs"/>
              </a:rPr>
              <a:t>EU 2050 </a:t>
            </a:r>
            <a:r>
              <a:rPr kumimoji="1" lang="en-GB" sz="3600" b="1" dirty="0" smtClean="0">
                <a:solidFill>
                  <a:srgbClr val="0F5494"/>
                </a:solidFill>
                <a:latin typeface="+mn-lt"/>
                <a:ea typeface="+mn-ea"/>
                <a:cs typeface="+mn-cs"/>
              </a:rPr>
              <a:t>Low carbon economy </a:t>
            </a:r>
            <a:r>
              <a:rPr kumimoji="1" lang="en-GB" sz="3600" b="1" dirty="0" smtClean="0">
                <a:solidFill>
                  <a:srgbClr val="0F5494"/>
                </a:solidFill>
                <a:latin typeface="+mn-lt"/>
                <a:ea typeface="+mn-ea"/>
                <a:cs typeface="+mn-cs"/>
              </a:rPr>
              <a:t>roadmap</a:t>
            </a:r>
            <a:endParaRPr kumimoji="1" lang="en-GB" sz="3600" b="1" dirty="0" smtClean="0">
              <a:solidFill>
                <a:srgbClr val="0F5494"/>
              </a:solidFill>
              <a:latin typeface="+mn-lt"/>
              <a:ea typeface="+mn-ea"/>
              <a:cs typeface="+mn-cs"/>
            </a:endParaRPr>
          </a:p>
        </p:txBody>
      </p:sp>
      <p:sp>
        <p:nvSpPr>
          <p:cNvPr id="27652" name="Rectangle 3"/>
          <p:cNvSpPr>
            <a:spLocks noGrp="1" noChangeArrowheads="1"/>
          </p:cNvSpPr>
          <p:nvPr>
            <p:ph type="body" idx="4294967295"/>
          </p:nvPr>
        </p:nvSpPr>
        <p:spPr>
          <a:xfrm>
            <a:off x="211472" y="1716506"/>
            <a:ext cx="8716962" cy="4400383"/>
          </a:xfrm>
        </p:spPr>
        <p:txBody>
          <a:bodyPr lIns="91423" tIns="45711" rIns="91423" bIns="45711">
            <a:normAutofit fontScale="92500" lnSpcReduction="20000"/>
          </a:bodyPr>
          <a:lstStyle/>
          <a:p>
            <a:pPr marL="177800" indent="12700" eaLnBrk="1" hangingPunct="1">
              <a:buClr>
                <a:srgbClr val="0F5494"/>
              </a:buClr>
              <a:defRPr/>
            </a:pPr>
            <a:r>
              <a:rPr lang="en-GB" i="0" dirty="0" smtClean="0"/>
              <a:t> Coordinated analytical framework (Europe 2020 Resource efficient Europe flagship initiative)</a:t>
            </a:r>
          </a:p>
          <a:p>
            <a:pPr marL="177800" indent="0" eaLnBrk="1" hangingPunct="1">
              <a:buClr>
                <a:srgbClr val="0F5494"/>
              </a:buClr>
              <a:buFontTx/>
              <a:buNone/>
              <a:defRPr/>
            </a:pPr>
            <a:endParaRPr lang="en-GB" i="0" dirty="0" smtClean="0"/>
          </a:p>
          <a:p>
            <a:pPr marL="177800" indent="12700" eaLnBrk="1" hangingPunct="1">
              <a:buClr>
                <a:srgbClr val="0F5494"/>
              </a:buClr>
              <a:defRPr/>
            </a:pPr>
            <a:r>
              <a:rPr lang="en-GB" i="0" dirty="0" smtClean="0"/>
              <a:t> Framework also used for </a:t>
            </a:r>
            <a:r>
              <a:rPr lang="en-GB" i="0" dirty="0" err="1" smtClean="0"/>
              <a:t>sectoral</a:t>
            </a:r>
            <a:r>
              <a:rPr lang="en-GB" i="0" dirty="0" smtClean="0"/>
              <a:t> initiatives, e.g. </a:t>
            </a:r>
          </a:p>
          <a:p>
            <a:pPr lvl="1" eaLnBrk="1" hangingPunct="1">
              <a:buClr>
                <a:srgbClr val="0F5494"/>
              </a:buClr>
              <a:defRPr/>
            </a:pPr>
            <a:r>
              <a:rPr lang="en-GB" b="0" i="1" dirty="0" smtClean="0"/>
              <a:t>Transport 2050 White Paper</a:t>
            </a:r>
          </a:p>
          <a:p>
            <a:pPr lvl="1" eaLnBrk="1" hangingPunct="1">
              <a:buClr>
                <a:srgbClr val="0F5494"/>
              </a:buClr>
              <a:defRPr/>
            </a:pPr>
            <a:r>
              <a:rPr lang="en-GB" b="0" i="1" dirty="0" smtClean="0"/>
              <a:t>Energy Roadmap 2050</a:t>
            </a:r>
          </a:p>
          <a:p>
            <a:pPr marL="457200" lvl="1" indent="0" eaLnBrk="1" hangingPunct="1">
              <a:buClr>
                <a:srgbClr val="0F5494"/>
              </a:buClr>
              <a:buFontTx/>
              <a:buNone/>
              <a:defRPr/>
            </a:pPr>
            <a:endParaRPr lang="en-GB" b="0" i="1" dirty="0" smtClean="0"/>
          </a:p>
          <a:p>
            <a:pPr marL="177800" indent="12700" eaLnBrk="1" hangingPunct="1">
              <a:buClr>
                <a:srgbClr val="0F5494"/>
              </a:buClr>
              <a:defRPr/>
            </a:pPr>
            <a:r>
              <a:rPr lang="en-GB" i="0" dirty="0" smtClean="0"/>
              <a:t> Based on extensive economy-wide global and EU level model-based scenario </a:t>
            </a:r>
            <a:r>
              <a:rPr lang="en-GB" i="0" dirty="0" smtClean="0"/>
              <a:t>analysis</a:t>
            </a:r>
            <a:r>
              <a:rPr lang="en-US" dirty="0" smtClean="0"/>
              <a:t>, including </a:t>
            </a:r>
            <a:br>
              <a:rPr lang="en-US" dirty="0" smtClean="0"/>
            </a:br>
            <a:r>
              <a:rPr lang="en-US" dirty="0" smtClean="0"/>
              <a:t>co-benefit analysis</a:t>
            </a:r>
            <a:endParaRPr lang="en-GB" i="0" dirty="0" smtClean="0"/>
          </a:p>
        </p:txBody>
      </p:sp>
      <p:sp>
        <p:nvSpPr>
          <p:cNvPr id="30725" name="Slide Number Placeholder 1"/>
          <p:cNvSpPr>
            <a:spLocks noGrp="1"/>
          </p:cNvSpPr>
          <p:nvPr>
            <p:ph type="sldNum" sz="quarter" idx="4294967295"/>
          </p:nvPr>
        </p:nvSpPr>
        <p:spPr>
          <a:xfrm>
            <a:off x="6553200" y="6245225"/>
            <a:ext cx="2133600" cy="476250"/>
          </a:xfrm>
          <a:prstGeom prst="rect">
            <a:avLst/>
          </a:prstGeom>
          <a:noFill/>
          <a:ln>
            <a:miter lim="800000"/>
            <a:headEnd/>
            <a:tailEnd/>
          </a:ln>
        </p:spPr>
        <p:txBody>
          <a:bodyPr/>
          <a:lstStyle/>
          <a:p>
            <a:fld id="{7331A22F-9A51-4AA2-B25D-FC9735E129E5}" type="slidenum">
              <a:rPr lang="en-GB" smtClean="0"/>
              <a:pPr/>
              <a:t>8</a:t>
            </a:fld>
            <a:endParaRPr lang="en-GB" smtClean="0"/>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02375" y="0"/>
            <a:ext cx="2841625" cy="858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96246890"/>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6"/>
          <p:cNvSpPr txBox="1">
            <a:spLocks noGrp="1" noChangeArrowheads="1"/>
          </p:cNvSpPr>
          <p:nvPr/>
        </p:nvSpPr>
        <p:spPr bwMode="auto">
          <a:xfrm>
            <a:off x="6553200" y="6243638"/>
            <a:ext cx="2133600" cy="476250"/>
          </a:xfrm>
          <a:prstGeom prst="rect">
            <a:avLst/>
          </a:prstGeom>
          <a:noFill/>
          <a:ln w="9525">
            <a:noFill/>
            <a:miter lim="800000"/>
            <a:headEnd/>
            <a:tailEnd/>
          </a:ln>
        </p:spPr>
        <p:txBody>
          <a:bodyPr lIns="91423" tIns="45711" rIns="91423" bIns="45711"/>
          <a:lstStyle/>
          <a:p>
            <a:pPr algn="r"/>
            <a:fld id="{408A27BF-AB78-47D9-B9B9-5509626252D5}" type="slidenum">
              <a:rPr lang="en-GB" sz="1400">
                <a:solidFill>
                  <a:schemeClr val="bg1"/>
                </a:solidFill>
                <a:latin typeface="Arial" pitchFamily="34" charset="0"/>
                <a:ea typeface="MS PGothic" pitchFamily="34" charset="-128"/>
              </a:rPr>
              <a:pPr algn="r"/>
              <a:t>9</a:t>
            </a:fld>
            <a:endParaRPr lang="en-GB" sz="1400">
              <a:solidFill>
                <a:schemeClr val="bg1"/>
              </a:solidFill>
              <a:latin typeface="Arial" pitchFamily="34" charset="0"/>
              <a:ea typeface="MS PGothic" pitchFamily="34" charset="-128"/>
            </a:endParaRPr>
          </a:p>
        </p:txBody>
      </p:sp>
      <p:sp>
        <p:nvSpPr>
          <p:cNvPr id="30723" name="Rectangle 2"/>
          <p:cNvSpPr>
            <a:spLocks noGrp="1" noChangeArrowheads="1"/>
          </p:cNvSpPr>
          <p:nvPr>
            <p:ph type="title" idx="4294967295"/>
          </p:nvPr>
        </p:nvSpPr>
        <p:spPr>
          <a:xfrm>
            <a:off x="468313" y="858837"/>
            <a:ext cx="7991475" cy="1141412"/>
          </a:xfrm>
        </p:spPr>
        <p:txBody>
          <a:bodyPr lIns="91423" tIns="45711" rIns="91423" bIns="45711" anchor="t">
            <a:noAutofit/>
          </a:bodyPr>
          <a:lstStyle/>
          <a:p>
            <a:pPr indent="0" algn="ctr" eaLnBrk="1" hangingPunct="1"/>
            <a:r>
              <a:rPr kumimoji="1" lang="en-GB" sz="3600" b="1" dirty="0" smtClean="0">
                <a:solidFill>
                  <a:srgbClr val="0F5494"/>
                </a:solidFill>
                <a:latin typeface="+mn-lt"/>
                <a:ea typeface="+mn-ea"/>
                <a:cs typeface="+mn-cs"/>
              </a:rPr>
              <a:t>Welcomed </a:t>
            </a:r>
            <a:r>
              <a:rPr kumimoji="1" lang="en-GB" sz="3600" b="1" dirty="0" smtClean="0">
                <a:solidFill>
                  <a:srgbClr val="0F5494"/>
                </a:solidFill>
                <a:latin typeface="+mn-lt"/>
                <a:ea typeface="+mn-ea"/>
                <a:cs typeface="+mn-cs"/>
              </a:rPr>
              <a:t>AQG project’s inputs </a:t>
            </a:r>
            <a:br>
              <a:rPr kumimoji="1" lang="en-GB" sz="3600" b="1" dirty="0" smtClean="0">
                <a:solidFill>
                  <a:srgbClr val="0F5494"/>
                </a:solidFill>
                <a:latin typeface="+mn-lt"/>
                <a:ea typeface="+mn-ea"/>
                <a:cs typeface="+mn-cs"/>
              </a:rPr>
            </a:br>
            <a:r>
              <a:rPr kumimoji="1" lang="en-GB" sz="3600" b="1" dirty="0" smtClean="0">
                <a:solidFill>
                  <a:srgbClr val="0F5494"/>
                </a:solidFill>
                <a:latin typeface="+mn-lt"/>
                <a:ea typeface="+mn-ea"/>
                <a:cs typeface="+mn-cs"/>
              </a:rPr>
              <a:t>for </a:t>
            </a:r>
            <a:r>
              <a:rPr kumimoji="1" lang="en-GB" sz="3600" b="1" dirty="0" err="1" smtClean="0">
                <a:solidFill>
                  <a:srgbClr val="0F5494"/>
                </a:solidFill>
                <a:latin typeface="+mn-lt"/>
                <a:ea typeface="+mn-ea"/>
                <a:cs typeface="+mn-cs"/>
              </a:rPr>
              <a:t>Clima</a:t>
            </a:r>
            <a:r>
              <a:rPr kumimoji="1" lang="en-GB" sz="3600" b="1" dirty="0" smtClean="0">
                <a:solidFill>
                  <a:srgbClr val="0F5494"/>
                </a:solidFill>
                <a:latin typeface="+mn-lt"/>
                <a:ea typeface="+mn-ea"/>
                <a:cs typeface="+mn-cs"/>
              </a:rPr>
              <a:t> East</a:t>
            </a:r>
            <a:endParaRPr kumimoji="1" lang="en-GB" sz="3600" b="1" dirty="0" smtClean="0">
              <a:solidFill>
                <a:srgbClr val="0F5494"/>
              </a:solidFill>
              <a:latin typeface="+mn-lt"/>
              <a:ea typeface="+mn-ea"/>
              <a:cs typeface="+mn-cs"/>
            </a:endParaRPr>
          </a:p>
        </p:txBody>
      </p:sp>
      <p:sp>
        <p:nvSpPr>
          <p:cNvPr id="27652" name="Rectangle 3"/>
          <p:cNvSpPr>
            <a:spLocks noGrp="1" noChangeArrowheads="1"/>
          </p:cNvSpPr>
          <p:nvPr>
            <p:ph type="body" idx="4294967295"/>
          </p:nvPr>
        </p:nvSpPr>
        <p:spPr>
          <a:xfrm>
            <a:off x="211472" y="2165684"/>
            <a:ext cx="8716962" cy="3951205"/>
          </a:xfrm>
        </p:spPr>
        <p:txBody>
          <a:bodyPr lIns="91423" tIns="45711" rIns="91423" bIns="45711">
            <a:normAutofit/>
          </a:bodyPr>
          <a:lstStyle/>
          <a:p>
            <a:pPr marL="177800" indent="12700" eaLnBrk="1" hangingPunct="1">
              <a:buClr>
                <a:srgbClr val="0F5494"/>
              </a:buClr>
              <a:defRPr/>
            </a:pPr>
            <a:r>
              <a:rPr lang="en-GB" i="0" dirty="0" smtClean="0"/>
              <a:t> </a:t>
            </a:r>
            <a:r>
              <a:rPr lang="en-GB" i="0" dirty="0" smtClean="0"/>
              <a:t>Evaluation of carbon “footprint” of AQG recommendations for BAT improvements in selected industries and transport country-by-country</a:t>
            </a:r>
          </a:p>
          <a:p>
            <a:pPr marL="177800" indent="12700" eaLnBrk="1" hangingPunct="1">
              <a:buClr>
                <a:srgbClr val="0F5494"/>
              </a:buClr>
              <a:defRPr/>
            </a:pPr>
            <a:r>
              <a:rPr lang="en-GB" dirty="0"/>
              <a:t> </a:t>
            </a:r>
            <a:r>
              <a:rPr lang="en-GB" dirty="0" smtClean="0"/>
              <a:t>Assessment of climate change </a:t>
            </a:r>
            <a:r>
              <a:rPr lang="en-GB" smtClean="0"/>
              <a:t>mitigation policy implications </a:t>
            </a:r>
            <a:r>
              <a:rPr lang="en-GB" dirty="0" smtClean="0"/>
              <a:t>of AQG proposals on regulatory policy improvements</a:t>
            </a:r>
            <a:endParaRPr lang="en-GB" i="0" dirty="0" smtClean="0"/>
          </a:p>
        </p:txBody>
      </p:sp>
      <p:sp>
        <p:nvSpPr>
          <p:cNvPr id="30725" name="Slide Number Placeholder 1"/>
          <p:cNvSpPr>
            <a:spLocks noGrp="1"/>
          </p:cNvSpPr>
          <p:nvPr>
            <p:ph type="sldNum" sz="quarter" idx="4294967295"/>
          </p:nvPr>
        </p:nvSpPr>
        <p:spPr>
          <a:xfrm>
            <a:off x="6553200" y="6245225"/>
            <a:ext cx="2133600" cy="476250"/>
          </a:xfrm>
          <a:prstGeom prst="rect">
            <a:avLst/>
          </a:prstGeom>
          <a:noFill/>
          <a:ln>
            <a:miter lim="800000"/>
            <a:headEnd/>
            <a:tailEnd/>
          </a:ln>
        </p:spPr>
        <p:txBody>
          <a:bodyPr/>
          <a:lstStyle/>
          <a:p>
            <a:fld id="{7331A22F-9A51-4AA2-B25D-FC9735E129E5}" type="slidenum">
              <a:rPr lang="en-GB" smtClean="0"/>
              <a:pPr/>
              <a:t>9</a:t>
            </a:fld>
            <a:endParaRPr lang="en-GB" smtClean="0"/>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02375" y="0"/>
            <a:ext cx="2841625" cy="858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11424919"/>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274</TotalTime>
  <Words>731</Words>
  <Application>Microsoft Office PowerPoint</Application>
  <PresentationFormat>Экран (4:3)</PresentationFormat>
  <Paragraphs>112</Paragraphs>
  <Slides>11</Slides>
  <Notes>4</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Office Theme</vt:lpstr>
      <vt:lpstr>Презентация PowerPoint</vt:lpstr>
      <vt:lpstr>Issues for discussion</vt:lpstr>
      <vt:lpstr>Environmental and Climate Policies: differences</vt:lpstr>
      <vt:lpstr>Environmental and Climate Policies: inter-linkages</vt:lpstr>
      <vt:lpstr>Environmental and Climate Policies: conflicts</vt:lpstr>
      <vt:lpstr>Co-benefits of mitigation policy</vt:lpstr>
      <vt:lpstr>EU climate and air quality: convergences</vt:lpstr>
      <vt:lpstr>EU 2050 Low carbon economy roadmap</vt:lpstr>
      <vt:lpstr>Welcomed AQG project’s inputs  for Clima East</vt:lpstr>
      <vt:lpstr>Further steps</vt:lpstr>
      <vt:lpstr>How to contact us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Zsolt Lengyel</dc:creator>
  <cp:lastModifiedBy>Your User Name</cp:lastModifiedBy>
  <cp:revision>148</cp:revision>
  <dcterms:created xsi:type="dcterms:W3CDTF">2013-05-22T13:22:35Z</dcterms:created>
  <dcterms:modified xsi:type="dcterms:W3CDTF">2014-04-21T14:14:16Z</dcterms:modified>
</cp:coreProperties>
</file>