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24" r:id="rId2"/>
    <p:sldId id="396" r:id="rId3"/>
    <p:sldId id="413" r:id="rId4"/>
    <p:sldId id="397" r:id="rId5"/>
    <p:sldId id="423" r:id="rId6"/>
    <p:sldId id="414" r:id="rId7"/>
    <p:sldId id="415" r:id="rId8"/>
    <p:sldId id="416" r:id="rId9"/>
    <p:sldId id="421" r:id="rId10"/>
    <p:sldId id="401" r:id="rId11"/>
    <p:sldId id="422" r:id="rId12"/>
    <p:sldId id="402" r:id="rId13"/>
    <p:sldId id="420" r:id="rId14"/>
    <p:sldId id="404" r:id="rId15"/>
    <p:sldId id="409" r:id="rId16"/>
    <p:sldId id="378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045E"/>
    <a:srgbClr val="D77249"/>
    <a:srgbClr val="5F015B"/>
    <a:srgbClr val="0066FF"/>
    <a:srgbClr val="5901CF"/>
    <a:srgbClr val="FFCC66"/>
    <a:srgbClr val="FF5050"/>
    <a:srgbClr val="E9E53B"/>
    <a:srgbClr val="FFFF99"/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5200" autoAdjust="0"/>
  </p:normalViewPr>
  <p:slideViewPr>
    <p:cSldViewPr>
      <p:cViewPr>
        <p:scale>
          <a:sx n="100" d="100"/>
          <a:sy n="100" d="100"/>
        </p:scale>
        <p:origin x="-1896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120EB-E034-49B0-9174-6DCFD20037F2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59030-A2DD-403A-A41B-84D71608A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D5F3A010-5C24-4441-AA09-F84D667FBE29}" type="datetimeFigureOut">
              <a:rPr lang="en-GB" smtClean="0"/>
              <a:pPr/>
              <a:t>24/09/2014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F12E0633-D742-427C-95D8-0F1C541939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24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18958-F946-4E52-80DC-D02C8EECAE7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47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281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005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64B4A-03F5-455C-8252-C0CF2427BA8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810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24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18958-F946-4E52-80DC-D02C8EECAE7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47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848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466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888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397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089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490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34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157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1470025"/>
          </a:xfrm>
        </p:spPr>
        <p:txBody>
          <a:bodyPr/>
          <a:lstStyle>
            <a:lvl1pPr algn="ctr">
              <a:defRPr b="0" i="0">
                <a:solidFill>
                  <a:srgbClr val="FFFFE1"/>
                </a:solidFill>
                <a:latin typeface="Eras Light IT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4401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2" descr="800px-Flag_of_Europe_sv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842184" cy="563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99806"/>
            <a:ext cx="7308304" cy="45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03B1-1DAA-40D1-A785-65800927D710}" type="datetime1">
              <a:rPr lang="en-GB" smtClean="0"/>
              <a:t>24/09/2014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53AD-ACD8-4EBB-8DF5-8CEA1A705EE8}" type="datetime1">
              <a:rPr lang="en-GB" smtClean="0"/>
              <a:t>24/09/2014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80000"/>
              </a:lnSpc>
              <a:defRPr sz="4000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/>
          <a:lstStyle>
            <a:lvl1pPr>
              <a:spcBef>
                <a:spcPts val="1200"/>
              </a:spcBef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7C72-4676-4BA1-815A-ABCEEB21EFFF}" type="datetime1">
              <a:rPr lang="en-GB" smtClean="0"/>
              <a:t>24/09/2014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3C6A-135E-4C6F-93DA-3418F29DD8CF}" type="datetime1">
              <a:rPr lang="en-GB" smtClean="0"/>
              <a:t>24/09/2014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30A-A491-4295-BEE6-388313CCAB3E}" type="datetime1">
              <a:rPr lang="en-GB" smtClean="0"/>
              <a:t>24/09/2014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22A6-56C5-4C61-B9D0-D790813245BA}" type="datetime1">
              <a:rPr lang="en-GB" smtClean="0"/>
              <a:t>24/09/2014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5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BDF1-07BB-481A-896E-67AC234B6CD4}" type="datetime1">
              <a:rPr lang="en-GB" smtClean="0"/>
              <a:t>24/09/2014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CCBF-27E6-4B3B-8B56-4E3A101587F8}" type="datetime1">
              <a:rPr lang="en-GB" smtClean="0"/>
              <a:t>24/09/2014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1CD1A-DB61-461A-89AE-909BAF9602C3}" type="datetime1">
              <a:rPr lang="en-GB" smtClean="0"/>
              <a:t>24/09/2014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DA99-19ED-4445-B9CB-21BBFB285F68}" type="datetime1">
              <a:rPr lang="en-GB" smtClean="0"/>
              <a:t>24/09/2014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9089FB1-A0E5-47A2-86E3-29821D2D87DB}" type="datetime1">
              <a:rPr lang="en-GB" smtClean="0"/>
              <a:t>24/09/2014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i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begak@gmail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guseva@muctr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784976" cy="921345"/>
          </a:xfrm>
        </p:spPr>
        <p:txBody>
          <a:bodyPr>
            <a:normAutofit/>
          </a:bodyPr>
          <a:lstStyle/>
          <a:p>
            <a:r>
              <a:rPr lang="ru-RU" sz="2800" dirty="0"/>
              <a:t>Управление качеством воздуха в странах Восточного региона ЕИСП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79512" y="1916832"/>
            <a:ext cx="8712968" cy="35283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  <a:tab pos="-900430" algn="l"/>
              </a:tabLst>
            </a:pP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положения и ожидаемое значение Федерального Закона 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21.07.2014 г. № 219 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относительно системы КПКЗ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tabLst>
                <a:tab pos="540385" algn="l"/>
                <a:tab pos="756285" algn="l"/>
                <a:tab pos="972185" algn="l"/>
                <a:tab pos="-900430" algn="l"/>
              </a:tabLst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  <a:tab pos="-900430" algn="l"/>
              </a:tabLst>
            </a:pPr>
            <a:r>
              <a:rPr lang="ru-RU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</a:rPr>
              <a:t>М.В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</a:rPr>
              <a:t>. Бегак, </a:t>
            </a:r>
            <a:r>
              <a:rPr lang="ru-RU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</a:rPr>
              <a:t>Т.В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</a:rPr>
              <a:t>. Гусева</a:t>
            </a:r>
            <a:endParaRPr lang="en-GB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946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03039"/>
            <a:ext cx="7020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Цели перехода промышленности на принципы НДТ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2988" y="1700213"/>
            <a:ext cx="792162" cy="339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042988" y="1700213"/>
            <a:ext cx="7921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latin typeface="Arial Narrow" pitchFamily="34" charset="0"/>
              </a:rPr>
              <a:t>НДТ</a:t>
            </a:r>
            <a:endParaRPr lang="ru-RU" sz="1600" b="1" dirty="0">
              <a:latin typeface="Arial Narrow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8313" y="2655888"/>
            <a:ext cx="1943100" cy="11969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468313" y="2665413"/>
            <a:ext cx="19431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>
                <a:latin typeface="Arial Narrow" pitchFamily="34" charset="0"/>
              </a:rPr>
              <a:t>Охрана окружающей среды.</a:t>
            </a:r>
          </a:p>
          <a:p>
            <a:pPr algn="ctr">
              <a:lnSpc>
                <a:spcPts val="1400"/>
              </a:lnSpc>
            </a:pPr>
            <a:r>
              <a:rPr lang="ru-RU" sz="1400">
                <a:latin typeface="Arial Narrow" pitchFamily="34" charset="0"/>
              </a:rPr>
              <a:t>Ужесточение нормирования выбросов и сбросов загрязняющих веществ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47692" y="1700213"/>
            <a:ext cx="792163" cy="339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20"/>
          <p:cNvSpPr txBox="1">
            <a:spLocks noChangeArrowheads="1"/>
          </p:cNvSpPr>
          <p:nvPr/>
        </p:nvSpPr>
        <p:spPr bwMode="auto">
          <a:xfrm>
            <a:off x="5147692" y="1700213"/>
            <a:ext cx="7921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Arial Narrow" pitchFamily="34" charset="0"/>
              </a:rPr>
              <a:t>НДТ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2292" y="2636838"/>
            <a:ext cx="1584325" cy="6842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3852292" y="2646363"/>
            <a:ext cx="158432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>
                <a:latin typeface="Arial Narrow" pitchFamily="34" charset="0"/>
              </a:rPr>
              <a:t>Модернизация существующих производств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52517" y="2636838"/>
            <a:ext cx="2592388" cy="10001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5652517" y="2646363"/>
            <a:ext cx="25923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>
                <a:latin typeface="Arial Narrow" pitchFamily="34" charset="0"/>
              </a:rPr>
              <a:t>Строительство производственных мощностей, отвечающих мировым показателям энергоэффективности и ресурсосбережения</a:t>
            </a:r>
          </a:p>
        </p:txBody>
      </p:sp>
      <p:cxnSp>
        <p:nvCxnSpPr>
          <p:cNvPr id="13" name="Соединительная линия уступом 12"/>
          <p:cNvCxnSpPr/>
          <p:nvPr/>
        </p:nvCxnSpPr>
        <p:spPr>
          <a:xfrm rot="5400000">
            <a:off x="4742086" y="2077244"/>
            <a:ext cx="596900" cy="50323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 rot="16200000" flipH="1">
            <a:off x="5755705" y="2085975"/>
            <a:ext cx="585788" cy="50323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2"/>
            <a:endCxn id="5" idx="0"/>
          </p:cNvCxnSpPr>
          <p:nvPr/>
        </p:nvCxnSpPr>
        <p:spPr>
          <a:xfrm>
            <a:off x="1439863" y="2039938"/>
            <a:ext cx="0" cy="61595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3563938" y="4941888"/>
            <a:ext cx="2046287" cy="6826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TextBox 47"/>
          <p:cNvSpPr txBox="1">
            <a:spLocks noChangeArrowheads="1"/>
          </p:cNvSpPr>
          <p:nvPr/>
        </p:nvSpPr>
        <p:spPr bwMode="auto">
          <a:xfrm>
            <a:off x="3563938" y="4949825"/>
            <a:ext cx="20161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>
                <a:latin typeface="Arial Narrow" pitchFamily="34" charset="0"/>
              </a:rPr>
              <a:t>Создание современного отечественного оборудования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72980" y="4006850"/>
            <a:ext cx="2098675" cy="6842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TextBox 49"/>
          <p:cNvSpPr txBox="1">
            <a:spLocks noChangeArrowheads="1"/>
          </p:cNvSpPr>
          <p:nvPr/>
        </p:nvSpPr>
        <p:spPr bwMode="auto">
          <a:xfrm>
            <a:off x="4274567" y="4016375"/>
            <a:ext cx="2097088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dirty="0">
                <a:latin typeface="Arial Narrow" pitchFamily="34" charset="0"/>
              </a:rPr>
              <a:t>Появление новых высокопроизводительных мест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796980" y="4941888"/>
            <a:ext cx="2303462" cy="6826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TextBox 51"/>
          <p:cNvSpPr txBox="1">
            <a:spLocks noChangeArrowheads="1"/>
          </p:cNvSpPr>
          <p:nvPr/>
        </p:nvSpPr>
        <p:spPr bwMode="auto">
          <a:xfrm>
            <a:off x="5796980" y="4949825"/>
            <a:ext cx="230346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>
                <a:latin typeface="Arial Narrow" pitchFamily="34" charset="0"/>
              </a:rPr>
              <a:t>Повышение конкурентоспособности российской промышленности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875463" y="4005263"/>
            <a:ext cx="2160587" cy="6842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788917" y="3321050"/>
            <a:ext cx="0" cy="39528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788917" y="3716338"/>
            <a:ext cx="15113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300217" y="3640138"/>
            <a:ext cx="0" cy="762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544567" y="3716338"/>
            <a:ext cx="0" cy="144462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4140076" y="3860800"/>
            <a:ext cx="1404492" cy="24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152776" y="3860800"/>
            <a:ext cx="0" cy="107473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516117" y="3860800"/>
            <a:ext cx="0" cy="107473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5544567" y="3860800"/>
            <a:ext cx="226853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7809930" y="3851275"/>
            <a:ext cx="3175" cy="15240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544567" y="3852863"/>
            <a:ext cx="3175" cy="153987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2635587" y="6096794"/>
            <a:ext cx="6408737" cy="4167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TextBox 121"/>
          <p:cNvSpPr txBox="1">
            <a:spLocks noChangeArrowheads="1"/>
          </p:cNvSpPr>
          <p:nvPr/>
        </p:nvSpPr>
        <p:spPr bwMode="auto">
          <a:xfrm>
            <a:off x="2653177" y="6169421"/>
            <a:ext cx="6408737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>
                <a:latin typeface="Arial Narrow" pitchFamily="34" charset="0"/>
              </a:rPr>
              <a:t>Ускоренный технологический рост во всех отраслях промышленности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6263" y="1196975"/>
            <a:ext cx="17272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u="sng" dirty="0">
                <a:solidFill>
                  <a:srgbClr val="5F015B"/>
                </a:solidFill>
                <a:latin typeface="Arial Narrow" pitchFamily="34" charset="0"/>
              </a:rPr>
              <a:t>Узкий взгляд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84092" y="1198563"/>
            <a:ext cx="252095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u="sng" dirty="0">
                <a:solidFill>
                  <a:srgbClr val="5F015B"/>
                </a:solidFill>
                <a:latin typeface="Arial Narrow" pitchFamily="34" charset="0"/>
              </a:rPr>
              <a:t>Широкий взгляд</a:t>
            </a: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/>
          <a:srcRect l="41756" t="45021" r="47139" b="36365"/>
          <a:stretch>
            <a:fillRect/>
          </a:stretch>
        </p:blipFill>
        <p:spPr bwMode="auto">
          <a:xfrm>
            <a:off x="6630417" y="1231900"/>
            <a:ext cx="533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Блок-схема: объединение 41"/>
          <p:cNvSpPr/>
          <p:nvPr/>
        </p:nvSpPr>
        <p:spPr>
          <a:xfrm>
            <a:off x="2339876" y="5733255"/>
            <a:ext cx="6408712" cy="354013"/>
          </a:xfrm>
          <a:prstGeom prst="flowChartMerge">
            <a:avLst/>
          </a:prstGeom>
          <a:solidFill>
            <a:schemeClr val="accent1"/>
          </a:solidFill>
          <a:ln>
            <a:solidFill>
              <a:srgbClr val="0E4D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53"/>
          <p:cNvSpPr txBox="1">
            <a:spLocks noChangeArrowheads="1"/>
          </p:cNvSpPr>
          <p:nvPr/>
        </p:nvSpPr>
        <p:spPr bwMode="auto">
          <a:xfrm>
            <a:off x="6731893" y="4022899"/>
            <a:ext cx="216058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dirty="0">
                <a:latin typeface="Arial Narrow" pitchFamily="34" charset="0"/>
              </a:rPr>
              <a:t>Улучшение экологической ситуации в промышленно развитых центрах России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 cstate="print"/>
          <a:srcRect l="25124" t="43304" r="62923" b="35600"/>
          <a:stretch>
            <a:fillRect/>
          </a:stretch>
        </p:blipFill>
        <p:spPr bwMode="auto">
          <a:xfrm>
            <a:off x="2268538" y="1196975"/>
            <a:ext cx="57308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55CB5236-7554-4126-9C40-540810450920}" type="slidenum">
              <a:rPr lang="en-US" altLang="ru-RU" sz="1600">
                <a:solidFill>
                  <a:schemeClr val="bg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 sz="1600" dirty="0">
              <a:solidFill>
                <a:schemeClr val="bg1"/>
              </a:solidFill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570830" y="404664"/>
            <a:ext cx="8147248" cy="49006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ras Medium ITC" pitchFamily="34" charset="0"/>
                <a:ea typeface="+mj-ea"/>
                <a:cs typeface="+mj-cs"/>
              </a:rPr>
              <a:t>НДТ: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ras Medium ITC" pitchFamily="34" charset="0"/>
                <a:ea typeface="+mj-ea"/>
                <a:cs typeface="+mj-cs"/>
              </a:rPr>
              <a:t> зачем и почему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Eras Medium IT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1152128"/>
          </a:xfrm>
        </p:spPr>
        <p:txBody>
          <a:bodyPr>
            <a:noAutofit/>
          </a:bodyPr>
          <a:lstStyle/>
          <a:p>
            <a:r>
              <a:rPr lang="ru-RU" sz="3600" b="1" i="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219</a:t>
            </a:r>
            <a:r>
              <a:rPr lang="ru-RU" sz="3600" b="1" i="0" dirty="0" smtClean="0">
                <a:solidFill>
                  <a:schemeClr val="accent1"/>
                </a:solidFill>
                <a:latin typeface="Eras Medium ITC" pitchFamily="34" charset="0"/>
              </a:rPr>
              <a:t>-ФЗ</a:t>
            </a:r>
            <a:r>
              <a:rPr lang="ru-RU" sz="3600" b="1" i="0" dirty="0">
                <a:solidFill>
                  <a:schemeClr val="accent1"/>
                </a:solidFill>
                <a:latin typeface="Eras Medium ITC" pitchFamily="34" charset="0"/>
              </a:rPr>
              <a:t>: ожидания </a:t>
            </a:r>
            <a:r>
              <a:rPr lang="ru-RU" sz="3600" b="1" i="0" dirty="0">
                <a:solidFill>
                  <a:schemeClr val="accent1"/>
                </a:solidFill>
                <a:latin typeface="Eras Medium ITC" pitchFamily="34" charset="0"/>
              </a:rPr>
              <a:t>и опасения заинтересованных </a:t>
            </a:r>
            <a:r>
              <a:rPr lang="ru-RU" sz="3600" b="1" i="0" dirty="0">
                <a:solidFill>
                  <a:schemeClr val="accent1"/>
                </a:solidFill>
                <a:latin typeface="Eras Medium ITC" pitchFamily="34" charset="0"/>
              </a:rPr>
              <a:t>сторон</a:t>
            </a:r>
            <a:endParaRPr lang="en-GB" sz="3600" b="1" i="0" dirty="0">
              <a:solidFill>
                <a:schemeClr val="accent1"/>
              </a:solidFill>
              <a:latin typeface="Eras Medium IT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328592"/>
          </a:xfrm>
        </p:spPr>
        <p:txBody>
          <a:bodyPr>
            <a:normAutofit lnSpcReduction="10000"/>
          </a:bodyPr>
          <a:lstStyle/>
          <a:p>
            <a:r>
              <a:rPr lang="ru-RU" sz="2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Федеральные органы власти: рассматривают как инструмент промышленной политики, направленный на распространение современных технологий.</a:t>
            </a:r>
          </a:p>
          <a:p>
            <a:r>
              <a:rPr lang="ru-RU" sz="2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Промышленность</a:t>
            </a:r>
            <a:r>
              <a:rPr lang="ru-RU" sz="2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в большинстве своём не </a:t>
            </a:r>
            <a:r>
              <a:rPr lang="ru-RU" sz="2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готова:</a:t>
            </a:r>
          </a:p>
          <a:p>
            <a:pPr lvl="1"/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Оптимисты ожидают упрощения разрешительной системы и установления реалистичных условий в КЭР</a:t>
            </a:r>
          </a:p>
          <a:p>
            <a:pPr lvl="1"/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Пессимисты опасаются установления обязательных , но невыполнимых условий НДТ и ужесточения контроля</a:t>
            </a:r>
          </a:p>
          <a:p>
            <a:r>
              <a:rPr lang="ru-RU" sz="2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Природоохранительные органы (на местах): изучают 219-ФЗ, вычленяют изменения, оценивают вероятные изменения на региональном уровне; готовыми их считать нельзя.</a:t>
            </a:r>
          </a:p>
          <a:p>
            <a:r>
              <a:rPr lang="ru-RU" sz="2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Общественность: опасается ухудшения состояния ОС в результате установления более мягких нормативов для промышленности.</a:t>
            </a:r>
            <a:endParaRPr lang="en-GB" sz="23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438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3"/>
          <p:cNvSpPr>
            <a:spLocks noChangeArrowheads="1"/>
          </p:cNvSpPr>
          <p:nvPr/>
        </p:nvSpPr>
        <p:spPr bwMode="auto">
          <a:xfrm>
            <a:off x="827063" y="1074504"/>
            <a:ext cx="936625" cy="5040000"/>
          </a:xfrm>
          <a:prstGeom prst="downArrow">
            <a:avLst>
              <a:gd name="adj1" fmla="val 46778"/>
              <a:gd name="adj2" fmla="val 41858"/>
            </a:avLst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250825" y="2997200"/>
            <a:ext cx="2124075" cy="698500"/>
            <a:chOff x="173" y="1300"/>
            <a:chExt cx="1338" cy="440"/>
          </a:xfrm>
        </p:grpSpPr>
        <p:sp>
          <p:nvSpPr>
            <p:cNvPr id="2" name="Rectangle 5"/>
            <p:cNvSpPr>
              <a:spLocks noChangeArrowheads="1"/>
            </p:cNvSpPr>
            <p:nvPr/>
          </p:nvSpPr>
          <p:spPr bwMode="auto">
            <a:xfrm>
              <a:off x="223" y="1300"/>
              <a:ext cx="1220" cy="440"/>
            </a:xfrm>
            <a:prstGeom prst="rect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36000" rIns="3600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473" name="Rectangle 6"/>
            <p:cNvSpPr>
              <a:spLocks noChangeArrowheads="1"/>
            </p:cNvSpPr>
            <p:nvPr/>
          </p:nvSpPr>
          <p:spPr bwMode="auto">
            <a:xfrm>
              <a:off x="173" y="1373"/>
              <a:ext cx="1338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altLang="ru-RU" sz="2000" b="1" dirty="0">
                  <a:solidFill>
                    <a:schemeClr val="bg1"/>
                  </a:solidFill>
                  <a:latin typeface="Calibri" pitchFamily="34" charset="0"/>
                </a:rPr>
                <a:t>2019 - 2022</a:t>
              </a:r>
              <a:endParaRPr lang="en-US" altLang="ru-RU" sz="20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2484438" y="1052513"/>
            <a:ext cx="6192837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Постановка предприятий на государственный учет</a:t>
            </a:r>
          </a:p>
          <a:p>
            <a:pPr algn="just" eaLnBrk="1" hangingPunct="1"/>
            <a:r>
              <a:rPr lang="ru-RU" alt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Введение механизмов экономического стимулирования</a:t>
            </a:r>
          </a:p>
          <a:p>
            <a:pPr algn="just" eaLnBrk="1" hangingPunct="1"/>
            <a:r>
              <a:rPr lang="ru-RU" alt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Издание всех подзаконных актов</a:t>
            </a:r>
          </a:p>
          <a:p>
            <a:pPr algn="just" eaLnBrk="1" hangingPunct="1"/>
            <a:r>
              <a:rPr lang="ru-RU" alt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Выбор </a:t>
            </a:r>
            <a:r>
              <a:rPr lang="ru-RU" alt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НДТ, разработка  </a:t>
            </a:r>
            <a:r>
              <a:rPr lang="ru-RU" alt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публикация </a:t>
            </a:r>
            <a:r>
              <a:rPr lang="ru-RU" alt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справочников</a:t>
            </a:r>
            <a:endParaRPr lang="ru-RU" alt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50825" y="4724400"/>
            <a:ext cx="2124075" cy="720725"/>
            <a:chOff x="172" y="2187"/>
            <a:chExt cx="1338" cy="440"/>
          </a:xfrm>
        </p:grpSpPr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31" y="2187"/>
              <a:ext cx="1220" cy="440"/>
            </a:xfrm>
            <a:prstGeom prst="rect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36000" rIns="3600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471" name="Rectangle 10"/>
            <p:cNvSpPr>
              <a:spLocks noChangeArrowheads="1"/>
            </p:cNvSpPr>
            <p:nvPr/>
          </p:nvSpPr>
          <p:spPr bwMode="auto">
            <a:xfrm>
              <a:off x="172" y="2260"/>
              <a:ext cx="1338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altLang="ru-RU" sz="2000" b="1" dirty="0" smtClean="0">
                  <a:solidFill>
                    <a:schemeClr val="bg1"/>
                  </a:solidFill>
                  <a:latin typeface="Calibri" pitchFamily="34" charset="0"/>
                </a:rPr>
                <a:t>2019 </a:t>
              </a:r>
              <a:r>
                <a:rPr lang="ru-RU" altLang="ru-RU" sz="2000" b="1" dirty="0">
                  <a:solidFill>
                    <a:schemeClr val="bg1"/>
                  </a:solidFill>
                  <a:latin typeface="Calibri" pitchFamily="34" charset="0"/>
                </a:rPr>
                <a:t>- </a:t>
              </a:r>
              <a:r>
                <a:rPr lang="ru-RU" altLang="ru-RU" sz="2000" b="1" dirty="0" smtClean="0">
                  <a:solidFill>
                    <a:schemeClr val="bg1"/>
                  </a:solidFill>
                  <a:latin typeface="Calibri" pitchFamily="34" charset="0"/>
                </a:rPr>
                <a:t>2025</a:t>
              </a:r>
              <a:endParaRPr lang="en-US" altLang="ru-RU" sz="20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287338" y="1196975"/>
            <a:ext cx="2124075" cy="698500"/>
            <a:chOff x="173" y="1300"/>
            <a:chExt cx="1338" cy="440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223" y="1300"/>
              <a:ext cx="1220" cy="440"/>
            </a:xfrm>
            <a:prstGeom prst="rect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36000" rIns="3600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00">
                <a:latin typeface="+mn-lt"/>
              </a:endParaRPr>
            </a:p>
          </p:txBody>
        </p:sp>
        <p:sp>
          <p:nvSpPr>
            <p:cNvPr id="19469" name="Rectangle 13"/>
            <p:cNvSpPr>
              <a:spLocks noChangeArrowheads="1"/>
            </p:cNvSpPr>
            <p:nvPr/>
          </p:nvSpPr>
          <p:spPr bwMode="auto">
            <a:xfrm>
              <a:off x="173" y="1373"/>
              <a:ext cx="1338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altLang="ru-RU" sz="2000" b="1" dirty="0">
                  <a:solidFill>
                    <a:schemeClr val="bg1"/>
                  </a:solidFill>
                  <a:latin typeface="Calibri" pitchFamily="34" charset="0"/>
                </a:rPr>
                <a:t>2015-2018</a:t>
              </a:r>
              <a:endParaRPr lang="en-US" altLang="ru-RU" sz="20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9463" name="Text Box 20"/>
          <p:cNvSpPr txBox="1">
            <a:spLocks noChangeArrowheads="1"/>
          </p:cNvSpPr>
          <p:nvPr/>
        </p:nvSpPr>
        <p:spPr bwMode="auto">
          <a:xfrm>
            <a:off x="2483768" y="2348880"/>
            <a:ext cx="6193507" cy="23666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ts val="1500"/>
              </a:lnSpc>
              <a:spcAft>
                <a:spcPts val="600"/>
              </a:spcAft>
            </a:pPr>
            <a:r>
              <a:rPr lang="ru-RU" alt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Создание межведомственной комиссии для рассмотрения программ повышения экологической эффективности предприятий</a:t>
            </a:r>
          </a:p>
          <a:p>
            <a:pPr eaLnBrk="1" hangingPunct="1">
              <a:lnSpc>
                <a:spcPts val="1500"/>
              </a:lnSpc>
            </a:pPr>
            <a:r>
              <a:rPr lang="ru-RU" alt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Переход на </a:t>
            </a:r>
            <a:r>
              <a:rPr lang="ru-RU" alt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КЭР 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для</a:t>
            </a:r>
            <a:r>
              <a:rPr lang="ru-RU" altLang="ru-RU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ts val="1500"/>
              </a:lnSpc>
              <a:buFont typeface="Arial" pitchFamily="34" charset="0"/>
              <a:buChar char="•"/>
            </a:pPr>
            <a:r>
              <a:rPr lang="ru-RU" alt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 300 предприятий крупнейших «загрязнителей», </a:t>
            </a:r>
          </a:p>
          <a:p>
            <a:pPr>
              <a:lnSpc>
                <a:spcPts val="1500"/>
              </a:lnSpc>
            </a:pPr>
            <a:r>
              <a:rPr lang="ru-RU" alt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суммарный вклад НВОС РФ которых не менее 60%;</a:t>
            </a:r>
            <a:endParaRPr lang="ru-RU" alt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ts val="1500"/>
              </a:lnSpc>
              <a:buFont typeface="Arial" pitchFamily="34" charset="0"/>
              <a:buChar char="•"/>
            </a:pPr>
            <a:r>
              <a:rPr lang="ru-RU" alt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всех </a:t>
            </a:r>
            <a:r>
              <a:rPr lang="ru-RU" alt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новых предприятий;</a:t>
            </a:r>
          </a:p>
          <a:p>
            <a:pPr eaLnBrk="1" hangingPunct="1">
              <a:lnSpc>
                <a:spcPts val="15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alt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предприятий</a:t>
            </a:r>
            <a:r>
              <a:rPr lang="ru-RU" alt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выразивших желание </a:t>
            </a:r>
          </a:p>
          <a:p>
            <a:pPr eaLnBrk="1" hangingPunct="1">
              <a:lnSpc>
                <a:spcPts val="1500"/>
              </a:lnSpc>
              <a:spcAft>
                <a:spcPts val="600"/>
              </a:spcAft>
            </a:pPr>
            <a:r>
              <a:rPr lang="ru-RU" alt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Увеличение коэффициентов платы за негативное воздействие до уровня, сопоставимого со стоимостью мероприятий по снижению уровня </a:t>
            </a:r>
            <a:r>
              <a:rPr lang="ru-RU" alt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загрязнений</a:t>
            </a:r>
            <a:endParaRPr lang="ru-RU" alt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64" name="Text Box 22"/>
          <p:cNvSpPr txBox="1">
            <a:spLocks noChangeArrowheads="1"/>
          </p:cNvSpPr>
          <p:nvPr/>
        </p:nvSpPr>
        <p:spPr bwMode="auto">
          <a:xfrm>
            <a:off x="2483768" y="4849813"/>
            <a:ext cx="6193507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Переход на </a:t>
            </a:r>
            <a:r>
              <a:rPr lang="ru-RU" alt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комплексные </a:t>
            </a:r>
            <a:r>
              <a:rPr lang="ru-RU" alt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экологические </a:t>
            </a:r>
            <a:r>
              <a:rPr lang="ru-RU" alt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разрешения всех  </a:t>
            </a:r>
            <a:r>
              <a:rPr lang="ru-RU" alt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остальных </a:t>
            </a:r>
            <a:r>
              <a:rPr lang="ru-RU" alt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предприятий отнесенных к области применения НДТ</a:t>
            </a:r>
            <a:endParaRPr lang="ru-RU" alt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1979712" y="0"/>
            <a:ext cx="7164288" cy="1052736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rPr>
              <a:t>Этапы введения новых инструментов природоохранной политики</a:t>
            </a:r>
          </a:p>
        </p:txBody>
      </p:sp>
      <p:sp>
        <p:nvSpPr>
          <p:cNvPr id="19466" name="Rectangle 42"/>
          <p:cNvSpPr>
            <a:spLocks noChangeArrowheads="1"/>
          </p:cNvSpPr>
          <p:nvPr/>
        </p:nvSpPr>
        <p:spPr bwMode="auto">
          <a:xfrm>
            <a:off x="3203848" y="5805264"/>
            <a:ext cx="4032398" cy="720080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89611" tIns="44806" rIns="89611" bIns="44806"/>
          <a:lstStyle/>
          <a:p>
            <a:pPr algn="ctr" eaLnBrk="1" hangingPunct="1"/>
            <a:r>
              <a:rPr lang="ru-RU" altLang="ru-RU" sz="2000" b="1" dirty="0" smtClean="0">
                <a:solidFill>
                  <a:srgbClr val="0060C0"/>
                </a:solidFill>
                <a:latin typeface="Calibri" pitchFamily="34" charset="0"/>
              </a:rPr>
              <a:t>Многие решения </a:t>
            </a:r>
            <a:r>
              <a:rPr lang="ru-RU" altLang="ru-RU" sz="2000" b="1" dirty="0">
                <a:solidFill>
                  <a:srgbClr val="0060C0"/>
                </a:solidFill>
                <a:latin typeface="Calibri" pitchFamily="34" charset="0"/>
              </a:rPr>
              <a:t>носят отсроченный характер</a:t>
            </a:r>
          </a:p>
        </p:txBody>
      </p:sp>
      <p:sp>
        <p:nvSpPr>
          <p:cNvPr id="19467" name="AutoShape 15"/>
          <p:cNvSpPr>
            <a:spLocks noChangeArrowheads="1"/>
          </p:cNvSpPr>
          <p:nvPr/>
        </p:nvSpPr>
        <p:spPr bwMode="auto">
          <a:xfrm>
            <a:off x="4716463" y="5373216"/>
            <a:ext cx="973137" cy="287337"/>
          </a:xfrm>
          <a:prstGeom prst="downArrow">
            <a:avLst>
              <a:gd name="adj1" fmla="val 50083"/>
              <a:gd name="adj2" fmla="val 34560"/>
            </a:avLst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55CB5236-7554-4126-9C40-540810450920}" type="slidenum">
              <a:rPr lang="en-US" altLang="ru-RU" sz="1600">
                <a:solidFill>
                  <a:schemeClr val="bg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 sz="1600" dirty="0">
              <a:solidFill>
                <a:schemeClr val="bg1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3600" b="1" i="0" dirty="0" smtClean="0">
                <a:solidFill>
                  <a:schemeClr val="accent1"/>
                </a:solidFill>
                <a:latin typeface="Eras Medium ITC" pitchFamily="34" charset="0"/>
              </a:rPr>
              <a:t>Этапы перехода к НДТ и КЭР</a:t>
            </a:r>
            <a:endParaRPr lang="ru-RU" sz="3600" b="1" i="0" dirty="0">
              <a:solidFill>
                <a:schemeClr val="accent1"/>
              </a:solidFill>
              <a:latin typeface="Eras Medium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556792"/>
            <a:ext cx="682601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365104"/>
            <a:ext cx="6771522" cy="230425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2123728" y="4293096"/>
            <a:ext cx="67687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лилиния 20"/>
          <p:cNvSpPr/>
          <p:nvPr/>
        </p:nvSpPr>
        <p:spPr bwMode="auto">
          <a:xfrm>
            <a:off x="251520" y="2276872"/>
            <a:ext cx="1656333" cy="864096"/>
          </a:xfrm>
          <a:custGeom>
            <a:avLst/>
            <a:gdLst>
              <a:gd name="connsiteX0" fmla="*/ 116687 w 700109"/>
              <a:gd name="connsiteY0" fmla="*/ 0 h 5207618"/>
              <a:gd name="connsiteX1" fmla="*/ 583422 w 700109"/>
              <a:gd name="connsiteY1" fmla="*/ 0 h 5207618"/>
              <a:gd name="connsiteX2" fmla="*/ 665932 w 700109"/>
              <a:gd name="connsiteY2" fmla="*/ 34177 h 5207618"/>
              <a:gd name="connsiteX3" fmla="*/ 700109 w 700109"/>
              <a:gd name="connsiteY3" fmla="*/ 116687 h 5207618"/>
              <a:gd name="connsiteX4" fmla="*/ 700109 w 700109"/>
              <a:gd name="connsiteY4" fmla="*/ 5207618 h 5207618"/>
              <a:gd name="connsiteX5" fmla="*/ 700109 w 700109"/>
              <a:gd name="connsiteY5" fmla="*/ 5207618 h 5207618"/>
              <a:gd name="connsiteX6" fmla="*/ 700109 w 700109"/>
              <a:gd name="connsiteY6" fmla="*/ 5207618 h 5207618"/>
              <a:gd name="connsiteX7" fmla="*/ 0 w 700109"/>
              <a:gd name="connsiteY7" fmla="*/ 5207618 h 5207618"/>
              <a:gd name="connsiteX8" fmla="*/ 0 w 700109"/>
              <a:gd name="connsiteY8" fmla="*/ 5207618 h 5207618"/>
              <a:gd name="connsiteX9" fmla="*/ 0 w 700109"/>
              <a:gd name="connsiteY9" fmla="*/ 5207618 h 5207618"/>
              <a:gd name="connsiteX10" fmla="*/ 0 w 700109"/>
              <a:gd name="connsiteY10" fmla="*/ 116687 h 5207618"/>
              <a:gd name="connsiteX11" fmla="*/ 34177 w 700109"/>
              <a:gd name="connsiteY11" fmla="*/ 34177 h 5207618"/>
              <a:gd name="connsiteX12" fmla="*/ 116687 w 700109"/>
              <a:gd name="connsiteY12" fmla="*/ 0 h 520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0109" h="5207618">
                <a:moveTo>
                  <a:pt x="700109" y="867955"/>
                </a:moveTo>
                <a:lnTo>
                  <a:pt x="700109" y="4339663"/>
                </a:lnTo>
                <a:cubicBezTo>
                  <a:pt x="700109" y="4569856"/>
                  <a:pt x="698456" y="4790624"/>
                  <a:pt x="695514" y="4953396"/>
                </a:cubicBezTo>
                <a:cubicBezTo>
                  <a:pt x="692572" y="5116168"/>
                  <a:pt x="688582" y="5207614"/>
                  <a:pt x="684422" y="5207614"/>
                </a:cubicBezTo>
                <a:lnTo>
                  <a:pt x="0" y="5207614"/>
                </a:lnTo>
                <a:lnTo>
                  <a:pt x="0" y="5207614"/>
                </a:lnTo>
                <a:lnTo>
                  <a:pt x="0" y="520761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684422" y="4"/>
                </a:lnTo>
                <a:cubicBezTo>
                  <a:pt x="688582" y="4"/>
                  <a:pt x="692572" y="91450"/>
                  <a:pt x="695514" y="254222"/>
                </a:cubicBezTo>
                <a:cubicBezTo>
                  <a:pt x="698456" y="416994"/>
                  <a:pt x="700109" y="637762"/>
                  <a:pt x="700109" y="867955"/>
                </a:cubicBezTo>
                <a:close/>
              </a:path>
            </a:pathLst>
          </a:custGeom>
          <a:solidFill>
            <a:srgbClr val="92D050">
              <a:alpha val="90000"/>
            </a:srgbClr>
          </a:solidFill>
          <a:ln w="38100">
            <a:solidFill>
              <a:srgbClr val="00B050">
                <a:alpha val="9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2391" tIns="70372" rIns="106567" bIns="70373" spcCol="1270" anchor="ctr"/>
          <a:lstStyle/>
          <a:p>
            <a:pPr marL="171450" lvl="1" indent="-171450" algn="ctr" defTabSz="8445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Льготы</a:t>
            </a:r>
          </a:p>
        </p:txBody>
      </p:sp>
      <p:sp>
        <p:nvSpPr>
          <p:cNvPr id="12" name="Полилиния 20"/>
          <p:cNvSpPr/>
          <p:nvPr/>
        </p:nvSpPr>
        <p:spPr bwMode="auto">
          <a:xfrm>
            <a:off x="323528" y="4869160"/>
            <a:ext cx="1656333" cy="864096"/>
          </a:xfrm>
          <a:custGeom>
            <a:avLst/>
            <a:gdLst>
              <a:gd name="connsiteX0" fmla="*/ 116687 w 700109"/>
              <a:gd name="connsiteY0" fmla="*/ 0 h 5207618"/>
              <a:gd name="connsiteX1" fmla="*/ 583422 w 700109"/>
              <a:gd name="connsiteY1" fmla="*/ 0 h 5207618"/>
              <a:gd name="connsiteX2" fmla="*/ 665932 w 700109"/>
              <a:gd name="connsiteY2" fmla="*/ 34177 h 5207618"/>
              <a:gd name="connsiteX3" fmla="*/ 700109 w 700109"/>
              <a:gd name="connsiteY3" fmla="*/ 116687 h 5207618"/>
              <a:gd name="connsiteX4" fmla="*/ 700109 w 700109"/>
              <a:gd name="connsiteY4" fmla="*/ 5207618 h 5207618"/>
              <a:gd name="connsiteX5" fmla="*/ 700109 w 700109"/>
              <a:gd name="connsiteY5" fmla="*/ 5207618 h 5207618"/>
              <a:gd name="connsiteX6" fmla="*/ 700109 w 700109"/>
              <a:gd name="connsiteY6" fmla="*/ 5207618 h 5207618"/>
              <a:gd name="connsiteX7" fmla="*/ 0 w 700109"/>
              <a:gd name="connsiteY7" fmla="*/ 5207618 h 5207618"/>
              <a:gd name="connsiteX8" fmla="*/ 0 w 700109"/>
              <a:gd name="connsiteY8" fmla="*/ 5207618 h 5207618"/>
              <a:gd name="connsiteX9" fmla="*/ 0 w 700109"/>
              <a:gd name="connsiteY9" fmla="*/ 5207618 h 5207618"/>
              <a:gd name="connsiteX10" fmla="*/ 0 w 700109"/>
              <a:gd name="connsiteY10" fmla="*/ 116687 h 5207618"/>
              <a:gd name="connsiteX11" fmla="*/ 34177 w 700109"/>
              <a:gd name="connsiteY11" fmla="*/ 34177 h 5207618"/>
              <a:gd name="connsiteX12" fmla="*/ 116687 w 700109"/>
              <a:gd name="connsiteY12" fmla="*/ 0 h 520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0109" h="5207618">
                <a:moveTo>
                  <a:pt x="700109" y="867955"/>
                </a:moveTo>
                <a:lnTo>
                  <a:pt x="700109" y="4339663"/>
                </a:lnTo>
                <a:cubicBezTo>
                  <a:pt x="700109" y="4569856"/>
                  <a:pt x="698456" y="4790624"/>
                  <a:pt x="695514" y="4953396"/>
                </a:cubicBezTo>
                <a:cubicBezTo>
                  <a:pt x="692572" y="5116168"/>
                  <a:pt x="688582" y="5207614"/>
                  <a:pt x="684422" y="5207614"/>
                </a:cubicBezTo>
                <a:lnTo>
                  <a:pt x="0" y="5207614"/>
                </a:lnTo>
                <a:lnTo>
                  <a:pt x="0" y="5207614"/>
                </a:lnTo>
                <a:lnTo>
                  <a:pt x="0" y="520761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684422" y="4"/>
                </a:lnTo>
                <a:cubicBezTo>
                  <a:pt x="688582" y="4"/>
                  <a:pt x="692572" y="91450"/>
                  <a:pt x="695514" y="254222"/>
                </a:cubicBezTo>
                <a:cubicBezTo>
                  <a:pt x="698456" y="416994"/>
                  <a:pt x="700109" y="637762"/>
                  <a:pt x="700109" y="867955"/>
                </a:cubicBezTo>
                <a:close/>
              </a:path>
            </a:pathLst>
          </a:custGeom>
          <a:solidFill>
            <a:srgbClr val="D77249">
              <a:alpha val="89804"/>
            </a:srgbClr>
          </a:solidFill>
          <a:ln w="38100">
            <a:solidFill>
              <a:srgbClr val="FF0000">
                <a:alpha val="9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2391" tIns="70372" rIns="106567" bIns="70373" spcCol="1270" anchor="ctr"/>
          <a:lstStyle/>
          <a:p>
            <a:pPr marL="171450" lvl="1" indent="-171450" algn="ctr" defTabSz="8445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Санкции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23528" y="244476"/>
            <a:ext cx="8496944" cy="11381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ras Medium ITC" pitchFamily="34" charset="0"/>
                <a:ea typeface="+mj-ea"/>
                <a:cs typeface="+mj-cs"/>
              </a:rPr>
              <a:t>Инструменты экономического стимулирования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Eras Medium IT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052736"/>
            <a:ext cx="8641085" cy="5544616"/>
          </a:xfrm>
        </p:spPr>
        <p:txBody>
          <a:bodyPr>
            <a:normAutofit fontScale="55000" lnSpcReduction="20000"/>
          </a:bodyPr>
          <a:lstStyle/>
          <a:p>
            <a:pPr marL="722313" lvl="1" indent="0" algn="just" eaLnBrk="1" hangingPunct="1">
              <a:lnSpc>
                <a:spcPct val="95000"/>
              </a:lnSpc>
              <a:buFontTx/>
              <a:buNone/>
            </a:pPr>
            <a:endParaRPr lang="ru-RU" altLang="ru-RU" sz="800" b="1" dirty="0" smtClean="0">
              <a:solidFill>
                <a:srgbClr val="0060C0"/>
              </a:solidFill>
              <a:latin typeface="+mj-lt"/>
            </a:endParaRPr>
          </a:p>
          <a:p>
            <a:pPr marL="722313" lvl="1" indent="0" algn="just" eaLnBrk="1" hangingPunct="1">
              <a:lnSpc>
                <a:spcPct val="95000"/>
              </a:lnSpc>
              <a:buFontTx/>
              <a:buNone/>
            </a:pPr>
            <a:r>
              <a:rPr lang="ru-RU" altLang="ru-RU" sz="3000" b="1" dirty="0" smtClean="0">
                <a:solidFill>
                  <a:srgbClr val="5C045E"/>
                </a:solidFill>
                <a:latin typeface="Arial" pitchFamily="34" charset="0"/>
                <a:cs typeface="Arial" pitchFamily="34" charset="0"/>
              </a:rPr>
              <a:t>Преимущества</a:t>
            </a:r>
            <a:r>
              <a:rPr lang="en-GB" altLang="ru-RU" sz="3000" b="1" dirty="0" smtClean="0">
                <a:solidFill>
                  <a:srgbClr val="5C04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000" b="1" dirty="0" smtClean="0">
                <a:solidFill>
                  <a:srgbClr val="5C045E"/>
                </a:solidFill>
                <a:latin typeface="Arial" pitchFamily="34" charset="0"/>
                <a:cs typeface="Arial" pitchFamily="34" charset="0"/>
              </a:rPr>
              <a:t>интегрированной процедуры выдачи разрешений</a:t>
            </a:r>
            <a:r>
              <a:rPr lang="en-GB" alt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altLang="ru-RU" sz="3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722313" lvl="2" indent="0"/>
            <a:r>
              <a:rPr lang="ru-RU" alt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Одна разрешительная процедура </a:t>
            </a:r>
            <a:r>
              <a:rPr lang="en-GB" alt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alt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одно разрешение </a:t>
            </a:r>
            <a:r>
              <a:rPr lang="en-GB" alt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alt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один контактный орган для предприятия</a:t>
            </a:r>
            <a:r>
              <a:rPr lang="en-GB" alt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722313" lvl="1" indent="0">
              <a:buFont typeface="Arial" pitchFamily="34" charset="0"/>
              <a:buChar char="•"/>
            </a:pPr>
            <a:r>
              <a:rPr lang="ru-RU" alt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alt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Координация</a:t>
            </a:r>
            <a:r>
              <a:rPr lang="en-GB" alt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различных разрешений и разрешительных процедур</a:t>
            </a:r>
            <a:endParaRPr lang="en-GB" altLang="ru-RU" sz="3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722313" lvl="1" indent="0" algn="just">
              <a:lnSpc>
                <a:spcPct val="95000"/>
              </a:lnSpc>
              <a:buFont typeface="Wingdings" pitchFamily="2" charset="2"/>
              <a:buChar char="§"/>
            </a:pPr>
            <a:r>
              <a:rPr lang="ru-RU" alt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alt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Защита от загрязнения ОС должна быть обеспечена с помощью применения наилучших доступных технологий с целью достижения высокого уровня защиты ОС в целом</a:t>
            </a:r>
            <a:r>
              <a:rPr lang="en-GB" alt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altLang="ru-RU" sz="3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722313" indent="0" eaLnBrk="1" hangingPunct="1">
              <a:buFontTx/>
              <a:buNone/>
            </a:pPr>
            <a:endParaRPr lang="ru-RU" altLang="ru-RU" sz="1600" b="1" dirty="0" smtClean="0">
              <a:solidFill>
                <a:srgbClr val="0060C0"/>
              </a:solidFill>
              <a:latin typeface="+mj-lt"/>
            </a:endParaRPr>
          </a:p>
          <a:p>
            <a:pPr marL="722313" indent="0" eaLnBrk="1" hangingPunct="1">
              <a:buFontTx/>
              <a:buNone/>
            </a:pPr>
            <a:endParaRPr lang="ru-RU" altLang="ru-RU" sz="1600" b="1" dirty="0" smtClean="0">
              <a:solidFill>
                <a:srgbClr val="0060C0"/>
              </a:solidFill>
              <a:latin typeface="+mj-lt"/>
            </a:endParaRPr>
          </a:p>
          <a:p>
            <a:pPr marL="722313" indent="0" eaLnBrk="1" hangingPunct="1">
              <a:buFontTx/>
              <a:buNone/>
            </a:pPr>
            <a:endParaRPr lang="ru-RU" altLang="ru-RU" sz="1600" b="1" dirty="0" smtClean="0">
              <a:solidFill>
                <a:srgbClr val="0060C0"/>
              </a:solidFill>
              <a:latin typeface="+mj-lt"/>
            </a:endParaRPr>
          </a:p>
          <a:p>
            <a:pPr marL="722313" indent="0" eaLnBrk="1" hangingPunct="1">
              <a:buFontTx/>
              <a:buNone/>
            </a:pPr>
            <a:endParaRPr lang="ru-RU" altLang="ru-RU" sz="1600" b="1" dirty="0" smtClean="0">
              <a:solidFill>
                <a:srgbClr val="0060C0"/>
              </a:solidFill>
              <a:latin typeface="+mj-lt"/>
            </a:endParaRPr>
          </a:p>
          <a:p>
            <a:pPr marL="722313" indent="0" eaLnBrk="1" hangingPunct="1">
              <a:buFontTx/>
              <a:buNone/>
            </a:pPr>
            <a:endParaRPr lang="ru-RU" altLang="ru-RU" sz="1600" b="1" dirty="0" smtClean="0">
              <a:solidFill>
                <a:srgbClr val="0060C0"/>
              </a:solidFill>
              <a:latin typeface="+mj-lt"/>
            </a:endParaRPr>
          </a:p>
          <a:p>
            <a:pPr marL="722313" indent="0" eaLnBrk="1" hangingPunct="1">
              <a:buFontTx/>
              <a:buNone/>
            </a:pPr>
            <a:endParaRPr lang="ru-RU" altLang="ru-RU" sz="1600" dirty="0" smtClean="0">
              <a:solidFill>
                <a:srgbClr val="0060C0"/>
              </a:solidFill>
              <a:latin typeface="+mj-lt"/>
            </a:endParaRPr>
          </a:p>
          <a:p>
            <a:pPr marL="722313" indent="0" eaLnBrk="1" hangingPunct="1">
              <a:buFontTx/>
              <a:buNone/>
            </a:pPr>
            <a:endParaRPr lang="ru-RU" altLang="ru-RU" sz="3000" b="1" dirty="0" smtClean="0">
              <a:solidFill>
                <a:srgbClr val="5C045E"/>
              </a:solidFill>
              <a:latin typeface="Arial" pitchFamily="34" charset="0"/>
              <a:cs typeface="Arial" pitchFamily="34" charset="0"/>
            </a:endParaRPr>
          </a:p>
          <a:p>
            <a:pPr marL="722313" indent="0" eaLnBrk="1" hangingPunct="1">
              <a:buFontTx/>
              <a:buNone/>
            </a:pPr>
            <a:endParaRPr lang="ru-RU" altLang="ru-RU" sz="3000" b="1" dirty="0">
              <a:solidFill>
                <a:srgbClr val="5C045E"/>
              </a:solidFill>
              <a:latin typeface="Arial" pitchFamily="34" charset="0"/>
              <a:cs typeface="Arial" pitchFamily="34" charset="0"/>
            </a:endParaRPr>
          </a:p>
          <a:p>
            <a:pPr marL="722313" indent="0" eaLnBrk="1" hangingPunct="1">
              <a:buFontTx/>
              <a:buNone/>
            </a:pPr>
            <a:r>
              <a:rPr lang="ru-RU" altLang="ru-RU" sz="3000" b="1" dirty="0" smtClean="0">
                <a:solidFill>
                  <a:srgbClr val="5C045E"/>
                </a:solidFill>
                <a:latin typeface="Arial" pitchFamily="34" charset="0"/>
                <a:cs typeface="Arial" pitchFamily="34" charset="0"/>
              </a:rPr>
              <a:t>Предельные значения выбросов, сбросов и технические меры:</a:t>
            </a:r>
            <a:r>
              <a:rPr lang="en-US" altLang="ru-RU" sz="3000" b="1" dirty="0" smtClean="0">
                <a:solidFill>
                  <a:srgbClr val="5C045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 sz="3000" b="1" dirty="0" smtClean="0">
              <a:solidFill>
                <a:srgbClr val="5C045E"/>
              </a:solidFill>
              <a:latin typeface="Arial" pitchFamily="34" charset="0"/>
              <a:cs typeface="Arial" pitchFamily="34" charset="0"/>
            </a:endParaRPr>
          </a:p>
          <a:p>
            <a:pPr marL="722313" indent="0">
              <a:spcBef>
                <a:spcPts val="200"/>
              </a:spcBef>
            </a:pPr>
            <a:r>
              <a:rPr lang="ru-RU" altLang="ru-RU" sz="3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должны основываться на</a:t>
            </a:r>
            <a:r>
              <a:rPr lang="en-US" altLang="ru-RU" sz="3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НДТ;</a:t>
            </a:r>
          </a:p>
          <a:p>
            <a:pPr marL="722313" indent="0">
              <a:spcBef>
                <a:spcPts val="200"/>
              </a:spcBef>
            </a:pPr>
            <a:r>
              <a:rPr lang="ru-RU" alt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не связаны с предписанием использования каких-либо методов или </a:t>
            </a:r>
            <a:br>
              <a:rPr lang="ru-RU" alt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специальных технологий; </a:t>
            </a:r>
          </a:p>
          <a:p>
            <a:pPr marL="722313" indent="0">
              <a:spcBef>
                <a:spcPts val="200"/>
              </a:spcBef>
            </a:pPr>
            <a:r>
              <a:rPr lang="ru-RU" alt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предполагают наличие программ повышения экологической результативности</a:t>
            </a:r>
            <a:endParaRPr lang="en-GB" altLang="ru-RU" sz="3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722313" lvl="1" indent="0" eaLnBrk="1" hangingPunct="1">
              <a:spcBef>
                <a:spcPts val="200"/>
              </a:spcBef>
              <a:buFontTx/>
              <a:buNone/>
            </a:pPr>
            <a:endParaRPr lang="de-DE" altLang="ru-RU" sz="1600" dirty="0" smtClean="0">
              <a:latin typeface="+mj-lt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25514" y="2996952"/>
            <a:ext cx="8266966" cy="1907083"/>
            <a:chOff x="748" y="1113"/>
            <a:chExt cx="4309" cy="521"/>
          </a:xfrm>
        </p:grpSpPr>
        <p:sp>
          <p:nvSpPr>
            <p:cNvPr id="10252" name="AutoShape 12"/>
            <p:cNvSpPr>
              <a:spLocks noChangeArrowheads="1"/>
            </p:cNvSpPr>
            <p:nvPr/>
          </p:nvSpPr>
          <p:spPr bwMode="auto">
            <a:xfrm>
              <a:off x="748" y="1113"/>
              <a:ext cx="1368" cy="521"/>
            </a:xfrm>
            <a:prstGeom prst="homePlate">
              <a:avLst>
                <a:gd name="adj" fmla="val 29746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0" rIns="36000" bIns="0" anchor="ctr"/>
            <a:lstStyle/>
            <a:p>
              <a:pPr algn="ctr"/>
              <a:r>
                <a:rPr lang="ru-RU" altLang="ru-RU" sz="2000" b="1" dirty="0">
                  <a:solidFill>
                    <a:srgbClr val="7030A0"/>
                  </a:solidFill>
                  <a:latin typeface="Calibri" pitchFamily="34" charset="0"/>
                </a:rPr>
                <a:t>Нормирование, основанное на результатах объективных</a:t>
              </a:r>
            </a:p>
            <a:p>
              <a:pPr algn="ctr"/>
              <a:r>
                <a:rPr lang="ru-RU" altLang="ru-RU" sz="2000" b="1" dirty="0" smtClean="0">
                  <a:solidFill>
                    <a:srgbClr val="7030A0"/>
                  </a:solidFill>
                  <a:latin typeface="Calibri" pitchFamily="34" charset="0"/>
                </a:rPr>
                <a:t>данных</a:t>
              </a:r>
              <a:endParaRPr lang="ru-RU" altLang="ru-RU" sz="2000" b="1" dirty="0">
                <a:solidFill>
                  <a:srgbClr val="7030A0"/>
                </a:solidFill>
                <a:latin typeface="Calibri" pitchFamily="34" charset="0"/>
              </a:endParaRPr>
            </a:p>
          </p:txBody>
        </p:sp>
        <p:sp>
          <p:nvSpPr>
            <p:cNvPr id="10253" name="AutoShape 13"/>
            <p:cNvSpPr>
              <a:spLocks noChangeArrowheads="1"/>
            </p:cNvSpPr>
            <p:nvPr/>
          </p:nvSpPr>
          <p:spPr bwMode="auto">
            <a:xfrm>
              <a:off x="3469" y="1113"/>
              <a:ext cx="1588" cy="521"/>
            </a:xfrm>
            <a:prstGeom prst="chevron">
              <a:avLst>
                <a:gd name="adj" fmla="val 3091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180975" eaLnBrk="1" hangingPunct="1">
                <a:lnSpc>
                  <a:spcPts val="900"/>
                </a:lnSpc>
              </a:pPr>
              <a:endParaRPr lang="ru-RU" altLang="ru-RU" sz="14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0254" name="Text Box 14"/>
            <p:cNvSpPr txBox="1">
              <a:spLocks noChangeArrowheads="1"/>
            </p:cNvSpPr>
            <p:nvPr/>
          </p:nvSpPr>
          <p:spPr bwMode="auto">
            <a:xfrm>
              <a:off x="3627" y="1113"/>
              <a:ext cx="1350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lnSpc>
                  <a:spcPct val="80000"/>
                </a:lnSpc>
              </a:pPr>
              <a:r>
                <a:rPr lang="ru-RU" altLang="ru-RU" sz="2000" b="1" dirty="0">
                  <a:solidFill>
                    <a:srgbClr val="7030A0"/>
                  </a:solidFill>
                  <a:latin typeface="Calibri" pitchFamily="34" charset="0"/>
                </a:rPr>
                <a:t>Планирование мероприятий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ru-RU" altLang="ru-RU" sz="2000" b="1" dirty="0">
                  <a:solidFill>
                    <a:srgbClr val="7030A0"/>
                  </a:solidFill>
                  <a:latin typeface="Calibri" pitchFamily="34" charset="0"/>
                </a:rPr>
                <a:t>направленных на снижение и предотвращение загрязнения</a:t>
              </a:r>
            </a:p>
          </p:txBody>
        </p:sp>
        <p:sp>
          <p:nvSpPr>
            <p:cNvPr id="10255" name="AutoShape 15"/>
            <p:cNvSpPr>
              <a:spLocks noChangeArrowheads="1"/>
            </p:cNvSpPr>
            <p:nvPr/>
          </p:nvSpPr>
          <p:spPr bwMode="auto">
            <a:xfrm>
              <a:off x="1995" y="1113"/>
              <a:ext cx="1591" cy="521"/>
            </a:xfrm>
            <a:prstGeom prst="chevron">
              <a:avLst>
                <a:gd name="adj" fmla="val 30976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180975" eaLnBrk="1" hangingPunct="1">
                <a:lnSpc>
                  <a:spcPts val="900"/>
                </a:lnSpc>
              </a:pPr>
              <a:endParaRPr lang="ru-RU" altLang="ru-RU" sz="14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0256" name="Text Box 16"/>
            <p:cNvSpPr txBox="1">
              <a:spLocks noChangeArrowheads="1"/>
            </p:cNvSpPr>
            <p:nvPr/>
          </p:nvSpPr>
          <p:spPr bwMode="auto">
            <a:xfrm>
              <a:off x="2154" y="1113"/>
              <a:ext cx="1391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/>
              <a:r>
                <a:rPr lang="ru-RU" altLang="ru-RU" sz="2000" b="1" dirty="0">
                  <a:solidFill>
                    <a:srgbClr val="7030A0"/>
                  </a:solidFill>
                  <a:latin typeface="Calibri" pitchFamily="34" charset="0"/>
                </a:rPr>
                <a:t>Установление достижимых</a:t>
              </a:r>
            </a:p>
            <a:p>
              <a:pPr algn="ctr" eaLnBrk="1" hangingPunct="1"/>
              <a:r>
                <a:rPr lang="ru-RU" altLang="ru-RU" sz="2000" b="1" dirty="0">
                  <a:solidFill>
                    <a:srgbClr val="7030A0"/>
                  </a:solidFill>
                  <a:latin typeface="Calibri" pitchFamily="34" charset="0"/>
                </a:rPr>
                <a:t>целей по снижению</a:t>
              </a:r>
            </a:p>
            <a:p>
              <a:pPr algn="ctr" eaLnBrk="1" hangingPunct="1"/>
              <a:r>
                <a:rPr lang="ru-RU" altLang="ru-RU" sz="2000" b="1" dirty="0">
                  <a:solidFill>
                    <a:srgbClr val="7030A0"/>
                  </a:solidFill>
                  <a:latin typeface="Calibri" pitchFamily="34" charset="0"/>
                </a:rPr>
                <a:t>воздействия</a:t>
              </a:r>
            </a:p>
          </p:txBody>
        </p: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179512" y="116632"/>
            <a:ext cx="8136904" cy="792088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Статья </a:t>
            </a:r>
            <a:r>
              <a:rPr lang="ru-RU" sz="3900" b="1" dirty="0">
                <a:solidFill>
                  <a:schemeClr val="accent1"/>
                </a:solidFill>
                <a:latin typeface="Eras Medium ITC" pitchFamily="34" charset="0"/>
                <a:ea typeface="+mj-ea"/>
                <a:cs typeface="+mj-cs"/>
              </a:rPr>
              <a:t>Разрешительная </a:t>
            </a:r>
            <a:r>
              <a:rPr lang="ru-RU" sz="3900" b="1" dirty="0" smtClean="0">
                <a:solidFill>
                  <a:schemeClr val="accent1"/>
                </a:solidFill>
                <a:latin typeface="Eras Medium ITC" pitchFamily="34" charset="0"/>
                <a:ea typeface="+mj-ea"/>
                <a:cs typeface="+mj-cs"/>
              </a:rPr>
              <a:t>процедура</a:t>
            </a:r>
            <a:endParaRPr lang="ru-RU" sz="4100" b="1" dirty="0">
              <a:solidFill>
                <a:schemeClr val="accent1"/>
              </a:solidFill>
              <a:latin typeface="Eras Medium ITC" pitchFamily="34" charset="0"/>
              <a:ea typeface="+mj-ea"/>
              <a:cs typeface="+mj-cs"/>
            </a:endParaRPr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55CB5236-7554-4126-9C40-540810450920}" type="slidenum">
              <a:rPr lang="en-US" altLang="ru-RU" sz="1600">
                <a:solidFill>
                  <a:schemeClr val="bg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alt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9"/>
          <p:cNvSpPr txBox="1">
            <a:spLocks noChangeArrowheads="1"/>
          </p:cNvSpPr>
          <p:nvPr/>
        </p:nvSpPr>
        <p:spPr bwMode="auto">
          <a:xfrm>
            <a:off x="190726" y="828172"/>
            <a:ext cx="8640762" cy="40335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0000" tIns="90000" rIns="90000" bIns="90000">
            <a:spAutoFit/>
          </a:bodyPr>
          <a:lstStyle/>
          <a:p>
            <a:pPr marL="182563" indent="-182563"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sz="1600" b="1" dirty="0">
                <a:solidFill>
                  <a:srgbClr val="0060C0"/>
                </a:solidFill>
              </a:rPr>
              <a:t> </a:t>
            </a:r>
            <a:r>
              <a:rPr lang="ru-RU" altLang="ru-RU" b="1" dirty="0" smtClean="0">
                <a:solidFill>
                  <a:srgbClr val="0060C0"/>
                </a:solidFill>
                <a:latin typeface="Arial" pitchFamily="34" charset="0"/>
                <a:cs typeface="Arial" pitchFamily="34" charset="0"/>
              </a:rPr>
              <a:t>утвержд</a:t>
            </a:r>
            <a:r>
              <a:rPr lang="ru-RU" altLang="ru-RU" b="1" dirty="0">
                <a:solidFill>
                  <a:srgbClr val="0060C0"/>
                </a:solidFill>
                <a:latin typeface="Arial" pitchFamily="34" charset="0"/>
                <a:cs typeface="Arial" pitchFamily="34" charset="0"/>
              </a:rPr>
              <a:t>ё</a:t>
            </a:r>
            <a:r>
              <a:rPr lang="ru-RU" altLang="ru-RU" b="1" dirty="0" smtClean="0">
                <a:solidFill>
                  <a:srgbClr val="0060C0"/>
                </a:solidFill>
                <a:latin typeface="Arial" pitchFamily="34" charset="0"/>
                <a:cs typeface="Arial" pitchFamily="34" charset="0"/>
              </a:rPr>
              <a:t>н </a:t>
            </a:r>
            <a:r>
              <a:rPr lang="ru-RU" altLang="ru-RU" b="1" dirty="0">
                <a:solidFill>
                  <a:srgbClr val="0060C0"/>
                </a:solidFill>
                <a:latin typeface="Arial" pitchFamily="34" charset="0"/>
                <a:cs typeface="Arial" pitchFamily="34" charset="0"/>
              </a:rPr>
              <a:t>распоряжением Правительства </a:t>
            </a:r>
            <a:r>
              <a:rPr lang="ru-RU" altLang="ru-RU" b="1" dirty="0" smtClean="0">
                <a:solidFill>
                  <a:srgbClr val="0060C0"/>
                </a:solidFill>
                <a:latin typeface="Arial" pitchFamily="34" charset="0"/>
                <a:cs typeface="Arial" pitchFamily="34" charset="0"/>
              </a:rPr>
              <a:t>РФ от </a:t>
            </a:r>
            <a:r>
              <a:rPr lang="ru-RU" altLang="ru-RU" b="1" dirty="0">
                <a:solidFill>
                  <a:srgbClr val="0060C0"/>
                </a:solidFill>
                <a:latin typeface="Arial" pitchFamily="34" charset="0"/>
                <a:cs typeface="Arial" pitchFamily="34" charset="0"/>
              </a:rPr>
              <a:t>19 марта 2014 г. № 398-р</a:t>
            </a:r>
          </a:p>
        </p:txBody>
      </p:sp>
      <p:sp>
        <p:nvSpPr>
          <p:cNvPr id="31" name="Скругленный прямоугольник 4"/>
          <p:cNvSpPr/>
          <p:nvPr/>
        </p:nvSpPr>
        <p:spPr bwMode="auto">
          <a:xfrm>
            <a:off x="647700" y="4392613"/>
            <a:ext cx="3852863" cy="7953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53340" tIns="53340" rIns="53340" bIns="53340" spcCol="1270" anchor="ctr"/>
          <a:lstStyle/>
          <a:p>
            <a:pPr algn="ctr" defTabSz="622300" eaLnBrk="1" fontAlgn="auto" hangingPunct="1">
              <a:spcBef>
                <a:spcPts val="0"/>
              </a:spcBef>
              <a:spcAft>
                <a:spcPct val="35000"/>
              </a:spcAft>
              <a:defRPr/>
            </a:pPr>
            <a:endParaRPr lang="ru-RU" sz="1400" dirty="0"/>
          </a:p>
        </p:txBody>
      </p:sp>
      <p:sp>
        <p:nvSpPr>
          <p:cNvPr id="21508" name="Text Box 39"/>
          <p:cNvSpPr txBox="1">
            <a:spLocks noChangeArrowheads="1"/>
          </p:cNvSpPr>
          <p:nvPr/>
        </p:nvSpPr>
        <p:spPr bwMode="auto">
          <a:xfrm>
            <a:off x="107950" y="5325939"/>
            <a:ext cx="8928100" cy="147441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0000" tIns="90000" rIns="90000" bIns="90000">
            <a:spAutoFit/>
          </a:bodyPr>
          <a:lstStyle/>
          <a:p>
            <a:pPr eaLnBrk="1" hangingPunct="1"/>
            <a:r>
              <a:rPr lang="ru-RU" altLang="ru-RU" sz="1400" u="sng" dirty="0">
                <a:latin typeface="Arial" pitchFamily="34" charset="0"/>
                <a:cs typeface="Arial" pitchFamily="34" charset="0"/>
              </a:rPr>
              <a:t>Федеральные органы  исполнительной власти</a:t>
            </a:r>
            <a:r>
              <a:rPr lang="ru-RU" altLang="ru-RU" sz="1400" dirty="0">
                <a:latin typeface="Arial" pitchFamily="34" charset="0"/>
                <a:cs typeface="Arial" pitchFamily="34" charset="0"/>
              </a:rPr>
              <a:t>:   </a:t>
            </a:r>
          </a:p>
          <a:p>
            <a:pPr eaLnBrk="1" hangingPunct="1"/>
            <a:r>
              <a:rPr lang="ru-RU" altLang="ru-RU" sz="1400" dirty="0" err="1">
                <a:latin typeface="Arial" pitchFamily="34" charset="0"/>
                <a:cs typeface="Arial" pitchFamily="34" charset="0"/>
              </a:rPr>
              <a:t>Минпромторг</a:t>
            </a:r>
            <a:r>
              <a:rPr lang="ru-RU" altLang="ru-RU" sz="1400" dirty="0">
                <a:latin typeface="Arial" pitchFamily="34" charset="0"/>
                <a:cs typeface="Arial" pitchFamily="34" charset="0"/>
              </a:rPr>
              <a:t> России, Минэкономразвития России, Минприроды России, Минэнерго России, Минсельхоз России, Минтранс России, Минстрой России, </a:t>
            </a:r>
            <a:r>
              <a:rPr lang="ru-RU" altLang="ru-RU" sz="1400" dirty="0" err="1">
                <a:latin typeface="Arial" pitchFamily="34" charset="0"/>
                <a:cs typeface="Arial" pitchFamily="34" charset="0"/>
              </a:rPr>
              <a:t>Минрегион</a:t>
            </a:r>
            <a:r>
              <a:rPr lang="ru-RU" altLang="ru-RU" sz="1400" dirty="0">
                <a:latin typeface="Arial" pitchFamily="34" charset="0"/>
                <a:cs typeface="Arial" pitchFamily="34" charset="0"/>
              </a:rPr>
              <a:t> России, Минфин России, </a:t>
            </a:r>
            <a:r>
              <a:rPr lang="ru-RU" altLang="ru-RU" sz="1400" dirty="0" err="1">
                <a:latin typeface="Arial" pitchFamily="34" charset="0"/>
                <a:cs typeface="Arial" pitchFamily="34" charset="0"/>
              </a:rPr>
              <a:t>Росстандарт</a:t>
            </a:r>
            <a:r>
              <a:rPr lang="ru-RU" altLang="ru-RU" sz="1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/>
            <a:r>
              <a:rPr lang="ru-RU" altLang="ru-RU" sz="1400" u="sng" dirty="0">
                <a:latin typeface="Arial" pitchFamily="34" charset="0"/>
                <a:cs typeface="Arial" pitchFamily="34" charset="0"/>
              </a:rPr>
              <a:t>с участием  организаций: </a:t>
            </a:r>
          </a:p>
          <a:p>
            <a:pPr eaLnBrk="1" hangingPunct="1"/>
            <a:r>
              <a:rPr lang="ru-RU" altLang="ru-RU" sz="1400" dirty="0">
                <a:latin typeface="Arial" pitchFamily="34" charset="0"/>
                <a:cs typeface="Arial" pitchFamily="34" charset="0"/>
              </a:rPr>
              <a:t>«Деловая Россия», </a:t>
            </a:r>
            <a:r>
              <a:rPr lang="ru-RU" altLang="ru-RU" sz="1400" dirty="0" smtClean="0">
                <a:latin typeface="Arial" pitchFamily="34" charset="0"/>
                <a:cs typeface="Arial" pitchFamily="34" charset="0"/>
              </a:rPr>
              <a:t>Российский </a:t>
            </a:r>
            <a:r>
              <a:rPr lang="ru-RU" altLang="ru-RU" sz="1400" dirty="0">
                <a:latin typeface="Arial" pitchFamily="34" charset="0"/>
                <a:cs typeface="Arial" pitchFamily="34" charset="0"/>
              </a:rPr>
              <a:t>союз промышленников и </a:t>
            </a:r>
            <a:r>
              <a:rPr lang="ru-RU" altLang="ru-RU" sz="1400" dirty="0" smtClean="0">
                <a:latin typeface="Arial" pitchFamily="34" charset="0"/>
                <a:cs typeface="Arial" pitchFamily="34" charset="0"/>
              </a:rPr>
              <a:t>предпринимателей, Торгово-промышленная </a:t>
            </a:r>
            <a:r>
              <a:rPr lang="ru-RU" altLang="ru-RU" sz="1400" dirty="0" err="1" smtClean="0">
                <a:latin typeface="Arial" pitchFamily="34" charset="0"/>
                <a:cs typeface="Arial" pitchFamily="34" charset="0"/>
              </a:rPr>
              <a:t>палатыаРоссийской</a:t>
            </a:r>
            <a:r>
              <a:rPr lang="ru-RU" alt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400" dirty="0">
                <a:latin typeface="Arial" pitchFamily="34" charset="0"/>
                <a:cs typeface="Arial" pitchFamily="34" charset="0"/>
              </a:rPr>
              <a:t>Федерации</a:t>
            </a:r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2771800" y="5175966"/>
            <a:ext cx="3384550" cy="358775"/>
            <a:chOff x="4002003" y="3086989"/>
            <a:chExt cx="418202" cy="153154"/>
          </a:xfrm>
          <a:solidFill>
            <a:schemeClr val="tx2">
              <a:lumMod val="75000"/>
            </a:schemeClr>
          </a:solidFill>
        </p:grpSpPr>
        <p:sp>
          <p:nvSpPr>
            <p:cNvPr id="54" name="Стрелка вправо 53"/>
            <p:cNvSpPr/>
            <p:nvPr/>
          </p:nvSpPr>
          <p:spPr>
            <a:xfrm rot="5375727">
              <a:off x="4134527" y="2954465"/>
              <a:ext cx="153154" cy="41820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Стрелка вправо 4"/>
            <p:cNvSpPr/>
            <p:nvPr/>
          </p:nvSpPr>
          <p:spPr>
            <a:xfrm rot="5375727">
              <a:off x="4157568" y="3015379"/>
              <a:ext cx="107072" cy="2502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001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ru-RU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5" name="Заголовок 1"/>
          <p:cNvSpPr txBox="1">
            <a:spLocks/>
          </p:cNvSpPr>
          <p:nvPr/>
        </p:nvSpPr>
        <p:spPr>
          <a:xfrm>
            <a:off x="756023" y="88900"/>
            <a:ext cx="7489080" cy="675804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1"/>
                </a:solidFill>
                <a:latin typeface="Eras Medium ITC" pitchFamily="34" charset="0"/>
              </a:rPr>
              <a:t>План </a:t>
            </a:r>
            <a:r>
              <a:rPr lang="ru-RU" sz="3200" b="1" dirty="0">
                <a:solidFill>
                  <a:schemeClr val="accent1"/>
                </a:solidFill>
                <a:latin typeface="Eras Medium ITC" pitchFamily="34" charset="0"/>
              </a:rPr>
              <a:t>действий по переходу на </a:t>
            </a:r>
            <a:r>
              <a:rPr lang="ru-RU" sz="3200" b="1" dirty="0" err="1" smtClean="0">
                <a:solidFill>
                  <a:schemeClr val="accent1"/>
                </a:solidFill>
                <a:latin typeface="Eras Medium ITC" pitchFamily="34" charset="0"/>
              </a:rPr>
              <a:t>НДТ</a:t>
            </a:r>
            <a:endParaRPr lang="ru-RU" b="1" dirty="0">
              <a:solidFill>
                <a:schemeClr val="bg1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1511" name="Rectangle 40"/>
          <p:cNvSpPr>
            <a:spLocks noChangeArrowheads="1"/>
          </p:cNvSpPr>
          <p:nvPr/>
        </p:nvSpPr>
        <p:spPr bwMode="auto">
          <a:xfrm>
            <a:off x="179388" y="1682207"/>
            <a:ext cx="4084636" cy="926833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89611" tIns="44806" rIns="89611" bIns="44806"/>
          <a:lstStyle/>
          <a:p>
            <a:pPr defTabSz="895350" eaLnBrk="1" hangingPunct="1">
              <a:lnSpc>
                <a:spcPct val="95000"/>
              </a:lnSpc>
              <a:spcBef>
                <a:spcPct val="30000"/>
              </a:spcBef>
            </a:pPr>
            <a:r>
              <a:rPr lang="ru-RU" altLang="ru-RU" sz="1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Май  2014  </a:t>
            </a:r>
          </a:p>
          <a:p>
            <a:pPr defTabSz="895350" eaLnBrk="1" hangingPunct="1"/>
            <a:r>
              <a:rPr lang="ru-RU" altLang="ru-RU" sz="1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Создание межведомственного совета по переходу на принципы НДТ и внедрению современных технологий</a:t>
            </a:r>
          </a:p>
          <a:p>
            <a:pPr defTabSz="895350" eaLnBrk="1" hangingPunct="1">
              <a:lnSpc>
                <a:spcPct val="95000"/>
              </a:lnSpc>
              <a:spcBef>
                <a:spcPct val="30000"/>
              </a:spcBef>
              <a:buFont typeface="Wingdings" pitchFamily="2" charset="2"/>
              <a:buNone/>
            </a:pPr>
            <a:endParaRPr lang="ru-RU" altLang="ru-RU" sz="1300" b="1" dirty="0"/>
          </a:p>
        </p:txBody>
      </p:sp>
      <p:sp>
        <p:nvSpPr>
          <p:cNvPr id="21512" name="Rectangle 40"/>
          <p:cNvSpPr>
            <a:spLocks noChangeArrowheads="1"/>
          </p:cNvSpPr>
          <p:nvPr/>
        </p:nvSpPr>
        <p:spPr bwMode="auto">
          <a:xfrm>
            <a:off x="179388" y="2609041"/>
            <a:ext cx="4084637" cy="671751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89611" tIns="44806" rIns="89611" bIns="44806"/>
          <a:lstStyle/>
          <a:p>
            <a:pPr defTabSz="895350" eaLnBrk="1" hangingPunct="1">
              <a:lnSpc>
                <a:spcPct val="95000"/>
              </a:lnSpc>
              <a:spcBef>
                <a:spcPct val="30000"/>
              </a:spcBef>
            </a:pPr>
            <a:r>
              <a:rPr lang="ru-RU" altLang="ru-RU" sz="1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Декабрь 2014   </a:t>
            </a:r>
          </a:p>
          <a:p>
            <a:pPr defTabSz="895350" eaLnBrk="1" hangingPunct="1">
              <a:lnSpc>
                <a:spcPct val="95000"/>
              </a:lnSpc>
              <a:spcBef>
                <a:spcPct val="30000"/>
              </a:spcBef>
            </a:pPr>
            <a:r>
              <a:rPr lang="ru-RU" altLang="ru-RU" sz="1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Формирование и утверждение порядка разработки </a:t>
            </a:r>
            <a:r>
              <a:rPr lang="ru-RU" altLang="ru-RU" sz="1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справочников </a:t>
            </a:r>
            <a:r>
              <a:rPr lang="ru-RU" altLang="ru-RU" sz="1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реестров </a:t>
            </a:r>
            <a:r>
              <a:rPr lang="ru-RU" altLang="ru-RU" sz="1300" dirty="0">
                <a:solidFill>
                  <a:srgbClr val="C00000"/>
                </a:solidFill>
              </a:rPr>
              <a:t>НДТ</a:t>
            </a:r>
          </a:p>
          <a:p>
            <a:pPr defTabSz="895350" eaLnBrk="1" hangingPunct="1">
              <a:lnSpc>
                <a:spcPct val="95000"/>
              </a:lnSpc>
              <a:spcBef>
                <a:spcPct val="30000"/>
              </a:spcBef>
            </a:pPr>
            <a:endParaRPr lang="ru-RU" altLang="ru-RU" sz="1200" dirty="0"/>
          </a:p>
          <a:p>
            <a:pPr defTabSz="895350" eaLnBrk="1" hangingPunct="1">
              <a:lnSpc>
                <a:spcPct val="95000"/>
              </a:lnSpc>
              <a:spcBef>
                <a:spcPct val="30000"/>
              </a:spcBef>
            </a:pPr>
            <a:endParaRPr lang="ru-RU" altLang="ru-RU" sz="1200" b="1" dirty="0"/>
          </a:p>
          <a:p>
            <a:pPr defTabSz="895350" eaLnBrk="1" hangingPunct="1">
              <a:lnSpc>
                <a:spcPct val="95000"/>
              </a:lnSpc>
              <a:spcBef>
                <a:spcPct val="30000"/>
              </a:spcBef>
              <a:buFont typeface="Wingdings" pitchFamily="2" charset="2"/>
              <a:buNone/>
            </a:pPr>
            <a:endParaRPr lang="ru-RU" altLang="ru-RU" sz="1200" b="1" dirty="0"/>
          </a:p>
        </p:txBody>
      </p:sp>
      <p:sp>
        <p:nvSpPr>
          <p:cNvPr id="21513" name="Rectangle 40"/>
          <p:cNvSpPr>
            <a:spLocks noChangeArrowheads="1"/>
          </p:cNvSpPr>
          <p:nvPr/>
        </p:nvSpPr>
        <p:spPr bwMode="auto">
          <a:xfrm>
            <a:off x="179387" y="3456637"/>
            <a:ext cx="4084637" cy="934519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89611" tIns="44806" rIns="89611" bIns="44806"/>
          <a:lstStyle/>
          <a:p>
            <a:pPr defTabSz="895350" eaLnBrk="1" hangingPunct="1">
              <a:lnSpc>
                <a:spcPct val="95000"/>
              </a:lnSpc>
              <a:spcBef>
                <a:spcPct val="30000"/>
              </a:spcBef>
            </a:pP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Май 2015         </a:t>
            </a:r>
          </a:p>
          <a:p>
            <a:pPr defTabSz="895350" eaLnBrk="1" hangingPunct="1"/>
            <a:r>
              <a:rPr lang="ru-RU" alt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Разработка проекта концепции реализации перехода на принципы НДТ и внедрения современных </a:t>
            </a:r>
            <a:r>
              <a:rPr lang="ru-RU" alt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технологий</a:t>
            </a:r>
            <a:endParaRPr lang="ru-RU" alt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defTabSz="895350" eaLnBrk="1" hangingPunct="1">
              <a:lnSpc>
                <a:spcPct val="95000"/>
              </a:lnSpc>
              <a:spcBef>
                <a:spcPct val="30000"/>
              </a:spcBef>
              <a:buFont typeface="Wingdings" pitchFamily="2" charset="2"/>
              <a:buNone/>
            </a:pPr>
            <a:endParaRPr lang="ru-RU" altLang="ru-RU" sz="1200" b="1" dirty="0"/>
          </a:p>
        </p:txBody>
      </p:sp>
      <p:sp>
        <p:nvSpPr>
          <p:cNvPr id="21514" name="Rectangle 40"/>
          <p:cNvSpPr>
            <a:spLocks noChangeArrowheads="1"/>
          </p:cNvSpPr>
          <p:nvPr/>
        </p:nvSpPr>
        <p:spPr bwMode="auto">
          <a:xfrm>
            <a:off x="179388" y="4316775"/>
            <a:ext cx="4084637" cy="936671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89611" tIns="44806" rIns="89611" bIns="44806"/>
          <a:lstStyle/>
          <a:p>
            <a:pPr defTabSz="895350" eaLnBrk="1" hangingPunct="1">
              <a:lnSpc>
                <a:spcPct val="95000"/>
              </a:lnSpc>
              <a:spcBef>
                <a:spcPct val="30000"/>
              </a:spcBef>
            </a:pPr>
            <a:r>
              <a:rPr lang="ru-RU" alt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Декабрь 2015    </a:t>
            </a:r>
          </a:p>
          <a:p>
            <a:pPr defTabSz="895350" eaLnBrk="1" hangingPunct="1"/>
            <a:r>
              <a:rPr lang="ru-RU" alt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Разработка предложений о мерах государственного </a:t>
            </a:r>
            <a:r>
              <a:rPr lang="ru-RU" altLang="ru-RU" sz="13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софинансирования</a:t>
            </a:r>
            <a:r>
              <a:rPr lang="ru-RU" alt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при переходе промышленности на принципы НДТ</a:t>
            </a:r>
          </a:p>
          <a:p>
            <a:pPr defTabSz="895350" eaLnBrk="1" hangingPunct="1">
              <a:lnSpc>
                <a:spcPct val="95000"/>
              </a:lnSpc>
              <a:spcBef>
                <a:spcPct val="30000"/>
              </a:spcBef>
            </a:pPr>
            <a:endParaRPr lang="ru-RU" altLang="ru-RU" sz="1200" b="1" dirty="0"/>
          </a:p>
          <a:p>
            <a:pPr defTabSz="895350" eaLnBrk="1" hangingPunct="1">
              <a:lnSpc>
                <a:spcPct val="95000"/>
              </a:lnSpc>
              <a:spcBef>
                <a:spcPct val="30000"/>
              </a:spcBef>
              <a:buFont typeface="Wingdings" pitchFamily="2" charset="2"/>
              <a:buNone/>
            </a:pPr>
            <a:endParaRPr lang="ru-RU" altLang="ru-RU" sz="1200" b="1" dirty="0"/>
          </a:p>
        </p:txBody>
      </p:sp>
      <p:sp>
        <p:nvSpPr>
          <p:cNvPr id="21515" name="Rectangle 40"/>
          <p:cNvSpPr>
            <a:spLocks noChangeArrowheads="1"/>
          </p:cNvSpPr>
          <p:nvPr/>
        </p:nvSpPr>
        <p:spPr bwMode="auto">
          <a:xfrm>
            <a:off x="4572000" y="1736180"/>
            <a:ext cx="4248150" cy="872861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89611" tIns="44806" rIns="89611" bIns="44806"/>
          <a:lstStyle/>
          <a:p>
            <a:pPr defTabSz="895350" eaLnBrk="1" hangingPunct="1">
              <a:lnSpc>
                <a:spcPct val="95000"/>
              </a:lnSpc>
              <a:spcBef>
                <a:spcPct val="30000"/>
              </a:spcBef>
            </a:pPr>
            <a:r>
              <a:rPr lang="ru-RU" alt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Март 2016 </a:t>
            </a:r>
          </a:p>
          <a:p>
            <a:pPr defTabSz="895350" eaLnBrk="1" hangingPunct="1"/>
            <a:r>
              <a:rPr lang="ru-RU" alt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Включение в госпрограммы на очередной  финансовый год </a:t>
            </a:r>
            <a:r>
              <a:rPr lang="ru-RU" alt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мероприятий </a:t>
            </a:r>
            <a:r>
              <a:rPr lang="ru-RU" alt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показателей, характеризующих переход на принципы НДТ</a:t>
            </a:r>
            <a:r>
              <a:rPr lang="ru-RU" altLang="ru-RU" sz="1300" dirty="0"/>
              <a:t>	</a:t>
            </a:r>
            <a:r>
              <a:rPr lang="ru-RU" altLang="ru-RU" sz="1200" dirty="0"/>
              <a:t>	</a:t>
            </a:r>
          </a:p>
          <a:p>
            <a:pPr defTabSz="895350" eaLnBrk="1" hangingPunct="1"/>
            <a:r>
              <a:rPr lang="ru-RU" altLang="ru-RU" sz="1200" dirty="0"/>
              <a:t>			</a:t>
            </a:r>
          </a:p>
          <a:p>
            <a:pPr defTabSz="895350" eaLnBrk="1" hangingPunct="1">
              <a:lnSpc>
                <a:spcPct val="95000"/>
              </a:lnSpc>
              <a:spcBef>
                <a:spcPct val="30000"/>
              </a:spcBef>
              <a:buFont typeface="Wingdings" pitchFamily="2" charset="2"/>
              <a:buNone/>
            </a:pPr>
            <a:endParaRPr lang="ru-RU" altLang="ru-RU" sz="1200" b="1" dirty="0"/>
          </a:p>
        </p:txBody>
      </p:sp>
      <p:grpSp>
        <p:nvGrpSpPr>
          <p:cNvPr id="3" name="Группа 16"/>
          <p:cNvGrpSpPr>
            <a:grpSpLocks/>
          </p:cNvGrpSpPr>
          <p:nvPr/>
        </p:nvGrpSpPr>
        <p:grpSpPr bwMode="auto">
          <a:xfrm>
            <a:off x="2681926" y="1324977"/>
            <a:ext cx="3384550" cy="363573"/>
            <a:chOff x="4002003" y="3084941"/>
            <a:chExt cx="418202" cy="155202"/>
          </a:xfrm>
          <a:solidFill>
            <a:schemeClr val="tx2">
              <a:lumMod val="75000"/>
            </a:schemeClr>
          </a:solidFill>
        </p:grpSpPr>
        <p:sp>
          <p:nvSpPr>
            <p:cNvPr id="47" name="Стрелка вправо 46"/>
            <p:cNvSpPr/>
            <p:nvPr/>
          </p:nvSpPr>
          <p:spPr>
            <a:xfrm rot="5375727">
              <a:off x="4134527" y="2954465"/>
              <a:ext cx="153154" cy="41820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Стрелка вправо 4"/>
            <p:cNvSpPr/>
            <p:nvPr/>
          </p:nvSpPr>
          <p:spPr>
            <a:xfrm rot="5375727">
              <a:off x="4156905" y="3013330"/>
              <a:ext cx="107072" cy="2502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001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21517" name="Rectangle 40"/>
          <p:cNvSpPr>
            <a:spLocks noChangeArrowheads="1"/>
          </p:cNvSpPr>
          <p:nvPr/>
        </p:nvSpPr>
        <p:spPr bwMode="auto">
          <a:xfrm>
            <a:off x="4572000" y="4292989"/>
            <a:ext cx="4176712" cy="805651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89611" tIns="44806" rIns="89611" bIns="44806"/>
          <a:lstStyle/>
          <a:p>
            <a:pPr defTabSz="895350" eaLnBrk="1" hangingPunct="1">
              <a:lnSpc>
                <a:spcPct val="95000"/>
              </a:lnSpc>
              <a:spcBef>
                <a:spcPct val="30000"/>
              </a:spcBef>
            </a:pPr>
            <a:r>
              <a:rPr lang="ru-RU" altLang="ru-RU" sz="1300" dirty="0">
                <a:latin typeface="Arial" pitchFamily="34" charset="0"/>
                <a:cs typeface="Arial" pitchFamily="34" charset="0"/>
              </a:rPr>
              <a:t>2016 - 2022</a:t>
            </a:r>
          </a:p>
          <a:p>
            <a:pPr defTabSz="895350" eaLnBrk="1" hangingPunct="1">
              <a:lnSpc>
                <a:spcPct val="95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ru-RU" alt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Обеспечение реализации пилотных проектов внедрения </a:t>
            </a:r>
            <a:r>
              <a:rPr lang="ru-RU" alt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НДТв</a:t>
            </a:r>
            <a:r>
              <a:rPr lang="ru-RU" alt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субъектах РФ</a:t>
            </a:r>
            <a:r>
              <a:rPr lang="ru-RU" alt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altLang="ru-RU" sz="1200" dirty="0"/>
              <a:t>	</a:t>
            </a:r>
            <a:endParaRPr lang="ru-RU" altLang="ru-RU" sz="1200" b="1" dirty="0"/>
          </a:p>
        </p:txBody>
      </p:sp>
      <p:sp>
        <p:nvSpPr>
          <p:cNvPr id="21518" name="Rectangle 40"/>
          <p:cNvSpPr>
            <a:spLocks noChangeArrowheads="1"/>
          </p:cNvSpPr>
          <p:nvPr/>
        </p:nvSpPr>
        <p:spPr bwMode="auto">
          <a:xfrm>
            <a:off x="4572000" y="2609041"/>
            <a:ext cx="4248150" cy="731059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89611" tIns="44806" rIns="89611" bIns="44806"/>
          <a:lstStyle/>
          <a:p>
            <a:pPr defTabSz="895350" eaLnBrk="1" hangingPunct="1">
              <a:lnSpc>
                <a:spcPct val="95000"/>
              </a:lnSpc>
              <a:spcBef>
                <a:spcPct val="30000"/>
              </a:spcBef>
            </a:pPr>
            <a:r>
              <a:rPr lang="ru-RU" altLang="ru-RU" sz="1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2015 - 2018</a:t>
            </a:r>
          </a:p>
          <a:p>
            <a:pPr defTabSz="895350" eaLnBrk="1" hangingPunct="1"/>
            <a:r>
              <a:rPr lang="ru-RU" altLang="ru-RU" sz="1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Разработка информационно-технических справочников и реестров </a:t>
            </a:r>
            <a:r>
              <a:rPr lang="ru-RU" altLang="ru-RU" sz="1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НДТ</a:t>
            </a:r>
            <a:r>
              <a:rPr lang="ru-RU" altLang="ru-RU" sz="1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altLang="ru-RU" sz="1300" dirty="0"/>
              <a:t>		</a:t>
            </a:r>
          </a:p>
          <a:p>
            <a:pPr defTabSz="895350" eaLnBrk="1" hangingPunct="1"/>
            <a:r>
              <a:rPr lang="ru-RU" altLang="ru-RU" sz="1300" dirty="0"/>
              <a:t>	</a:t>
            </a:r>
            <a:endParaRPr lang="ru-RU" altLang="ru-RU" sz="1300" b="1" dirty="0"/>
          </a:p>
        </p:txBody>
      </p:sp>
      <p:sp>
        <p:nvSpPr>
          <p:cNvPr id="21519" name="Rectangle 40"/>
          <p:cNvSpPr>
            <a:spLocks noChangeArrowheads="1"/>
          </p:cNvSpPr>
          <p:nvPr/>
        </p:nvSpPr>
        <p:spPr bwMode="auto">
          <a:xfrm>
            <a:off x="4572000" y="3383741"/>
            <a:ext cx="4248150" cy="809625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89611" tIns="44806" rIns="89611" bIns="44806"/>
          <a:lstStyle/>
          <a:p>
            <a:pPr defTabSz="895350" eaLnBrk="1" hangingPunct="1">
              <a:lnSpc>
                <a:spcPct val="95000"/>
              </a:lnSpc>
              <a:spcBef>
                <a:spcPct val="30000"/>
              </a:spcBef>
            </a:pPr>
            <a:r>
              <a:rPr lang="ru-RU" alt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2016 - 2026   </a:t>
            </a:r>
          </a:p>
          <a:p>
            <a:pPr defTabSz="895350" eaLnBrk="1" hangingPunct="1"/>
            <a:r>
              <a:rPr lang="ru-RU" alt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Разработка и реализация комплекса мер по стимулированию производства в </a:t>
            </a:r>
            <a:r>
              <a:rPr lang="ru-RU" alt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РФ </a:t>
            </a:r>
            <a:r>
              <a:rPr lang="ru-RU" alt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современного </a:t>
            </a:r>
            <a:r>
              <a:rPr lang="ru-RU" alt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оборудования</a:t>
            </a:r>
            <a:r>
              <a:rPr lang="ru-RU" alt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соответствующего </a:t>
            </a:r>
            <a:r>
              <a:rPr lang="ru-RU" altLang="ru-RU" sz="1300" dirty="0"/>
              <a:t>принципам НДТ</a:t>
            </a:r>
          </a:p>
          <a:p>
            <a:pPr defTabSz="895350" eaLnBrk="1" hangingPunct="1">
              <a:lnSpc>
                <a:spcPct val="95000"/>
              </a:lnSpc>
              <a:spcBef>
                <a:spcPct val="30000"/>
              </a:spcBef>
            </a:pPr>
            <a:endParaRPr lang="ru-RU" alt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defTabSz="895350" eaLnBrk="1" hangingPunct="1">
              <a:lnSpc>
                <a:spcPct val="95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alt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20" name="Прямоугольник 20"/>
          <p:cNvSpPr>
            <a:spLocks noChangeArrowheads="1"/>
          </p:cNvSpPr>
          <p:nvPr/>
        </p:nvSpPr>
        <p:spPr bwMode="auto">
          <a:xfrm>
            <a:off x="3889375" y="1420775"/>
            <a:ext cx="958917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95350" eaLnBrk="1" hangingPunct="1">
              <a:lnSpc>
                <a:spcPct val="95000"/>
              </a:lnSpc>
              <a:spcBef>
                <a:spcPct val="30000"/>
              </a:spcBef>
            </a:pPr>
            <a:r>
              <a:rPr lang="ru-RU" altLang="ru-RU" sz="1200" dirty="0">
                <a:solidFill>
                  <a:srgbClr val="FFFFFF"/>
                </a:solidFill>
              </a:rPr>
              <a:t>мероприятия</a:t>
            </a:r>
          </a:p>
        </p:txBody>
      </p:sp>
      <p:sp>
        <p:nvSpPr>
          <p:cNvPr id="21521" name="Прямоугольник 21"/>
          <p:cNvSpPr>
            <a:spLocks noChangeArrowheads="1"/>
          </p:cNvSpPr>
          <p:nvPr/>
        </p:nvSpPr>
        <p:spPr bwMode="auto">
          <a:xfrm>
            <a:off x="4000500" y="5119564"/>
            <a:ext cx="942887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95350" eaLnBrk="1" hangingPunct="1">
              <a:lnSpc>
                <a:spcPct val="95000"/>
              </a:lnSpc>
              <a:spcBef>
                <a:spcPct val="30000"/>
              </a:spcBef>
            </a:pPr>
            <a:r>
              <a:rPr lang="ru-RU" altLang="ru-RU" sz="1200" dirty="0">
                <a:solidFill>
                  <a:srgbClr val="FFFFFF"/>
                </a:solidFill>
              </a:rPr>
              <a:t>исполнители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60" y="3789040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mbegak@gmail.com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tguseva@muctr.ru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5189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905004" y="3548906"/>
            <a:ext cx="1371600" cy="2444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000">
                <a:solidFill>
                  <a:schemeClr val="bg1"/>
                </a:solidFill>
                <a:latin typeface="Arial Unicode MS" pitchFamily="34" charset="-128"/>
              </a:rPr>
              <a:t>Субъект РФ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440954" y="3693368"/>
            <a:ext cx="1539875" cy="527050"/>
          </a:xfrm>
          <a:prstGeom prst="rect">
            <a:avLst/>
          </a:prstGeom>
          <a:solidFill>
            <a:srgbClr val="E6E6E6"/>
          </a:solidFill>
          <a:ln w="9525">
            <a:solidFill>
              <a:srgbClr val="99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>
                <a:solidFill>
                  <a:srgbClr val="990099"/>
                </a:solidFill>
                <a:latin typeface="Arial Unicode MS" pitchFamily="34" charset="-128"/>
              </a:rPr>
              <a:t>Разрешение </a:t>
            </a:r>
          </a:p>
          <a:p>
            <a:pPr eaLnBrk="1" hangingPunct="1"/>
            <a:r>
              <a:rPr lang="ru-RU" altLang="ru-RU" sz="1400">
                <a:solidFill>
                  <a:srgbClr val="990099"/>
                </a:solidFill>
                <a:latin typeface="Arial Unicode MS" pitchFamily="34" charset="-128"/>
              </a:rPr>
              <a:t>на сбросы ЗВ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193929" y="4198193"/>
            <a:ext cx="1144587" cy="254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000">
                <a:solidFill>
                  <a:schemeClr val="bg1"/>
                </a:solidFill>
                <a:latin typeface="Arial Unicode MS" pitchFamily="34" charset="-128"/>
              </a:rPr>
              <a:t>Росприроднадзор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033341" y="5391993"/>
            <a:ext cx="1371600" cy="254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000">
                <a:solidFill>
                  <a:schemeClr val="bg1"/>
                </a:solidFill>
                <a:latin typeface="Arial Unicode MS" pitchFamily="34" charset="-128"/>
              </a:rPr>
              <a:t>Субъект РФ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249241" y="5680918"/>
            <a:ext cx="1295400" cy="254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000">
                <a:solidFill>
                  <a:schemeClr val="bg1"/>
                </a:solidFill>
                <a:latin typeface="Arial Unicode MS" pitchFamily="34" charset="-128"/>
              </a:rPr>
              <a:t>Роспотребнадзор</a:t>
            </a:r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3241179" y="2994868"/>
            <a:ext cx="4032250" cy="338138"/>
          </a:xfrm>
          <a:prstGeom prst="rect">
            <a:avLst/>
          </a:prstGeom>
          <a:solidFill>
            <a:srgbClr val="E6E6E6"/>
          </a:solidFill>
          <a:ln w="9525">
            <a:solidFill>
              <a:srgbClr val="99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>
                <a:solidFill>
                  <a:srgbClr val="990099"/>
                </a:solidFill>
                <a:latin typeface="Arial Unicode MS" pitchFamily="34" charset="-128"/>
              </a:rPr>
              <a:t>Получение  разрешений</a:t>
            </a:r>
          </a:p>
        </p:txBody>
      </p:sp>
      <p:sp>
        <p:nvSpPr>
          <p:cNvPr id="4105" name="Text Box 11"/>
          <p:cNvSpPr txBox="1">
            <a:spLocks noChangeArrowheads="1"/>
          </p:cNvSpPr>
          <p:nvPr/>
        </p:nvSpPr>
        <p:spPr bwMode="auto">
          <a:xfrm>
            <a:off x="7837488" y="24082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 sz="1600">
              <a:latin typeface="Arial Unicode MS" pitchFamily="34" charset="-128"/>
            </a:endParaRPr>
          </a:p>
        </p:txBody>
      </p:sp>
      <p:sp>
        <p:nvSpPr>
          <p:cNvPr id="4106" name="Line 15"/>
          <p:cNvSpPr>
            <a:spLocks noChangeShapeType="1"/>
          </p:cNvSpPr>
          <p:nvPr/>
        </p:nvSpPr>
        <p:spPr bwMode="auto">
          <a:xfrm flipV="1">
            <a:off x="6356350" y="2208213"/>
            <a:ext cx="473075" cy="457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19"/>
          <p:cNvSpPr txBox="1">
            <a:spLocks noChangeArrowheads="1"/>
          </p:cNvSpPr>
          <p:nvPr/>
        </p:nvSpPr>
        <p:spPr bwMode="auto">
          <a:xfrm>
            <a:off x="1440954" y="5277693"/>
            <a:ext cx="1539875" cy="749300"/>
          </a:xfrm>
          <a:prstGeom prst="rect">
            <a:avLst/>
          </a:prstGeom>
          <a:solidFill>
            <a:srgbClr val="E6E6E6"/>
          </a:solidFill>
          <a:ln w="9525">
            <a:solidFill>
              <a:srgbClr val="99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ru-RU" altLang="ru-RU" sz="1400">
                <a:solidFill>
                  <a:srgbClr val="990099"/>
                </a:solidFill>
                <a:latin typeface="Arial Unicode MS" pitchFamily="34" charset="-128"/>
              </a:rPr>
              <a:t>Лимиты </a:t>
            </a:r>
            <a:r>
              <a:rPr lang="ru-RU" altLang="ru-RU" sz="1200">
                <a:solidFill>
                  <a:srgbClr val="990099"/>
                </a:solidFill>
                <a:latin typeface="Arial Unicode MS" pitchFamily="34" charset="-128"/>
              </a:rPr>
              <a:t>образования и размещения отходов</a:t>
            </a:r>
          </a:p>
        </p:txBody>
      </p:sp>
      <p:sp>
        <p:nvSpPr>
          <p:cNvPr id="4108" name="Text Box 20"/>
          <p:cNvSpPr txBox="1">
            <a:spLocks noChangeArrowheads="1"/>
          </p:cNvSpPr>
          <p:nvPr/>
        </p:nvSpPr>
        <p:spPr bwMode="auto">
          <a:xfrm>
            <a:off x="1440954" y="4556968"/>
            <a:ext cx="1539875" cy="527050"/>
          </a:xfrm>
          <a:prstGeom prst="rect">
            <a:avLst/>
          </a:prstGeom>
          <a:solidFill>
            <a:srgbClr val="E6E6E6"/>
          </a:solidFill>
          <a:ln w="9525">
            <a:solidFill>
              <a:srgbClr val="99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>
                <a:solidFill>
                  <a:srgbClr val="990099"/>
                </a:solidFill>
                <a:latin typeface="Arial Unicode MS" pitchFamily="34" charset="-128"/>
              </a:rPr>
              <a:t>Разрешение </a:t>
            </a:r>
          </a:p>
          <a:p>
            <a:pPr eaLnBrk="1" hangingPunct="1"/>
            <a:r>
              <a:rPr lang="ru-RU" altLang="ru-RU" sz="1400">
                <a:solidFill>
                  <a:srgbClr val="990099"/>
                </a:solidFill>
                <a:latin typeface="Arial Unicode MS" pitchFamily="34" charset="-128"/>
              </a:rPr>
              <a:t>на выбросы ЗВ</a:t>
            </a:r>
          </a:p>
        </p:txBody>
      </p:sp>
      <p:sp>
        <p:nvSpPr>
          <p:cNvPr id="4110" name="Text Box 23"/>
          <p:cNvSpPr txBox="1">
            <a:spLocks noChangeArrowheads="1"/>
          </p:cNvSpPr>
          <p:nvPr/>
        </p:nvSpPr>
        <p:spPr bwMode="auto">
          <a:xfrm>
            <a:off x="5041404" y="4961781"/>
            <a:ext cx="1371600" cy="2444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000">
                <a:solidFill>
                  <a:schemeClr val="bg1"/>
                </a:solidFill>
                <a:latin typeface="Arial Unicode MS" pitchFamily="34" charset="-128"/>
              </a:rPr>
              <a:t>Субъект РФ</a:t>
            </a:r>
          </a:p>
        </p:txBody>
      </p:sp>
      <p:sp>
        <p:nvSpPr>
          <p:cNvPr id="4112" name="AutoShape 27"/>
          <p:cNvSpPr>
            <a:spLocks/>
          </p:cNvSpPr>
          <p:nvPr/>
        </p:nvSpPr>
        <p:spPr bwMode="auto">
          <a:xfrm>
            <a:off x="7418660" y="2996952"/>
            <a:ext cx="432024" cy="3312120"/>
          </a:xfrm>
          <a:prstGeom prst="rightBrace">
            <a:avLst>
              <a:gd name="adj1" fmla="val 116895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4113" name="Text Box 28"/>
          <p:cNvSpPr txBox="1">
            <a:spLocks noChangeArrowheads="1"/>
          </p:cNvSpPr>
          <p:nvPr/>
        </p:nvSpPr>
        <p:spPr bwMode="auto">
          <a:xfrm rot="1699">
            <a:off x="8017791" y="4460131"/>
            <a:ext cx="912812" cy="406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000" dirty="0">
                <a:solidFill>
                  <a:schemeClr val="bg1"/>
                </a:solidFill>
                <a:latin typeface="Arial Unicode MS" pitchFamily="34" charset="-128"/>
              </a:rPr>
              <a:t>Структуры-сателлиты</a:t>
            </a:r>
          </a:p>
        </p:txBody>
      </p:sp>
      <p:sp>
        <p:nvSpPr>
          <p:cNvPr id="4114" name="Rectangle 30"/>
          <p:cNvSpPr>
            <a:spLocks noChangeArrowheads="1"/>
          </p:cNvSpPr>
          <p:nvPr/>
        </p:nvSpPr>
        <p:spPr bwMode="auto">
          <a:xfrm>
            <a:off x="3817441" y="4888756"/>
            <a:ext cx="1144588" cy="254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000">
                <a:solidFill>
                  <a:schemeClr val="bg1"/>
                </a:solidFill>
                <a:latin typeface="Arial Unicode MS" pitchFamily="34" charset="-128"/>
              </a:rPr>
              <a:t>Росприроднадзор</a:t>
            </a:r>
          </a:p>
        </p:txBody>
      </p:sp>
      <p:graphicFrame>
        <p:nvGraphicFramePr>
          <p:cNvPr id="4116" name="Object 2"/>
          <p:cNvGraphicFramePr>
            <a:graphicFrameLocks noChangeAspect="1"/>
          </p:cNvGraphicFramePr>
          <p:nvPr/>
        </p:nvGraphicFramePr>
        <p:xfrm>
          <a:off x="204788" y="1340644"/>
          <a:ext cx="1144587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Фотография Photo Editor" r:id="rId4" imgW="781159" imgH="1352381" progId="">
                  <p:embed/>
                </p:oleObj>
              </mc:Choice>
              <mc:Fallback>
                <p:oleObj name="Фотография Photo Editor" r:id="rId4" imgW="781159" imgH="135238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8" y="1340644"/>
                        <a:ext cx="1144587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7" name="Text Box 36"/>
          <p:cNvSpPr txBox="1">
            <a:spLocks noChangeArrowheads="1"/>
          </p:cNvSpPr>
          <p:nvPr/>
        </p:nvSpPr>
        <p:spPr bwMode="auto">
          <a:xfrm>
            <a:off x="204788" y="1124744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 dirty="0">
                <a:solidFill>
                  <a:srgbClr val="990099"/>
                </a:solidFill>
                <a:latin typeface="Arial Unicode MS" pitchFamily="34" charset="-128"/>
              </a:rPr>
              <a:t>Предприятие</a:t>
            </a:r>
          </a:p>
        </p:txBody>
      </p:sp>
      <p:sp>
        <p:nvSpPr>
          <p:cNvPr id="4118" name="Line 37"/>
          <p:cNvSpPr>
            <a:spLocks noChangeShapeType="1"/>
          </p:cNvSpPr>
          <p:nvPr/>
        </p:nvSpPr>
        <p:spPr bwMode="auto">
          <a:xfrm flipV="1">
            <a:off x="1141413" y="2089944"/>
            <a:ext cx="431800" cy="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44"/>
          <p:cNvSpPr>
            <a:spLocks noChangeShapeType="1"/>
          </p:cNvSpPr>
          <p:nvPr/>
        </p:nvSpPr>
        <p:spPr bwMode="auto">
          <a:xfrm>
            <a:off x="3168154" y="5607893"/>
            <a:ext cx="381000" cy="0"/>
          </a:xfrm>
          <a:prstGeom prst="line">
            <a:avLst/>
          </a:prstGeom>
          <a:noFill/>
          <a:ln w="9525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45"/>
          <p:cNvSpPr>
            <a:spLocks noChangeShapeType="1"/>
          </p:cNvSpPr>
          <p:nvPr/>
        </p:nvSpPr>
        <p:spPr bwMode="auto">
          <a:xfrm>
            <a:off x="3168154" y="3972768"/>
            <a:ext cx="304800" cy="0"/>
          </a:xfrm>
          <a:prstGeom prst="line">
            <a:avLst/>
          </a:prstGeom>
          <a:noFill/>
          <a:ln w="9525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23" name="Rectangle 47"/>
          <p:cNvSpPr>
            <a:spLocks noChangeArrowheads="1"/>
          </p:cNvSpPr>
          <p:nvPr/>
        </p:nvSpPr>
        <p:spPr bwMode="auto">
          <a:xfrm>
            <a:off x="3817441" y="4601418"/>
            <a:ext cx="1046163" cy="254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000">
                <a:solidFill>
                  <a:schemeClr val="bg1"/>
                </a:solidFill>
                <a:latin typeface="Arial Unicode MS" pitchFamily="34" charset="-128"/>
              </a:rPr>
              <a:t>Росгидромет</a:t>
            </a:r>
          </a:p>
        </p:txBody>
      </p:sp>
      <p:sp>
        <p:nvSpPr>
          <p:cNvPr id="4124" name="Line 49"/>
          <p:cNvSpPr>
            <a:spLocks noChangeShapeType="1"/>
          </p:cNvSpPr>
          <p:nvPr/>
        </p:nvSpPr>
        <p:spPr bwMode="auto">
          <a:xfrm flipV="1">
            <a:off x="3168154" y="4771281"/>
            <a:ext cx="360362" cy="1587"/>
          </a:xfrm>
          <a:prstGeom prst="line">
            <a:avLst/>
          </a:prstGeom>
          <a:noFill/>
          <a:ln w="9525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25" name="Rectangle 50"/>
          <p:cNvSpPr>
            <a:spLocks noChangeArrowheads="1"/>
          </p:cNvSpPr>
          <p:nvPr/>
        </p:nvSpPr>
        <p:spPr bwMode="auto">
          <a:xfrm>
            <a:off x="5041404" y="4601418"/>
            <a:ext cx="1360487" cy="254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000">
                <a:solidFill>
                  <a:schemeClr val="bg1"/>
                </a:solidFill>
                <a:latin typeface="Arial Unicode MS" pitchFamily="34" charset="-128"/>
              </a:rPr>
              <a:t>Роспотребнадзор</a:t>
            </a:r>
          </a:p>
        </p:txBody>
      </p:sp>
      <p:sp>
        <p:nvSpPr>
          <p:cNvPr id="4126" name="Text Box 53"/>
          <p:cNvSpPr txBox="1">
            <a:spLocks noChangeArrowheads="1"/>
          </p:cNvSpPr>
          <p:nvPr/>
        </p:nvSpPr>
        <p:spPr bwMode="auto">
          <a:xfrm>
            <a:off x="5112841" y="3837831"/>
            <a:ext cx="1179513" cy="254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000">
                <a:solidFill>
                  <a:schemeClr val="bg1"/>
                </a:solidFill>
                <a:latin typeface="Arial Unicode MS" pitchFamily="34" charset="-128"/>
              </a:rPr>
              <a:t>Росводресурсы </a:t>
            </a:r>
          </a:p>
        </p:txBody>
      </p:sp>
      <p:sp>
        <p:nvSpPr>
          <p:cNvPr id="4127" name="Rectangle 57"/>
          <p:cNvSpPr>
            <a:spLocks noChangeArrowheads="1"/>
          </p:cNvSpPr>
          <p:nvPr/>
        </p:nvSpPr>
        <p:spPr bwMode="auto">
          <a:xfrm>
            <a:off x="3672979" y="4125168"/>
            <a:ext cx="1355725" cy="254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000">
                <a:solidFill>
                  <a:schemeClr val="bg1"/>
                </a:solidFill>
                <a:latin typeface="Arial Unicode MS" pitchFamily="34" charset="-128"/>
              </a:rPr>
              <a:t>Роспотребнадзор</a:t>
            </a:r>
          </a:p>
        </p:txBody>
      </p:sp>
      <p:sp>
        <p:nvSpPr>
          <p:cNvPr id="4128" name="Rectangle 60"/>
          <p:cNvSpPr>
            <a:spLocks noChangeArrowheads="1"/>
          </p:cNvSpPr>
          <p:nvPr/>
        </p:nvSpPr>
        <p:spPr bwMode="auto">
          <a:xfrm>
            <a:off x="3672979" y="3548906"/>
            <a:ext cx="1152525" cy="254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000">
                <a:solidFill>
                  <a:schemeClr val="bg1"/>
                </a:solidFill>
                <a:latin typeface="Arial Unicode MS" pitchFamily="34" charset="-128"/>
              </a:rPr>
              <a:t>Росгидромет</a:t>
            </a:r>
          </a:p>
        </p:txBody>
      </p:sp>
      <p:sp>
        <p:nvSpPr>
          <p:cNvPr id="4129" name="Text Box 61"/>
          <p:cNvSpPr txBox="1">
            <a:spLocks noChangeArrowheads="1"/>
          </p:cNvSpPr>
          <p:nvPr/>
        </p:nvSpPr>
        <p:spPr bwMode="auto">
          <a:xfrm>
            <a:off x="3259138" y="1684338"/>
            <a:ext cx="1800225" cy="307975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>
                <a:solidFill>
                  <a:schemeClr val="bg1"/>
                </a:solidFill>
                <a:latin typeface="Arial Unicode MS" pitchFamily="34" charset="-128"/>
              </a:rPr>
              <a:t> томов ПДВ, НДС, </a:t>
            </a:r>
          </a:p>
        </p:txBody>
      </p:sp>
      <p:sp>
        <p:nvSpPr>
          <p:cNvPr id="4130" name="Text Box 66"/>
          <p:cNvSpPr txBox="1">
            <a:spLocks noChangeArrowheads="1"/>
          </p:cNvSpPr>
          <p:nvPr/>
        </p:nvSpPr>
        <p:spPr bwMode="auto">
          <a:xfrm rot="1699">
            <a:off x="5413375" y="2378075"/>
            <a:ext cx="912813" cy="406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000">
                <a:solidFill>
                  <a:schemeClr val="bg1"/>
                </a:solidFill>
                <a:latin typeface="Arial Unicode MS" pitchFamily="34" charset="-128"/>
              </a:rPr>
              <a:t>Структуры-сателлиты</a:t>
            </a:r>
          </a:p>
        </p:txBody>
      </p:sp>
      <p:sp>
        <p:nvSpPr>
          <p:cNvPr id="4131" name="Text Box 69"/>
          <p:cNvSpPr txBox="1">
            <a:spLocks noChangeArrowheads="1"/>
          </p:cNvSpPr>
          <p:nvPr/>
        </p:nvSpPr>
        <p:spPr bwMode="auto">
          <a:xfrm>
            <a:off x="3131840" y="5957788"/>
            <a:ext cx="4176464" cy="3231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500" b="1" dirty="0">
                <a:latin typeface="Calibri" pitchFamily="34" charset="0"/>
              </a:rPr>
              <a:t>Значительные </a:t>
            </a:r>
            <a:r>
              <a:rPr lang="ru-RU" altLang="ru-RU" sz="1500" b="1" dirty="0" smtClean="0">
                <a:latin typeface="Calibri" pitchFamily="34" charset="0"/>
              </a:rPr>
              <a:t>административные </a:t>
            </a:r>
            <a:r>
              <a:rPr lang="ru-RU" altLang="ru-RU" sz="1500" b="1" dirty="0">
                <a:latin typeface="Calibri" pitchFamily="34" charset="0"/>
              </a:rPr>
              <a:t>барьеры</a:t>
            </a:r>
          </a:p>
        </p:txBody>
      </p:sp>
      <p:sp>
        <p:nvSpPr>
          <p:cNvPr id="4132" name="Rectangle 5"/>
          <p:cNvSpPr>
            <a:spLocks noChangeArrowheads="1"/>
          </p:cNvSpPr>
          <p:nvPr/>
        </p:nvSpPr>
        <p:spPr bwMode="auto">
          <a:xfrm>
            <a:off x="6409829" y="4817318"/>
            <a:ext cx="1144587" cy="254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000">
                <a:solidFill>
                  <a:schemeClr val="bg1"/>
                </a:solidFill>
                <a:latin typeface="Arial Unicode MS" pitchFamily="34" charset="-128"/>
              </a:rPr>
              <a:t>Росприроднадзор</a:t>
            </a:r>
          </a:p>
        </p:txBody>
      </p:sp>
      <p:sp>
        <p:nvSpPr>
          <p:cNvPr id="4133" name="Rectangle 5"/>
          <p:cNvSpPr>
            <a:spLocks noChangeArrowheads="1"/>
          </p:cNvSpPr>
          <p:nvPr/>
        </p:nvSpPr>
        <p:spPr bwMode="auto">
          <a:xfrm>
            <a:off x="3888879" y="3837831"/>
            <a:ext cx="1144587" cy="254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000">
                <a:solidFill>
                  <a:schemeClr val="bg1"/>
                </a:solidFill>
                <a:latin typeface="Arial Unicode MS" pitchFamily="34" charset="-128"/>
              </a:rPr>
              <a:t>Росприроднадзор</a:t>
            </a:r>
          </a:p>
        </p:txBody>
      </p:sp>
      <p:sp>
        <p:nvSpPr>
          <p:cNvPr id="4134" name="Rectangle 5"/>
          <p:cNvSpPr>
            <a:spLocks noChangeArrowheads="1"/>
          </p:cNvSpPr>
          <p:nvPr/>
        </p:nvSpPr>
        <p:spPr bwMode="auto">
          <a:xfrm>
            <a:off x="5689104" y="5642818"/>
            <a:ext cx="1144587" cy="254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000">
                <a:solidFill>
                  <a:schemeClr val="bg1"/>
                </a:solidFill>
                <a:latin typeface="Arial Unicode MS" pitchFamily="34" charset="-128"/>
              </a:rPr>
              <a:t>Росприроднадзор</a:t>
            </a:r>
          </a:p>
        </p:txBody>
      </p:sp>
      <p:sp>
        <p:nvSpPr>
          <p:cNvPr id="4136" name="Text Box 39"/>
          <p:cNvSpPr txBox="1">
            <a:spLocks noChangeArrowheads="1"/>
          </p:cNvSpPr>
          <p:nvPr/>
        </p:nvSpPr>
        <p:spPr bwMode="auto">
          <a:xfrm>
            <a:off x="3084513" y="1920875"/>
            <a:ext cx="2130425" cy="10747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0000" tIns="90000" rIns="90000" bIns="90000">
            <a:spAutoFit/>
          </a:bodyPr>
          <a:lstStyle/>
          <a:p>
            <a:pPr marL="182563" indent="-182563"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000" b="1">
                <a:latin typeface="Arial Unicode MS" pitchFamily="34" charset="-128"/>
              </a:rPr>
              <a:t>Методика  расчета концентраций  вредных веществ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000" b="1">
                <a:latin typeface="Arial Unicode MS" pitchFamily="34" charset="-128"/>
              </a:rPr>
              <a:t>Учет фонового загрязнения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000" b="1">
                <a:latin typeface="Arial Unicode MS" pitchFamily="34" charset="-128"/>
              </a:rPr>
              <a:t>Условие: достижение ПДК на границе СЗЗ/створа</a:t>
            </a:r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5059363" y="1752600"/>
            <a:ext cx="1439862" cy="3127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0000" tIns="90000" rIns="90000" bIns="90000">
            <a:spAutoFit/>
          </a:bodyPr>
          <a:lstStyle/>
          <a:p>
            <a:pPr marL="182563" indent="-182563"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050" b="1" dirty="0">
                <a:latin typeface="Arial Unicode MS" pitchFamily="34" charset="-128"/>
              </a:rPr>
              <a:t>ПДК не достигается</a:t>
            </a:r>
          </a:p>
        </p:txBody>
      </p:sp>
      <p:sp>
        <p:nvSpPr>
          <p:cNvPr id="4138" name="Text Box 61"/>
          <p:cNvSpPr txBox="1">
            <a:spLocks noChangeArrowheads="1"/>
          </p:cNvSpPr>
          <p:nvPr/>
        </p:nvSpPr>
        <p:spPr bwMode="auto">
          <a:xfrm>
            <a:off x="6542088" y="1655763"/>
            <a:ext cx="2447925" cy="646112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algn="ctr" eaLnBrk="1" fontAlgn="ctr" hangingPunct="1"/>
            <a:r>
              <a:rPr lang="ru-RU" altLang="ru-RU" sz="1200" b="1">
                <a:solidFill>
                  <a:schemeClr val="bg1"/>
                </a:solidFill>
                <a:latin typeface="Arial Unicode MS" pitchFamily="34" charset="-128"/>
              </a:rPr>
              <a:t>плана мероприятий по сокращению выбросов/ сбросов</a:t>
            </a:r>
          </a:p>
        </p:txBody>
      </p:sp>
      <p:sp>
        <p:nvSpPr>
          <p:cNvPr id="4139" name="Line 37"/>
          <p:cNvSpPr>
            <a:spLocks noChangeShapeType="1"/>
          </p:cNvSpPr>
          <p:nvPr/>
        </p:nvSpPr>
        <p:spPr bwMode="auto">
          <a:xfrm flipV="1">
            <a:off x="5130800" y="1992313"/>
            <a:ext cx="1368425" cy="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40" name="Line 15"/>
          <p:cNvSpPr>
            <a:spLocks noChangeShapeType="1"/>
          </p:cNvSpPr>
          <p:nvPr/>
        </p:nvSpPr>
        <p:spPr bwMode="auto">
          <a:xfrm>
            <a:off x="4813300" y="2208213"/>
            <a:ext cx="576263" cy="431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41" name="Text Box 61"/>
          <p:cNvSpPr txBox="1">
            <a:spLocks noChangeArrowheads="1"/>
          </p:cNvSpPr>
          <p:nvPr/>
        </p:nvSpPr>
        <p:spPr bwMode="auto">
          <a:xfrm>
            <a:off x="1644650" y="1685925"/>
            <a:ext cx="1296988" cy="738188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 dirty="0">
                <a:solidFill>
                  <a:schemeClr val="bg1"/>
                </a:solidFill>
                <a:latin typeface="Arial Unicode MS" pitchFamily="34" charset="-128"/>
              </a:rPr>
              <a:t>нормативов образования отходов</a:t>
            </a:r>
          </a:p>
        </p:txBody>
      </p:sp>
      <p:sp>
        <p:nvSpPr>
          <p:cNvPr id="4142" name="Text Box 66"/>
          <p:cNvSpPr txBox="1">
            <a:spLocks noChangeArrowheads="1"/>
          </p:cNvSpPr>
          <p:nvPr/>
        </p:nvSpPr>
        <p:spPr bwMode="auto">
          <a:xfrm rot="1699">
            <a:off x="1789113" y="2641600"/>
            <a:ext cx="912812" cy="406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000">
                <a:solidFill>
                  <a:schemeClr val="bg1"/>
                </a:solidFill>
                <a:latin typeface="Arial Unicode MS" pitchFamily="34" charset="-128"/>
              </a:rPr>
              <a:t>Структуры-сателлиты</a:t>
            </a:r>
          </a:p>
        </p:txBody>
      </p:sp>
      <p:sp>
        <p:nvSpPr>
          <p:cNvPr id="4143" name="Line 15"/>
          <p:cNvSpPr>
            <a:spLocks noChangeShapeType="1"/>
          </p:cNvSpPr>
          <p:nvPr/>
        </p:nvSpPr>
        <p:spPr bwMode="auto">
          <a:xfrm flipH="1" flipV="1">
            <a:off x="2220913" y="2424113"/>
            <a:ext cx="0" cy="2159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44" name="Text Box 9"/>
          <p:cNvSpPr txBox="1">
            <a:spLocks noChangeArrowheads="1"/>
          </p:cNvSpPr>
          <p:nvPr/>
        </p:nvSpPr>
        <p:spPr bwMode="auto">
          <a:xfrm>
            <a:off x="2149475" y="1179513"/>
            <a:ext cx="5040313" cy="338137"/>
          </a:xfrm>
          <a:prstGeom prst="rect">
            <a:avLst/>
          </a:prstGeom>
          <a:solidFill>
            <a:srgbClr val="E6E6E6"/>
          </a:solidFill>
          <a:ln w="9525">
            <a:solidFill>
              <a:srgbClr val="99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>
                <a:solidFill>
                  <a:srgbClr val="990099"/>
                </a:solidFill>
                <a:latin typeface="Arial Unicode MS" pitchFamily="34" charset="-128"/>
              </a:rPr>
              <a:t>Разработка обосновывающей документации</a:t>
            </a:r>
          </a:p>
        </p:txBody>
      </p:sp>
      <p:sp>
        <p:nvSpPr>
          <p:cNvPr id="102" name="Заголовок 1"/>
          <p:cNvSpPr txBox="1">
            <a:spLocks/>
          </p:cNvSpPr>
          <p:nvPr/>
        </p:nvSpPr>
        <p:spPr>
          <a:xfrm>
            <a:off x="1979712" y="188640"/>
            <a:ext cx="7164288" cy="692150"/>
          </a:xfrm>
          <a:prstGeom prst="rect">
            <a:avLst/>
          </a:prstGeom>
          <a:noFill/>
        </p:spPr>
        <p:txBody>
          <a:bodyPr anchor="ctr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</a:rPr>
              <a:t>Схема оформления разрешительной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документации (обоснование Минприроды РФ)</a:t>
            </a:r>
            <a:endParaRPr lang="ru-RU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55CB5236-7554-4126-9C40-540810450920}" type="slidenum">
              <a:rPr lang="en-US" altLang="ru-RU" sz="1600">
                <a:solidFill>
                  <a:schemeClr val="bg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 sz="1600" dirty="0">
              <a:solidFill>
                <a:schemeClr val="bg1"/>
              </a:solidFill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187387" y="260648"/>
            <a:ext cx="8964488" cy="5760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ras Medium ITC" pitchFamily="34" charset="0"/>
                <a:ea typeface="+mj-ea"/>
                <a:cs typeface="+mj-cs"/>
              </a:rPr>
              <a:t>Действующая система нормирования</a:t>
            </a:r>
            <a:endParaRPr kumimoji="0" lang="ru-RU" sz="3600" b="0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264696" cy="1143000"/>
          </a:xfrm>
        </p:spPr>
        <p:txBody>
          <a:bodyPr>
            <a:noAutofit/>
          </a:bodyPr>
          <a:lstStyle/>
          <a:p>
            <a:r>
              <a:rPr lang="ru-RU" sz="3600" b="1" i="0" dirty="0" smtClean="0">
                <a:solidFill>
                  <a:schemeClr val="accent1"/>
                </a:solidFill>
                <a:latin typeface="Eras Medium ITC" pitchFamily="34" charset="0"/>
              </a:rPr>
              <a:t>Закон о технологическом нормировании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внесении изменений в отдельные законодательные акты Российской Федерации в части совершенствования нормирования в области охраны окружающей среды и введения мер экономического стимулирования хозяйствующих субъектов для </a:t>
            </a:r>
            <a:r>
              <a:rPr lang="ru-RU" sz="2300" b="1" dirty="0" smtClean="0">
                <a:solidFill>
                  <a:srgbClr val="5F015B"/>
                </a:solidFill>
                <a:latin typeface="Arial" pitchFamily="34" charset="0"/>
                <a:cs typeface="Arial" pitchFamily="34" charset="0"/>
              </a:rPr>
              <a:t>внедрения наилучших технологий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  <a:b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219-ФЗ от 21 июля 2014 года 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Вступает в действие 1 января 2015 года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9"/>
          <p:cNvSpPr txBox="1">
            <a:spLocks noChangeArrowheads="1"/>
          </p:cNvSpPr>
          <p:nvPr/>
        </p:nvSpPr>
        <p:spPr bwMode="auto">
          <a:xfrm>
            <a:off x="52512" y="1294978"/>
            <a:ext cx="6895751" cy="4822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 lIns="90000" tIns="90000" rIns="90000" bIns="90000">
            <a:spAutoFit/>
          </a:bodyPr>
          <a:lstStyle/>
          <a:p>
            <a:pPr marL="182563" indent="-182563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sz="2400" b="1" dirty="0">
                <a:latin typeface="+mj-lt"/>
              </a:rPr>
              <a:t> </a:t>
            </a:r>
            <a:r>
              <a:rPr lang="ru-RU" altLang="ru-RU" sz="2400" b="1" dirty="0" smtClean="0">
                <a:latin typeface="+mj-lt"/>
              </a:rPr>
              <a:t>  </a:t>
            </a:r>
            <a:r>
              <a:rPr lang="ru-RU" altLang="ru-RU" sz="2400" b="1" dirty="0" smtClean="0">
                <a:solidFill>
                  <a:srgbClr val="5F015B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altLang="ru-RU" sz="2400" b="1" dirty="0">
                <a:solidFill>
                  <a:srgbClr val="5F015B"/>
                </a:solidFill>
                <a:latin typeface="Arial" pitchFamily="34" charset="0"/>
                <a:cs typeface="Arial" pitchFamily="34" charset="0"/>
              </a:rPr>
              <a:t>октября 2011 г. </a:t>
            </a:r>
            <a:r>
              <a:rPr lang="ru-RU" altLang="ru-RU" sz="2400" b="1" dirty="0" smtClean="0">
                <a:solidFill>
                  <a:srgbClr val="5F015B"/>
                </a:solidFill>
                <a:latin typeface="Arial" pitchFamily="34" charset="0"/>
                <a:cs typeface="Arial" pitchFamily="34" charset="0"/>
              </a:rPr>
              <a:t>- принят </a:t>
            </a:r>
            <a:r>
              <a:rPr lang="ru-RU" altLang="ru-RU" sz="2400" b="1" dirty="0">
                <a:solidFill>
                  <a:srgbClr val="5F015B"/>
                </a:solidFill>
                <a:latin typeface="Arial" pitchFamily="34" charset="0"/>
                <a:cs typeface="Arial" pitchFamily="34" charset="0"/>
              </a:rPr>
              <a:t>в первом </a:t>
            </a:r>
            <a:r>
              <a:rPr lang="ru-RU" altLang="ru-RU" sz="2400" b="1" dirty="0" smtClean="0">
                <a:solidFill>
                  <a:srgbClr val="5F015B"/>
                </a:solidFill>
                <a:latin typeface="Arial" pitchFamily="34" charset="0"/>
                <a:cs typeface="Arial" pitchFamily="34" charset="0"/>
              </a:rPr>
              <a:t>чтении</a:t>
            </a:r>
            <a:endParaRPr lang="ru-RU" altLang="ru-RU" sz="2400" b="1" dirty="0">
              <a:solidFill>
                <a:srgbClr val="5F015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Text Box 39"/>
          <p:cNvSpPr txBox="1">
            <a:spLocks noChangeArrowheads="1"/>
          </p:cNvSpPr>
          <p:nvPr/>
        </p:nvSpPr>
        <p:spPr bwMode="auto">
          <a:xfrm>
            <a:off x="4499992" y="6093296"/>
            <a:ext cx="4321175" cy="55109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 lIns="90000" tIns="90000" rIns="90000" bIns="90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5F015B"/>
                </a:solidFill>
                <a:latin typeface="Arial" pitchFamily="34" charset="0"/>
                <a:cs typeface="Arial" pitchFamily="34" charset="0"/>
              </a:rPr>
              <a:t>21 июля 2014 г. № 219-ФЗ</a:t>
            </a:r>
            <a:endParaRPr lang="ru-RU" altLang="ru-RU" sz="2400" b="1" dirty="0">
              <a:solidFill>
                <a:srgbClr val="5F015B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683568" y="1772816"/>
            <a:ext cx="3384550" cy="358775"/>
            <a:chOff x="4002003" y="3086989"/>
            <a:chExt cx="418202" cy="153154"/>
          </a:xfrm>
          <a:noFill/>
        </p:grpSpPr>
        <p:sp>
          <p:nvSpPr>
            <p:cNvPr id="54" name="Стрелка вправо 53"/>
            <p:cNvSpPr/>
            <p:nvPr/>
          </p:nvSpPr>
          <p:spPr>
            <a:xfrm rot="5375727">
              <a:off x="4134527" y="2954465"/>
              <a:ext cx="153154" cy="41820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66F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Стрелка вправо 4"/>
            <p:cNvSpPr/>
            <p:nvPr/>
          </p:nvSpPr>
          <p:spPr>
            <a:xfrm rot="5375727">
              <a:off x="4157568" y="3015379"/>
              <a:ext cx="107072" cy="250294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001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20486" name="Rectangle 40"/>
          <p:cNvSpPr>
            <a:spLocks noChangeArrowheads="1"/>
          </p:cNvSpPr>
          <p:nvPr/>
        </p:nvSpPr>
        <p:spPr bwMode="auto">
          <a:xfrm>
            <a:off x="395536" y="2204864"/>
            <a:ext cx="3868489" cy="792361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89611" tIns="44806" rIns="89611" bIns="44806"/>
          <a:lstStyle/>
          <a:p>
            <a:pPr defTabSz="895350" eaLnBrk="1" hangingPunct="1">
              <a:lnSpc>
                <a:spcPct val="95000"/>
              </a:lnSpc>
            </a:pPr>
            <a:r>
              <a:rPr lang="ru-RU" altLang="ru-RU" sz="1700" b="1" dirty="0">
                <a:solidFill>
                  <a:srgbClr val="5F015B"/>
                </a:solidFill>
                <a:latin typeface="Arial" pitchFamily="34" charset="0"/>
                <a:cs typeface="Arial" pitchFamily="34" charset="0"/>
              </a:rPr>
              <a:t>декабрь 2012  </a:t>
            </a:r>
          </a:p>
          <a:p>
            <a:pPr defTabSz="895350" eaLnBrk="1" hangingPunct="1">
              <a:lnSpc>
                <a:spcPct val="95000"/>
              </a:lnSpc>
            </a:pPr>
            <a:r>
              <a:rPr lang="ru-RU" alt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Подготовлен </a:t>
            </a:r>
            <a:r>
              <a:rPr lang="ru-RU" alt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профильным комитетом  ГД ко второму   чтению</a:t>
            </a:r>
          </a:p>
          <a:p>
            <a:pPr defTabSz="895350" eaLnBrk="1" hangingPunct="1">
              <a:lnSpc>
                <a:spcPct val="95000"/>
              </a:lnSpc>
              <a:spcBef>
                <a:spcPct val="30000"/>
              </a:spcBef>
              <a:buFont typeface="Wingdings" pitchFamily="2" charset="2"/>
              <a:buNone/>
            </a:pPr>
            <a:endParaRPr lang="ru-RU" altLang="ru-RU" sz="1300" b="1" dirty="0">
              <a:latin typeface="+mj-lt"/>
            </a:endParaRPr>
          </a:p>
        </p:txBody>
      </p:sp>
      <p:sp>
        <p:nvSpPr>
          <p:cNvPr id="20487" name="Rectangle 40"/>
          <p:cNvSpPr>
            <a:spLocks noChangeArrowheads="1"/>
          </p:cNvSpPr>
          <p:nvPr/>
        </p:nvSpPr>
        <p:spPr bwMode="auto">
          <a:xfrm>
            <a:off x="395536" y="3140968"/>
            <a:ext cx="3867844" cy="1008112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89611" tIns="44806" rIns="89611" bIns="44806"/>
          <a:lstStyle/>
          <a:p>
            <a:pPr defTabSz="895350">
              <a:lnSpc>
                <a:spcPct val="95000"/>
              </a:lnSpc>
            </a:pPr>
            <a:r>
              <a:rPr lang="ru-RU" altLang="ru-RU" sz="1700" b="1" dirty="0" smtClean="0">
                <a:solidFill>
                  <a:srgbClr val="5F015B"/>
                </a:solidFill>
                <a:latin typeface="Arial" pitchFamily="34" charset="0"/>
                <a:cs typeface="Arial" pitchFamily="34" charset="0"/>
              </a:rPr>
              <a:t>январь – май 2013    </a:t>
            </a:r>
          </a:p>
          <a:p>
            <a:pPr defTabSz="895350" eaLnBrk="1" hangingPunct="1">
              <a:lnSpc>
                <a:spcPct val="95000"/>
              </a:lnSpc>
            </a:pPr>
            <a:r>
              <a:rPr lang="ru-RU" alt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Обсуждение законопроекта в рамках рабочей группы Экспертного совета Открытого правительства</a:t>
            </a:r>
          </a:p>
          <a:p>
            <a:pPr defTabSz="895350" eaLnBrk="1" hangingPunct="1">
              <a:lnSpc>
                <a:spcPct val="95000"/>
              </a:lnSpc>
              <a:spcBef>
                <a:spcPct val="30000"/>
              </a:spcBef>
            </a:pPr>
            <a:endParaRPr lang="ru-RU" altLang="ru-RU" sz="1300" b="1" dirty="0">
              <a:latin typeface="+mj-lt"/>
            </a:endParaRPr>
          </a:p>
          <a:p>
            <a:pPr defTabSz="895350" eaLnBrk="1" hangingPunct="1">
              <a:lnSpc>
                <a:spcPct val="95000"/>
              </a:lnSpc>
              <a:spcBef>
                <a:spcPct val="30000"/>
              </a:spcBef>
              <a:buFont typeface="Wingdings" pitchFamily="2" charset="2"/>
              <a:buNone/>
            </a:pPr>
            <a:endParaRPr lang="ru-RU" altLang="ru-RU" sz="1300" b="1" dirty="0">
              <a:latin typeface="+mj-lt"/>
            </a:endParaRPr>
          </a:p>
        </p:txBody>
      </p:sp>
      <p:sp>
        <p:nvSpPr>
          <p:cNvPr id="20488" name="Rectangle 40"/>
          <p:cNvSpPr>
            <a:spLocks noChangeArrowheads="1"/>
          </p:cNvSpPr>
          <p:nvPr/>
        </p:nvSpPr>
        <p:spPr bwMode="auto">
          <a:xfrm>
            <a:off x="395536" y="4221088"/>
            <a:ext cx="3867844" cy="1008112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89611" tIns="44806" rIns="89611" bIns="44806"/>
          <a:lstStyle/>
          <a:p>
            <a:pPr defTabSz="895350" eaLnBrk="1" hangingPunct="1">
              <a:lnSpc>
                <a:spcPct val="95000"/>
              </a:lnSpc>
            </a:pPr>
            <a:r>
              <a:rPr lang="ru-RU" altLang="ru-RU" sz="1700" b="1" dirty="0" smtClean="0">
                <a:solidFill>
                  <a:srgbClr val="5F015B"/>
                </a:solidFill>
                <a:latin typeface="Arial" pitchFamily="34" charset="0"/>
                <a:cs typeface="Arial" pitchFamily="34" charset="0"/>
              </a:rPr>
              <a:t>август </a:t>
            </a:r>
            <a:r>
              <a:rPr lang="ru-RU" altLang="ru-RU" sz="1700" b="1" dirty="0">
                <a:solidFill>
                  <a:srgbClr val="5F015B"/>
                </a:solidFill>
                <a:latin typeface="Arial" pitchFamily="34" charset="0"/>
                <a:cs typeface="Arial" pitchFamily="34" charset="0"/>
              </a:rPr>
              <a:t>- октябрь 2013         </a:t>
            </a:r>
          </a:p>
          <a:p>
            <a:pPr defTabSz="895350" eaLnBrk="1" hangingPunct="1">
              <a:lnSpc>
                <a:spcPct val="95000"/>
              </a:lnSpc>
            </a:pPr>
            <a:r>
              <a:rPr lang="ru-RU" alt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Обсуждение законопроекта экспертным сообществом на площадке </a:t>
            </a:r>
            <a:r>
              <a:rPr lang="ru-RU" alt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РСПП </a:t>
            </a:r>
            <a:endParaRPr lang="ru-RU" altLang="ru-RU" sz="1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defTabSz="895350" eaLnBrk="1" hangingPunct="1">
              <a:lnSpc>
                <a:spcPct val="95000"/>
              </a:lnSpc>
              <a:spcBef>
                <a:spcPct val="30000"/>
              </a:spcBef>
            </a:pPr>
            <a:endParaRPr lang="ru-RU" altLang="ru-RU" sz="1300" b="1" dirty="0">
              <a:latin typeface="+mj-lt"/>
            </a:endParaRPr>
          </a:p>
          <a:p>
            <a:pPr defTabSz="895350" eaLnBrk="1" hangingPunct="1">
              <a:lnSpc>
                <a:spcPct val="95000"/>
              </a:lnSpc>
              <a:spcBef>
                <a:spcPct val="30000"/>
              </a:spcBef>
              <a:buFont typeface="Wingdings" pitchFamily="2" charset="2"/>
              <a:buNone/>
            </a:pPr>
            <a:endParaRPr lang="ru-RU" altLang="ru-RU" sz="1300" b="1" dirty="0">
              <a:latin typeface="+mj-lt"/>
            </a:endParaRPr>
          </a:p>
        </p:txBody>
      </p:sp>
      <p:sp>
        <p:nvSpPr>
          <p:cNvPr id="20489" name="Rectangle 40"/>
          <p:cNvSpPr>
            <a:spLocks noChangeArrowheads="1"/>
          </p:cNvSpPr>
          <p:nvPr/>
        </p:nvSpPr>
        <p:spPr bwMode="auto">
          <a:xfrm>
            <a:off x="395536" y="5301208"/>
            <a:ext cx="3888432" cy="1152128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89611" tIns="44806" rIns="89611" bIns="44806"/>
          <a:lstStyle/>
          <a:p>
            <a:pPr defTabSz="895350" eaLnBrk="1" hangingPunct="1">
              <a:lnSpc>
                <a:spcPct val="95000"/>
              </a:lnSpc>
              <a:spcBef>
                <a:spcPct val="30000"/>
              </a:spcBef>
            </a:pPr>
            <a:r>
              <a:rPr lang="ru-RU" altLang="ru-RU" sz="1700" b="1" dirty="0" smtClean="0">
                <a:solidFill>
                  <a:srgbClr val="5F015B"/>
                </a:solidFill>
                <a:latin typeface="Arial" pitchFamily="34" charset="0"/>
                <a:cs typeface="Arial" pitchFamily="34" charset="0"/>
              </a:rPr>
              <a:t>февраль </a:t>
            </a:r>
            <a:r>
              <a:rPr lang="ru-RU" altLang="ru-RU" sz="1700" b="1" dirty="0">
                <a:solidFill>
                  <a:srgbClr val="5F015B"/>
                </a:solidFill>
                <a:latin typeface="Arial" pitchFamily="34" charset="0"/>
                <a:cs typeface="Arial" pitchFamily="34" charset="0"/>
              </a:rPr>
              <a:t>2014    </a:t>
            </a:r>
          </a:p>
          <a:p>
            <a:pPr defTabSz="895350" eaLnBrk="1" hangingPunct="1">
              <a:lnSpc>
                <a:spcPct val="95000"/>
              </a:lnSpc>
              <a:spcBef>
                <a:spcPct val="30000"/>
              </a:spcBef>
            </a:pPr>
            <a:r>
              <a:rPr lang="ru-RU" alt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Подготовлен проект поправок Правительства Российской Федерации к законопроекту</a:t>
            </a:r>
          </a:p>
          <a:p>
            <a:pPr defTabSz="895350" eaLnBrk="1" hangingPunct="1">
              <a:lnSpc>
                <a:spcPct val="95000"/>
              </a:lnSpc>
              <a:spcBef>
                <a:spcPct val="30000"/>
              </a:spcBef>
            </a:pPr>
            <a:endParaRPr lang="ru-RU" altLang="ru-RU" sz="1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defTabSz="895350" eaLnBrk="1" hangingPunct="1">
              <a:lnSpc>
                <a:spcPct val="95000"/>
              </a:lnSpc>
              <a:spcBef>
                <a:spcPct val="30000"/>
              </a:spcBef>
              <a:buFont typeface="Wingdings" pitchFamily="2" charset="2"/>
              <a:buNone/>
            </a:pPr>
            <a:endParaRPr lang="ru-RU" altLang="ru-RU" sz="1300" b="1" dirty="0">
              <a:latin typeface="+mj-lt"/>
            </a:endParaRPr>
          </a:p>
        </p:txBody>
      </p:sp>
      <p:sp>
        <p:nvSpPr>
          <p:cNvPr id="20490" name="Rectangle 40"/>
          <p:cNvSpPr>
            <a:spLocks noChangeArrowheads="1"/>
          </p:cNvSpPr>
          <p:nvPr/>
        </p:nvSpPr>
        <p:spPr bwMode="auto">
          <a:xfrm>
            <a:off x="4572000" y="2204864"/>
            <a:ext cx="4104456" cy="792088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89611" tIns="44806" rIns="89611" bIns="44806"/>
          <a:lstStyle/>
          <a:p>
            <a:pPr defTabSz="895350" eaLnBrk="1" hangingPunct="1">
              <a:lnSpc>
                <a:spcPct val="95000"/>
              </a:lnSpc>
            </a:pPr>
            <a:r>
              <a:rPr lang="ru-RU" altLang="ru-RU" sz="1700" b="1" dirty="0" smtClean="0">
                <a:solidFill>
                  <a:srgbClr val="5F015B"/>
                </a:solidFill>
                <a:latin typeface="Arial" pitchFamily="34" charset="0"/>
                <a:cs typeface="Arial" pitchFamily="34" charset="0"/>
              </a:rPr>
              <a:t>8 мая 2014 </a:t>
            </a:r>
          </a:p>
          <a:p>
            <a:pPr defTabSz="895350" eaLnBrk="1" hangingPunct="1">
              <a:lnSpc>
                <a:spcPct val="95000"/>
              </a:lnSpc>
            </a:pPr>
            <a:r>
              <a:rPr lang="ru-RU" alt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Поправки Правительства РФ внесены в Государственную Думу</a:t>
            </a:r>
          </a:p>
          <a:p>
            <a:pPr defTabSz="895350" eaLnBrk="1" hangingPunct="1">
              <a:lnSpc>
                <a:spcPct val="95000"/>
              </a:lnSpc>
              <a:spcBef>
                <a:spcPct val="30000"/>
              </a:spcBef>
              <a:buFont typeface="Wingdings" pitchFamily="2" charset="2"/>
              <a:buNone/>
            </a:pPr>
            <a:endParaRPr lang="ru-RU" altLang="ru-RU" sz="1300" b="1" dirty="0">
              <a:latin typeface="+mj-lt"/>
            </a:endParaRPr>
          </a:p>
        </p:txBody>
      </p:sp>
      <p:sp>
        <p:nvSpPr>
          <p:cNvPr id="20492" name="Rectangle 40"/>
          <p:cNvSpPr>
            <a:spLocks noChangeArrowheads="1"/>
          </p:cNvSpPr>
          <p:nvPr/>
        </p:nvSpPr>
        <p:spPr bwMode="auto">
          <a:xfrm>
            <a:off x="4572000" y="3140472"/>
            <a:ext cx="4104456" cy="2016720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89611" tIns="44806" rIns="89611" bIns="44806"/>
          <a:lstStyle/>
          <a:p>
            <a:pPr defTabSz="895350" eaLnBrk="1" hangingPunct="1">
              <a:lnSpc>
                <a:spcPct val="95000"/>
              </a:lnSpc>
            </a:pPr>
            <a:r>
              <a:rPr lang="ru-RU" altLang="ru-RU" sz="1700" b="1" dirty="0">
                <a:solidFill>
                  <a:srgbClr val="5F015B"/>
                </a:solidFill>
                <a:latin typeface="Arial" pitchFamily="34" charset="0"/>
                <a:cs typeface="Arial" pitchFamily="34" charset="0"/>
              </a:rPr>
              <a:t>10 июня  2014 </a:t>
            </a:r>
          </a:p>
          <a:p>
            <a:pPr defTabSz="895350" eaLnBrk="1" hangingPunct="1">
              <a:lnSpc>
                <a:spcPct val="95000"/>
              </a:lnSpc>
            </a:pPr>
            <a:r>
              <a:rPr lang="ru-RU" alt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Доработанный с учетом поправок </a:t>
            </a:r>
            <a:r>
              <a:rPr lang="ru-RU" alt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законопроект </a:t>
            </a:r>
            <a:r>
              <a:rPr lang="ru-RU" alt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одобрен профильным Комитетом и направлен в </a:t>
            </a:r>
            <a:r>
              <a:rPr lang="ru-RU" alt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Совет Госдумы </a:t>
            </a:r>
            <a:r>
              <a:rPr lang="ru-RU" alt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включения в </a:t>
            </a:r>
            <a:r>
              <a:rPr lang="ru-RU" alt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повестку дня на  </a:t>
            </a:r>
            <a:r>
              <a:rPr lang="ru-RU" alt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 июня 2014 года к рассмотрению во втором чтении.</a:t>
            </a:r>
          </a:p>
          <a:p>
            <a:pPr defTabSz="895350" eaLnBrk="1" hangingPunct="1">
              <a:lnSpc>
                <a:spcPct val="95000"/>
              </a:lnSpc>
              <a:spcBef>
                <a:spcPct val="30000"/>
              </a:spcBef>
              <a:buFont typeface="Wingdings" pitchFamily="2" charset="2"/>
              <a:buNone/>
            </a:pPr>
            <a:endParaRPr lang="ru-RU" altLang="ru-RU" sz="1300" b="1" dirty="0">
              <a:latin typeface="+mj-lt"/>
            </a:endParaRPr>
          </a:p>
        </p:txBody>
      </p:sp>
      <p:sp>
        <p:nvSpPr>
          <p:cNvPr id="20494" name="Rectangle 40"/>
          <p:cNvSpPr>
            <a:spLocks noChangeArrowheads="1"/>
          </p:cNvSpPr>
          <p:nvPr/>
        </p:nvSpPr>
        <p:spPr bwMode="auto">
          <a:xfrm>
            <a:off x="4572000" y="5085184"/>
            <a:ext cx="4104456" cy="576064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89611" tIns="44806" rIns="89611" bIns="44806"/>
          <a:lstStyle/>
          <a:p>
            <a:pPr defTabSz="895350" eaLnBrk="1" hangingPunct="1">
              <a:lnSpc>
                <a:spcPct val="95000"/>
              </a:lnSpc>
              <a:spcBef>
                <a:spcPct val="30000"/>
              </a:spcBef>
            </a:pPr>
            <a:r>
              <a:rPr lang="ru-RU" altLang="ru-RU" sz="1700" b="1" dirty="0">
                <a:solidFill>
                  <a:srgbClr val="5F015B"/>
                </a:solidFill>
                <a:latin typeface="Arial" pitchFamily="34" charset="0"/>
                <a:cs typeface="Arial" pitchFamily="34" charset="0"/>
              </a:rPr>
              <a:t>1 июля 2014 </a:t>
            </a:r>
          </a:p>
          <a:p>
            <a:pPr defTabSz="895350" eaLnBrk="1" hangingPunct="1">
              <a:lnSpc>
                <a:spcPct val="95000"/>
              </a:lnSpc>
            </a:pPr>
            <a:r>
              <a:rPr lang="ru-RU" alt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Принят во втором </a:t>
            </a:r>
            <a:r>
              <a:rPr lang="ru-RU" alt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чтении</a:t>
            </a:r>
            <a:endParaRPr lang="ru-RU" altLang="ru-RU" sz="1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55CB5236-7554-4126-9C40-540810450920}" type="slidenum">
              <a:rPr lang="en-US" altLang="ru-RU" sz="1600">
                <a:solidFill>
                  <a:schemeClr val="bg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 sz="1600" dirty="0">
              <a:solidFill>
                <a:schemeClr val="bg1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24520" y="319262"/>
            <a:ext cx="8911976" cy="6614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ras Medium ITC" pitchFamily="34" charset="0"/>
                <a:ea typeface="+mj-ea"/>
                <a:cs typeface="+mj-cs"/>
              </a:rPr>
              <a:t>Этапы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ras Medium ITC" pitchFamily="34" charset="0"/>
                <a:ea typeface="+mj-ea"/>
                <a:cs typeface="+mj-cs"/>
              </a:rPr>
              <a:t>обсуждения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ras Medium ITC" pitchFamily="34" charset="0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ras Medium ITC" pitchFamily="34" charset="0"/>
                <a:ea typeface="+mj-ea"/>
                <a:cs typeface="+mj-cs"/>
              </a:rPr>
              <a:t>и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ras Medium ITC" pitchFamily="34" charset="0"/>
                <a:ea typeface="+mj-ea"/>
                <a:cs typeface="+mj-cs"/>
              </a:rPr>
              <a:t>принятия закона</a:t>
            </a:r>
          </a:p>
        </p:txBody>
      </p:sp>
      <p:grpSp>
        <p:nvGrpSpPr>
          <p:cNvPr id="22" name="Группа 16"/>
          <p:cNvGrpSpPr>
            <a:grpSpLocks/>
          </p:cNvGrpSpPr>
          <p:nvPr/>
        </p:nvGrpSpPr>
        <p:grpSpPr bwMode="auto">
          <a:xfrm>
            <a:off x="5076056" y="5733256"/>
            <a:ext cx="3384550" cy="358775"/>
            <a:chOff x="4002003" y="3086989"/>
            <a:chExt cx="418202" cy="153154"/>
          </a:xfrm>
          <a:noFill/>
        </p:grpSpPr>
        <p:sp>
          <p:nvSpPr>
            <p:cNvPr id="23" name="Стрелка вправо 53"/>
            <p:cNvSpPr/>
            <p:nvPr/>
          </p:nvSpPr>
          <p:spPr>
            <a:xfrm rot="5375727">
              <a:off x="4134527" y="2954465"/>
              <a:ext cx="153154" cy="41820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66F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трелка вправо 4"/>
            <p:cNvSpPr/>
            <p:nvPr/>
          </p:nvSpPr>
          <p:spPr>
            <a:xfrm rot="5375727">
              <a:off x="4157568" y="3015379"/>
              <a:ext cx="107072" cy="250294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001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116632"/>
            <a:ext cx="5915000" cy="792088"/>
          </a:xfrm>
        </p:spPr>
        <p:txBody>
          <a:bodyPr>
            <a:noAutofit/>
          </a:bodyPr>
          <a:lstStyle/>
          <a:p>
            <a:r>
              <a:rPr lang="ru-RU" sz="3600" b="1" i="0" dirty="0" smtClean="0">
                <a:solidFill>
                  <a:schemeClr val="accent1"/>
                </a:solidFill>
                <a:latin typeface="Eras Medium ITC" pitchFamily="34" charset="0"/>
              </a:rPr>
              <a:t>Международный </a:t>
            </a:r>
            <a:r>
              <a:rPr lang="ru-RU" sz="3600" b="1" i="0" dirty="0">
                <a:solidFill>
                  <a:schemeClr val="accent1"/>
                </a:solidFill>
                <a:latin typeface="Eras Medium ITC" pitchFamily="34" charset="0"/>
              </a:rPr>
              <a:t>опыт: </a:t>
            </a:r>
            <a:r>
              <a:rPr lang="en-US" sz="3600" b="1" i="0" dirty="0">
                <a:solidFill>
                  <a:schemeClr val="accent1"/>
                </a:solidFill>
                <a:latin typeface="Eras Medium ITC" pitchFamily="34" charset="0"/>
              </a:rPr>
              <a:t/>
            </a:r>
            <a:br>
              <a:rPr lang="en-US" sz="3600" b="1" i="0" dirty="0">
                <a:solidFill>
                  <a:schemeClr val="accent1"/>
                </a:solidFill>
                <a:latin typeface="Eras Medium ITC" pitchFamily="34" charset="0"/>
              </a:rPr>
            </a:br>
            <a:r>
              <a:rPr lang="ru-RU" sz="3600" b="1" i="0" dirty="0">
                <a:solidFill>
                  <a:schemeClr val="accent1"/>
                </a:solidFill>
                <a:latin typeface="Eras Medium ITC" pitchFamily="34" charset="0"/>
              </a:rPr>
              <a:t>что учтено в </a:t>
            </a:r>
            <a:r>
              <a:rPr lang="ru-RU" sz="3600" b="1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219</a:t>
            </a:r>
            <a:r>
              <a:rPr lang="ru-RU" sz="3600" b="1" i="0" dirty="0">
                <a:solidFill>
                  <a:schemeClr val="accent1"/>
                </a:solidFill>
                <a:latin typeface="Eras Medium ITC" pitchFamily="34" charset="0"/>
              </a:rPr>
              <a:t>-ФЗ?</a:t>
            </a:r>
            <a:endParaRPr lang="en-GB" sz="3600" b="1" i="0" dirty="0">
              <a:solidFill>
                <a:schemeClr val="accent1"/>
              </a:solidFill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820980" cy="576064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200"/>
              </a:spcBef>
              <a:buClr>
                <a:srgbClr val="002060"/>
              </a:buClr>
            </a:pPr>
            <a:r>
              <a:rPr lang="ru-RU" sz="2200" dirty="0" smtClean="0">
                <a:solidFill>
                  <a:srgbClr val="002060"/>
                </a:solidFill>
              </a:rPr>
              <a:t>Необходимо выдавать комплексные экологические разрешения, основанные на НДТ(М), всем производствам с высоким потенциалом загрязнения окружающей среды- </a:t>
            </a:r>
            <a:r>
              <a:rPr lang="ru-RU" sz="2200" dirty="0" smtClean="0">
                <a:solidFill>
                  <a:srgbClr val="C00000"/>
                </a:solidFill>
              </a:rPr>
              <a:t>ДА</a:t>
            </a:r>
          </a:p>
          <a:p>
            <a:pPr>
              <a:lnSpc>
                <a:spcPct val="80000"/>
              </a:lnSpc>
              <a:spcBef>
                <a:spcPts val="200"/>
              </a:spcBef>
              <a:buClr>
                <a:srgbClr val="002060"/>
              </a:buClr>
            </a:pPr>
            <a:r>
              <a:rPr lang="ru-RU" sz="2200" dirty="0" smtClean="0">
                <a:solidFill>
                  <a:srgbClr val="002060"/>
                </a:solidFill>
              </a:rPr>
              <a:t>Следует применять разные режимы регулирования для больших и малых загрязнителей </a:t>
            </a:r>
            <a:r>
              <a:rPr lang="ru-RU" sz="2200" dirty="0" smtClean="0">
                <a:solidFill>
                  <a:srgbClr val="C00000"/>
                </a:solidFill>
              </a:rPr>
              <a:t>- ДА (но отсутствуют НОД)</a:t>
            </a:r>
            <a:endParaRPr lang="en-US" sz="2200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Bef>
                <a:spcPts val="200"/>
              </a:spcBef>
              <a:buClr>
                <a:srgbClr val="002060"/>
              </a:buClr>
            </a:pPr>
            <a:r>
              <a:rPr lang="ru-RU" sz="2200" dirty="0" smtClean="0">
                <a:solidFill>
                  <a:srgbClr val="002060"/>
                </a:solidFill>
              </a:rPr>
              <a:t>Надо работать по принципу «одного окна» - </a:t>
            </a:r>
            <a:r>
              <a:rPr lang="ru-RU" sz="2200" dirty="0" smtClean="0">
                <a:solidFill>
                  <a:srgbClr val="C00000"/>
                </a:solidFill>
              </a:rPr>
              <a:t>ожидается</a:t>
            </a:r>
          </a:p>
          <a:p>
            <a:pPr>
              <a:lnSpc>
                <a:spcPct val="80000"/>
              </a:lnSpc>
              <a:spcBef>
                <a:spcPts val="200"/>
              </a:spcBef>
              <a:buClr>
                <a:srgbClr val="002060"/>
              </a:buClr>
            </a:pPr>
            <a:r>
              <a:rPr lang="ru-RU" sz="2200" dirty="0" smtClean="0">
                <a:solidFill>
                  <a:srgbClr val="002060"/>
                </a:solidFill>
              </a:rPr>
              <a:t>Необходимо обеспечивать общественное участие на ключевых этапах разрешительной процедуры - </a:t>
            </a:r>
            <a:r>
              <a:rPr lang="ru-RU" sz="2200" dirty="0" smtClean="0">
                <a:solidFill>
                  <a:srgbClr val="C00000"/>
                </a:solidFill>
              </a:rPr>
              <a:t>экологическая экспертиза?</a:t>
            </a:r>
          </a:p>
          <a:p>
            <a:pPr>
              <a:lnSpc>
                <a:spcPct val="80000"/>
              </a:lnSpc>
              <a:spcBef>
                <a:spcPts val="200"/>
              </a:spcBef>
              <a:buClr>
                <a:srgbClr val="002060"/>
              </a:buClr>
            </a:pPr>
            <a:r>
              <a:rPr lang="ru-RU" sz="2200" dirty="0" smtClean="0">
                <a:solidFill>
                  <a:srgbClr val="002060"/>
                </a:solidFill>
              </a:rPr>
              <a:t>Разрешительно-регулирующая система должна быть в максимальной степени поддержана информационными и регулятивными материалами общего доступа - </a:t>
            </a:r>
            <a:r>
              <a:rPr lang="ru-RU" sz="2200" dirty="0" smtClean="0">
                <a:solidFill>
                  <a:srgbClr val="C00000"/>
                </a:solidFill>
              </a:rPr>
              <a:t>ожидается</a:t>
            </a:r>
            <a:endParaRPr lang="en-US" sz="2200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Bef>
                <a:spcPts val="200"/>
              </a:spcBef>
              <a:buClr>
                <a:srgbClr val="002060"/>
              </a:buClr>
            </a:pPr>
            <a:r>
              <a:rPr lang="ru-RU" sz="2200" dirty="0" smtClean="0">
                <a:solidFill>
                  <a:srgbClr val="002060"/>
                </a:solidFill>
              </a:rPr>
              <a:t>Разрешительная процедура должна быть связана с другими процедурами (экологическая оценка и экологический аудит) – </a:t>
            </a:r>
            <a:r>
              <a:rPr lang="ru-RU" sz="2200" dirty="0" smtClean="0">
                <a:solidFill>
                  <a:srgbClr val="C00000"/>
                </a:solidFill>
              </a:rPr>
              <a:t>есть вероятность</a:t>
            </a:r>
          </a:p>
          <a:p>
            <a:pPr>
              <a:lnSpc>
                <a:spcPct val="80000"/>
              </a:lnSpc>
              <a:spcBef>
                <a:spcPts val="200"/>
              </a:spcBef>
              <a:buClr>
                <a:srgbClr val="002060"/>
              </a:buClr>
            </a:pPr>
            <a:r>
              <a:rPr lang="ru-RU" sz="2200" dirty="0" smtClean="0">
                <a:solidFill>
                  <a:srgbClr val="002060"/>
                </a:solidFill>
              </a:rPr>
              <a:t>При выдаче разрешений должны быть учтены нормативы качества окружающей среды</a:t>
            </a:r>
            <a:endParaRPr lang="en-US" sz="22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spcBef>
                <a:spcPts val="200"/>
              </a:spcBef>
              <a:buClr>
                <a:srgbClr val="002060"/>
              </a:buClr>
            </a:pPr>
            <a:r>
              <a:rPr lang="ru-RU" sz="2200" dirty="0" smtClean="0">
                <a:solidFill>
                  <a:srgbClr val="002060"/>
                </a:solidFill>
              </a:rPr>
              <a:t>При выдаче разрешений должны учитываться местные условия - </a:t>
            </a:r>
            <a:r>
              <a:rPr lang="ru-RU" sz="2200" dirty="0" smtClean="0">
                <a:solidFill>
                  <a:srgbClr val="C00000"/>
                </a:solidFill>
              </a:rPr>
              <a:t>ожидается</a:t>
            </a:r>
          </a:p>
          <a:p>
            <a:pPr>
              <a:lnSpc>
                <a:spcPct val="80000"/>
              </a:lnSpc>
              <a:spcBef>
                <a:spcPts val="200"/>
              </a:spcBef>
              <a:buClr>
                <a:srgbClr val="002060"/>
              </a:buClr>
            </a:pPr>
            <a:r>
              <a:rPr lang="ru-RU" sz="2200" dirty="0" smtClean="0">
                <a:solidFill>
                  <a:srgbClr val="002060"/>
                </a:solidFill>
              </a:rPr>
              <a:t>Процедура выдачи разрешений должна быть прозрачной и предусматривать возможность апелляции- </a:t>
            </a:r>
            <a:r>
              <a:rPr lang="ru-RU" sz="2200" dirty="0" smtClean="0">
                <a:solidFill>
                  <a:srgbClr val="C00000"/>
                </a:solidFill>
              </a:rPr>
              <a:t>ожидается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34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080120"/>
          </a:xfrm>
        </p:spPr>
        <p:txBody>
          <a:bodyPr>
            <a:normAutofit/>
          </a:bodyPr>
          <a:lstStyle/>
          <a:p>
            <a:pPr lvl="0"/>
            <a:r>
              <a:rPr lang="ru-RU" sz="3600" b="1" i="0" dirty="0" smtClean="0">
                <a:solidFill>
                  <a:schemeClr val="accent1"/>
                </a:solidFill>
                <a:latin typeface="Eras Medium ITC" pitchFamily="34" charset="0"/>
              </a:rPr>
              <a:t>Градация мер государственного регулирования</a:t>
            </a:r>
            <a:endParaRPr lang="ru-RU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25" y="1209967"/>
            <a:ext cx="9000949" cy="562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562074"/>
          </a:xfrm>
        </p:spPr>
        <p:txBody>
          <a:bodyPr>
            <a:normAutofit/>
          </a:bodyPr>
          <a:lstStyle/>
          <a:p>
            <a:pPr algn="ctr"/>
            <a:r>
              <a:rPr lang="ru-RU" sz="3600" b="1" i="0" dirty="0" smtClean="0">
                <a:solidFill>
                  <a:schemeClr val="accent1"/>
                </a:solidFill>
                <a:latin typeface="Eras Medium ITC" pitchFamily="34" charset="0"/>
              </a:rPr>
              <a:t>Терминология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435280" cy="58326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5F015B"/>
                </a:solidFill>
                <a:latin typeface="Arial" pitchFamily="34" charset="0"/>
                <a:cs typeface="Arial" pitchFamily="34" charset="0"/>
              </a:rPr>
              <a:t>Наилучшая доступная технология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технология производства продукции (товаров), выполнения работ, оказания услуг, определяемая на основе современных достижений науки и техники и наилучшего </a:t>
            </a:r>
            <a:r>
              <a:rPr lang="ru-RU" sz="2300" b="1" dirty="0" smtClean="0">
                <a:solidFill>
                  <a:srgbClr val="5F015B"/>
                </a:solidFill>
                <a:latin typeface="Arial" pitchFamily="34" charset="0"/>
                <a:cs typeface="Arial" pitchFamily="34" charset="0"/>
              </a:rPr>
              <a:t>сочетания критериев достижения целей охраны окружающей среды при условии наличия технической возможности ее применения</a:t>
            </a:r>
            <a:r>
              <a:rPr lang="ru-RU" sz="2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3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ru-RU" sz="2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Экономические аспекты в основном определении не обсуждаются</a:t>
            </a:r>
          </a:p>
          <a:p>
            <a:r>
              <a:rPr lang="ru-RU" sz="2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2300" b="1" dirty="0" smtClean="0">
                <a:solidFill>
                  <a:srgbClr val="5F015B"/>
                </a:solidFill>
                <a:latin typeface="Arial" pitchFamily="34" charset="0"/>
                <a:cs typeface="Arial" pitchFamily="34" charset="0"/>
              </a:rPr>
              <a:t>областям применения </a:t>
            </a:r>
            <a:r>
              <a:rPr lang="ru-RU" sz="2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наилучших доступных технологий могут быть отнесены хозяйственная и (или) иная деятельность, которая оказывает значительное негативное воздействие на окружающую среду… </a:t>
            </a:r>
          </a:p>
          <a:p>
            <a:pPr lvl="1"/>
            <a:r>
              <a:rPr lang="ru-RU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Области применения наилучших доступных технологий устанавливаются Правительством РФ.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sz="3600" b="1" i="0" dirty="0" smtClean="0">
                <a:solidFill>
                  <a:schemeClr val="accent1"/>
                </a:solidFill>
                <a:latin typeface="Eras Medium ITC" pitchFamily="34" charset="0"/>
              </a:rPr>
              <a:t>Идентификация НДТ</a:t>
            </a:r>
            <a:endParaRPr lang="ru-RU" sz="3600" b="1" i="0" dirty="0">
              <a:solidFill>
                <a:schemeClr val="accent1"/>
              </a:solidFill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400600"/>
          </a:xfrm>
        </p:spPr>
        <p:txBody>
          <a:bodyPr>
            <a:normAutofit fontScale="55000" lnSpcReduction="20000"/>
          </a:bodyPr>
          <a:lstStyle/>
          <a:p>
            <a:r>
              <a:rPr lang="ru-RU" sz="4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Сочетанием критериев достижения целей охраны ОС для определения наилучшей доступной технологии являются:</a:t>
            </a:r>
          </a:p>
          <a:p>
            <a:pPr lvl="1"/>
            <a:r>
              <a:rPr lang="ru-RU" sz="4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наименьший уровень негативного воздействия на ОС в расчете на единицу времени или объем производимой продукции (товара), выполняемой работы, оказываемой услуги либо другие предусмотренные международными договорами РФ показатели;</a:t>
            </a:r>
          </a:p>
          <a:p>
            <a:pPr lvl="1"/>
            <a:r>
              <a:rPr lang="ru-RU" sz="4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экономическая эффективность ее внедрения и эксплуатации;</a:t>
            </a:r>
          </a:p>
          <a:p>
            <a:pPr lvl="1"/>
            <a:r>
              <a:rPr lang="ru-RU" sz="4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применение </a:t>
            </a:r>
            <a:r>
              <a:rPr lang="ru-RU" sz="4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ресурсо</a:t>
            </a:r>
            <a:r>
              <a:rPr lang="ru-RU" sz="4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и энергосберегающих методов</a:t>
            </a:r>
          </a:p>
          <a:p>
            <a:pPr lvl="1"/>
            <a:r>
              <a:rPr lang="ru-RU" sz="4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период ее внедрения;</a:t>
            </a:r>
          </a:p>
          <a:p>
            <a:pPr lvl="1"/>
            <a:r>
              <a:rPr lang="ru-RU" sz="4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промышленное внедрение этой технологии на двух и более объектах, оказывающих негативное воздействие на окружающую среду.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3600" b="1" i="0" dirty="0" smtClean="0">
                <a:solidFill>
                  <a:schemeClr val="accent1"/>
                </a:solidFill>
                <a:latin typeface="Eras Medium ITC" pitchFamily="34" charset="0"/>
              </a:rPr>
              <a:t>Технологические нормативы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568952" cy="5733256"/>
          </a:xfrm>
        </p:spPr>
        <p:txBody>
          <a:bodyPr>
            <a:noAutofit/>
          </a:bodyPr>
          <a:lstStyle/>
          <a:p>
            <a:pPr marL="514350" indent="-514350"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Технологические нормативы разрабатываются юридическими лицами и индивидуальными предпринимателями, осуществляющими хозяйственную и (или) иную деятельность на объектах  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категории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Технологические нормативы устанавливаются на основе технологических показателей, не превышающих технологических показателей НДТ, комплексным экологическим разрешением.</a:t>
            </a:r>
          </a:p>
          <a:p>
            <a:pPr marL="514350" indent="-514350"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Технологические показатели НДТ устанавливаются нормативными документами в области охраны ОС в соответствии со статьей 29 настоящего ФЗ не позднее шести месяцев после опубликования или актуализации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информационно-технических справочников по НДТ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Правила разработки технологических нормативов устанавливаются уполномоченным Правительством РФ федеральным органом исполнительной власти.</a:t>
            </a:r>
            <a:endParaRPr lang="ru-RU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5211</TotalTime>
  <Words>1228</Words>
  <Application>Microsoft Office PowerPoint</Application>
  <PresentationFormat>Экран (4:3)</PresentationFormat>
  <Paragraphs>215</Paragraphs>
  <Slides>16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Office Theme</vt:lpstr>
      <vt:lpstr>Фотография Photo Editor</vt:lpstr>
      <vt:lpstr>Управление качеством воздуха в странах Восточного региона ЕИСП</vt:lpstr>
      <vt:lpstr>Презентация PowerPoint</vt:lpstr>
      <vt:lpstr>Закон о технологическом нормировании</vt:lpstr>
      <vt:lpstr>Презентация PowerPoint</vt:lpstr>
      <vt:lpstr>Международный опыт:  что учтено в 219-ФЗ?</vt:lpstr>
      <vt:lpstr>Градация мер государственного регулирования</vt:lpstr>
      <vt:lpstr>Терминология</vt:lpstr>
      <vt:lpstr>Идентификация НДТ</vt:lpstr>
      <vt:lpstr>Технологические нормативы</vt:lpstr>
      <vt:lpstr>Презентация PowerPoint</vt:lpstr>
      <vt:lpstr>219-ФЗ: ожидания и опасения заинтересованных сторон</vt:lpstr>
      <vt:lpstr>Этапы перехода к НДТ и КЭР</vt:lpstr>
      <vt:lpstr>Презентация PowerPoint</vt:lpstr>
      <vt:lpstr>Презентация PowerPoint</vt:lpstr>
      <vt:lpstr>Презентация PowerPoint</vt:lpstr>
      <vt:lpstr>Спасибо за внимание!  mbegak@gmail.com tguseva@muctr.ru </vt:lpstr>
    </vt:vector>
  </TitlesOfParts>
  <Company>MWH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Barbara de Campos</dc:creator>
  <cp:lastModifiedBy>Vladimir Morozov</cp:lastModifiedBy>
  <cp:revision>452</cp:revision>
  <cp:lastPrinted>2012-05-10T14:01:43Z</cp:lastPrinted>
  <dcterms:created xsi:type="dcterms:W3CDTF">2011-10-12T15:30:18Z</dcterms:created>
  <dcterms:modified xsi:type="dcterms:W3CDTF">2014-09-24T12:05:45Z</dcterms:modified>
</cp:coreProperties>
</file>