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13" r:id="rId3"/>
    <p:sldId id="416" r:id="rId4"/>
    <p:sldId id="414" r:id="rId5"/>
    <p:sldId id="415" r:id="rId6"/>
    <p:sldId id="418" r:id="rId7"/>
    <p:sldId id="426" r:id="rId8"/>
    <p:sldId id="431" r:id="rId9"/>
    <p:sldId id="424" r:id="rId10"/>
    <p:sldId id="429" r:id="rId11"/>
    <p:sldId id="428" r:id="rId12"/>
    <p:sldId id="425" r:id="rId13"/>
    <p:sldId id="430" r:id="rId14"/>
    <p:sldId id="419" r:id="rId15"/>
    <p:sldId id="421" r:id="rId16"/>
    <p:sldId id="422" r:id="rId17"/>
    <p:sldId id="432" r:id="rId18"/>
    <p:sldId id="420" r:id="rId19"/>
    <p:sldId id="417" r:id="rId20"/>
    <p:sldId id="427" r:id="rId21"/>
    <p:sldId id="433" r:id="rId22"/>
    <p:sldId id="378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421"/>
    <a:srgbClr val="0066FF"/>
    <a:srgbClr val="5C045E"/>
    <a:srgbClr val="D77249"/>
    <a:srgbClr val="5F015B"/>
    <a:srgbClr val="5901CF"/>
    <a:srgbClr val="FFCC66"/>
    <a:srgbClr val="FF5050"/>
    <a:srgbClr val="E9E53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5255" autoAdjust="0"/>
  </p:normalViewPr>
  <p:slideViewPr>
    <p:cSldViewPr>
      <p:cViewPr>
        <p:scale>
          <a:sx n="100" d="100"/>
          <a:sy n="100" d="100"/>
        </p:scale>
        <p:origin x="-189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CF7C8-7355-40E7-AADA-D9E8DBAE2725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5A16CD-4E8B-4F3D-A3C8-2840328035B2}">
      <dgm:prSet phldrT="[Текст]" custT="1"/>
      <dgm:spPr/>
      <dgm:t>
        <a:bodyPr/>
        <a:lstStyle/>
        <a:p>
          <a:r>
            <a:rPr lang="ru-RU" sz="1400" dirty="0" smtClean="0"/>
            <a:t>Федеральные органы исполнительной власти</a:t>
          </a:r>
          <a:endParaRPr lang="ru-RU" sz="1400" dirty="0"/>
        </a:p>
      </dgm:t>
    </dgm:pt>
    <dgm:pt modelId="{9D6EB66B-B3B2-4AD6-AFC8-10001B69ACE4}" type="parTrans" cxnId="{5E9690FC-318B-426B-AF03-DDDC1923DA52}">
      <dgm:prSet/>
      <dgm:spPr/>
      <dgm:t>
        <a:bodyPr/>
        <a:lstStyle/>
        <a:p>
          <a:endParaRPr lang="ru-RU"/>
        </a:p>
      </dgm:t>
    </dgm:pt>
    <dgm:pt modelId="{2E1F7019-67DC-4D54-96A7-20A47B386FA4}" type="sibTrans" cxnId="{5E9690FC-318B-426B-AF03-DDDC1923DA52}">
      <dgm:prSet/>
      <dgm:spPr/>
      <dgm:t>
        <a:bodyPr/>
        <a:lstStyle/>
        <a:p>
          <a:endParaRPr lang="ru-RU"/>
        </a:p>
      </dgm:t>
    </dgm:pt>
    <dgm:pt modelId="{E12C5645-33A3-4991-9D28-256EC13778C3}">
      <dgm:prSet phldrT="[Текст]" phldr="1" custT="1"/>
      <dgm:spPr/>
      <dgm:t>
        <a:bodyPr/>
        <a:lstStyle/>
        <a:p>
          <a:endParaRPr lang="ru-RU" sz="1000" dirty="0"/>
        </a:p>
      </dgm:t>
    </dgm:pt>
    <dgm:pt modelId="{76804A20-1AC4-45FF-B469-23E2369F80AD}" type="parTrans" cxnId="{5B2CDA75-0429-4381-8B48-874329680CC5}">
      <dgm:prSet/>
      <dgm:spPr/>
      <dgm:t>
        <a:bodyPr/>
        <a:lstStyle/>
        <a:p>
          <a:endParaRPr lang="ru-RU"/>
        </a:p>
      </dgm:t>
    </dgm:pt>
    <dgm:pt modelId="{2B9BAF4D-98B9-4507-8640-12B24F267A87}" type="sibTrans" cxnId="{5B2CDA75-0429-4381-8B48-874329680CC5}">
      <dgm:prSet/>
      <dgm:spPr/>
      <dgm:t>
        <a:bodyPr/>
        <a:lstStyle/>
        <a:p>
          <a:endParaRPr lang="ru-RU"/>
        </a:p>
      </dgm:t>
    </dgm:pt>
    <dgm:pt modelId="{CE8914A0-DC55-4EC7-9402-934C91159969}">
      <dgm:prSet phldrT="[Текст]" custT="1"/>
      <dgm:spPr/>
      <dgm:t>
        <a:bodyPr/>
        <a:lstStyle/>
        <a:p>
          <a:r>
            <a:rPr lang="ru-RU" sz="1400" dirty="0" smtClean="0"/>
            <a:t>Союзы и ассоциации</a:t>
          </a:r>
        </a:p>
      </dgm:t>
    </dgm:pt>
    <dgm:pt modelId="{879502FE-6060-4A4A-91F9-ED60DF678EF3}" type="parTrans" cxnId="{F8243B24-A671-4404-B6FD-DA72DD073908}">
      <dgm:prSet/>
      <dgm:spPr/>
      <dgm:t>
        <a:bodyPr/>
        <a:lstStyle/>
        <a:p>
          <a:endParaRPr lang="ru-RU"/>
        </a:p>
      </dgm:t>
    </dgm:pt>
    <dgm:pt modelId="{00E798E7-2107-4144-96D1-5DA704922CB9}" type="sibTrans" cxnId="{F8243B24-A671-4404-B6FD-DA72DD073908}">
      <dgm:prSet/>
      <dgm:spPr/>
      <dgm:t>
        <a:bodyPr/>
        <a:lstStyle/>
        <a:p>
          <a:endParaRPr lang="ru-RU"/>
        </a:p>
      </dgm:t>
    </dgm:pt>
    <dgm:pt modelId="{E5BDFBC4-4D5F-44A2-932D-363D6278487D}">
      <dgm:prSet phldrT="[Текст]" phldr="1" custT="1"/>
      <dgm:spPr/>
      <dgm:t>
        <a:bodyPr/>
        <a:lstStyle/>
        <a:p>
          <a:endParaRPr lang="ru-RU" sz="1000" dirty="0"/>
        </a:p>
      </dgm:t>
    </dgm:pt>
    <dgm:pt modelId="{1709C88E-9B2F-4DB1-A0A8-DA18FB1FC741}" type="parTrans" cxnId="{35B53A78-A99D-4D00-BE10-EA40110B1531}">
      <dgm:prSet/>
      <dgm:spPr/>
      <dgm:t>
        <a:bodyPr/>
        <a:lstStyle/>
        <a:p>
          <a:endParaRPr lang="ru-RU"/>
        </a:p>
      </dgm:t>
    </dgm:pt>
    <dgm:pt modelId="{897834CC-12F4-4294-98FD-EFC1A91D16FB}" type="sibTrans" cxnId="{35B53A78-A99D-4D00-BE10-EA40110B1531}">
      <dgm:prSet/>
      <dgm:spPr/>
      <dgm:t>
        <a:bodyPr/>
        <a:lstStyle/>
        <a:p>
          <a:endParaRPr lang="ru-RU"/>
        </a:p>
      </dgm:t>
    </dgm:pt>
    <dgm:pt modelId="{941344A9-CE9B-4F03-BC2A-5D5DD47D3C0F}">
      <dgm:prSet phldrT="[Текст]" custT="1"/>
      <dgm:spPr/>
      <dgm:t>
        <a:bodyPr/>
        <a:lstStyle/>
        <a:p>
          <a:r>
            <a:rPr lang="ru-RU" sz="1400" dirty="0" smtClean="0"/>
            <a:t>Промышленные предприятия и корпорации</a:t>
          </a:r>
          <a:endParaRPr lang="ru-RU" sz="1400" dirty="0"/>
        </a:p>
      </dgm:t>
    </dgm:pt>
    <dgm:pt modelId="{3C40277E-5EE3-4F85-AF10-47C182212D3F}" type="parTrans" cxnId="{4C562D61-452A-4EF2-BD61-1656AF6D1F78}">
      <dgm:prSet/>
      <dgm:spPr/>
      <dgm:t>
        <a:bodyPr/>
        <a:lstStyle/>
        <a:p>
          <a:endParaRPr lang="ru-RU"/>
        </a:p>
      </dgm:t>
    </dgm:pt>
    <dgm:pt modelId="{4295CE72-A590-4020-93E9-50D1071327D6}" type="sibTrans" cxnId="{4C562D61-452A-4EF2-BD61-1656AF6D1F78}">
      <dgm:prSet/>
      <dgm:spPr/>
      <dgm:t>
        <a:bodyPr/>
        <a:lstStyle/>
        <a:p>
          <a:endParaRPr lang="ru-RU"/>
        </a:p>
      </dgm:t>
    </dgm:pt>
    <dgm:pt modelId="{C8A0319A-C415-484B-BE49-DF184F719C95}">
      <dgm:prSet phldrT="[Текст]" phldr="1" custT="1"/>
      <dgm:spPr/>
      <dgm:t>
        <a:bodyPr/>
        <a:lstStyle/>
        <a:p>
          <a:endParaRPr lang="ru-RU" sz="900" dirty="0"/>
        </a:p>
      </dgm:t>
    </dgm:pt>
    <dgm:pt modelId="{681F07D3-3961-4971-893D-C29F51AF007A}" type="parTrans" cxnId="{1A1A8E57-4081-4931-AFBA-B81FD3D4205F}">
      <dgm:prSet/>
      <dgm:spPr/>
      <dgm:t>
        <a:bodyPr/>
        <a:lstStyle/>
        <a:p>
          <a:endParaRPr lang="ru-RU"/>
        </a:p>
      </dgm:t>
    </dgm:pt>
    <dgm:pt modelId="{0A330101-8AEA-420B-9549-33AD39A909A7}" type="sibTrans" cxnId="{1A1A8E57-4081-4931-AFBA-B81FD3D4205F}">
      <dgm:prSet/>
      <dgm:spPr/>
      <dgm:t>
        <a:bodyPr/>
        <a:lstStyle/>
        <a:p>
          <a:endParaRPr lang="ru-RU"/>
        </a:p>
      </dgm:t>
    </dgm:pt>
    <dgm:pt modelId="{E4FD21F8-87D6-4736-A07B-712031AD82DE}">
      <dgm:prSet phldrT="[Текст]" custT="1"/>
      <dgm:spPr/>
      <dgm:t>
        <a:bodyPr/>
        <a:lstStyle/>
        <a:p>
          <a:r>
            <a:rPr lang="ru-RU" sz="1400" dirty="0" smtClean="0"/>
            <a:t>Экспертные и научные организации</a:t>
          </a:r>
          <a:endParaRPr lang="ru-RU" sz="1400" dirty="0"/>
        </a:p>
      </dgm:t>
    </dgm:pt>
    <dgm:pt modelId="{9D720FE9-A89D-4CAC-A1A8-6CC6C211FE46}" type="parTrans" cxnId="{7D2444BC-89B7-438E-8B74-19FFF7935A1C}">
      <dgm:prSet/>
      <dgm:spPr/>
      <dgm:t>
        <a:bodyPr/>
        <a:lstStyle/>
        <a:p>
          <a:endParaRPr lang="ru-RU"/>
        </a:p>
      </dgm:t>
    </dgm:pt>
    <dgm:pt modelId="{DA4430D7-A446-4A63-973A-09AA617D5088}" type="sibTrans" cxnId="{7D2444BC-89B7-438E-8B74-19FFF7935A1C}">
      <dgm:prSet/>
      <dgm:spPr/>
      <dgm:t>
        <a:bodyPr/>
        <a:lstStyle/>
        <a:p>
          <a:endParaRPr lang="ru-RU"/>
        </a:p>
      </dgm:t>
    </dgm:pt>
    <dgm:pt modelId="{7C1B8263-DD3E-4CE1-BB31-BE50D994318B}">
      <dgm:prSet phldrT="[Текст]" phldr="1" custT="1"/>
      <dgm:spPr/>
      <dgm:t>
        <a:bodyPr/>
        <a:lstStyle/>
        <a:p>
          <a:endParaRPr lang="ru-RU" sz="1000" dirty="0"/>
        </a:p>
      </dgm:t>
    </dgm:pt>
    <dgm:pt modelId="{B873F1BD-CDE7-4F65-A66C-2BD01F410B82}" type="parTrans" cxnId="{2A2326A2-733C-45E5-A340-BA685E9FD067}">
      <dgm:prSet/>
      <dgm:spPr/>
      <dgm:t>
        <a:bodyPr/>
        <a:lstStyle/>
        <a:p>
          <a:endParaRPr lang="ru-RU"/>
        </a:p>
      </dgm:t>
    </dgm:pt>
    <dgm:pt modelId="{3123D8C8-721E-4FAB-A75A-4037F03E71CD}" type="sibTrans" cxnId="{2A2326A2-733C-45E5-A340-BA685E9FD067}">
      <dgm:prSet/>
      <dgm:spPr/>
      <dgm:t>
        <a:bodyPr/>
        <a:lstStyle/>
        <a:p>
          <a:endParaRPr lang="ru-RU"/>
        </a:p>
      </dgm:t>
    </dgm:pt>
    <dgm:pt modelId="{E6E2801C-E852-4593-87C2-3016048EEF96}" type="pres">
      <dgm:prSet presAssocID="{615CF7C8-7355-40E7-AADA-D9E8DBAE272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B33CCF-0A3B-48F6-9B8E-C1570D8F9286}" type="pres">
      <dgm:prSet presAssocID="{615CF7C8-7355-40E7-AADA-D9E8DBAE2725}" presName="children" presStyleCnt="0"/>
      <dgm:spPr/>
    </dgm:pt>
    <dgm:pt modelId="{9ACB4CD1-535B-46EA-865F-1FCD2B6BFA55}" type="pres">
      <dgm:prSet presAssocID="{615CF7C8-7355-40E7-AADA-D9E8DBAE2725}" presName="child1group" presStyleCnt="0"/>
      <dgm:spPr/>
    </dgm:pt>
    <dgm:pt modelId="{6E7454BA-931D-44B3-9D74-C05FFE8FBB5F}" type="pres">
      <dgm:prSet presAssocID="{615CF7C8-7355-40E7-AADA-D9E8DBAE2725}" presName="child1" presStyleLbl="bgAcc1" presStyleIdx="0" presStyleCnt="4" custScaleX="164348" custScaleY="125395" custLinFactNeighborX="-71352" custLinFactNeighborY="11004"/>
      <dgm:spPr/>
      <dgm:t>
        <a:bodyPr/>
        <a:lstStyle/>
        <a:p>
          <a:endParaRPr lang="ru-RU"/>
        </a:p>
      </dgm:t>
    </dgm:pt>
    <dgm:pt modelId="{4E2DF1C7-FAC2-4242-ACDC-5CCD47F825E4}" type="pres">
      <dgm:prSet presAssocID="{615CF7C8-7355-40E7-AADA-D9E8DBAE272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643A2-AE0B-41F1-8AD9-3EB4E65CBDF3}" type="pres">
      <dgm:prSet presAssocID="{615CF7C8-7355-40E7-AADA-D9E8DBAE2725}" presName="child2group" presStyleCnt="0"/>
      <dgm:spPr/>
    </dgm:pt>
    <dgm:pt modelId="{FC9A8C91-3553-4068-9F9C-143C396FD450}" type="pres">
      <dgm:prSet presAssocID="{615CF7C8-7355-40E7-AADA-D9E8DBAE2725}" presName="child2" presStyleLbl="bgAcc1" presStyleIdx="1" presStyleCnt="4" custScaleX="171475" custScaleY="124211" custLinFactNeighborX="19376" custLinFactNeighborY="10278"/>
      <dgm:spPr/>
      <dgm:t>
        <a:bodyPr/>
        <a:lstStyle/>
        <a:p>
          <a:endParaRPr lang="ru-RU"/>
        </a:p>
      </dgm:t>
    </dgm:pt>
    <dgm:pt modelId="{E94F107B-AFC3-48FC-B577-DF6DAB1C42F7}" type="pres">
      <dgm:prSet presAssocID="{615CF7C8-7355-40E7-AADA-D9E8DBAE272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9023E-C153-485A-BA68-D58C7A8DDBAC}" type="pres">
      <dgm:prSet presAssocID="{615CF7C8-7355-40E7-AADA-D9E8DBAE2725}" presName="child3group" presStyleCnt="0"/>
      <dgm:spPr/>
    </dgm:pt>
    <dgm:pt modelId="{BBBE4E0C-5938-48C3-AB0A-F1D4809D7F1B}" type="pres">
      <dgm:prSet presAssocID="{615CF7C8-7355-40E7-AADA-D9E8DBAE2725}" presName="child3" presStyleLbl="bgAcc1" presStyleIdx="2" presStyleCnt="4" custScaleX="161342" custScaleY="126205" custLinFactNeighborX="26816" custLinFactNeighborY="-5620"/>
      <dgm:spPr/>
      <dgm:t>
        <a:bodyPr/>
        <a:lstStyle/>
        <a:p>
          <a:endParaRPr lang="ru-RU"/>
        </a:p>
      </dgm:t>
    </dgm:pt>
    <dgm:pt modelId="{B342FA94-E163-48DD-897D-88C00C0972B1}" type="pres">
      <dgm:prSet presAssocID="{615CF7C8-7355-40E7-AADA-D9E8DBAE272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8010F-1637-47D2-9E84-089718C75DE5}" type="pres">
      <dgm:prSet presAssocID="{615CF7C8-7355-40E7-AADA-D9E8DBAE2725}" presName="child4group" presStyleCnt="0"/>
      <dgm:spPr/>
    </dgm:pt>
    <dgm:pt modelId="{1337A970-AEE2-4C26-A5D9-CC277F315206}" type="pres">
      <dgm:prSet presAssocID="{615CF7C8-7355-40E7-AADA-D9E8DBAE2725}" presName="child4" presStyleLbl="bgAcc1" presStyleIdx="3" presStyleCnt="4" custScaleX="136774" custScaleY="125100" custLinFactNeighborX="-62407" custLinFactNeighborY="12601"/>
      <dgm:spPr/>
      <dgm:t>
        <a:bodyPr/>
        <a:lstStyle/>
        <a:p>
          <a:endParaRPr lang="ru-RU"/>
        </a:p>
      </dgm:t>
    </dgm:pt>
    <dgm:pt modelId="{1AF2D68D-F4E0-4D8B-A0D3-83D8A8833E41}" type="pres">
      <dgm:prSet presAssocID="{615CF7C8-7355-40E7-AADA-D9E8DBAE272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DBF09-AEBF-4DC4-AE4F-BE36302353CD}" type="pres">
      <dgm:prSet presAssocID="{615CF7C8-7355-40E7-AADA-D9E8DBAE2725}" presName="childPlaceholder" presStyleCnt="0"/>
      <dgm:spPr/>
    </dgm:pt>
    <dgm:pt modelId="{7205178E-5E72-4303-A699-5B154726D543}" type="pres">
      <dgm:prSet presAssocID="{615CF7C8-7355-40E7-AADA-D9E8DBAE2725}" presName="circle" presStyleCnt="0"/>
      <dgm:spPr/>
    </dgm:pt>
    <dgm:pt modelId="{2E74C509-0317-4899-83CC-34C14B3CBC86}" type="pres">
      <dgm:prSet presAssocID="{615CF7C8-7355-40E7-AADA-D9E8DBAE2725}" presName="quadrant1" presStyleLbl="node1" presStyleIdx="0" presStyleCnt="4" custScaleX="134544" custScaleY="109543" custLinFactNeighborX="-39669" custLinFactNeighborY="74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C40A2-286A-4E51-B60C-014F995A4F8B}" type="pres">
      <dgm:prSet presAssocID="{615CF7C8-7355-40E7-AADA-D9E8DBAE2725}" presName="quadrant2" presStyleLbl="node1" presStyleIdx="1" presStyleCnt="4" custScaleX="119304" custScaleY="104552" custLinFactNeighborX="-15023" custLinFactNeighborY="66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A2A4A-1D11-4AC8-A575-D302FEF16AB1}" type="pres">
      <dgm:prSet presAssocID="{615CF7C8-7355-40E7-AADA-D9E8DBAE2725}" presName="quadrant3" presStyleLbl="node1" presStyleIdx="2" presStyleCnt="4" custScaleX="126314" custScaleY="105809" custLinFactNeighborX="-15913" custLinFactNeighborY="165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A2E3A-FD0F-4A61-AFAB-C17784AB564B}" type="pres">
      <dgm:prSet presAssocID="{615CF7C8-7355-40E7-AADA-D9E8DBAE2725}" presName="quadrant4" presStyleLbl="node1" presStyleIdx="3" presStyleCnt="4" custScaleX="125275" custScaleY="102583" custLinFactNeighborX="-42288" custLinFactNeighborY="196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DBA4A-5F3C-47A9-9FD7-ED631D50197F}" type="pres">
      <dgm:prSet presAssocID="{615CF7C8-7355-40E7-AADA-D9E8DBAE2725}" presName="quadrantPlaceholder" presStyleCnt="0"/>
      <dgm:spPr/>
    </dgm:pt>
    <dgm:pt modelId="{1A111FC4-B922-4562-A45F-847AAA8EC7DC}" type="pres">
      <dgm:prSet presAssocID="{615CF7C8-7355-40E7-AADA-D9E8DBAE2725}" presName="center1" presStyleLbl="fgShp" presStyleIdx="0" presStyleCnt="2" custScaleX="25073" custScaleY="9548" custLinFactNeighborX="-72187" custLinFactNeighborY="-9373"/>
      <dgm:spPr>
        <a:noFill/>
      </dgm:spPr>
    </dgm:pt>
    <dgm:pt modelId="{A19A8AE1-79FE-4DBA-AD5C-3929EB1ACCE3}" type="pres">
      <dgm:prSet presAssocID="{615CF7C8-7355-40E7-AADA-D9E8DBAE2725}" presName="center2" presStyleLbl="fgShp" presStyleIdx="1" presStyleCnt="2" custLinFactNeighborX="-84387" custLinFactNeighborY="-4017"/>
      <dgm:spPr>
        <a:solidFill>
          <a:schemeClr val="bg1"/>
        </a:solidFill>
      </dgm:spPr>
    </dgm:pt>
  </dgm:ptLst>
  <dgm:cxnLst>
    <dgm:cxn modelId="{84191EE8-6E06-4313-87FF-7765FF27C05D}" type="presOf" srcId="{7C1B8263-DD3E-4CE1-BB31-BE50D994318B}" destId="{1AF2D68D-F4E0-4D8B-A0D3-83D8A8833E41}" srcOrd="1" destOrd="0" presId="urn:microsoft.com/office/officeart/2005/8/layout/cycle4"/>
    <dgm:cxn modelId="{7D2444BC-89B7-438E-8B74-19FFF7935A1C}" srcId="{615CF7C8-7355-40E7-AADA-D9E8DBAE2725}" destId="{E4FD21F8-87D6-4736-A07B-712031AD82DE}" srcOrd="3" destOrd="0" parTransId="{9D720FE9-A89D-4CAC-A1A8-6CC6C211FE46}" sibTransId="{DA4430D7-A446-4A63-973A-09AA617D5088}"/>
    <dgm:cxn modelId="{35B53A78-A99D-4D00-BE10-EA40110B1531}" srcId="{CE8914A0-DC55-4EC7-9402-934C91159969}" destId="{E5BDFBC4-4D5F-44A2-932D-363D6278487D}" srcOrd="0" destOrd="0" parTransId="{1709C88E-9B2F-4DB1-A0A8-DA18FB1FC741}" sibTransId="{897834CC-12F4-4294-98FD-EFC1A91D16FB}"/>
    <dgm:cxn modelId="{87DC2231-1B4E-43E0-950D-469CEF72DE4C}" type="presOf" srcId="{615CF7C8-7355-40E7-AADA-D9E8DBAE2725}" destId="{E6E2801C-E852-4593-87C2-3016048EEF96}" srcOrd="0" destOrd="0" presId="urn:microsoft.com/office/officeart/2005/8/layout/cycle4"/>
    <dgm:cxn modelId="{F8243B24-A671-4404-B6FD-DA72DD073908}" srcId="{615CF7C8-7355-40E7-AADA-D9E8DBAE2725}" destId="{CE8914A0-DC55-4EC7-9402-934C91159969}" srcOrd="1" destOrd="0" parTransId="{879502FE-6060-4A4A-91F9-ED60DF678EF3}" sibTransId="{00E798E7-2107-4144-96D1-5DA704922CB9}"/>
    <dgm:cxn modelId="{92CB7167-6560-4C9D-9F38-B9DFAC012C87}" type="presOf" srcId="{E12C5645-33A3-4991-9D28-256EC13778C3}" destId="{6E7454BA-931D-44B3-9D74-C05FFE8FBB5F}" srcOrd="0" destOrd="0" presId="urn:microsoft.com/office/officeart/2005/8/layout/cycle4"/>
    <dgm:cxn modelId="{CA8DEAC9-BCCF-41B8-B96D-0FE932D70CB2}" type="presOf" srcId="{F35A16CD-4E8B-4F3D-A3C8-2840328035B2}" destId="{2E74C509-0317-4899-83CC-34C14B3CBC86}" srcOrd="0" destOrd="0" presId="urn:microsoft.com/office/officeart/2005/8/layout/cycle4"/>
    <dgm:cxn modelId="{A561554A-9733-4E6F-AE12-1C569D319D4A}" type="presOf" srcId="{E5BDFBC4-4D5F-44A2-932D-363D6278487D}" destId="{FC9A8C91-3553-4068-9F9C-143C396FD450}" srcOrd="0" destOrd="0" presId="urn:microsoft.com/office/officeart/2005/8/layout/cycle4"/>
    <dgm:cxn modelId="{1A1A8E57-4081-4931-AFBA-B81FD3D4205F}" srcId="{941344A9-CE9B-4F03-BC2A-5D5DD47D3C0F}" destId="{C8A0319A-C415-484B-BE49-DF184F719C95}" srcOrd="0" destOrd="0" parTransId="{681F07D3-3961-4971-893D-C29F51AF007A}" sibTransId="{0A330101-8AEA-420B-9549-33AD39A909A7}"/>
    <dgm:cxn modelId="{4C562D61-452A-4EF2-BD61-1656AF6D1F78}" srcId="{615CF7C8-7355-40E7-AADA-D9E8DBAE2725}" destId="{941344A9-CE9B-4F03-BC2A-5D5DD47D3C0F}" srcOrd="2" destOrd="0" parTransId="{3C40277E-5EE3-4F85-AF10-47C182212D3F}" sibTransId="{4295CE72-A590-4020-93E9-50D1071327D6}"/>
    <dgm:cxn modelId="{5E9690FC-318B-426B-AF03-DDDC1923DA52}" srcId="{615CF7C8-7355-40E7-AADA-D9E8DBAE2725}" destId="{F35A16CD-4E8B-4F3D-A3C8-2840328035B2}" srcOrd="0" destOrd="0" parTransId="{9D6EB66B-B3B2-4AD6-AFC8-10001B69ACE4}" sibTransId="{2E1F7019-67DC-4D54-96A7-20A47B386FA4}"/>
    <dgm:cxn modelId="{A8ECAEF5-D1A6-45D4-98FD-B062D8939384}" type="presOf" srcId="{E5BDFBC4-4D5F-44A2-932D-363D6278487D}" destId="{E94F107B-AFC3-48FC-B577-DF6DAB1C42F7}" srcOrd="1" destOrd="0" presId="urn:microsoft.com/office/officeart/2005/8/layout/cycle4"/>
    <dgm:cxn modelId="{2A2326A2-733C-45E5-A340-BA685E9FD067}" srcId="{E4FD21F8-87D6-4736-A07B-712031AD82DE}" destId="{7C1B8263-DD3E-4CE1-BB31-BE50D994318B}" srcOrd="0" destOrd="0" parTransId="{B873F1BD-CDE7-4F65-A66C-2BD01F410B82}" sibTransId="{3123D8C8-721E-4FAB-A75A-4037F03E71CD}"/>
    <dgm:cxn modelId="{A114E717-DCED-4AFC-B113-998114B8517E}" type="presOf" srcId="{941344A9-CE9B-4F03-BC2A-5D5DD47D3C0F}" destId="{54DA2A4A-1D11-4AC8-A575-D302FEF16AB1}" srcOrd="0" destOrd="0" presId="urn:microsoft.com/office/officeart/2005/8/layout/cycle4"/>
    <dgm:cxn modelId="{9905ECB1-330D-41B9-ABCE-310B7F33EB84}" type="presOf" srcId="{E12C5645-33A3-4991-9D28-256EC13778C3}" destId="{4E2DF1C7-FAC2-4242-ACDC-5CCD47F825E4}" srcOrd="1" destOrd="0" presId="urn:microsoft.com/office/officeart/2005/8/layout/cycle4"/>
    <dgm:cxn modelId="{BF382856-732E-4803-B4A7-6B523258A852}" type="presOf" srcId="{C8A0319A-C415-484B-BE49-DF184F719C95}" destId="{BBBE4E0C-5938-48C3-AB0A-F1D4809D7F1B}" srcOrd="0" destOrd="0" presId="urn:microsoft.com/office/officeart/2005/8/layout/cycle4"/>
    <dgm:cxn modelId="{097C75CD-03D8-4225-A206-01E6757EB943}" type="presOf" srcId="{7C1B8263-DD3E-4CE1-BB31-BE50D994318B}" destId="{1337A970-AEE2-4C26-A5D9-CC277F315206}" srcOrd="0" destOrd="0" presId="urn:microsoft.com/office/officeart/2005/8/layout/cycle4"/>
    <dgm:cxn modelId="{5B2CDA75-0429-4381-8B48-874329680CC5}" srcId="{F35A16CD-4E8B-4F3D-A3C8-2840328035B2}" destId="{E12C5645-33A3-4991-9D28-256EC13778C3}" srcOrd="0" destOrd="0" parTransId="{76804A20-1AC4-45FF-B469-23E2369F80AD}" sibTransId="{2B9BAF4D-98B9-4507-8640-12B24F267A87}"/>
    <dgm:cxn modelId="{DCCF43E2-8D75-4F95-AA19-EC17E1D273C4}" type="presOf" srcId="{C8A0319A-C415-484B-BE49-DF184F719C95}" destId="{B342FA94-E163-48DD-897D-88C00C0972B1}" srcOrd="1" destOrd="0" presId="urn:microsoft.com/office/officeart/2005/8/layout/cycle4"/>
    <dgm:cxn modelId="{1037A89E-C7AE-490C-B2AA-9401F2BA1F30}" type="presOf" srcId="{CE8914A0-DC55-4EC7-9402-934C91159969}" destId="{B14C40A2-286A-4E51-B60C-014F995A4F8B}" srcOrd="0" destOrd="0" presId="urn:microsoft.com/office/officeart/2005/8/layout/cycle4"/>
    <dgm:cxn modelId="{E1133562-8AF9-4BFE-95A5-97149DA89774}" type="presOf" srcId="{E4FD21F8-87D6-4736-A07B-712031AD82DE}" destId="{137A2E3A-FD0F-4A61-AFAB-C17784AB564B}" srcOrd="0" destOrd="0" presId="urn:microsoft.com/office/officeart/2005/8/layout/cycle4"/>
    <dgm:cxn modelId="{619A56A2-17E0-4260-A6C9-73A6163AC6DF}" type="presParOf" srcId="{E6E2801C-E852-4593-87C2-3016048EEF96}" destId="{48B33CCF-0A3B-48F6-9B8E-C1570D8F9286}" srcOrd="0" destOrd="0" presId="urn:microsoft.com/office/officeart/2005/8/layout/cycle4"/>
    <dgm:cxn modelId="{48595108-59C5-4A2B-B325-8BDBCB60D0E0}" type="presParOf" srcId="{48B33CCF-0A3B-48F6-9B8E-C1570D8F9286}" destId="{9ACB4CD1-535B-46EA-865F-1FCD2B6BFA55}" srcOrd="0" destOrd="0" presId="urn:microsoft.com/office/officeart/2005/8/layout/cycle4"/>
    <dgm:cxn modelId="{143DDCC3-0BCE-442F-88C9-C09317A4A755}" type="presParOf" srcId="{9ACB4CD1-535B-46EA-865F-1FCD2B6BFA55}" destId="{6E7454BA-931D-44B3-9D74-C05FFE8FBB5F}" srcOrd="0" destOrd="0" presId="urn:microsoft.com/office/officeart/2005/8/layout/cycle4"/>
    <dgm:cxn modelId="{44460D71-4789-4B35-879D-3C6CF76F1E5B}" type="presParOf" srcId="{9ACB4CD1-535B-46EA-865F-1FCD2B6BFA55}" destId="{4E2DF1C7-FAC2-4242-ACDC-5CCD47F825E4}" srcOrd="1" destOrd="0" presId="urn:microsoft.com/office/officeart/2005/8/layout/cycle4"/>
    <dgm:cxn modelId="{2DE68104-1672-4BAE-A1BA-8174010A9471}" type="presParOf" srcId="{48B33CCF-0A3B-48F6-9B8E-C1570D8F9286}" destId="{8D6643A2-AE0B-41F1-8AD9-3EB4E65CBDF3}" srcOrd="1" destOrd="0" presId="urn:microsoft.com/office/officeart/2005/8/layout/cycle4"/>
    <dgm:cxn modelId="{A05396F5-4BF2-4AE9-ABC6-25DB80AF08B7}" type="presParOf" srcId="{8D6643A2-AE0B-41F1-8AD9-3EB4E65CBDF3}" destId="{FC9A8C91-3553-4068-9F9C-143C396FD450}" srcOrd="0" destOrd="0" presId="urn:microsoft.com/office/officeart/2005/8/layout/cycle4"/>
    <dgm:cxn modelId="{865DD96D-EE33-4809-B126-8557917E0548}" type="presParOf" srcId="{8D6643A2-AE0B-41F1-8AD9-3EB4E65CBDF3}" destId="{E94F107B-AFC3-48FC-B577-DF6DAB1C42F7}" srcOrd="1" destOrd="0" presId="urn:microsoft.com/office/officeart/2005/8/layout/cycle4"/>
    <dgm:cxn modelId="{C25B17B9-73FC-48F3-ACBE-6F079C8C8CF3}" type="presParOf" srcId="{48B33CCF-0A3B-48F6-9B8E-C1570D8F9286}" destId="{96D9023E-C153-485A-BA68-D58C7A8DDBAC}" srcOrd="2" destOrd="0" presId="urn:microsoft.com/office/officeart/2005/8/layout/cycle4"/>
    <dgm:cxn modelId="{BBF8A6FC-2426-4490-BD9D-92587E2CEB09}" type="presParOf" srcId="{96D9023E-C153-485A-BA68-D58C7A8DDBAC}" destId="{BBBE4E0C-5938-48C3-AB0A-F1D4809D7F1B}" srcOrd="0" destOrd="0" presId="urn:microsoft.com/office/officeart/2005/8/layout/cycle4"/>
    <dgm:cxn modelId="{C8EC2E84-A118-4126-9FCD-1691CF8CAEB6}" type="presParOf" srcId="{96D9023E-C153-485A-BA68-D58C7A8DDBAC}" destId="{B342FA94-E163-48DD-897D-88C00C0972B1}" srcOrd="1" destOrd="0" presId="urn:microsoft.com/office/officeart/2005/8/layout/cycle4"/>
    <dgm:cxn modelId="{28AF1A5A-5B6F-4351-A297-7B46A8E5572F}" type="presParOf" srcId="{48B33CCF-0A3B-48F6-9B8E-C1570D8F9286}" destId="{58C8010F-1637-47D2-9E84-089718C75DE5}" srcOrd="3" destOrd="0" presId="urn:microsoft.com/office/officeart/2005/8/layout/cycle4"/>
    <dgm:cxn modelId="{19A8E55E-3A97-4F2D-8C1B-986020D57E63}" type="presParOf" srcId="{58C8010F-1637-47D2-9E84-089718C75DE5}" destId="{1337A970-AEE2-4C26-A5D9-CC277F315206}" srcOrd="0" destOrd="0" presId="urn:microsoft.com/office/officeart/2005/8/layout/cycle4"/>
    <dgm:cxn modelId="{8D0FADC3-3879-47F6-B9A0-D99AE66BC722}" type="presParOf" srcId="{58C8010F-1637-47D2-9E84-089718C75DE5}" destId="{1AF2D68D-F4E0-4D8B-A0D3-83D8A8833E41}" srcOrd="1" destOrd="0" presId="urn:microsoft.com/office/officeart/2005/8/layout/cycle4"/>
    <dgm:cxn modelId="{2B65E82B-1664-4BBE-BDC0-BD767CFC933F}" type="presParOf" srcId="{48B33CCF-0A3B-48F6-9B8E-C1570D8F9286}" destId="{40EDBF09-AEBF-4DC4-AE4F-BE36302353CD}" srcOrd="4" destOrd="0" presId="urn:microsoft.com/office/officeart/2005/8/layout/cycle4"/>
    <dgm:cxn modelId="{0C5D60D4-E4F6-4172-9598-3C0086AC1F91}" type="presParOf" srcId="{E6E2801C-E852-4593-87C2-3016048EEF96}" destId="{7205178E-5E72-4303-A699-5B154726D543}" srcOrd="1" destOrd="0" presId="urn:microsoft.com/office/officeart/2005/8/layout/cycle4"/>
    <dgm:cxn modelId="{9E1F7624-0604-401A-BE7D-6EED4928F273}" type="presParOf" srcId="{7205178E-5E72-4303-A699-5B154726D543}" destId="{2E74C509-0317-4899-83CC-34C14B3CBC86}" srcOrd="0" destOrd="0" presId="urn:microsoft.com/office/officeart/2005/8/layout/cycle4"/>
    <dgm:cxn modelId="{1C6B2ED8-E26D-4876-B077-CE8C20CE56F2}" type="presParOf" srcId="{7205178E-5E72-4303-A699-5B154726D543}" destId="{B14C40A2-286A-4E51-B60C-014F995A4F8B}" srcOrd="1" destOrd="0" presId="urn:microsoft.com/office/officeart/2005/8/layout/cycle4"/>
    <dgm:cxn modelId="{1D8EAAAB-CEDA-43E2-A3A2-44F794E4B6E0}" type="presParOf" srcId="{7205178E-5E72-4303-A699-5B154726D543}" destId="{54DA2A4A-1D11-4AC8-A575-D302FEF16AB1}" srcOrd="2" destOrd="0" presId="urn:microsoft.com/office/officeart/2005/8/layout/cycle4"/>
    <dgm:cxn modelId="{43EA06CA-06CE-479F-8F85-C9BFF124EFFF}" type="presParOf" srcId="{7205178E-5E72-4303-A699-5B154726D543}" destId="{137A2E3A-FD0F-4A61-AFAB-C17784AB564B}" srcOrd="3" destOrd="0" presId="urn:microsoft.com/office/officeart/2005/8/layout/cycle4"/>
    <dgm:cxn modelId="{50D8E2C4-17D9-4F66-9E43-42A34D3F41C6}" type="presParOf" srcId="{7205178E-5E72-4303-A699-5B154726D543}" destId="{F92DBA4A-5F3C-47A9-9FD7-ED631D50197F}" srcOrd="4" destOrd="0" presId="urn:microsoft.com/office/officeart/2005/8/layout/cycle4"/>
    <dgm:cxn modelId="{26E5338D-FC27-452F-AFEA-56FA5D621C07}" type="presParOf" srcId="{E6E2801C-E852-4593-87C2-3016048EEF96}" destId="{1A111FC4-B922-4562-A45F-847AAA8EC7DC}" srcOrd="2" destOrd="0" presId="urn:microsoft.com/office/officeart/2005/8/layout/cycle4"/>
    <dgm:cxn modelId="{5B285B56-58F6-4F57-B976-AF709D0C29B2}" type="presParOf" srcId="{E6E2801C-E852-4593-87C2-3016048EEF96}" destId="{A19A8AE1-79FE-4DBA-AD5C-3929EB1ACCE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E4E0C-5938-48C3-AB0A-F1D4809D7F1B}">
      <dsp:nvSpPr>
        <dsp:cNvPr id="0" name=""/>
        <dsp:cNvSpPr/>
      </dsp:nvSpPr>
      <dsp:spPr>
        <a:xfrm>
          <a:off x="4526096" y="2345038"/>
          <a:ext cx="3015769" cy="1528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5464394" y="2760629"/>
        <a:ext cx="2043904" cy="1078936"/>
      </dsp:txXfrm>
    </dsp:sp>
    <dsp:sp modelId="{1337A970-AEE2-4C26-A5D9-CC277F315206}">
      <dsp:nvSpPr>
        <dsp:cNvPr id="0" name=""/>
        <dsp:cNvSpPr/>
      </dsp:nvSpPr>
      <dsp:spPr>
        <a:xfrm>
          <a:off x="38258" y="2419775"/>
          <a:ext cx="2556549" cy="1514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71531" y="2831727"/>
        <a:ext cx="1723038" cy="1069490"/>
      </dsp:txXfrm>
    </dsp:sp>
    <dsp:sp modelId="{FC9A8C91-3553-4068-9F9C-143C396FD450}">
      <dsp:nvSpPr>
        <dsp:cNvPr id="0" name=""/>
        <dsp:cNvSpPr/>
      </dsp:nvSpPr>
      <dsp:spPr>
        <a:xfrm>
          <a:off x="4292328" y="-23353"/>
          <a:ext cx="3205172" cy="15039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5286916" y="9684"/>
        <a:ext cx="2177547" cy="1061889"/>
      </dsp:txXfrm>
    </dsp:sp>
    <dsp:sp modelId="{6E7454BA-931D-44B3-9D74-C05FFE8FBB5F}">
      <dsp:nvSpPr>
        <dsp:cNvPr id="0" name=""/>
        <dsp:cNvSpPr/>
      </dsp:nvSpPr>
      <dsp:spPr>
        <a:xfrm>
          <a:off x="0" y="-21730"/>
          <a:ext cx="3071956" cy="1518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33352" y="11622"/>
        <a:ext cx="2083665" cy="1072011"/>
      </dsp:txXfrm>
    </dsp:sp>
    <dsp:sp modelId="{2E74C509-0317-4899-83CC-34C14B3CBC86}">
      <dsp:nvSpPr>
        <dsp:cNvPr id="0" name=""/>
        <dsp:cNvSpPr/>
      </dsp:nvSpPr>
      <dsp:spPr>
        <a:xfrm>
          <a:off x="1465733" y="261554"/>
          <a:ext cx="2204326" cy="179471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Федеральные органы исполнительной власти</a:t>
          </a:r>
          <a:endParaRPr lang="ru-RU" sz="1400" kern="1200" dirty="0"/>
        </a:p>
      </dsp:txBody>
      <dsp:txXfrm>
        <a:off x="2111365" y="787215"/>
        <a:ext cx="1558694" cy="1269057"/>
      </dsp:txXfrm>
    </dsp:sp>
    <dsp:sp modelId="{B14C40A2-286A-4E51-B60C-014F995A4F8B}">
      <dsp:nvSpPr>
        <dsp:cNvPr id="0" name=""/>
        <dsp:cNvSpPr/>
      </dsp:nvSpPr>
      <dsp:spPr>
        <a:xfrm rot="5400000">
          <a:off x="3829259" y="167192"/>
          <a:ext cx="1712947" cy="195463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Союзы и ассоциации</a:t>
          </a:r>
        </a:p>
      </dsp:txBody>
      <dsp:txXfrm rot="-5400000">
        <a:off x="3708413" y="789749"/>
        <a:ext cx="1382138" cy="1211236"/>
      </dsp:txXfrm>
    </dsp:sp>
    <dsp:sp modelId="{54DA2A4A-1D11-4AC8-A575-D302FEF16AB1}">
      <dsp:nvSpPr>
        <dsp:cNvPr id="0" name=""/>
        <dsp:cNvSpPr/>
      </dsp:nvSpPr>
      <dsp:spPr>
        <a:xfrm rot="10800000">
          <a:off x="3636407" y="2154589"/>
          <a:ext cx="2069488" cy="17335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Промышленные предприятия и корпорации</a:t>
          </a:r>
          <a:endParaRPr lang="ru-RU" sz="1400" kern="1200" dirty="0"/>
        </a:p>
      </dsp:txBody>
      <dsp:txXfrm rot="10800000">
        <a:off x="3636407" y="2154589"/>
        <a:ext cx="1463349" cy="1225799"/>
      </dsp:txXfrm>
    </dsp:sp>
    <dsp:sp modelId="{137A2E3A-FD0F-4A61-AFAB-C17784AB564B}">
      <dsp:nvSpPr>
        <dsp:cNvPr id="0" name=""/>
        <dsp:cNvSpPr/>
      </dsp:nvSpPr>
      <dsp:spPr>
        <a:xfrm rot="16200000">
          <a:off x="1684644" y="2046358"/>
          <a:ext cx="1680687" cy="205246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Экспертные и научные организации</a:t>
          </a:r>
          <a:endParaRPr lang="ru-RU" sz="1400" kern="1200" dirty="0"/>
        </a:p>
      </dsp:txBody>
      <dsp:txXfrm rot="5400000">
        <a:off x="2099908" y="2232248"/>
        <a:ext cx="1451313" cy="1188425"/>
      </dsp:txXfrm>
    </dsp:sp>
    <dsp:sp modelId="{1A111FC4-B922-4562-A45F-847AAA8EC7DC}">
      <dsp:nvSpPr>
        <dsp:cNvPr id="0" name=""/>
        <dsp:cNvSpPr/>
      </dsp:nvSpPr>
      <dsp:spPr>
        <a:xfrm>
          <a:off x="3561933" y="1728924"/>
          <a:ext cx="141831" cy="46965"/>
        </a:xfrm>
        <a:prstGeom prst="circularArrow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A8AE1-79FE-4DBA-AD5C-3929EB1ACCE3}">
      <dsp:nvSpPr>
        <dsp:cNvPr id="0" name=""/>
        <dsp:cNvSpPr/>
      </dsp:nvSpPr>
      <dsp:spPr>
        <a:xfrm rot="10800000">
          <a:off x="3281000" y="1721996"/>
          <a:ext cx="565672" cy="491888"/>
        </a:xfrm>
        <a:prstGeom prst="circularArrow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120EB-E034-49B0-9174-6DCFD20037F2}" type="datetimeFigureOut">
              <a:rPr lang="en-US" smtClean="0"/>
              <a:pPr/>
              <a:t>9/21/2014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59030-A2DD-403A-A41B-84D71608A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5F3A010-5C24-4441-AA09-F84D667FBE29}" type="datetimeFigureOut">
              <a:rPr lang="en-GB" smtClean="0"/>
              <a:pPr/>
              <a:t>21/09/2014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F12E0633-D742-427C-95D8-0F1C541939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24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4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665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749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309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10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522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59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49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E4F9D8-8EC9-41F3-8F1A-4ABF0236231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684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457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67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4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82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17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58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72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1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82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E0633-D742-427C-95D8-0F1C541939B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6992"/>
            <a:ext cx="7772400" cy="1470025"/>
          </a:xfrm>
        </p:spPr>
        <p:txBody>
          <a:bodyPr/>
          <a:lstStyle>
            <a:lvl1pPr algn="ctr">
              <a:defRPr b="0" i="0">
                <a:solidFill>
                  <a:srgbClr val="FFFFE1"/>
                </a:solidFill>
                <a:latin typeface="Eras Light IT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44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2" descr="800px-Flag_of_Europe_sv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93296"/>
            <a:ext cx="842184" cy="56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99806"/>
            <a:ext cx="7308304" cy="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DFF4-E9A5-441D-A6A2-D80A23D654D5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2003-1C4B-4999-87D4-EF71ED0189FF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5400000" algn="t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80000"/>
              </a:lnSpc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64496"/>
          </a:xfrm>
        </p:spPr>
        <p:txBody>
          <a:bodyPr/>
          <a:lstStyle>
            <a:lvl1pPr>
              <a:spcBef>
                <a:spcPts val="1200"/>
              </a:spcBef>
              <a:defRPr sz="2800">
                <a:solidFill>
                  <a:schemeClr val="accent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EC4D-E459-4646-8543-C1F56E2E40D9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60FC-6FC0-413A-A7DC-74239CF47222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DDDB-FA0F-47B4-A85B-A91B3BA202FC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7DEB-700D-45F5-819F-863FAF8595C1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 userDrawn="1"/>
        </p:nvSpPr>
        <p:spPr>
          <a:xfrm>
            <a:off x="0" y="0"/>
            <a:ext cx="9144000" cy="1628800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E566-DB6D-4AB4-9B8F-5424AF4DB02B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7B39-525F-4649-877E-9CAD7A5C79A9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E03BD-CFEF-4079-B985-C06CFCB90BCB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921D-7269-4527-A191-9337A960AD08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FA243AC-155C-4F98-9883-BF09A71BEAFC}" type="datetime1">
              <a:rPr lang="en-GB" smtClean="0"/>
              <a:pPr/>
              <a:t>21/09/2014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57505A1-0D79-4501-8057-91F0F4624B0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i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kndt113.ru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begak@gmai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guseva@muctr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diagramData" Target="../diagrams/data1.xml"/><Relationship Id="rId21" Type="http://schemas.openxmlformats.org/officeDocument/2006/relationships/image" Target="../media/image18.png"/><Relationship Id="rId7" Type="http://schemas.microsoft.com/office/2007/relationships/diagramDrawing" Target="../diagrams/drawing1.xml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jpeg"/><Relationship Id="rId24" Type="http://schemas.openxmlformats.org/officeDocument/2006/relationships/image" Target="../media/image2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jpeg"/><Relationship Id="rId23" Type="http://schemas.openxmlformats.org/officeDocument/2006/relationships/image" Target="../media/image20.png"/><Relationship Id="rId28" Type="http://schemas.openxmlformats.org/officeDocument/2006/relationships/image" Target="../media/image25.jpe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784976" cy="921345"/>
          </a:xfrm>
        </p:spPr>
        <p:txBody>
          <a:bodyPr>
            <a:normAutofit/>
          </a:bodyPr>
          <a:lstStyle/>
          <a:p>
            <a:r>
              <a:rPr lang="ru-RU" sz="2800" dirty="0"/>
              <a:t>Управление качеством воздуха в странах Восточного региона ЕИСП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8784976" cy="352839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Разработка и перспективы использования российских справочников 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по наилучшим доступным технологиям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tabLst>
                <a:tab pos="540385" algn="l"/>
                <a:tab pos="756285" algn="l"/>
                <a:tab pos="972185" algn="l"/>
                <a:tab pos="-900430" algn="l"/>
              </a:tabLst>
            </a:pP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М.В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.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Бегак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itchFamily="34" charset="0"/>
                <a:ea typeface="+mj-ea"/>
                <a:cs typeface="+mj-cs"/>
              </a:rPr>
              <a:t>, Т.В. Гусева</a:t>
            </a:r>
            <a:endParaRPr lang="en-GB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04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40" y="274638"/>
            <a:ext cx="8944560" cy="1143000"/>
          </a:xfrm>
        </p:spPr>
        <p:txBody>
          <a:bodyPr>
            <a:normAutofit/>
          </a:bodyPr>
          <a:lstStyle/>
          <a:p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Севильский </a:t>
            </a: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процесс: обмен </a:t>
            </a:r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информацией</a:t>
            </a:r>
            <a:endParaRPr lang="en-GB" sz="32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199440" y="1403990"/>
            <a:ext cx="8745119" cy="5184575"/>
            <a:chOff x="1361" y="3105"/>
            <a:chExt cx="15112" cy="8246"/>
          </a:xfrm>
        </p:grpSpPr>
        <p:sp>
          <p:nvSpPr>
            <p:cNvPr id="7" name="AutoShape 85"/>
            <p:cNvSpPr>
              <a:spLocks noChangeAspect="1" noChangeArrowheads="1"/>
            </p:cNvSpPr>
            <p:nvPr/>
          </p:nvSpPr>
          <p:spPr bwMode="auto">
            <a:xfrm>
              <a:off x="1361" y="3105"/>
              <a:ext cx="15112" cy="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3837" y="4131"/>
              <a:ext cx="7767" cy="536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Форум – обмен информацией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Text Box 83"/>
            <p:cNvSpPr txBox="1">
              <a:spLocks noChangeArrowheads="1"/>
            </p:cNvSpPr>
            <p:nvPr/>
          </p:nvSpPr>
          <p:spPr bwMode="auto">
            <a:xfrm>
              <a:off x="3837" y="6065"/>
              <a:ext cx="8092" cy="536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Европейское IPPC Бюро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Line 82"/>
            <p:cNvSpPr>
              <a:spLocks noChangeShapeType="1"/>
            </p:cNvSpPr>
            <p:nvPr/>
          </p:nvSpPr>
          <p:spPr bwMode="auto">
            <a:xfrm>
              <a:off x="6717" y="4861"/>
              <a:ext cx="0" cy="1142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 flipV="1">
              <a:off x="8460" y="4861"/>
              <a:ext cx="0" cy="1142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Text Box 80"/>
            <p:cNvSpPr txBox="1">
              <a:spLocks noChangeArrowheads="1"/>
            </p:cNvSpPr>
            <p:nvPr/>
          </p:nvSpPr>
          <p:spPr bwMode="auto">
            <a:xfrm>
              <a:off x="8458" y="4997"/>
              <a:ext cx="357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Текущие отчеты, проекты Справочников НДТ</a:t>
              </a:r>
              <a:r>
                <a:rPr kumimoji="0" lang="en-US" sz="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Text Box 79"/>
            <p:cNvSpPr txBox="1">
              <a:spLocks noChangeArrowheads="1"/>
            </p:cNvSpPr>
            <p:nvPr/>
          </p:nvSpPr>
          <p:spPr bwMode="auto">
            <a:xfrm>
              <a:off x="2245" y="4861"/>
              <a:ext cx="4623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Менеджмент, планирование, координирование, контроль</a:t>
              </a:r>
              <a:r>
                <a:rPr kumimoji="0" lang="en-US" sz="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Text Box 78"/>
            <p:cNvSpPr txBox="1">
              <a:spLocks noChangeArrowheads="1"/>
            </p:cNvSpPr>
            <p:nvPr/>
          </p:nvSpPr>
          <p:spPr bwMode="auto">
            <a:xfrm>
              <a:off x="11819" y="3892"/>
              <a:ext cx="2967" cy="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Страны-члены, промышленность, НПО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Line 77"/>
            <p:cNvSpPr>
              <a:spLocks noChangeShapeType="1"/>
            </p:cNvSpPr>
            <p:nvPr/>
          </p:nvSpPr>
          <p:spPr bwMode="auto">
            <a:xfrm flipV="1">
              <a:off x="11405" y="4422"/>
              <a:ext cx="785" cy="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76"/>
            <p:cNvSpPr>
              <a:spLocks noChangeArrowheads="1"/>
            </p:cNvSpPr>
            <p:nvPr/>
          </p:nvSpPr>
          <p:spPr bwMode="auto">
            <a:xfrm>
              <a:off x="2509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Rectangle 75"/>
            <p:cNvSpPr>
              <a:spLocks noChangeArrowheads="1"/>
            </p:cNvSpPr>
            <p:nvPr/>
          </p:nvSpPr>
          <p:spPr bwMode="auto">
            <a:xfrm>
              <a:off x="2859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Rectangle 74"/>
            <p:cNvSpPr>
              <a:spLocks noChangeArrowheads="1"/>
            </p:cNvSpPr>
            <p:nvPr/>
          </p:nvSpPr>
          <p:spPr bwMode="auto">
            <a:xfrm>
              <a:off x="3205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Rectangle 73"/>
            <p:cNvSpPr>
              <a:spLocks noChangeArrowheads="1"/>
            </p:cNvSpPr>
            <p:nvPr/>
          </p:nvSpPr>
          <p:spPr bwMode="auto">
            <a:xfrm>
              <a:off x="3555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72"/>
            <p:cNvSpPr>
              <a:spLocks noChangeArrowheads="1"/>
            </p:cNvSpPr>
            <p:nvPr/>
          </p:nvSpPr>
          <p:spPr bwMode="auto">
            <a:xfrm>
              <a:off x="3903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Rectangle 71"/>
            <p:cNvSpPr>
              <a:spLocks noChangeArrowheads="1"/>
            </p:cNvSpPr>
            <p:nvPr/>
          </p:nvSpPr>
          <p:spPr bwMode="auto">
            <a:xfrm>
              <a:off x="4253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70"/>
            <p:cNvSpPr>
              <a:spLocks noChangeArrowheads="1"/>
            </p:cNvSpPr>
            <p:nvPr/>
          </p:nvSpPr>
          <p:spPr bwMode="auto">
            <a:xfrm>
              <a:off x="460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69"/>
            <p:cNvSpPr>
              <a:spLocks noChangeArrowheads="1"/>
            </p:cNvSpPr>
            <p:nvPr/>
          </p:nvSpPr>
          <p:spPr bwMode="auto">
            <a:xfrm>
              <a:off x="495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68"/>
            <p:cNvSpPr>
              <a:spLocks noChangeArrowheads="1"/>
            </p:cNvSpPr>
            <p:nvPr/>
          </p:nvSpPr>
          <p:spPr bwMode="auto">
            <a:xfrm>
              <a:off x="5300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67"/>
            <p:cNvSpPr>
              <a:spLocks noChangeArrowheads="1"/>
            </p:cNvSpPr>
            <p:nvPr/>
          </p:nvSpPr>
          <p:spPr bwMode="auto">
            <a:xfrm>
              <a:off x="5650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66"/>
            <p:cNvSpPr>
              <a:spLocks noChangeArrowheads="1"/>
            </p:cNvSpPr>
            <p:nvPr/>
          </p:nvSpPr>
          <p:spPr bwMode="auto">
            <a:xfrm>
              <a:off x="5999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Rectangle 65"/>
            <p:cNvSpPr>
              <a:spLocks noChangeArrowheads="1"/>
            </p:cNvSpPr>
            <p:nvPr/>
          </p:nvSpPr>
          <p:spPr bwMode="auto">
            <a:xfrm>
              <a:off x="6349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64"/>
            <p:cNvSpPr>
              <a:spLocks noChangeArrowheads="1"/>
            </p:cNvSpPr>
            <p:nvPr/>
          </p:nvSpPr>
          <p:spPr bwMode="auto">
            <a:xfrm>
              <a:off x="6695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63"/>
            <p:cNvSpPr>
              <a:spLocks noChangeArrowheads="1"/>
            </p:cNvSpPr>
            <p:nvPr/>
          </p:nvSpPr>
          <p:spPr bwMode="auto">
            <a:xfrm>
              <a:off x="7046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62"/>
            <p:cNvSpPr>
              <a:spLocks noChangeArrowheads="1"/>
            </p:cNvSpPr>
            <p:nvPr/>
          </p:nvSpPr>
          <p:spPr bwMode="auto">
            <a:xfrm>
              <a:off x="7394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61"/>
            <p:cNvSpPr>
              <a:spLocks noChangeArrowheads="1"/>
            </p:cNvSpPr>
            <p:nvPr/>
          </p:nvSpPr>
          <p:spPr bwMode="auto">
            <a:xfrm>
              <a:off x="7744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809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59"/>
            <p:cNvSpPr>
              <a:spLocks noChangeArrowheads="1"/>
            </p:cNvSpPr>
            <p:nvPr/>
          </p:nvSpPr>
          <p:spPr bwMode="auto">
            <a:xfrm>
              <a:off x="844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58"/>
            <p:cNvSpPr>
              <a:spLocks noChangeArrowheads="1"/>
            </p:cNvSpPr>
            <p:nvPr/>
          </p:nvSpPr>
          <p:spPr bwMode="auto">
            <a:xfrm>
              <a:off x="8790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9140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9488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55"/>
            <p:cNvSpPr>
              <a:spLocks noChangeArrowheads="1"/>
            </p:cNvSpPr>
            <p:nvPr/>
          </p:nvSpPr>
          <p:spPr bwMode="auto">
            <a:xfrm>
              <a:off x="9838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54"/>
            <p:cNvSpPr>
              <a:spLocks noChangeArrowheads="1"/>
            </p:cNvSpPr>
            <p:nvPr/>
          </p:nvSpPr>
          <p:spPr bwMode="auto">
            <a:xfrm>
              <a:off x="10184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53"/>
            <p:cNvSpPr>
              <a:spLocks noChangeArrowheads="1"/>
            </p:cNvSpPr>
            <p:nvPr/>
          </p:nvSpPr>
          <p:spPr bwMode="auto">
            <a:xfrm>
              <a:off x="10534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52"/>
            <p:cNvSpPr>
              <a:spLocks noChangeArrowheads="1"/>
            </p:cNvSpPr>
            <p:nvPr/>
          </p:nvSpPr>
          <p:spPr bwMode="auto">
            <a:xfrm>
              <a:off x="10882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51"/>
            <p:cNvSpPr>
              <a:spLocks noChangeArrowheads="1"/>
            </p:cNvSpPr>
            <p:nvPr/>
          </p:nvSpPr>
          <p:spPr bwMode="auto">
            <a:xfrm>
              <a:off x="11232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50"/>
            <p:cNvSpPr>
              <a:spLocks noChangeArrowheads="1"/>
            </p:cNvSpPr>
            <p:nvPr/>
          </p:nvSpPr>
          <p:spPr bwMode="auto">
            <a:xfrm>
              <a:off x="1158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49"/>
            <p:cNvSpPr>
              <a:spLocks noChangeArrowheads="1"/>
            </p:cNvSpPr>
            <p:nvPr/>
          </p:nvSpPr>
          <p:spPr bwMode="auto">
            <a:xfrm>
              <a:off x="11931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48"/>
            <p:cNvSpPr>
              <a:spLocks noChangeArrowheads="1"/>
            </p:cNvSpPr>
            <p:nvPr/>
          </p:nvSpPr>
          <p:spPr bwMode="auto">
            <a:xfrm>
              <a:off x="12278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12628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2976" y="7406"/>
              <a:ext cx="173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13324" y="7406"/>
              <a:ext cx="174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>
              <a:off x="13674" y="7406"/>
              <a:ext cx="174" cy="263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Text Box 43"/>
            <p:cNvSpPr txBox="1">
              <a:spLocks noChangeArrowheads="1"/>
            </p:cNvSpPr>
            <p:nvPr/>
          </p:nvSpPr>
          <p:spPr bwMode="auto">
            <a:xfrm>
              <a:off x="2419" y="7757"/>
              <a:ext cx="11519" cy="52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33 рабочие технические группы для всех отраслей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Text Box 42"/>
            <p:cNvSpPr txBox="1">
              <a:spLocks noChangeArrowheads="1"/>
            </p:cNvSpPr>
            <p:nvPr/>
          </p:nvSpPr>
          <p:spPr bwMode="auto">
            <a:xfrm>
              <a:off x="2332" y="9161"/>
              <a:ext cx="2796" cy="442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Страны-члены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Text Box 41"/>
            <p:cNvSpPr txBox="1">
              <a:spLocks noChangeArrowheads="1"/>
            </p:cNvSpPr>
            <p:nvPr/>
          </p:nvSpPr>
          <p:spPr bwMode="auto">
            <a:xfrm>
              <a:off x="5212" y="9161"/>
              <a:ext cx="1920" cy="44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Пром-сть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Text Box 40"/>
            <p:cNvSpPr txBox="1">
              <a:spLocks noChangeArrowheads="1"/>
            </p:cNvSpPr>
            <p:nvPr/>
          </p:nvSpPr>
          <p:spPr bwMode="auto">
            <a:xfrm>
              <a:off x="7219" y="9161"/>
              <a:ext cx="2093" cy="44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экоНПО 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9485" y="9161"/>
              <a:ext cx="2643" cy="44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Университеты 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Text Box 38"/>
            <p:cNvSpPr txBox="1">
              <a:spLocks noChangeArrowheads="1"/>
            </p:cNvSpPr>
            <p:nvPr/>
          </p:nvSpPr>
          <p:spPr bwMode="auto">
            <a:xfrm>
              <a:off x="12130" y="9171"/>
              <a:ext cx="2483" cy="485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НИИ/Центры 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Text Box 37"/>
            <p:cNvSpPr txBox="1">
              <a:spLocks noChangeArrowheads="1"/>
            </p:cNvSpPr>
            <p:nvPr/>
          </p:nvSpPr>
          <p:spPr bwMode="auto">
            <a:xfrm>
              <a:off x="2966" y="9922"/>
              <a:ext cx="4603" cy="44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Поставщики технологий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Text Box 36"/>
            <p:cNvSpPr txBox="1">
              <a:spLocks noChangeArrowheads="1"/>
            </p:cNvSpPr>
            <p:nvPr/>
          </p:nvSpPr>
          <p:spPr bwMode="auto">
            <a:xfrm>
              <a:off x="7828" y="9923"/>
              <a:ext cx="3820" cy="557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0751" tIns="15375" rIns="30751" bIns="153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Консалтинг. Фирмы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AutoShape 35"/>
            <p:cNvSpPr>
              <a:spLocks/>
            </p:cNvSpPr>
            <p:nvPr/>
          </p:nvSpPr>
          <p:spPr bwMode="auto">
            <a:xfrm rot="16200000">
              <a:off x="8252" y="2629"/>
              <a:ext cx="615" cy="12453"/>
            </a:xfrm>
            <a:prstGeom prst="rightBrace">
              <a:avLst>
                <a:gd name="adj1" fmla="val 168740"/>
                <a:gd name="adj2" fmla="val 50000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Line 34"/>
            <p:cNvSpPr>
              <a:spLocks noChangeShapeType="1"/>
            </p:cNvSpPr>
            <p:nvPr/>
          </p:nvSpPr>
          <p:spPr bwMode="auto">
            <a:xfrm flipH="1">
              <a:off x="2509" y="6793"/>
              <a:ext cx="1482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Line 33"/>
            <p:cNvSpPr>
              <a:spLocks noChangeShapeType="1"/>
            </p:cNvSpPr>
            <p:nvPr/>
          </p:nvSpPr>
          <p:spPr bwMode="auto">
            <a:xfrm flipH="1">
              <a:off x="2943" y="6793"/>
              <a:ext cx="1310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32"/>
            <p:cNvSpPr>
              <a:spLocks noChangeShapeType="1"/>
            </p:cNvSpPr>
            <p:nvPr/>
          </p:nvSpPr>
          <p:spPr bwMode="auto">
            <a:xfrm flipH="1">
              <a:off x="3293" y="6793"/>
              <a:ext cx="1308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Line 31"/>
            <p:cNvSpPr>
              <a:spLocks noChangeShapeType="1"/>
            </p:cNvSpPr>
            <p:nvPr/>
          </p:nvSpPr>
          <p:spPr bwMode="auto">
            <a:xfrm flipH="1">
              <a:off x="3642" y="6793"/>
              <a:ext cx="1309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30"/>
            <p:cNvSpPr>
              <a:spLocks noChangeShapeType="1"/>
            </p:cNvSpPr>
            <p:nvPr/>
          </p:nvSpPr>
          <p:spPr bwMode="auto">
            <a:xfrm flipH="1">
              <a:off x="3991" y="6793"/>
              <a:ext cx="1309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Line 29"/>
            <p:cNvSpPr>
              <a:spLocks noChangeShapeType="1"/>
            </p:cNvSpPr>
            <p:nvPr/>
          </p:nvSpPr>
          <p:spPr bwMode="auto">
            <a:xfrm flipH="1">
              <a:off x="4340" y="6793"/>
              <a:ext cx="1307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Line 28"/>
            <p:cNvSpPr>
              <a:spLocks noChangeShapeType="1"/>
            </p:cNvSpPr>
            <p:nvPr/>
          </p:nvSpPr>
          <p:spPr bwMode="auto">
            <a:xfrm flipH="1">
              <a:off x="4690" y="6793"/>
              <a:ext cx="1307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7"/>
            <p:cNvSpPr>
              <a:spLocks noChangeShapeType="1"/>
            </p:cNvSpPr>
            <p:nvPr/>
          </p:nvSpPr>
          <p:spPr bwMode="auto">
            <a:xfrm flipH="1">
              <a:off x="5038" y="6793"/>
              <a:ext cx="1307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Line 26"/>
            <p:cNvSpPr>
              <a:spLocks noChangeShapeType="1"/>
            </p:cNvSpPr>
            <p:nvPr/>
          </p:nvSpPr>
          <p:spPr bwMode="auto">
            <a:xfrm flipH="1">
              <a:off x="5386" y="6793"/>
              <a:ext cx="1309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Line 25"/>
            <p:cNvSpPr>
              <a:spLocks noChangeShapeType="1"/>
            </p:cNvSpPr>
            <p:nvPr/>
          </p:nvSpPr>
          <p:spPr bwMode="auto">
            <a:xfrm flipH="1">
              <a:off x="5736" y="6793"/>
              <a:ext cx="1310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4"/>
            <p:cNvSpPr>
              <a:spLocks noChangeShapeType="1"/>
            </p:cNvSpPr>
            <p:nvPr/>
          </p:nvSpPr>
          <p:spPr bwMode="auto">
            <a:xfrm flipH="1">
              <a:off x="6084" y="6793"/>
              <a:ext cx="113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Line 23"/>
            <p:cNvSpPr>
              <a:spLocks noChangeShapeType="1"/>
            </p:cNvSpPr>
            <p:nvPr/>
          </p:nvSpPr>
          <p:spPr bwMode="auto">
            <a:xfrm>
              <a:off x="10184" y="6793"/>
              <a:ext cx="113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22"/>
            <p:cNvSpPr>
              <a:spLocks noChangeShapeType="1"/>
            </p:cNvSpPr>
            <p:nvPr/>
          </p:nvSpPr>
          <p:spPr bwMode="auto">
            <a:xfrm>
              <a:off x="9923" y="6793"/>
              <a:ext cx="104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9661" y="6793"/>
              <a:ext cx="960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10534" y="6793"/>
              <a:ext cx="113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Line 19"/>
            <p:cNvSpPr>
              <a:spLocks noChangeShapeType="1"/>
            </p:cNvSpPr>
            <p:nvPr/>
          </p:nvSpPr>
          <p:spPr bwMode="auto">
            <a:xfrm>
              <a:off x="9138" y="6793"/>
              <a:ext cx="78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>
              <a:off x="8963" y="6793"/>
              <a:ext cx="611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Line 17"/>
            <p:cNvSpPr>
              <a:spLocks noChangeShapeType="1"/>
            </p:cNvSpPr>
            <p:nvPr/>
          </p:nvSpPr>
          <p:spPr bwMode="auto">
            <a:xfrm>
              <a:off x="8787" y="6793"/>
              <a:ext cx="437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Line 16"/>
            <p:cNvSpPr>
              <a:spLocks noChangeShapeType="1"/>
            </p:cNvSpPr>
            <p:nvPr/>
          </p:nvSpPr>
          <p:spPr bwMode="auto">
            <a:xfrm>
              <a:off x="9400" y="6793"/>
              <a:ext cx="872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15"/>
            <p:cNvSpPr>
              <a:spLocks noChangeShapeType="1"/>
            </p:cNvSpPr>
            <p:nvPr/>
          </p:nvSpPr>
          <p:spPr bwMode="auto">
            <a:xfrm>
              <a:off x="8440" y="6793"/>
              <a:ext cx="86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Line 14"/>
            <p:cNvSpPr>
              <a:spLocks noChangeShapeType="1"/>
            </p:cNvSpPr>
            <p:nvPr/>
          </p:nvSpPr>
          <p:spPr bwMode="auto">
            <a:xfrm flipH="1">
              <a:off x="8178" y="6793"/>
              <a:ext cx="86" cy="5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 flipH="1">
              <a:off x="7828" y="6793"/>
              <a:ext cx="350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12"/>
            <p:cNvSpPr>
              <a:spLocks noChangeShapeType="1"/>
            </p:cNvSpPr>
            <p:nvPr/>
          </p:nvSpPr>
          <p:spPr bwMode="auto">
            <a:xfrm>
              <a:off x="8614" y="6793"/>
              <a:ext cx="262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 flipH="1">
              <a:off x="6434" y="6793"/>
              <a:ext cx="1046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H="1">
              <a:off x="6782" y="6793"/>
              <a:ext cx="960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9"/>
            <p:cNvSpPr>
              <a:spLocks noChangeShapeType="1"/>
            </p:cNvSpPr>
            <p:nvPr/>
          </p:nvSpPr>
          <p:spPr bwMode="auto">
            <a:xfrm flipH="1">
              <a:off x="7132" y="6793"/>
              <a:ext cx="872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Line 8"/>
            <p:cNvSpPr>
              <a:spLocks noChangeShapeType="1"/>
            </p:cNvSpPr>
            <p:nvPr/>
          </p:nvSpPr>
          <p:spPr bwMode="auto">
            <a:xfrm flipH="1">
              <a:off x="7480" y="6793"/>
              <a:ext cx="611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Line 7"/>
            <p:cNvSpPr>
              <a:spLocks noChangeShapeType="1"/>
            </p:cNvSpPr>
            <p:nvPr/>
          </p:nvSpPr>
          <p:spPr bwMode="auto">
            <a:xfrm>
              <a:off x="10880" y="6793"/>
              <a:ext cx="1135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6"/>
            <p:cNvSpPr>
              <a:spLocks noChangeShapeType="1"/>
            </p:cNvSpPr>
            <p:nvPr/>
          </p:nvSpPr>
          <p:spPr bwMode="auto">
            <a:xfrm>
              <a:off x="11144" y="6793"/>
              <a:ext cx="1221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5"/>
            <p:cNvSpPr>
              <a:spLocks noChangeShapeType="1"/>
            </p:cNvSpPr>
            <p:nvPr/>
          </p:nvSpPr>
          <p:spPr bwMode="auto">
            <a:xfrm>
              <a:off x="11405" y="6793"/>
              <a:ext cx="1309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Line 4"/>
            <p:cNvSpPr>
              <a:spLocks noChangeShapeType="1"/>
            </p:cNvSpPr>
            <p:nvPr/>
          </p:nvSpPr>
          <p:spPr bwMode="auto">
            <a:xfrm>
              <a:off x="11581" y="6793"/>
              <a:ext cx="1482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Line 3"/>
            <p:cNvSpPr>
              <a:spLocks noChangeShapeType="1"/>
            </p:cNvSpPr>
            <p:nvPr/>
          </p:nvSpPr>
          <p:spPr bwMode="auto">
            <a:xfrm>
              <a:off x="11755" y="6793"/>
              <a:ext cx="1656" cy="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Line 2"/>
            <p:cNvSpPr>
              <a:spLocks noChangeShapeType="1"/>
            </p:cNvSpPr>
            <p:nvPr/>
          </p:nvSpPr>
          <p:spPr bwMode="auto">
            <a:xfrm>
              <a:off x="11928" y="6705"/>
              <a:ext cx="1833" cy="7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704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7544" y="177800"/>
            <a:ext cx="7920880" cy="946944"/>
          </a:xfrm>
        </p:spPr>
        <p:txBody>
          <a:bodyPr>
            <a:noAutofit/>
          </a:bodyPr>
          <a:lstStyle/>
          <a:p>
            <a:pPr algn="ctr"/>
            <a:r>
              <a:rPr lang="ru-RU" sz="33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Разработка нормативной базы</a:t>
            </a:r>
          </a:p>
        </p:txBody>
      </p:sp>
      <p:pic>
        <p:nvPicPr>
          <p:cNvPr id="2355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054100"/>
            <a:ext cx="2881313" cy="40100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1189" r="5882" b="15246"/>
          <a:stretch/>
        </p:blipFill>
        <p:spPr>
          <a:xfrm>
            <a:off x="683568" y="5551943"/>
            <a:ext cx="1224136" cy="78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21416" r="53745" b="15144"/>
          <a:stretch>
            <a:fillRect/>
          </a:stretch>
        </p:blipFill>
        <p:spPr bwMode="auto">
          <a:xfrm>
            <a:off x="5888038" y="1989138"/>
            <a:ext cx="324485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557338"/>
            <a:ext cx="3201988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1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922114"/>
          </a:xfrm>
        </p:spPr>
        <p:txBody>
          <a:bodyPr>
            <a:normAutofit/>
          </a:bodyPr>
          <a:lstStyle/>
          <a:p>
            <a:pPr algn="ctr"/>
            <a:r>
              <a:rPr lang="ru-RU" sz="33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Состав технической рабочей группы</a:t>
            </a:r>
            <a:endParaRPr lang="en-GB" sz="33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18" descr="C:\Users\i.gukalina\Desktop\ТР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56363"/>
            <a:ext cx="7488832" cy="538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37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300" b="1" i="0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ТК</a:t>
            </a:r>
            <a:r>
              <a:rPr lang="ru-RU" sz="33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3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113: намерения </a:t>
            </a:r>
            <a:r>
              <a:rPr lang="ru-RU" sz="33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 опасения</a:t>
            </a:r>
            <a:endParaRPr lang="en-GB" sz="33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363272" cy="5472608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Председатель ТК 113 считает ТК аналогом Севильского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бюро НДТМ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Члены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ТК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113 будут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работать над подготовкой нормативной базы и войдут в состав рабочих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групп</a:t>
            </a:r>
          </a:p>
          <a:p>
            <a:pPr lvl="1">
              <a:spcBef>
                <a:spcPts val="200"/>
              </a:spcBef>
            </a:pPr>
            <a:r>
              <a:rPr lang="ru-RU" sz="19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Полного понимания сути КПКЗ в ТК 113 нет. </a:t>
            </a:r>
            <a:endParaRPr lang="ru-RU" sz="19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200"/>
              </a:spcBef>
            </a:pPr>
            <a:r>
              <a:rPr lang="ru-RU" sz="19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Реализация инновационной и  промышленной политики рассматриваются в качестве приоритетных направлений работы</a:t>
            </a:r>
            <a:endParaRPr lang="ru-RU" sz="19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отраслевых рабочих группах будут подготовлены вертикальные справочники</a:t>
            </a:r>
          </a:p>
          <a:p>
            <a:pPr lvl="1">
              <a:spcBef>
                <a:spcPts val="2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Предполагается учитывать опыт ведущих компаний и пилотных проектов </a:t>
            </a:r>
          </a:p>
          <a:p>
            <a:pPr lvl="1">
              <a:spcBef>
                <a:spcPts val="200"/>
              </a:spcBef>
            </a:pPr>
            <a:r>
              <a:rPr lang="ru-RU" sz="19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Представители МПРЭ склонны занять позицию «проверяющих и согласовывающих результаты» (параметры </a:t>
            </a:r>
            <a:r>
              <a:rPr lang="ru-RU" sz="19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НДТ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Есть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намерение установить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контакты с  Севильским бюро НДТМ</a:t>
            </a:r>
          </a:p>
          <a:p>
            <a:pPr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Разрабатывается сайт ТК 113,на котором будут размещаться текущие версии справочников и нормативных документов для редактирования и обсуждения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5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008112"/>
          </a:xfrm>
        </p:spPr>
        <p:txBody>
          <a:bodyPr>
            <a:normAutofit/>
          </a:bodyPr>
          <a:lstStyle/>
          <a:p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Перечень справочников </a:t>
            </a: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отражение перечня </a:t>
            </a: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отраслей КПКЗ)</a:t>
            </a:r>
            <a:r>
              <a:rPr lang="en-US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GB" sz="3200" b="1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</p:spPr>
        <p:txBody>
          <a:bodyPr>
            <a:normAutofit fontScale="55000" lnSpcReduction="20000"/>
          </a:bodyPr>
          <a:lstStyle/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Добыча и обогащение руд цветных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металлов</a:t>
            </a:r>
            <a:endParaRPr lang="en-GB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алюминия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меди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никеля и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кобальта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свинца, цинка и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кадмия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благородных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металлов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прочих цветных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металлов</a:t>
            </a:r>
            <a:endParaRPr lang="en-GB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Добыча и обогащение железной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руды</a:t>
            </a:r>
            <a:endParaRPr lang="en-GB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чугуна, стали и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ферросплавов</a:t>
            </a:r>
            <a:endParaRPr lang="en-GB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изделий дальнейшего передела черных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металлов</a:t>
            </a:r>
            <a:endParaRPr lang="en-GB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Добыча и переработка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угля</a:t>
            </a:r>
            <a:endParaRPr lang="en-GB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Добыча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нефти</a:t>
            </a:r>
            <a:endParaRPr lang="en-GB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Добыча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газа</a:t>
            </a:r>
            <a:endParaRPr lang="en-GB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Переработка нефти и природного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</a:t>
            </a:r>
            <a:endParaRPr lang="en-GB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Сжигание топлива на крупных промышленных предприятиях в целях производства энергии</a:t>
            </a:r>
            <a:r>
              <a:rPr lang="ru-RU" dirty="0"/>
              <a:t>;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0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Перечень справочников </a:t>
            </a:r>
            <a:r>
              <a:rPr lang="en-US" sz="3700" b="1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</a:t>
            </a:r>
            <a:endParaRPr lang="en-GB" sz="3700" b="1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640960" cy="6120680"/>
          </a:xfrm>
        </p:spPr>
        <p:txBody>
          <a:bodyPr>
            <a:normAutofit fontScale="32500" lnSpcReduction="20000"/>
          </a:bodyPr>
          <a:lstStyle/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Обезвреживание отходов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термическим способом (сжигание отходов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Обезвреживание отходов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Обращение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отходами и породами горнодобывающей и перерабатывающей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Размещение </a:t>
            </a:r>
            <a:r>
              <a:rPr lang="ru-RU" sz="6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отходов производства и </a:t>
            </a:r>
            <a:r>
              <a:rPr lang="ru-RU" sz="6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потребления</a:t>
            </a:r>
            <a:endParaRPr lang="ru-RU" sz="6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целлюлозы, древесной массы, бумаги,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картона 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основных органических химических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веществ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продукции тонкого органического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синтеза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полимеров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основных неорганических химических веществ </a:t>
            </a:r>
            <a:r>
              <a:rPr lang="ru-RU" sz="6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- аммиака, кислот</a:t>
            </a: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удобрений</a:t>
            </a: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твердых и других неорганических химических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в-в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специальных неорганических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химикатов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прочих основных неорганических химических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в-в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Обработка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поверхностей органическими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растворителями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lvl="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6"/>
            </a:pP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Обработка </a:t>
            </a:r>
            <a:r>
              <a:rPr lang="ru-RU" sz="6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поверхностей металлов и пластмасс с использованием электролитических или химических </a:t>
            </a:r>
            <a:r>
              <a:rPr lang="ru-RU" sz="6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процессов</a:t>
            </a:r>
            <a:endParaRPr lang="ru-RU" sz="6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Перечень справочников </a:t>
            </a:r>
            <a:r>
              <a:rPr lang="en-US" sz="3700" b="1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III</a:t>
            </a:r>
            <a:endParaRPr lang="en-GB" sz="3700" b="1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856984" cy="6237312"/>
          </a:xfrm>
        </p:spPr>
        <p:txBody>
          <a:bodyPr>
            <a:normAutofit fontScale="55000" lnSpcReduction="20000"/>
          </a:bodyPr>
          <a:lstStyle/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стекла</a:t>
            </a: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керамических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изделий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цемента</a:t>
            </a:r>
            <a:endParaRPr lang="ru-RU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извести</a:t>
            </a:r>
            <a:endParaRPr lang="ru-RU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оксида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магния</a:t>
            </a:r>
            <a:endParaRPr lang="ru-RU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Текстильная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промышленность </a:t>
            </a:r>
            <a:endParaRPr lang="ru-RU" sz="3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Дубление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шкур и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кож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Интенсивное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разведение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свиней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Интенсивное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разведение сельскохозяйственной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птицы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Убой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крупного рогатого скота, свиней, овец,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коз и др.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продуктов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питания</a:t>
            </a:r>
            <a:endParaRPr lang="ru-RU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sz="36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напитков и </a:t>
            </a:r>
            <a:r>
              <a:rPr lang="ru-RU" sz="36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молока</a:t>
            </a:r>
            <a:endParaRPr lang="ru-RU" sz="36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Сокращение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выбросов загрязняющих веществ, сбросов загрязняющих веществ при хранении и складировании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товаров/грузов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Промышленные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системы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охлаждения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Очистка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сточных вод и отходящих газов в химической </a:t>
            </a:r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промышленности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31"/>
            </a:pP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Очистка </a:t>
            </a: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сточных вод централизованных систем водоотведения поселений, городских округов</a:t>
            </a:r>
          </a:p>
          <a:p>
            <a:pPr>
              <a:lnSpc>
                <a:spcPct val="11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0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33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Сферы влияния</a:t>
            </a:r>
            <a:endParaRPr lang="en-GB" sz="33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696"/>
            <a:ext cx="8686800" cy="6165304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Всего справочников для разработки – 46</a:t>
            </a:r>
            <a:r>
              <a:rPr lang="ru-RU" sz="22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1"/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Минпромторг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России –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</a:t>
            </a:r>
          </a:p>
          <a:p>
            <a:pPr lvl="2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большинство вертикальных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Минприроды России –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</a:t>
            </a: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жигание отходов, переработка отходов, горизонтальный по мониторингу, сокращение выбросов и сбросов при хранении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Минстрой России – 5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роизводство стекла, цемента, извести, оксида магния, керамических изделий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Минэнерго России –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обыча нефти, добыча газа, переработка нефти и газа, крупные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топливосжигающие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установки, промышленные системы охлаждения, </a:t>
            </a:r>
            <a:r>
              <a:rPr lang="ru-RU" strike="sngStrik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энергоэффективность</a:t>
            </a:r>
            <a:endParaRPr lang="ru-RU" strike="sngStrik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Минсельхоз России –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нтенсивное выращивание домашней птицы и свиней, скотобойни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Минсельхоз России/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Роспотребнадзор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3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роизводство продуктов питания и производство напитков, 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водоканалы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Минприроды России/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Минпромторг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России –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  <a:p>
            <a:pPr lvl="2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оризонтальный по комплексному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воздействию</a:t>
            </a:r>
          </a:p>
          <a:p>
            <a:pPr lvl="1"/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58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17638" y="908721"/>
            <a:ext cx="5497512" cy="1944220"/>
          </a:xfrm>
          <a:prstGeom prst="roundRect">
            <a:avLst>
              <a:gd name="adj" fmla="val 8827"/>
            </a:avLst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50824" y="3622675"/>
            <a:ext cx="8857679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499367" y="3213894"/>
            <a:ext cx="428625" cy="1588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8535194" y="3210719"/>
            <a:ext cx="428625" cy="1587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3121818" y="3254475"/>
            <a:ext cx="428625" cy="1588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5890542" y="3221831"/>
            <a:ext cx="428625" cy="1588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" y="3622675"/>
            <a:ext cx="971600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2014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7445" y="3560357"/>
            <a:ext cx="1079500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2015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7132" y="3541797"/>
            <a:ext cx="9366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2016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8459" y="3556084"/>
            <a:ext cx="100806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2017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180" name="TextBox 22"/>
          <p:cNvSpPr txBox="1">
            <a:spLocks noChangeArrowheads="1"/>
          </p:cNvSpPr>
          <p:nvPr/>
        </p:nvSpPr>
        <p:spPr bwMode="auto">
          <a:xfrm>
            <a:off x="1157334" y="852488"/>
            <a:ext cx="1357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 dirty="0">
                <a:latin typeface="Calibri" pitchFamily="34" charset="0"/>
              </a:rPr>
              <a:t>Группа 1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57563" y="908721"/>
            <a:ext cx="2714625" cy="1734468"/>
          </a:xfrm>
          <a:prstGeom prst="roundRect">
            <a:avLst>
              <a:gd name="adj" fmla="val 88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400" spc="-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оказателей </a:t>
            </a: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(нормативов);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методических рекомендаций по проведению производственно-экологического контроля;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методических </a:t>
            </a: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рекомендаций по применению документов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359944" y="4084637"/>
            <a:ext cx="5643562" cy="1857375"/>
          </a:xfrm>
          <a:prstGeom prst="roundRect">
            <a:avLst>
              <a:gd name="adj" fmla="val 882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83" name="TextBox 30"/>
          <p:cNvSpPr txBox="1">
            <a:spLocks noChangeArrowheads="1"/>
          </p:cNvSpPr>
          <p:nvPr/>
        </p:nvSpPr>
        <p:spPr bwMode="auto">
          <a:xfrm>
            <a:off x="3548856" y="5194758"/>
            <a:ext cx="1357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latin typeface="Calibri" pitchFamily="34" charset="0"/>
              </a:rPr>
              <a:t>Группа 2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441699" y="4121015"/>
            <a:ext cx="2714625" cy="1000125"/>
          </a:xfrm>
          <a:prstGeom prst="roundRect">
            <a:avLst>
              <a:gd name="adj" fmla="val 88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информационного перечня применяемых технологий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4213" y="1340769"/>
            <a:ext cx="2601912" cy="1230982"/>
          </a:xfrm>
          <a:prstGeom prst="roundRect">
            <a:avLst>
              <a:gd name="adj" fmla="val 88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информационного перечня применяемых технологий </a:t>
            </a:r>
          </a:p>
        </p:txBody>
      </p:sp>
      <p:sp>
        <p:nvSpPr>
          <p:cNvPr id="23" name="Левая фигурная скобка 22"/>
          <p:cNvSpPr/>
          <p:nvPr/>
        </p:nvSpPr>
        <p:spPr>
          <a:xfrm rot="5400000">
            <a:off x="3198118" y="325651"/>
            <a:ext cx="433388" cy="5400675"/>
          </a:xfrm>
          <a:prstGeom prst="leftBrace">
            <a:avLst>
              <a:gd name="adj1" fmla="val 8333"/>
              <a:gd name="adj2" fmla="val 498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Левая фигурная скобка 27"/>
          <p:cNvSpPr/>
          <p:nvPr/>
        </p:nvSpPr>
        <p:spPr>
          <a:xfrm rot="16200000">
            <a:off x="5856288" y="820028"/>
            <a:ext cx="431800" cy="5472113"/>
          </a:xfrm>
          <a:prstGeom prst="leftBrace">
            <a:avLst>
              <a:gd name="adj1" fmla="val 8333"/>
              <a:gd name="adj2" fmla="val 4983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24"/>
          <p:cNvSpPr/>
          <p:nvPr/>
        </p:nvSpPr>
        <p:spPr>
          <a:xfrm>
            <a:off x="6200098" y="4115826"/>
            <a:ext cx="2714625" cy="1734468"/>
          </a:xfrm>
          <a:prstGeom prst="roundRect">
            <a:avLst>
              <a:gd name="adj" fmla="val 88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400" spc="-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оказателей </a:t>
            </a: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(нормативов);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методических рекомендаций по проведению производственно-экологического контроля;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spc="-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методических </a:t>
            </a:r>
            <a:r>
              <a:rPr lang="ru-RU" sz="14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рекомендаций по применению документов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" y="98663"/>
            <a:ext cx="8991600" cy="594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</a:t>
            </a:r>
            <a:r>
              <a:rPr 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рафик </a:t>
            </a:r>
            <a:r>
              <a:rPr lang="ru-RU" sz="32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разработки справочников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705177" y="1725278"/>
            <a:ext cx="2043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Приоритеты?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539750" y="1274763"/>
            <a:ext cx="860425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Bef>
                <a:spcPct val="20000"/>
              </a:spcBef>
              <a:buClr>
                <a:srgbClr val="FF0000"/>
              </a:buClr>
            </a:pPr>
            <a:endParaRPr lang="ru-RU" altLang="ru-RU" sz="3200" b="1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ts val="600"/>
              </a:spcBef>
              <a:buClr>
                <a:srgbClr val="FF0000"/>
              </a:buClr>
            </a:pPr>
            <a:endParaRPr lang="ru-RU" altLang="ru-RU" sz="2000">
              <a:latin typeface="Calibri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2129" y="52558"/>
            <a:ext cx="87129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Первоочередные </a:t>
            </a:r>
            <a:r>
              <a:rPr lang="ru-RU" altLang="ru-RU" sz="32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справочники</a:t>
            </a:r>
            <a:endParaRPr lang="ru-RU" altLang="ru-RU" sz="32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38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305800" y="6392863"/>
            <a:ext cx="838200" cy="334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74EEC-CDE3-4226-BF33-E5F0C214AEC8}" type="slidenum">
              <a:rPr lang="ru-RU" altLang="ru-RU" sz="1200">
                <a:latin typeface="Calibri" pitchFamily="34" charset="0"/>
              </a:rPr>
              <a:pPr eaLnBrk="1" hangingPunct="1"/>
              <a:t>19</a:t>
            </a:fld>
            <a:endParaRPr lang="ru-RU" altLang="ru-RU" sz="1200">
              <a:latin typeface="Calibri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63684"/>
              </p:ext>
            </p:extLst>
          </p:nvPr>
        </p:nvGraphicFramePr>
        <p:xfrm>
          <a:off x="-12700" y="737573"/>
          <a:ext cx="9169400" cy="6120427"/>
        </p:xfrm>
        <a:graphic>
          <a:graphicData uri="http://schemas.openxmlformats.org/drawingml/2006/table">
            <a:tbl>
              <a:tblPr/>
              <a:tblGrid>
                <a:gridCol w="493123"/>
                <a:gridCol w="3790757"/>
                <a:gridCol w="3325157"/>
                <a:gridCol w="1560363"/>
              </a:tblGrid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Российская Федерация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Европейский Союз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Уполномоченный ФОИВ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7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Общее количество справочников НДТ в РФ для разработки - </a:t>
                      </a: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577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Разработка справочников НДТ в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2015 г.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(общее количество -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целлюлозы, древесной массы, бумаги, картона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ЦБП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Минпромторг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России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315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основных неорганических химических веществ - аммиака, кислот, удобрений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Крупнотоннажное производство неорганических химикатов – аммиака, кислот и удобрений.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0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меди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цветных металлов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0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стекла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Стекольная промышленность.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Минстрой России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цемента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цемента, извести и оксида магния.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20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извести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59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и переработка угля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Минэнерго России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Сжигание топлива на крупных промышленных предприятиях в целях производства энергии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Крупные сжигательные установки.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Обезвреживание отходов термическим способом (сжигание отходов)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Сжигание отходов.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2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2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2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Минприроды России</a:t>
                      </a:r>
                    </a:p>
                    <a:p>
                      <a:pPr algn="ctr"/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1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Очистка сточных вод централизованных систем водоотведения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</a:p>
                  </a:txBody>
                  <a:tcPr marL="91438" marR="91438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18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Autofit/>
          </a:bodyPr>
          <a:lstStyle/>
          <a:p>
            <a:r>
              <a:rPr lang="ru-RU" sz="3200" b="1" i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о технологическом нормировании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6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внесении изменений в отдельные законодательные акты Российской Федерации в части совершенствования нормирования в области охраны окружающей среды и введения мер экономического стимулирования хозяйствующих субъектов для </a:t>
            </a:r>
            <a:r>
              <a:rPr lang="ru-RU" sz="2300" b="1" dirty="0" smtClean="0">
                <a:solidFill>
                  <a:srgbClr val="5F015B"/>
                </a:solidFill>
                <a:latin typeface="Arial" pitchFamily="34" charset="0"/>
                <a:cs typeface="Arial" pitchFamily="34" charset="0"/>
              </a:rPr>
              <a:t>внедрения наилучших технологий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</a:t>
            </a:r>
            <a:b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№ 219-ФЗ от 21 июля 2014 года </a:t>
            </a:r>
          </a:p>
          <a:p>
            <a:pPr lvl="1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Вступает в действие 1 января 2015 года</a:t>
            </a:r>
          </a:p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Ст. Статья 28.1. Наилучшие доступные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технологии</a:t>
            </a:r>
          </a:p>
          <a:p>
            <a:pPr lvl="1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освящена НДТ, областям применения, справочникам, их разработке и пр.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07950" y="188639"/>
            <a:ext cx="8712522" cy="775723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Информация о </a:t>
            </a: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работе ТК </a:t>
            </a:r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113 НДТ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1189" r="5882" b="15246"/>
          <a:stretch/>
        </p:blipFill>
        <p:spPr>
          <a:xfrm>
            <a:off x="395536" y="5876925"/>
            <a:ext cx="1224136" cy="78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5901" r="26375" b="4500"/>
          <a:stretch>
            <a:fillRect/>
          </a:stretch>
        </p:blipFill>
        <p:spPr bwMode="auto">
          <a:xfrm>
            <a:off x="107950" y="1268413"/>
            <a:ext cx="43195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" r="2296" b="3886"/>
          <a:stretch>
            <a:fillRect/>
          </a:stretch>
        </p:blipFill>
        <p:spPr>
          <a:xfrm>
            <a:off x="4572000" y="1177925"/>
            <a:ext cx="4259263" cy="4537075"/>
          </a:xfrm>
        </p:spPr>
      </p:pic>
      <p:sp>
        <p:nvSpPr>
          <p:cNvPr id="2" name="Rectangle 1"/>
          <p:cNvSpPr/>
          <p:nvPr/>
        </p:nvSpPr>
        <p:spPr>
          <a:xfrm flipV="1">
            <a:off x="2555776" y="6085730"/>
            <a:ext cx="2936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6"/>
              </a:rPr>
              <a:t>/</a:t>
            </a:r>
            <a:endParaRPr lang="en-GB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5888147"/>
            <a:ext cx="6696744" cy="775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i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http://tkndt113.ru</a:t>
            </a:r>
            <a:endParaRPr lang="ru-RU" sz="32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Возможности </a:t>
            </a:r>
            <a:r>
              <a:rPr lang="ru-RU" sz="32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взаимодействия участников проекта с ТК 113</a:t>
            </a:r>
            <a:endParaRPr lang="en-GB" sz="32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Доступ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участников проекта к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разрабатываемым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справочникам и нормативным документам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Использование справочников в практике стран-участниц проекта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Может представлять интерес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,прежде всего,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новых отраслей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Учёт результатов проекта при разработке справочников и нормативных документов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Участие участников проекта в обсуждении вариантов справочников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нормативных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документов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Доступ к результатам пилотных проектов</a:t>
            </a:r>
          </a:p>
          <a:p>
            <a:pPr lvl="1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Может представлять интерес в части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параметров наилучших доступных технологий</a:t>
            </a:r>
          </a:p>
          <a:p>
            <a:r>
              <a:rPr lang="ru-RU" b="1" dirty="0" smtClean="0">
                <a:solidFill>
                  <a:srgbClr val="028421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147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560" y="378904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mbegak@gmail.com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tguseva@muctr.ru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18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Целеполагание и распределение обязанностей</a:t>
            </a:r>
            <a:endParaRPr lang="en-GB" sz="3200" b="1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1125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Применение наилучших доступных технологий направлено на комплексное предотвращение и (или) минимизацию негативного воздействия на окружающую </a:t>
            </a: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среду.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Определение технологических процессов, оборудования, технических способов, методов в качестве </a:t>
            </a:r>
            <a:r>
              <a:rPr lang="ru-RU" sz="2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наилучшей доступной технологии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для конкретной области применения осуществляется уполномоченным Правительством </a:t>
            </a: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РФ федеральным  органом 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исполнительной власти, который создает </a:t>
            </a:r>
            <a:r>
              <a:rPr lang="ru-RU" sz="2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технические рабочие группы</a:t>
            </a:r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включающие экспертов заинтересованных федеральных органов исполнительной власти, государственных научных организаций, некоммерческих организаций, в том числе государственных корпораций</a:t>
            </a:r>
            <a:r>
              <a:rPr lang="ru-RU" sz="2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Интрига лета 2014 года: какой орган будет уполномочен 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области НДТ?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1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Идентификация и пересмотр НДТ</a:t>
            </a:r>
            <a:endParaRPr lang="en-GB" sz="3200" b="1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7332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Методические рекомендации по определению технологии в качестве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разрабатываются </a:t>
            </a:r>
            <a:r>
              <a:rPr lang="ru-RU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уполномоченным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Правительством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РФ </a:t>
            </a:r>
            <a:r>
              <a:rPr lang="ru-RU" sz="2000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федеральным </a:t>
            </a:r>
            <a:r>
              <a:rPr lang="ru-RU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органом исполнительной власти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Информационно-технические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справочники по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разрабатываются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учетом имеющихся 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РФ технологий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оборудования, сырья, других ресурсов, а также с учетом климатических, экономических и социальных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особенностей. 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При их разработке могут использоваться международные справочники по наилучшим доступным технологиям.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Пересмотр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технологий, определенных в качестве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НДТ,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осуществляется </a:t>
            </a:r>
            <a:r>
              <a:rPr lang="ru-RU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не реже чем один раз в десять лет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Порядок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определения технологии в качестве наилучшей доступной технологии, а также разработки, актуализации и опубликования информационно-технических справочников по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устанавливается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Правительством Российской Федерации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562074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справочников </a:t>
            </a:r>
            <a:endParaRPr lang="en-GB" sz="3200" b="1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784976" cy="59046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Справочники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по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 содержат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следующие сведения: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указание о </a:t>
            </a:r>
            <a:r>
              <a:rPr lang="ru-RU" sz="1800" b="1" dirty="0">
                <a:solidFill>
                  <a:srgbClr val="002060"/>
                </a:solidFill>
                <a:latin typeface="Arial"/>
              </a:rPr>
              <a:t>конкретном виде </a:t>
            </a:r>
            <a:r>
              <a:rPr lang="ru-RU" sz="1800" b="1" dirty="0" smtClean="0">
                <a:solidFill>
                  <a:srgbClr val="002060"/>
                </a:solidFill>
                <a:latin typeface="Arial"/>
              </a:rPr>
              <a:t>деятельности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(отрасли, части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отрасли),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осуществляемой в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РФ,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включая используемые сырье, топливо;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описание </a:t>
            </a:r>
            <a:r>
              <a:rPr lang="ru-RU" sz="1800" b="1" dirty="0">
                <a:solidFill>
                  <a:srgbClr val="002060"/>
                </a:solidFill>
                <a:latin typeface="Arial"/>
              </a:rPr>
              <a:t>основных экологических проблем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, характерных для конкретного вида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деятельности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;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b="1" dirty="0">
                <a:solidFill>
                  <a:srgbClr val="C00000"/>
                </a:solidFill>
                <a:latin typeface="Arial"/>
              </a:rPr>
              <a:t>методология определения </a:t>
            </a:r>
            <a:r>
              <a:rPr lang="ru-RU" sz="1800" b="1" dirty="0" smtClean="0">
                <a:solidFill>
                  <a:srgbClr val="C00000"/>
                </a:solidFill>
                <a:latin typeface="Arial"/>
              </a:rPr>
              <a:t>НДТ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;</a:t>
            </a:r>
            <a:endParaRPr lang="ru-RU" sz="1800" dirty="0">
              <a:solidFill>
                <a:srgbClr val="002060"/>
              </a:solidFill>
              <a:latin typeface="Arial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описание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 для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конкретного вида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деятельности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, в том числе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перечень </a:t>
            </a:r>
            <a:r>
              <a:rPr lang="ru-RU" sz="1800" b="1" dirty="0" smtClean="0">
                <a:solidFill>
                  <a:srgbClr val="C00000"/>
                </a:solidFill>
                <a:latin typeface="Arial"/>
              </a:rPr>
              <a:t>основного технологического оборудования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;</a:t>
            </a:r>
            <a:endParaRPr lang="ru-RU" sz="1800" dirty="0">
              <a:solidFill>
                <a:srgbClr val="002060"/>
              </a:solidFill>
              <a:latin typeface="Arial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технологические показатели наилучших доступных технологий;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методы, применяемые при осуществлении технологических процессов для снижения их негативного воздействия на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ОС и </a:t>
            </a:r>
            <a:r>
              <a:rPr lang="ru-RU" sz="1800" b="1" dirty="0">
                <a:solidFill>
                  <a:srgbClr val="C00000"/>
                </a:solidFill>
                <a:latin typeface="Arial"/>
              </a:rPr>
              <a:t>не требующие технического </a:t>
            </a:r>
            <a:r>
              <a:rPr lang="ru-RU" sz="1800" b="1" dirty="0" smtClean="0">
                <a:solidFill>
                  <a:srgbClr val="C00000"/>
                </a:solidFill>
                <a:latin typeface="Arial"/>
              </a:rPr>
              <a:t>переоснащения или реконструкции объекта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;</a:t>
            </a:r>
            <a:endParaRPr lang="ru-RU" sz="1800" dirty="0">
              <a:solidFill>
                <a:srgbClr val="002060"/>
              </a:solidFill>
              <a:latin typeface="Arial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оценка преимуществ внедрения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 для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окружающей среды;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данные об ограничении применения наилучшей доступной технологии;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экономические показатели, характеризующие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НДТ;</a:t>
            </a:r>
            <a:endParaRPr lang="ru-RU" sz="1800" dirty="0">
              <a:solidFill>
                <a:srgbClr val="002060"/>
              </a:solidFill>
              <a:latin typeface="Arial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сведения о новейших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 , </a:t>
            </a:r>
            <a:r>
              <a:rPr lang="ru-RU" sz="1800" dirty="0">
                <a:solidFill>
                  <a:srgbClr val="002060"/>
                </a:solidFill>
                <a:latin typeface="Arial"/>
              </a:rPr>
              <a:t>в отношении которых проводятся научно-исследовательские и опытно-конструкторские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работы;</a:t>
            </a:r>
            <a:endParaRPr lang="ru-RU" sz="1800" dirty="0">
              <a:solidFill>
                <a:srgbClr val="002060"/>
              </a:solidFill>
              <a:latin typeface="Arial"/>
            </a:endParaRP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ru-RU" sz="1800" dirty="0">
                <a:solidFill>
                  <a:srgbClr val="002060"/>
                </a:solidFill>
                <a:latin typeface="Arial"/>
              </a:rPr>
              <a:t>иные сведения, имеющие значение для практического применения </a:t>
            </a: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НДТ</a:t>
            </a:r>
            <a:r>
              <a:rPr lang="ru-RU" sz="1800" dirty="0" smtClean="0">
                <a:solidFill>
                  <a:srgbClr val="000000"/>
                </a:solidFill>
                <a:latin typeface="Arial"/>
              </a:rPr>
              <a:t>.</a:t>
            </a:r>
            <a:endParaRPr lang="ru-RU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5807" y="1052736"/>
            <a:ext cx="8580648" cy="55446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Новый ТК 113 НДТ создан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приказом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Росстандарта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01.08.2014</a:t>
            </a:r>
          </a:p>
          <a:p>
            <a:pPr lvl="1"/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Основной уполномоченный орган – Министерство промышленности и торговли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Ведение секретариата ТК «НДТ» поручено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ФГУП «Всероссийский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научно-исследовательский центр стандартизации, информатизации и сертификации сырья, материалов и веществ» (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ФГУП «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ВНИЦСМВ»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   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ТК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113 НДТ призван обеспечить российские предприятия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различных отраслей промышленности документами по стандартизации в сфере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НДТ – Информационно-техническими справочниками, стандартами и другими документами («второго уровня»)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Первоочередная задача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нового ТК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разработка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2015 году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стандартов, определяющих порядок разработки и единую 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структуру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информационно-технических справочников 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 НДТ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ru-RU" sz="2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Предполагается учесть европейский опыт разработки Справочников и особенности России.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807" y="116632"/>
            <a:ext cx="9048193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Технический </a:t>
            </a:r>
            <a:r>
              <a:rPr lang="ru-RU" sz="32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комитет </a:t>
            </a:r>
            <a:r>
              <a:rPr lang="ru-RU" sz="3200" b="1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ТК 113</a:t>
            </a:r>
            <a:r>
              <a:rPr lang="ru-RU" sz="32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32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3200" b="1" dirty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rPr>
              <a:t>«Наилучшие доступные технологии»</a:t>
            </a:r>
            <a:endParaRPr lang="en-US" sz="3200" b="1" dirty="0">
              <a:solidFill>
                <a:schemeClr val="accent1"/>
              </a:solidFill>
              <a:latin typeface="Eras Medium ITC" panose="020B0602030504020804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2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24936" cy="1152128"/>
          </a:xfrm>
        </p:spPr>
        <p:txBody>
          <a:bodyPr>
            <a:normAutofit/>
          </a:bodyPr>
          <a:lstStyle/>
          <a:p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Состав ТК 113 «Наилучшие доступные технологии»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63588" y="1772816"/>
          <a:ext cx="8082382" cy="37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897313" y="3402013"/>
            <a:ext cx="1254125" cy="854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ТК НДТ</a:t>
            </a:r>
          </a:p>
          <a:p>
            <a:pPr algn="ctr">
              <a:defRPr/>
            </a:pP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44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члена</a:t>
            </a:r>
          </a:p>
        </p:txBody>
      </p:sp>
      <p:pic>
        <p:nvPicPr>
          <p:cNvPr id="21509" name="Рисунок 13" descr="Минпромторг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22238" r="12663" b="16171"/>
          <a:stretch>
            <a:fillRect/>
          </a:stretch>
        </p:blipFill>
        <p:spPr bwMode="auto">
          <a:xfrm>
            <a:off x="968375" y="1851025"/>
            <a:ext cx="8143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4" descr="Минприроды России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 t="6602" r="7410" b="8644"/>
          <a:stretch>
            <a:fillRect/>
          </a:stretch>
        </p:blipFill>
        <p:spPr bwMode="auto">
          <a:xfrm>
            <a:off x="1887538" y="1781175"/>
            <a:ext cx="7239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3759" b="26075"/>
          <a:stretch>
            <a:fillRect/>
          </a:stretch>
        </p:blipFill>
        <p:spPr bwMode="auto">
          <a:xfrm>
            <a:off x="4150957" y="3490222"/>
            <a:ext cx="618584" cy="3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Рисунок 27" descr="minener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2511425"/>
            <a:ext cx="809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29" descr="Минсельхоз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773238"/>
            <a:ext cx="55403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6065" r="71933" b="84663"/>
          <a:stretch>
            <a:fillRect/>
          </a:stretch>
        </p:blipFill>
        <p:spPr bwMode="auto">
          <a:xfrm>
            <a:off x="6459538" y="1804988"/>
            <a:ext cx="5254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154" r="66096" b="87204"/>
          <a:stretch>
            <a:fillRect/>
          </a:stretch>
        </p:blipFill>
        <p:spPr bwMode="auto">
          <a:xfrm>
            <a:off x="6926263" y="1851025"/>
            <a:ext cx="7429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1782763"/>
            <a:ext cx="6223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38350" r="58830" b="29617"/>
          <a:stretch>
            <a:fillRect/>
          </a:stretch>
        </p:blipFill>
        <p:spPr bwMode="auto">
          <a:xfrm>
            <a:off x="968375" y="2428875"/>
            <a:ext cx="6397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26436" r="50150" b="17363"/>
          <a:stretch>
            <a:fillRect/>
          </a:stretch>
        </p:blipFill>
        <p:spPr bwMode="auto">
          <a:xfrm>
            <a:off x="931863" y="4256088"/>
            <a:ext cx="6731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5876" r="61465" b="86044"/>
          <a:stretch>
            <a:fillRect/>
          </a:stretch>
        </p:blipFill>
        <p:spPr bwMode="auto">
          <a:xfrm>
            <a:off x="1577975" y="4287838"/>
            <a:ext cx="7842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47525" r="62395" b="38852"/>
          <a:stretch>
            <a:fillRect/>
          </a:stretch>
        </p:blipFill>
        <p:spPr bwMode="auto">
          <a:xfrm>
            <a:off x="1720850" y="4792663"/>
            <a:ext cx="5699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5" t="49226" r="61435" b="40546"/>
          <a:stretch>
            <a:fillRect/>
          </a:stretch>
        </p:blipFill>
        <p:spPr bwMode="auto">
          <a:xfrm>
            <a:off x="2362200" y="5254625"/>
            <a:ext cx="500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Рисунок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t="41895" r="59027" b="35138"/>
          <a:stretch>
            <a:fillRect/>
          </a:stretch>
        </p:blipFill>
        <p:spPr bwMode="auto">
          <a:xfrm>
            <a:off x="955675" y="4959350"/>
            <a:ext cx="735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7645" r="83556" b="77383"/>
          <a:stretch>
            <a:fillRect/>
          </a:stretch>
        </p:blipFill>
        <p:spPr bwMode="auto">
          <a:xfrm>
            <a:off x="6543675" y="4238625"/>
            <a:ext cx="7397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Рисунок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t="46471" r="59938" b="37668"/>
          <a:stretch>
            <a:fillRect/>
          </a:stretch>
        </p:blipFill>
        <p:spPr bwMode="auto">
          <a:xfrm>
            <a:off x="7296150" y="4146550"/>
            <a:ext cx="8016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Рисунок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47617" r="56117" b="36668"/>
          <a:stretch>
            <a:fillRect/>
          </a:stretch>
        </p:blipFill>
        <p:spPr bwMode="auto">
          <a:xfrm>
            <a:off x="7023100" y="4646613"/>
            <a:ext cx="12604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Рисунок 2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48869" r="58212" b="41743"/>
          <a:stretch>
            <a:fillRect/>
          </a:stretch>
        </p:blipFill>
        <p:spPr bwMode="auto">
          <a:xfrm>
            <a:off x="7140575" y="5254625"/>
            <a:ext cx="1025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Рисунок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 t="43137" r="56537" b="42644"/>
          <a:stretch>
            <a:fillRect/>
          </a:stretch>
        </p:blipFill>
        <p:spPr bwMode="auto">
          <a:xfrm>
            <a:off x="6010275" y="5133975"/>
            <a:ext cx="10747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Рисунок 3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4428" r="79910" b="55272"/>
          <a:stretch>
            <a:fillRect/>
          </a:stretch>
        </p:blipFill>
        <p:spPr bwMode="auto">
          <a:xfrm>
            <a:off x="6419850" y="2617788"/>
            <a:ext cx="603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1189" r="5882" b="15246"/>
          <a:stretch/>
        </p:blipFill>
        <p:spPr>
          <a:xfrm>
            <a:off x="3848181" y="5805264"/>
            <a:ext cx="1224136" cy="78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1530" name="Рисунок 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9702" r="70116" b="79558"/>
          <a:stretch>
            <a:fillRect/>
          </a:stretch>
        </p:blipFill>
        <p:spPr bwMode="auto">
          <a:xfrm>
            <a:off x="5792788" y="1806575"/>
            <a:ext cx="727075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44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Руководство ТК 113 НДТ</a:t>
            </a:r>
            <a:endParaRPr lang="en-GB" sz="32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Председатель – Дмитрий Олегович Скобелев,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директор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ВНИЦСМВ (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Росстандарт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Isosceles Triangle 4"/>
          <p:cNvSpPr/>
          <p:nvPr/>
        </p:nvSpPr>
        <p:spPr>
          <a:xfrm>
            <a:off x="2007387" y="1628800"/>
            <a:ext cx="4320480" cy="3600400"/>
          </a:xfrm>
          <a:prstGeom prst="triangl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014" y="3875810"/>
            <a:ext cx="2520280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Заместитель председателя - </a:t>
            </a:r>
            <a:r>
              <a:rPr lang="ru-RU" sz="4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Андрей Юрьевич </a:t>
            </a:r>
            <a:r>
              <a:rPr lang="ru-RU" sz="4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Недре</a:t>
            </a:r>
            <a:r>
              <a:rPr lang="ru-RU" sz="4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 </a:t>
            </a:r>
            <a:br>
              <a:rPr lang="ru-RU" sz="4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директор </a:t>
            </a:r>
            <a:br>
              <a:rPr lang="ru-RU" sz="4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ФГУП </a:t>
            </a:r>
            <a:r>
              <a:rPr lang="ru-RU" sz="4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«Экология» </a:t>
            </a:r>
            <a:br>
              <a:rPr lang="ru-RU" sz="4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4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(НИИ «Атмосфера» + ВНИИ «Природа»)</a:t>
            </a:r>
          </a:p>
          <a:p>
            <a:pPr algn="ctr"/>
            <a:endParaRPr lang="ru-RU" sz="4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12160" y="3717032"/>
            <a:ext cx="2880320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Заместитель председателя – </a:t>
            </a:r>
            <a:r>
              <a:rPr lang="ru-RU" sz="2200" dirty="0">
                <a:solidFill>
                  <a:srgbClr val="028421"/>
                </a:solidFill>
                <a:latin typeface="Arial" pitchFamily="34" charset="0"/>
                <a:cs typeface="Arial" pitchFamily="34" charset="0"/>
              </a:rPr>
              <a:t>Михаил Владимирович </a:t>
            </a:r>
            <a:r>
              <a:rPr lang="ru-RU" sz="2200" dirty="0" err="1">
                <a:solidFill>
                  <a:srgbClr val="028421"/>
                </a:solidFill>
                <a:latin typeface="Arial" pitchFamily="34" charset="0"/>
                <a:cs typeface="Arial" pitchFamily="34" charset="0"/>
              </a:rPr>
              <a:t>Бегак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ведущий научный сотрудник Санкт-Петербургского научно-исследовательского центра РАН</a:t>
            </a:r>
          </a:p>
          <a:p>
            <a:endParaRPr lang="ru-RU" dirty="0" smtClean="0"/>
          </a:p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31840" y="3708648"/>
            <a:ext cx="2016224" cy="1016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человек</a:t>
            </a:r>
          </a:p>
          <a:p>
            <a:endParaRPr lang="ru-RU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0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05A1-0D79-4501-8057-91F0F4624B08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62227"/>
            <a:ext cx="8086102" cy="505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707904" y="2924944"/>
            <a:ext cx="1440160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15515" y="332656"/>
            <a:ext cx="7838132" cy="652562"/>
          </a:xfrm>
        </p:spPr>
        <p:txBody>
          <a:bodyPr>
            <a:normAutofit/>
          </a:bodyPr>
          <a:lstStyle/>
          <a:p>
            <a:pPr algn="ctr"/>
            <a:r>
              <a:rPr lang="ru-RU" sz="3300" b="1" i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Схема разработки справочников</a:t>
            </a:r>
            <a:endParaRPr lang="ru-RU" sz="3300" b="1" i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6290</TotalTime>
  <Words>1374</Words>
  <Application>Microsoft Office PowerPoint</Application>
  <PresentationFormat>Экран (4:3)</PresentationFormat>
  <Paragraphs>261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Управление качеством воздуха в странах Восточного региона ЕИСП</vt:lpstr>
      <vt:lpstr>Закон о технологическом нормировании</vt:lpstr>
      <vt:lpstr>Целеполагание и распределение обязанностей</vt:lpstr>
      <vt:lpstr>Идентификация и пересмотр НДТ</vt:lpstr>
      <vt:lpstr>Содержание справочников </vt:lpstr>
      <vt:lpstr>Презентация PowerPoint</vt:lpstr>
      <vt:lpstr>Состав ТК 113 «Наилучшие доступные технологии»</vt:lpstr>
      <vt:lpstr>Руководство ТК 113 НДТ</vt:lpstr>
      <vt:lpstr>Схема разработки справочников</vt:lpstr>
      <vt:lpstr>Севильский процесс: обмен информацией</vt:lpstr>
      <vt:lpstr>Разработка нормативной базы</vt:lpstr>
      <vt:lpstr>Состав технической рабочей группы</vt:lpstr>
      <vt:lpstr>ТК 113: намерения и опасения</vt:lpstr>
      <vt:lpstr>Перечень справочников  (отражение перечня отраслей КПКЗ)   I</vt:lpstr>
      <vt:lpstr>Перечень справочников II</vt:lpstr>
      <vt:lpstr>Перечень справочников III</vt:lpstr>
      <vt:lpstr>Сферы влияния</vt:lpstr>
      <vt:lpstr>Презентация PowerPoint</vt:lpstr>
      <vt:lpstr>Презентация PowerPoint</vt:lpstr>
      <vt:lpstr>Информация о работе ТК 113 НДТ </vt:lpstr>
      <vt:lpstr>Возможности взаимодействия участников проекта с ТК 113</vt:lpstr>
      <vt:lpstr>Спасибо за внимание!  mbegak@gmail.com tguseva@muctr.ru </vt:lpstr>
    </vt:vector>
  </TitlesOfParts>
  <Company>MWH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Barbara de Campos</dc:creator>
  <cp:lastModifiedBy>Vladimir Morozov</cp:lastModifiedBy>
  <cp:revision>481</cp:revision>
  <cp:lastPrinted>2012-05-10T14:01:43Z</cp:lastPrinted>
  <dcterms:created xsi:type="dcterms:W3CDTF">2011-10-12T15:30:18Z</dcterms:created>
  <dcterms:modified xsi:type="dcterms:W3CDTF">2014-09-21T13:44:58Z</dcterms:modified>
</cp:coreProperties>
</file>