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85" r:id="rId3"/>
    <p:sldId id="300" r:id="rId4"/>
    <p:sldId id="302" r:id="rId5"/>
    <p:sldId id="299" r:id="rId6"/>
    <p:sldId id="286" r:id="rId7"/>
    <p:sldId id="303" r:id="rId8"/>
    <p:sldId id="310" r:id="rId9"/>
    <p:sldId id="311" r:id="rId10"/>
    <p:sldId id="312" r:id="rId11"/>
    <p:sldId id="313" r:id="rId12"/>
    <p:sldId id="314" r:id="rId13"/>
    <p:sldId id="315" r:id="rId14"/>
    <p:sldId id="316" r:id="rId15"/>
    <p:sldId id="317" r:id="rId16"/>
    <p:sldId id="318" r:id="rId17"/>
    <p:sldId id="319" r:id="rId18"/>
    <p:sldId id="320" r:id="rId19"/>
    <p:sldId id="323" r:id="rId20"/>
    <p:sldId id="322" r:id="rId2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>
        <p:scale>
          <a:sx n="60" d="100"/>
          <a:sy n="60" d="100"/>
        </p:scale>
        <p:origin x="-979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275F3-3AB9-48C2-A18E-155C3421BE8E}" type="datetimeFigureOut">
              <a:rPr lang="fr-FR" smtClean="0"/>
              <a:t>10/12/2014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43ED7C-4B6E-40B1-AD03-97D03477DEE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488758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berschrift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15" cy="496725"/>
          </a:xfrm>
          <a:prstGeom prst="rect">
            <a:avLst/>
          </a:prstGeom>
        </p:spPr>
        <p:txBody>
          <a:bodyPr vert="horz" lIns="85771" tIns="42885" rIns="85771" bIns="42885" rtlCol="0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073" y="0"/>
            <a:ext cx="2946215" cy="496725"/>
          </a:xfrm>
          <a:prstGeom prst="rect">
            <a:avLst/>
          </a:prstGeom>
        </p:spPr>
        <p:txBody>
          <a:bodyPr vert="horz" lIns="85771" tIns="42885" rIns="85771" bIns="42885" rtlCol="0"/>
          <a:lstStyle>
            <a:lvl1pPr algn="r">
              <a:defRPr sz="1100"/>
            </a:lvl1pPr>
          </a:lstStyle>
          <a:p>
            <a:fld id="{086FC6D8-D505-6043-87A6-98F9FC029A16}" type="datetimeFigureOut">
              <a:rPr lang="de-DE" smtClean="0"/>
              <a:t>10.12.2014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771" tIns="42885" rIns="85771" bIns="42885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0323" y="4716534"/>
            <a:ext cx="5437029" cy="4467388"/>
          </a:xfrm>
          <a:prstGeom prst="rect">
            <a:avLst/>
          </a:prstGeom>
        </p:spPr>
        <p:txBody>
          <a:bodyPr vert="horz" lIns="85771" tIns="42885" rIns="85771" bIns="42885" rtlCol="0"/>
          <a:lstStyle/>
          <a:p>
            <a:pPr lvl="0"/>
            <a:r>
              <a:rPr lang="de-CH" smtClean="0"/>
              <a:t>Mastertextformat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933"/>
            <a:ext cx="2946215" cy="496725"/>
          </a:xfrm>
          <a:prstGeom prst="rect">
            <a:avLst/>
          </a:prstGeom>
        </p:spPr>
        <p:txBody>
          <a:bodyPr vert="horz" lIns="85771" tIns="42885" rIns="85771" bIns="42885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073" y="9429933"/>
            <a:ext cx="2946215" cy="496725"/>
          </a:xfrm>
          <a:prstGeom prst="rect">
            <a:avLst/>
          </a:prstGeom>
        </p:spPr>
        <p:txBody>
          <a:bodyPr vert="horz" lIns="85771" tIns="42885" rIns="85771" bIns="42885" rtlCol="0" anchor="b"/>
          <a:lstStyle>
            <a:lvl1pPr algn="r">
              <a:defRPr sz="1100"/>
            </a:lvl1pPr>
          </a:lstStyle>
          <a:p>
            <a:fld id="{12FFA549-D442-374A-A6C0-C2294C485BF6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28161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2079000" y="1604520"/>
            <a:ext cx="4984920" cy="3977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6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3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8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en-US" sz="4400">
                <a:solidFill>
                  <a:srgbClr val="000000"/>
                </a:solidFill>
                <a:latin typeface="Calibri"/>
              </a:rPr>
              <a:t>Click to edit the title text formatClick to edit Master title style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en-GB" sz="1200">
                <a:solidFill>
                  <a:srgbClr val="8B8B8B"/>
                </a:solidFill>
                <a:latin typeface="Calibri"/>
              </a:rPr>
              <a:t>25/11/14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/>
          <a:lstStyle/>
          <a:p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5746EAD9-D9F5-4178-88C5-18EFB9ECA09D}" type="slidenum">
              <a:rPr lang="en-GB" sz="1200">
                <a:solidFill>
                  <a:srgbClr val="8B8B8B"/>
                </a:solidFill>
                <a:latin typeface="Calibri"/>
              </a:rPr>
              <a:t>‹N°›</a:t>
            </a:fld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Calibri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400">
                <a:latin typeface="Calibri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Calibri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Calibri"/>
              </a:rPr>
              <a:t>Seventh Outline Level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Shape 1"/>
          <p:cNvSpPr txBox="1"/>
          <p:nvPr/>
        </p:nvSpPr>
        <p:spPr>
          <a:xfrm>
            <a:off x="2209800" y="4876800"/>
            <a:ext cx="6400440" cy="1752120"/>
          </a:xfrm>
          <a:prstGeom prst="rect">
            <a:avLst/>
          </a:prstGeo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fr-FR" sz="3200" dirty="0" smtClean="0">
                <a:solidFill>
                  <a:srgbClr val="000000"/>
                </a:solidFill>
                <a:latin typeface="Calibri"/>
              </a:rPr>
              <a:t>Togo, 1 décembre 2014</a:t>
            </a:r>
            <a:endParaRPr lang="fr-FR" dirty="0"/>
          </a:p>
        </p:txBody>
      </p:sp>
      <p:sp>
        <p:nvSpPr>
          <p:cNvPr id="40" name="CustomShape 2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1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2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43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44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45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46" name="TextShape 3"/>
          <p:cNvSpPr txBox="1"/>
          <p:nvPr/>
        </p:nvSpPr>
        <p:spPr>
          <a:xfrm>
            <a:off x="1600200" y="1193716"/>
            <a:ext cx="7344360" cy="2921083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800" b="1" dirty="0" smtClean="0">
                <a:solidFill>
                  <a:srgbClr val="333399"/>
                </a:solidFill>
                <a:latin typeface="Calibri"/>
              </a:rPr>
              <a:t>Restitution de la mission </a:t>
            </a:r>
          </a:p>
          <a:p>
            <a:pPr algn="ctr">
              <a:lnSpc>
                <a:spcPct val="100000"/>
              </a:lnSpc>
            </a:pPr>
            <a:r>
              <a:rPr lang="fr-FR" sz="3800" b="1" dirty="0" smtClean="0">
                <a:solidFill>
                  <a:srgbClr val="333399"/>
                </a:solidFill>
                <a:latin typeface="Calibri"/>
              </a:rPr>
              <a:t>de l’OMS 
dans le cadre de la préparation et de la riposte du Togo contre la maladie à virus Ebola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06644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988800" y="152400"/>
            <a:ext cx="837672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err="1" smtClean="0">
                <a:solidFill>
                  <a:srgbClr val="C00000"/>
                </a:solidFill>
                <a:latin typeface="Calibri"/>
              </a:rPr>
              <a:t>Comp</a:t>
            </a: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 3: Sensibilisation du public et obtention de la participation des communautés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371600" y="1076317"/>
            <a:ext cx="7467600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Calibri"/>
                <a:cs typeface="Calibri"/>
              </a:rPr>
              <a:t>Forces</a:t>
            </a:r>
          </a:p>
          <a:p>
            <a:pPr marL="285750" indent="-285750"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Une cellule Information, Education et Communication a été créée comme un des organes du comité de gestion et a défini des messages de sensibilisation au grand public</a:t>
            </a:r>
          </a:p>
          <a:p>
            <a:pPr marL="285750" indent="-285750"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Le Togo dispose des compétences afin de sensibiliser et mobiliser les communautés </a:t>
            </a:r>
          </a:p>
          <a:p>
            <a:endParaRPr lang="fr-FR" dirty="0" smtClean="0">
              <a:latin typeface="Calibri"/>
              <a:cs typeface="Calibri"/>
            </a:endParaRPr>
          </a:p>
          <a:p>
            <a:r>
              <a:rPr lang="fr-FR" b="1" dirty="0" smtClean="0">
                <a:latin typeface="Calibri"/>
                <a:cs typeface="Calibri"/>
              </a:rPr>
              <a:t>Recommandations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Valoriser </a:t>
            </a:r>
            <a:r>
              <a:rPr lang="fr-FR" dirty="0">
                <a:latin typeface="Calibri"/>
                <a:cs typeface="Calibri"/>
              </a:rPr>
              <a:t>l</a:t>
            </a:r>
            <a:r>
              <a:rPr lang="fr-FR" dirty="0" smtClean="0">
                <a:latin typeface="Calibri"/>
                <a:cs typeface="Calibri"/>
              </a:rPr>
              <a:t>es </a:t>
            </a:r>
            <a:r>
              <a:rPr lang="fr-FR" dirty="0">
                <a:latin typeface="Calibri"/>
                <a:cs typeface="Calibri"/>
              </a:rPr>
              <a:t>compétences togolaises en termes de sensibilisation et de mobilisation des communautés </a:t>
            </a:r>
            <a:endParaRPr lang="fr-FR" dirty="0" smtClean="0">
              <a:latin typeface="Calibri"/>
              <a:cs typeface="Calibri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Définir une méthodologie de mise en œuvre de la </a:t>
            </a:r>
            <a:r>
              <a:rPr lang="fr-FR" dirty="0">
                <a:latin typeface="Calibri"/>
                <a:cs typeface="Calibri"/>
              </a:rPr>
              <a:t>stratégie de la mobilisation </a:t>
            </a:r>
            <a:r>
              <a:rPr lang="fr-FR" dirty="0" smtClean="0">
                <a:latin typeface="Calibri"/>
                <a:cs typeface="Calibri"/>
              </a:rPr>
              <a:t>sociale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Sensibiliser </a:t>
            </a:r>
            <a:r>
              <a:rPr lang="fr-FR" dirty="0">
                <a:latin typeface="Calibri"/>
                <a:cs typeface="Calibri"/>
              </a:rPr>
              <a:t>d</a:t>
            </a:r>
            <a:r>
              <a:rPr lang="fr-FR" dirty="0" smtClean="0">
                <a:latin typeface="Calibri"/>
                <a:cs typeface="Calibri"/>
              </a:rPr>
              <a:t>es 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tradipraticiens</a:t>
            </a:r>
            <a:r>
              <a:rPr lang="fr-FR" dirty="0">
                <a:latin typeface="Calibri"/>
                <a:cs typeface="Calibri"/>
              </a:rPr>
              <a:t>, </a:t>
            </a:r>
            <a:r>
              <a:rPr lang="fr-FR" dirty="0" smtClean="0">
                <a:latin typeface="Calibri"/>
                <a:cs typeface="Calibri"/>
              </a:rPr>
              <a:t>des </a:t>
            </a:r>
            <a:r>
              <a:rPr lang="fr-FR" dirty="0">
                <a:latin typeface="Calibri"/>
                <a:cs typeface="Calibri"/>
              </a:rPr>
              <a:t>chefs des villages et </a:t>
            </a:r>
            <a:r>
              <a:rPr lang="fr-FR" dirty="0" smtClean="0">
                <a:latin typeface="Calibri"/>
                <a:cs typeface="Calibri"/>
              </a:rPr>
              <a:t>des religieux, les </a:t>
            </a:r>
            <a:r>
              <a:rPr lang="fr-FR" dirty="0">
                <a:latin typeface="Calibri"/>
                <a:cs typeface="Calibri"/>
              </a:rPr>
              <a:t>acteurs sanitaires publics et </a:t>
            </a:r>
            <a:r>
              <a:rPr lang="fr-FR" dirty="0" smtClean="0">
                <a:latin typeface="Calibri"/>
                <a:cs typeface="Calibri"/>
              </a:rPr>
              <a:t>privés, les</a:t>
            </a:r>
            <a:r>
              <a:rPr lang="fr-FR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organisations de la société civile</a:t>
            </a:r>
            <a:endParaRPr lang="fr-FR" dirty="0" smtClean="0">
              <a:solidFill>
                <a:srgbClr val="C00000"/>
              </a:solidFill>
              <a:latin typeface="Calibri"/>
              <a:cs typeface="Calibri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Opérationnaliser la</a:t>
            </a:r>
            <a:r>
              <a:rPr lang="fr-FR" dirty="0" smtClean="0">
                <a:solidFill>
                  <a:srgbClr val="C00000"/>
                </a:solidFill>
                <a:latin typeface="Calibri"/>
                <a:cs typeface="Calibri"/>
              </a:rPr>
              <a:t> gestion des rumeurs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Mise à disposition des ressources </a:t>
            </a:r>
            <a:r>
              <a:rPr lang="fr-FR" dirty="0">
                <a:latin typeface="Calibri"/>
                <a:cs typeface="Calibri"/>
              </a:rPr>
              <a:t>afin de 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sensibiliser</a:t>
            </a:r>
            <a:r>
              <a:rPr lang="fr-FR" dirty="0">
                <a:latin typeface="Calibri"/>
                <a:cs typeface="Calibri"/>
              </a:rPr>
              <a:t> ces </a:t>
            </a:r>
            <a:r>
              <a:rPr lang="fr-FR" dirty="0" smtClean="0">
                <a:latin typeface="Calibri"/>
                <a:cs typeface="Calibri"/>
              </a:rPr>
              <a:t>groupes</a:t>
            </a: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Discuter des sujets difficiles (CTE, inhumation…) avec les populations</a:t>
            </a:r>
            <a:endParaRPr lang="de-DE" dirty="0">
              <a:latin typeface="Calibri"/>
              <a:cs typeface="Calibri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endParaRPr lang="de-DE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583157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00200" y="38100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Composante 4: Prévention et lutte contre les infections 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362720" y="1295400"/>
            <a:ext cx="7781280" cy="5893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Calibri"/>
                <a:cs typeface="Calibri"/>
              </a:rPr>
              <a:t>Forces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Le ministère </a:t>
            </a:r>
            <a:r>
              <a:rPr lang="fr-FR" dirty="0">
                <a:latin typeface="Calibri"/>
                <a:cs typeface="Calibri"/>
              </a:rPr>
              <a:t>de la santé </a:t>
            </a:r>
            <a:r>
              <a:rPr lang="fr-FR" dirty="0" smtClean="0">
                <a:latin typeface="Calibri"/>
                <a:cs typeface="Calibri"/>
              </a:rPr>
              <a:t>a émis des directives sur</a:t>
            </a:r>
            <a:r>
              <a:rPr lang="fr-FR" dirty="0">
                <a:latin typeface="Calibri"/>
                <a:cs typeface="Calibri"/>
              </a:rPr>
              <a:t> : l’identification des 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sites d’isolement</a:t>
            </a:r>
            <a:r>
              <a:rPr lang="fr-FR" dirty="0">
                <a:latin typeface="Calibri"/>
                <a:cs typeface="Calibri"/>
              </a:rPr>
              <a:t> et de 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prise en charge </a:t>
            </a:r>
            <a:r>
              <a:rPr lang="fr-FR" dirty="0">
                <a:latin typeface="Calibri"/>
                <a:cs typeface="Calibri"/>
              </a:rPr>
              <a:t>des cas </a:t>
            </a:r>
            <a:r>
              <a:rPr lang="fr-FR" dirty="0" smtClean="0">
                <a:latin typeface="Calibri"/>
                <a:cs typeface="Calibri"/>
              </a:rPr>
              <a:t>suspects, </a:t>
            </a:r>
            <a:r>
              <a:rPr lang="fr-FR" dirty="0">
                <a:latin typeface="Calibri"/>
                <a:cs typeface="Calibri"/>
              </a:rPr>
              <a:t>le renforcement des mesures de prévention des infections en milieu de soins, 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l’hygiène</a:t>
            </a:r>
            <a:r>
              <a:rPr lang="fr-FR" dirty="0">
                <a:latin typeface="Calibri"/>
                <a:cs typeface="Calibri"/>
              </a:rPr>
              <a:t> des lieux et la 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gestion des déchets biomédicaux </a:t>
            </a:r>
            <a:r>
              <a:rPr lang="en-US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endParaRPr lang="en-US" dirty="0" smtClean="0">
              <a:solidFill>
                <a:srgbClr val="C00000"/>
              </a:solidFill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Des affiches techniques sur Ebola </a:t>
            </a:r>
            <a:r>
              <a:rPr lang="fr-FR" dirty="0" smtClean="0">
                <a:latin typeface="Calibri"/>
                <a:cs typeface="Calibri"/>
              </a:rPr>
              <a:t>et </a:t>
            </a:r>
            <a:r>
              <a:rPr lang="fr-FR" dirty="0">
                <a:latin typeface="Calibri"/>
                <a:cs typeface="Calibri"/>
              </a:rPr>
              <a:t>sur l’hygiène des mains ont été distribuées et sont affichées dans les centres de santé visités </a:t>
            </a:r>
            <a:r>
              <a:rPr lang="en-US" dirty="0">
                <a:latin typeface="Calibri"/>
                <a:cs typeface="Calibri"/>
              </a:rPr>
              <a:t> </a:t>
            </a:r>
            <a:endParaRPr lang="en-US" dirty="0" smtClean="0"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322 </a:t>
            </a:r>
            <a:r>
              <a:rPr lang="fr-FR" dirty="0">
                <a:latin typeface="Calibri"/>
                <a:cs typeface="Calibri"/>
              </a:rPr>
              <a:t>structures de santé sont identifiées dans le pays </a:t>
            </a:r>
            <a:r>
              <a:rPr lang="fr-FR" dirty="0" smtClean="0">
                <a:latin typeface="Calibri"/>
                <a:cs typeface="Calibri"/>
              </a:rPr>
              <a:t>(</a:t>
            </a:r>
            <a:r>
              <a:rPr lang="fr-FR" dirty="0">
                <a:latin typeface="Calibri"/>
                <a:cs typeface="Calibri"/>
              </a:rPr>
              <a:t>local, régional et national) pour mettre en place des unités </a:t>
            </a:r>
            <a:r>
              <a:rPr lang="fr-FR" dirty="0" smtClean="0">
                <a:latin typeface="Calibri"/>
                <a:cs typeface="Calibri"/>
              </a:rPr>
              <a:t>d’isolement</a:t>
            </a:r>
          </a:p>
          <a:p>
            <a:endParaRPr lang="en-US" b="1" dirty="0">
              <a:latin typeface="Calibri"/>
              <a:cs typeface="Calibri"/>
            </a:endParaRPr>
          </a:p>
          <a:p>
            <a:r>
              <a:rPr lang="en-US" b="1" dirty="0" smtClean="0">
                <a:latin typeface="Calibri"/>
                <a:cs typeface="Calibri"/>
              </a:rPr>
              <a:t>Recommendations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Mettre en place des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procédures</a:t>
            </a:r>
            <a:r>
              <a:rPr lang="fr-FR" dirty="0">
                <a:latin typeface="Calibri"/>
                <a:cs typeface="Calibri"/>
              </a:rPr>
              <a:t> et un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programme de formation</a:t>
            </a:r>
            <a:r>
              <a:rPr lang="fr-FR" dirty="0">
                <a:latin typeface="Calibri"/>
                <a:cs typeface="Calibri"/>
              </a:rPr>
              <a:t> continu du personnel soignant et mettre à disposition l’équipement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 S’assurer de la disponibilité du matériel/équipement d’hygiène </a:t>
            </a:r>
            <a:r>
              <a:rPr lang="fr-FR" dirty="0" smtClean="0">
                <a:latin typeface="Calibri"/>
                <a:cs typeface="Calibri"/>
              </a:rPr>
              <a:t>et du fonctionnement des incinérateurs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Rendre fonctionnelles les unités d’isolement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Prévoir des indemnisations, et assurances pour le personnel médical</a:t>
            </a:r>
          </a:p>
          <a:p>
            <a:pPr marL="285750" indent="-285750">
              <a:buFont typeface="Arial"/>
              <a:buChar char="•"/>
            </a:pPr>
            <a:endParaRPr lang="fr-FR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de-DE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824005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00200" y="15240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Composante 5: Prise en charge des cas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443360" y="1092356"/>
            <a:ext cx="74676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>
                <a:latin typeface="Calibri"/>
                <a:cs typeface="Calibri"/>
              </a:rPr>
              <a:t>5a) Centre de traitement Ebola (CTE)</a:t>
            </a:r>
          </a:p>
          <a:p>
            <a:endParaRPr lang="fr-FR" b="1" u="sng" dirty="0" smtClean="0">
              <a:latin typeface="Calibri"/>
              <a:cs typeface="Calibri"/>
            </a:endParaRPr>
          </a:p>
          <a:p>
            <a:r>
              <a:rPr lang="fr-FR" b="1" dirty="0" smtClean="0">
                <a:latin typeface="Calibri"/>
                <a:cs typeface="Calibri"/>
              </a:rPr>
              <a:t>Forces</a:t>
            </a:r>
          </a:p>
          <a:p>
            <a:pPr marL="285750" indent="-285750"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Un centre (CTE) a été identifié pour 4 patients</a:t>
            </a:r>
          </a:p>
          <a:p>
            <a:pPr marL="285750" indent="-285750"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Au centre ils ont l’expérience de gérer des cas suspects</a:t>
            </a:r>
          </a:p>
          <a:p>
            <a:endParaRPr lang="fr-FR" dirty="0">
              <a:latin typeface="Calibri"/>
              <a:cs typeface="Calibri"/>
            </a:endParaRPr>
          </a:p>
          <a:p>
            <a:r>
              <a:rPr lang="fr-FR" b="1" dirty="0" smtClean="0">
                <a:latin typeface="Calibri"/>
                <a:cs typeface="Calibri"/>
              </a:rPr>
              <a:t>Recommandations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Renforcer et développer la structure actuellement en place au </a:t>
            </a:r>
            <a:r>
              <a:rPr lang="fr-FR" dirty="0" smtClean="0">
                <a:solidFill>
                  <a:srgbClr val="C00000"/>
                </a:solidFill>
                <a:latin typeface="Calibri"/>
                <a:cs typeface="Calibri"/>
              </a:rPr>
              <a:t>CHU Campus </a:t>
            </a:r>
            <a:r>
              <a:rPr lang="fr-FR" dirty="0" smtClean="0">
                <a:latin typeface="Calibri"/>
                <a:cs typeface="Calibri"/>
              </a:rPr>
              <a:t>(permettre l’accès aux familles, gestion des déchets…)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Définir un circuit adéquat (établir des POS pour la circulation dans le centre et le traitement des patients)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Mettre en place des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procédures</a:t>
            </a:r>
            <a:r>
              <a:rPr lang="fr-FR" dirty="0">
                <a:latin typeface="Calibri"/>
                <a:cs typeface="Calibri"/>
              </a:rPr>
              <a:t> et un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programme de formation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Mobiliser des </a:t>
            </a:r>
            <a:r>
              <a:rPr lang="fr-FR" dirty="0" smtClean="0">
                <a:solidFill>
                  <a:srgbClr val="C00000"/>
                </a:solidFill>
                <a:latin typeface="Calibri"/>
                <a:cs typeface="Calibri"/>
              </a:rPr>
              <a:t>experts de mise en place des CTE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Former du </a:t>
            </a:r>
            <a:r>
              <a:rPr lang="fr-FR" b="1" dirty="0" smtClean="0">
                <a:solidFill>
                  <a:srgbClr val="C00000"/>
                </a:solidFill>
                <a:latin typeface="Calibri"/>
                <a:cs typeface="Calibri"/>
              </a:rPr>
              <a:t>personnel médical et de soutien </a:t>
            </a:r>
            <a:r>
              <a:rPr lang="fr-FR" dirty="0" smtClean="0">
                <a:latin typeface="Calibri"/>
                <a:cs typeface="Calibri"/>
              </a:rPr>
              <a:t>(aides-soignants, déchets, alimentation, psycho-social pour le patient et sa famille…)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Prévoir des ambulances adaptées au transport des malades MVE</a:t>
            </a:r>
          </a:p>
          <a:p>
            <a:pPr marL="285750" indent="-285750">
              <a:buFont typeface="Arial"/>
              <a:buChar char="•"/>
            </a:pPr>
            <a:endParaRPr lang="fr-FR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fr-FR" dirty="0" smtClean="0">
              <a:latin typeface="Calibri"/>
              <a:cs typeface="Calibri"/>
            </a:endParaRPr>
          </a:p>
          <a:p>
            <a:endParaRPr lang="fr-FR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fr-FR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440431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00200" y="38100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Composante 5: Prise en charge des cas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524000" y="1676400"/>
            <a:ext cx="7467600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 smtClean="0">
                <a:latin typeface="Calibri"/>
                <a:cs typeface="Calibri"/>
              </a:rPr>
              <a:t>5b) Inhumations sans risque</a:t>
            </a:r>
          </a:p>
          <a:p>
            <a:endParaRPr lang="fr-FR" b="1" dirty="0" smtClean="0">
              <a:latin typeface="Calibri"/>
              <a:cs typeface="Calibri"/>
            </a:endParaRPr>
          </a:p>
          <a:p>
            <a:r>
              <a:rPr lang="fr-FR" b="1" dirty="0" smtClean="0">
                <a:latin typeface="Calibri"/>
                <a:cs typeface="Calibri"/>
              </a:rPr>
              <a:t>Force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Expérience acquise concernant la gestion des inhumations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Un lieu adéquat a été identifié</a:t>
            </a:r>
          </a:p>
          <a:p>
            <a:endParaRPr lang="fr-FR" dirty="0" smtClean="0">
              <a:latin typeface="Calibri"/>
              <a:cs typeface="Calibri"/>
            </a:endParaRPr>
          </a:p>
          <a:p>
            <a:r>
              <a:rPr lang="fr-FR" b="1" dirty="0" smtClean="0">
                <a:latin typeface="Calibri"/>
                <a:cs typeface="Calibri"/>
              </a:rPr>
              <a:t>Recommandations: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Mettre en place un espace d’identification des corps par les familles de manière sécurisé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Mise à disposition des </a:t>
            </a:r>
            <a:r>
              <a:rPr lang="fr-FR" dirty="0" smtClean="0">
                <a:solidFill>
                  <a:srgbClr val="C00000"/>
                </a:solidFill>
                <a:latin typeface="Calibri"/>
                <a:cs typeface="Calibri"/>
              </a:rPr>
              <a:t>véhicules</a:t>
            </a:r>
            <a:r>
              <a:rPr lang="fr-FR" dirty="0" smtClean="0">
                <a:latin typeface="Calibri"/>
                <a:cs typeface="Calibri"/>
              </a:rPr>
              <a:t> adaptés et autres matériels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Mettre </a:t>
            </a:r>
            <a:r>
              <a:rPr lang="fr-FR" dirty="0">
                <a:latin typeface="Calibri"/>
                <a:cs typeface="Calibri"/>
              </a:rPr>
              <a:t>en place des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procédures</a:t>
            </a:r>
            <a:r>
              <a:rPr lang="fr-FR" dirty="0">
                <a:latin typeface="Calibri"/>
                <a:cs typeface="Calibri"/>
              </a:rPr>
              <a:t> et un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programme de </a:t>
            </a:r>
            <a:r>
              <a:rPr lang="fr-FR" b="1" dirty="0" smtClean="0">
                <a:solidFill>
                  <a:srgbClr val="C00000"/>
                </a:solidFill>
                <a:latin typeface="Calibri"/>
                <a:cs typeface="Calibri"/>
              </a:rPr>
              <a:t>formation </a:t>
            </a:r>
            <a:r>
              <a:rPr lang="fr-FR" dirty="0" smtClean="0">
                <a:latin typeface="Calibri"/>
                <a:cs typeface="Calibri"/>
              </a:rPr>
              <a:t>des </a:t>
            </a:r>
            <a:r>
              <a:rPr lang="fr-FR" dirty="0">
                <a:latin typeface="Calibri"/>
                <a:cs typeface="Calibri"/>
              </a:rPr>
              <a:t>équipes chargés des inhumations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endParaRPr lang="fr-FR" b="1" dirty="0">
              <a:solidFill>
                <a:srgbClr val="C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fr-FR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fr-FR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fr-FR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0514381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00200" y="38100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Composante 6: Surveillance épidémiologique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524000" y="1295400"/>
            <a:ext cx="746760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Calibri"/>
                <a:cs typeface="Calibri"/>
              </a:rPr>
              <a:t>Forces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Présence d’un système de surveillance épidémiologique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Le numéro vert (111) est établi 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Les points focaux ont été formés</a:t>
            </a:r>
          </a:p>
          <a:p>
            <a:endParaRPr lang="en-US" dirty="0">
              <a:latin typeface="Calibri"/>
              <a:cs typeface="Calibri"/>
            </a:endParaRPr>
          </a:p>
          <a:p>
            <a:r>
              <a:rPr lang="en-US" b="1" dirty="0" smtClean="0">
                <a:latin typeface="Calibri"/>
                <a:cs typeface="Calibri"/>
              </a:rPr>
              <a:t>Recommendations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Former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fr-FR" dirty="0">
                <a:latin typeface="Calibri"/>
                <a:cs typeface="Calibri"/>
              </a:rPr>
              <a:t>tout le personnel de santé pour la détection, la notification et la gestion des cas Ebola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b="1" dirty="0" smtClean="0">
                <a:solidFill>
                  <a:srgbClr val="C00000"/>
                </a:solidFill>
                <a:latin typeface="Calibri"/>
                <a:cs typeface="Calibri"/>
              </a:rPr>
              <a:t>Standardiser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les protocoles</a:t>
            </a:r>
            <a:r>
              <a:rPr lang="fr-FR" dirty="0">
                <a:latin typeface="Calibri"/>
                <a:cs typeface="Calibri"/>
              </a:rPr>
              <a:t> de notification dans toutes les structures de santé </a:t>
            </a:r>
            <a:r>
              <a:rPr lang="en-US" dirty="0">
                <a:latin typeface="Calibri"/>
                <a:cs typeface="Calibri"/>
              </a:rPr>
              <a:t> </a:t>
            </a:r>
            <a:endParaRPr lang="en-US" dirty="0" smtClean="0"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Mettre en place des mécanismes de collaboration avec le 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secteur privé</a:t>
            </a:r>
            <a:r>
              <a:rPr lang="fr-FR" dirty="0">
                <a:latin typeface="Calibri"/>
                <a:cs typeface="Calibri"/>
              </a:rPr>
              <a:t> pour permettre la formation du personnel </a:t>
            </a:r>
            <a:r>
              <a:rPr lang="fr-FR" dirty="0" smtClean="0">
                <a:latin typeface="Calibri"/>
                <a:cs typeface="Calibri"/>
              </a:rPr>
              <a:t>médical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Engager les communautés dans le report des cas</a:t>
            </a:r>
            <a:endParaRPr lang="fr-FR" dirty="0"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En </a:t>
            </a:r>
            <a:r>
              <a:rPr lang="fr-FR" dirty="0">
                <a:latin typeface="Calibri"/>
                <a:cs typeface="Calibri"/>
              </a:rPr>
              <a:t>collaboration avec la commission communication assurer une large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diffusion des directives et de la définition de cas</a:t>
            </a:r>
            <a:endParaRPr lang="fr-FR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de-DE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101407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00200" y="38100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Composante 7: Recherche des contacts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524000" y="1295400"/>
            <a:ext cx="74676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smtClean="0">
                <a:latin typeface="Calibri"/>
                <a:cs typeface="Calibri"/>
              </a:rPr>
              <a:t>Forces</a:t>
            </a:r>
          </a:p>
          <a:p>
            <a:pPr marL="285750" lvl="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Existence de Points Focaux au niveau des 40 Districts sanitaires, 6 Régions sanitaires et un noyau au niveau national</a:t>
            </a:r>
          </a:p>
          <a:p>
            <a:pPr marL="285750" lvl="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Le suivi des contacts se réalise en partenariat avec la Croix-Rouge Togolaise qui dispose d’un réseau de volontaires</a:t>
            </a:r>
          </a:p>
          <a:p>
            <a:pPr>
              <a:spcBef>
                <a:spcPts val="600"/>
              </a:spcBef>
            </a:pPr>
            <a:endParaRPr lang="fr-FR" dirty="0" smtClean="0">
              <a:latin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fr-FR" b="1" dirty="0" smtClean="0">
                <a:latin typeface="Calibri"/>
                <a:cs typeface="Calibri"/>
              </a:rPr>
              <a:t>Recommandations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Elaborer des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procédures </a:t>
            </a:r>
            <a:r>
              <a:rPr lang="fr-FR" dirty="0">
                <a:latin typeface="Calibri"/>
                <a:cs typeface="Calibri"/>
              </a:rPr>
              <a:t>pour la définition d’un contact et son suivi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Identifier et former </a:t>
            </a:r>
            <a:r>
              <a:rPr lang="fr-FR" dirty="0">
                <a:latin typeface="Calibri"/>
                <a:cs typeface="Calibri"/>
              </a:rPr>
              <a:t>des équipes pour la recherche des contacts en collaboration avec la Croix- Rouge dans chacune des régions du pays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Développer </a:t>
            </a:r>
            <a:r>
              <a:rPr lang="fr-FR" dirty="0">
                <a:latin typeface="Calibri"/>
                <a:cs typeface="Calibri"/>
              </a:rPr>
              <a:t>et disséminer des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protocoles simples</a:t>
            </a:r>
            <a:r>
              <a:rPr lang="fr-FR" dirty="0">
                <a:latin typeface="Calibri"/>
                <a:cs typeface="Calibri"/>
              </a:rPr>
              <a:t> et très clairs pour le suivi des contacts par les volontaires</a:t>
            </a:r>
            <a:r>
              <a:rPr lang="en-US" dirty="0">
                <a:latin typeface="Calibri"/>
                <a:cs typeface="Calibri"/>
              </a:rPr>
              <a:t> </a:t>
            </a:r>
            <a:endParaRPr lang="fr-FR" dirty="0"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Mettre </a:t>
            </a:r>
            <a:r>
              <a:rPr lang="fr-FR" dirty="0">
                <a:latin typeface="Calibri"/>
                <a:cs typeface="Calibri"/>
              </a:rPr>
              <a:t>en place un système de 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formations en cascade</a:t>
            </a:r>
            <a:r>
              <a:rPr lang="fr-FR" dirty="0">
                <a:latin typeface="Calibri"/>
                <a:cs typeface="Calibri"/>
              </a:rPr>
              <a:t> au niveau des districts sanitaires </a:t>
            </a:r>
            <a:endParaRPr lang="fr-FR" dirty="0" smtClean="0"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endParaRPr lang="fr-FR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92569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00200" y="38100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Composante 8: Laboratoires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524000" y="1295400"/>
            <a:ext cx="7467600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Forces</a:t>
            </a:r>
          </a:p>
          <a:p>
            <a:pPr marL="285750" indent="-285750"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Le laboratoire de l’Institut national d’hygiène (INH) est le laboratoire de référence nationale en charge de la gestion des prélèvements et </a:t>
            </a:r>
            <a:r>
              <a:rPr lang="fr-FR" dirty="0" smtClean="0">
                <a:latin typeface="Calibri"/>
                <a:cs typeface="Calibri"/>
              </a:rPr>
              <a:t>de l’envoi des échantillons pour le diagnostic</a:t>
            </a:r>
          </a:p>
          <a:p>
            <a:pPr marL="285750" indent="-285750"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Des </a:t>
            </a:r>
            <a:r>
              <a:rPr lang="fr-FR" dirty="0">
                <a:latin typeface="Calibri"/>
                <a:cs typeface="Calibri"/>
              </a:rPr>
              <a:t>laboratoires de référence internationaux ont été retenus </a:t>
            </a:r>
            <a:endParaRPr lang="fr-FR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Un système de transport et d’expédition des prélèvements existe</a:t>
            </a:r>
            <a:r>
              <a:rPr lang="en-US" dirty="0">
                <a:latin typeface="Calibri"/>
                <a:cs typeface="Calibri"/>
              </a:rPr>
              <a:t> </a:t>
            </a:r>
          </a:p>
          <a:p>
            <a:endParaRPr lang="en-US" dirty="0" smtClean="0">
              <a:latin typeface="Calibri"/>
              <a:cs typeface="Calibri"/>
            </a:endParaRPr>
          </a:p>
          <a:p>
            <a:r>
              <a:rPr lang="en-US" b="1" dirty="0" smtClean="0">
                <a:latin typeface="Calibri"/>
                <a:cs typeface="Calibri"/>
              </a:rPr>
              <a:t>Recommendations</a:t>
            </a:r>
            <a:endParaRPr lang="fr-FR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Limiter les analyses – ajuster les procédures</a:t>
            </a:r>
            <a:endParaRPr lang="fr-FR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Former</a:t>
            </a:r>
            <a:r>
              <a:rPr lang="fr-FR" dirty="0">
                <a:solidFill>
                  <a:srgbClr val="000000"/>
                </a:solidFill>
                <a:latin typeface="Calibri"/>
                <a:cs typeface="Calibri"/>
              </a:rPr>
              <a:t> et sensibiliser tout le personnel des laboratoires</a:t>
            </a:r>
          </a:p>
          <a:p>
            <a:pPr marL="285750" indent="-285750">
              <a:buFont typeface="Arial"/>
              <a:buChar char="•"/>
            </a:pPr>
            <a:endParaRPr lang="fr-FR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de-DE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949830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00200" y="38100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Composante 9: Moyens aux points d’entrée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524000" y="1295400"/>
            <a:ext cx="7467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b="1" dirty="0" smtClean="0">
                <a:latin typeface="Calibri"/>
                <a:cs typeface="Calibri"/>
              </a:rPr>
              <a:t>Forces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Un screening est assuré aux points d’entrée aérien, maritime et certains points d’entrée terrestres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L’institut national d’hygiène a affecté des ressources humaines formées </a:t>
            </a:r>
          </a:p>
          <a:p>
            <a:pPr>
              <a:spcBef>
                <a:spcPts val="600"/>
              </a:spcBef>
            </a:pPr>
            <a:endParaRPr lang="fr-FR" b="1" dirty="0" smtClean="0">
              <a:latin typeface="Calibri"/>
              <a:cs typeface="Calibri"/>
            </a:endParaRPr>
          </a:p>
          <a:p>
            <a:pPr>
              <a:spcBef>
                <a:spcPts val="600"/>
              </a:spcBef>
            </a:pPr>
            <a:r>
              <a:rPr lang="fr-FR" b="1" dirty="0" smtClean="0">
                <a:latin typeface="Calibri"/>
                <a:cs typeface="Calibri"/>
              </a:rPr>
              <a:t>Recommandations</a:t>
            </a:r>
          </a:p>
        </p:txBody>
      </p:sp>
      <p:sp>
        <p:nvSpPr>
          <p:cNvPr id="2" name="Rectangle 1"/>
          <p:cNvSpPr/>
          <p:nvPr/>
        </p:nvSpPr>
        <p:spPr>
          <a:xfrm>
            <a:off x="1761480" y="3057487"/>
            <a:ext cx="7382520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Accélérer la préparation des lieux d’isolement au niveau de points d’entrée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Sensibiliser le personnel déployé dans tous les secteurs aux points d’entrée</a:t>
            </a:r>
          </a:p>
        </p:txBody>
      </p:sp>
    </p:spTree>
    <p:extLst>
      <p:ext uri="{BB962C8B-B14F-4D97-AF65-F5344CB8AC3E}">
        <p14:creationId xmlns:p14="http://schemas.microsoft.com/office/powerpoint/2010/main" val="19070660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00200" y="38100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Composante 10: Budget global pour la flambée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524000" y="1295400"/>
            <a:ext cx="74676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Calibri"/>
                <a:cs typeface="Calibri"/>
              </a:rPr>
              <a:t>Forces</a:t>
            </a:r>
          </a:p>
          <a:p>
            <a:pPr marL="285750" indent="-285750"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Un budget détaillé est associé au plan de riposte</a:t>
            </a:r>
            <a:r>
              <a:rPr lang="en-US" dirty="0">
                <a:latin typeface="Calibri"/>
                <a:cs typeface="Calibri"/>
              </a:rPr>
              <a:t> </a:t>
            </a:r>
            <a:endParaRPr lang="fr-FR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Des ressources supplémentaires semblent avoir été identifiées</a:t>
            </a:r>
          </a:p>
          <a:p>
            <a:pPr marL="285750" indent="-285750"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Les partenaires techniques et financiers sont invités aux sessions hebdomadaires du Comité de Gestion de la Lutte </a:t>
            </a:r>
            <a:endParaRPr lang="fr-FR" dirty="0" smtClean="0">
              <a:latin typeface="Calibri"/>
              <a:cs typeface="Calibri"/>
            </a:endParaRPr>
          </a:p>
          <a:p>
            <a:endParaRPr lang="fr-FR" dirty="0" smtClean="0">
              <a:latin typeface="Calibri"/>
              <a:cs typeface="Calibri"/>
            </a:endParaRPr>
          </a:p>
          <a:p>
            <a:r>
              <a:rPr lang="fr-FR" b="1" dirty="0" smtClean="0">
                <a:latin typeface="Calibri"/>
                <a:cs typeface="Calibri"/>
              </a:rPr>
              <a:t>Recommandations</a:t>
            </a: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Hiérarchiser le budget</a:t>
            </a:r>
            <a:r>
              <a:rPr lang="fr-FR" dirty="0">
                <a:latin typeface="Calibri"/>
                <a:cs typeface="Calibri"/>
              </a:rPr>
              <a:t> pour faire apparaître les actions prioritaires</a:t>
            </a:r>
            <a:r>
              <a:rPr lang="en-US" dirty="0">
                <a:latin typeface="Calibri"/>
                <a:cs typeface="Calibri"/>
              </a:rPr>
              <a:t> </a:t>
            </a:r>
            <a:endParaRPr lang="en-US" dirty="0" smtClean="0"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Vérifier la disponibilité de </a:t>
            </a:r>
            <a:r>
              <a:rPr lang="fr-FR" dirty="0">
                <a:solidFill>
                  <a:srgbClr val="C00000"/>
                </a:solidFill>
                <a:latin typeface="Calibri"/>
                <a:cs typeface="Calibri"/>
              </a:rPr>
              <a:t>liquidités</a:t>
            </a:r>
            <a:r>
              <a:rPr lang="fr-FR" dirty="0">
                <a:latin typeface="Calibri"/>
                <a:cs typeface="Calibri"/>
              </a:rPr>
              <a:t> nationales</a:t>
            </a:r>
            <a:r>
              <a:rPr lang="en-US" dirty="0">
                <a:latin typeface="Calibri"/>
                <a:cs typeface="Calibri"/>
              </a:rPr>
              <a:t> </a:t>
            </a:r>
            <a:endParaRPr lang="en-US" dirty="0" smtClean="0"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Utiliser le Comité de Gestion des Maladies ou tout autre mécanisme de coordination qui serait mise en place pour évoluer vers une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plateforme de concertation des partenaires financiers</a:t>
            </a:r>
            <a:r>
              <a:rPr lang="en-US" dirty="0">
                <a:latin typeface="Calibri"/>
                <a:cs typeface="Calibri"/>
              </a:rPr>
              <a:t> </a:t>
            </a:r>
            <a:endParaRPr lang="en-US" dirty="0" smtClean="0">
              <a:latin typeface="Calibri"/>
              <a:cs typeface="Calibri"/>
            </a:endParaRPr>
          </a:p>
          <a:p>
            <a:pPr marL="285750" indent="-285750">
              <a:spcBef>
                <a:spcPts val="600"/>
              </a:spcBef>
              <a:buFont typeface="Arial"/>
              <a:buChar char="•"/>
            </a:pPr>
            <a:r>
              <a:rPr lang="en-US" dirty="0" err="1" smtClean="0">
                <a:latin typeface="Calibri"/>
                <a:cs typeface="Calibri"/>
              </a:rPr>
              <a:t>Mise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à</a:t>
            </a:r>
            <a:r>
              <a:rPr lang="en-US" dirty="0" smtClean="0">
                <a:latin typeface="Calibri"/>
                <a:cs typeface="Calibri"/>
              </a:rPr>
              <a:t> disposition des </a:t>
            </a:r>
            <a:r>
              <a:rPr lang="en-US" dirty="0" err="1" smtClean="0">
                <a:latin typeface="Calibri"/>
                <a:cs typeface="Calibri"/>
              </a:rPr>
              <a:t>ressources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financières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afin</a:t>
            </a:r>
            <a:r>
              <a:rPr lang="en-US" dirty="0" smtClean="0">
                <a:latin typeface="Calibri"/>
                <a:cs typeface="Calibri"/>
              </a:rPr>
              <a:t> de </a:t>
            </a:r>
            <a:r>
              <a:rPr lang="en-US" dirty="0" err="1" smtClean="0">
                <a:latin typeface="Calibri"/>
                <a:cs typeface="Calibri"/>
              </a:rPr>
              <a:t>permettre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latin typeface="Calibri"/>
                <a:cs typeface="Calibri"/>
              </a:rPr>
              <a:t>une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Calibri"/>
                <a:cs typeface="Calibri"/>
              </a:rPr>
              <a:t>mise</a:t>
            </a:r>
            <a:r>
              <a:rPr lang="en-US" dirty="0" smtClean="0">
                <a:solidFill>
                  <a:srgbClr val="C00000"/>
                </a:solidFill>
                <a:latin typeface="Calibri"/>
                <a:cs typeface="Calibri"/>
              </a:rPr>
              <a:t> en oeuvre </a:t>
            </a:r>
            <a:r>
              <a:rPr lang="en-US" dirty="0" err="1" smtClean="0">
                <a:solidFill>
                  <a:srgbClr val="C00000"/>
                </a:solidFill>
                <a:latin typeface="Calibri"/>
                <a:cs typeface="Calibri"/>
              </a:rPr>
              <a:t>rapide</a:t>
            </a:r>
            <a:r>
              <a:rPr lang="en-US" dirty="0" smtClean="0">
                <a:solidFill>
                  <a:srgbClr val="C00000"/>
                </a:solidFill>
                <a:latin typeface="Calibri"/>
                <a:cs typeface="Calibri"/>
              </a:rPr>
              <a:t> des </a:t>
            </a:r>
            <a:r>
              <a:rPr lang="en-US" dirty="0" err="1" smtClean="0">
                <a:solidFill>
                  <a:srgbClr val="C00000"/>
                </a:solidFill>
                <a:latin typeface="Calibri"/>
                <a:cs typeface="Calibri"/>
              </a:rPr>
              <a:t>priorités</a:t>
            </a:r>
            <a:r>
              <a:rPr lang="en-US" dirty="0" smtClean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Calibri"/>
                <a:cs typeface="Calibri"/>
              </a:rPr>
              <a:t>opérationnelles</a:t>
            </a:r>
            <a:endParaRPr lang="fr-FR" dirty="0" smtClean="0">
              <a:solidFill>
                <a:srgbClr val="C00000"/>
              </a:solidFill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fr-FR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595827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16122" y="26158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Conclusion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279010" y="888480"/>
            <a:ext cx="784836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fr-FR" sz="1900" dirty="0" smtClean="0">
                <a:latin typeface="Calibri"/>
                <a:cs typeface="Calibri"/>
              </a:rPr>
              <a:t>Le Togo a mis en place la structure nécessaire pour se préparer et riposter rapidement </a:t>
            </a:r>
            <a:endParaRPr lang="fr-FR" sz="1900" dirty="0">
              <a:latin typeface="Calibri"/>
              <a:cs typeface="Calibri"/>
            </a:endParaRPr>
          </a:p>
          <a:p>
            <a:pPr marL="285750" indent="-285750">
              <a:spcBef>
                <a:spcPts val="1200"/>
              </a:spcBef>
              <a:buFont typeface="Arial"/>
              <a:buChar char="•"/>
            </a:pPr>
            <a:r>
              <a:rPr lang="fr-FR" sz="1900" dirty="0" smtClean="0">
                <a:latin typeface="Calibri"/>
                <a:cs typeface="Calibri"/>
              </a:rPr>
              <a:t>Grace à la collaboration entière des partenaires, l'équipe de mission a pu faire des recommandations techniques et stratégiques pour s'assurer de la détection rapide et d'une riposte immédiate. En particulier :</a:t>
            </a:r>
          </a:p>
          <a:p>
            <a:pPr marL="742950" lvl="1" indent="-285750">
              <a:spcBef>
                <a:spcPts val="1200"/>
              </a:spcBef>
              <a:buFont typeface="Arial"/>
              <a:buChar char="•"/>
            </a:pPr>
            <a:r>
              <a:rPr lang="fr-FR" sz="1900" dirty="0" smtClean="0">
                <a:latin typeface="Calibri"/>
                <a:cs typeface="Calibri"/>
              </a:rPr>
              <a:t>Définir une chaîne de commandement claire afin de répondre rapidement et de manière adéquates</a:t>
            </a:r>
          </a:p>
          <a:p>
            <a:pPr marL="742950" lvl="1" indent="-285750">
              <a:spcBef>
                <a:spcPts val="1200"/>
              </a:spcBef>
              <a:buFont typeface="Arial"/>
              <a:buChar char="•"/>
            </a:pPr>
            <a:r>
              <a:rPr lang="fr-FR" sz="1900" dirty="0" smtClean="0">
                <a:latin typeface="Calibri"/>
                <a:cs typeface="Calibri"/>
              </a:rPr>
              <a:t>Travailler sur les formations et les procédures pour toutes les composantes de la préparation et de la réponse</a:t>
            </a:r>
          </a:p>
          <a:p>
            <a:pPr marL="742950" lvl="1" indent="-285750">
              <a:spcBef>
                <a:spcPts val="1200"/>
              </a:spcBef>
              <a:buFont typeface="Arial"/>
              <a:buChar char="•"/>
            </a:pPr>
            <a:r>
              <a:rPr lang="fr-FR" sz="1900" dirty="0" smtClean="0">
                <a:latin typeface="Calibri"/>
                <a:cs typeface="Calibri"/>
              </a:rPr>
              <a:t>Assurer les ressources financières et humaines pour éviter l'amplification du virus et l'évolution vers une épidémie</a:t>
            </a:r>
          </a:p>
          <a:p>
            <a:pPr marL="742950" lvl="1" indent="-285750">
              <a:spcBef>
                <a:spcPts val="1200"/>
              </a:spcBef>
              <a:buFont typeface="Arial"/>
              <a:buChar char="•"/>
            </a:pPr>
            <a:r>
              <a:rPr lang="fr-FR" sz="1900" dirty="0" smtClean="0">
                <a:latin typeface="Calibri"/>
                <a:cs typeface="Calibri"/>
              </a:rPr>
              <a:t>Dynamiser les actions de mobilisation sociale ; décentraliser la sensibilisation et la mobilisation des communautés avec les partenaires </a:t>
            </a:r>
          </a:p>
          <a:p>
            <a:pPr marL="742950" lvl="1" indent="-285750">
              <a:spcBef>
                <a:spcPts val="1200"/>
              </a:spcBef>
              <a:buFont typeface="Arial"/>
              <a:buChar char="•"/>
            </a:pPr>
            <a:r>
              <a:rPr lang="fr-FR" sz="1900" dirty="0" smtClean="0">
                <a:latin typeface="Calibri"/>
                <a:cs typeface="Calibri"/>
              </a:rPr>
              <a:t>Renforcer au plus vite la concertation avec les partenaires techniques et financiers pour faire émerger les opportunités</a:t>
            </a:r>
            <a:endParaRPr lang="fr-FR" sz="19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646434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00680" y="1141446"/>
            <a:ext cx="3048000" cy="2514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</a:rPr>
              <a:t>Caractéristiques de transmission Ebola</a:t>
            </a:r>
          </a:p>
          <a:p>
            <a:pPr>
              <a:lnSpc>
                <a:spcPct val="100000"/>
              </a:lnSpc>
              <a:buSzPct val="60000"/>
            </a:pPr>
            <a:endParaRPr lang="fr-FR" sz="2000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</a:rPr>
              <a:t>Objectifs de la mission</a:t>
            </a:r>
          </a:p>
          <a:p>
            <a:pPr>
              <a:lnSpc>
                <a:spcPct val="100000"/>
              </a:lnSpc>
              <a:buSzPct val="60000"/>
            </a:pPr>
            <a:endParaRPr lang="fr-FR" sz="2000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</a:rPr>
              <a:t>Méthodologie</a:t>
            </a:r>
          </a:p>
          <a:p>
            <a:pPr>
              <a:lnSpc>
                <a:spcPct val="100000"/>
              </a:lnSpc>
              <a:buSzPct val="60000"/>
            </a:pPr>
            <a:endParaRPr lang="fr-FR" sz="2000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</a:rPr>
              <a:t>Résultats de la mission</a:t>
            </a:r>
          </a:p>
          <a:p>
            <a:pPr>
              <a:lnSpc>
                <a:spcPct val="100000"/>
              </a:lnSpc>
              <a:buSzPct val="60000"/>
            </a:pPr>
            <a:endParaRPr lang="fr-FR" sz="2000" dirty="0" smtClean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</a:rPr>
              <a:t>Recommandations préliminaires</a:t>
            </a: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endParaRPr lang="fr-FR" sz="2000" b="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</a:rPr>
              <a:t>C</a:t>
            </a:r>
            <a:r>
              <a:rPr lang="fr-FR" sz="2000" smtClean="0">
                <a:solidFill>
                  <a:srgbClr val="000000"/>
                </a:solidFill>
                <a:latin typeface="Calibri"/>
              </a:rPr>
              <a:t>onclusion</a:t>
            </a:r>
            <a:endParaRPr lang="fr-FR" sz="2000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100000"/>
              </a:lnSpc>
            </a:pPr>
            <a:endParaRPr lang="fr-FR" sz="2000" dirty="0"/>
          </a:p>
        </p:txBody>
      </p:sp>
      <p:sp>
        <p:nvSpPr>
          <p:cNvPr id="54" name="CustomShape 3"/>
          <p:cNvSpPr/>
          <p:nvPr/>
        </p:nvSpPr>
        <p:spPr>
          <a:xfrm>
            <a:off x="1623960" y="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Ordre du jour</a:t>
            </a:r>
            <a:endParaRPr lang="fr-FR" sz="3200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9102" y="1130295"/>
            <a:ext cx="4376018" cy="43760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931533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591560" y="481894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333399"/>
                </a:solidFill>
                <a:latin typeface="Calibri"/>
              </a:rPr>
              <a:t>Nous vous remercions de votre attention.</a:t>
            </a:r>
            <a:endParaRPr lang="fr-FR" sz="3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9" t="21872" r="65467" b="9699"/>
          <a:stretch/>
        </p:blipFill>
        <p:spPr bwMode="auto">
          <a:xfrm>
            <a:off x="3048000" y="1405131"/>
            <a:ext cx="3845352" cy="500573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220299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1430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00200" y="22860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Caractéristiques du virus à maladie Ebola (MVE)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447800" y="1371600"/>
            <a:ext cx="350520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Maladie virale avec une létalité entre 40 et 90%</a:t>
            </a:r>
          </a:p>
          <a:p>
            <a:endParaRPr lang="fr-FR" sz="2000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Pas de vaccins</a:t>
            </a:r>
          </a:p>
          <a:p>
            <a:endParaRPr lang="fr-FR" sz="2000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Pas de médicaments</a:t>
            </a:r>
          </a:p>
          <a:p>
            <a:endParaRPr lang="fr-FR" sz="2000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Dans les épidémies précédentes, la transmission a été interrompue par des mesures locales</a:t>
            </a:r>
          </a:p>
          <a:p>
            <a:endParaRPr lang="fr-FR" sz="2000" dirty="0" smtClean="0">
              <a:latin typeface="Calibri"/>
              <a:cs typeface="Calibri"/>
            </a:endParaRPr>
          </a:p>
          <a:p>
            <a:endParaRPr lang="fr-FR" dirty="0" smtClean="0">
              <a:latin typeface="Calibri"/>
              <a:cs typeface="Calibri"/>
            </a:endParaRPr>
          </a:p>
          <a:p>
            <a:endParaRPr lang="fr-FR" dirty="0">
              <a:latin typeface="Calibri"/>
              <a:cs typeface="Calibri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11" t="56931" r="26679" b="6377"/>
          <a:stretch/>
        </p:blipFill>
        <p:spPr bwMode="auto">
          <a:xfrm>
            <a:off x="5162292" y="2015741"/>
            <a:ext cx="3886200" cy="26840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hteck 2"/>
          <p:cNvSpPr/>
          <p:nvPr/>
        </p:nvSpPr>
        <p:spPr>
          <a:xfrm>
            <a:off x="1605776" y="5065200"/>
            <a:ext cx="6477000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u="sng" dirty="0" smtClean="0">
                <a:solidFill>
                  <a:srgbClr val="C00000"/>
                </a:solidFill>
                <a:latin typeface="Calibri"/>
                <a:cs typeface="Calibri"/>
              </a:rPr>
              <a:t>Les clés du succès :</a:t>
            </a:r>
          </a:p>
          <a:p>
            <a:pPr marL="285750" indent="-285750">
              <a:buFont typeface="Arial"/>
              <a:buChar char="•"/>
            </a:pPr>
            <a:r>
              <a:rPr lang="fr-FR" sz="200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lang="fr-FR" sz="2000" dirty="0" smtClean="0">
                <a:solidFill>
                  <a:srgbClr val="C00000"/>
                </a:solidFill>
                <a:latin typeface="Calibri"/>
                <a:cs typeface="Calibri"/>
              </a:rPr>
              <a:t>epérer rapidement les cas</a:t>
            </a: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solidFill>
                  <a:srgbClr val="C00000"/>
                </a:solidFill>
                <a:latin typeface="Calibri"/>
                <a:cs typeface="Calibri"/>
              </a:rPr>
              <a:t>Suivre les contacts pour éviter les chaines de transmission</a:t>
            </a: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solidFill>
                  <a:srgbClr val="C00000"/>
                </a:solidFill>
                <a:latin typeface="Calibri"/>
                <a:cs typeface="Calibri"/>
              </a:rPr>
              <a:t>Prendre en charge les cas, y compris les décès</a:t>
            </a:r>
          </a:p>
          <a:p>
            <a:endParaRPr lang="fr-FR" sz="2000" dirty="0" smtClean="0">
              <a:latin typeface="Calibri"/>
              <a:cs typeface="Calibri"/>
            </a:endParaRPr>
          </a:p>
          <a:p>
            <a:endParaRPr lang="fr-FR" dirty="0" smtClean="0">
              <a:latin typeface="Calibri"/>
              <a:cs typeface="Calibri"/>
            </a:endParaRPr>
          </a:p>
          <a:p>
            <a:endParaRPr lang="fr-FR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3291834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1430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23960" y="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Caractéristiques de transmission du MVE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3" name="Rechteck 2"/>
          <p:cNvSpPr/>
          <p:nvPr/>
        </p:nvSpPr>
        <p:spPr>
          <a:xfrm>
            <a:off x="1598254" y="1330380"/>
            <a:ext cx="73914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000" b="1" dirty="0" smtClean="0">
                <a:latin typeface="Calibri"/>
                <a:cs typeface="Calibri"/>
              </a:rPr>
              <a:t>Actuellement la transmission se fait </a:t>
            </a:r>
            <a:r>
              <a:rPr lang="fr-FR" sz="2000" b="1" dirty="0" smtClean="0">
                <a:solidFill>
                  <a:srgbClr val="C00000"/>
                </a:solidFill>
                <a:latin typeface="Calibri"/>
                <a:cs typeface="Calibri"/>
              </a:rPr>
              <a:t>de personne à personne</a:t>
            </a:r>
          </a:p>
          <a:p>
            <a:endParaRPr lang="fr-FR" sz="2000" b="1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Contact direct avec les fluides corporels d’une personne malade : sang, vomissements, matières fécales, urine, lait maternel, …</a:t>
            </a:r>
          </a:p>
          <a:p>
            <a:endParaRPr lang="fr-FR" sz="2000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Contamination : contact physique direct:</a:t>
            </a:r>
            <a:r>
              <a:rPr lang="fr-FR" sz="2000" dirty="0">
                <a:latin typeface="Calibri"/>
                <a:cs typeface="Calibri"/>
              </a:rPr>
              <a:t> </a:t>
            </a:r>
            <a:r>
              <a:rPr lang="fr-FR" sz="2000" dirty="0" smtClean="0">
                <a:latin typeface="Calibri"/>
                <a:cs typeface="Calibri"/>
              </a:rPr>
              <a:t>soins funéraires, rites funéraires avec un contact, soins aux malades (médicaux ou familiaux)</a:t>
            </a:r>
          </a:p>
          <a:p>
            <a:endParaRPr lang="fr-FR" sz="2000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Pas de transmission aérienne</a:t>
            </a:r>
          </a:p>
          <a:p>
            <a:endParaRPr lang="fr-FR" sz="2000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Pas de transmission avant l’apparition de la fièvre</a:t>
            </a:r>
          </a:p>
          <a:p>
            <a:endParaRPr lang="fr-FR" sz="2000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Virus sensible aux solutions hydro-alcooliques et à l'eau de javel </a:t>
            </a:r>
          </a:p>
          <a:p>
            <a:endParaRPr lang="fr-FR" sz="20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289085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9906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Calibri"/>
                <a:cs typeface="Calibri"/>
              </a:rPr>
              <a:t>Objectif général de cette mission</a:t>
            </a:r>
          </a:p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fr-FR" sz="2000" dirty="0" smtClean="0">
                <a:latin typeface="Calibri"/>
                <a:cs typeface="Calibri"/>
              </a:rPr>
              <a:t>Evaluer les mesures prévues par le Togo en matière de préparation et de riposte à une flambée de la maladie à virus Ebola (MVE)</a:t>
            </a: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r>
              <a:rPr lang="fr-FR" sz="2000" b="1" dirty="0" smtClean="0">
                <a:solidFill>
                  <a:srgbClr val="C00000"/>
                </a:solidFill>
                <a:latin typeface="Calibri"/>
                <a:cs typeface="Calibri"/>
              </a:rPr>
              <a:t>Objectifs spécifiques</a:t>
            </a: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SzPct val="60000"/>
              <a:buFont typeface="Arial"/>
              <a:buChar char="•"/>
            </a:pPr>
            <a:r>
              <a:rPr lang="fr-FR" dirty="0" smtClean="0">
                <a:solidFill>
                  <a:srgbClr val="000000"/>
                </a:solidFill>
                <a:latin typeface="Calibri"/>
              </a:rPr>
              <a:t>Comprendre le </a:t>
            </a:r>
            <a:r>
              <a:rPr lang="fr-FR" b="1" dirty="0" smtClean="0">
                <a:latin typeface="Calibri"/>
              </a:rPr>
              <a:t>mécanisme de </a:t>
            </a:r>
            <a:r>
              <a:rPr lang="fr-FR" b="1" dirty="0">
                <a:latin typeface="Calibri"/>
              </a:rPr>
              <a:t>gestion des opérations </a:t>
            </a:r>
            <a:r>
              <a:rPr lang="fr-FR" dirty="0">
                <a:latin typeface="Calibri"/>
              </a:rPr>
              <a:t>et des </a:t>
            </a:r>
            <a:r>
              <a:rPr lang="fr-FR" b="1" dirty="0">
                <a:latin typeface="Calibri"/>
              </a:rPr>
              <a:t>chaînes de </a:t>
            </a:r>
            <a:r>
              <a:rPr lang="fr-FR" b="1" dirty="0" smtClean="0">
                <a:latin typeface="Calibri"/>
              </a:rPr>
              <a:t>responsabilité</a:t>
            </a:r>
            <a:endParaRPr lang="fr-FR" b="1" dirty="0" smtClean="0">
              <a:solidFill>
                <a:srgbClr val="FF0000"/>
              </a:solidFill>
            </a:endParaRP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SzPct val="60000"/>
              <a:buFont typeface="Arial"/>
              <a:buChar char="•"/>
            </a:pPr>
            <a:r>
              <a:rPr lang="fr-FR" dirty="0" smtClean="0">
                <a:solidFill>
                  <a:srgbClr val="000000"/>
                </a:solidFill>
                <a:latin typeface="Calibri"/>
              </a:rPr>
              <a:t>Confirmer </a:t>
            </a:r>
            <a:r>
              <a:rPr lang="fr-FR" dirty="0">
                <a:solidFill>
                  <a:srgbClr val="000000"/>
                </a:solidFill>
                <a:latin typeface="Calibri"/>
              </a:rPr>
              <a:t>les dispositions relatives à la notification, à la </a:t>
            </a:r>
            <a:r>
              <a:rPr lang="fr-FR" b="1" dirty="0" smtClean="0">
                <a:solidFill>
                  <a:srgbClr val="000000"/>
                </a:solidFill>
                <a:latin typeface="Calibri"/>
              </a:rPr>
              <a:t>coordination</a:t>
            </a:r>
            <a:r>
              <a:rPr lang="fr-FR" dirty="0" smtClean="0">
                <a:solidFill>
                  <a:srgbClr val="000000"/>
                </a:solidFill>
                <a:latin typeface="Calibri"/>
              </a:rPr>
              <a:t>, aux </a:t>
            </a:r>
            <a:r>
              <a:rPr lang="fr-FR" b="1" dirty="0" smtClean="0">
                <a:solidFill>
                  <a:srgbClr val="000000"/>
                </a:solidFill>
                <a:latin typeface="Calibri"/>
              </a:rPr>
              <a:t>communications </a:t>
            </a:r>
            <a:r>
              <a:rPr lang="fr-FR" dirty="0" smtClean="0">
                <a:solidFill>
                  <a:srgbClr val="000000"/>
                </a:solidFill>
                <a:latin typeface="Calibri"/>
              </a:rPr>
              <a:t>internes et publiques (médias)</a:t>
            </a:r>
            <a:endParaRPr lang="fr-FR" dirty="0"/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SzPct val="60000"/>
              <a:buFont typeface="Arial"/>
              <a:buChar char="•"/>
            </a:pPr>
            <a:r>
              <a:rPr lang="fr-FR" dirty="0" smtClean="0">
                <a:solidFill>
                  <a:srgbClr val="000000"/>
                </a:solidFill>
                <a:latin typeface="Calibri"/>
              </a:rPr>
              <a:t>Evaluer les </a:t>
            </a:r>
            <a:r>
              <a:rPr lang="fr-FR" dirty="0">
                <a:solidFill>
                  <a:srgbClr val="000000"/>
                </a:solidFill>
                <a:latin typeface="Calibri"/>
              </a:rPr>
              <a:t>besoins </a:t>
            </a:r>
            <a:r>
              <a:rPr lang="fr-FR" b="1" dirty="0" smtClean="0">
                <a:solidFill>
                  <a:srgbClr val="000000"/>
                </a:solidFill>
                <a:latin typeface="Calibri"/>
              </a:rPr>
              <a:t>logistiques</a:t>
            </a:r>
            <a:endParaRPr lang="fr-FR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SzPct val="60000"/>
              <a:buFont typeface="Arial"/>
              <a:buChar char="•"/>
            </a:pPr>
            <a:r>
              <a:rPr lang="fr-FR" dirty="0" smtClean="0">
                <a:solidFill>
                  <a:srgbClr val="000000"/>
                </a:solidFill>
                <a:latin typeface="Calibri"/>
              </a:rPr>
              <a:t>Confirmer </a:t>
            </a:r>
            <a:r>
              <a:rPr lang="fr-FR" dirty="0">
                <a:solidFill>
                  <a:srgbClr val="000000"/>
                </a:solidFill>
                <a:latin typeface="Calibri"/>
              </a:rPr>
              <a:t>la </a:t>
            </a:r>
            <a:r>
              <a:rPr lang="fr-FR" b="1" dirty="0">
                <a:solidFill>
                  <a:srgbClr val="000000"/>
                </a:solidFill>
                <a:latin typeface="Calibri"/>
              </a:rPr>
              <a:t>gestion</a:t>
            </a:r>
            <a:r>
              <a:rPr lang="fr-FR" dirty="0">
                <a:solidFill>
                  <a:srgbClr val="000000"/>
                </a:solidFill>
                <a:latin typeface="Calibri"/>
              </a:rPr>
              <a:t> </a:t>
            </a:r>
            <a:r>
              <a:rPr lang="fr-FR" dirty="0" smtClean="0">
                <a:solidFill>
                  <a:srgbClr val="000000"/>
                </a:solidFill>
                <a:latin typeface="Calibri"/>
              </a:rPr>
              <a:t>appropriée</a:t>
            </a:r>
            <a:r>
              <a:rPr lang="fr-FR" b="1" dirty="0" smtClean="0">
                <a:solidFill>
                  <a:srgbClr val="000000"/>
                </a:solidFill>
                <a:latin typeface="Calibri"/>
              </a:rPr>
              <a:t> des </a:t>
            </a:r>
            <a:r>
              <a:rPr lang="fr-FR" b="1" dirty="0">
                <a:solidFill>
                  <a:srgbClr val="000000"/>
                </a:solidFill>
                <a:latin typeface="Calibri"/>
              </a:rPr>
              <a:t>cas et des </a:t>
            </a:r>
            <a:r>
              <a:rPr lang="fr-FR" b="1" dirty="0" smtClean="0">
                <a:solidFill>
                  <a:srgbClr val="000000"/>
                </a:solidFill>
                <a:latin typeface="Calibri"/>
              </a:rPr>
              <a:t>contacts</a:t>
            </a:r>
            <a:endParaRPr lang="fr-FR" b="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SzPct val="60000"/>
              <a:buFont typeface="Arial"/>
              <a:buChar char="•"/>
            </a:pPr>
            <a:r>
              <a:rPr lang="fr-FR" dirty="0" smtClean="0">
                <a:solidFill>
                  <a:srgbClr val="000000"/>
                </a:solidFill>
                <a:latin typeface="Calibri"/>
              </a:rPr>
              <a:t>Examiner </a:t>
            </a:r>
            <a:r>
              <a:rPr lang="fr-FR" dirty="0">
                <a:solidFill>
                  <a:srgbClr val="000000"/>
                </a:solidFill>
                <a:latin typeface="Calibri"/>
              </a:rPr>
              <a:t>les dispositions relatives </a:t>
            </a:r>
            <a:r>
              <a:rPr lang="fr-FR" dirty="0" smtClean="0">
                <a:solidFill>
                  <a:srgbClr val="000000"/>
                </a:solidFill>
                <a:latin typeface="Calibri"/>
              </a:rPr>
              <a:t>aux </a:t>
            </a:r>
            <a:r>
              <a:rPr lang="fr-FR" b="1" dirty="0" smtClean="0">
                <a:solidFill>
                  <a:srgbClr val="000000"/>
                </a:solidFill>
                <a:latin typeface="Calibri"/>
              </a:rPr>
              <a:t>prélèvements </a:t>
            </a:r>
            <a:r>
              <a:rPr lang="fr-FR" b="1" dirty="0">
                <a:solidFill>
                  <a:srgbClr val="000000"/>
                </a:solidFill>
                <a:latin typeface="Calibri"/>
              </a:rPr>
              <a:t>et au </a:t>
            </a:r>
            <a:r>
              <a:rPr lang="fr-FR" b="1" dirty="0" smtClean="0">
                <a:solidFill>
                  <a:srgbClr val="000000"/>
                </a:solidFill>
                <a:latin typeface="Calibri"/>
              </a:rPr>
              <a:t>laboratoire</a:t>
            </a:r>
            <a:endParaRPr lang="fr-FR" b="1" dirty="0">
              <a:solidFill>
                <a:srgbClr val="000000"/>
              </a:solidFill>
              <a:latin typeface="Calibri"/>
            </a:endParaRPr>
          </a:p>
          <a:p>
            <a:pPr marL="342900" indent="-342900">
              <a:lnSpc>
                <a:spcPct val="100000"/>
              </a:lnSpc>
              <a:spcBef>
                <a:spcPts val="1800"/>
              </a:spcBef>
              <a:buSzPct val="60000"/>
              <a:buFont typeface="Arial"/>
              <a:buChar char="•"/>
            </a:pPr>
            <a:r>
              <a:rPr lang="fr-FR" dirty="0" smtClean="0">
                <a:solidFill>
                  <a:srgbClr val="000000"/>
                </a:solidFill>
                <a:latin typeface="Calibri"/>
              </a:rPr>
              <a:t>Examiner </a:t>
            </a:r>
            <a:r>
              <a:rPr lang="fr-FR" dirty="0">
                <a:solidFill>
                  <a:srgbClr val="000000"/>
                </a:solidFill>
                <a:latin typeface="Calibri"/>
              </a:rPr>
              <a:t>les </a:t>
            </a:r>
            <a:r>
              <a:rPr lang="fr-FR" dirty="0" smtClean="0">
                <a:solidFill>
                  <a:srgbClr val="000000"/>
                </a:solidFill>
                <a:latin typeface="Calibri"/>
              </a:rPr>
              <a:t>mesures aux </a:t>
            </a:r>
            <a:r>
              <a:rPr lang="fr-FR" b="1" dirty="0">
                <a:solidFill>
                  <a:srgbClr val="000000"/>
                </a:solidFill>
                <a:latin typeface="Calibri"/>
              </a:rPr>
              <a:t>points d’entrée</a:t>
            </a:r>
          </a:p>
          <a:p>
            <a:pPr>
              <a:lnSpc>
                <a:spcPct val="100000"/>
              </a:lnSpc>
            </a:pPr>
            <a:endParaRPr lang="fr-FR" sz="2000" b="1" dirty="0" smtClean="0"/>
          </a:p>
          <a:p>
            <a:pPr>
              <a:lnSpc>
                <a:spcPct val="100000"/>
              </a:lnSpc>
            </a:pPr>
            <a:endParaRPr lang="fr-FR" sz="2000" dirty="0"/>
          </a:p>
        </p:txBody>
      </p:sp>
      <p:sp>
        <p:nvSpPr>
          <p:cNvPr id="54" name="CustomShape 3"/>
          <p:cNvSpPr/>
          <p:nvPr/>
        </p:nvSpPr>
        <p:spPr>
          <a:xfrm>
            <a:off x="1623960" y="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Objectifs de la mission</a:t>
            </a:r>
            <a:endParaRPr lang="fr-FR" sz="3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5497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6858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SzPct val="60000"/>
            </a:pPr>
            <a:endParaRPr lang="fr-FR" sz="20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endParaRPr lang="fr-FR" sz="20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Etude documentaire</a:t>
            </a: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endParaRPr lang="fr-FR" sz="2000" dirty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Réunions avec des représentants des institutions internationales</a:t>
            </a:r>
          </a:p>
          <a:p>
            <a:pPr>
              <a:lnSpc>
                <a:spcPct val="100000"/>
              </a:lnSpc>
              <a:buSzPct val="60000"/>
            </a:pPr>
            <a:endParaRPr lang="fr-FR" sz="20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r>
              <a:rPr lang="fr-FR" sz="2000" b="1" dirty="0" smtClean="0">
                <a:solidFill>
                  <a:srgbClr val="000000"/>
                </a:solidFill>
                <a:latin typeface="Calibri"/>
                <a:cs typeface="Calibri"/>
              </a:rPr>
              <a:t>Visites de terrain</a:t>
            </a:r>
          </a:p>
          <a:p>
            <a:pPr marL="800100" lvl="1" indent="-342900"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Centre hospitalier universitaire</a:t>
            </a:r>
          </a:p>
          <a:p>
            <a:pPr marL="800100" lvl="1" indent="-342900"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Centre d’isolement</a:t>
            </a:r>
          </a:p>
          <a:p>
            <a:pPr marL="800100" lvl="1" indent="-342900"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Emplacement du centre de traitement Ebola (CTE)</a:t>
            </a:r>
          </a:p>
          <a:p>
            <a:pPr marL="800100" lvl="1" indent="-342900"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Centres de santé</a:t>
            </a:r>
          </a:p>
          <a:p>
            <a:pPr marL="800100" lvl="1" indent="-342900"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Laboratoires</a:t>
            </a:r>
          </a:p>
          <a:p>
            <a:pPr marL="800100" lvl="1" indent="-342900"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Bureau de la ligne verte</a:t>
            </a:r>
          </a:p>
          <a:p>
            <a:pPr marL="800100" lvl="1" indent="-342900">
              <a:buSzPct val="60000"/>
              <a:buFont typeface="Arial"/>
              <a:buChar char="•"/>
            </a:pP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Postes frontaliers terrestre, aérien et maritime</a:t>
            </a:r>
          </a:p>
          <a:p>
            <a:pPr lvl="1">
              <a:buSzPct val="60000"/>
            </a:pPr>
            <a:endParaRPr lang="fr-FR" sz="2000" dirty="0" smtClean="0">
              <a:solidFill>
                <a:srgbClr val="000000"/>
              </a:solidFill>
              <a:latin typeface="Calibri"/>
              <a:cs typeface="Calibri"/>
            </a:endParaRPr>
          </a:p>
          <a:p>
            <a:pPr marL="342900" indent="-342900">
              <a:lnSpc>
                <a:spcPct val="100000"/>
              </a:lnSpc>
              <a:buSzPct val="60000"/>
              <a:buFont typeface="Arial"/>
              <a:buChar char="•"/>
            </a:pPr>
            <a:r>
              <a:rPr lang="fr-FR" sz="2000" b="1" dirty="0" smtClean="0">
                <a:solidFill>
                  <a:srgbClr val="000000"/>
                </a:solidFill>
                <a:latin typeface="Calibri"/>
                <a:cs typeface="Calibri"/>
              </a:rPr>
              <a:t>Exercice de simulation, </a:t>
            </a: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utilisation </a:t>
            </a:r>
          </a:p>
          <a:p>
            <a:pPr>
              <a:lnSpc>
                <a:spcPct val="100000"/>
              </a:lnSpc>
              <a:buSzPct val="60000"/>
            </a:pP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d'</a:t>
            </a:r>
            <a:r>
              <a:rPr lang="fr-FR" sz="2000" b="1" dirty="0" smtClean="0">
                <a:solidFill>
                  <a:srgbClr val="000000"/>
                </a:solidFill>
                <a:latin typeface="Calibri"/>
                <a:cs typeface="Calibri"/>
              </a:rPr>
              <a:t>une check </a:t>
            </a:r>
            <a:r>
              <a:rPr lang="fr-FR" sz="2000" b="1" dirty="0" err="1" smtClean="0">
                <a:solidFill>
                  <a:srgbClr val="000000"/>
                </a:solidFill>
                <a:latin typeface="Calibri"/>
                <a:cs typeface="Calibri"/>
              </a:rPr>
              <a:t>list</a:t>
            </a:r>
            <a:r>
              <a:rPr lang="fr-FR" sz="2000" b="1" dirty="0" smtClean="0">
                <a:solidFill>
                  <a:srgbClr val="000000"/>
                </a:solidFill>
                <a:latin typeface="Calibri"/>
                <a:cs typeface="Calibri"/>
              </a:rPr>
              <a:t>, </a:t>
            </a:r>
            <a:r>
              <a:rPr lang="fr-FR" sz="2000" dirty="0" smtClean="0">
                <a:solidFill>
                  <a:srgbClr val="000000"/>
                </a:solidFill>
                <a:latin typeface="Calibri"/>
                <a:cs typeface="Calibri"/>
              </a:rPr>
              <a:t>travaux de groupe </a:t>
            </a:r>
          </a:p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23960" y="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Méthodologie</a:t>
            </a:r>
          </a:p>
          <a:p>
            <a:pPr algn="ctr">
              <a:lnSpc>
                <a:spcPct val="100000"/>
              </a:lnSpc>
            </a:pPr>
            <a:r>
              <a:rPr lang="fr-FR" b="1" dirty="0" smtClean="0">
                <a:solidFill>
                  <a:srgbClr val="C00000"/>
                </a:solidFill>
                <a:latin typeface="Calibri"/>
              </a:rPr>
              <a:t>Standardisée (18 pays visités en 6 semaines)</a:t>
            </a:r>
            <a:endParaRPr lang="fr-FR" dirty="0">
              <a:solidFill>
                <a:srgbClr val="C0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4" t="25521" r="23865" b="13194"/>
          <a:stretch/>
        </p:blipFill>
        <p:spPr bwMode="auto">
          <a:xfrm>
            <a:off x="6248400" y="5077900"/>
            <a:ext cx="2734320" cy="15991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673832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1430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23960" y="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Résultats de la mission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390680" y="828516"/>
            <a:ext cx="7624440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  <a:latin typeface="Calibri"/>
                <a:cs typeface="Calibri"/>
              </a:rPr>
              <a:t>Gouvernance</a:t>
            </a: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Le Gouvernement du Togo a été très réactif; mise en place du Comité </a:t>
            </a:r>
            <a:r>
              <a:rPr lang="fr-FR" sz="2000" dirty="0">
                <a:latin typeface="Calibri"/>
                <a:cs typeface="Calibri"/>
              </a:rPr>
              <a:t>de </a:t>
            </a:r>
            <a:r>
              <a:rPr lang="fr-FR" sz="2000" dirty="0" smtClean="0">
                <a:latin typeface="Calibri"/>
                <a:cs typeface="Calibri"/>
              </a:rPr>
              <a:t>Gestion de la MVE et plan de riposte national, renforcé par des directives.</a:t>
            </a:r>
            <a:endParaRPr lang="en-US" sz="2000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000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en-US" sz="2000" dirty="0" smtClean="0">
                <a:latin typeface="Calibri"/>
                <a:cs typeface="Calibri"/>
              </a:rPr>
              <a:t>Le cadre de coordination </a:t>
            </a:r>
            <a:r>
              <a:rPr lang="en-US" sz="2000" dirty="0" err="1" smtClean="0">
                <a:latin typeface="Calibri"/>
                <a:cs typeface="Calibri"/>
              </a:rPr>
              <a:t>est</a:t>
            </a:r>
            <a:r>
              <a:rPr lang="en-US" sz="2000" dirty="0" smtClean="0">
                <a:latin typeface="Calibri"/>
                <a:cs typeface="Calibri"/>
              </a:rPr>
              <a:t> en place et correspond aux </a:t>
            </a:r>
            <a:r>
              <a:rPr lang="en-US" sz="2000" dirty="0" err="1" smtClean="0">
                <a:latin typeface="Calibri"/>
                <a:cs typeface="Calibri"/>
              </a:rPr>
              <a:t>recommandations</a:t>
            </a:r>
            <a:r>
              <a:rPr lang="en-US" sz="2000" dirty="0" smtClean="0">
                <a:latin typeface="Calibri"/>
                <a:cs typeface="Calibri"/>
              </a:rPr>
              <a:t> de </a:t>
            </a:r>
            <a:r>
              <a:rPr lang="en-US" sz="2000" dirty="0" err="1" smtClean="0">
                <a:latin typeface="Calibri"/>
                <a:cs typeface="Calibri"/>
              </a:rPr>
              <a:t>l'OMS</a:t>
            </a:r>
            <a:endParaRPr lang="en-US" sz="2000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Calibri"/>
              <a:cs typeface="Calibri"/>
            </a:endParaRPr>
          </a:p>
          <a:p>
            <a:r>
              <a:rPr lang="fr-FR" sz="2000" u="sng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Recommandations</a:t>
            </a:r>
          </a:p>
          <a:p>
            <a:endParaRPr lang="fr-FR" sz="2000" u="sng" dirty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fr-FR" sz="2000" dirty="0">
                <a:latin typeface="Calibri"/>
                <a:cs typeface="Calibri"/>
              </a:rPr>
              <a:t>Organiser et suivre les comités régionaux en assurant une remontée d’information sur l’état de préparation et les problèmes rencontrés </a:t>
            </a:r>
            <a:endParaRPr lang="fr-FR" sz="2000" dirty="0" smtClean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endParaRPr lang="fr-FR" sz="2000" dirty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Doter le comité des capacités de gestion techniques et financières – priorités et budget à hiérarchiser </a:t>
            </a:r>
          </a:p>
          <a:p>
            <a:r>
              <a:rPr lang="fr-FR" sz="2000" dirty="0">
                <a:latin typeface="Calibri"/>
                <a:cs typeface="Calibri"/>
              </a:rPr>
              <a:t>	</a:t>
            </a:r>
            <a:r>
              <a:rPr lang="fr-FR" sz="2000" dirty="0" smtClean="0">
                <a:latin typeface="Calibri"/>
                <a:cs typeface="Calibri"/>
              </a:rPr>
              <a:t>Paradigme </a:t>
            </a:r>
            <a:r>
              <a:rPr lang="fr-FR" sz="2000" dirty="0">
                <a:latin typeface="Calibri"/>
                <a:cs typeface="Calibri"/>
              </a:rPr>
              <a:t>gestion </a:t>
            </a:r>
            <a:r>
              <a:rPr lang="fr-FR" sz="2000" i="1" dirty="0">
                <a:latin typeface="Calibri"/>
                <a:cs typeface="Calibri"/>
              </a:rPr>
              <a:t>vs</a:t>
            </a:r>
            <a:r>
              <a:rPr lang="fr-FR" sz="2000" dirty="0">
                <a:latin typeface="Calibri"/>
                <a:cs typeface="Calibri"/>
              </a:rPr>
              <a:t> investissement dans le système de santé</a:t>
            </a:r>
          </a:p>
          <a:p>
            <a:pPr marL="342900" indent="-342900">
              <a:buFont typeface="Arial"/>
              <a:buChar char="•"/>
            </a:pPr>
            <a:endParaRPr lang="fr-FR" sz="2000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777905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1430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23960" y="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Résultats de la mission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390680" y="828516"/>
            <a:ext cx="7624440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  <a:latin typeface="Calibri"/>
                <a:cs typeface="Calibri"/>
              </a:rPr>
              <a:t>Gouvernance</a:t>
            </a:r>
          </a:p>
          <a:p>
            <a:pPr marL="285750" indent="-285750">
              <a:buFont typeface="Arial"/>
              <a:buChar char="•"/>
            </a:pPr>
            <a:endParaRPr lang="en-US" sz="2400" dirty="0">
              <a:latin typeface="Calibri"/>
              <a:cs typeface="Calibri"/>
            </a:endParaRPr>
          </a:p>
          <a:p>
            <a:r>
              <a:rPr lang="fr-FR" sz="2000" u="sng" dirty="0" smtClean="0">
                <a:solidFill>
                  <a:schemeClr val="accent1">
                    <a:lumMod val="75000"/>
                  </a:schemeClr>
                </a:solidFill>
                <a:latin typeface="Calibri"/>
                <a:cs typeface="Calibri"/>
              </a:rPr>
              <a:t>Recommandations (2)</a:t>
            </a:r>
          </a:p>
          <a:p>
            <a:endParaRPr lang="fr-FR" sz="2000" u="sng" dirty="0">
              <a:solidFill>
                <a:schemeClr val="accent1">
                  <a:lumMod val="75000"/>
                </a:schemeClr>
              </a:solidFill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Mettre </a:t>
            </a:r>
            <a:r>
              <a:rPr lang="fr-FR" sz="2000" dirty="0">
                <a:latin typeface="Calibri"/>
                <a:cs typeface="Calibri"/>
              </a:rPr>
              <a:t>en place un système de mobilisation des ressources sur la base du plan d’action en classant les besoins par priorité et en assurant la complémentarité des ressources </a:t>
            </a:r>
          </a:p>
          <a:p>
            <a:endParaRPr lang="fr-FR" sz="2000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Plateforme de concertation partenaires Techniques et Financiers à dynamiser</a:t>
            </a:r>
          </a:p>
          <a:p>
            <a:pPr marL="285750" indent="-285750">
              <a:buFont typeface="Arial"/>
              <a:buChar char="•"/>
            </a:pPr>
            <a:endParaRPr lang="fr-FR" sz="2000" dirty="0" smtClean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r>
              <a:rPr lang="fr-FR" sz="2000" dirty="0" smtClean="0">
                <a:latin typeface="Calibri"/>
                <a:cs typeface="Calibri"/>
              </a:rPr>
              <a:t>Élaborer </a:t>
            </a:r>
            <a:r>
              <a:rPr lang="fr-FR" sz="2000" dirty="0">
                <a:latin typeface="Calibri"/>
                <a:cs typeface="Calibri"/>
              </a:rPr>
              <a:t>un organigramme fonctionnel </a:t>
            </a:r>
            <a:r>
              <a:rPr lang="fr-FR" sz="2000" dirty="0" smtClean="0">
                <a:latin typeface="Calibri"/>
                <a:cs typeface="Calibri"/>
              </a:rPr>
              <a:t>entre Comité </a:t>
            </a:r>
            <a:r>
              <a:rPr lang="fr-FR" sz="2000" dirty="0">
                <a:latin typeface="Calibri"/>
                <a:cs typeface="Calibri"/>
              </a:rPr>
              <a:t>de </a:t>
            </a:r>
            <a:r>
              <a:rPr lang="fr-FR" sz="2000" dirty="0" smtClean="0">
                <a:latin typeface="Calibri"/>
                <a:cs typeface="Calibri"/>
              </a:rPr>
              <a:t>Gestion /plan ORSEC/Plan multisectoriel  avec AFRICOM – risque de confusion</a:t>
            </a:r>
            <a:endParaRPr lang="fr-FR" sz="2000" dirty="0">
              <a:latin typeface="Calibri"/>
              <a:cs typeface="Calibri"/>
            </a:endParaRPr>
          </a:p>
          <a:p>
            <a:pPr marL="285750" indent="-285750">
              <a:buFont typeface="Arial"/>
              <a:buChar char="•"/>
            </a:pPr>
            <a:endParaRPr lang="fr-FR" sz="2200" dirty="0" smtClean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8075219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0"/>
            <a:ext cx="1295640" cy="6857640"/>
          </a:xfrm>
          <a:prstGeom prst="rect">
            <a:avLst/>
          </a:prstGeom>
          <a:solidFill>
            <a:srgbClr val="00B0F0"/>
          </a:solidFill>
          <a:ln>
            <a:noFill/>
          </a:ln>
        </p:spPr>
      </p:sp>
      <p:pic>
        <p:nvPicPr>
          <p:cNvPr id="48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-3600" y="5065200"/>
            <a:ext cx="1298160" cy="863640"/>
          </a:xfrm>
          <a:prstGeom prst="rect">
            <a:avLst/>
          </a:prstGeom>
          <a:ln>
            <a:noFill/>
          </a:ln>
        </p:spPr>
      </p:pic>
      <p:pic>
        <p:nvPicPr>
          <p:cNvPr id="49" name="Picture 7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1772640"/>
            <a:ext cx="1295640" cy="1699200"/>
          </a:xfrm>
          <a:prstGeom prst="rect">
            <a:avLst/>
          </a:prstGeom>
          <a:ln>
            <a:noFill/>
          </a:ln>
        </p:spPr>
      </p:pic>
      <p:pic>
        <p:nvPicPr>
          <p:cNvPr id="50" name="Picture 8"/>
          <p:cNvPicPr/>
          <p:nvPr/>
        </p:nvPicPr>
        <p:blipFill>
          <a:blip r:embed="rId4"/>
          <a:stretch>
            <a:fillRect/>
          </a:stretch>
        </p:blipFill>
        <p:spPr>
          <a:xfrm>
            <a:off x="-8640" y="3463200"/>
            <a:ext cx="1309320" cy="871200"/>
          </a:xfrm>
          <a:prstGeom prst="rect">
            <a:avLst/>
          </a:prstGeom>
          <a:ln>
            <a:noFill/>
          </a:ln>
        </p:spPr>
      </p:pic>
      <p:pic>
        <p:nvPicPr>
          <p:cNvPr id="51" name="Picture 9"/>
          <p:cNvPicPr/>
          <p:nvPr/>
        </p:nvPicPr>
        <p:blipFill>
          <a:blip r:embed="rId5"/>
          <a:stretch>
            <a:fillRect/>
          </a:stretch>
        </p:blipFill>
        <p:spPr>
          <a:xfrm>
            <a:off x="-4320" y="4334760"/>
            <a:ext cx="1304280" cy="730080"/>
          </a:xfrm>
          <a:prstGeom prst="rect">
            <a:avLst/>
          </a:prstGeom>
          <a:ln>
            <a:noFill/>
          </a:ln>
        </p:spPr>
      </p:pic>
      <p:pic>
        <p:nvPicPr>
          <p:cNvPr id="52" name="Picture 10"/>
          <p:cNvPicPr/>
          <p:nvPr/>
        </p:nvPicPr>
        <p:blipFill>
          <a:blip r:embed="rId6"/>
          <a:stretch>
            <a:fillRect/>
          </a:stretch>
        </p:blipFill>
        <p:spPr>
          <a:xfrm>
            <a:off x="1440" y="888480"/>
            <a:ext cx="1288080" cy="883800"/>
          </a:xfrm>
          <a:prstGeom prst="rect">
            <a:avLst/>
          </a:prstGeom>
          <a:ln>
            <a:noFill/>
          </a:ln>
        </p:spPr>
      </p:pic>
      <p:sp>
        <p:nvSpPr>
          <p:cNvPr id="53" name="CustomShape 2"/>
          <p:cNvSpPr/>
          <p:nvPr/>
        </p:nvSpPr>
        <p:spPr>
          <a:xfrm>
            <a:off x="1371600" y="1295400"/>
            <a:ext cx="7611120" cy="5562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</a:pPr>
            <a:endParaRPr lang="fr-FR" sz="2000" b="1" dirty="0" smtClean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lang="fr-FR" sz="2000" dirty="0">
              <a:latin typeface="Calibri"/>
              <a:cs typeface="Calibri"/>
            </a:endParaRPr>
          </a:p>
        </p:txBody>
      </p:sp>
      <p:sp>
        <p:nvSpPr>
          <p:cNvPr id="54" name="CustomShape 3"/>
          <p:cNvSpPr/>
          <p:nvPr/>
        </p:nvSpPr>
        <p:spPr>
          <a:xfrm>
            <a:off x="1600200" y="304800"/>
            <a:ext cx="7391160" cy="9140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fr-FR" sz="3200" b="1" dirty="0" smtClean="0">
                <a:solidFill>
                  <a:srgbClr val="C00000"/>
                </a:solidFill>
                <a:latin typeface="Calibri"/>
              </a:rPr>
              <a:t>Composante 2: Equipe d’intervention rapide 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1524000" y="1295400"/>
            <a:ext cx="74676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>
                <a:latin typeface="Calibri"/>
                <a:cs typeface="Calibri"/>
              </a:rPr>
              <a:t>Forces</a:t>
            </a:r>
          </a:p>
          <a:p>
            <a:pPr marL="342900" indent="-342900"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La constitution d’équipes d’investigation est prévue dans le plan </a:t>
            </a:r>
            <a:r>
              <a:rPr lang="fr-FR" dirty="0" smtClean="0">
                <a:latin typeface="Calibri"/>
                <a:cs typeface="Calibri"/>
              </a:rPr>
              <a:t>national et le pays dispose des profils et des compétences requises pour constituer une équipe d’intervention rapide </a:t>
            </a:r>
          </a:p>
          <a:p>
            <a:endParaRPr lang="fr-FR" dirty="0" smtClean="0">
              <a:latin typeface="Calibri"/>
              <a:cs typeface="Calibri"/>
            </a:endParaRPr>
          </a:p>
          <a:p>
            <a:pPr marL="342900" indent="-342900"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Les alertes précédentes ont été gérées efficacement </a:t>
            </a:r>
            <a:endParaRPr lang="fr-FR" dirty="0" smtClean="0">
              <a:latin typeface="Calibri"/>
              <a:cs typeface="Calibri"/>
            </a:endParaRPr>
          </a:p>
          <a:p>
            <a:endParaRPr lang="fr-FR" dirty="0" smtClean="0">
              <a:latin typeface="Calibri"/>
              <a:cs typeface="Calibri"/>
            </a:endParaRPr>
          </a:p>
          <a:p>
            <a:r>
              <a:rPr lang="fr-FR" b="1" dirty="0" smtClean="0">
                <a:latin typeface="Calibri"/>
                <a:cs typeface="Calibri"/>
              </a:rPr>
              <a:t>Recommandations</a:t>
            </a: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Formaliser </a:t>
            </a:r>
            <a:r>
              <a:rPr lang="fr-FR" dirty="0">
                <a:latin typeface="Calibri"/>
                <a:cs typeface="Calibri"/>
              </a:rPr>
              <a:t>l</a:t>
            </a:r>
            <a:r>
              <a:rPr lang="fr-FR" dirty="0" smtClean="0">
                <a:latin typeface="Calibri"/>
                <a:cs typeface="Calibri"/>
              </a:rPr>
              <a:t>es </a:t>
            </a:r>
            <a:r>
              <a:rPr lang="fr-FR" dirty="0">
                <a:latin typeface="Calibri"/>
                <a:cs typeface="Calibri"/>
              </a:rPr>
              <a:t>équipes d’intervention rapide </a:t>
            </a:r>
            <a:r>
              <a:rPr lang="fr-FR" dirty="0" smtClean="0">
                <a:latin typeface="Calibri"/>
                <a:cs typeface="Calibri"/>
              </a:rPr>
              <a:t>(EIR) pour </a:t>
            </a:r>
            <a:r>
              <a:rPr lang="fr-FR" dirty="0">
                <a:latin typeface="Calibri"/>
                <a:cs typeface="Calibri"/>
              </a:rPr>
              <a:t>la gestion </a:t>
            </a:r>
            <a:endParaRPr lang="fr-FR" dirty="0" smtClean="0">
              <a:latin typeface="Calibri"/>
              <a:cs typeface="Calibri"/>
            </a:endParaRP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Définir un </a:t>
            </a:r>
            <a:r>
              <a:rPr lang="fr-FR" dirty="0" smtClean="0">
                <a:solidFill>
                  <a:srgbClr val="C00000"/>
                </a:solidFill>
                <a:latin typeface="Calibri"/>
                <a:cs typeface="Calibri"/>
              </a:rPr>
              <a:t>mécanisme de mobilisation et de coordination</a:t>
            </a:r>
            <a:r>
              <a:rPr lang="fr-FR" dirty="0" smtClean="0">
                <a:latin typeface="Calibri"/>
                <a:cs typeface="Calibri"/>
              </a:rPr>
              <a:t> des EIR</a:t>
            </a: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fr-FR" dirty="0" smtClean="0">
                <a:latin typeface="Calibri"/>
                <a:cs typeface="Calibri"/>
              </a:rPr>
              <a:t>Etablir des </a:t>
            </a:r>
            <a:r>
              <a:rPr lang="fr-FR" b="1" dirty="0" smtClean="0">
                <a:solidFill>
                  <a:srgbClr val="C00000"/>
                </a:solidFill>
                <a:latin typeface="Calibri"/>
                <a:cs typeface="Calibri"/>
              </a:rPr>
              <a:t>procédures opératoires</a:t>
            </a:r>
            <a:r>
              <a:rPr lang="fr-FR" dirty="0" smtClean="0">
                <a:latin typeface="Calibri"/>
                <a:cs typeface="Calibri"/>
              </a:rPr>
              <a:t> standardisées et former les équipes</a:t>
            </a:r>
          </a:p>
          <a:p>
            <a:pPr marL="342900" indent="-342900">
              <a:spcBef>
                <a:spcPts val="1200"/>
              </a:spcBef>
              <a:buFont typeface="Arial"/>
              <a:buChar char="•"/>
            </a:pPr>
            <a:r>
              <a:rPr lang="fr-FR" dirty="0">
                <a:latin typeface="Calibri"/>
                <a:cs typeface="Calibri"/>
              </a:rPr>
              <a:t>Solliciter auprès de l’OMS et des autres partenaires des experts pour appuyer la </a:t>
            </a:r>
            <a:r>
              <a:rPr lang="fr-FR" b="1" dirty="0">
                <a:solidFill>
                  <a:srgbClr val="C00000"/>
                </a:solidFill>
                <a:latin typeface="Calibri"/>
                <a:cs typeface="Calibri"/>
              </a:rPr>
              <a:t>formation</a:t>
            </a:r>
            <a:r>
              <a:rPr lang="fr-FR" dirty="0">
                <a:latin typeface="Calibri"/>
                <a:cs typeface="Calibri"/>
              </a:rPr>
              <a:t> </a:t>
            </a:r>
            <a:r>
              <a:rPr lang="fr-FR" dirty="0" smtClean="0">
                <a:latin typeface="Calibri"/>
                <a:cs typeface="Calibri"/>
              </a:rPr>
              <a:t>des EIR</a:t>
            </a:r>
            <a:endParaRPr lang="fr-FR" sz="2000" dirty="0" smtClean="0">
              <a:latin typeface="Calibri"/>
              <a:cs typeface="Calibri"/>
            </a:endParaRPr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340252912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</TotalTime>
  <Words>1458</Words>
  <Application>Microsoft Office PowerPoint</Application>
  <PresentationFormat>Affichage à l'écran (4:3)</PresentationFormat>
  <Paragraphs>216</Paragraphs>
  <Slides>20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1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SODJINOUV</dc:creator>
  <cp:lastModifiedBy>Mamadou Dr ,DRAVE - tg</cp:lastModifiedBy>
  <cp:revision>168</cp:revision>
  <cp:lastPrinted>2014-12-01T14:45:37Z</cp:lastPrinted>
  <dcterms:modified xsi:type="dcterms:W3CDTF">2014-12-10T12:37:55Z</dcterms:modified>
</cp:coreProperties>
</file>