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5" r:id="rId3"/>
    <p:sldId id="300" r:id="rId4"/>
    <p:sldId id="302" r:id="rId5"/>
    <p:sldId id="299" r:id="rId6"/>
    <p:sldId id="286" r:id="rId7"/>
    <p:sldId id="303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3" r:id="rId20"/>
    <p:sldId id="322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979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275F3-3AB9-48C2-A18E-155C3421BE8E}" type="datetimeFigureOut">
              <a:rPr lang="fr-FR" smtClean="0"/>
              <a:t>10/12/2014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3ED7C-4B6E-40B1-AD03-97D03477D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87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15" cy="496725"/>
          </a:xfrm>
          <a:prstGeom prst="rect">
            <a:avLst/>
          </a:prstGeom>
        </p:spPr>
        <p:txBody>
          <a:bodyPr vert="horz" lIns="85771" tIns="42885" rIns="85771" bIns="42885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073" y="0"/>
            <a:ext cx="2946215" cy="496725"/>
          </a:xfrm>
          <a:prstGeom prst="rect">
            <a:avLst/>
          </a:prstGeom>
        </p:spPr>
        <p:txBody>
          <a:bodyPr vert="horz" lIns="85771" tIns="42885" rIns="85771" bIns="42885" rtlCol="0"/>
          <a:lstStyle>
            <a:lvl1pPr algn="r">
              <a:defRPr sz="1100"/>
            </a:lvl1pPr>
          </a:lstStyle>
          <a:p>
            <a:fld id="{086FC6D8-D505-6043-87A6-98F9FC029A16}" type="datetimeFigureOut">
              <a:rPr lang="de-DE" smtClean="0"/>
              <a:t>10.12.2014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771" tIns="42885" rIns="85771" bIns="4288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323" y="4716534"/>
            <a:ext cx="5437029" cy="4467388"/>
          </a:xfrm>
          <a:prstGeom prst="rect">
            <a:avLst/>
          </a:prstGeom>
        </p:spPr>
        <p:txBody>
          <a:bodyPr vert="horz" lIns="85771" tIns="42885" rIns="85771" bIns="42885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933"/>
            <a:ext cx="2946215" cy="496725"/>
          </a:xfrm>
          <a:prstGeom prst="rect">
            <a:avLst/>
          </a:prstGeom>
        </p:spPr>
        <p:txBody>
          <a:bodyPr vert="horz" lIns="85771" tIns="42885" rIns="85771" bIns="42885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073" y="9429933"/>
            <a:ext cx="2946215" cy="496725"/>
          </a:xfrm>
          <a:prstGeom prst="rect">
            <a:avLst/>
          </a:prstGeom>
        </p:spPr>
        <p:txBody>
          <a:bodyPr vert="horz" lIns="85771" tIns="42885" rIns="85771" bIns="42885" rtlCol="0" anchor="b"/>
          <a:lstStyle>
            <a:lvl1pPr algn="r">
              <a:defRPr sz="1100"/>
            </a:lvl1pPr>
          </a:lstStyle>
          <a:p>
            <a:fld id="{12FFA549-D442-374A-A6C0-C2294C485BF6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81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>
                <a:solidFill>
                  <a:srgbClr val="8B8B8B"/>
                </a:solidFill>
                <a:latin typeface="Calibri"/>
              </a:rPr>
              <a:t>25/11/14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746EAD9-D9F5-4178-88C5-18EFB9ECA09D}" type="slidenum">
              <a:rPr lang="en-GB" sz="1200">
                <a:solidFill>
                  <a:srgbClr val="8B8B8B"/>
                </a:solidFill>
                <a:latin typeface="Calibri"/>
              </a:rPr>
              <a:t>‹N°›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2209800" y="4876800"/>
            <a:ext cx="6400440" cy="17521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Togo, 1 décembre 2014</a:t>
            </a:r>
            <a:endParaRPr lang="fr-FR" dirty="0"/>
          </a:p>
        </p:txBody>
      </p:sp>
      <p:sp>
        <p:nvSpPr>
          <p:cNvPr id="40" name="CustomShape 2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1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2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43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44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45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46" name="TextShape 3"/>
          <p:cNvSpPr txBox="1"/>
          <p:nvPr/>
        </p:nvSpPr>
        <p:spPr>
          <a:xfrm>
            <a:off x="1600200" y="1193716"/>
            <a:ext cx="7344360" cy="292108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800" b="1" dirty="0" smtClean="0">
                <a:solidFill>
                  <a:srgbClr val="333399"/>
                </a:solidFill>
                <a:latin typeface="Calibri"/>
              </a:rPr>
              <a:t>Restitution de la mission </a:t>
            </a:r>
          </a:p>
          <a:p>
            <a:pPr algn="ctr">
              <a:lnSpc>
                <a:spcPct val="100000"/>
              </a:lnSpc>
            </a:pPr>
            <a:r>
              <a:rPr lang="fr-FR" sz="3800" b="1" dirty="0" smtClean="0">
                <a:solidFill>
                  <a:srgbClr val="333399"/>
                </a:solidFill>
                <a:latin typeface="Calibri"/>
              </a:rPr>
              <a:t>de l’OMS 
dans le cadre de la préparation et de la riposte du Togo contre la maladie à virus Ebola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71600" y="1066440"/>
            <a:ext cx="7611120" cy="55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0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988800" y="152400"/>
            <a:ext cx="837672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err="1" smtClean="0">
                <a:solidFill>
                  <a:srgbClr val="C00000"/>
                </a:solidFill>
                <a:latin typeface="Calibri"/>
              </a:rPr>
              <a:t>Comp</a:t>
            </a:r>
            <a:r>
              <a:rPr lang="fr-FR" sz="3200" b="1" dirty="0" smtClean="0">
                <a:solidFill>
                  <a:srgbClr val="C00000"/>
                </a:solidFill>
                <a:latin typeface="Calibri"/>
              </a:rPr>
              <a:t> 3: Sensibilisation du public et obtention de la participation des communautés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71600" y="1076317"/>
            <a:ext cx="74676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/>
                <a:cs typeface="Calibri"/>
              </a:rPr>
              <a:t>Forces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Une cellule Information, Education et Communication a été créée comme un des organes du comité de gestion et a défini des messages de sensibilisation au grand public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Le Togo dispose des compétences afin de sensibiliser et mobiliser les communautés </a:t>
            </a:r>
          </a:p>
          <a:p>
            <a:endParaRPr lang="fr-FR" dirty="0" smtClean="0">
              <a:latin typeface="Calibri"/>
              <a:cs typeface="Calibri"/>
            </a:endParaRPr>
          </a:p>
          <a:p>
            <a:r>
              <a:rPr lang="fr-FR" b="1" dirty="0" smtClean="0">
                <a:latin typeface="Calibri"/>
                <a:cs typeface="Calibri"/>
              </a:rPr>
              <a:t>Recommandations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Valoriser </a:t>
            </a:r>
            <a:r>
              <a:rPr lang="fr-FR" dirty="0">
                <a:latin typeface="Calibri"/>
                <a:cs typeface="Calibri"/>
              </a:rPr>
              <a:t>l</a:t>
            </a:r>
            <a:r>
              <a:rPr lang="fr-FR" dirty="0" smtClean="0">
                <a:latin typeface="Calibri"/>
                <a:cs typeface="Calibri"/>
              </a:rPr>
              <a:t>es </a:t>
            </a:r>
            <a:r>
              <a:rPr lang="fr-FR" dirty="0">
                <a:latin typeface="Calibri"/>
                <a:cs typeface="Calibri"/>
              </a:rPr>
              <a:t>compétences togolaises en termes de sensibilisation et de mobilisation des communautés </a:t>
            </a:r>
            <a:endParaRPr lang="fr-FR" dirty="0" smtClean="0">
              <a:latin typeface="Calibri"/>
              <a:cs typeface="Calibri"/>
            </a:endParaRP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Définir une méthodologie de mise en œuvre de la </a:t>
            </a:r>
            <a:r>
              <a:rPr lang="fr-FR" dirty="0">
                <a:latin typeface="Calibri"/>
                <a:cs typeface="Calibri"/>
              </a:rPr>
              <a:t>stratégie de la mobilisation </a:t>
            </a:r>
            <a:r>
              <a:rPr lang="fr-FR" dirty="0" smtClean="0">
                <a:latin typeface="Calibri"/>
                <a:cs typeface="Calibri"/>
              </a:rPr>
              <a:t>sociale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Sensibiliser </a:t>
            </a:r>
            <a:r>
              <a:rPr lang="fr-FR" dirty="0">
                <a:latin typeface="Calibri"/>
                <a:cs typeface="Calibri"/>
              </a:rPr>
              <a:t>d</a:t>
            </a:r>
            <a:r>
              <a:rPr lang="fr-FR" dirty="0" smtClean="0">
                <a:latin typeface="Calibri"/>
                <a:cs typeface="Calibri"/>
              </a:rPr>
              <a:t>es </a:t>
            </a:r>
            <a:r>
              <a:rPr lang="fr-FR" dirty="0">
                <a:solidFill>
                  <a:srgbClr val="C00000"/>
                </a:solidFill>
                <a:latin typeface="Calibri"/>
                <a:cs typeface="Calibri"/>
              </a:rPr>
              <a:t>tradipraticiens</a:t>
            </a:r>
            <a:r>
              <a:rPr lang="fr-FR" dirty="0">
                <a:latin typeface="Calibri"/>
                <a:cs typeface="Calibri"/>
              </a:rPr>
              <a:t>, </a:t>
            </a:r>
            <a:r>
              <a:rPr lang="fr-FR" dirty="0" smtClean="0">
                <a:latin typeface="Calibri"/>
                <a:cs typeface="Calibri"/>
              </a:rPr>
              <a:t>des </a:t>
            </a:r>
            <a:r>
              <a:rPr lang="fr-FR" dirty="0">
                <a:latin typeface="Calibri"/>
                <a:cs typeface="Calibri"/>
              </a:rPr>
              <a:t>chefs des villages et </a:t>
            </a:r>
            <a:r>
              <a:rPr lang="fr-FR" dirty="0" smtClean="0">
                <a:latin typeface="Calibri"/>
                <a:cs typeface="Calibri"/>
              </a:rPr>
              <a:t>des religieux, les </a:t>
            </a:r>
            <a:r>
              <a:rPr lang="fr-FR" dirty="0">
                <a:latin typeface="Calibri"/>
                <a:cs typeface="Calibri"/>
              </a:rPr>
              <a:t>acteurs sanitaires publics et </a:t>
            </a:r>
            <a:r>
              <a:rPr lang="fr-FR" dirty="0" smtClean="0">
                <a:latin typeface="Calibri"/>
                <a:cs typeface="Calibri"/>
              </a:rPr>
              <a:t>privés, les</a:t>
            </a:r>
            <a:r>
              <a:rPr lang="fr-FR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fr-FR" dirty="0">
                <a:solidFill>
                  <a:srgbClr val="C00000"/>
                </a:solidFill>
                <a:latin typeface="Calibri"/>
                <a:cs typeface="Calibri"/>
              </a:rPr>
              <a:t>organisations de la société civile</a:t>
            </a:r>
            <a:endParaRPr lang="fr-FR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Opérationnaliser la</a:t>
            </a:r>
            <a:r>
              <a:rPr lang="fr-FR" dirty="0" smtClean="0">
                <a:solidFill>
                  <a:srgbClr val="C00000"/>
                </a:solidFill>
                <a:latin typeface="Calibri"/>
                <a:cs typeface="Calibri"/>
              </a:rPr>
              <a:t> gestion des rumeurs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Mise à disposition des ressources </a:t>
            </a:r>
            <a:r>
              <a:rPr lang="fr-FR" dirty="0">
                <a:latin typeface="Calibri"/>
                <a:cs typeface="Calibri"/>
              </a:rPr>
              <a:t>afin de </a:t>
            </a:r>
            <a:r>
              <a:rPr lang="fr-FR" dirty="0">
                <a:solidFill>
                  <a:srgbClr val="C00000"/>
                </a:solidFill>
                <a:latin typeface="Calibri"/>
                <a:cs typeface="Calibri"/>
              </a:rPr>
              <a:t>sensibiliser</a:t>
            </a:r>
            <a:r>
              <a:rPr lang="fr-FR" dirty="0">
                <a:latin typeface="Calibri"/>
                <a:cs typeface="Calibri"/>
              </a:rPr>
              <a:t> ces </a:t>
            </a:r>
            <a:r>
              <a:rPr lang="fr-FR" dirty="0" smtClean="0">
                <a:latin typeface="Calibri"/>
                <a:cs typeface="Calibri"/>
              </a:rPr>
              <a:t>groupes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Discuter des sujets difficiles (CTE, inhumation…) avec les populations</a:t>
            </a:r>
            <a:endParaRPr lang="de-DE" dirty="0">
              <a:latin typeface="Calibri"/>
              <a:cs typeface="Calibri"/>
            </a:endParaRP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endParaRPr lang="de-D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831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71600" y="1295400"/>
            <a:ext cx="7611120" cy="55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0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600200" y="381000"/>
            <a:ext cx="7391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C00000"/>
                </a:solidFill>
                <a:latin typeface="Calibri"/>
              </a:rPr>
              <a:t>Composante 4: Prévention et lutte contre les infections 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362720" y="1295400"/>
            <a:ext cx="778128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/>
                <a:cs typeface="Calibri"/>
              </a:rPr>
              <a:t>Forces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Le ministère </a:t>
            </a:r>
            <a:r>
              <a:rPr lang="fr-FR" dirty="0">
                <a:latin typeface="Calibri"/>
                <a:cs typeface="Calibri"/>
              </a:rPr>
              <a:t>de la santé </a:t>
            </a:r>
            <a:r>
              <a:rPr lang="fr-FR" dirty="0" smtClean="0">
                <a:latin typeface="Calibri"/>
                <a:cs typeface="Calibri"/>
              </a:rPr>
              <a:t>a émis des directives sur</a:t>
            </a:r>
            <a:r>
              <a:rPr lang="fr-FR" dirty="0">
                <a:latin typeface="Calibri"/>
                <a:cs typeface="Calibri"/>
              </a:rPr>
              <a:t> : l’identification des </a:t>
            </a:r>
            <a:r>
              <a:rPr lang="fr-FR" dirty="0">
                <a:solidFill>
                  <a:srgbClr val="C00000"/>
                </a:solidFill>
                <a:latin typeface="Calibri"/>
                <a:cs typeface="Calibri"/>
              </a:rPr>
              <a:t>sites d’isolement</a:t>
            </a:r>
            <a:r>
              <a:rPr lang="fr-FR" dirty="0">
                <a:latin typeface="Calibri"/>
                <a:cs typeface="Calibri"/>
              </a:rPr>
              <a:t> et de </a:t>
            </a:r>
            <a:r>
              <a:rPr lang="fr-FR" dirty="0">
                <a:solidFill>
                  <a:srgbClr val="C00000"/>
                </a:solidFill>
                <a:latin typeface="Calibri"/>
                <a:cs typeface="Calibri"/>
              </a:rPr>
              <a:t>prise en charge </a:t>
            </a:r>
            <a:r>
              <a:rPr lang="fr-FR" dirty="0">
                <a:latin typeface="Calibri"/>
                <a:cs typeface="Calibri"/>
              </a:rPr>
              <a:t>des cas </a:t>
            </a:r>
            <a:r>
              <a:rPr lang="fr-FR" dirty="0" smtClean="0">
                <a:latin typeface="Calibri"/>
                <a:cs typeface="Calibri"/>
              </a:rPr>
              <a:t>suspects, </a:t>
            </a:r>
            <a:r>
              <a:rPr lang="fr-FR" dirty="0">
                <a:latin typeface="Calibri"/>
                <a:cs typeface="Calibri"/>
              </a:rPr>
              <a:t>le renforcement des mesures de prévention des infections en milieu de soins, </a:t>
            </a:r>
            <a:r>
              <a:rPr lang="fr-FR" dirty="0">
                <a:solidFill>
                  <a:srgbClr val="C00000"/>
                </a:solidFill>
                <a:latin typeface="Calibri"/>
                <a:cs typeface="Calibri"/>
              </a:rPr>
              <a:t>l’hygiène</a:t>
            </a:r>
            <a:r>
              <a:rPr lang="fr-FR" dirty="0">
                <a:latin typeface="Calibri"/>
                <a:cs typeface="Calibri"/>
              </a:rPr>
              <a:t> des lieux et la </a:t>
            </a:r>
            <a:r>
              <a:rPr lang="fr-FR" dirty="0">
                <a:solidFill>
                  <a:srgbClr val="C00000"/>
                </a:solidFill>
                <a:latin typeface="Calibri"/>
                <a:cs typeface="Calibri"/>
              </a:rPr>
              <a:t>gestion des déchets biomédicaux 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endParaRPr lang="en-US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Des affiches techniques sur Ebola </a:t>
            </a:r>
            <a:r>
              <a:rPr lang="fr-FR" dirty="0" smtClean="0">
                <a:latin typeface="Calibri"/>
                <a:cs typeface="Calibri"/>
              </a:rPr>
              <a:t>et </a:t>
            </a:r>
            <a:r>
              <a:rPr lang="fr-FR" dirty="0">
                <a:latin typeface="Calibri"/>
                <a:cs typeface="Calibri"/>
              </a:rPr>
              <a:t>sur l’hygiène des mains ont été distribuées et sont affichées dans les centres de santé visités </a:t>
            </a:r>
            <a:r>
              <a:rPr lang="en-US" dirty="0">
                <a:latin typeface="Calibri"/>
                <a:cs typeface="Calibri"/>
              </a:rPr>
              <a:t> </a:t>
            </a:r>
            <a:endParaRPr lang="en-US" dirty="0" smtClean="0"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322 </a:t>
            </a:r>
            <a:r>
              <a:rPr lang="fr-FR" dirty="0">
                <a:latin typeface="Calibri"/>
                <a:cs typeface="Calibri"/>
              </a:rPr>
              <a:t>structures de santé sont identifiées dans le pays </a:t>
            </a:r>
            <a:r>
              <a:rPr lang="fr-FR" dirty="0" smtClean="0">
                <a:latin typeface="Calibri"/>
                <a:cs typeface="Calibri"/>
              </a:rPr>
              <a:t>(</a:t>
            </a:r>
            <a:r>
              <a:rPr lang="fr-FR" dirty="0">
                <a:latin typeface="Calibri"/>
                <a:cs typeface="Calibri"/>
              </a:rPr>
              <a:t>local, régional et national) pour mettre en place des unités </a:t>
            </a:r>
            <a:r>
              <a:rPr lang="fr-FR" dirty="0" smtClean="0">
                <a:latin typeface="Calibri"/>
                <a:cs typeface="Calibri"/>
              </a:rPr>
              <a:t>d’isolement</a:t>
            </a:r>
          </a:p>
          <a:p>
            <a:endParaRPr lang="en-US" b="1" dirty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Recommendations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Mettre en place des </a:t>
            </a:r>
            <a:r>
              <a:rPr lang="fr-FR" b="1" dirty="0">
                <a:solidFill>
                  <a:srgbClr val="C00000"/>
                </a:solidFill>
                <a:latin typeface="Calibri"/>
                <a:cs typeface="Calibri"/>
              </a:rPr>
              <a:t>procédures</a:t>
            </a:r>
            <a:r>
              <a:rPr lang="fr-FR" dirty="0">
                <a:latin typeface="Calibri"/>
                <a:cs typeface="Calibri"/>
              </a:rPr>
              <a:t> et un </a:t>
            </a:r>
            <a:r>
              <a:rPr lang="fr-FR" b="1" dirty="0">
                <a:solidFill>
                  <a:srgbClr val="C00000"/>
                </a:solidFill>
                <a:latin typeface="Calibri"/>
                <a:cs typeface="Calibri"/>
              </a:rPr>
              <a:t>programme de formation</a:t>
            </a:r>
            <a:r>
              <a:rPr lang="fr-FR" dirty="0">
                <a:latin typeface="Calibri"/>
                <a:cs typeface="Calibri"/>
              </a:rPr>
              <a:t> continu du personnel soignant et mettre à disposition l’équipement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 S’assurer de la disponibilité du matériel/équipement d’hygiène </a:t>
            </a:r>
            <a:r>
              <a:rPr lang="fr-FR" dirty="0" smtClean="0">
                <a:latin typeface="Calibri"/>
                <a:cs typeface="Calibri"/>
              </a:rPr>
              <a:t>et du fonctionnement des incinérateurs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Rendre fonctionnelles les unités d’isolement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Prévoir des indemnisations, et assurances pour le personnel médical</a:t>
            </a:r>
          </a:p>
          <a:p>
            <a:pPr marL="285750" indent="-285750">
              <a:buFont typeface="Arial"/>
              <a:buChar char="•"/>
            </a:pPr>
            <a:endParaRPr lang="fr-FR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de-D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2400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71600" y="1295400"/>
            <a:ext cx="7611120" cy="55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0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600200" y="152400"/>
            <a:ext cx="7391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C00000"/>
                </a:solidFill>
                <a:latin typeface="Calibri"/>
              </a:rPr>
              <a:t>Composante 5: Prise en charge des cas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43360" y="1092356"/>
            <a:ext cx="7467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alibri"/>
                <a:cs typeface="Calibri"/>
              </a:rPr>
              <a:t>5a) Centre de traitement Ebola (CTE)</a:t>
            </a:r>
          </a:p>
          <a:p>
            <a:endParaRPr lang="fr-FR" b="1" u="sng" dirty="0" smtClean="0">
              <a:latin typeface="Calibri"/>
              <a:cs typeface="Calibri"/>
            </a:endParaRPr>
          </a:p>
          <a:p>
            <a:r>
              <a:rPr lang="fr-FR" b="1" dirty="0" smtClean="0">
                <a:latin typeface="Calibri"/>
                <a:cs typeface="Calibri"/>
              </a:rPr>
              <a:t>Forces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Un centre (CTE) a été identifié pour 4 patients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Au centre ils ont l’expérience de gérer des cas suspects</a:t>
            </a:r>
          </a:p>
          <a:p>
            <a:endParaRPr lang="fr-FR" dirty="0">
              <a:latin typeface="Calibri"/>
              <a:cs typeface="Calibri"/>
            </a:endParaRPr>
          </a:p>
          <a:p>
            <a:r>
              <a:rPr lang="fr-FR" b="1" dirty="0" smtClean="0">
                <a:latin typeface="Calibri"/>
                <a:cs typeface="Calibri"/>
              </a:rPr>
              <a:t>Recommandations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Renforcer et développer la structure actuellement en place au </a:t>
            </a:r>
            <a:r>
              <a:rPr lang="fr-FR" dirty="0" smtClean="0">
                <a:solidFill>
                  <a:srgbClr val="C00000"/>
                </a:solidFill>
                <a:latin typeface="Calibri"/>
                <a:cs typeface="Calibri"/>
              </a:rPr>
              <a:t>CHU Campus </a:t>
            </a:r>
            <a:r>
              <a:rPr lang="fr-FR" dirty="0" smtClean="0">
                <a:latin typeface="Calibri"/>
                <a:cs typeface="Calibri"/>
              </a:rPr>
              <a:t>(permettre l’accès aux familles, gestion des déchets…)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Définir un circuit adéquat (établir des POS pour la circulation dans le centre et le traitement des patients)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Mettre en place des </a:t>
            </a:r>
            <a:r>
              <a:rPr lang="fr-FR" b="1" dirty="0">
                <a:solidFill>
                  <a:srgbClr val="C00000"/>
                </a:solidFill>
                <a:latin typeface="Calibri"/>
                <a:cs typeface="Calibri"/>
              </a:rPr>
              <a:t>procédures</a:t>
            </a:r>
            <a:r>
              <a:rPr lang="fr-FR" dirty="0">
                <a:latin typeface="Calibri"/>
                <a:cs typeface="Calibri"/>
              </a:rPr>
              <a:t> et un </a:t>
            </a:r>
            <a:r>
              <a:rPr lang="fr-FR" b="1" dirty="0">
                <a:solidFill>
                  <a:srgbClr val="C00000"/>
                </a:solidFill>
                <a:latin typeface="Calibri"/>
                <a:cs typeface="Calibri"/>
              </a:rPr>
              <a:t>programme de formation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Mobiliser des </a:t>
            </a:r>
            <a:r>
              <a:rPr lang="fr-FR" dirty="0" smtClean="0">
                <a:solidFill>
                  <a:srgbClr val="C00000"/>
                </a:solidFill>
                <a:latin typeface="Calibri"/>
                <a:cs typeface="Calibri"/>
              </a:rPr>
              <a:t>experts de mise en place des CTE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Former du </a:t>
            </a:r>
            <a:r>
              <a:rPr lang="fr-FR" b="1" dirty="0" smtClean="0">
                <a:solidFill>
                  <a:srgbClr val="C00000"/>
                </a:solidFill>
                <a:latin typeface="Calibri"/>
                <a:cs typeface="Calibri"/>
              </a:rPr>
              <a:t>personnel médical et de soutien </a:t>
            </a:r>
            <a:r>
              <a:rPr lang="fr-FR" dirty="0" smtClean="0">
                <a:latin typeface="Calibri"/>
                <a:cs typeface="Calibri"/>
              </a:rPr>
              <a:t>(aides-soignants, déchets, alimentation, psycho-social pour le patient et sa famille…)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Prévoir des ambulances adaptées au transport des malades MVE</a:t>
            </a:r>
          </a:p>
          <a:p>
            <a:pPr marL="285750" indent="-285750">
              <a:buFont typeface="Arial"/>
              <a:buChar char="•"/>
            </a:pPr>
            <a:endParaRPr lang="fr-FR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fr-FR" dirty="0" smtClean="0">
              <a:latin typeface="Calibri"/>
              <a:cs typeface="Calibri"/>
            </a:endParaRPr>
          </a:p>
          <a:p>
            <a:endParaRPr lang="fr-FR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4043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71600" y="1295400"/>
            <a:ext cx="7611120" cy="55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0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600200" y="381000"/>
            <a:ext cx="7391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C00000"/>
                </a:solidFill>
                <a:latin typeface="Calibri"/>
              </a:rPr>
              <a:t>Composante 5: Prise en charge des cas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24000" y="1676400"/>
            <a:ext cx="7467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alibri"/>
                <a:cs typeface="Calibri"/>
              </a:rPr>
              <a:t>5b) Inhumations sans risque</a:t>
            </a:r>
          </a:p>
          <a:p>
            <a:endParaRPr lang="fr-FR" b="1" dirty="0" smtClean="0">
              <a:latin typeface="Calibri"/>
              <a:cs typeface="Calibri"/>
            </a:endParaRPr>
          </a:p>
          <a:p>
            <a:r>
              <a:rPr lang="fr-FR" b="1" dirty="0" smtClean="0">
                <a:latin typeface="Calibri"/>
                <a:cs typeface="Calibri"/>
              </a:rPr>
              <a:t>Force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Expérience acquise concernant la gestion des inhumations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Un lieu adéquat a été identifié</a:t>
            </a:r>
          </a:p>
          <a:p>
            <a:endParaRPr lang="fr-FR" dirty="0" smtClean="0">
              <a:latin typeface="Calibri"/>
              <a:cs typeface="Calibri"/>
            </a:endParaRPr>
          </a:p>
          <a:p>
            <a:r>
              <a:rPr lang="fr-FR" b="1" dirty="0" smtClean="0">
                <a:latin typeface="Calibri"/>
                <a:cs typeface="Calibri"/>
              </a:rPr>
              <a:t>Recommandations: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Mettre en place un espace d’identification des corps par les familles de manière sécurisé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Mise à disposition des </a:t>
            </a:r>
            <a:r>
              <a:rPr lang="fr-FR" dirty="0" smtClean="0">
                <a:solidFill>
                  <a:srgbClr val="C00000"/>
                </a:solidFill>
                <a:latin typeface="Calibri"/>
                <a:cs typeface="Calibri"/>
              </a:rPr>
              <a:t>véhicules</a:t>
            </a:r>
            <a:r>
              <a:rPr lang="fr-FR" dirty="0" smtClean="0">
                <a:latin typeface="Calibri"/>
                <a:cs typeface="Calibri"/>
              </a:rPr>
              <a:t> adaptés et autres matériels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Mettre </a:t>
            </a:r>
            <a:r>
              <a:rPr lang="fr-FR" dirty="0">
                <a:latin typeface="Calibri"/>
                <a:cs typeface="Calibri"/>
              </a:rPr>
              <a:t>en place des </a:t>
            </a:r>
            <a:r>
              <a:rPr lang="fr-FR" b="1" dirty="0">
                <a:solidFill>
                  <a:srgbClr val="C00000"/>
                </a:solidFill>
                <a:latin typeface="Calibri"/>
                <a:cs typeface="Calibri"/>
              </a:rPr>
              <a:t>procédures</a:t>
            </a:r>
            <a:r>
              <a:rPr lang="fr-FR" dirty="0">
                <a:latin typeface="Calibri"/>
                <a:cs typeface="Calibri"/>
              </a:rPr>
              <a:t> et un </a:t>
            </a:r>
            <a:r>
              <a:rPr lang="fr-FR" b="1" dirty="0">
                <a:solidFill>
                  <a:srgbClr val="C00000"/>
                </a:solidFill>
                <a:latin typeface="Calibri"/>
                <a:cs typeface="Calibri"/>
              </a:rPr>
              <a:t>programme de </a:t>
            </a:r>
            <a:r>
              <a:rPr lang="fr-FR" b="1" dirty="0" smtClean="0">
                <a:solidFill>
                  <a:srgbClr val="C00000"/>
                </a:solidFill>
                <a:latin typeface="Calibri"/>
                <a:cs typeface="Calibri"/>
              </a:rPr>
              <a:t>formation </a:t>
            </a:r>
            <a:r>
              <a:rPr lang="fr-FR" dirty="0" smtClean="0">
                <a:latin typeface="Calibri"/>
                <a:cs typeface="Calibri"/>
              </a:rPr>
              <a:t>des </a:t>
            </a:r>
            <a:r>
              <a:rPr lang="fr-FR" dirty="0">
                <a:latin typeface="Calibri"/>
                <a:cs typeface="Calibri"/>
              </a:rPr>
              <a:t>équipes chargés des inhumations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fr-FR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fr-FR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fr-FR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1438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71600" y="1295400"/>
            <a:ext cx="7611120" cy="55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0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600200" y="381000"/>
            <a:ext cx="7391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C00000"/>
                </a:solidFill>
                <a:latin typeface="Calibri"/>
              </a:rPr>
              <a:t>Composante 6: Surveillance épidémiologique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24000" y="1295400"/>
            <a:ext cx="7467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/>
                <a:cs typeface="Calibri"/>
              </a:rPr>
              <a:t>Forces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Présence d’un système de surveillance épidémiologique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Le numéro vert (111) est établi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Les points focaux ont été formés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Recommendations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b="1" dirty="0">
                <a:solidFill>
                  <a:srgbClr val="C00000"/>
                </a:solidFill>
                <a:latin typeface="Calibri"/>
                <a:cs typeface="Calibri"/>
              </a:rPr>
              <a:t>Former</a:t>
            </a:r>
            <a:r>
              <a:rPr lang="fr-FR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tout le personnel de santé pour la détection, la notification et la gestion des cas Ebola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b="1" dirty="0" smtClean="0">
                <a:solidFill>
                  <a:srgbClr val="C00000"/>
                </a:solidFill>
                <a:latin typeface="Calibri"/>
                <a:cs typeface="Calibri"/>
              </a:rPr>
              <a:t>Standardiser </a:t>
            </a:r>
            <a:r>
              <a:rPr lang="fr-FR" b="1" dirty="0">
                <a:solidFill>
                  <a:srgbClr val="C00000"/>
                </a:solidFill>
                <a:latin typeface="Calibri"/>
                <a:cs typeface="Calibri"/>
              </a:rPr>
              <a:t>les protocoles</a:t>
            </a:r>
            <a:r>
              <a:rPr lang="fr-FR" dirty="0">
                <a:latin typeface="Calibri"/>
                <a:cs typeface="Calibri"/>
              </a:rPr>
              <a:t> de notification dans toutes les structures de santé </a:t>
            </a:r>
            <a:r>
              <a:rPr lang="en-US" dirty="0">
                <a:latin typeface="Calibri"/>
                <a:cs typeface="Calibri"/>
              </a:rPr>
              <a:t> </a:t>
            </a:r>
            <a:endParaRPr lang="en-US" dirty="0" smtClean="0"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Mettre en place des mécanismes de collaboration avec le </a:t>
            </a:r>
            <a:r>
              <a:rPr lang="fr-FR" dirty="0">
                <a:solidFill>
                  <a:srgbClr val="C00000"/>
                </a:solidFill>
                <a:latin typeface="Calibri"/>
                <a:cs typeface="Calibri"/>
              </a:rPr>
              <a:t>secteur privé</a:t>
            </a:r>
            <a:r>
              <a:rPr lang="fr-FR" dirty="0">
                <a:latin typeface="Calibri"/>
                <a:cs typeface="Calibri"/>
              </a:rPr>
              <a:t> pour permettre la formation du personnel </a:t>
            </a:r>
            <a:r>
              <a:rPr lang="fr-FR" dirty="0" smtClean="0">
                <a:latin typeface="Calibri"/>
                <a:cs typeface="Calibri"/>
              </a:rPr>
              <a:t>médical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Engager les communautés dans le report des cas</a:t>
            </a:r>
            <a:endParaRPr lang="fr-FR" dirty="0"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En </a:t>
            </a:r>
            <a:r>
              <a:rPr lang="fr-FR" dirty="0">
                <a:latin typeface="Calibri"/>
                <a:cs typeface="Calibri"/>
              </a:rPr>
              <a:t>collaboration avec la commission communication assurer une large </a:t>
            </a:r>
            <a:r>
              <a:rPr lang="fr-FR" b="1" dirty="0">
                <a:solidFill>
                  <a:srgbClr val="C00000"/>
                </a:solidFill>
                <a:latin typeface="Calibri"/>
                <a:cs typeface="Calibri"/>
              </a:rPr>
              <a:t>diffusion des directives et de la définition de cas</a:t>
            </a:r>
            <a:endParaRPr lang="fr-FR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de-DE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1407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71600" y="1295400"/>
            <a:ext cx="7611120" cy="55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0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600200" y="381000"/>
            <a:ext cx="7391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C00000"/>
                </a:solidFill>
                <a:latin typeface="Calibri"/>
              </a:rPr>
              <a:t>Composante 7: Recherche des contacts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24000" y="1295400"/>
            <a:ext cx="7467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smtClean="0">
                <a:latin typeface="Calibri"/>
                <a:cs typeface="Calibri"/>
              </a:rPr>
              <a:t>Forces</a:t>
            </a:r>
          </a:p>
          <a:p>
            <a:pPr marL="285750" lvl="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Existence de Points Focaux au niveau des 40 Districts sanitaires, 6 Régions sanitaires et un noyau au niveau national</a:t>
            </a:r>
          </a:p>
          <a:p>
            <a:pPr marL="285750" lvl="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Le suivi des contacts se réalise en partenariat avec la Croix-Rouge Togolaise qui dispose d’un réseau de volontaires</a:t>
            </a:r>
          </a:p>
          <a:p>
            <a:pPr>
              <a:spcBef>
                <a:spcPts val="600"/>
              </a:spcBef>
            </a:pPr>
            <a:endParaRPr lang="fr-FR" dirty="0" smtClean="0">
              <a:latin typeface="Calibri"/>
              <a:cs typeface="Calibri"/>
            </a:endParaRPr>
          </a:p>
          <a:p>
            <a:pPr>
              <a:spcBef>
                <a:spcPts val="600"/>
              </a:spcBef>
            </a:pPr>
            <a:r>
              <a:rPr lang="fr-FR" b="1" dirty="0" smtClean="0">
                <a:latin typeface="Calibri"/>
                <a:cs typeface="Calibri"/>
              </a:rPr>
              <a:t>Recommandations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Elaborer des </a:t>
            </a:r>
            <a:r>
              <a:rPr lang="fr-FR" b="1" dirty="0">
                <a:solidFill>
                  <a:srgbClr val="C00000"/>
                </a:solidFill>
                <a:latin typeface="Calibri"/>
                <a:cs typeface="Calibri"/>
              </a:rPr>
              <a:t>procédures </a:t>
            </a:r>
            <a:r>
              <a:rPr lang="fr-FR" dirty="0">
                <a:latin typeface="Calibri"/>
                <a:cs typeface="Calibri"/>
              </a:rPr>
              <a:t>pour la définition d’un contact et son suivi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b="1" dirty="0">
                <a:solidFill>
                  <a:srgbClr val="C00000"/>
                </a:solidFill>
                <a:latin typeface="Calibri"/>
                <a:cs typeface="Calibri"/>
              </a:rPr>
              <a:t>Identifier et former </a:t>
            </a:r>
            <a:r>
              <a:rPr lang="fr-FR" dirty="0">
                <a:latin typeface="Calibri"/>
                <a:cs typeface="Calibri"/>
              </a:rPr>
              <a:t>des équipes pour la recherche des contacts en collaboration avec la Croix- Rouge dans chacune des régions du pays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Développer </a:t>
            </a:r>
            <a:r>
              <a:rPr lang="fr-FR" dirty="0">
                <a:latin typeface="Calibri"/>
                <a:cs typeface="Calibri"/>
              </a:rPr>
              <a:t>et disséminer des </a:t>
            </a:r>
            <a:r>
              <a:rPr lang="fr-FR" b="1" dirty="0">
                <a:solidFill>
                  <a:srgbClr val="C00000"/>
                </a:solidFill>
                <a:latin typeface="Calibri"/>
                <a:cs typeface="Calibri"/>
              </a:rPr>
              <a:t>protocoles simples</a:t>
            </a:r>
            <a:r>
              <a:rPr lang="fr-FR" dirty="0">
                <a:latin typeface="Calibri"/>
                <a:cs typeface="Calibri"/>
              </a:rPr>
              <a:t> et très clairs pour le suivi des contacts par les volontaires</a:t>
            </a:r>
            <a:r>
              <a:rPr lang="en-US" dirty="0">
                <a:latin typeface="Calibri"/>
                <a:cs typeface="Calibri"/>
              </a:rPr>
              <a:t> </a:t>
            </a:r>
            <a:endParaRPr lang="fr-FR" dirty="0"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Mettre </a:t>
            </a:r>
            <a:r>
              <a:rPr lang="fr-FR" dirty="0">
                <a:latin typeface="Calibri"/>
                <a:cs typeface="Calibri"/>
              </a:rPr>
              <a:t>en place un système de </a:t>
            </a:r>
            <a:r>
              <a:rPr lang="fr-FR" dirty="0">
                <a:solidFill>
                  <a:srgbClr val="C00000"/>
                </a:solidFill>
                <a:latin typeface="Calibri"/>
                <a:cs typeface="Calibri"/>
              </a:rPr>
              <a:t>formations en cascade</a:t>
            </a:r>
            <a:r>
              <a:rPr lang="fr-FR" dirty="0">
                <a:latin typeface="Calibri"/>
                <a:cs typeface="Calibri"/>
              </a:rPr>
              <a:t> au niveau des districts sanitaires </a:t>
            </a:r>
            <a:endParaRPr lang="fr-FR" dirty="0" smtClean="0"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fr-FR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569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71600" y="1295400"/>
            <a:ext cx="7611120" cy="55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0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600200" y="381000"/>
            <a:ext cx="7391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C00000"/>
                </a:solidFill>
                <a:latin typeface="Calibri"/>
              </a:rPr>
              <a:t>Composante 8: Laboratoires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24000" y="1295400"/>
            <a:ext cx="7467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Forces</a:t>
            </a:r>
          </a:p>
          <a:p>
            <a:pPr marL="285750" indent="-285750"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Le laboratoire de l’Institut national d’hygiène (INH) est le laboratoire de référence nationale en charge de la gestion des prélèvements et </a:t>
            </a:r>
            <a:r>
              <a:rPr lang="fr-FR" dirty="0" smtClean="0">
                <a:latin typeface="Calibri"/>
                <a:cs typeface="Calibri"/>
              </a:rPr>
              <a:t>de l’envoi des échantillons pour le diagnostic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Des </a:t>
            </a:r>
            <a:r>
              <a:rPr lang="fr-FR" dirty="0">
                <a:latin typeface="Calibri"/>
                <a:cs typeface="Calibri"/>
              </a:rPr>
              <a:t>laboratoires de référence internationaux ont été retenus </a:t>
            </a:r>
            <a:endParaRPr lang="fr-FR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Un système de transport et d’expédition des prélèvements existe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Recommendations</a:t>
            </a: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Limiter les analyses – ajuster les procédures</a:t>
            </a: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b="1" dirty="0">
                <a:solidFill>
                  <a:srgbClr val="C00000"/>
                </a:solidFill>
                <a:latin typeface="Calibri"/>
                <a:cs typeface="Calibri"/>
              </a:rPr>
              <a:t>Former</a:t>
            </a: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 et sensibiliser tout le personnel des laboratoires</a:t>
            </a:r>
          </a:p>
          <a:p>
            <a:pPr marL="285750" indent="-285750">
              <a:buFont typeface="Arial"/>
              <a:buChar char="•"/>
            </a:pPr>
            <a:endParaRPr lang="fr-FR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de-D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983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71600" y="1295400"/>
            <a:ext cx="7611120" cy="55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0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600200" y="381000"/>
            <a:ext cx="7391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C00000"/>
                </a:solidFill>
                <a:latin typeface="Calibri"/>
              </a:rPr>
              <a:t>Composante 9: Moyens aux points d’entrée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24000" y="1295400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b="1" dirty="0" smtClean="0">
                <a:latin typeface="Calibri"/>
                <a:cs typeface="Calibri"/>
              </a:rPr>
              <a:t>Forces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Un screening est assuré aux points d’entrée aérien, maritime et certains points d’entrée terrestres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L’institut national d’hygiène a affecté des ressources humaines formées </a:t>
            </a:r>
          </a:p>
          <a:p>
            <a:pPr>
              <a:spcBef>
                <a:spcPts val="600"/>
              </a:spcBef>
            </a:pPr>
            <a:endParaRPr lang="fr-FR" b="1" dirty="0" smtClean="0">
              <a:latin typeface="Calibri"/>
              <a:cs typeface="Calibri"/>
            </a:endParaRPr>
          </a:p>
          <a:p>
            <a:pPr>
              <a:spcBef>
                <a:spcPts val="600"/>
              </a:spcBef>
            </a:pPr>
            <a:r>
              <a:rPr lang="fr-FR" b="1" dirty="0" smtClean="0">
                <a:latin typeface="Calibri"/>
                <a:cs typeface="Calibri"/>
              </a:rPr>
              <a:t>Recommandations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1480" y="3057487"/>
            <a:ext cx="738252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Accélérer la préparation des lieux d’isolement au niveau de points d’entrée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Sensibiliser le personnel déployé dans tous les secteurs aux points d’entrée</a:t>
            </a:r>
          </a:p>
        </p:txBody>
      </p:sp>
    </p:spTree>
    <p:extLst>
      <p:ext uri="{BB962C8B-B14F-4D97-AF65-F5344CB8AC3E}">
        <p14:creationId xmlns:p14="http://schemas.microsoft.com/office/powerpoint/2010/main" val="1907066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71600" y="1295400"/>
            <a:ext cx="7611120" cy="55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0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600200" y="381000"/>
            <a:ext cx="7391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C00000"/>
                </a:solidFill>
                <a:latin typeface="Calibri"/>
              </a:rPr>
              <a:t>Composante 10: Budget global pour la flambée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24000" y="1295400"/>
            <a:ext cx="7467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/>
                <a:cs typeface="Calibri"/>
              </a:rPr>
              <a:t>Forces</a:t>
            </a:r>
          </a:p>
          <a:p>
            <a:pPr marL="285750" indent="-285750"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Un budget détaillé est associé au plan de riposte</a:t>
            </a:r>
            <a:r>
              <a:rPr lang="en-US" dirty="0">
                <a:latin typeface="Calibri"/>
                <a:cs typeface="Calibri"/>
              </a:rPr>
              <a:t> </a:t>
            </a:r>
            <a:endParaRPr lang="fr-FR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Des ressources supplémentaires semblent avoir été identifiées</a:t>
            </a:r>
          </a:p>
          <a:p>
            <a:pPr marL="285750" indent="-285750"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Les partenaires techniques et financiers sont invités aux sessions hebdomadaires du Comité de Gestion de la Lutte </a:t>
            </a:r>
            <a:endParaRPr lang="fr-FR" dirty="0" smtClean="0">
              <a:latin typeface="Calibri"/>
              <a:cs typeface="Calibri"/>
            </a:endParaRPr>
          </a:p>
          <a:p>
            <a:endParaRPr lang="fr-FR" dirty="0" smtClean="0">
              <a:latin typeface="Calibri"/>
              <a:cs typeface="Calibri"/>
            </a:endParaRPr>
          </a:p>
          <a:p>
            <a:r>
              <a:rPr lang="fr-FR" b="1" dirty="0" smtClean="0">
                <a:latin typeface="Calibri"/>
                <a:cs typeface="Calibri"/>
              </a:rPr>
              <a:t>Recommandations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b="1" dirty="0">
                <a:solidFill>
                  <a:srgbClr val="C00000"/>
                </a:solidFill>
                <a:latin typeface="Calibri"/>
                <a:cs typeface="Calibri"/>
              </a:rPr>
              <a:t>Hiérarchiser le budget</a:t>
            </a:r>
            <a:r>
              <a:rPr lang="fr-FR" dirty="0">
                <a:latin typeface="Calibri"/>
                <a:cs typeface="Calibri"/>
              </a:rPr>
              <a:t> pour faire apparaître les actions prioritaires</a:t>
            </a:r>
            <a:r>
              <a:rPr lang="en-US" dirty="0">
                <a:latin typeface="Calibri"/>
                <a:cs typeface="Calibri"/>
              </a:rPr>
              <a:t> </a:t>
            </a:r>
            <a:endParaRPr lang="en-US" dirty="0" smtClean="0"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Vérifier la disponibilité de </a:t>
            </a:r>
            <a:r>
              <a:rPr lang="fr-FR" dirty="0">
                <a:solidFill>
                  <a:srgbClr val="C00000"/>
                </a:solidFill>
                <a:latin typeface="Calibri"/>
                <a:cs typeface="Calibri"/>
              </a:rPr>
              <a:t>liquidités</a:t>
            </a:r>
            <a:r>
              <a:rPr lang="fr-FR" dirty="0">
                <a:latin typeface="Calibri"/>
                <a:cs typeface="Calibri"/>
              </a:rPr>
              <a:t> nationales</a:t>
            </a:r>
            <a:r>
              <a:rPr lang="en-US" dirty="0">
                <a:latin typeface="Calibri"/>
                <a:cs typeface="Calibri"/>
              </a:rPr>
              <a:t> </a:t>
            </a:r>
            <a:endParaRPr lang="en-US" dirty="0" smtClean="0"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Utiliser le Comité de Gestion des Maladies ou tout autre mécanisme de coordination qui serait mise en place pour évoluer vers une </a:t>
            </a:r>
            <a:r>
              <a:rPr lang="fr-FR" b="1" dirty="0">
                <a:solidFill>
                  <a:srgbClr val="C00000"/>
                </a:solidFill>
                <a:latin typeface="Calibri"/>
                <a:cs typeface="Calibri"/>
              </a:rPr>
              <a:t>plateforme de concertation des partenaires financiers</a:t>
            </a:r>
            <a:r>
              <a:rPr lang="en-US" dirty="0">
                <a:latin typeface="Calibri"/>
                <a:cs typeface="Calibri"/>
              </a:rPr>
              <a:t> </a:t>
            </a:r>
            <a:endParaRPr lang="en-US" dirty="0" smtClean="0"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err="1" smtClean="0">
                <a:latin typeface="Calibri"/>
                <a:cs typeface="Calibri"/>
              </a:rPr>
              <a:t>Mise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à</a:t>
            </a:r>
            <a:r>
              <a:rPr lang="en-US" dirty="0" smtClean="0">
                <a:latin typeface="Calibri"/>
                <a:cs typeface="Calibri"/>
              </a:rPr>
              <a:t> disposition des </a:t>
            </a:r>
            <a:r>
              <a:rPr lang="en-US" dirty="0" err="1" smtClean="0">
                <a:latin typeface="Calibri"/>
                <a:cs typeface="Calibri"/>
              </a:rPr>
              <a:t>ressources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financières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afin</a:t>
            </a:r>
            <a:r>
              <a:rPr lang="en-US" dirty="0" smtClean="0">
                <a:latin typeface="Calibri"/>
                <a:cs typeface="Calibri"/>
              </a:rPr>
              <a:t> de </a:t>
            </a:r>
            <a:r>
              <a:rPr lang="en-US" dirty="0" err="1" smtClean="0">
                <a:latin typeface="Calibri"/>
                <a:cs typeface="Calibri"/>
              </a:rPr>
              <a:t>permettre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une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alibri"/>
                <a:cs typeface="Calibri"/>
              </a:rPr>
              <a:t>mise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 en oeuvre </a:t>
            </a:r>
            <a:r>
              <a:rPr lang="en-US" dirty="0" err="1" smtClean="0">
                <a:solidFill>
                  <a:srgbClr val="C00000"/>
                </a:solidFill>
                <a:latin typeface="Calibri"/>
                <a:cs typeface="Calibri"/>
              </a:rPr>
              <a:t>rapide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 des </a:t>
            </a:r>
            <a:r>
              <a:rPr lang="en-US" dirty="0" err="1" smtClean="0">
                <a:solidFill>
                  <a:srgbClr val="C00000"/>
                </a:solidFill>
                <a:latin typeface="Calibri"/>
                <a:cs typeface="Calibri"/>
              </a:rPr>
              <a:t>priorités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alibri"/>
                <a:cs typeface="Calibri"/>
              </a:rPr>
              <a:t>opérationnelles</a:t>
            </a:r>
            <a:endParaRPr lang="fr-FR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95827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71600" y="1295400"/>
            <a:ext cx="7611120" cy="55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0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616122" y="26158"/>
            <a:ext cx="7391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C00000"/>
                </a:solidFill>
                <a:latin typeface="Calibri"/>
              </a:rPr>
              <a:t>Conclusion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79010" y="888480"/>
            <a:ext cx="78483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fr-FR" sz="1900" dirty="0" smtClean="0">
                <a:latin typeface="Calibri"/>
                <a:cs typeface="Calibri"/>
              </a:rPr>
              <a:t>Le Togo a mis en place la structure nécessaire pour se préparer et riposter rapidement </a:t>
            </a:r>
            <a:endParaRPr lang="fr-FR" sz="1900" dirty="0">
              <a:latin typeface="Calibri"/>
              <a:cs typeface="Calibri"/>
            </a:endParaRP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fr-FR" sz="1900" dirty="0" smtClean="0">
                <a:latin typeface="Calibri"/>
                <a:cs typeface="Calibri"/>
              </a:rPr>
              <a:t>Grace à la collaboration entière des partenaires, l'équipe de mission a pu faire des recommandations techniques et stratégiques pour s'assurer de la détection rapide et d'une riposte immédiate. En particulier :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fr-FR" sz="1900" dirty="0" smtClean="0">
                <a:latin typeface="Calibri"/>
                <a:cs typeface="Calibri"/>
              </a:rPr>
              <a:t>Définir une chaîne de commandement claire afin de répondre rapidement et de manière adéquates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fr-FR" sz="1900" dirty="0" smtClean="0">
                <a:latin typeface="Calibri"/>
                <a:cs typeface="Calibri"/>
              </a:rPr>
              <a:t>Travailler sur les formations et les procédures pour toutes les composantes de la préparation et de la réponse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fr-FR" sz="1900" dirty="0" smtClean="0">
                <a:latin typeface="Calibri"/>
                <a:cs typeface="Calibri"/>
              </a:rPr>
              <a:t>Assurer les ressources financières et humaines pour éviter l'amplification du virus et l'évolution vers une épidémie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fr-FR" sz="1900" dirty="0" smtClean="0">
                <a:latin typeface="Calibri"/>
                <a:cs typeface="Calibri"/>
              </a:rPr>
              <a:t>Dynamiser les actions de mobilisation sociale ; décentraliser la sensibilisation et la mobilisation des communautés avec les partenaires 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fr-FR" sz="1900" dirty="0" smtClean="0">
                <a:latin typeface="Calibri"/>
                <a:cs typeface="Calibri"/>
              </a:rPr>
              <a:t>Renforcer au plus vite la concertation avec les partenaires techniques et financiers pour faire émerger les opportunités</a:t>
            </a:r>
            <a:endParaRPr lang="fr-FR" sz="19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46434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00680" y="1141446"/>
            <a:ext cx="3048000" cy="2514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60000"/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Caractéristiques de transmission Ebola</a:t>
            </a:r>
          </a:p>
          <a:p>
            <a:pPr>
              <a:lnSpc>
                <a:spcPct val="100000"/>
              </a:lnSpc>
              <a:buSzPct val="60000"/>
            </a:pPr>
            <a:endParaRPr lang="fr-FR" sz="2000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buSzPct val="60000"/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Objectifs de la mission</a:t>
            </a:r>
          </a:p>
          <a:p>
            <a:pPr>
              <a:lnSpc>
                <a:spcPct val="100000"/>
              </a:lnSpc>
              <a:buSzPct val="60000"/>
            </a:pPr>
            <a:endParaRPr lang="fr-FR" sz="2000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buSzPct val="60000"/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Méthodologie</a:t>
            </a:r>
          </a:p>
          <a:p>
            <a:pPr>
              <a:lnSpc>
                <a:spcPct val="100000"/>
              </a:lnSpc>
              <a:buSzPct val="60000"/>
            </a:pPr>
            <a:endParaRPr lang="fr-FR" sz="2000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buSzPct val="60000"/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Résultats de la mission</a:t>
            </a:r>
          </a:p>
          <a:p>
            <a:pPr>
              <a:lnSpc>
                <a:spcPct val="100000"/>
              </a:lnSpc>
              <a:buSzPct val="60000"/>
            </a:pPr>
            <a:endParaRPr lang="fr-FR" sz="2000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buSzPct val="60000"/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Recommandations préliminaires</a:t>
            </a:r>
          </a:p>
          <a:p>
            <a:pPr marL="342900" indent="-342900">
              <a:lnSpc>
                <a:spcPct val="100000"/>
              </a:lnSpc>
              <a:buSzPct val="60000"/>
              <a:buFont typeface="Arial"/>
              <a:buChar char="•"/>
            </a:pPr>
            <a:endParaRPr lang="fr-FR" sz="2000" b="1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buSzPct val="60000"/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C</a:t>
            </a:r>
            <a:r>
              <a:rPr lang="fr-FR" sz="2000" smtClean="0">
                <a:solidFill>
                  <a:srgbClr val="000000"/>
                </a:solidFill>
                <a:latin typeface="Calibri"/>
              </a:rPr>
              <a:t>onclusion</a:t>
            </a:r>
            <a:endParaRPr lang="fr-FR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2000" dirty="0"/>
          </a:p>
        </p:txBody>
      </p:sp>
      <p:sp>
        <p:nvSpPr>
          <p:cNvPr id="54" name="CustomShape 3"/>
          <p:cNvSpPr/>
          <p:nvPr/>
        </p:nvSpPr>
        <p:spPr>
          <a:xfrm>
            <a:off x="1623960" y="0"/>
            <a:ext cx="7391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C00000"/>
                </a:solidFill>
                <a:latin typeface="Calibri"/>
              </a:rPr>
              <a:t>Ordre du jour</a:t>
            </a:r>
            <a:endParaRPr lang="fr-FR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02" y="1130295"/>
            <a:ext cx="4376018" cy="437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3153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71600" y="1295400"/>
            <a:ext cx="7611120" cy="55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0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591560" y="481894"/>
            <a:ext cx="7391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333399"/>
                </a:solidFill>
                <a:latin typeface="Calibri"/>
              </a:rPr>
              <a:t>Nous vous remercions de votre attention.</a:t>
            </a:r>
            <a:endParaRPr lang="fr-F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21872" r="65467" b="9699"/>
          <a:stretch/>
        </p:blipFill>
        <p:spPr bwMode="auto">
          <a:xfrm>
            <a:off x="3048000" y="1405131"/>
            <a:ext cx="3845352" cy="5005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0299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71600" y="1143000"/>
            <a:ext cx="7611120" cy="55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600200" y="228600"/>
            <a:ext cx="7391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C00000"/>
                </a:solidFill>
                <a:latin typeface="Calibri"/>
              </a:rPr>
              <a:t>Caractéristiques du virus à maladie Ebola (MVE)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447800" y="1371600"/>
            <a:ext cx="3505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dirty="0" smtClean="0">
                <a:latin typeface="Calibri"/>
                <a:cs typeface="Calibri"/>
              </a:rPr>
              <a:t>Maladie virale avec une létalité entre 40 et 90%</a:t>
            </a:r>
          </a:p>
          <a:p>
            <a:endParaRPr lang="fr-FR" sz="20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latin typeface="Calibri"/>
                <a:cs typeface="Calibri"/>
              </a:rPr>
              <a:t>Pas de vaccins</a:t>
            </a:r>
          </a:p>
          <a:p>
            <a:endParaRPr lang="fr-FR" sz="20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latin typeface="Calibri"/>
                <a:cs typeface="Calibri"/>
              </a:rPr>
              <a:t>Pas de médicaments</a:t>
            </a:r>
          </a:p>
          <a:p>
            <a:endParaRPr lang="fr-FR" sz="20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latin typeface="Calibri"/>
                <a:cs typeface="Calibri"/>
              </a:rPr>
              <a:t>Dans les épidémies précédentes, la transmission a été interrompue par des mesures locales</a:t>
            </a:r>
          </a:p>
          <a:p>
            <a:endParaRPr lang="fr-FR" sz="2000" dirty="0" smtClean="0">
              <a:latin typeface="Calibri"/>
              <a:cs typeface="Calibri"/>
            </a:endParaRPr>
          </a:p>
          <a:p>
            <a:endParaRPr lang="fr-FR" dirty="0" smtClean="0">
              <a:latin typeface="Calibri"/>
              <a:cs typeface="Calibri"/>
            </a:endParaRPr>
          </a:p>
          <a:p>
            <a:endParaRPr lang="fr-FR" dirty="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1" t="56931" r="26679" b="6377"/>
          <a:stretch/>
        </p:blipFill>
        <p:spPr bwMode="auto">
          <a:xfrm>
            <a:off x="5162292" y="2015741"/>
            <a:ext cx="3886200" cy="268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2"/>
          <p:cNvSpPr/>
          <p:nvPr/>
        </p:nvSpPr>
        <p:spPr>
          <a:xfrm>
            <a:off x="1605776" y="5065200"/>
            <a:ext cx="6477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C00000"/>
                </a:solidFill>
                <a:latin typeface="Calibri"/>
                <a:cs typeface="Calibri"/>
              </a:rPr>
              <a:t>Les clés du succès :</a:t>
            </a:r>
          </a:p>
          <a:p>
            <a:pPr marL="285750" indent="-285750">
              <a:buFont typeface="Arial"/>
              <a:buChar char="•"/>
            </a:pPr>
            <a:r>
              <a:rPr lang="fr-FR" sz="200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lang="fr-FR" sz="2000" dirty="0" smtClean="0">
                <a:solidFill>
                  <a:srgbClr val="C00000"/>
                </a:solidFill>
                <a:latin typeface="Calibri"/>
                <a:cs typeface="Calibri"/>
              </a:rPr>
              <a:t>epérer rapidement les cas</a:t>
            </a: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solidFill>
                  <a:srgbClr val="C00000"/>
                </a:solidFill>
                <a:latin typeface="Calibri"/>
                <a:cs typeface="Calibri"/>
              </a:rPr>
              <a:t>Suivre les contacts pour éviter les chaines de transmission</a:t>
            </a: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solidFill>
                  <a:srgbClr val="C00000"/>
                </a:solidFill>
                <a:latin typeface="Calibri"/>
                <a:cs typeface="Calibri"/>
              </a:rPr>
              <a:t>Prendre en charge les cas, y compris les décès</a:t>
            </a:r>
          </a:p>
          <a:p>
            <a:endParaRPr lang="fr-FR" sz="2000" dirty="0" smtClean="0">
              <a:latin typeface="Calibri"/>
              <a:cs typeface="Calibri"/>
            </a:endParaRPr>
          </a:p>
          <a:p>
            <a:endParaRPr lang="fr-FR" dirty="0" smtClean="0">
              <a:latin typeface="Calibri"/>
              <a:cs typeface="Calibri"/>
            </a:endParaRPr>
          </a:p>
          <a:p>
            <a:endParaRPr 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9183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71600" y="1143000"/>
            <a:ext cx="7611120" cy="55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623960" y="0"/>
            <a:ext cx="7391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C00000"/>
                </a:solidFill>
                <a:latin typeface="Calibri"/>
              </a:rPr>
              <a:t>Caractéristiques de transmission du MVE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598254" y="1330380"/>
            <a:ext cx="7391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alibri"/>
                <a:cs typeface="Calibri"/>
              </a:rPr>
              <a:t>Actuellement la transmission se fait </a:t>
            </a:r>
            <a:r>
              <a:rPr lang="fr-FR" sz="2000" b="1" dirty="0" smtClean="0">
                <a:solidFill>
                  <a:srgbClr val="C00000"/>
                </a:solidFill>
                <a:latin typeface="Calibri"/>
                <a:cs typeface="Calibri"/>
              </a:rPr>
              <a:t>de personne à personne</a:t>
            </a:r>
          </a:p>
          <a:p>
            <a:endParaRPr lang="fr-FR" sz="2000" b="1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latin typeface="Calibri"/>
                <a:cs typeface="Calibri"/>
              </a:rPr>
              <a:t>Contact direct avec les fluides corporels d’une personne malade : sang, vomissements, matières fécales, urine, lait maternel, …</a:t>
            </a:r>
          </a:p>
          <a:p>
            <a:endParaRPr lang="fr-FR" sz="20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latin typeface="Calibri"/>
                <a:cs typeface="Calibri"/>
              </a:rPr>
              <a:t>Contamination : contact physique direct: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dirty="0" smtClean="0">
                <a:latin typeface="Calibri"/>
                <a:cs typeface="Calibri"/>
              </a:rPr>
              <a:t>soins funéraires, rites funéraires avec un contact, soins aux malades (médicaux ou familiaux)</a:t>
            </a:r>
          </a:p>
          <a:p>
            <a:endParaRPr lang="fr-FR" sz="20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latin typeface="Calibri"/>
                <a:cs typeface="Calibri"/>
              </a:rPr>
              <a:t>Pas de transmission aérienne</a:t>
            </a:r>
          </a:p>
          <a:p>
            <a:endParaRPr lang="fr-FR" sz="20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latin typeface="Calibri"/>
                <a:cs typeface="Calibri"/>
              </a:rPr>
              <a:t>Pas de transmission avant l’apparition de la fièvre</a:t>
            </a:r>
          </a:p>
          <a:p>
            <a:endParaRPr lang="fr-FR" sz="20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latin typeface="Calibri"/>
                <a:cs typeface="Calibri"/>
              </a:rPr>
              <a:t>Virus sensible aux solutions hydro-alcooliques et à l'eau de javel </a:t>
            </a:r>
          </a:p>
          <a:p>
            <a:endParaRPr lang="fr-FR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9085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71600" y="990600"/>
            <a:ext cx="7611120" cy="55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dirty="0" smtClean="0">
                <a:solidFill>
                  <a:srgbClr val="C00000"/>
                </a:solidFill>
                <a:latin typeface="Calibri"/>
                <a:cs typeface="Calibri"/>
              </a:rPr>
              <a:t>Objectif général de cette mission</a:t>
            </a:r>
          </a:p>
          <a:p>
            <a:pPr>
              <a:lnSpc>
                <a:spcPct val="100000"/>
              </a:lnSpc>
            </a:pPr>
            <a:endParaRPr lang="fr-FR" sz="20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r-FR" sz="2000" dirty="0" smtClean="0">
                <a:latin typeface="Calibri"/>
                <a:cs typeface="Calibri"/>
              </a:rPr>
              <a:t>Evaluer les mesures prévues par le Togo en matière de préparation et de riposte à une flambée de la maladie à virus Ebola (MVE)</a:t>
            </a:r>
          </a:p>
          <a:p>
            <a:pPr>
              <a:lnSpc>
                <a:spcPct val="100000"/>
              </a:lnSpc>
            </a:pPr>
            <a:endParaRPr lang="fr-FR"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r-FR" sz="2000" b="1" dirty="0" smtClean="0">
                <a:solidFill>
                  <a:srgbClr val="C00000"/>
                </a:solidFill>
                <a:latin typeface="Calibri"/>
                <a:cs typeface="Calibri"/>
              </a:rPr>
              <a:t>Objectifs spécifiques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buSzPct val="60000"/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Comprendre le </a:t>
            </a:r>
            <a:r>
              <a:rPr lang="fr-FR" b="1" dirty="0" smtClean="0">
                <a:latin typeface="Calibri"/>
              </a:rPr>
              <a:t>mécanisme de </a:t>
            </a:r>
            <a:r>
              <a:rPr lang="fr-FR" b="1" dirty="0">
                <a:latin typeface="Calibri"/>
              </a:rPr>
              <a:t>gestion des opérations </a:t>
            </a:r>
            <a:r>
              <a:rPr lang="fr-FR" dirty="0">
                <a:latin typeface="Calibri"/>
              </a:rPr>
              <a:t>et des </a:t>
            </a:r>
            <a:r>
              <a:rPr lang="fr-FR" b="1" dirty="0">
                <a:latin typeface="Calibri"/>
              </a:rPr>
              <a:t>chaînes de </a:t>
            </a:r>
            <a:r>
              <a:rPr lang="fr-FR" b="1" dirty="0" smtClean="0">
                <a:latin typeface="Calibri"/>
              </a:rPr>
              <a:t>responsabilité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buSzPct val="60000"/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Confirmer 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les dispositions relatives à la notification, à la </a:t>
            </a:r>
            <a:r>
              <a:rPr lang="fr-FR" b="1" dirty="0" smtClean="0">
                <a:solidFill>
                  <a:srgbClr val="000000"/>
                </a:solidFill>
                <a:latin typeface="Calibri"/>
              </a:rPr>
              <a:t>coordination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, aux </a:t>
            </a:r>
            <a:r>
              <a:rPr lang="fr-FR" b="1" dirty="0" smtClean="0">
                <a:solidFill>
                  <a:srgbClr val="000000"/>
                </a:solidFill>
                <a:latin typeface="Calibri"/>
              </a:rPr>
              <a:t>communications 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internes et publiques (médias)</a:t>
            </a:r>
            <a:endParaRPr lang="fr-FR" dirty="0"/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buSzPct val="60000"/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Evaluer les 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besoins </a:t>
            </a:r>
            <a:r>
              <a:rPr lang="fr-FR" b="1" dirty="0" smtClean="0">
                <a:solidFill>
                  <a:srgbClr val="000000"/>
                </a:solidFill>
                <a:latin typeface="Calibri"/>
              </a:rPr>
              <a:t>logistiques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buSzPct val="60000"/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Confirmer 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la </a:t>
            </a:r>
            <a:r>
              <a:rPr lang="fr-FR" b="1" dirty="0">
                <a:solidFill>
                  <a:srgbClr val="000000"/>
                </a:solidFill>
                <a:latin typeface="Calibri"/>
              </a:rPr>
              <a:t>gestion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appropriée</a:t>
            </a:r>
            <a:r>
              <a:rPr lang="fr-FR" b="1" dirty="0" smtClean="0">
                <a:solidFill>
                  <a:srgbClr val="000000"/>
                </a:solidFill>
                <a:latin typeface="Calibri"/>
              </a:rPr>
              <a:t> des </a:t>
            </a:r>
            <a:r>
              <a:rPr lang="fr-FR" b="1" dirty="0">
                <a:solidFill>
                  <a:srgbClr val="000000"/>
                </a:solidFill>
                <a:latin typeface="Calibri"/>
              </a:rPr>
              <a:t>cas et des </a:t>
            </a:r>
            <a:r>
              <a:rPr lang="fr-FR" b="1" dirty="0" smtClean="0">
                <a:solidFill>
                  <a:srgbClr val="000000"/>
                </a:solidFill>
                <a:latin typeface="Calibri"/>
              </a:rPr>
              <a:t>contacts</a:t>
            </a:r>
            <a:endParaRPr lang="fr-FR" b="1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buSzPct val="60000"/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Examiner 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les dispositions relatives 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aux </a:t>
            </a:r>
            <a:r>
              <a:rPr lang="fr-FR" b="1" dirty="0" smtClean="0">
                <a:solidFill>
                  <a:srgbClr val="000000"/>
                </a:solidFill>
                <a:latin typeface="Calibri"/>
              </a:rPr>
              <a:t>prélèvements </a:t>
            </a:r>
            <a:r>
              <a:rPr lang="fr-FR" b="1" dirty="0">
                <a:solidFill>
                  <a:srgbClr val="000000"/>
                </a:solidFill>
                <a:latin typeface="Calibri"/>
              </a:rPr>
              <a:t>et au </a:t>
            </a:r>
            <a:r>
              <a:rPr lang="fr-FR" b="1" dirty="0" smtClean="0">
                <a:solidFill>
                  <a:srgbClr val="000000"/>
                </a:solidFill>
                <a:latin typeface="Calibri"/>
              </a:rPr>
              <a:t>laboratoire</a:t>
            </a:r>
            <a:endParaRPr lang="fr-FR" b="1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buSzPct val="60000"/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Examiner 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les 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mesures aux </a:t>
            </a:r>
            <a:r>
              <a:rPr lang="fr-FR" b="1" dirty="0">
                <a:solidFill>
                  <a:srgbClr val="000000"/>
                </a:solidFill>
                <a:latin typeface="Calibri"/>
              </a:rPr>
              <a:t>points d’entrée</a:t>
            </a:r>
          </a:p>
          <a:p>
            <a:pPr>
              <a:lnSpc>
                <a:spcPct val="100000"/>
              </a:lnSpc>
            </a:pPr>
            <a:endParaRPr lang="fr-FR" sz="2000" b="1" dirty="0" smtClean="0"/>
          </a:p>
          <a:p>
            <a:pPr>
              <a:lnSpc>
                <a:spcPct val="100000"/>
              </a:lnSpc>
            </a:pPr>
            <a:endParaRPr lang="fr-FR" sz="2000" dirty="0"/>
          </a:p>
        </p:txBody>
      </p:sp>
      <p:sp>
        <p:nvSpPr>
          <p:cNvPr id="54" name="CustomShape 3"/>
          <p:cNvSpPr/>
          <p:nvPr/>
        </p:nvSpPr>
        <p:spPr>
          <a:xfrm>
            <a:off x="1623960" y="0"/>
            <a:ext cx="7391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C00000"/>
                </a:solidFill>
                <a:latin typeface="Calibri"/>
              </a:rPr>
              <a:t>Objectifs de la mission</a:t>
            </a:r>
            <a:endParaRPr lang="fr-F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549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71600" y="685800"/>
            <a:ext cx="7611120" cy="55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60000"/>
            </a:pPr>
            <a:endParaRPr lang="fr-FR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SzPct val="60000"/>
              <a:buFont typeface="Arial"/>
              <a:buChar char="•"/>
            </a:pPr>
            <a:endParaRPr lang="fr-FR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SzPct val="60000"/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Calibri"/>
                <a:cs typeface="Calibri"/>
              </a:rPr>
              <a:t>Etude documentaire</a:t>
            </a:r>
          </a:p>
          <a:p>
            <a:pPr marL="342900" indent="-342900">
              <a:lnSpc>
                <a:spcPct val="100000"/>
              </a:lnSpc>
              <a:buSzPct val="60000"/>
              <a:buFont typeface="Arial"/>
              <a:buChar char="•"/>
            </a:pPr>
            <a:endParaRPr lang="fr-FR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SzPct val="60000"/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Calibri"/>
                <a:cs typeface="Calibri"/>
              </a:rPr>
              <a:t>Réunions avec des représentants des institutions internationales</a:t>
            </a:r>
          </a:p>
          <a:p>
            <a:pPr>
              <a:lnSpc>
                <a:spcPct val="100000"/>
              </a:lnSpc>
              <a:buSzPct val="60000"/>
            </a:pPr>
            <a:endParaRPr lang="fr-FR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SzPct val="60000"/>
              <a:buFont typeface="Arial"/>
              <a:buChar char="•"/>
            </a:pPr>
            <a:r>
              <a:rPr lang="fr-FR" sz="2000" b="1" dirty="0" smtClean="0">
                <a:solidFill>
                  <a:srgbClr val="000000"/>
                </a:solidFill>
                <a:latin typeface="Calibri"/>
                <a:cs typeface="Calibri"/>
              </a:rPr>
              <a:t>Visites de terrain</a:t>
            </a:r>
          </a:p>
          <a:p>
            <a:pPr marL="800100" lvl="1" indent="-342900">
              <a:buSzPct val="60000"/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Calibri"/>
                <a:cs typeface="Calibri"/>
              </a:rPr>
              <a:t>Centre hospitalier universitaire</a:t>
            </a:r>
          </a:p>
          <a:p>
            <a:pPr marL="800100" lvl="1" indent="-342900">
              <a:buSzPct val="60000"/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Calibri"/>
                <a:cs typeface="Calibri"/>
              </a:rPr>
              <a:t>Centre d’isolement</a:t>
            </a:r>
          </a:p>
          <a:p>
            <a:pPr marL="800100" lvl="1" indent="-342900">
              <a:buSzPct val="60000"/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Calibri"/>
                <a:cs typeface="Calibri"/>
              </a:rPr>
              <a:t>Emplacement du centre de traitement Ebola (CTE)</a:t>
            </a:r>
          </a:p>
          <a:p>
            <a:pPr marL="800100" lvl="1" indent="-342900">
              <a:buSzPct val="60000"/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Calibri"/>
                <a:cs typeface="Calibri"/>
              </a:rPr>
              <a:t>Centres de santé</a:t>
            </a:r>
          </a:p>
          <a:p>
            <a:pPr marL="800100" lvl="1" indent="-342900">
              <a:buSzPct val="60000"/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Calibri"/>
                <a:cs typeface="Calibri"/>
              </a:rPr>
              <a:t>Laboratoires</a:t>
            </a:r>
          </a:p>
          <a:p>
            <a:pPr marL="800100" lvl="1" indent="-342900">
              <a:buSzPct val="60000"/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Calibri"/>
                <a:cs typeface="Calibri"/>
              </a:rPr>
              <a:t>Bureau de la ligne verte</a:t>
            </a:r>
          </a:p>
          <a:p>
            <a:pPr marL="800100" lvl="1" indent="-342900">
              <a:buSzPct val="60000"/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Calibri"/>
                <a:cs typeface="Calibri"/>
              </a:rPr>
              <a:t>Postes frontaliers terrestre, aérien et maritime</a:t>
            </a:r>
          </a:p>
          <a:p>
            <a:pPr lvl="1">
              <a:buSzPct val="60000"/>
            </a:pPr>
            <a:endParaRPr lang="fr-FR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SzPct val="60000"/>
              <a:buFont typeface="Arial"/>
              <a:buChar char="•"/>
            </a:pPr>
            <a:r>
              <a:rPr lang="fr-FR" sz="2000" b="1" dirty="0" smtClean="0">
                <a:solidFill>
                  <a:srgbClr val="000000"/>
                </a:solidFill>
                <a:latin typeface="Calibri"/>
                <a:cs typeface="Calibri"/>
              </a:rPr>
              <a:t>Exercice de simulation, </a:t>
            </a:r>
            <a:r>
              <a:rPr lang="fr-FR" sz="2000" dirty="0" smtClean="0">
                <a:solidFill>
                  <a:srgbClr val="000000"/>
                </a:solidFill>
                <a:latin typeface="Calibri"/>
                <a:cs typeface="Calibri"/>
              </a:rPr>
              <a:t>utilisation </a:t>
            </a:r>
          </a:p>
          <a:p>
            <a:pPr>
              <a:lnSpc>
                <a:spcPct val="100000"/>
              </a:lnSpc>
              <a:buSzPct val="60000"/>
            </a:pPr>
            <a:r>
              <a:rPr lang="fr-FR" sz="2000" dirty="0" smtClean="0">
                <a:solidFill>
                  <a:srgbClr val="000000"/>
                </a:solidFill>
                <a:latin typeface="Calibri"/>
                <a:cs typeface="Calibri"/>
              </a:rPr>
              <a:t>d'</a:t>
            </a:r>
            <a:r>
              <a:rPr lang="fr-FR" sz="2000" b="1" dirty="0" smtClean="0">
                <a:solidFill>
                  <a:srgbClr val="000000"/>
                </a:solidFill>
                <a:latin typeface="Calibri"/>
                <a:cs typeface="Calibri"/>
              </a:rPr>
              <a:t>une check </a:t>
            </a:r>
            <a:r>
              <a:rPr lang="fr-FR" sz="2000" b="1" dirty="0" err="1" smtClean="0">
                <a:solidFill>
                  <a:srgbClr val="000000"/>
                </a:solidFill>
                <a:latin typeface="Calibri"/>
                <a:cs typeface="Calibri"/>
              </a:rPr>
              <a:t>list</a:t>
            </a:r>
            <a:r>
              <a:rPr lang="fr-FR" sz="2000" b="1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fr-FR" sz="2000" dirty="0" smtClean="0">
                <a:solidFill>
                  <a:srgbClr val="000000"/>
                </a:solidFill>
                <a:latin typeface="Calibri"/>
                <a:cs typeface="Calibri"/>
              </a:rPr>
              <a:t>travaux de groupe </a:t>
            </a:r>
          </a:p>
          <a:p>
            <a:pPr>
              <a:lnSpc>
                <a:spcPct val="100000"/>
              </a:lnSpc>
            </a:pPr>
            <a:endParaRPr lang="fr-FR" sz="20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623960" y="0"/>
            <a:ext cx="7391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C00000"/>
                </a:solidFill>
                <a:latin typeface="Calibri"/>
              </a:rPr>
              <a:t>Méthodologie</a:t>
            </a:r>
          </a:p>
          <a:p>
            <a:pPr algn="ctr">
              <a:lnSpc>
                <a:spcPct val="100000"/>
              </a:lnSpc>
            </a:pPr>
            <a:r>
              <a:rPr lang="fr-FR" b="1" dirty="0" smtClean="0">
                <a:solidFill>
                  <a:srgbClr val="C00000"/>
                </a:solidFill>
                <a:latin typeface="Calibri"/>
              </a:rPr>
              <a:t>Standardisée (18 pays visités en 6 semaines)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4" t="25521" r="23865" b="13194"/>
          <a:stretch/>
        </p:blipFill>
        <p:spPr bwMode="auto">
          <a:xfrm>
            <a:off x="6248400" y="5077900"/>
            <a:ext cx="2734320" cy="159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7383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71600" y="1143000"/>
            <a:ext cx="7611120" cy="55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0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623960" y="0"/>
            <a:ext cx="7391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C00000"/>
                </a:solidFill>
                <a:latin typeface="Calibri"/>
              </a:rPr>
              <a:t>Résultats de la mission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390680" y="828516"/>
            <a:ext cx="76244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Calibri"/>
                <a:cs typeface="Calibri"/>
              </a:rPr>
              <a:t>Gouvernance</a:t>
            </a: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latin typeface="Calibri"/>
                <a:cs typeface="Calibri"/>
              </a:rPr>
              <a:t>Le Gouvernement du Togo a été très réactif; mise en place du Comité </a:t>
            </a:r>
            <a:r>
              <a:rPr lang="fr-FR" sz="2000" dirty="0">
                <a:latin typeface="Calibri"/>
                <a:cs typeface="Calibri"/>
              </a:rPr>
              <a:t>de </a:t>
            </a:r>
            <a:r>
              <a:rPr lang="fr-FR" sz="2000" dirty="0" smtClean="0">
                <a:latin typeface="Calibri"/>
                <a:cs typeface="Calibri"/>
              </a:rPr>
              <a:t>Gestion de la MVE et plan de riposte national, renforcé par des directives.</a:t>
            </a:r>
            <a:endParaRPr lang="en-US" sz="20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Le cadre de coordination </a:t>
            </a:r>
            <a:r>
              <a:rPr lang="en-US" sz="2000" dirty="0" err="1" smtClean="0">
                <a:latin typeface="Calibri"/>
                <a:cs typeface="Calibri"/>
              </a:rPr>
              <a:t>est</a:t>
            </a:r>
            <a:r>
              <a:rPr lang="en-US" sz="2000" dirty="0" smtClean="0">
                <a:latin typeface="Calibri"/>
                <a:cs typeface="Calibri"/>
              </a:rPr>
              <a:t> en place et correspond aux </a:t>
            </a:r>
            <a:r>
              <a:rPr lang="en-US" sz="2000" dirty="0" err="1" smtClean="0">
                <a:latin typeface="Calibri"/>
                <a:cs typeface="Calibri"/>
              </a:rPr>
              <a:t>recommandations</a:t>
            </a:r>
            <a:r>
              <a:rPr lang="en-US" sz="2000" dirty="0" smtClean="0">
                <a:latin typeface="Calibri"/>
                <a:cs typeface="Calibri"/>
              </a:rPr>
              <a:t> de </a:t>
            </a:r>
            <a:r>
              <a:rPr lang="en-US" sz="2000" dirty="0" err="1" smtClean="0">
                <a:latin typeface="Calibri"/>
                <a:cs typeface="Calibri"/>
              </a:rPr>
              <a:t>l'OMS</a:t>
            </a:r>
            <a:endParaRPr lang="en-US" sz="20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  <a:p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Recommandations</a:t>
            </a:r>
          </a:p>
          <a:p>
            <a:endParaRPr lang="fr-FR" sz="2000" u="sng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fr-FR" sz="2000" dirty="0">
                <a:latin typeface="Calibri"/>
                <a:cs typeface="Calibri"/>
              </a:rPr>
              <a:t>Organiser et suivre les comités régionaux en assurant une remontée d’information sur l’état de préparation et les problèmes rencontrés </a:t>
            </a:r>
            <a:endParaRPr lang="fr-FR" sz="20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fr-FR" sz="20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latin typeface="Calibri"/>
                <a:cs typeface="Calibri"/>
              </a:rPr>
              <a:t>Doter le comité des capacités de gestion techniques et financières – priorités et budget à hiérarchiser </a:t>
            </a:r>
          </a:p>
          <a:p>
            <a:r>
              <a:rPr lang="fr-FR" sz="2000" dirty="0">
                <a:latin typeface="Calibri"/>
                <a:cs typeface="Calibri"/>
              </a:rPr>
              <a:t>	</a:t>
            </a:r>
            <a:r>
              <a:rPr lang="fr-FR" sz="2000" dirty="0" smtClean="0">
                <a:latin typeface="Calibri"/>
                <a:cs typeface="Calibri"/>
              </a:rPr>
              <a:t>Paradigme </a:t>
            </a:r>
            <a:r>
              <a:rPr lang="fr-FR" sz="2000" dirty="0">
                <a:latin typeface="Calibri"/>
                <a:cs typeface="Calibri"/>
              </a:rPr>
              <a:t>gestion </a:t>
            </a:r>
            <a:r>
              <a:rPr lang="fr-FR" sz="2000" i="1" dirty="0">
                <a:latin typeface="Calibri"/>
                <a:cs typeface="Calibri"/>
              </a:rPr>
              <a:t>vs</a:t>
            </a:r>
            <a:r>
              <a:rPr lang="fr-FR" sz="2000" dirty="0">
                <a:latin typeface="Calibri"/>
                <a:cs typeface="Calibri"/>
              </a:rPr>
              <a:t> investissement dans le système de santé</a:t>
            </a:r>
          </a:p>
          <a:p>
            <a:pPr marL="342900" indent="-342900">
              <a:buFont typeface="Arial"/>
              <a:buChar char="•"/>
            </a:pPr>
            <a:endParaRPr lang="fr-FR" sz="20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7905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71600" y="1143000"/>
            <a:ext cx="7611120" cy="55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0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623960" y="0"/>
            <a:ext cx="7391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C00000"/>
                </a:solidFill>
                <a:latin typeface="Calibri"/>
              </a:rPr>
              <a:t>Résultats de la mission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390680" y="828516"/>
            <a:ext cx="76244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Calibri"/>
                <a:cs typeface="Calibri"/>
              </a:rPr>
              <a:t>Gouvernance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  <a:p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Recommandations (2)</a:t>
            </a:r>
          </a:p>
          <a:p>
            <a:endParaRPr lang="fr-FR" sz="2000" u="sng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latin typeface="Calibri"/>
                <a:cs typeface="Calibri"/>
              </a:rPr>
              <a:t>Mettre </a:t>
            </a:r>
            <a:r>
              <a:rPr lang="fr-FR" sz="2000" dirty="0">
                <a:latin typeface="Calibri"/>
                <a:cs typeface="Calibri"/>
              </a:rPr>
              <a:t>en place un système de mobilisation des ressources sur la base du plan d’action en classant les besoins par priorité et en assurant la complémentarité des ressources </a:t>
            </a:r>
          </a:p>
          <a:p>
            <a:endParaRPr lang="fr-FR" sz="20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latin typeface="Calibri"/>
                <a:cs typeface="Calibri"/>
              </a:rPr>
              <a:t>Plateforme de concertation partenaires Techniques et Financiers à dynamiser</a:t>
            </a:r>
          </a:p>
          <a:p>
            <a:pPr marL="285750" indent="-285750">
              <a:buFont typeface="Arial"/>
              <a:buChar char="•"/>
            </a:pPr>
            <a:endParaRPr lang="fr-FR" sz="20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latin typeface="Calibri"/>
                <a:cs typeface="Calibri"/>
              </a:rPr>
              <a:t>Élaborer </a:t>
            </a:r>
            <a:r>
              <a:rPr lang="fr-FR" sz="2000" dirty="0">
                <a:latin typeface="Calibri"/>
                <a:cs typeface="Calibri"/>
              </a:rPr>
              <a:t>un organigramme fonctionnel </a:t>
            </a:r>
            <a:r>
              <a:rPr lang="fr-FR" sz="2000" dirty="0" smtClean="0">
                <a:latin typeface="Calibri"/>
                <a:cs typeface="Calibri"/>
              </a:rPr>
              <a:t>entre Comité </a:t>
            </a:r>
            <a:r>
              <a:rPr lang="fr-FR" sz="2000" dirty="0">
                <a:latin typeface="Calibri"/>
                <a:cs typeface="Calibri"/>
              </a:rPr>
              <a:t>de </a:t>
            </a:r>
            <a:r>
              <a:rPr lang="fr-FR" sz="2000" dirty="0" smtClean="0">
                <a:latin typeface="Calibri"/>
                <a:cs typeface="Calibri"/>
              </a:rPr>
              <a:t>Gestion /plan ORSEC/Plan multisectoriel  avec AFRICOM – risque de confusion</a:t>
            </a:r>
            <a:endParaRPr lang="fr-FR" sz="20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fr-FR" sz="22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07521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95640" cy="685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sp>
      <p:pic>
        <p:nvPicPr>
          <p:cNvPr id="4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0" y="5065200"/>
            <a:ext cx="1298160" cy="86364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640"/>
            <a:ext cx="1295640" cy="1699200"/>
          </a:xfrm>
          <a:prstGeom prst="rect">
            <a:avLst/>
          </a:prstGeom>
          <a:ln>
            <a:noFill/>
          </a:ln>
        </p:spPr>
      </p:pic>
      <p:pic>
        <p:nvPicPr>
          <p:cNvPr id="5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-8640" y="3463200"/>
            <a:ext cx="1309320" cy="87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4320" y="4334760"/>
            <a:ext cx="1304280" cy="730080"/>
          </a:xfrm>
          <a:prstGeom prst="rect">
            <a:avLst/>
          </a:prstGeom>
          <a:ln>
            <a:noFill/>
          </a:ln>
        </p:spPr>
      </p:pic>
      <p:pic>
        <p:nvPicPr>
          <p:cNvPr id="52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" y="888480"/>
            <a:ext cx="1288080" cy="8838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371600" y="1295400"/>
            <a:ext cx="7611120" cy="55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0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600200" y="304800"/>
            <a:ext cx="7391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C00000"/>
                </a:solidFill>
                <a:latin typeface="Calibri"/>
              </a:rPr>
              <a:t>Composante 2: Equipe d’intervention rapide 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24000" y="1295400"/>
            <a:ext cx="7467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/>
                <a:cs typeface="Calibri"/>
              </a:rPr>
              <a:t>Forces</a:t>
            </a:r>
          </a:p>
          <a:p>
            <a:pPr marL="342900" indent="-342900"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La constitution d’équipes d’investigation est prévue dans le plan </a:t>
            </a:r>
            <a:r>
              <a:rPr lang="fr-FR" dirty="0" smtClean="0">
                <a:latin typeface="Calibri"/>
                <a:cs typeface="Calibri"/>
              </a:rPr>
              <a:t>national et le pays dispose des profils et des compétences requises pour constituer une équipe d’intervention rapide </a:t>
            </a:r>
          </a:p>
          <a:p>
            <a:endParaRPr lang="fr-FR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Les alertes précédentes ont été gérées efficacement </a:t>
            </a:r>
            <a:endParaRPr lang="fr-FR" dirty="0" smtClean="0">
              <a:latin typeface="Calibri"/>
              <a:cs typeface="Calibri"/>
            </a:endParaRPr>
          </a:p>
          <a:p>
            <a:endParaRPr lang="fr-FR" dirty="0" smtClean="0">
              <a:latin typeface="Calibri"/>
              <a:cs typeface="Calibri"/>
            </a:endParaRPr>
          </a:p>
          <a:p>
            <a:r>
              <a:rPr lang="fr-FR" b="1" dirty="0" smtClean="0">
                <a:latin typeface="Calibri"/>
                <a:cs typeface="Calibri"/>
              </a:rPr>
              <a:t>Recommandations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Formaliser </a:t>
            </a:r>
            <a:r>
              <a:rPr lang="fr-FR" dirty="0">
                <a:latin typeface="Calibri"/>
                <a:cs typeface="Calibri"/>
              </a:rPr>
              <a:t>l</a:t>
            </a:r>
            <a:r>
              <a:rPr lang="fr-FR" dirty="0" smtClean="0">
                <a:latin typeface="Calibri"/>
                <a:cs typeface="Calibri"/>
              </a:rPr>
              <a:t>es </a:t>
            </a:r>
            <a:r>
              <a:rPr lang="fr-FR" dirty="0">
                <a:latin typeface="Calibri"/>
                <a:cs typeface="Calibri"/>
              </a:rPr>
              <a:t>équipes d’intervention rapide </a:t>
            </a:r>
            <a:r>
              <a:rPr lang="fr-FR" dirty="0" smtClean="0">
                <a:latin typeface="Calibri"/>
                <a:cs typeface="Calibri"/>
              </a:rPr>
              <a:t>(EIR) pour </a:t>
            </a:r>
            <a:r>
              <a:rPr lang="fr-FR" dirty="0">
                <a:latin typeface="Calibri"/>
                <a:cs typeface="Calibri"/>
              </a:rPr>
              <a:t>la gestion </a:t>
            </a:r>
            <a:endParaRPr lang="fr-FR" dirty="0" smtClean="0">
              <a:latin typeface="Calibri"/>
              <a:cs typeface="Calibri"/>
            </a:endParaRP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Définir un </a:t>
            </a:r>
            <a:r>
              <a:rPr lang="fr-FR" dirty="0" smtClean="0">
                <a:solidFill>
                  <a:srgbClr val="C00000"/>
                </a:solidFill>
                <a:latin typeface="Calibri"/>
                <a:cs typeface="Calibri"/>
              </a:rPr>
              <a:t>mécanisme de mobilisation et de coordination</a:t>
            </a:r>
            <a:r>
              <a:rPr lang="fr-FR" dirty="0" smtClean="0">
                <a:latin typeface="Calibri"/>
                <a:cs typeface="Calibri"/>
              </a:rPr>
              <a:t> des EIR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Etablir des </a:t>
            </a:r>
            <a:r>
              <a:rPr lang="fr-FR" b="1" dirty="0" smtClean="0">
                <a:solidFill>
                  <a:srgbClr val="C00000"/>
                </a:solidFill>
                <a:latin typeface="Calibri"/>
                <a:cs typeface="Calibri"/>
              </a:rPr>
              <a:t>procédures opératoires</a:t>
            </a:r>
            <a:r>
              <a:rPr lang="fr-FR" dirty="0" smtClean="0">
                <a:latin typeface="Calibri"/>
                <a:cs typeface="Calibri"/>
              </a:rPr>
              <a:t> standardisées et former les équipes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fr-FR" dirty="0">
                <a:latin typeface="Calibri"/>
                <a:cs typeface="Calibri"/>
              </a:rPr>
              <a:t>Solliciter auprès de l’OMS et des autres partenaires des experts pour appuyer la </a:t>
            </a:r>
            <a:r>
              <a:rPr lang="fr-FR" b="1" dirty="0">
                <a:solidFill>
                  <a:srgbClr val="C00000"/>
                </a:solidFill>
                <a:latin typeface="Calibri"/>
                <a:cs typeface="Calibri"/>
              </a:rPr>
              <a:t>formation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dirty="0" smtClean="0">
                <a:latin typeface="Calibri"/>
                <a:cs typeface="Calibri"/>
              </a:rPr>
              <a:t>des EIR</a:t>
            </a:r>
            <a:endParaRPr lang="fr-FR" sz="2000" dirty="0" smtClean="0">
              <a:latin typeface="Calibri"/>
              <a:cs typeface="Calibri"/>
            </a:endParaRP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025291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1458</Words>
  <Application>Microsoft Office PowerPoint</Application>
  <PresentationFormat>Affichage à l'écran (4:3)</PresentationFormat>
  <Paragraphs>216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SODJINOUV</dc:creator>
  <cp:lastModifiedBy>Mamadou Dr ,DRAVE - tg</cp:lastModifiedBy>
  <cp:revision>168</cp:revision>
  <cp:lastPrinted>2014-12-01T14:45:37Z</cp:lastPrinted>
  <dcterms:modified xsi:type="dcterms:W3CDTF">2014-12-10T12:37:55Z</dcterms:modified>
</cp:coreProperties>
</file>