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7" r:id="rId2"/>
    <p:sldId id="394" r:id="rId3"/>
    <p:sldId id="399" r:id="rId4"/>
    <p:sldId id="380" r:id="rId5"/>
    <p:sldId id="386" r:id="rId6"/>
    <p:sldId id="400" r:id="rId7"/>
    <p:sldId id="384" r:id="rId8"/>
    <p:sldId id="382" r:id="rId9"/>
    <p:sldId id="401" r:id="rId10"/>
    <p:sldId id="402" r:id="rId11"/>
    <p:sldId id="395" r:id="rId12"/>
    <p:sldId id="403" r:id="rId13"/>
    <p:sldId id="404" r:id="rId14"/>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FFE1"/>
    <a:srgbClr val="FFCC66"/>
    <a:srgbClr val="0066FF"/>
    <a:srgbClr val="FF5050"/>
    <a:srgbClr val="E9E53B"/>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38" autoAdjust="0"/>
    <p:restoredTop sz="95200" autoAdjust="0"/>
  </p:normalViewPr>
  <p:slideViewPr>
    <p:cSldViewPr>
      <p:cViewPr>
        <p:scale>
          <a:sx n="70" d="100"/>
          <a:sy n="70" d="100"/>
        </p:scale>
        <p:origin x="-142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4266"/>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sz="quarter" idx="1"/>
          </p:nvPr>
        </p:nvSpPr>
        <p:spPr>
          <a:xfrm>
            <a:off x="3849688" y="0"/>
            <a:ext cx="2946400" cy="494266"/>
          </a:xfrm>
          <a:prstGeom prst="rect">
            <a:avLst/>
          </a:prstGeom>
        </p:spPr>
        <p:txBody>
          <a:bodyPr vert="horz" lIns="91440" tIns="45720" rIns="91440" bIns="45720" rtlCol="0"/>
          <a:lstStyle>
            <a:lvl1pPr algn="r">
              <a:defRPr sz="1200"/>
            </a:lvl1pPr>
          </a:lstStyle>
          <a:p>
            <a:fld id="{3DA8E553-C80E-4CF2-8017-E0329B0922B8}" type="datetimeFigureOut">
              <a:rPr lang="en-US" smtClean="0"/>
              <a:t>9/20/2014</a:t>
            </a:fld>
            <a:endParaRPr lang="en-US"/>
          </a:p>
        </p:txBody>
      </p:sp>
      <p:sp>
        <p:nvSpPr>
          <p:cNvPr id="4" name="Zástupný symbol pro zápatí 3"/>
          <p:cNvSpPr>
            <a:spLocks noGrp="1"/>
          </p:cNvSpPr>
          <p:nvPr>
            <p:ph type="ftr" sz="quarter" idx="2"/>
          </p:nvPr>
        </p:nvSpPr>
        <p:spPr>
          <a:xfrm>
            <a:off x="0" y="9378406"/>
            <a:ext cx="2946400" cy="494265"/>
          </a:xfrm>
          <a:prstGeom prst="rect">
            <a:avLst/>
          </a:prstGeom>
        </p:spPr>
        <p:txBody>
          <a:bodyPr vert="horz" lIns="91440" tIns="45720" rIns="91440" bIns="45720" rtlCol="0" anchor="b"/>
          <a:lstStyle>
            <a:lvl1pPr algn="l">
              <a:defRPr sz="1200"/>
            </a:lvl1pPr>
          </a:lstStyle>
          <a:p>
            <a:endParaRPr lang="en-US"/>
          </a:p>
        </p:txBody>
      </p:sp>
      <p:sp>
        <p:nvSpPr>
          <p:cNvPr id="5" name="Zástupný symbol pro číslo snímku 4"/>
          <p:cNvSpPr>
            <a:spLocks noGrp="1"/>
          </p:cNvSpPr>
          <p:nvPr>
            <p:ph type="sldNum" sz="quarter" idx="3"/>
          </p:nvPr>
        </p:nvSpPr>
        <p:spPr>
          <a:xfrm>
            <a:off x="3849688" y="9378406"/>
            <a:ext cx="2946400" cy="494265"/>
          </a:xfrm>
          <a:prstGeom prst="rect">
            <a:avLst/>
          </a:prstGeom>
        </p:spPr>
        <p:txBody>
          <a:bodyPr vert="horz" lIns="91440" tIns="45720" rIns="91440" bIns="45720" rtlCol="0" anchor="b"/>
          <a:lstStyle>
            <a:lvl1pPr algn="r">
              <a:defRPr sz="1200"/>
            </a:lvl1pPr>
          </a:lstStyle>
          <a:p>
            <a:fld id="{0BDECD64-8CA9-4F64-8233-9B261A49AAD2}" type="slidenum">
              <a:rPr lang="en-US" smtClean="0"/>
              <a:t>‹#›</a:t>
            </a:fld>
            <a:endParaRPr lang="en-US"/>
          </a:p>
        </p:txBody>
      </p:sp>
    </p:spTree>
    <p:extLst>
      <p:ext uri="{BB962C8B-B14F-4D97-AF65-F5344CB8AC3E}">
        <p14:creationId xmlns:p14="http://schemas.microsoft.com/office/powerpoint/2010/main" val="4204701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3713"/>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0"/>
            <a:ext cx="2945660" cy="493713"/>
          </a:xfrm>
          <a:prstGeom prst="rect">
            <a:avLst/>
          </a:prstGeom>
        </p:spPr>
        <p:txBody>
          <a:bodyPr vert="horz" lIns="92108" tIns="46054" rIns="92108" bIns="46054" rtlCol="0"/>
          <a:lstStyle>
            <a:lvl1pPr algn="r">
              <a:defRPr sz="1200"/>
            </a:lvl1pPr>
          </a:lstStyle>
          <a:p>
            <a:fld id="{D5F3A010-5C24-4441-AA09-F84D667FBE29}" type="datetimeFigureOut">
              <a:rPr lang="en-GB" smtClean="0"/>
              <a:pPr/>
              <a:t>20/09/2014</a:t>
            </a:fld>
            <a:endParaRPr lang="en-GB"/>
          </a:p>
        </p:txBody>
      </p:sp>
      <p:sp>
        <p:nvSpPr>
          <p:cNvPr id="4" name="Slide Image Placeholder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690270"/>
            <a:ext cx="5438140" cy="4443412"/>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8823"/>
            <a:ext cx="2945660" cy="493713"/>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378823"/>
            <a:ext cx="2945660" cy="493713"/>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val="21012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211847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11</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dirty="0" err="1" smtClean="0"/>
              <a:t>Summary</a:t>
            </a:r>
            <a:r>
              <a:rPr lang="cs-CZ" dirty="0" smtClean="0"/>
              <a:t> </a:t>
            </a:r>
            <a:r>
              <a:rPr lang="cs-CZ" dirty="0" err="1" smtClean="0"/>
              <a:t>of</a:t>
            </a:r>
            <a:r>
              <a:rPr lang="cs-CZ" baseline="0" dirty="0" smtClean="0"/>
              <a:t> Batumi </a:t>
            </a:r>
            <a:r>
              <a:rPr lang="cs-CZ" baseline="0" dirty="0" err="1" smtClean="0"/>
              <a:t>presentation</a:t>
            </a:r>
            <a:endParaRPr lang="cs-CZ" baseline="0" dirty="0" smtClean="0"/>
          </a:p>
        </p:txBody>
      </p:sp>
      <p:sp>
        <p:nvSpPr>
          <p:cNvPr id="4" name="Slide Number Placeholder 3"/>
          <p:cNvSpPr>
            <a:spLocks noGrp="1"/>
          </p:cNvSpPr>
          <p:nvPr>
            <p:ph type="sldNum" sz="quarter" idx="10"/>
          </p:nvPr>
        </p:nvSpPr>
        <p:spPr/>
        <p:txBody>
          <a:bodyPr/>
          <a:lstStyle/>
          <a:p>
            <a:fld id="{F12E0633-D742-427C-95D8-0F1C541939B4}" type="slidenum">
              <a:rPr lang="en-GB" smtClean="0"/>
              <a:pPr/>
              <a:t>2</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3</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4</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effectLst/>
                <a:latin typeface="+mn-lt"/>
                <a:ea typeface="+mn-ea"/>
                <a:cs typeface="+mn-cs"/>
              </a:rPr>
              <a:t>Lack of capacity in SMEs, which means that they seldom have an overview of sources of legal and technical support, and how these can be used.</a:t>
            </a:r>
            <a:endParaRPr lang="cs-CZ"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Typically SMEs are incurring unnecessary significant extra costs to hire external environmental consultants.</a:t>
            </a:r>
            <a:endParaRPr lang="cs-CZ"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12E0633-D742-427C-95D8-0F1C541939B4}"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This rule does not apply to activities regulated by the EU Solvents emissions Directive or an activity which may give rise to an offensive smell noticeable outside the site where the activity is carried on.</a:t>
            </a:r>
            <a:endParaRPr lang="cs-CZ"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12E0633-D742-427C-95D8-0F1C541939B4}" type="slidenum">
              <a:rPr lang="en-GB" smtClean="0"/>
              <a:pPr/>
              <a:t>7</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8</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rPr>
              <a:t>92% of E</a:t>
            </a:r>
            <a:r>
              <a:rPr lang="cs-CZ" sz="1200" dirty="0" smtClean="0">
                <a:solidFill>
                  <a:schemeClr val="tx1"/>
                </a:solidFill>
              </a:rPr>
              <a:t>U</a:t>
            </a:r>
            <a:r>
              <a:rPr lang="en-US" sz="1200" dirty="0" smtClean="0">
                <a:solidFill>
                  <a:schemeClr val="tx1"/>
                </a:solidFill>
              </a:rPr>
              <a:t> companies are micro companies</a:t>
            </a:r>
            <a:r>
              <a:rPr lang="cs-CZ" sz="1200" dirty="0" smtClean="0">
                <a:solidFill>
                  <a:schemeClr val="tx1"/>
                </a:solidFill>
              </a:rPr>
              <a:t> </a:t>
            </a:r>
            <a:r>
              <a:rPr lang="en-US" sz="1200" dirty="0" smtClean="0">
                <a:solidFill>
                  <a:schemeClr val="tx1"/>
                </a:solidFill>
              </a:rPr>
              <a:t>and they cause an estimated 30% of the environmental impact.</a:t>
            </a:r>
          </a:p>
        </p:txBody>
      </p:sp>
      <p:sp>
        <p:nvSpPr>
          <p:cNvPr id="4" name="Zástupný symbol pro číslo snímku 3"/>
          <p:cNvSpPr>
            <a:spLocks noGrp="1"/>
          </p:cNvSpPr>
          <p:nvPr>
            <p:ph type="sldNum" sz="quarter" idx="10"/>
          </p:nvPr>
        </p:nvSpPr>
        <p:spPr/>
        <p:txBody>
          <a:bodyPr/>
          <a:lstStyle/>
          <a:p>
            <a:fld id="{F12E0633-D742-427C-95D8-0F1C541939B4}" type="slidenum">
              <a:rPr lang="en-GB" smtClean="0"/>
              <a:pPr/>
              <a:t>9</a:t>
            </a:fld>
            <a:endParaRPr lang="en-GB"/>
          </a:p>
        </p:txBody>
      </p:sp>
    </p:spTree>
    <p:extLst>
      <p:ext uri="{BB962C8B-B14F-4D97-AF65-F5344CB8AC3E}">
        <p14:creationId xmlns:p14="http://schemas.microsoft.com/office/powerpoint/2010/main" val="32921625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c.europa.eu/environment/sme/index_en.ht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468560" y="0"/>
            <a:ext cx="10009112" cy="1109985"/>
          </a:xfrm>
        </p:spPr>
        <p:txBody>
          <a:bodyPr>
            <a:normAutofit/>
          </a:bodyPr>
          <a:lstStyle/>
          <a:p>
            <a:r>
              <a:rPr lang="en-GB" sz="3400" b="1" dirty="0" smtClean="0">
                <a:effectLst>
                  <a:outerShdw blurRad="38100" dist="38100" dir="2700000" algn="tl">
                    <a:srgbClr val="000000">
                      <a:alpha val="43137"/>
                    </a:srgbClr>
                  </a:outerShdw>
                </a:effectLst>
              </a:rPr>
              <a:t>Air Quality Governance in the ENPI East Countries</a:t>
            </a:r>
            <a:endParaRPr lang="en-GB" sz="3400" b="1" dirty="0">
              <a:effectLst>
                <a:outerShdw blurRad="38100" dist="38100" dir="2700000" algn="tl">
                  <a:srgbClr val="000000">
                    <a:alpha val="43137"/>
                  </a:srgbClr>
                </a:outerShdw>
              </a:effectLst>
            </a:endParaRPr>
          </a:p>
        </p:txBody>
      </p:sp>
      <p:sp>
        <p:nvSpPr>
          <p:cNvPr id="10" name="Subtitle 9"/>
          <p:cNvSpPr>
            <a:spLocks noGrp="1"/>
          </p:cNvSpPr>
          <p:nvPr>
            <p:ph type="subTitle" idx="1"/>
          </p:nvPr>
        </p:nvSpPr>
        <p:spPr>
          <a:xfrm>
            <a:off x="-49891" y="2852936"/>
            <a:ext cx="9180512" cy="3024336"/>
          </a:xfrm>
        </p:spPr>
        <p:txBody>
          <a:bodyPr>
            <a:normAutofit fontScale="85000" lnSpcReduction="20000"/>
          </a:bodyPr>
          <a:lstStyle/>
          <a:p>
            <a:pPr>
              <a:lnSpc>
                <a:spcPct val="120000"/>
              </a:lnSpc>
              <a:spcBef>
                <a:spcPts val="0"/>
              </a:spcBef>
              <a:tabLst>
                <a:tab pos="540385" algn="l"/>
                <a:tab pos="756285" algn="l"/>
                <a:tab pos="972185" algn="l"/>
                <a:tab pos="-900430" algn="l"/>
              </a:tabLst>
            </a:pPr>
            <a:r>
              <a:rPr lang="en-US" sz="5800" b="1" dirty="0">
                <a:solidFill>
                  <a:srgbClr val="FFFF00"/>
                </a:solidFill>
                <a:effectLst>
                  <a:outerShdw blurRad="38100" dist="38100" dir="2700000" algn="tl">
                    <a:srgbClr val="000000">
                      <a:alpha val="43137"/>
                    </a:srgbClr>
                  </a:outerShdw>
                </a:effectLst>
                <a:ea typeface="+mj-ea"/>
                <a:cs typeface="+mj-cs"/>
              </a:rPr>
              <a:t>Capacity building </a:t>
            </a:r>
            <a:r>
              <a:rPr lang="en-US" sz="5800" b="1" dirty="0" smtClean="0">
                <a:solidFill>
                  <a:srgbClr val="FFFF00"/>
                </a:solidFill>
                <a:effectLst>
                  <a:outerShdw blurRad="38100" dist="38100" dir="2700000" algn="tl">
                    <a:srgbClr val="000000">
                      <a:alpha val="43137"/>
                    </a:srgbClr>
                  </a:outerShdw>
                </a:effectLst>
                <a:ea typeface="+mj-ea"/>
                <a:cs typeface="+mj-cs"/>
              </a:rPr>
              <a:t>for </a:t>
            </a:r>
            <a:r>
              <a:rPr lang="en-US" sz="5800" b="1" dirty="0">
                <a:solidFill>
                  <a:srgbClr val="FFFF00"/>
                </a:solidFill>
                <a:effectLst>
                  <a:outerShdw blurRad="38100" dist="38100" dir="2700000" algn="tl">
                    <a:srgbClr val="000000">
                      <a:alpha val="43137"/>
                    </a:srgbClr>
                  </a:outerShdw>
                </a:effectLst>
                <a:ea typeface="+mj-ea"/>
                <a:cs typeface="+mj-cs"/>
              </a:rPr>
              <a:t>decision makers for small businesses </a:t>
            </a:r>
            <a:r>
              <a:rPr lang="en-US" sz="5800" b="1" dirty="0" smtClean="0">
                <a:solidFill>
                  <a:srgbClr val="FFFF00"/>
                </a:solidFill>
                <a:effectLst>
                  <a:outerShdw blurRad="38100" dist="38100" dir="2700000" algn="tl">
                    <a:srgbClr val="000000">
                      <a:alpha val="43137"/>
                    </a:srgbClr>
                  </a:outerShdw>
                </a:effectLst>
                <a:ea typeface="+mj-ea"/>
                <a:cs typeface="+mj-cs"/>
              </a:rPr>
              <a:t>regulation</a:t>
            </a:r>
            <a:endParaRPr lang="en-US"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r>
              <a:rPr lang="en-US" sz="3500" b="1" dirty="0" smtClean="0">
                <a:effectLst>
                  <a:outerShdw blurRad="38100" dist="38100" dir="2700000" algn="tl">
                    <a:srgbClr val="000000">
                      <a:alpha val="43137"/>
                    </a:srgbClr>
                  </a:outerShdw>
                </a:effectLst>
                <a:latin typeface="Eras Light ITC" pitchFamily="34" charset="0"/>
                <a:ea typeface="+mj-ea"/>
                <a:cs typeface="+mj-cs"/>
              </a:rPr>
              <a:t>Monika </a:t>
            </a:r>
            <a:r>
              <a:rPr lang="en-US" sz="3500" b="1" dirty="0" err="1" smtClean="0">
                <a:effectLst>
                  <a:outerShdw blurRad="38100" dist="38100" dir="2700000" algn="tl">
                    <a:srgbClr val="000000">
                      <a:alpha val="43137"/>
                    </a:srgbClr>
                  </a:outerShdw>
                </a:effectLst>
                <a:latin typeface="Eras Light ITC" pitchFamily="34" charset="0"/>
                <a:ea typeface="+mj-ea"/>
                <a:cs typeface="+mj-cs"/>
              </a:rPr>
              <a:t>Přibylová</a:t>
            </a:r>
            <a:endParaRPr lang="en-US"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endParaRPr lang="en-US" sz="2800" b="1" dirty="0" smtClean="0">
              <a:effectLst>
                <a:outerShdw blurRad="38100" dist="38100" dir="2700000" algn="tl">
                  <a:srgbClr val="000000">
                    <a:alpha val="43137"/>
                  </a:srgbClr>
                </a:outerShdw>
              </a:effectLst>
              <a:latin typeface="Eras Light ITC" pitchFamily="34" charset="0"/>
            </a:endParaRPr>
          </a:p>
          <a:p>
            <a:pPr>
              <a:lnSpc>
                <a:spcPct val="120000"/>
              </a:lnSpc>
              <a:spcBef>
                <a:spcPts val="0"/>
              </a:spcBef>
              <a:tabLst>
                <a:tab pos="540385" algn="l"/>
                <a:tab pos="756285" algn="l"/>
                <a:tab pos="972185" algn="l"/>
              </a:tabLst>
            </a:pPr>
            <a:endParaRPr lang="en-US" sz="2800" b="1" dirty="0">
              <a:solidFill>
                <a:srgbClr val="FFC000"/>
              </a:solidFill>
              <a:effectLst>
                <a:outerShdw blurRad="38100" dist="38100" dir="2700000" algn="tl">
                  <a:srgbClr val="000000">
                    <a:alpha val="43137"/>
                  </a:srgbClr>
                </a:outerShdw>
              </a:effectLst>
              <a:latin typeface="Eras Light ITC" pitchFamily="34" charset="0"/>
              <a:ea typeface="+mj-ea"/>
              <a:cs typeface="+mj-cs"/>
            </a:endParaRPr>
          </a:p>
        </p:txBody>
      </p:sp>
    </p:spTree>
    <p:extLst>
      <p:ext uri="{BB962C8B-B14F-4D97-AF65-F5344CB8AC3E}">
        <p14:creationId xmlns:p14="http://schemas.microsoft.com/office/powerpoint/2010/main" val="1696046533"/>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lvl="0"/>
            <a:r>
              <a:rPr lang="en-US" b="1" dirty="0">
                <a:solidFill>
                  <a:schemeClr val="accent1"/>
                </a:solidFill>
              </a:rPr>
              <a:t>Need for initial public </a:t>
            </a:r>
            <a:r>
              <a:rPr lang="en-US" b="1" dirty="0" smtClean="0">
                <a:solidFill>
                  <a:schemeClr val="accent1"/>
                </a:solidFill>
              </a:rPr>
              <a:t>funding</a:t>
            </a:r>
            <a:endParaRPr lang="cs-CZ" b="1" dirty="0">
              <a:solidFill>
                <a:schemeClr val="accent1"/>
              </a:solidFill>
            </a:endParaRPr>
          </a:p>
        </p:txBody>
      </p:sp>
      <p:sp>
        <p:nvSpPr>
          <p:cNvPr id="3" name="Zástupný symbol pro obsah 2"/>
          <p:cNvSpPr>
            <a:spLocks noGrp="1"/>
          </p:cNvSpPr>
          <p:nvPr>
            <p:ph idx="1"/>
          </p:nvPr>
        </p:nvSpPr>
        <p:spPr>
          <a:xfrm>
            <a:off x="457200" y="1916832"/>
            <a:ext cx="8507288" cy="4464496"/>
          </a:xfrm>
        </p:spPr>
        <p:txBody>
          <a:bodyPr>
            <a:normAutofit lnSpcReduction="10000"/>
          </a:bodyPr>
          <a:lstStyle/>
          <a:p>
            <a:pPr marL="0" indent="0">
              <a:buNone/>
            </a:pPr>
            <a:r>
              <a:rPr lang="en-GB" b="1" dirty="0" smtClean="0">
                <a:solidFill>
                  <a:schemeClr val="tx1"/>
                </a:solidFill>
              </a:rPr>
              <a:t>Support for minimizing the costs of complying with environmental legislation</a:t>
            </a:r>
          </a:p>
          <a:p>
            <a:r>
              <a:rPr lang="en-GB" dirty="0" smtClean="0">
                <a:solidFill>
                  <a:schemeClr val="tx1"/>
                </a:solidFill>
              </a:rPr>
              <a:t>Free or subsidised advisory services to assist SMEs in complying with the legislation in force. </a:t>
            </a:r>
          </a:p>
          <a:p>
            <a:r>
              <a:rPr lang="en-GB" dirty="0" smtClean="0">
                <a:solidFill>
                  <a:schemeClr val="tx1"/>
                </a:solidFill>
              </a:rPr>
              <a:t>Differentiating environmental charges (e.g. Smaller permit fee for SME)</a:t>
            </a:r>
          </a:p>
          <a:p>
            <a:r>
              <a:rPr lang="en-GB" dirty="0" smtClean="0">
                <a:solidFill>
                  <a:schemeClr val="tx1"/>
                </a:solidFill>
              </a:rPr>
              <a:t>One of the actions under the </a:t>
            </a:r>
            <a:r>
              <a:rPr lang="cs-CZ" dirty="0" smtClean="0">
                <a:solidFill>
                  <a:schemeClr val="tx1"/>
                </a:solidFill>
              </a:rPr>
              <a:t>EU </a:t>
            </a:r>
            <a:r>
              <a:rPr lang="en-GB" dirty="0" smtClean="0">
                <a:solidFill>
                  <a:schemeClr val="tx1"/>
                </a:solidFill>
              </a:rPr>
              <a:t>Environmental Compliance Assistance Programme for SMEs (ECAP) is to build local environmental expertise available to SMEs. </a:t>
            </a:r>
            <a:endParaRPr lang="en-GB" dirty="0">
              <a:solidFill>
                <a:schemeClr val="tx1"/>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10</a:t>
            </a:fld>
            <a:endParaRPr lang="en-GB" dirty="0"/>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8264" y="0"/>
            <a:ext cx="2276475" cy="2009775"/>
          </a:xfrm>
          <a:prstGeom prst="rect">
            <a:avLst/>
          </a:prstGeom>
        </p:spPr>
      </p:pic>
    </p:spTree>
    <p:extLst>
      <p:ext uri="{BB962C8B-B14F-4D97-AF65-F5344CB8AC3E}">
        <p14:creationId xmlns:p14="http://schemas.microsoft.com/office/powerpoint/2010/main" val="253743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274638"/>
            <a:ext cx="8712968" cy="1143000"/>
          </a:xfrm>
        </p:spPr>
        <p:txBody>
          <a:bodyPr/>
          <a:lstStyle/>
          <a:p>
            <a:pPr algn="ctr"/>
            <a:r>
              <a:rPr lang="en-GB" b="1" i="0" dirty="0" smtClean="0"/>
              <a:t>Environmental Compliance Assistance Programme for SME</a:t>
            </a:r>
            <a:endParaRPr lang="en-GB" b="1" i="0" dirty="0">
              <a:latin typeface="Eras Medium ITC" pitchFamily="34" charset="0"/>
            </a:endParaRPr>
          </a:p>
        </p:txBody>
      </p:sp>
      <p:sp>
        <p:nvSpPr>
          <p:cNvPr id="4" name="Content Placeholder 3"/>
          <p:cNvSpPr>
            <a:spLocks noGrp="1"/>
          </p:cNvSpPr>
          <p:nvPr>
            <p:ph idx="1"/>
          </p:nvPr>
        </p:nvSpPr>
        <p:spPr>
          <a:xfrm>
            <a:off x="457200" y="2055912"/>
            <a:ext cx="8229600" cy="4469432"/>
          </a:xfrm>
        </p:spPr>
        <p:txBody>
          <a:bodyPr>
            <a:normAutofit/>
          </a:bodyPr>
          <a:lstStyle/>
          <a:p>
            <a:pPr marL="457200" lvl="1" indent="0">
              <a:buNone/>
            </a:pPr>
            <a:r>
              <a:rPr lang="en-GB" dirty="0" smtClean="0">
                <a:solidFill>
                  <a:schemeClr val="tx1"/>
                </a:solidFill>
              </a:rPr>
              <a:t>Activities:</a:t>
            </a:r>
          </a:p>
          <a:p>
            <a:pPr lvl="1"/>
            <a:r>
              <a:rPr lang="en-GB" dirty="0" smtClean="0">
                <a:solidFill>
                  <a:schemeClr val="tx1"/>
                </a:solidFill>
              </a:rPr>
              <a:t>Minimising the administrative burden on companies </a:t>
            </a:r>
          </a:p>
          <a:p>
            <a:pPr lvl="1"/>
            <a:r>
              <a:rPr lang="en-GB" dirty="0" smtClean="0">
                <a:solidFill>
                  <a:schemeClr val="tx1"/>
                </a:solidFill>
              </a:rPr>
              <a:t>Helping SMEs integrate environmental concerns into their businesses </a:t>
            </a:r>
          </a:p>
          <a:p>
            <a:pPr lvl="1"/>
            <a:r>
              <a:rPr lang="en-GB" dirty="0" smtClean="0">
                <a:solidFill>
                  <a:schemeClr val="tx1"/>
                </a:solidFill>
              </a:rPr>
              <a:t>Supporting regional and national networks </a:t>
            </a:r>
          </a:p>
          <a:p>
            <a:pPr lvl="1"/>
            <a:r>
              <a:rPr lang="en-GB" dirty="0" smtClean="0">
                <a:solidFill>
                  <a:schemeClr val="tx1"/>
                </a:solidFill>
              </a:rPr>
              <a:t>Building up local know-how </a:t>
            </a:r>
          </a:p>
          <a:p>
            <a:pPr lvl="1"/>
            <a:r>
              <a:rPr lang="en-GB" dirty="0" smtClean="0">
                <a:solidFill>
                  <a:schemeClr val="tx1"/>
                </a:solidFill>
              </a:rPr>
              <a:t>Improving communication</a:t>
            </a:r>
          </a:p>
          <a:p>
            <a:pPr lvl="1"/>
            <a:r>
              <a:rPr lang="en-GB" dirty="0" smtClean="0">
                <a:solidFill>
                  <a:schemeClr val="tx1"/>
                </a:solidFill>
              </a:rPr>
              <a:t>Providing funding</a:t>
            </a:r>
          </a:p>
          <a:p>
            <a:pPr marL="0" lvl="0" indent="0">
              <a:buNone/>
            </a:pPr>
            <a:r>
              <a:rPr lang="en-GB" dirty="0" smtClean="0">
                <a:solidFill>
                  <a:schemeClr val="tx1"/>
                </a:solidFill>
                <a:hlinkClick r:id="rId3"/>
              </a:rPr>
              <a:t>http://ec.europa.eu/environment/sme/index_en.htm</a:t>
            </a:r>
            <a:endParaRPr lang="en-GB" dirty="0" smtClean="0">
              <a:solidFill>
                <a:schemeClr val="tx1"/>
              </a:solidFill>
            </a:endParaRPr>
          </a:p>
          <a:p>
            <a:pPr marL="0" lvl="0" indent="0">
              <a:buNone/>
            </a:pPr>
            <a:endParaRPr lang="en-GB"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11</a:t>
            </a:fld>
            <a:endParaRPr lang="en-GB"/>
          </a:p>
        </p:txBody>
      </p:sp>
      <p:pic>
        <p:nvPicPr>
          <p:cNvPr id="3" name="Obráze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67600" y="836712"/>
            <a:ext cx="1676400" cy="1219200"/>
          </a:xfrm>
          <a:prstGeom prst="rect">
            <a:avLst/>
          </a:prstGeom>
        </p:spPr>
      </p:pic>
    </p:spTree>
    <p:extLst>
      <p:ext uri="{BB962C8B-B14F-4D97-AF65-F5344CB8AC3E}">
        <p14:creationId xmlns:p14="http://schemas.microsoft.com/office/powerpoint/2010/main" val="4009089808"/>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116632"/>
            <a:ext cx="8640960" cy="1143000"/>
          </a:xfrm>
        </p:spPr>
        <p:txBody>
          <a:bodyPr>
            <a:normAutofit fontScale="90000"/>
          </a:bodyPr>
          <a:lstStyle/>
          <a:p>
            <a:r>
              <a:rPr lang="en-GB" dirty="0" smtClean="0">
                <a:solidFill>
                  <a:srgbClr val="C00000"/>
                </a:solidFill>
              </a:rPr>
              <a:t>Example: main environmental impacts of manufacture of food products and beverages</a:t>
            </a:r>
            <a:endParaRPr lang="en-GB" dirty="0">
              <a:solidFill>
                <a:srgbClr val="C00000"/>
              </a:solidFill>
            </a:endParaRPr>
          </a:p>
        </p:txBody>
      </p:sp>
      <p:sp>
        <p:nvSpPr>
          <p:cNvPr id="3" name="Zástupný symbol pro obsah 2"/>
          <p:cNvSpPr>
            <a:spLocks noGrp="1"/>
          </p:cNvSpPr>
          <p:nvPr>
            <p:ph idx="1"/>
          </p:nvPr>
        </p:nvSpPr>
        <p:spPr>
          <a:xfrm>
            <a:off x="457200" y="1916832"/>
            <a:ext cx="8229600" cy="4752528"/>
          </a:xfrm>
        </p:spPr>
        <p:txBody>
          <a:bodyPr>
            <a:normAutofit fontScale="85000" lnSpcReduction="20000"/>
          </a:bodyPr>
          <a:lstStyle/>
          <a:p>
            <a:r>
              <a:rPr lang="en-GB" dirty="0" smtClean="0">
                <a:solidFill>
                  <a:schemeClr val="tx1"/>
                </a:solidFill>
              </a:rPr>
              <a:t>Waste</a:t>
            </a:r>
          </a:p>
          <a:p>
            <a:r>
              <a:rPr lang="en-GB" dirty="0" smtClean="0">
                <a:solidFill>
                  <a:schemeClr val="tx1"/>
                </a:solidFill>
              </a:rPr>
              <a:t>Wastewater management</a:t>
            </a:r>
          </a:p>
          <a:p>
            <a:r>
              <a:rPr lang="en-GB" dirty="0" smtClean="0">
                <a:solidFill>
                  <a:schemeClr val="tx1"/>
                </a:solidFill>
              </a:rPr>
              <a:t>Packaging and packaging waste (depending on their particular activities and products).</a:t>
            </a:r>
          </a:p>
          <a:p>
            <a:pPr marL="0" indent="0">
              <a:buNone/>
            </a:pPr>
            <a:endParaRPr lang="en-GB" b="1" u="sng" dirty="0" smtClean="0">
              <a:solidFill>
                <a:schemeClr val="tx1"/>
              </a:solidFill>
            </a:endParaRPr>
          </a:p>
          <a:p>
            <a:pPr marL="0" indent="0">
              <a:buNone/>
            </a:pPr>
            <a:r>
              <a:rPr lang="en-GB" b="1" u="sng" dirty="0" smtClean="0">
                <a:solidFill>
                  <a:schemeClr val="tx1"/>
                </a:solidFill>
              </a:rPr>
              <a:t>Issue: the lack of public infrastructure </a:t>
            </a:r>
          </a:p>
          <a:p>
            <a:pPr marL="514350" indent="-514350">
              <a:buAutoNum type="alphaLcParenR"/>
            </a:pPr>
            <a:r>
              <a:rPr lang="en-GB" dirty="0" smtClean="0">
                <a:solidFill>
                  <a:schemeClr val="tx1"/>
                </a:solidFill>
              </a:rPr>
              <a:t>missing central public wastewater treatment plants is considered as a serious obstacle for SMEs wastewater management.</a:t>
            </a:r>
          </a:p>
          <a:p>
            <a:pPr marL="514350" indent="-514350">
              <a:buAutoNum type="alphaLcParenR"/>
            </a:pPr>
            <a:r>
              <a:rPr lang="en-GB" dirty="0" smtClean="0">
                <a:solidFill>
                  <a:schemeClr val="tx1"/>
                </a:solidFill>
              </a:rPr>
              <a:t>missing systems for separate waste collection for waste streams that could be recycled is an obstacle to individually cope with recycling requirements.</a:t>
            </a:r>
            <a:endParaRPr lang="en-GB" dirty="0">
              <a:solidFill>
                <a:schemeClr val="tx1"/>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12</a:t>
            </a:fld>
            <a:endParaRPr lang="en-GB"/>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62700" y="1124744"/>
            <a:ext cx="2781300" cy="1647825"/>
          </a:xfrm>
          <a:prstGeom prst="rect">
            <a:avLst/>
          </a:prstGeom>
        </p:spPr>
      </p:pic>
    </p:spTree>
    <p:extLst>
      <p:ext uri="{BB962C8B-B14F-4D97-AF65-F5344CB8AC3E}">
        <p14:creationId xmlns:p14="http://schemas.microsoft.com/office/powerpoint/2010/main" val="326627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solidFill>
            <a:srgbClr val="FFFF00"/>
          </a:solidFill>
        </p:spPr>
        <p:txBody>
          <a:bodyPr/>
          <a:lstStyle/>
          <a:p>
            <a:r>
              <a:rPr lang="en-GB" b="1" dirty="0" smtClean="0"/>
              <a:t>Conclusions – support of local SMEs </a:t>
            </a:r>
            <a:endParaRPr lang="en-GB" b="1" dirty="0"/>
          </a:p>
        </p:txBody>
      </p:sp>
      <p:sp>
        <p:nvSpPr>
          <p:cNvPr id="3" name="Zástupný symbol pro obsah 2"/>
          <p:cNvSpPr>
            <a:spLocks noGrp="1"/>
          </p:cNvSpPr>
          <p:nvPr>
            <p:ph idx="1"/>
          </p:nvPr>
        </p:nvSpPr>
        <p:spPr/>
        <p:txBody>
          <a:bodyPr>
            <a:normAutofit fontScale="92500" lnSpcReduction="20000"/>
          </a:bodyPr>
          <a:lstStyle/>
          <a:p>
            <a:r>
              <a:rPr lang="en-GB" dirty="0" smtClean="0">
                <a:solidFill>
                  <a:schemeClr val="tx1"/>
                </a:solidFill>
              </a:rPr>
              <a:t>Cooperation with Ministries of regional development on supporting establishment or improvement of local infrastructure (e.g. WWTP, waste collection system)</a:t>
            </a:r>
          </a:p>
          <a:p>
            <a:r>
              <a:rPr lang="en-GB" dirty="0" smtClean="0">
                <a:solidFill>
                  <a:schemeClr val="tx1"/>
                </a:solidFill>
              </a:rPr>
              <a:t>Identifying priority sectors and propose regulatory changes</a:t>
            </a:r>
          </a:p>
          <a:p>
            <a:r>
              <a:rPr lang="en-GB" dirty="0" smtClean="0">
                <a:solidFill>
                  <a:schemeClr val="tx1"/>
                </a:solidFill>
              </a:rPr>
              <a:t>Elaborate RIA for the simplification of legislation and adjust legislation accordingly</a:t>
            </a:r>
          </a:p>
          <a:p>
            <a:r>
              <a:rPr lang="en-GB" dirty="0" smtClean="0">
                <a:solidFill>
                  <a:schemeClr val="tx1"/>
                </a:solidFill>
              </a:rPr>
              <a:t>Developing GBRs or guidance on environmental requirements for SME priority sectors</a:t>
            </a:r>
          </a:p>
          <a:p>
            <a:r>
              <a:rPr lang="en-GB" dirty="0" smtClean="0">
                <a:solidFill>
                  <a:schemeClr val="tx1"/>
                </a:solidFill>
              </a:rPr>
              <a:t>Decentralisation of regulatory powers (e.g. permitting on regional/local administration level) </a:t>
            </a:r>
            <a:endParaRPr lang="en-GB" dirty="0">
              <a:solidFill>
                <a:schemeClr val="tx1"/>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13</a:t>
            </a:fld>
            <a:endParaRPr lang="en-GB"/>
          </a:p>
        </p:txBody>
      </p:sp>
    </p:spTree>
    <p:extLst>
      <p:ext uri="{BB962C8B-B14F-4D97-AF65-F5344CB8AC3E}">
        <p14:creationId xmlns:p14="http://schemas.microsoft.com/office/powerpoint/2010/main" val="2736930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i="0" dirty="0" err="1" smtClean="0">
                <a:solidFill>
                  <a:srgbClr val="CC3300"/>
                </a:solidFill>
                <a:latin typeface="Eras Medium ITC" pitchFamily="34" charset="0"/>
              </a:rPr>
              <a:t>Regulation</a:t>
            </a:r>
            <a:r>
              <a:rPr lang="cs-CZ" b="1" i="0" dirty="0" smtClean="0">
                <a:solidFill>
                  <a:srgbClr val="CC3300"/>
                </a:solidFill>
                <a:latin typeface="Eras Medium ITC" pitchFamily="34" charset="0"/>
              </a:rPr>
              <a:t> on non- </a:t>
            </a:r>
            <a:r>
              <a:rPr lang="cs-CZ" b="1" i="0" dirty="0" err="1" smtClean="0">
                <a:solidFill>
                  <a:srgbClr val="CC3300"/>
                </a:solidFill>
                <a:latin typeface="Eras Medium ITC" pitchFamily="34" charset="0"/>
              </a:rPr>
              <a:t>Annex</a:t>
            </a:r>
            <a:r>
              <a:rPr lang="cs-CZ" b="1" i="0" dirty="0" smtClean="0">
                <a:solidFill>
                  <a:srgbClr val="CC3300"/>
                </a:solidFill>
                <a:latin typeface="Eras Medium ITC" pitchFamily="34" charset="0"/>
              </a:rPr>
              <a:t> I </a:t>
            </a:r>
            <a:r>
              <a:rPr lang="cs-CZ" b="1" i="0" dirty="0" err="1" smtClean="0">
                <a:solidFill>
                  <a:srgbClr val="CC3300"/>
                </a:solidFill>
                <a:latin typeface="Eras Medium ITC" pitchFamily="34" charset="0"/>
              </a:rPr>
              <a:t>installations</a:t>
            </a:r>
            <a:endParaRPr lang="en-US" i="0" dirty="0">
              <a:solidFill>
                <a:srgbClr val="CC3300"/>
              </a:solidFill>
              <a:latin typeface="Eras Medium ITC" pitchFamily="34" charset="0"/>
            </a:endParaRPr>
          </a:p>
        </p:txBody>
      </p:sp>
      <p:sp>
        <p:nvSpPr>
          <p:cNvPr id="4" name="Content Placeholder 3"/>
          <p:cNvSpPr>
            <a:spLocks noGrp="1"/>
          </p:cNvSpPr>
          <p:nvPr>
            <p:ph idx="1"/>
          </p:nvPr>
        </p:nvSpPr>
        <p:spPr>
          <a:xfrm>
            <a:off x="457200" y="1772816"/>
            <a:ext cx="8507288" cy="4752528"/>
          </a:xfrm>
        </p:spPr>
        <p:txBody>
          <a:bodyPr>
            <a:noAutofit/>
          </a:bodyPr>
          <a:lstStyle/>
          <a:p>
            <a:pPr marL="0" indent="0">
              <a:buNone/>
            </a:pPr>
            <a:r>
              <a:rPr lang="cs-CZ" sz="2400" b="1" dirty="0" err="1" smtClean="0">
                <a:solidFill>
                  <a:schemeClr val="tx1"/>
                </a:solidFill>
              </a:rPr>
              <a:t>Issues</a:t>
            </a:r>
            <a:r>
              <a:rPr lang="cs-CZ" sz="2400" b="1" dirty="0" smtClean="0">
                <a:solidFill>
                  <a:schemeClr val="tx1"/>
                </a:solidFill>
              </a:rPr>
              <a:t> to </a:t>
            </a:r>
            <a:r>
              <a:rPr lang="cs-CZ" sz="2400" b="1" dirty="0" err="1" smtClean="0">
                <a:solidFill>
                  <a:schemeClr val="tx1"/>
                </a:solidFill>
              </a:rPr>
              <a:t>consider</a:t>
            </a:r>
            <a:r>
              <a:rPr lang="cs-CZ" sz="2400" b="1" dirty="0" smtClean="0">
                <a:solidFill>
                  <a:schemeClr val="tx1"/>
                </a:solidFill>
              </a:rPr>
              <a:t> and </a:t>
            </a:r>
            <a:r>
              <a:rPr lang="cs-CZ" sz="2400" b="1" dirty="0" err="1" smtClean="0">
                <a:solidFill>
                  <a:schemeClr val="tx1"/>
                </a:solidFill>
              </a:rPr>
              <a:t>resolve</a:t>
            </a:r>
            <a:r>
              <a:rPr lang="en-US" sz="2400" b="1" dirty="0" smtClean="0">
                <a:solidFill>
                  <a:schemeClr val="tx1"/>
                </a:solidFill>
              </a:rPr>
              <a:t>:</a:t>
            </a:r>
            <a:endParaRPr lang="en-US" sz="2400" b="1" dirty="0" smtClean="0">
              <a:solidFill>
                <a:schemeClr val="tx1"/>
              </a:solidFill>
            </a:endParaRPr>
          </a:p>
          <a:p>
            <a:pPr>
              <a:buFont typeface="Wingdings" panose="05000000000000000000" pitchFamily="2" charset="2"/>
              <a:buChar char="Ø"/>
            </a:pPr>
            <a:r>
              <a:rPr lang="en-US" sz="2400" dirty="0" smtClean="0">
                <a:solidFill>
                  <a:schemeClr val="tx1"/>
                </a:solidFill>
              </a:rPr>
              <a:t>Legal </a:t>
            </a:r>
            <a:r>
              <a:rPr lang="en-US" sz="2400" dirty="0">
                <a:solidFill>
                  <a:schemeClr val="tx1"/>
                </a:solidFill>
              </a:rPr>
              <a:t>framework setting the environmental regulation of non-Annex I installations;</a:t>
            </a:r>
          </a:p>
          <a:p>
            <a:pPr>
              <a:buFont typeface="Wingdings" panose="05000000000000000000" pitchFamily="2" charset="2"/>
              <a:buChar char="Ø"/>
            </a:pPr>
            <a:r>
              <a:rPr lang="en-US" sz="2400" dirty="0">
                <a:solidFill>
                  <a:schemeClr val="tx1"/>
                </a:solidFill>
              </a:rPr>
              <a:t>Specification of non-Annex I installations;</a:t>
            </a:r>
          </a:p>
          <a:p>
            <a:pPr>
              <a:buFont typeface="Wingdings" panose="05000000000000000000" pitchFamily="2" charset="2"/>
              <a:buChar char="Ø"/>
            </a:pPr>
            <a:r>
              <a:rPr lang="en-US" sz="2400" dirty="0">
                <a:solidFill>
                  <a:schemeClr val="tx1"/>
                </a:solidFill>
              </a:rPr>
              <a:t>Air pollution regulations of non-Annex I installations, setting ELVs and other requirements for operators;</a:t>
            </a:r>
          </a:p>
          <a:p>
            <a:pPr>
              <a:buFont typeface="Wingdings" panose="05000000000000000000" pitchFamily="2" charset="2"/>
              <a:buChar char="Ø"/>
            </a:pPr>
            <a:r>
              <a:rPr lang="en-US" sz="2400" dirty="0">
                <a:solidFill>
                  <a:schemeClr val="tx1"/>
                </a:solidFill>
              </a:rPr>
              <a:t>Other regulatory requirements related to specific media (e.g. water) or to specific types of activities or installations</a:t>
            </a:r>
            <a:r>
              <a:rPr lang="en-US" sz="2400" dirty="0" smtClean="0">
                <a:solidFill>
                  <a:schemeClr val="tx1"/>
                </a:solidFill>
              </a:rPr>
              <a:t>.</a:t>
            </a:r>
            <a:endParaRPr lang="en-US" sz="2400" dirty="0" smtClean="0">
              <a:solidFill>
                <a:schemeClr val="tx1"/>
              </a:solidFill>
            </a:endParaRPr>
          </a:p>
          <a:p>
            <a:pPr marL="0" indent="0">
              <a:buNone/>
            </a:pPr>
            <a:endParaRPr lang="en-US" sz="2400" dirty="0" smtClean="0">
              <a:solidFill>
                <a:schemeClr val="tx1"/>
              </a:solidFill>
            </a:endParaRPr>
          </a:p>
          <a:p>
            <a:pPr marL="0" indent="0">
              <a:buNone/>
            </a:pPr>
            <a:endParaRPr lang="en-US" sz="24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2</a:t>
            </a:fld>
            <a:endParaRPr lang="en-GB"/>
          </a:p>
        </p:txBody>
      </p:sp>
    </p:spTree>
    <p:extLst>
      <p:ext uri="{BB962C8B-B14F-4D97-AF65-F5344CB8AC3E}">
        <p14:creationId xmlns:p14="http://schemas.microsoft.com/office/powerpoint/2010/main" val="284965494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74638"/>
            <a:ext cx="8363272" cy="1143000"/>
          </a:xfrm>
        </p:spPr>
        <p:txBody>
          <a:bodyPr>
            <a:normAutofit/>
          </a:bodyPr>
          <a:lstStyle/>
          <a:p>
            <a:pPr algn="ctr"/>
            <a:r>
              <a:rPr lang="cs-CZ" b="1" i="0" dirty="0" err="1" smtClean="0">
                <a:solidFill>
                  <a:srgbClr val="CC3300"/>
                </a:solidFill>
                <a:latin typeface="Eras Medium ITC" pitchFamily="34" charset="0"/>
              </a:rPr>
              <a:t>Summary</a:t>
            </a:r>
            <a:r>
              <a:rPr lang="cs-CZ" b="1" i="0" dirty="0" smtClean="0">
                <a:solidFill>
                  <a:srgbClr val="CC3300"/>
                </a:solidFill>
                <a:latin typeface="Eras Medium ITC" pitchFamily="34" charset="0"/>
              </a:rPr>
              <a:t> </a:t>
            </a:r>
            <a:r>
              <a:rPr lang="cs-CZ" b="1" i="0" dirty="0" err="1" smtClean="0">
                <a:solidFill>
                  <a:srgbClr val="CC3300"/>
                </a:solidFill>
                <a:latin typeface="Eras Medium ITC" pitchFamily="34" charset="0"/>
              </a:rPr>
              <a:t>of</a:t>
            </a:r>
            <a:r>
              <a:rPr lang="cs-CZ" b="1" i="0" dirty="0" smtClean="0">
                <a:solidFill>
                  <a:srgbClr val="CC3300"/>
                </a:solidFill>
                <a:latin typeface="Eras Medium ITC" pitchFamily="34" charset="0"/>
              </a:rPr>
              <a:t> </a:t>
            </a:r>
            <a:r>
              <a:rPr lang="cs-CZ" b="1" i="0" dirty="0" err="1" smtClean="0">
                <a:solidFill>
                  <a:srgbClr val="CC3300"/>
                </a:solidFill>
                <a:latin typeface="Eras Medium ITC" pitchFamily="34" charset="0"/>
              </a:rPr>
              <a:t>the</a:t>
            </a:r>
            <a:r>
              <a:rPr lang="cs-CZ" b="1" i="0" dirty="0" smtClean="0">
                <a:solidFill>
                  <a:srgbClr val="CC3300"/>
                </a:solidFill>
                <a:latin typeface="Eras Medium ITC" pitchFamily="34" charset="0"/>
              </a:rPr>
              <a:t> </a:t>
            </a:r>
            <a:r>
              <a:rPr lang="cs-CZ" b="1" i="0" dirty="0" err="1" smtClean="0">
                <a:solidFill>
                  <a:srgbClr val="CC3300"/>
                </a:solidFill>
                <a:latin typeface="Eras Medium ITC" pitchFamily="34" charset="0"/>
              </a:rPr>
              <a:t>regulatory</a:t>
            </a:r>
            <a:r>
              <a:rPr lang="cs-CZ" b="1" i="0" dirty="0" smtClean="0">
                <a:solidFill>
                  <a:srgbClr val="CC3300"/>
                </a:solidFill>
                <a:latin typeface="Eras Medium ITC" pitchFamily="34" charset="0"/>
              </a:rPr>
              <a:t> </a:t>
            </a:r>
            <a:r>
              <a:rPr lang="cs-CZ" b="1" i="0" dirty="0" err="1" smtClean="0">
                <a:solidFill>
                  <a:srgbClr val="CC3300"/>
                </a:solidFill>
                <a:latin typeface="Eras Medium ITC" pitchFamily="34" charset="0"/>
              </a:rPr>
              <a:t>overview</a:t>
            </a:r>
            <a:endParaRPr lang="en-US" b="1" i="0" dirty="0">
              <a:solidFill>
                <a:srgbClr val="CC3300"/>
              </a:solidFill>
              <a:latin typeface="Eras Medium ITC" pitchFamily="34" charset="0"/>
            </a:endParaRPr>
          </a:p>
        </p:txBody>
      </p:sp>
      <p:sp>
        <p:nvSpPr>
          <p:cNvPr id="4" name="Content Placeholder 3"/>
          <p:cNvSpPr>
            <a:spLocks noGrp="1"/>
          </p:cNvSpPr>
          <p:nvPr>
            <p:ph idx="1"/>
          </p:nvPr>
        </p:nvSpPr>
        <p:spPr>
          <a:xfrm>
            <a:off x="107504" y="1556792"/>
            <a:ext cx="7488832" cy="4968552"/>
          </a:xfrm>
        </p:spPr>
        <p:txBody>
          <a:bodyPr>
            <a:noAutofit/>
          </a:bodyPr>
          <a:lstStyle/>
          <a:p>
            <a:pPr marL="457200" indent="-457200">
              <a:buFont typeface="+mj-lt"/>
              <a:buAutoNum type="arabicPeriod"/>
            </a:pPr>
            <a:r>
              <a:rPr lang="en-US" sz="2400" dirty="0" smtClean="0">
                <a:solidFill>
                  <a:schemeClr val="tx1"/>
                </a:solidFill>
              </a:rPr>
              <a:t>The </a:t>
            </a:r>
            <a:r>
              <a:rPr lang="en-US" sz="2400" dirty="0">
                <a:solidFill>
                  <a:schemeClr val="tx1"/>
                </a:solidFill>
              </a:rPr>
              <a:t>Latvian system would be probably easiest for implementation as it keeps the procedure for determining ELVs for relatively big number of pollutants for many industrial activities. Yet it undertook transformation from media to integrated approach.</a:t>
            </a:r>
          </a:p>
          <a:p>
            <a:pPr marL="457200" indent="-457200">
              <a:buFont typeface="+mj-lt"/>
              <a:buAutoNum type="arabicPeriod"/>
            </a:pPr>
            <a:r>
              <a:rPr lang="en-US" sz="2400" dirty="0">
                <a:solidFill>
                  <a:schemeClr val="tx1"/>
                </a:solidFill>
              </a:rPr>
              <a:t>Czech system keeps media approach, therefore is less costly both for the industry and for the permitting authorities.</a:t>
            </a:r>
          </a:p>
          <a:p>
            <a:pPr marL="457200" indent="-457200">
              <a:buFont typeface="+mj-lt"/>
              <a:buAutoNum type="arabicPeriod"/>
            </a:pPr>
            <a:r>
              <a:rPr lang="cs-CZ" sz="2400" dirty="0" smtClean="0">
                <a:solidFill>
                  <a:schemeClr val="tx1"/>
                </a:solidFill>
              </a:rPr>
              <a:t>UK</a:t>
            </a:r>
            <a:r>
              <a:rPr lang="en-US" sz="2400" dirty="0" smtClean="0">
                <a:solidFill>
                  <a:schemeClr val="tx1"/>
                </a:solidFill>
              </a:rPr>
              <a:t> </a:t>
            </a:r>
            <a:r>
              <a:rPr lang="en-US" sz="2400" dirty="0">
                <a:solidFill>
                  <a:schemeClr val="tx1"/>
                </a:solidFill>
              </a:rPr>
              <a:t>system </a:t>
            </a:r>
            <a:r>
              <a:rPr lang="en-US" sz="2400" dirty="0" err="1">
                <a:solidFill>
                  <a:schemeClr val="tx1"/>
                </a:solidFill>
              </a:rPr>
              <a:t>emphasises</a:t>
            </a:r>
            <a:r>
              <a:rPr lang="en-US" sz="2400" dirty="0">
                <a:solidFill>
                  <a:schemeClr val="tx1"/>
                </a:solidFill>
              </a:rPr>
              <a:t> negotiation of permit conditions including ELVs, using the guidance’s proposed emission levels as benchmarks, which is </a:t>
            </a:r>
            <a:r>
              <a:rPr lang="cs-CZ" sz="2400" dirty="0" smtClean="0">
                <a:solidFill>
                  <a:schemeClr val="tx1"/>
                </a:solidFill>
              </a:rPr>
              <a:t>        </a:t>
            </a:r>
            <a:r>
              <a:rPr lang="en-US" sz="2400" dirty="0" smtClean="0">
                <a:solidFill>
                  <a:schemeClr val="tx1"/>
                </a:solidFill>
              </a:rPr>
              <a:t>very </a:t>
            </a:r>
            <a:r>
              <a:rPr lang="en-US" sz="2400" dirty="0">
                <a:solidFill>
                  <a:schemeClr val="tx1"/>
                </a:solidFill>
              </a:rPr>
              <a:t>different from project countries’ system.</a:t>
            </a:r>
          </a:p>
          <a:p>
            <a:pPr marL="0" indent="0">
              <a:buNone/>
            </a:pPr>
            <a:endParaRPr lang="en-US" sz="2400" dirty="0" smtClean="0">
              <a:solidFill>
                <a:schemeClr val="tx1"/>
              </a:solidFill>
            </a:endParaRPr>
          </a:p>
          <a:p>
            <a:pPr>
              <a:buFont typeface="Wingdings" panose="05000000000000000000" pitchFamily="2" charset="2"/>
              <a:buChar char="Ø"/>
            </a:pPr>
            <a:endParaRPr lang="en-US" sz="2400" dirty="0" smtClean="0">
              <a:solidFill>
                <a:schemeClr val="tx1"/>
              </a:solidFill>
            </a:endParaRPr>
          </a:p>
          <a:p>
            <a:pPr marL="0" indent="0">
              <a:buNone/>
            </a:pPr>
            <a:endParaRPr lang="en-US" sz="2400" dirty="0" smtClean="0">
              <a:solidFill>
                <a:schemeClr val="tx1"/>
              </a:solidFill>
            </a:endParaRPr>
          </a:p>
          <a:p>
            <a:pPr marL="0" indent="0">
              <a:buNone/>
            </a:pPr>
            <a:endParaRPr lang="en-US" sz="24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3</a:t>
            </a:fld>
            <a:endParaRPr lang="en-GB"/>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5003" y="5013176"/>
            <a:ext cx="1835696" cy="1311211"/>
          </a:xfrm>
          <a:prstGeom prst="rect">
            <a:avLst/>
          </a:prstGeom>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15003" y="3429000"/>
            <a:ext cx="1828997" cy="1271457"/>
          </a:xfrm>
          <a:prstGeom prst="rect">
            <a:avLst/>
          </a:prstGeom>
        </p:spPr>
      </p:pic>
      <p:pic>
        <p:nvPicPr>
          <p:cNvPr id="3" name="Obrázek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002" y="1700808"/>
            <a:ext cx="1828997" cy="1373536"/>
          </a:xfrm>
          <a:prstGeom prst="rect">
            <a:avLst/>
          </a:prstGeom>
        </p:spPr>
      </p:pic>
    </p:spTree>
    <p:extLst>
      <p:ext uri="{BB962C8B-B14F-4D97-AF65-F5344CB8AC3E}">
        <p14:creationId xmlns:p14="http://schemas.microsoft.com/office/powerpoint/2010/main" val="220645033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normAutofit/>
          </a:bodyPr>
          <a:lstStyle/>
          <a:p>
            <a:pPr algn="ctr"/>
            <a:r>
              <a:rPr lang="cs-CZ" b="1" dirty="0" err="1">
                <a:solidFill>
                  <a:srgbClr val="CC3300"/>
                </a:solidFill>
              </a:rPr>
              <a:t>Possible</a:t>
            </a:r>
            <a:r>
              <a:rPr lang="cs-CZ" b="1" dirty="0">
                <a:solidFill>
                  <a:srgbClr val="CC3300"/>
                </a:solidFill>
              </a:rPr>
              <a:t> </a:t>
            </a:r>
            <a:r>
              <a:rPr lang="cs-CZ" b="1" dirty="0" err="1" smtClean="0">
                <a:solidFill>
                  <a:srgbClr val="CC3300"/>
                </a:solidFill>
              </a:rPr>
              <a:t>approaches</a:t>
            </a:r>
            <a:endParaRPr lang="en-US" b="1" i="0" dirty="0">
              <a:solidFill>
                <a:srgbClr val="CC3300"/>
              </a:solidFill>
              <a:latin typeface="Eras Medium ITC" pitchFamily="34" charset="0"/>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4</a:t>
            </a:fld>
            <a:endParaRPr lang="en-GB"/>
          </a:p>
        </p:txBody>
      </p:sp>
      <p:sp>
        <p:nvSpPr>
          <p:cNvPr id="3" name="Zástupný symbol pro obsah 2"/>
          <p:cNvSpPr>
            <a:spLocks noGrp="1"/>
          </p:cNvSpPr>
          <p:nvPr>
            <p:ph idx="1"/>
          </p:nvPr>
        </p:nvSpPr>
        <p:spPr/>
        <p:txBody>
          <a:bodyPr/>
          <a:lstStyle/>
          <a:p>
            <a:r>
              <a:rPr lang="en-US" dirty="0" smtClean="0">
                <a:solidFill>
                  <a:schemeClr val="tx1"/>
                </a:solidFill>
              </a:rPr>
              <a:t>Utilizing </a:t>
            </a:r>
            <a:r>
              <a:rPr lang="en-US" dirty="0">
                <a:solidFill>
                  <a:schemeClr val="tx1"/>
                </a:solidFill>
              </a:rPr>
              <a:t>the Latvian regulations prescribing environmental performance conditions for several specific activities (GBRs);</a:t>
            </a:r>
          </a:p>
          <a:p>
            <a:r>
              <a:rPr lang="en-US" dirty="0">
                <a:solidFill>
                  <a:schemeClr val="tx1"/>
                </a:solidFill>
              </a:rPr>
              <a:t>Utilizing the Czech regulations prescribing ELVs and related air protection measures;</a:t>
            </a:r>
          </a:p>
          <a:p>
            <a:r>
              <a:rPr lang="en-US" dirty="0">
                <a:solidFill>
                  <a:schemeClr val="tx1"/>
                </a:solidFill>
              </a:rPr>
              <a:t>Utilizing the English </a:t>
            </a:r>
            <a:r>
              <a:rPr lang="en-US" dirty="0" err="1">
                <a:solidFill>
                  <a:schemeClr val="tx1"/>
                </a:solidFill>
              </a:rPr>
              <a:t>sectoral</a:t>
            </a:r>
            <a:r>
              <a:rPr lang="en-US" dirty="0">
                <a:solidFill>
                  <a:schemeClr val="tx1"/>
                </a:solidFill>
              </a:rPr>
              <a:t> guidance as models for developing general binding rules or recommendations for project countries</a:t>
            </a:r>
            <a:r>
              <a:rPr lang="en-US"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39223982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extLst>
              <a:ext uri="{BEBA8EAE-BF5A-486C-A8C5-ECC9F3942E4B}">
                <a14:imgProps xmlns:a14="http://schemas.microsoft.com/office/drawing/2010/main">
                  <a14:imgLayer r:embed="rId4">
                    <a14:imgEffect>
                      <a14:colorTemperature colorTemp="11200"/>
                    </a14:imgEffect>
                  </a14:imgLayer>
                </a14:imgProps>
              </a:ext>
            </a:extLst>
          </a:blip>
          <a:srcRect/>
          <a:stretch>
            <a:fillRect l="-11000" r="-11000"/>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784976" cy="1143000"/>
          </a:xfrm>
        </p:spPr>
        <p:txBody>
          <a:bodyPr>
            <a:normAutofit/>
          </a:bodyPr>
          <a:lstStyle/>
          <a:p>
            <a:r>
              <a:rPr lang="cs-CZ" b="1" i="0" dirty="0" err="1" smtClean="0">
                <a:solidFill>
                  <a:schemeClr val="accent5">
                    <a:lumMod val="75000"/>
                  </a:schemeClr>
                </a:solidFill>
                <a:latin typeface="Eras Medium ITC" pitchFamily="34" charset="0"/>
              </a:rPr>
              <a:t>Environmental</a:t>
            </a:r>
            <a:r>
              <a:rPr lang="cs-CZ" b="1" i="0" dirty="0" smtClean="0">
                <a:solidFill>
                  <a:schemeClr val="accent5">
                    <a:lumMod val="75000"/>
                  </a:schemeClr>
                </a:solidFill>
                <a:latin typeface="Eras Medium ITC" pitchFamily="34" charset="0"/>
              </a:rPr>
              <a:t> </a:t>
            </a:r>
            <a:r>
              <a:rPr lang="cs-CZ" b="1" i="0" dirty="0" err="1" smtClean="0">
                <a:solidFill>
                  <a:schemeClr val="accent5">
                    <a:lumMod val="75000"/>
                  </a:schemeClr>
                </a:solidFill>
                <a:latin typeface="Eras Medium ITC" pitchFamily="34" charset="0"/>
              </a:rPr>
              <a:t>impact</a:t>
            </a:r>
            <a:r>
              <a:rPr lang="cs-CZ" b="1" i="0" dirty="0" smtClean="0">
                <a:solidFill>
                  <a:schemeClr val="accent5">
                    <a:lumMod val="75000"/>
                  </a:schemeClr>
                </a:solidFill>
                <a:latin typeface="Eras Medium ITC" pitchFamily="34" charset="0"/>
              </a:rPr>
              <a:t> </a:t>
            </a:r>
            <a:r>
              <a:rPr lang="cs-CZ" b="1" i="0" dirty="0" err="1" smtClean="0">
                <a:solidFill>
                  <a:schemeClr val="accent5">
                    <a:lumMod val="75000"/>
                  </a:schemeClr>
                </a:solidFill>
                <a:latin typeface="Eras Medium ITC" pitchFamily="34" charset="0"/>
              </a:rPr>
              <a:t>of</a:t>
            </a:r>
            <a:r>
              <a:rPr lang="cs-CZ" b="1" i="0" dirty="0" smtClean="0">
                <a:solidFill>
                  <a:schemeClr val="accent5">
                    <a:lumMod val="75000"/>
                  </a:schemeClr>
                </a:solidFill>
                <a:latin typeface="Eras Medium ITC" pitchFamily="34" charset="0"/>
              </a:rPr>
              <a:t> </a:t>
            </a:r>
            <a:r>
              <a:rPr lang="cs-CZ" b="1" i="0" dirty="0" err="1" smtClean="0">
                <a:solidFill>
                  <a:schemeClr val="accent5">
                    <a:lumMod val="75000"/>
                  </a:schemeClr>
                </a:solidFill>
                <a:latin typeface="Eras Medium ITC" pitchFamily="34" charset="0"/>
              </a:rPr>
              <a:t>SMEs</a:t>
            </a:r>
            <a:r>
              <a:rPr lang="cs-CZ" b="1" i="0" dirty="0" smtClean="0">
                <a:solidFill>
                  <a:schemeClr val="accent5">
                    <a:lumMod val="75000"/>
                  </a:schemeClr>
                </a:solidFill>
                <a:latin typeface="Eras Medium ITC" pitchFamily="34" charset="0"/>
              </a:rPr>
              <a:t> in EU</a:t>
            </a:r>
            <a:endParaRPr lang="en-US" i="0" dirty="0">
              <a:solidFill>
                <a:schemeClr val="accent5">
                  <a:lumMod val="75000"/>
                </a:schemeClr>
              </a:solidFill>
              <a:latin typeface="Eras Medium ITC" pitchFamily="34" charset="0"/>
            </a:endParaRPr>
          </a:p>
        </p:txBody>
      </p:sp>
      <p:sp>
        <p:nvSpPr>
          <p:cNvPr id="3" name="Zástupný symbol pro obsah 2"/>
          <p:cNvSpPr>
            <a:spLocks noGrp="1"/>
          </p:cNvSpPr>
          <p:nvPr>
            <p:ph idx="1"/>
          </p:nvPr>
        </p:nvSpPr>
        <p:spPr>
          <a:xfrm>
            <a:off x="179512" y="2132856"/>
            <a:ext cx="8784976" cy="4464496"/>
          </a:xfrm>
        </p:spPr>
        <p:txBody>
          <a:bodyPr>
            <a:normAutofit/>
          </a:bodyPr>
          <a:lstStyle/>
          <a:p>
            <a:pPr lvl="0">
              <a:buFont typeface="Wingdings" panose="05000000000000000000" pitchFamily="2" charset="2"/>
              <a:buChar char="§"/>
            </a:pPr>
            <a:r>
              <a:rPr lang="cs-CZ" dirty="0" err="1" smtClean="0">
                <a:solidFill>
                  <a:schemeClr val="tx1"/>
                </a:solidFill>
              </a:rPr>
              <a:t>Estimation</a:t>
            </a:r>
            <a:r>
              <a:rPr lang="cs-CZ" dirty="0" smtClean="0">
                <a:solidFill>
                  <a:schemeClr val="tx1"/>
                </a:solidFill>
              </a:rPr>
              <a:t>: 5</a:t>
            </a:r>
            <a:r>
              <a:rPr lang="en-US" dirty="0" smtClean="0">
                <a:solidFill>
                  <a:schemeClr val="tx1"/>
                </a:solidFill>
              </a:rPr>
              <a:t>0</a:t>
            </a:r>
            <a:r>
              <a:rPr lang="cs-CZ" dirty="0" smtClean="0">
                <a:solidFill>
                  <a:schemeClr val="tx1"/>
                </a:solidFill>
              </a:rPr>
              <a:t> </a:t>
            </a:r>
            <a:r>
              <a:rPr lang="en-US" dirty="0" smtClean="0">
                <a:solidFill>
                  <a:schemeClr val="tx1"/>
                </a:solidFill>
              </a:rPr>
              <a:t>–</a:t>
            </a:r>
            <a:r>
              <a:rPr lang="cs-CZ" dirty="0" smtClean="0">
                <a:solidFill>
                  <a:schemeClr val="tx1"/>
                </a:solidFill>
              </a:rPr>
              <a:t> </a:t>
            </a:r>
            <a:r>
              <a:rPr lang="en-US" dirty="0" smtClean="0">
                <a:solidFill>
                  <a:schemeClr val="tx1"/>
                </a:solidFill>
              </a:rPr>
              <a:t>70</a:t>
            </a:r>
            <a:r>
              <a:rPr lang="en-US" dirty="0">
                <a:solidFill>
                  <a:schemeClr val="tx1"/>
                </a:solidFill>
              </a:rPr>
              <a:t>% of the environmental impact originates from 20 million </a:t>
            </a:r>
            <a:r>
              <a:rPr lang="en-US" dirty="0" smtClean="0">
                <a:solidFill>
                  <a:schemeClr val="tx1"/>
                </a:solidFill>
              </a:rPr>
              <a:t>SMEs</a:t>
            </a:r>
            <a:endParaRPr lang="cs-CZ" dirty="0" smtClean="0">
              <a:solidFill>
                <a:schemeClr val="tx1"/>
              </a:solidFill>
            </a:endParaRPr>
          </a:p>
          <a:p>
            <a:pPr lvl="0">
              <a:buFont typeface="Wingdings" panose="05000000000000000000" pitchFamily="2" charset="2"/>
              <a:buChar char="§"/>
            </a:pPr>
            <a:r>
              <a:rPr lang="cs-CZ" dirty="0" smtClean="0">
                <a:solidFill>
                  <a:schemeClr val="tx1"/>
                </a:solidFill>
              </a:rPr>
              <a:t>Minimum: </a:t>
            </a:r>
            <a:r>
              <a:rPr lang="en-US" dirty="0" smtClean="0">
                <a:solidFill>
                  <a:schemeClr val="tx1"/>
                </a:solidFill>
              </a:rPr>
              <a:t>51</a:t>
            </a:r>
            <a:r>
              <a:rPr lang="cs-CZ" dirty="0" smtClean="0">
                <a:solidFill>
                  <a:schemeClr val="tx1"/>
                </a:solidFill>
              </a:rPr>
              <a:t> – 53 </a:t>
            </a:r>
            <a:r>
              <a:rPr lang="en-US" dirty="0" smtClean="0">
                <a:solidFill>
                  <a:schemeClr val="tx1"/>
                </a:solidFill>
              </a:rPr>
              <a:t>% in </a:t>
            </a:r>
            <a:r>
              <a:rPr lang="cs-CZ" dirty="0" smtClean="0">
                <a:solidFill>
                  <a:schemeClr val="tx1"/>
                </a:solidFill>
              </a:rPr>
              <a:t>SK, RO, </a:t>
            </a:r>
            <a:r>
              <a:rPr lang="en-US" dirty="0" smtClean="0">
                <a:solidFill>
                  <a:schemeClr val="tx1"/>
                </a:solidFill>
              </a:rPr>
              <a:t>U</a:t>
            </a:r>
            <a:r>
              <a:rPr lang="cs-CZ" dirty="0" smtClean="0">
                <a:solidFill>
                  <a:schemeClr val="tx1"/>
                </a:solidFill>
              </a:rPr>
              <a:t>K</a:t>
            </a:r>
            <a:r>
              <a:rPr lang="en-US" dirty="0" smtClean="0">
                <a:solidFill>
                  <a:schemeClr val="tx1"/>
                </a:solidFill>
              </a:rPr>
              <a:t> </a:t>
            </a:r>
            <a:r>
              <a:rPr lang="en-US" dirty="0">
                <a:solidFill>
                  <a:schemeClr val="tx1"/>
                </a:solidFill>
              </a:rPr>
              <a:t>(with a relatively low share of persons employed in SMEs</a:t>
            </a:r>
            <a:r>
              <a:rPr lang="en-US" dirty="0" smtClean="0">
                <a:solidFill>
                  <a:schemeClr val="tx1"/>
                </a:solidFill>
              </a:rPr>
              <a:t>)</a:t>
            </a:r>
            <a:endParaRPr lang="cs-CZ" dirty="0" smtClean="0">
              <a:solidFill>
                <a:schemeClr val="tx1"/>
              </a:solidFill>
            </a:endParaRPr>
          </a:p>
          <a:p>
            <a:pPr lvl="0">
              <a:buFont typeface="Wingdings" panose="05000000000000000000" pitchFamily="2" charset="2"/>
              <a:buChar char="§"/>
            </a:pPr>
            <a:r>
              <a:rPr lang="cs-CZ" dirty="0" smtClean="0">
                <a:solidFill>
                  <a:schemeClr val="tx1"/>
                </a:solidFill>
              </a:rPr>
              <a:t>Maximum: </a:t>
            </a:r>
            <a:r>
              <a:rPr lang="en-US" dirty="0" smtClean="0">
                <a:solidFill>
                  <a:schemeClr val="tx1"/>
                </a:solidFill>
              </a:rPr>
              <a:t>above </a:t>
            </a:r>
            <a:r>
              <a:rPr lang="en-US" dirty="0">
                <a:solidFill>
                  <a:schemeClr val="tx1"/>
                </a:solidFill>
              </a:rPr>
              <a:t>70% </a:t>
            </a:r>
            <a:r>
              <a:rPr lang="en-US" dirty="0" smtClean="0">
                <a:solidFill>
                  <a:schemeClr val="tx1"/>
                </a:solidFill>
              </a:rPr>
              <a:t>in </a:t>
            </a:r>
            <a:r>
              <a:rPr lang="cs-CZ" dirty="0" smtClean="0">
                <a:solidFill>
                  <a:schemeClr val="tx1"/>
                </a:solidFill>
              </a:rPr>
              <a:t>ES, LV, GR, </a:t>
            </a:r>
            <a:r>
              <a:rPr lang="en-US" dirty="0" smtClean="0">
                <a:solidFill>
                  <a:schemeClr val="tx1"/>
                </a:solidFill>
              </a:rPr>
              <a:t>C</a:t>
            </a:r>
            <a:r>
              <a:rPr lang="cs-CZ" dirty="0" smtClean="0">
                <a:solidFill>
                  <a:schemeClr val="tx1"/>
                </a:solidFill>
              </a:rPr>
              <a:t>Y</a:t>
            </a:r>
            <a:r>
              <a:rPr lang="en-US" dirty="0" smtClean="0">
                <a:solidFill>
                  <a:schemeClr val="tx1"/>
                </a:solidFill>
              </a:rPr>
              <a:t> </a:t>
            </a:r>
            <a:r>
              <a:rPr lang="en-US" dirty="0">
                <a:solidFill>
                  <a:schemeClr val="tx1"/>
                </a:solidFill>
              </a:rPr>
              <a:t>(with a relatively large share of persons employed in </a:t>
            </a:r>
            <a:r>
              <a:rPr lang="en-US" dirty="0" smtClean="0">
                <a:solidFill>
                  <a:schemeClr val="tx1"/>
                </a:solidFill>
              </a:rPr>
              <a:t>SMEs)</a:t>
            </a:r>
            <a:endParaRPr lang="cs-CZ" dirty="0" smtClean="0">
              <a:solidFill>
                <a:schemeClr val="tx1"/>
              </a:solidFill>
            </a:endParaRPr>
          </a:p>
        </p:txBody>
      </p:sp>
      <p:sp>
        <p:nvSpPr>
          <p:cNvPr id="4" name="Slide Number Placeholder 3"/>
          <p:cNvSpPr>
            <a:spLocks noGrp="1"/>
          </p:cNvSpPr>
          <p:nvPr>
            <p:ph type="sldNum" sz="quarter" idx="12"/>
          </p:nvPr>
        </p:nvSpPr>
        <p:spPr/>
        <p:txBody>
          <a:bodyPr/>
          <a:lstStyle/>
          <a:p>
            <a:fld id="{957505A1-0D79-4501-8057-91F0F4624B08}" type="slidenum">
              <a:rPr lang="en-GB" smtClean="0"/>
              <a:pPr/>
              <a:t>5</a:t>
            </a:fld>
            <a:endParaRPr lang="en-GB"/>
          </a:p>
        </p:txBody>
      </p:sp>
    </p:spTree>
    <p:extLst>
      <p:ext uri="{BB962C8B-B14F-4D97-AF65-F5344CB8AC3E}">
        <p14:creationId xmlns:p14="http://schemas.microsoft.com/office/powerpoint/2010/main" val="3780219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28796" y="159040"/>
            <a:ext cx="7435691" cy="1181728"/>
          </a:xfrm>
        </p:spPr>
        <p:txBody>
          <a:bodyPr>
            <a:normAutofit/>
          </a:bodyPr>
          <a:lstStyle/>
          <a:p>
            <a:r>
              <a:rPr lang="cs-CZ" sz="3200" b="1" i="0" dirty="0" smtClean="0">
                <a:solidFill>
                  <a:schemeClr val="tx1"/>
                </a:solidFill>
                <a:latin typeface="Calibri" panose="020F0502020204030204" pitchFamily="34" charset="0"/>
              </a:rPr>
              <a:t>OECD </a:t>
            </a:r>
            <a:r>
              <a:rPr lang="en-US" sz="3200" b="1" i="0" dirty="0" smtClean="0">
                <a:solidFill>
                  <a:schemeClr val="tx1"/>
                </a:solidFill>
                <a:latin typeface="Calibri" panose="020F0502020204030204" pitchFamily="34" charset="0"/>
              </a:rPr>
              <a:t>recommendations </a:t>
            </a:r>
            <a:r>
              <a:rPr lang="cs-CZ" sz="3200" b="1" i="0" dirty="0" err="1" smtClean="0">
                <a:solidFill>
                  <a:schemeClr val="tx1"/>
                </a:solidFill>
                <a:latin typeface="Calibri" panose="020F0502020204030204" pitchFamily="34" charset="0"/>
              </a:rPr>
              <a:t>for</a:t>
            </a:r>
            <a:r>
              <a:rPr lang="cs-CZ" sz="3200" b="1" i="0" dirty="0" smtClean="0">
                <a:solidFill>
                  <a:schemeClr val="tx1"/>
                </a:solidFill>
                <a:latin typeface="Calibri" panose="020F0502020204030204" pitchFamily="34" charset="0"/>
              </a:rPr>
              <a:t> </a:t>
            </a:r>
            <a:r>
              <a:rPr lang="cs-CZ" sz="3200" b="1" i="0" dirty="0" err="1" smtClean="0">
                <a:solidFill>
                  <a:schemeClr val="tx1"/>
                </a:solidFill>
                <a:latin typeface="Calibri" panose="020F0502020204030204" pitchFamily="34" charset="0"/>
              </a:rPr>
              <a:t>improvement</a:t>
            </a:r>
            <a:r>
              <a:rPr lang="cs-CZ" sz="3200" b="1" i="0" dirty="0" smtClean="0">
                <a:solidFill>
                  <a:schemeClr val="tx1"/>
                </a:solidFill>
                <a:latin typeface="Calibri" panose="020F0502020204030204" pitchFamily="34" charset="0"/>
              </a:rPr>
              <a:t> </a:t>
            </a:r>
            <a:r>
              <a:rPr lang="cs-CZ" sz="3200" b="1" i="0" dirty="0" err="1" smtClean="0">
                <a:solidFill>
                  <a:schemeClr val="tx1"/>
                </a:solidFill>
                <a:latin typeface="Calibri" panose="020F0502020204030204" pitchFamily="34" charset="0"/>
              </a:rPr>
              <a:t>of</a:t>
            </a:r>
            <a:r>
              <a:rPr lang="cs-CZ" sz="3200" b="1" i="0" dirty="0" smtClean="0">
                <a:solidFill>
                  <a:schemeClr val="tx1"/>
                </a:solidFill>
                <a:latin typeface="Calibri" panose="020F0502020204030204" pitchFamily="34" charset="0"/>
              </a:rPr>
              <a:t> SME </a:t>
            </a:r>
            <a:r>
              <a:rPr lang="cs-CZ" sz="3200" b="1" i="0" dirty="0" err="1" smtClean="0">
                <a:solidFill>
                  <a:schemeClr val="tx1"/>
                </a:solidFill>
                <a:latin typeface="Calibri" panose="020F0502020204030204" pitchFamily="34" charset="0"/>
              </a:rPr>
              <a:t>environmetal</a:t>
            </a:r>
            <a:r>
              <a:rPr lang="cs-CZ" sz="3200" b="1" i="0" dirty="0" smtClean="0">
                <a:solidFill>
                  <a:schemeClr val="tx1"/>
                </a:solidFill>
                <a:latin typeface="Calibri" panose="020F0502020204030204" pitchFamily="34" charset="0"/>
              </a:rPr>
              <a:t> performance</a:t>
            </a:r>
            <a:endParaRPr lang="en-US" sz="3200" b="1" i="0" dirty="0">
              <a:solidFill>
                <a:schemeClr val="tx1"/>
              </a:solidFill>
              <a:latin typeface="Calibri" panose="020F0502020204030204" pitchFamily="34" charset="0"/>
            </a:endParaRPr>
          </a:p>
        </p:txBody>
      </p:sp>
      <p:sp>
        <p:nvSpPr>
          <p:cNvPr id="3" name="Zástupný symbol pro obsah 2"/>
          <p:cNvSpPr>
            <a:spLocks noGrp="1"/>
          </p:cNvSpPr>
          <p:nvPr>
            <p:ph idx="1"/>
          </p:nvPr>
        </p:nvSpPr>
        <p:spPr>
          <a:xfrm>
            <a:off x="179512" y="1700808"/>
            <a:ext cx="8784976" cy="4896544"/>
          </a:xfrm>
        </p:spPr>
        <p:txBody>
          <a:bodyPr>
            <a:normAutofit/>
          </a:bodyPr>
          <a:lstStyle/>
          <a:p>
            <a:pPr marL="514350" lvl="0" indent="-514350">
              <a:buFont typeface="+mj-lt"/>
              <a:buAutoNum type="arabicPeriod"/>
            </a:pPr>
            <a:r>
              <a:rPr lang="en-US" dirty="0" smtClean="0">
                <a:solidFill>
                  <a:schemeClr val="tx1"/>
                </a:solidFill>
              </a:rPr>
              <a:t>Regulatory </a:t>
            </a:r>
            <a:r>
              <a:rPr lang="en-US" dirty="0">
                <a:solidFill>
                  <a:schemeClr val="tx1"/>
                </a:solidFill>
              </a:rPr>
              <a:t>simplification</a:t>
            </a:r>
          </a:p>
          <a:p>
            <a:pPr marL="514350" lvl="0" indent="-514350">
              <a:buFont typeface="+mj-lt"/>
              <a:buAutoNum type="arabicPeriod"/>
            </a:pPr>
            <a:r>
              <a:rPr lang="en-US" dirty="0" err="1" smtClean="0">
                <a:solidFill>
                  <a:schemeClr val="tx1"/>
                </a:solidFill>
              </a:rPr>
              <a:t>Sectoral</a:t>
            </a:r>
            <a:r>
              <a:rPr lang="en-US" dirty="0" smtClean="0">
                <a:solidFill>
                  <a:schemeClr val="tx1"/>
                </a:solidFill>
              </a:rPr>
              <a:t> </a:t>
            </a:r>
            <a:r>
              <a:rPr lang="en-US" dirty="0">
                <a:solidFill>
                  <a:schemeClr val="tx1"/>
                </a:solidFill>
              </a:rPr>
              <a:t>approach to </a:t>
            </a:r>
            <a:r>
              <a:rPr lang="cs-CZ" dirty="0" smtClean="0">
                <a:solidFill>
                  <a:schemeClr val="tx1"/>
                </a:solidFill>
              </a:rPr>
              <a:t>SME</a:t>
            </a:r>
            <a:r>
              <a:rPr lang="en-US" dirty="0" smtClean="0">
                <a:solidFill>
                  <a:schemeClr val="tx1"/>
                </a:solidFill>
              </a:rPr>
              <a:t> </a:t>
            </a:r>
            <a:r>
              <a:rPr lang="en-US" dirty="0">
                <a:solidFill>
                  <a:schemeClr val="tx1"/>
                </a:solidFill>
              </a:rPr>
              <a:t>activities</a:t>
            </a:r>
          </a:p>
          <a:p>
            <a:pPr marL="514350" lvl="0" indent="-514350">
              <a:buFont typeface="+mj-lt"/>
              <a:buAutoNum type="arabicPeriod"/>
            </a:pPr>
            <a:r>
              <a:rPr lang="en-US" dirty="0" smtClean="0">
                <a:solidFill>
                  <a:schemeClr val="tx1"/>
                </a:solidFill>
              </a:rPr>
              <a:t>Adaptation </a:t>
            </a:r>
            <a:r>
              <a:rPr lang="en-US" dirty="0">
                <a:solidFill>
                  <a:schemeClr val="tx1"/>
                </a:solidFill>
              </a:rPr>
              <a:t>of tools to SME needs</a:t>
            </a:r>
          </a:p>
          <a:p>
            <a:pPr marL="514350" lvl="0" indent="-514350">
              <a:buFont typeface="+mj-lt"/>
              <a:buAutoNum type="arabicPeriod"/>
            </a:pPr>
            <a:r>
              <a:rPr lang="en-US" dirty="0" smtClean="0">
                <a:solidFill>
                  <a:schemeClr val="tx1"/>
                </a:solidFill>
              </a:rPr>
              <a:t>Using </a:t>
            </a:r>
            <a:r>
              <a:rPr lang="en-US" dirty="0">
                <a:solidFill>
                  <a:schemeClr val="tx1"/>
                </a:solidFill>
              </a:rPr>
              <a:t>business arguments and business partners</a:t>
            </a:r>
          </a:p>
          <a:p>
            <a:pPr marL="514350" lvl="0" indent="-514350">
              <a:buFont typeface="+mj-lt"/>
              <a:buAutoNum type="arabicPeriod"/>
            </a:pPr>
            <a:r>
              <a:rPr lang="en-US" dirty="0" smtClean="0">
                <a:solidFill>
                  <a:schemeClr val="tx1"/>
                </a:solidFill>
              </a:rPr>
              <a:t>Packages </a:t>
            </a:r>
            <a:r>
              <a:rPr lang="en-US" dirty="0">
                <a:solidFill>
                  <a:schemeClr val="tx1"/>
                </a:solidFill>
              </a:rPr>
              <a:t>of information-based tools</a:t>
            </a:r>
          </a:p>
          <a:p>
            <a:pPr marL="514350" lvl="0" indent="-514350">
              <a:buFont typeface="+mj-lt"/>
              <a:buAutoNum type="arabicPeriod"/>
            </a:pPr>
            <a:r>
              <a:rPr lang="en-US" dirty="0" smtClean="0">
                <a:solidFill>
                  <a:schemeClr val="tx1"/>
                </a:solidFill>
              </a:rPr>
              <a:t>Importance </a:t>
            </a:r>
            <a:r>
              <a:rPr lang="en-US" dirty="0">
                <a:solidFill>
                  <a:schemeClr val="tx1"/>
                </a:solidFill>
              </a:rPr>
              <a:t>of market signals</a:t>
            </a:r>
          </a:p>
          <a:p>
            <a:pPr marL="514350" lvl="0" indent="-514350">
              <a:buFont typeface="+mj-lt"/>
              <a:buAutoNum type="arabicPeriod"/>
            </a:pPr>
            <a:r>
              <a:rPr lang="en-US" dirty="0" smtClean="0">
                <a:solidFill>
                  <a:schemeClr val="tx1"/>
                </a:solidFill>
              </a:rPr>
              <a:t>Need </a:t>
            </a:r>
            <a:r>
              <a:rPr lang="en-US" dirty="0">
                <a:solidFill>
                  <a:schemeClr val="tx1"/>
                </a:solidFill>
              </a:rPr>
              <a:t>for initial public funding</a:t>
            </a:r>
          </a:p>
          <a:p>
            <a:pPr marL="514350" lvl="0" indent="-514350">
              <a:buFont typeface="+mj-lt"/>
              <a:buAutoNum type="arabicPeriod"/>
            </a:pPr>
            <a:r>
              <a:rPr lang="en-US" dirty="0" smtClean="0">
                <a:solidFill>
                  <a:schemeClr val="tx1"/>
                </a:solidFill>
              </a:rPr>
              <a:t>Development </a:t>
            </a:r>
            <a:r>
              <a:rPr lang="en-US" dirty="0">
                <a:solidFill>
                  <a:schemeClr val="tx1"/>
                </a:solidFill>
              </a:rPr>
              <a:t>of performance indicators</a:t>
            </a:r>
            <a:r>
              <a:rPr lang="en-US" dirty="0" smtClean="0">
                <a:solidFill>
                  <a:schemeClr val="tx1"/>
                </a:solidFill>
              </a:rPr>
              <a:t>.</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957505A1-0D79-4501-8057-91F0F4624B08}" type="slidenum">
              <a:rPr lang="en-GB" smtClean="0"/>
              <a:pPr/>
              <a:t>6</a:t>
            </a:fld>
            <a:endParaRPr lang="en-GB"/>
          </a:p>
        </p:txBody>
      </p:sp>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88640"/>
            <a:ext cx="1519436" cy="960007"/>
          </a:xfrm>
          <a:prstGeom prst="rect">
            <a:avLst/>
          </a:prstGeom>
        </p:spPr>
      </p:pic>
    </p:spTree>
    <p:extLst>
      <p:ext uri="{BB962C8B-B14F-4D97-AF65-F5344CB8AC3E}">
        <p14:creationId xmlns:p14="http://schemas.microsoft.com/office/powerpoint/2010/main" val="3460578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507288" cy="1143000"/>
          </a:xfrm>
        </p:spPr>
        <p:txBody>
          <a:bodyPr>
            <a:normAutofit/>
          </a:bodyPr>
          <a:lstStyle/>
          <a:p>
            <a:pPr algn="ctr"/>
            <a:r>
              <a:rPr lang="en-GB" sz="3600" b="1" i="0" dirty="0" smtClean="0">
                <a:effectLst>
                  <a:outerShdw blurRad="38100" dist="38100" dir="2700000" algn="tl">
                    <a:srgbClr val="000000">
                      <a:alpha val="43137"/>
                    </a:srgbClr>
                  </a:outerShdw>
                </a:effectLst>
                <a:latin typeface="Eras Medium ITC" pitchFamily="34" charset="0"/>
              </a:rPr>
              <a:t>Regulatory simplification and adaptation of tools to SME needs</a:t>
            </a:r>
            <a:endParaRPr lang="en-GB" sz="3600" i="0" dirty="0">
              <a:solidFill>
                <a:srgbClr val="FF0000"/>
              </a:solidFill>
              <a:effectLst>
                <a:outerShdw blurRad="38100" dist="38100" dir="2700000" algn="tl">
                  <a:srgbClr val="000000">
                    <a:alpha val="43137"/>
                  </a:srgbClr>
                </a:outerShdw>
              </a:effectLst>
              <a:latin typeface="Eras Medium ITC" pitchFamily="34" charset="0"/>
            </a:endParaRPr>
          </a:p>
        </p:txBody>
      </p:sp>
      <p:sp>
        <p:nvSpPr>
          <p:cNvPr id="4" name="Content Placeholder 3"/>
          <p:cNvSpPr>
            <a:spLocks noGrp="1"/>
          </p:cNvSpPr>
          <p:nvPr>
            <p:ph idx="1"/>
          </p:nvPr>
        </p:nvSpPr>
        <p:spPr>
          <a:xfrm>
            <a:off x="251520" y="1556792"/>
            <a:ext cx="8229600" cy="4968552"/>
          </a:xfrm>
        </p:spPr>
        <p:txBody>
          <a:bodyPr>
            <a:noAutofit/>
          </a:bodyPr>
          <a:lstStyle/>
          <a:p>
            <a:pPr marL="0" lvl="0" indent="0">
              <a:spcBef>
                <a:spcPts val="600"/>
              </a:spcBef>
              <a:buNone/>
            </a:pPr>
            <a:r>
              <a:rPr lang="en-GB" sz="2200" dirty="0" smtClean="0">
                <a:solidFill>
                  <a:schemeClr val="tx1"/>
                </a:solidFill>
              </a:rPr>
              <a:t>Focus on r</a:t>
            </a:r>
            <a:r>
              <a:rPr lang="en-GB" sz="2200" dirty="0" smtClean="0">
                <a:solidFill>
                  <a:schemeClr val="tx1"/>
                </a:solidFill>
              </a:rPr>
              <a:t>educing administrative burdens and related costs:</a:t>
            </a:r>
          </a:p>
          <a:p>
            <a:pPr marL="457200" lvl="0" indent="-457200">
              <a:spcBef>
                <a:spcPts val="600"/>
              </a:spcBef>
              <a:buFont typeface="+mj-lt"/>
              <a:buAutoNum type="arabicPeriod"/>
            </a:pPr>
            <a:r>
              <a:rPr lang="en-GB" sz="2200" dirty="0" smtClean="0">
                <a:solidFill>
                  <a:schemeClr val="tx1"/>
                </a:solidFill>
              </a:rPr>
              <a:t>simplification of the environmental permitting procedure by reducing the permits’ issuance time, or replace permits by simple registration where  relevant</a:t>
            </a:r>
          </a:p>
          <a:p>
            <a:pPr marL="457200" lvl="0" indent="-457200">
              <a:spcBef>
                <a:spcPts val="600"/>
              </a:spcBef>
              <a:buFont typeface="+mj-lt"/>
              <a:buAutoNum type="arabicPeriod"/>
            </a:pPr>
            <a:r>
              <a:rPr lang="en-GB" sz="2200" dirty="0" smtClean="0">
                <a:solidFill>
                  <a:schemeClr val="tx1"/>
                </a:solidFill>
              </a:rPr>
              <a:t>prolonging permit validity period</a:t>
            </a:r>
          </a:p>
          <a:p>
            <a:pPr marL="457200" lvl="0" indent="-457200">
              <a:spcBef>
                <a:spcPts val="600"/>
              </a:spcBef>
              <a:buFont typeface="+mj-lt"/>
              <a:buAutoNum type="arabicPeriod"/>
            </a:pPr>
            <a:r>
              <a:rPr lang="en-GB" sz="2200" dirty="0" smtClean="0">
                <a:solidFill>
                  <a:schemeClr val="tx1"/>
                </a:solidFill>
              </a:rPr>
              <a:t>requiring less certificates, less monitoring reports for applications and justifications </a:t>
            </a:r>
          </a:p>
          <a:p>
            <a:pPr marL="457200" lvl="0" indent="-457200">
              <a:spcBef>
                <a:spcPts val="600"/>
              </a:spcBef>
              <a:buFont typeface="+mj-lt"/>
              <a:buAutoNum type="arabicPeriod"/>
            </a:pPr>
            <a:r>
              <a:rPr lang="en-GB" sz="2200" dirty="0" smtClean="0">
                <a:solidFill>
                  <a:schemeClr val="tx1"/>
                </a:solidFill>
              </a:rPr>
              <a:t>improving internal communication between administrative units</a:t>
            </a:r>
          </a:p>
          <a:p>
            <a:pPr marL="457200" lvl="0" indent="-457200">
              <a:spcBef>
                <a:spcPts val="600"/>
              </a:spcBef>
              <a:buFont typeface="+mj-lt"/>
              <a:buAutoNum type="arabicPeriod"/>
            </a:pPr>
            <a:r>
              <a:rPr lang="en-GB" sz="2200" dirty="0" smtClean="0">
                <a:solidFill>
                  <a:schemeClr val="tx1"/>
                </a:solidFill>
              </a:rPr>
              <a:t>creation of one-stop-shops for environmental permitting issuance (</a:t>
            </a:r>
            <a:r>
              <a:rPr lang="en-GB" sz="2200" i="1" dirty="0" smtClean="0">
                <a:solidFill>
                  <a:schemeClr val="tx1"/>
                </a:solidFill>
              </a:rPr>
              <a:t>Moldova example of electronic system</a:t>
            </a:r>
            <a:r>
              <a:rPr lang="en-GB" sz="2200" dirty="0" smtClean="0">
                <a:solidFill>
                  <a:schemeClr val="tx1"/>
                </a:solidFill>
              </a:rPr>
              <a:t>);</a:t>
            </a:r>
          </a:p>
          <a:p>
            <a:pPr marL="457200" lvl="0" indent="-457200">
              <a:spcBef>
                <a:spcPts val="600"/>
              </a:spcBef>
              <a:buFont typeface="+mj-lt"/>
              <a:buAutoNum type="arabicPeriod"/>
            </a:pPr>
            <a:r>
              <a:rPr lang="en-GB" sz="2200" dirty="0" smtClean="0">
                <a:solidFill>
                  <a:schemeClr val="tx1"/>
                </a:solidFill>
              </a:rPr>
              <a:t>creation of a database so that administrative units exchange information</a:t>
            </a:r>
            <a:endParaRPr lang="en-GB" sz="22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7</a:t>
            </a:fld>
            <a:endParaRPr lang="en-GB"/>
          </a:p>
        </p:txBody>
      </p:sp>
    </p:spTree>
    <p:extLst>
      <p:ext uri="{BB962C8B-B14F-4D97-AF65-F5344CB8AC3E}">
        <p14:creationId xmlns:p14="http://schemas.microsoft.com/office/powerpoint/2010/main" val="248183484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556792"/>
            <a:ext cx="8229600" cy="4968552"/>
          </a:xfrm>
        </p:spPr>
        <p:txBody>
          <a:bodyPr>
            <a:normAutofit/>
          </a:bodyPr>
          <a:lstStyle/>
          <a:p>
            <a:pPr marL="0" lvl="0" indent="0">
              <a:buNone/>
            </a:pPr>
            <a:r>
              <a:rPr lang="en-GB" sz="2400" dirty="0" smtClean="0">
                <a:solidFill>
                  <a:schemeClr val="tx1"/>
                </a:solidFill>
              </a:rPr>
              <a:t>What is needed for applying </a:t>
            </a:r>
            <a:r>
              <a:rPr lang="en-GB" sz="2400" dirty="0" err="1" smtClean="0">
                <a:solidFill>
                  <a:schemeClr val="tx1"/>
                </a:solidFill>
              </a:rPr>
              <a:t>sectoral</a:t>
            </a:r>
            <a:r>
              <a:rPr lang="en-GB" sz="2400" dirty="0" smtClean="0">
                <a:solidFill>
                  <a:schemeClr val="tx1"/>
                </a:solidFill>
              </a:rPr>
              <a:t> approach?</a:t>
            </a:r>
          </a:p>
          <a:p>
            <a:pPr marL="0" lvl="0" indent="0">
              <a:buNone/>
            </a:pPr>
            <a:endParaRPr lang="en-GB" sz="2400" dirty="0" smtClean="0">
              <a:solidFill>
                <a:schemeClr val="tx1"/>
              </a:solidFill>
            </a:endParaRPr>
          </a:p>
          <a:p>
            <a:r>
              <a:rPr lang="en-GB" sz="2400" dirty="0" smtClean="0">
                <a:solidFill>
                  <a:schemeClr val="tx1"/>
                </a:solidFill>
              </a:rPr>
              <a:t>Defining sectors and threshold criteria for middle or low polluting activities</a:t>
            </a:r>
          </a:p>
          <a:p>
            <a:r>
              <a:rPr lang="en-GB" sz="2400" dirty="0" smtClean="0">
                <a:solidFill>
                  <a:schemeClr val="tx1"/>
                </a:solidFill>
              </a:rPr>
              <a:t>Adjusting legislation to introduce the </a:t>
            </a:r>
            <a:r>
              <a:rPr lang="en-GB" sz="2400" dirty="0" err="1" smtClean="0">
                <a:solidFill>
                  <a:schemeClr val="tx1"/>
                </a:solidFill>
              </a:rPr>
              <a:t>sectoral</a:t>
            </a:r>
            <a:r>
              <a:rPr lang="en-GB" sz="2400" dirty="0" smtClean="0">
                <a:solidFill>
                  <a:schemeClr val="tx1"/>
                </a:solidFill>
              </a:rPr>
              <a:t> requirements</a:t>
            </a:r>
          </a:p>
          <a:p>
            <a:r>
              <a:rPr lang="en-GB" sz="2400" dirty="0" smtClean="0">
                <a:solidFill>
                  <a:schemeClr val="tx1"/>
                </a:solidFill>
              </a:rPr>
              <a:t>Developing </a:t>
            </a:r>
            <a:r>
              <a:rPr lang="en-GB" sz="2400" dirty="0" err="1" smtClean="0">
                <a:solidFill>
                  <a:schemeClr val="tx1"/>
                </a:solidFill>
              </a:rPr>
              <a:t>sectoral</a:t>
            </a:r>
            <a:r>
              <a:rPr lang="en-GB" sz="2400" dirty="0" smtClean="0">
                <a:solidFill>
                  <a:schemeClr val="tx1"/>
                </a:solidFill>
              </a:rPr>
              <a:t> GBRs or guidance with relevant regulatory requirements</a:t>
            </a:r>
          </a:p>
          <a:p>
            <a:r>
              <a:rPr lang="en-GB" sz="2400" dirty="0" smtClean="0">
                <a:solidFill>
                  <a:schemeClr val="tx1"/>
                </a:solidFill>
              </a:rPr>
              <a:t>Training permitting/regulatory </a:t>
            </a:r>
            <a:r>
              <a:rPr lang="en-GB" sz="2400" dirty="0" err="1" smtClean="0">
                <a:solidFill>
                  <a:schemeClr val="tx1"/>
                </a:solidFill>
              </a:rPr>
              <a:t>authorit</a:t>
            </a:r>
            <a:r>
              <a:rPr lang="cs-CZ" sz="2400" dirty="0" err="1" smtClean="0">
                <a:solidFill>
                  <a:schemeClr val="tx1"/>
                </a:solidFill>
              </a:rPr>
              <a:t>ies</a:t>
            </a:r>
            <a:r>
              <a:rPr lang="en-GB" sz="2400" dirty="0" smtClean="0">
                <a:solidFill>
                  <a:schemeClr val="tx1"/>
                </a:solidFill>
              </a:rPr>
              <a:t> on </a:t>
            </a:r>
            <a:r>
              <a:rPr lang="en-GB" sz="2400" dirty="0" err="1" smtClean="0">
                <a:solidFill>
                  <a:schemeClr val="tx1"/>
                </a:solidFill>
              </a:rPr>
              <a:t>sectoral</a:t>
            </a:r>
            <a:r>
              <a:rPr lang="en-GB" sz="2400" dirty="0" smtClean="0">
                <a:solidFill>
                  <a:schemeClr val="tx1"/>
                </a:solidFill>
              </a:rPr>
              <a:t> issues and regulations</a:t>
            </a:r>
          </a:p>
        </p:txBody>
      </p:sp>
      <p:sp>
        <p:nvSpPr>
          <p:cNvPr id="5" name="Slide Number Placeholder 4"/>
          <p:cNvSpPr>
            <a:spLocks noGrp="1"/>
          </p:cNvSpPr>
          <p:nvPr>
            <p:ph type="sldNum" sz="quarter" idx="12"/>
          </p:nvPr>
        </p:nvSpPr>
        <p:spPr/>
        <p:txBody>
          <a:bodyPr/>
          <a:lstStyle/>
          <a:p>
            <a:fld id="{957505A1-0D79-4501-8057-91F0F4624B08}" type="slidenum">
              <a:rPr lang="en-GB" smtClean="0"/>
              <a:pPr/>
              <a:t>8</a:t>
            </a:fld>
            <a:endParaRPr lang="en-GB"/>
          </a:p>
        </p:txBody>
      </p:sp>
      <p:sp>
        <p:nvSpPr>
          <p:cNvPr id="6" name="Nadpis 1"/>
          <p:cNvSpPr txBox="1">
            <a:spLocks/>
          </p:cNvSpPr>
          <p:nvPr/>
        </p:nvSpPr>
        <p:spPr>
          <a:xfrm>
            <a:off x="467544" y="188640"/>
            <a:ext cx="8229600" cy="1143000"/>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4000" i="1" kern="1200">
                <a:solidFill>
                  <a:schemeClr val="accent1">
                    <a:lumMod val="75000"/>
                  </a:schemeClr>
                </a:solidFill>
                <a:latin typeface="+mj-lt"/>
                <a:ea typeface="+mj-ea"/>
                <a:cs typeface="+mj-cs"/>
              </a:defRPr>
            </a:lvl1pPr>
          </a:lstStyle>
          <a:p>
            <a:pPr algn="ctr"/>
            <a:r>
              <a:rPr lang="en-US" sz="3600" b="1" i="0" dirty="0" err="1">
                <a:effectLst>
                  <a:outerShdw blurRad="38100" dist="38100" dir="2700000" algn="tl">
                    <a:srgbClr val="000000">
                      <a:alpha val="43137"/>
                    </a:srgbClr>
                  </a:outerShdw>
                </a:effectLst>
                <a:latin typeface="Eras Medium ITC" pitchFamily="34" charset="0"/>
              </a:rPr>
              <a:t>Sectoral</a:t>
            </a:r>
            <a:r>
              <a:rPr lang="en-US" sz="3600" b="1" i="0" dirty="0">
                <a:effectLst>
                  <a:outerShdw blurRad="38100" dist="38100" dir="2700000" algn="tl">
                    <a:srgbClr val="000000">
                      <a:alpha val="43137"/>
                    </a:srgbClr>
                  </a:outerShdw>
                </a:effectLst>
                <a:latin typeface="Eras Medium ITC" pitchFamily="34" charset="0"/>
              </a:rPr>
              <a:t> approach to SME </a:t>
            </a:r>
            <a:r>
              <a:rPr lang="en-US" sz="3600" b="1" i="0" dirty="0" smtClean="0">
                <a:effectLst>
                  <a:outerShdw blurRad="38100" dist="38100" dir="2700000" algn="tl">
                    <a:srgbClr val="000000">
                      <a:alpha val="43137"/>
                    </a:srgbClr>
                  </a:outerShdw>
                </a:effectLst>
                <a:latin typeface="Eras Medium ITC" pitchFamily="34" charset="0"/>
              </a:rPr>
              <a:t>activities</a:t>
            </a:r>
            <a:endParaRPr lang="en-US" sz="3600" b="1" i="0" dirty="0">
              <a:effectLst>
                <a:outerShdw blurRad="38100" dist="38100" dir="2700000" algn="tl">
                  <a:srgbClr val="000000">
                    <a:alpha val="43137"/>
                  </a:srgbClr>
                </a:outerShdw>
              </a:effectLst>
              <a:latin typeface="Eras Medium ITC" pitchFamily="34" charset="0"/>
            </a:endParaRPr>
          </a:p>
        </p:txBody>
      </p:sp>
    </p:spTree>
    <p:extLst>
      <p:ext uri="{BB962C8B-B14F-4D97-AF65-F5344CB8AC3E}">
        <p14:creationId xmlns:p14="http://schemas.microsoft.com/office/powerpoint/2010/main" val="47533997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b="1" dirty="0">
                <a:solidFill>
                  <a:schemeClr val="accent5">
                    <a:lumMod val="75000"/>
                  </a:schemeClr>
                </a:solidFill>
              </a:rPr>
              <a:t>Campaigns promoting </a:t>
            </a:r>
            <a:r>
              <a:rPr lang="cs-CZ" b="1" dirty="0" smtClean="0">
                <a:solidFill>
                  <a:schemeClr val="accent5">
                    <a:lumMod val="75000"/>
                  </a:schemeClr>
                </a:solidFill>
              </a:rPr>
              <a:t>EMS</a:t>
            </a:r>
            <a:endParaRPr lang="cs-CZ" dirty="0">
              <a:solidFill>
                <a:schemeClr val="accent5">
                  <a:lumMod val="75000"/>
                </a:schemeClr>
              </a:solidFill>
            </a:endParaRPr>
          </a:p>
        </p:txBody>
      </p:sp>
      <p:sp>
        <p:nvSpPr>
          <p:cNvPr id="3" name="Zástupný symbol pro obsah 2"/>
          <p:cNvSpPr>
            <a:spLocks noGrp="1"/>
          </p:cNvSpPr>
          <p:nvPr>
            <p:ph idx="1"/>
          </p:nvPr>
        </p:nvSpPr>
        <p:spPr>
          <a:xfrm>
            <a:off x="395536" y="1772816"/>
            <a:ext cx="8229600" cy="4464496"/>
          </a:xfrm>
        </p:spPr>
        <p:txBody>
          <a:bodyPr>
            <a:noAutofit/>
          </a:bodyPr>
          <a:lstStyle/>
          <a:p>
            <a:r>
              <a:rPr lang="en-GB" sz="2400" dirty="0" smtClean="0">
                <a:solidFill>
                  <a:schemeClr val="tx1"/>
                </a:solidFill>
              </a:rPr>
              <a:t>Should take into account the size and the environmental impact of a company</a:t>
            </a:r>
          </a:p>
          <a:p>
            <a:r>
              <a:rPr lang="en-GB" sz="2400" dirty="0" smtClean="0">
                <a:solidFill>
                  <a:schemeClr val="tx1"/>
                </a:solidFill>
              </a:rPr>
              <a:t>Complex management systems such as EMAS and ISO 14001 should target medium-sized and large companies as they are seen as too complex for micro and small companies. </a:t>
            </a:r>
          </a:p>
          <a:p>
            <a:r>
              <a:rPr lang="en-GB" sz="2400" dirty="0" smtClean="0">
                <a:solidFill>
                  <a:schemeClr val="tx1"/>
                </a:solidFill>
              </a:rPr>
              <a:t>Micro companies are too small to use EMS</a:t>
            </a:r>
          </a:p>
          <a:p>
            <a:r>
              <a:rPr lang="en-GB" sz="2400" b="1" dirty="0" smtClean="0">
                <a:solidFill>
                  <a:srgbClr val="FF0000"/>
                </a:solidFill>
              </a:rPr>
              <a:t>Campaigns for environmental impact reduction, energy labels, eco-labels, test and certification of products will enable micro companies to reduce their impact much in the same way as private households.</a:t>
            </a:r>
            <a:endParaRPr lang="en-GB" sz="2400" b="1" dirty="0">
              <a:solidFill>
                <a:srgbClr val="FF0000"/>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9</a:t>
            </a:fld>
            <a:endParaRPr lang="en-GB"/>
          </a:p>
        </p:txBody>
      </p:sp>
    </p:spTree>
    <p:extLst>
      <p:ext uri="{BB962C8B-B14F-4D97-AF65-F5344CB8AC3E}">
        <p14:creationId xmlns:p14="http://schemas.microsoft.com/office/powerpoint/2010/main" val="1562269847"/>
      </p:ext>
    </p:extLst>
  </p:cSld>
  <p:clrMapOvr>
    <a:masterClrMapping/>
  </p:clrMapOvr>
</p:sld>
</file>

<file path=ppt/theme/theme1.xml><?xml version="1.0" encoding="utf-8"?>
<a:theme xmlns:a="http://schemas.openxmlformats.org/drawingml/2006/main" name="Office Theme">
  <a:themeElements>
    <a:clrScheme name="Vlastní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F00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5370</TotalTime>
  <Words>938</Words>
  <Application>Microsoft Office PowerPoint</Application>
  <PresentationFormat>Předvádění na obrazovce (4:3)</PresentationFormat>
  <Paragraphs>107</Paragraphs>
  <Slides>13</Slides>
  <Notes>10</Notes>
  <HiddenSlides>0</HiddenSlides>
  <MMClips>0</MMClips>
  <ScaleCrop>false</ScaleCrop>
  <HeadingPairs>
    <vt:vector size="4" baseType="variant">
      <vt:variant>
        <vt:lpstr>Motiv</vt:lpstr>
      </vt:variant>
      <vt:variant>
        <vt:i4>1</vt:i4>
      </vt:variant>
      <vt:variant>
        <vt:lpstr>Nadpisy snímků</vt:lpstr>
      </vt:variant>
      <vt:variant>
        <vt:i4>13</vt:i4>
      </vt:variant>
    </vt:vector>
  </HeadingPairs>
  <TitlesOfParts>
    <vt:vector size="14" baseType="lpstr">
      <vt:lpstr>Office Theme</vt:lpstr>
      <vt:lpstr>Air Quality Governance in the ENPI East Countries</vt:lpstr>
      <vt:lpstr>Regulation on non- Annex I installations</vt:lpstr>
      <vt:lpstr>Summary of the regulatory overview</vt:lpstr>
      <vt:lpstr>Possible approaches</vt:lpstr>
      <vt:lpstr>Environmental impact of SMEs in EU</vt:lpstr>
      <vt:lpstr>OECD recommendations for improvement of SME environmetal performance</vt:lpstr>
      <vt:lpstr>Regulatory simplification and adaptation of tools to SME needs</vt:lpstr>
      <vt:lpstr>Prezentace aplikace PowerPoint</vt:lpstr>
      <vt:lpstr>Campaigns promoting EMS</vt:lpstr>
      <vt:lpstr>Need for initial public funding</vt:lpstr>
      <vt:lpstr>Environmental Compliance Assistance Programme for SME</vt:lpstr>
      <vt:lpstr>Example: main environmental impacts of manufacture of food products and beverages</vt:lpstr>
      <vt:lpstr>Conclusions – support of local SMEs </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 Quality Governance in the ENPI East Countries</dc:title>
  <dc:creator>MP</dc:creator>
  <cp:lastModifiedBy>Monika Pribylova</cp:lastModifiedBy>
  <cp:revision>296</cp:revision>
  <cp:lastPrinted>2013-09-25T16:40:15Z</cp:lastPrinted>
  <dcterms:created xsi:type="dcterms:W3CDTF">2011-10-12T15:30:18Z</dcterms:created>
  <dcterms:modified xsi:type="dcterms:W3CDTF">2014-09-21T18:11:42Z</dcterms:modified>
</cp:coreProperties>
</file>