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7" r:id="rId2"/>
    <p:sldId id="394" r:id="rId3"/>
    <p:sldId id="399" r:id="rId4"/>
    <p:sldId id="380" r:id="rId5"/>
    <p:sldId id="386" r:id="rId6"/>
    <p:sldId id="400" r:id="rId7"/>
    <p:sldId id="384" r:id="rId8"/>
    <p:sldId id="382" r:id="rId9"/>
    <p:sldId id="401" r:id="rId10"/>
    <p:sldId id="402" r:id="rId11"/>
    <p:sldId id="395" r:id="rId12"/>
    <p:sldId id="403" r:id="rId13"/>
    <p:sldId id="404" r:id="rId14"/>
    <p:sldId id="405"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53B"/>
    <a:srgbClr val="CC3300"/>
    <a:srgbClr val="FFFFE1"/>
    <a:srgbClr val="FFCC66"/>
    <a:srgbClr val="0066FF"/>
    <a:srgbClr val="FF505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38" autoAdjust="0"/>
    <p:restoredTop sz="95200" autoAdjust="0"/>
  </p:normalViewPr>
  <p:slideViewPr>
    <p:cSldViewPr>
      <p:cViewPr>
        <p:scale>
          <a:sx n="100" d="100"/>
          <a:sy n="100" d="100"/>
        </p:scale>
        <p:origin x="-1896" y="-2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DA8E553-C80E-4CF2-8017-E0329B0922B8}" type="datetimeFigureOut">
              <a:rPr lang="en-US" smtClean="0"/>
              <a:t>9/25/2014</a:t>
            </a:fld>
            <a:endParaRPr lang="en-US"/>
          </a:p>
        </p:txBody>
      </p:sp>
      <p:sp>
        <p:nvSpPr>
          <p:cNvPr id="4" name="Zástupný symbol pro zápatí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US"/>
          </a:p>
        </p:txBody>
      </p:sp>
      <p:sp>
        <p:nvSpPr>
          <p:cNvPr id="5" name="Zástupný symbol pro číslo snímku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0BDECD64-8CA9-4F64-8233-9B261A49AAD2}" type="slidenum">
              <a:rPr lang="en-US" smtClean="0"/>
              <a:t>‹#›</a:t>
            </a:fld>
            <a:endParaRPr lang="en-US"/>
          </a:p>
        </p:txBody>
      </p:sp>
    </p:spTree>
    <p:extLst>
      <p:ext uri="{BB962C8B-B14F-4D97-AF65-F5344CB8AC3E}">
        <p14:creationId xmlns:p14="http://schemas.microsoft.com/office/powerpoint/2010/main" val="4204701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1"/>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25/09/2014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21184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GB"/>
          </a:p>
        </p:txBody>
      </p:sp>
      <p:sp>
        <p:nvSpPr>
          <p:cNvPr id="4" name="Номер слайда 3"/>
          <p:cNvSpPr>
            <a:spLocks noGrp="1"/>
          </p:cNvSpPr>
          <p:nvPr>
            <p:ph type="sldNum" sz="quarter" idx="10"/>
          </p:nvPr>
        </p:nvSpPr>
        <p:spPr/>
        <p:txBody>
          <a:bodyPr/>
          <a:lstStyle/>
          <a:p>
            <a:fld id="{F12E0633-D742-427C-95D8-0F1C541939B4}" type="slidenum">
              <a:rPr lang="en-GB" smtClean="0"/>
              <a:pPr/>
              <a:t>10</a:t>
            </a:fld>
            <a:endParaRPr lang="en-GB"/>
          </a:p>
        </p:txBody>
      </p:sp>
    </p:spTree>
    <p:extLst>
      <p:ext uri="{BB962C8B-B14F-4D97-AF65-F5344CB8AC3E}">
        <p14:creationId xmlns:p14="http://schemas.microsoft.com/office/powerpoint/2010/main" val="1219471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11</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GB"/>
          </a:p>
        </p:txBody>
      </p:sp>
      <p:sp>
        <p:nvSpPr>
          <p:cNvPr id="4" name="Номер слайда 3"/>
          <p:cNvSpPr>
            <a:spLocks noGrp="1"/>
          </p:cNvSpPr>
          <p:nvPr>
            <p:ph type="sldNum" sz="quarter" idx="10"/>
          </p:nvPr>
        </p:nvSpPr>
        <p:spPr/>
        <p:txBody>
          <a:bodyPr/>
          <a:lstStyle/>
          <a:p>
            <a:fld id="{F12E0633-D742-427C-95D8-0F1C541939B4}" type="slidenum">
              <a:rPr lang="en-GB" smtClean="0"/>
              <a:pPr/>
              <a:t>12</a:t>
            </a:fld>
            <a:endParaRPr lang="en-GB"/>
          </a:p>
        </p:txBody>
      </p:sp>
    </p:spTree>
    <p:extLst>
      <p:ext uri="{BB962C8B-B14F-4D97-AF65-F5344CB8AC3E}">
        <p14:creationId xmlns:p14="http://schemas.microsoft.com/office/powerpoint/2010/main" val="2179921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GB"/>
          </a:p>
        </p:txBody>
      </p:sp>
      <p:sp>
        <p:nvSpPr>
          <p:cNvPr id="4" name="Номер слайда 3"/>
          <p:cNvSpPr>
            <a:spLocks noGrp="1"/>
          </p:cNvSpPr>
          <p:nvPr>
            <p:ph type="sldNum" sz="quarter" idx="10"/>
          </p:nvPr>
        </p:nvSpPr>
        <p:spPr/>
        <p:txBody>
          <a:bodyPr/>
          <a:lstStyle/>
          <a:p>
            <a:fld id="{F12E0633-D742-427C-95D8-0F1C541939B4}" type="slidenum">
              <a:rPr lang="en-GB" smtClean="0"/>
              <a:pPr/>
              <a:t>13</a:t>
            </a:fld>
            <a:endParaRPr lang="en-GB"/>
          </a:p>
        </p:txBody>
      </p:sp>
    </p:spTree>
    <p:extLst>
      <p:ext uri="{BB962C8B-B14F-4D97-AF65-F5344CB8AC3E}">
        <p14:creationId xmlns:p14="http://schemas.microsoft.com/office/powerpoint/2010/main" val="3919598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14</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211847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err="1" smtClean="0"/>
              <a:t>Summary</a:t>
            </a:r>
            <a:r>
              <a:rPr lang="cs-CZ" dirty="0" smtClean="0"/>
              <a:t> </a:t>
            </a:r>
            <a:r>
              <a:rPr lang="cs-CZ" dirty="0" err="1" smtClean="0"/>
              <a:t>of</a:t>
            </a:r>
            <a:r>
              <a:rPr lang="cs-CZ" baseline="0" dirty="0" smtClean="0"/>
              <a:t> Batumi </a:t>
            </a:r>
            <a:r>
              <a:rPr lang="cs-CZ" baseline="0" dirty="0" err="1" smtClean="0"/>
              <a:t>presentation</a:t>
            </a:r>
            <a:endParaRPr lang="cs-CZ" baseline="0" dirty="0" smtClean="0"/>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3</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4</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effectLst/>
                <a:latin typeface="+mn-lt"/>
                <a:ea typeface="+mn-ea"/>
                <a:cs typeface="+mn-cs"/>
              </a:rPr>
              <a:t>Lack of capacity in SMEs, which means that they seldom have an overview of sources of legal and technical support, and how these can be used.</a:t>
            </a:r>
            <a:endParaRPr lang="cs-CZ"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Typically SMEs are incurring unnecessary significant extra costs to hire external environmental consultants.</a:t>
            </a:r>
            <a:endParaRPr lang="cs-CZ"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12E0633-D742-427C-95D8-0F1C541939B4}"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This rule does not apply to activities regulated by the EU Solvents emissions Directive or an activity which may give rise to an offensive smell noticeable outside the site where the activity is carried on.</a:t>
            </a:r>
            <a:endParaRPr lang="cs-CZ"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12E0633-D742-427C-95D8-0F1C541939B4}" type="slidenum">
              <a:rPr lang="en-GB" smtClean="0"/>
              <a:pPr/>
              <a:t>7</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8</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rPr>
              <a:t>92% of E</a:t>
            </a:r>
            <a:r>
              <a:rPr lang="cs-CZ" sz="1200" dirty="0" smtClean="0">
                <a:solidFill>
                  <a:schemeClr val="tx1"/>
                </a:solidFill>
              </a:rPr>
              <a:t>U</a:t>
            </a:r>
            <a:r>
              <a:rPr lang="en-US" sz="1200" dirty="0" smtClean="0">
                <a:solidFill>
                  <a:schemeClr val="tx1"/>
                </a:solidFill>
              </a:rPr>
              <a:t> companies are micro companies</a:t>
            </a:r>
            <a:r>
              <a:rPr lang="cs-CZ" sz="1200" dirty="0" smtClean="0">
                <a:solidFill>
                  <a:schemeClr val="tx1"/>
                </a:solidFill>
              </a:rPr>
              <a:t> </a:t>
            </a:r>
            <a:r>
              <a:rPr lang="en-US" sz="1200" dirty="0" smtClean="0">
                <a:solidFill>
                  <a:schemeClr val="tx1"/>
                </a:solidFill>
              </a:rPr>
              <a:t>and they cause an estimated 30% of the environmental impact.</a:t>
            </a:r>
          </a:p>
        </p:txBody>
      </p:sp>
      <p:sp>
        <p:nvSpPr>
          <p:cNvPr id="4" name="Zástupný symbol pro číslo snímku 3"/>
          <p:cNvSpPr>
            <a:spLocks noGrp="1"/>
          </p:cNvSpPr>
          <p:nvPr>
            <p:ph type="sldNum" sz="quarter" idx="10"/>
          </p:nvPr>
        </p:nvSpPr>
        <p:spPr/>
        <p:txBody>
          <a:bodyPr/>
          <a:lstStyle/>
          <a:p>
            <a:fld id="{F12E0633-D742-427C-95D8-0F1C541939B4}" type="slidenum">
              <a:rPr lang="en-GB" smtClean="0"/>
              <a:pPr/>
              <a:t>9</a:t>
            </a:fld>
            <a:endParaRPr lang="en-GB"/>
          </a:p>
        </p:txBody>
      </p:sp>
    </p:spTree>
    <p:extLst>
      <p:ext uri="{BB962C8B-B14F-4D97-AF65-F5344CB8AC3E}">
        <p14:creationId xmlns:p14="http://schemas.microsoft.com/office/powerpoint/2010/main" val="32921625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c.europa.eu/environment/sme/index_en.ht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539552" y="620688"/>
            <a:ext cx="8352928" cy="936104"/>
          </a:xfrm>
        </p:spPr>
        <p:txBody>
          <a:bodyPr>
            <a:normAutofit/>
          </a:bodyPr>
          <a:lstStyle/>
          <a:p>
            <a:r>
              <a:rPr lang="ru-RU" sz="3200" dirty="0"/>
              <a:t>Управление качеством воздуха в странах Восточного региона ЕИСП</a:t>
            </a:r>
            <a:endParaRPr lang="en-GB" sz="3200" b="1" dirty="0">
              <a:effectLst>
                <a:outerShdw blurRad="38100" dist="38100" dir="2700000" algn="tl">
                  <a:srgbClr val="000000">
                    <a:alpha val="43137"/>
                  </a:srgbClr>
                </a:outerShdw>
              </a:effectLst>
            </a:endParaRPr>
          </a:p>
        </p:txBody>
      </p:sp>
      <p:sp>
        <p:nvSpPr>
          <p:cNvPr id="10" name="Subtitle 9"/>
          <p:cNvSpPr>
            <a:spLocks noGrp="1"/>
          </p:cNvSpPr>
          <p:nvPr>
            <p:ph type="subTitle" idx="1"/>
          </p:nvPr>
        </p:nvSpPr>
        <p:spPr>
          <a:xfrm>
            <a:off x="-36512" y="2060848"/>
            <a:ext cx="9180512" cy="3456384"/>
          </a:xfrm>
        </p:spPr>
        <p:txBody>
          <a:bodyPr>
            <a:normAutofit fontScale="55000" lnSpcReduction="20000"/>
          </a:bodyPr>
          <a:lstStyle/>
          <a:p>
            <a:pPr>
              <a:lnSpc>
                <a:spcPct val="120000"/>
              </a:lnSpc>
              <a:spcBef>
                <a:spcPts val="0"/>
              </a:spcBef>
              <a:tabLst>
                <a:tab pos="540385" algn="l"/>
                <a:tab pos="756285" algn="l"/>
                <a:tab pos="972185" algn="l"/>
                <a:tab pos="-900430" algn="l"/>
              </a:tabLst>
            </a:pPr>
            <a:r>
              <a:rPr lang="ru-RU" sz="6500" b="1" dirty="0">
                <a:solidFill>
                  <a:srgbClr val="FFFF00"/>
                </a:solidFill>
                <a:effectLst>
                  <a:outerShdw blurRad="38100" dist="38100" dir="2700000" algn="tl">
                    <a:srgbClr val="000000">
                      <a:alpha val="43137"/>
                    </a:srgbClr>
                  </a:outerShdw>
                </a:effectLst>
                <a:ea typeface="+mj-ea"/>
                <a:cs typeface="+mj-cs"/>
              </a:rPr>
              <a:t>Развитие потенциала совершенствования законодательства производств, не оказывающих значимого воздействия на окружающую </a:t>
            </a:r>
            <a:r>
              <a:rPr lang="ru-RU" sz="6500" b="1" dirty="0" smtClean="0">
                <a:solidFill>
                  <a:srgbClr val="FFFF00"/>
                </a:solidFill>
                <a:effectLst>
                  <a:outerShdw blurRad="38100" dist="38100" dir="2700000" algn="tl">
                    <a:srgbClr val="000000">
                      <a:alpha val="43137"/>
                    </a:srgbClr>
                  </a:outerShdw>
                </a:effectLst>
                <a:ea typeface="+mj-ea"/>
                <a:cs typeface="+mj-cs"/>
              </a:rPr>
              <a:t>среду</a:t>
            </a:r>
            <a:endParaRPr lang="uk-UA" sz="5900" b="1" dirty="0">
              <a:solidFill>
                <a:srgbClr val="FFFF00"/>
              </a:solidFill>
              <a:effectLst>
                <a:outerShdw blurRad="38100" dist="38100" dir="2700000" algn="tl">
                  <a:srgbClr val="000000">
                    <a:alpha val="43137"/>
                  </a:srgbClr>
                </a:outerShdw>
              </a:effectLst>
              <a:ea typeface="+mj-ea"/>
              <a:cs typeface="+mj-cs"/>
            </a:endParaRPr>
          </a:p>
          <a:p>
            <a:pPr>
              <a:lnSpc>
                <a:spcPct val="120000"/>
              </a:lnSpc>
              <a:spcBef>
                <a:spcPts val="0"/>
              </a:spcBef>
              <a:tabLst>
                <a:tab pos="540385" algn="l"/>
                <a:tab pos="756285" algn="l"/>
                <a:tab pos="972185" algn="l"/>
                <a:tab pos="-900430" algn="l"/>
              </a:tabLst>
            </a:pPr>
            <a:endParaRPr lang="ru-RU"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endParaRPr lang="en-US"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r>
              <a:rPr lang="ru-RU" sz="3500" b="1" dirty="0" smtClean="0">
                <a:effectLst>
                  <a:outerShdw blurRad="38100" dist="38100" dir="2700000" algn="tl">
                    <a:srgbClr val="000000">
                      <a:alpha val="43137"/>
                    </a:srgbClr>
                  </a:outerShdw>
                </a:effectLst>
                <a:latin typeface="Eras Light ITC" pitchFamily="34" charset="0"/>
                <a:ea typeface="+mj-ea"/>
                <a:cs typeface="+mj-cs"/>
              </a:rPr>
              <a:t>Моника Прибылова</a:t>
            </a:r>
            <a:endParaRPr lang="en-US" sz="2800" b="1" dirty="0">
              <a:solidFill>
                <a:srgbClr val="FFC000"/>
              </a:solidFill>
              <a:effectLst>
                <a:outerShdw blurRad="38100" dist="38100" dir="2700000" algn="tl">
                  <a:srgbClr val="000000">
                    <a:alpha val="43137"/>
                  </a:srgbClr>
                </a:outerShdw>
              </a:effectLst>
              <a:latin typeface="Eras Light ITC" pitchFamily="34" charset="0"/>
              <a:ea typeface="+mj-ea"/>
              <a:cs typeface="+mj-cs"/>
            </a:endParaRPr>
          </a:p>
        </p:txBody>
      </p:sp>
    </p:spTree>
    <p:extLst>
      <p:ext uri="{BB962C8B-B14F-4D97-AF65-F5344CB8AC3E}">
        <p14:creationId xmlns:p14="http://schemas.microsoft.com/office/powerpoint/2010/main" val="1696046533"/>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75656" y="332656"/>
            <a:ext cx="5194920" cy="1066130"/>
          </a:xfrm>
        </p:spPr>
        <p:txBody>
          <a:bodyPr>
            <a:normAutofit/>
          </a:bodyPr>
          <a:lstStyle/>
          <a:p>
            <a:r>
              <a:rPr lang="ru-RU" sz="3200" b="1" i="0" dirty="0">
                <a:solidFill>
                  <a:schemeClr val="tx1"/>
                </a:solidFill>
              </a:rPr>
              <a:t>Необходимость первичной </a:t>
            </a:r>
            <a:r>
              <a:rPr lang="ru-RU" sz="3200" b="1" i="0" dirty="0" smtClean="0">
                <a:solidFill>
                  <a:schemeClr val="tx1"/>
                </a:solidFill>
              </a:rPr>
              <a:t/>
            </a:r>
            <a:br>
              <a:rPr lang="ru-RU" sz="3200" b="1" i="0" dirty="0" smtClean="0">
                <a:solidFill>
                  <a:schemeClr val="tx1"/>
                </a:solidFill>
              </a:rPr>
            </a:br>
            <a:r>
              <a:rPr lang="ru-RU" sz="3200" b="1" i="0" dirty="0" smtClean="0">
                <a:solidFill>
                  <a:schemeClr val="tx1"/>
                </a:solidFill>
              </a:rPr>
              <a:t>бюджетной поддержки</a:t>
            </a:r>
            <a:endParaRPr lang="cs-CZ" sz="3600" b="1" dirty="0">
              <a:solidFill>
                <a:schemeClr val="accent1"/>
              </a:solidFill>
            </a:endParaRPr>
          </a:p>
        </p:txBody>
      </p:sp>
      <p:sp>
        <p:nvSpPr>
          <p:cNvPr id="3" name="Zástupný symbol pro obsah 2"/>
          <p:cNvSpPr>
            <a:spLocks noGrp="1"/>
          </p:cNvSpPr>
          <p:nvPr>
            <p:ph idx="1"/>
          </p:nvPr>
        </p:nvSpPr>
        <p:spPr>
          <a:xfrm>
            <a:off x="97160" y="1484784"/>
            <a:ext cx="8507288" cy="5184576"/>
          </a:xfrm>
        </p:spPr>
        <p:txBody>
          <a:bodyPr>
            <a:noAutofit/>
          </a:bodyPr>
          <a:lstStyle/>
          <a:p>
            <a:pPr marL="0" indent="0">
              <a:buNone/>
            </a:pPr>
            <a:r>
              <a:rPr lang="ru-RU" sz="2400" b="1" dirty="0" smtClean="0">
                <a:solidFill>
                  <a:schemeClr val="tx1"/>
                </a:solidFill>
              </a:rPr>
              <a:t>Обеспечение </a:t>
            </a:r>
            <a:r>
              <a:rPr lang="ru-RU" sz="2400" b="1" dirty="0">
                <a:solidFill>
                  <a:schemeClr val="tx1"/>
                </a:solidFill>
              </a:rPr>
              <a:t>снижения издержек при соблюдении требований природоохранного законодательства</a:t>
            </a:r>
            <a:endParaRPr lang="en-GB" sz="2400" b="1" dirty="0">
              <a:solidFill>
                <a:schemeClr val="tx1"/>
              </a:solidFill>
            </a:endParaRPr>
          </a:p>
          <a:p>
            <a:pPr lvl="0"/>
            <a:r>
              <a:rPr lang="ru-RU" sz="2400" dirty="0">
                <a:solidFill>
                  <a:schemeClr val="tx1"/>
                </a:solidFill>
              </a:rPr>
              <a:t>Бесплатные или субсидированные консультационные услуги для оказания помощи МСП в соблюдении этих требований;</a:t>
            </a:r>
            <a:endParaRPr lang="en-GB" sz="2400" dirty="0">
              <a:solidFill>
                <a:schemeClr val="tx1"/>
              </a:solidFill>
            </a:endParaRPr>
          </a:p>
          <a:p>
            <a:pPr lvl="0"/>
            <a:r>
              <a:rPr lang="ru-RU" sz="2400" dirty="0" smtClean="0">
                <a:solidFill>
                  <a:schemeClr val="tx1"/>
                </a:solidFill>
              </a:rPr>
              <a:t>Дифференцированные экологические </a:t>
            </a:r>
            <a:r>
              <a:rPr lang="ru-RU" sz="2400" dirty="0">
                <a:solidFill>
                  <a:schemeClr val="tx1"/>
                </a:solidFill>
              </a:rPr>
              <a:t>платежи (например, снижение для МСП</a:t>
            </a:r>
            <a:r>
              <a:rPr lang="ru-RU" sz="2400" dirty="0" smtClean="0">
                <a:solidFill>
                  <a:schemeClr val="tx1"/>
                </a:solidFill>
              </a:rPr>
              <a:t>);</a:t>
            </a:r>
            <a:endParaRPr lang="en-GB" sz="2400" dirty="0">
              <a:solidFill>
                <a:schemeClr val="tx1"/>
              </a:solidFill>
            </a:endParaRPr>
          </a:p>
          <a:p>
            <a:pPr lvl="0"/>
            <a:r>
              <a:rPr lang="ru-RU" sz="2400" dirty="0">
                <a:solidFill>
                  <a:schemeClr val="tx1"/>
                </a:solidFill>
              </a:rPr>
              <a:t>Одним из направлений Программы ЕС по содействию соблюдения требования природоохранного законодательства МСП (</a:t>
            </a:r>
            <a:r>
              <a:rPr lang="en-GB" sz="2400" i="1" dirty="0">
                <a:solidFill>
                  <a:schemeClr val="tx1"/>
                </a:solidFill>
              </a:rPr>
              <a:t>the </a:t>
            </a:r>
            <a:r>
              <a:rPr lang="cs-CZ" sz="2400" i="1" dirty="0">
                <a:solidFill>
                  <a:schemeClr val="tx1"/>
                </a:solidFill>
              </a:rPr>
              <a:t>EU </a:t>
            </a:r>
            <a:r>
              <a:rPr lang="en-GB" sz="2400" i="1" dirty="0">
                <a:solidFill>
                  <a:schemeClr val="tx1"/>
                </a:solidFill>
              </a:rPr>
              <a:t>Environmental Compliance Assistance Programme for SMEs</a:t>
            </a:r>
            <a:r>
              <a:rPr lang="ru-RU" sz="2400" i="1" dirty="0">
                <a:solidFill>
                  <a:schemeClr val="tx1"/>
                </a:solidFill>
              </a:rPr>
              <a:t>, </a:t>
            </a:r>
            <a:r>
              <a:rPr lang="en-GB" sz="2400" i="1" dirty="0" err="1">
                <a:solidFill>
                  <a:schemeClr val="tx1"/>
                </a:solidFill>
              </a:rPr>
              <a:t>ECAP</a:t>
            </a:r>
            <a:r>
              <a:rPr lang="ru-RU" sz="2400" dirty="0">
                <a:solidFill>
                  <a:schemeClr val="tx1"/>
                </a:solidFill>
              </a:rPr>
              <a:t>) является организация местных экологических экспертных услуг для малых и средних предприятий</a:t>
            </a:r>
            <a:r>
              <a:rPr lang="ru-RU" sz="2400" dirty="0" smtClean="0">
                <a:solidFill>
                  <a:schemeClr val="tx1"/>
                </a:solidFill>
              </a:rPr>
              <a:t>.</a:t>
            </a:r>
            <a:endParaRPr lang="en-GB" sz="2400" dirty="0">
              <a:solidFill>
                <a:schemeClr val="tx1"/>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10</a:t>
            </a:fld>
            <a:endParaRPr lang="en-GB" dirty="0"/>
          </a:p>
        </p:txBody>
      </p:sp>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0272" y="0"/>
            <a:ext cx="2204467" cy="1946203"/>
          </a:xfrm>
          <a:prstGeom prst="rect">
            <a:avLst/>
          </a:prstGeom>
        </p:spPr>
      </p:pic>
    </p:spTree>
    <p:extLst>
      <p:ext uri="{BB962C8B-B14F-4D97-AF65-F5344CB8AC3E}">
        <p14:creationId xmlns:p14="http://schemas.microsoft.com/office/powerpoint/2010/main" val="253743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274638"/>
            <a:ext cx="9144000" cy="1143000"/>
          </a:xfrm>
        </p:spPr>
        <p:txBody>
          <a:bodyPr>
            <a:noAutofit/>
          </a:bodyPr>
          <a:lstStyle/>
          <a:p>
            <a:pPr algn="ctr"/>
            <a:r>
              <a:rPr lang="ru-RU" sz="3200" b="1" i="0" dirty="0" smtClean="0">
                <a:solidFill>
                  <a:schemeClr val="tx1"/>
                </a:solidFill>
              </a:rPr>
              <a:t>Программа </a:t>
            </a:r>
            <a:r>
              <a:rPr lang="ru-RU" sz="3200" b="1" i="0" dirty="0">
                <a:solidFill>
                  <a:schemeClr val="tx1"/>
                </a:solidFill>
              </a:rPr>
              <a:t>ЕС по содействию соблюдения требования природоохранного законодательства МСП</a:t>
            </a:r>
            <a:endParaRPr lang="en-GB" sz="3200" b="1" i="0" dirty="0">
              <a:latin typeface="Eras Medium ITC" pitchFamily="34" charset="0"/>
            </a:endParaRPr>
          </a:p>
        </p:txBody>
      </p:sp>
      <p:sp>
        <p:nvSpPr>
          <p:cNvPr id="4" name="Content Placeholder 3"/>
          <p:cNvSpPr>
            <a:spLocks noGrp="1"/>
          </p:cNvSpPr>
          <p:nvPr>
            <p:ph idx="1"/>
          </p:nvPr>
        </p:nvSpPr>
        <p:spPr>
          <a:xfrm>
            <a:off x="251520" y="1518320"/>
            <a:ext cx="8640960" cy="4935016"/>
          </a:xfrm>
        </p:spPr>
        <p:txBody>
          <a:bodyPr>
            <a:normAutofit fontScale="92500" lnSpcReduction="10000"/>
          </a:bodyPr>
          <a:lstStyle/>
          <a:p>
            <a:pPr marL="457200" lvl="1" indent="0">
              <a:buNone/>
            </a:pPr>
            <a:r>
              <a:rPr lang="ru-RU" sz="2700" dirty="0" smtClean="0">
                <a:solidFill>
                  <a:schemeClr val="tx1"/>
                </a:solidFill>
              </a:rPr>
              <a:t>Направления работы</a:t>
            </a:r>
            <a:r>
              <a:rPr lang="en-GB" sz="2700" dirty="0" smtClean="0">
                <a:solidFill>
                  <a:schemeClr val="tx1"/>
                </a:solidFill>
              </a:rPr>
              <a:t>:</a:t>
            </a:r>
            <a:endParaRPr lang="en-GB" sz="2700" dirty="0">
              <a:solidFill>
                <a:schemeClr val="tx1"/>
              </a:solidFill>
            </a:endParaRPr>
          </a:p>
          <a:p>
            <a:pPr lvl="1">
              <a:spcBef>
                <a:spcPts val="800"/>
              </a:spcBef>
            </a:pPr>
            <a:r>
              <a:rPr lang="ru-RU" sz="2700" dirty="0">
                <a:solidFill>
                  <a:schemeClr val="tx1"/>
                </a:solidFill>
              </a:rPr>
              <a:t>Минимизация административной нагрузки </a:t>
            </a:r>
            <a:r>
              <a:rPr lang="ru-RU" sz="2700" dirty="0" smtClean="0">
                <a:solidFill>
                  <a:schemeClr val="tx1"/>
                </a:solidFill>
              </a:rPr>
              <a:t/>
            </a:r>
            <a:br>
              <a:rPr lang="ru-RU" sz="2700" dirty="0" smtClean="0">
                <a:solidFill>
                  <a:schemeClr val="tx1"/>
                </a:solidFill>
              </a:rPr>
            </a:br>
            <a:r>
              <a:rPr lang="ru-RU" sz="2700" dirty="0" smtClean="0">
                <a:solidFill>
                  <a:schemeClr val="tx1"/>
                </a:solidFill>
              </a:rPr>
              <a:t>на </a:t>
            </a:r>
            <a:r>
              <a:rPr lang="ru-RU" sz="2700" dirty="0">
                <a:solidFill>
                  <a:schemeClr val="tx1"/>
                </a:solidFill>
              </a:rPr>
              <a:t>предприятия;</a:t>
            </a:r>
            <a:endParaRPr lang="en-GB" sz="2700" dirty="0">
              <a:solidFill>
                <a:schemeClr val="tx1"/>
              </a:solidFill>
            </a:endParaRPr>
          </a:p>
          <a:p>
            <a:pPr lvl="1"/>
            <a:r>
              <a:rPr lang="ru-RU" sz="2700" dirty="0" smtClean="0">
                <a:solidFill>
                  <a:schemeClr val="tx1"/>
                </a:solidFill>
              </a:rPr>
              <a:t>Оказание помощи </a:t>
            </a:r>
            <a:r>
              <a:rPr lang="ru-RU" sz="2700" dirty="0">
                <a:solidFill>
                  <a:schemeClr val="tx1"/>
                </a:solidFill>
              </a:rPr>
              <a:t>МСП </a:t>
            </a:r>
            <a:r>
              <a:rPr lang="ru-RU" sz="2700" dirty="0" smtClean="0">
                <a:solidFill>
                  <a:schemeClr val="tx1"/>
                </a:solidFill>
              </a:rPr>
              <a:t>при учёте </a:t>
            </a:r>
            <a:r>
              <a:rPr lang="ru-RU" sz="2700" dirty="0">
                <a:solidFill>
                  <a:schemeClr val="tx1"/>
                </a:solidFill>
              </a:rPr>
              <a:t>экологических аспектов их деятельности;</a:t>
            </a:r>
            <a:endParaRPr lang="en-GB" sz="2700" dirty="0">
              <a:solidFill>
                <a:schemeClr val="tx1"/>
              </a:solidFill>
            </a:endParaRPr>
          </a:p>
          <a:p>
            <a:pPr lvl="1"/>
            <a:r>
              <a:rPr lang="ru-RU" sz="2700" dirty="0">
                <a:solidFill>
                  <a:schemeClr val="tx1"/>
                </a:solidFill>
              </a:rPr>
              <a:t>Поддержка региональных и национальных информационных и консультационных сетей;</a:t>
            </a:r>
            <a:endParaRPr lang="en-GB" sz="2700" dirty="0">
              <a:solidFill>
                <a:schemeClr val="tx1"/>
              </a:solidFill>
            </a:endParaRPr>
          </a:p>
          <a:p>
            <a:pPr lvl="1"/>
            <a:r>
              <a:rPr lang="ru-RU" sz="2700" dirty="0">
                <a:solidFill>
                  <a:schemeClr val="tx1"/>
                </a:solidFill>
              </a:rPr>
              <a:t>Развитие местных ноу-хау, лучших практик;</a:t>
            </a:r>
            <a:endParaRPr lang="en-GB" sz="2700" dirty="0">
              <a:solidFill>
                <a:schemeClr val="tx1"/>
              </a:solidFill>
            </a:endParaRPr>
          </a:p>
          <a:p>
            <a:pPr lvl="1"/>
            <a:r>
              <a:rPr lang="ru-RU" sz="2700" dirty="0">
                <a:solidFill>
                  <a:schemeClr val="tx1"/>
                </a:solidFill>
              </a:rPr>
              <a:t>Совершенствование организационного  взаимодействия;</a:t>
            </a:r>
            <a:endParaRPr lang="en-GB" sz="2700" dirty="0">
              <a:solidFill>
                <a:schemeClr val="tx1"/>
              </a:solidFill>
            </a:endParaRPr>
          </a:p>
          <a:p>
            <a:pPr lvl="1"/>
            <a:r>
              <a:rPr lang="ru-RU" sz="2700" dirty="0">
                <a:solidFill>
                  <a:schemeClr val="tx1"/>
                </a:solidFill>
              </a:rPr>
              <a:t>Финансовая </a:t>
            </a:r>
            <a:r>
              <a:rPr lang="ru-RU" sz="2700" dirty="0" smtClean="0">
                <a:solidFill>
                  <a:schemeClr val="tx1"/>
                </a:solidFill>
              </a:rPr>
              <a:t>поддержка</a:t>
            </a:r>
            <a:endParaRPr lang="en-GB" sz="2700" dirty="0">
              <a:solidFill>
                <a:schemeClr val="tx1"/>
              </a:solidFill>
            </a:endParaRPr>
          </a:p>
          <a:p>
            <a:pPr marL="457200" lvl="0" indent="0">
              <a:buNone/>
            </a:pPr>
            <a:r>
              <a:rPr lang="en-GB" dirty="0" smtClean="0">
                <a:solidFill>
                  <a:schemeClr val="tx1"/>
                </a:solidFill>
                <a:hlinkClick r:id="rId3"/>
              </a:rPr>
              <a:t>http://ec.europa.eu/environment/sme/index_en.htm</a:t>
            </a:r>
            <a:endParaRPr lang="en-GB"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11</a:t>
            </a:fld>
            <a:endParaRPr lang="en-GB"/>
          </a:p>
        </p:txBody>
      </p:sp>
      <p:pic>
        <p:nvPicPr>
          <p:cNvPr id="3" name="Obráze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67600" y="1052736"/>
            <a:ext cx="1676400" cy="1219200"/>
          </a:xfrm>
          <a:prstGeom prst="rect">
            <a:avLst/>
          </a:prstGeom>
        </p:spPr>
      </p:pic>
    </p:spTree>
    <p:extLst>
      <p:ext uri="{BB962C8B-B14F-4D97-AF65-F5344CB8AC3E}">
        <p14:creationId xmlns:p14="http://schemas.microsoft.com/office/powerpoint/2010/main" val="400908980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188640"/>
            <a:ext cx="8784976" cy="1124744"/>
          </a:xfrm>
        </p:spPr>
        <p:txBody>
          <a:bodyPr>
            <a:normAutofit/>
          </a:bodyPr>
          <a:lstStyle/>
          <a:p>
            <a:r>
              <a:rPr lang="ru-RU" sz="3200" b="1" dirty="0" smtClean="0">
                <a:solidFill>
                  <a:srgbClr val="002060"/>
                </a:solidFill>
              </a:rPr>
              <a:t>Пример</a:t>
            </a:r>
            <a:r>
              <a:rPr lang="en-GB" sz="3200" b="1" dirty="0" smtClean="0">
                <a:solidFill>
                  <a:srgbClr val="002060"/>
                </a:solidFill>
              </a:rPr>
              <a:t>: </a:t>
            </a:r>
            <a:r>
              <a:rPr lang="ru-RU" sz="3200" b="1" dirty="0" smtClean="0">
                <a:solidFill>
                  <a:srgbClr val="002060"/>
                </a:solidFill>
              </a:rPr>
              <a:t>основные экологические аспекты при производстве пищевых продуктов и напитков</a:t>
            </a:r>
            <a:endParaRPr lang="en-GB" sz="3200" b="1" dirty="0">
              <a:solidFill>
                <a:srgbClr val="002060"/>
              </a:solidFill>
            </a:endParaRPr>
          </a:p>
        </p:txBody>
      </p:sp>
      <p:sp>
        <p:nvSpPr>
          <p:cNvPr id="3" name="Zástupný symbol pro obsah 2"/>
          <p:cNvSpPr>
            <a:spLocks noGrp="1"/>
          </p:cNvSpPr>
          <p:nvPr>
            <p:ph idx="1"/>
          </p:nvPr>
        </p:nvSpPr>
        <p:spPr>
          <a:xfrm>
            <a:off x="251520" y="1412776"/>
            <a:ext cx="8712968" cy="4896544"/>
          </a:xfrm>
        </p:spPr>
        <p:txBody>
          <a:bodyPr>
            <a:normAutofit fontScale="92500" lnSpcReduction="10000"/>
          </a:bodyPr>
          <a:lstStyle/>
          <a:p>
            <a:r>
              <a:rPr lang="ru-RU" dirty="0" smtClean="0">
                <a:solidFill>
                  <a:schemeClr val="tx1"/>
                </a:solidFill>
              </a:rPr>
              <a:t>Отходы производства;</a:t>
            </a:r>
            <a:endParaRPr lang="en-GB" dirty="0" smtClean="0">
              <a:solidFill>
                <a:schemeClr val="tx1"/>
              </a:solidFill>
            </a:endParaRPr>
          </a:p>
          <a:p>
            <a:r>
              <a:rPr lang="ru-RU" dirty="0" smtClean="0">
                <a:solidFill>
                  <a:schemeClr val="tx1"/>
                </a:solidFill>
              </a:rPr>
              <a:t>Сточные воды; </a:t>
            </a:r>
            <a:endParaRPr lang="en-GB" dirty="0" smtClean="0">
              <a:solidFill>
                <a:schemeClr val="tx1"/>
              </a:solidFill>
            </a:endParaRPr>
          </a:p>
          <a:p>
            <a:r>
              <a:rPr lang="ru-RU" dirty="0" smtClean="0">
                <a:solidFill>
                  <a:schemeClr val="tx1"/>
                </a:solidFill>
              </a:rPr>
              <a:t>Упаковка товаров, возникающие отходы </a:t>
            </a:r>
            <a:r>
              <a:rPr lang="ru-RU" dirty="0" smtClean="0">
                <a:solidFill>
                  <a:schemeClr val="tx1"/>
                </a:solidFill>
              </a:rPr>
              <a:t/>
            </a:r>
            <a:br>
              <a:rPr lang="ru-RU" dirty="0" smtClean="0">
                <a:solidFill>
                  <a:schemeClr val="tx1"/>
                </a:solidFill>
              </a:rPr>
            </a:br>
            <a:r>
              <a:rPr lang="en-GB" dirty="0" smtClean="0">
                <a:solidFill>
                  <a:schemeClr val="tx1"/>
                </a:solidFill>
              </a:rPr>
              <a:t>(</a:t>
            </a:r>
            <a:r>
              <a:rPr lang="ru-RU" dirty="0" smtClean="0">
                <a:solidFill>
                  <a:schemeClr val="tx1"/>
                </a:solidFill>
              </a:rPr>
              <a:t>в зависимости от </a:t>
            </a:r>
            <a:r>
              <a:rPr lang="ru-RU" dirty="0" smtClean="0">
                <a:solidFill>
                  <a:schemeClr val="tx1"/>
                </a:solidFill>
              </a:rPr>
              <a:t>ассортимента</a:t>
            </a:r>
            <a:r>
              <a:rPr lang="en-GB" dirty="0" smtClean="0">
                <a:solidFill>
                  <a:schemeClr val="tx1"/>
                </a:solidFill>
              </a:rPr>
              <a:t>)</a:t>
            </a:r>
            <a:endParaRPr lang="en-GB" dirty="0" smtClean="0">
              <a:solidFill>
                <a:schemeClr val="tx1"/>
              </a:solidFill>
            </a:endParaRPr>
          </a:p>
          <a:p>
            <a:pPr marL="360000" indent="0">
              <a:buNone/>
            </a:pPr>
            <a:r>
              <a:rPr lang="ru-RU" b="1" u="sng" dirty="0" smtClean="0">
                <a:solidFill>
                  <a:schemeClr val="tx1"/>
                </a:solidFill>
              </a:rPr>
              <a:t>Проблемы, связанные с</a:t>
            </a:r>
            <a:r>
              <a:rPr lang="en-GB" b="1" u="sng" dirty="0" smtClean="0">
                <a:solidFill>
                  <a:schemeClr val="tx1"/>
                </a:solidFill>
              </a:rPr>
              <a:t> </a:t>
            </a:r>
            <a:r>
              <a:rPr lang="ru-RU" b="1" u="sng" dirty="0" smtClean="0">
                <a:solidFill>
                  <a:schemeClr val="tx1"/>
                </a:solidFill>
              </a:rPr>
              <a:t>отсутствием </a:t>
            </a:r>
            <a:r>
              <a:rPr lang="ru-RU" b="1" u="sng" dirty="0" smtClean="0">
                <a:solidFill>
                  <a:schemeClr val="tx1"/>
                </a:solidFill>
              </a:rPr>
              <a:t>необходимой городской инфраструктуры</a:t>
            </a:r>
            <a:endParaRPr lang="en-GB" b="1" u="sng" dirty="0" smtClean="0">
              <a:solidFill>
                <a:schemeClr val="tx1"/>
              </a:solidFill>
            </a:endParaRPr>
          </a:p>
          <a:p>
            <a:pPr marL="514350" indent="-514350">
              <a:buAutoNum type="alphaLcParenR"/>
            </a:pPr>
            <a:r>
              <a:rPr lang="ru-RU" dirty="0" smtClean="0">
                <a:solidFill>
                  <a:schemeClr val="tx1"/>
                </a:solidFill>
              </a:rPr>
              <a:t>Отсутствие централизованных систем очистки сточных вод создаёт серьёзные препятствия для организации работы </a:t>
            </a:r>
            <a:r>
              <a:rPr lang="en-GB" dirty="0" smtClean="0">
                <a:solidFill>
                  <a:schemeClr val="tx1"/>
                </a:solidFill>
              </a:rPr>
              <a:t> </a:t>
            </a:r>
            <a:r>
              <a:rPr lang="ru-RU" dirty="0" smtClean="0">
                <a:solidFill>
                  <a:schemeClr val="tx1"/>
                </a:solidFill>
              </a:rPr>
              <a:t>МСП</a:t>
            </a:r>
            <a:endParaRPr lang="en-GB" dirty="0" smtClean="0">
              <a:solidFill>
                <a:schemeClr val="tx1"/>
              </a:solidFill>
            </a:endParaRPr>
          </a:p>
          <a:p>
            <a:pPr marL="514350" indent="-514350">
              <a:spcBef>
                <a:spcPts val="600"/>
              </a:spcBef>
              <a:buAutoNum type="alphaLcParenR"/>
            </a:pPr>
            <a:r>
              <a:rPr lang="ru-RU" dirty="0" smtClean="0">
                <a:solidFill>
                  <a:schemeClr val="tx1"/>
                </a:solidFill>
              </a:rPr>
              <a:t>Отсутствие систем раздельного сбора и утилизации отходов ограничивают возможности отдельных МСП</a:t>
            </a:r>
            <a:endParaRPr lang="en-GB" dirty="0">
              <a:solidFill>
                <a:schemeClr val="tx1"/>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12</a:t>
            </a:fld>
            <a:endParaRPr lang="en-GB"/>
          </a:p>
        </p:txBody>
      </p:sp>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2700" y="1124744"/>
            <a:ext cx="2781300" cy="1647825"/>
          </a:xfrm>
          <a:prstGeom prst="rect">
            <a:avLst/>
          </a:prstGeom>
        </p:spPr>
      </p:pic>
    </p:spTree>
    <p:extLst>
      <p:ext uri="{BB962C8B-B14F-4D97-AF65-F5344CB8AC3E}">
        <p14:creationId xmlns:p14="http://schemas.microsoft.com/office/powerpoint/2010/main" val="326627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332656"/>
            <a:ext cx="8640960" cy="864096"/>
          </a:xfrm>
          <a:solidFill>
            <a:srgbClr val="FFFF00"/>
          </a:solidFill>
        </p:spPr>
        <p:txBody>
          <a:bodyPr>
            <a:normAutofit/>
          </a:bodyPr>
          <a:lstStyle/>
          <a:p>
            <a:pPr algn="ctr"/>
            <a:r>
              <a:rPr lang="ru-RU" sz="3600" b="1" dirty="0" smtClean="0"/>
              <a:t>Заключения</a:t>
            </a:r>
            <a:r>
              <a:rPr lang="en-GB" sz="3600" b="1" dirty="0" smtClean="0"/>
              <a:t> – </a:t>
            </a:r>
            <a:r>
              <a:rPr lang="ru-RU" sz="3600" b="1" dirty="0" smtClean="0"/>
              <a:t>поддержка местных МСП</a:t>
            </a:r>
            <a:r>
              <a:rPr lang="en-GB" sz="3600" b="1" dirty="0" smtClean="0"/>
              <a:t> </a:t>
            </a:r>
            <a:endParaRPr lang="en-GB" sz="3600" b="1" dirty="0"/>
          </a:p>
        </p:txBody>
      </p:sp>
      <p:sp>
        <p:nvSpPr>
          <p:cNvPr id="3" name="Zástupný symbol pro obsah 2"/>
          <p:cNvSpPr>
            <a:spLocks noGrp="1"/>
          </p:cNvSpPr>
          <p:nvPr>
            <p:ph idx="1"/>
          </p:nvPr>
        </p:nvSpPr>
        <p:spPr>
          <a:xfrm>
            <a:off x="323528" y="1340768"/>
            <a:ext cx="8712968" cy="5328592"/>
          </a:xfrm>
        </p:spPr>
        <p:txBody>
          <a:bodyPr>
            <a:noAutofit/>
          </a:bodyPr>
          <a:lstStyle/>
          <a:p>
            <a:pPr lvl="0">
              <a:lnSpc>
                <a:spcPct val="95000"/>
              </a:lnSpc>
              <a:spcBef>
                <a:spcPts val="600"/>
              </a:spcBef>
            </a:pPr>
            <a:r>
              <a:rPr lang="ru-RU" sz="2400" dirty="0">
                <a:solidFill>
                  <a:srgbClr val="002060"/>
                </a:solidFill>
              </a:rPr>
              <a:t>Сотрудничество с министерствами регионального развития для создания и развития местной инфраструктуры </a:t>
            </a:r>
            <a:r>
              <a:rPr lang="ru-RU" sz="2400" dirty="0" smtClean="0">
                <a:solidFill>
                  <a:srgbClr val="002060"/>
                </a:solidFill>
              </a:rPr>
              <a:t/>
            </a:r>
            <a:br>
              <a:rPr lang="ru-RU" sz="2400" dirty="0" smtClean="0">
                <a:solidFill>
                  <a:srgbClr val="002060"/>
                </a:solidFill>
              </a:rPr>
            </a:br>
            <a:r>
              <a:rPr lang="ru-RU" sz="2400" dirty="0" smtClean="0">
                <a:solidFill>
                  <a:srgbClr val="002060"/>
                </a:solidFill>
              </a:rPr>
              <a:t>(</a:t>
            </a:r>
            <a:r>
              <a:rPr lang="ru-RU" sz="2400" dirty="0">
                <a:solidFill>
                  <a:srgbClr val="002060"/>
                </a:solidFill>
              </a:rPr>
              <a:t>например, очистных сооружений, систем сбора отходов);</a:t>
            </a:r>
            <a:endParaRPr lang="en-GB" sz="2400" dirty="0">
              <a:solidFill>
                <a:srgbClr val="002060"/>
              </a:solidFill>
            </a:endParaRPr>
          </a:p>
          <a:p>
            <a:pPr lvl="0">
              <a:lnSpc>
                <a:spcPct val="95000"/>
              </a:lnSpc>
              <a:spcBef>
                <a:spcPts val="600"/>
              </a:spcBef>
            </a:pPr>
            <a:r>
              <a:rPr lang="ru-RU" sz="2400" dirty="0">
                <a:solidFill>
                  <a:srgbClr val="002060"/>
                </a:solidFill>
              </a:rPr>
              <a:t>Определение приоритетных секторов и подготовка изменений в законодательстве по природоохранному регулированию;</a:t>
            </a:r>
            <a:endParaRPr lang="en-GB" sz="2400" dirty="0">
              <a:solidFill>
                <a:srgbClr val="002060"/>
              </a:solidFill>
            </a:endParaRPr>
          </a:p>
          <a:p>
            <a:pPr lvl="0">
              <a:lnSpc>
                <a:spcPct val="95000"/>
              </a:lnSpc>
              <a:spcBef>
                <a:spcPts val="600"/>
              </a:spcBef>
            </a:pPr>
            <a:r>
              <a:rPr lang="ru-RU" sz="2400" dirty="0">
                <a:solidFill>
                  <a:srgbClr val="002060"/>
                </a:solidFill>
              </a:rPr>
              <a:t>Проведение оценки регуляторного воздействия и соответствующее упрощение законодательства;</a:t>
            </a:r>
            <a:endParaRPr lang="en-GB" sz="2400" dirty="0">
              <a:solidFill>
                <a:srgbClr val="002060"/>
              </a:solidFill>
            </a:endParaRPr>
          </a:p>
          <a:p>
            <a:pPr lvl="0">
              <a:lnSpc>
                <a:spcPct val="95000"/>
              </a:lnSpc>
              <a:spcBef>
                <a:spcPts val="600"/>
              </a:spcBef>
            </a:pPr>
            <a:r>
              <a:rPr lang="ru-RU" sz="2400" dirty="0">
                <a:solidFill>
                  <a:srgbClr val="002060"/>
                </a:solidFill>
              </a:rPr>
              <a:t>Разработка </a:t>
            </a:r>
            <a:r>
              <a:rPr lang="ru-RU" sz="2400" dirty="0" err="1">
                <a:solidFill>
                  <a:srgbClr val="002060"/>
                </a:solidFill>
              </a:rPr>
              <a:t>НОД</a:t>
            </a:r>
            <a:r>
              <a:rPr lang="ru-RU" sz="2400" dirty="0">
                <a:solidFill>
                  <a:srgbClr val="002060"/>
                </a:solidFill>
              </a:rPr>
              <a:t> или руководств по экологическим требованиям для приоритетных секторов малого и среднего бизнеса;</a:t>
            </a:r>
            <a:endParaRPr lang="en-GB" sz="2400" dirty="0">
              <a:solidFill>
                <a:srgbClr val="002060"/>
              </a:solidFill>
            </a:endParaRPr>
          </a:p>
          <a:p>
            <a:pPr lvl="0">
              <a:lnSpc>
                <a:spcPct val="95000"/>
              </a:lnSpc>
              <a:spcBef>
                <a:spcPts val="600"/>
              </a:spcBef>
            </a:pPr>
            <a:r>
              <a:rPr lang="ru-RU" sz="2400" dirty="0">
                <a:solidFill>
                  <a:srgbClr val="002060"/>
                </a:solidFill>
              </a:rPr>
              <a:t>Децентрализация системы регулирования (например, выдача разрешений на </a:t>
            </a:r>
            <a:r>
              <a:rPr lang="ru-RU" sz="2400" dirty="0" smtClean="0">
                <a:solidFill>
                  <a:srgbClr val="002060"/>
                </a:solidFill>
              </a:rPr>
              <a:t>региональном/местном </a:t>
            </a:r>
            <a:r>
              <a:rPr lang="ru-RU" sz="2400" dirty="0" smtClean="0">
                <a:solidFill>
                  <a:srgbClr val="002060"/>
                </a:solidFill>
              </a:rPr>
              <a:t>уровне)</a:t>
            </a:r>
            <a:endParaRPr lang="en-GB" sz="2400" dirty="0">
              <a:solidFill>
                <a:srgbClr val="002060"/>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13</a:t>
            </a:fld>
            <a:endParaRPr lang="en-GB"/>
          </a:p>
        </p:txBody>
      </p:sp>
    </p:spTree>
    <p:extLst>
      <p:ext uri="{BB962C8B-B14F-4D97-AF65-F5344CB8AC3E}">
        <p14:creationId xmlns:p14="http://schemas.microsoft.com/office/powerpoint/2010/main" val="2736930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11560" y="3140968"/>
            <a:ext cx="7772400" cy="1944216"/>
          </a:xfrm>
        </p:spPr>
        <p:txBody>
          <a:bodyPr>
            <a:normAutofit fontScale="90000"/>
          </a:bodyPr>
          <a:lstStyle/>
          <a:p>
            <a:pPr>
              <a:lnSpc>
                <a:spcPct val="100000"/>
              </a:lnSpc>
              <a:spcAft>
                <a:spcPts val="600"/>
              </a:spcAft>
            </a:pPr>
            <a:r>
              <a:rPr lang="en-GB" b="1" dirty="0" err="1" smtClean="0">
                <a:latin typeface="Arial" panose="020B0604020202020204" pitchFamily="34" charset="0"/>
                <a:cs typeface="Arial" panose="020B0604020202020204" pitchFamily="34" charset="0"/>
              </a:rPr>
              <a:t>Děkuji</a:t>
            </a:r>
            <a:r>
              <a:rPr lang="en-GB" b="1" dirty="0" smtClean="0">
                <a:latin typeface="Arial" panose="020B0604020202020204" pitchFamily="34" charset="0"/>
                <a:cs typeface="Arial" panose="020B0604020202020204" pitchFamily="34" charset="0"/>
              </a:rPr>
              <a:t> </a:t>
            </a:r>
            <a:r>
              <a:rPr lang="en-GB" b="1" dirty="0" err="1">
                <a:latin typeface="Arial" panose="020B0604020202020204" pitchFamily="34" charset="0"/>
                <a:cs typeface="Arial" panose="020B0604020202020204" pitchFamily="34" charset="0"/>
              </a:rPr>
              <a:t>vám</a:t>
            </a:r>
            <a:r>
              <a:rPr lang="en-GB" b="1" dirty="0">
                <a:latin typeface="Arial" panose="020B0604020202020204" pitchFamily="34" charset="0"/>
                <a:cs typeface="Arial" panose="020B0604020202020204" pitchFamily="34" charset="0"/>
              </a:rPr>
              <a:t> </a:t>
            </a:r>
            <a:r>
              <a:rPr lang="en-GB" b="1" dirty="0" err="1">
                <a:latin typeface="Arial" panose="020B0604020202020204" pitchFamily="34" charset="0"/>
                <a:cs typeface="Arial" panose="020B0604020202020204" pitchFamily="34" charset="0"/>
              </a:rPr>
              <a:t>za</a:t>
            </a:r>
            <a:r>
              <a:rPr lang="en-GB" b="1" dirty="0">
                <a:latin typeface="Arial" panose="020B0604020202020204" pitchFamily="34" charset="0"/>
                <a:cs typeface="Arial" panose="020B0604020202020204" pitchFamily="34" charset="0"/>
              </a:rPr>
              <a:t> </a:t>
            </a:r>
            <a:r>
              <a:rPr lang="en-GB" b="1" dirty="0" err="1" smtClean="0">
                <a:latin typeface="Arial" panose="020B0604020202020204" pitchFamily="34" charset="0"/>
                <a:cs typeface="Arial" panose="020B0604020202020204" pitchFamily="34" charset="0"/>
              </a:rPr>
              <a:t>pozornost</a:t>
            </a:r>
            <a:r>
              <a:rPr lang="en-GB" b="1" dirty="0" smtClean="0">
                <a:latin typeface="Arial" panose="020B0604020202020204" pitchFamily="34" charset="0"/>
                <a:cs typeface="Arial" panose="020B0604020202020204" pitchFamily="34" charset="0"/>
              </a:rPr>
              <a:t>!</a:t>
            </a:r>
            <a:r>
              <a:rPr lang="en-GB" sz="3200" b="1" dirty="0">
                <a:latin typeface="Arial" panose="020B0604020202020204" pitchFamily="34" charset="0"/>
                <a:cs typeface="Arial" panose="020B0604020202020204" pitchFamily="34" charset="0"/>
              </a:rPr>
              <a:t/>
            </a:r>
            <a:br>
              <a:rPr lang="en-GB" sz="3200" b="1" dirty="0">
                <a:latin typeface="Arial" panose="020B0604020202020204" pitchFamily="34" charset="0"/>
                <a:cs typeface="Arial" panose="020B0604020202020204" pitchFamily="34" charset="0"/>
              </a:rPr>
            </a:br>
            <a: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ru-RU"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ru-RU" sz="32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200" b="1" dirty="0" smtClean="0">
                <a:solidFill>
                  <a:srgbClr val="E9E53B"/>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mpribylova@seznam.com</a:t>
            </a:r>
            <a:endPar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3579056"/>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188640"/>
            <a:ext cx="8784976" cy="1368152"/>
          </a:xfrm>
        </p:spPr>
        <p:txBody>
          <a:bodyPr>
            <a:normAutofit/>
          </a:bodyPr>
          <a:lstStyle/>
          <a:p>
            <a:r>
              <a:rPr lang="ru-RU" sz="3200" i="0" dirty="0">
                <a:solidFill>
                  <a:srgbClr val="CC3300"/>
                </a:solidFill>
                <a:latin typeface="Eras Medium ITC" pitchFamily="34" charset="0"/>
              </a:rPr>
              <a:t>Регулирование производств, не входящих </a:t>
            </a:r>
            <a:r>
              <a:rPr lang="ru-RU" sz="3200" i="0" dirty="0" smtClean="0">
                <a:solidFill>
                  <a:srgbClr val="CC3300"/>
                </a:solidFill>
                <a:latin typeface="Eras Medium ITC" pitchFamily="34" charset="0"/>
              </a:rPr>
              <a:t/>
            </a:r>
            <a:br>
              <a:rPr lang="ru-RU" sz="3200" i="0" dirty="0" smtClean="0">
                <a:solidFill>
                  <a:srgbClr val="CC3300"/>
                </a:solidFill>
                <a:latin typeface="Eras Medium ITC" pitchFamily="34" charset="0"/>
              </a:rPr>
            </a:br>
            <a:r>
              <a:rPr lang="ru-RU" sz="3200" i="0" dirty="0" smtClean="0">
                <a:solidFill>
                  <a:srgbClr val="CC3300"/>
                </a:solidFill>
                <a:latin typeface="Eras Medium ITC" pitchFamily="34" charset="0"/>
              </a:rPr>
              <a:t>в </a:t>
            </a:r>
            <a:r>
              <a:rPr lang="ru-RU" sz="3200" i="0" dirty="0">
                <a:solidFill>
                  <a:srgbClr val="CC3300"/>
                </a:solidFill>
                <a:latin typeface="Eras Medium ITC" pitchFamily="34" charset="0"/>
              </a:rPr>
              <a:t>Приложение </a:t>
            </a:r>
            <a:r>
              <a:rPr lang="cs-CZ" sz="3200" i="0" dirty="0">
                <a:solidFill>
                  <a:srgbClr val="CC3300"/>
                </a:solidFill>
                <a:latin typeface="Eras Medium ITC" pitchFamily="34" charset="0"/>
              </a:rPr>
              <a:t>I</a:t>
            </a:r>
            <a:r>
              <a:rPr lang="ru-RU" sz="3200" i="0" dirty="0">
                <a:solidFill>
                  <a:srgbClr val="CC3300"/>
                </a:solidFill>
                <a:latin typeface="Eras Medium ITC" pitchFamily="34" charset="0"/>
              </a:rPr>
              <a:t> Директивы о промышленном </a:t>
            </a:r>
            <a:r>
              <a:rPr lang="ru-RU" sz="3200" i="0" dirty="0" smtClean="0">
                <a:solidFill>
                  <a:srgbClr val="CC3300"/>
                </a:solidFill>
                <a:latin typeface="Eras Medium ITC" pitchFamily="34" charset="0"/>
              </a:rPr>
              <a:t>загрязнении</a:t>
            </a:r>
            <a:endParaRPr lang="en-US" sz="3200" i="0" dirty="0">
              <a:solidFill>
                <a:srgbClr val="CC3300"/>
              </a:solidFill>
              <a:latin typeface="Eras Medium ITC" pitchFamily="34" charset="0"/>
            </a:endParaRPr>
          </a:p>
        </p:txBody>
      </p:sp>
      <p:sp>
        <p:nvSpPr>
          <p:cNvPr id="4" name="Content Placeholder 3"/>
          <p:cNvSpPr>
            <a:spLocks noGrp="1"/>
          </p:cNvSpPr>
          <p:nvPr>
            <p:ph idx="1"/>
          </p:nvPr>
        </p:nvSpPr>
        <p:spPr>
          <a:xfrm>
            <a:off x="251520" y="1628800"/>
            <a:ext cx="8507288" cy="4896544"/>
          </a:xfrm>
        </p:spPr>
        <p:txBody>
          <a:bodyPr>
            <a:noAutofit/>
          </a:bodyPr>
          <a:lstStyle/>
          <a:p>
            <a:pPr marL="0" indent="0">
              <a:buNone/>
            </a:pPr>
            <a:r>
              <a:rPr lang="ru-RU" sz="2500" b="1" dirty="0" smtClean="0">
                <a:solidFill>
                  <a:schemeClr val="tx1"/>
                </a:solidFill>
              </a:rPr>
              <a:t>Основные задачи</a:t>
            </a:r>
            <a:r>
              <a:rPr lang="en-US" sz="2500" b="1" dirty="0" smtClean="0">
                <a:solidFill>
                  <a:schemeClr val="tx1"/>
                </a:solidFill>
              </a:rPr>
              <a:t>:</a:t>
            </a:r>
          </a:p>
          <a:p>
            <a:pPr>
              <a:buFont typeface="Wingdings" panose="05000000000000000000" pitchFamily="2" charset="2"/>
              <a:buChar char="Ø"/>
            </a:pPr>
            <a:r>
              <a:rPr lang="ru-RU" sz="2500" dirty="0" smtClean="0">
                <a:solidFill>
                  <a:schemeClr val="tx1"/>
                </a:solidFill>
              </a:rPr>
              <a:t>Правовая </a:t>
            </a:r>
            <a:r>
              <a:rPr lang="ru-RU" sz="2500" dirty="0">
                <a:solidFill>
                  <a:schemeClr val="tx1"/>
                </a:solidFill>
              </a:rPr>
              <a:t>основа природоохранного регулирования производств, не входящих в Приложение </a:t>
            </a:r>
            <a:r>
              <a:rPr lang="en-US" sz="2500" dirty="0">
                <a:solidFill>
                  <a:schemeClr val="tx1"/>
                </a:solidFill>
              </a:rPr>
              <a:t>I</a:t>
            </a:r>
            <a:r>
              <a:rPr lang="lv-LV" sz="2500" dirty="0">
                <a:solidFill>
                  <a:schemeClr val="tx1"/>
                </a:solidFill>
              </a:rPr>
              <a:t>;</a:t>
            </a:r>
            <a:endParaRPr lang="en-US" sz="2500" dirty="0">
              <a:solidFill>
                <a:schemeClr val="tx1"/>
              </a:solidFill>
            </a:endParaRPr>
          </a:p>
          <a:p>
            <a:pPr>
              <a:buFont typeface="Wingdings" panose="05000000000000000000" pitchFamily="2" charset="2"/>
              <a:buChar char="Ø"/>
            </a:pPr>
            <a:r>
              <a:rPr lang="ru-RU" sz="2500" dirty="0">
                <a:solidFill>
                  <a:schemeClr val="tx1"/>
                </a:solidFill>
              </a:rPr>
              <a:t>Определение производств, не входящих в Приложение </a:t>
            </a:r>
            <a:r>
              <a:rPr lang="en-US" sz="2500" dirty="0">
                <a:solidFill>
                  <a:schemeClr val="tx1"/>
                </a:solidFill>
              </a:rPr>
              <a:t>I</a:t>
            </a:r>
            <a:r>
              <a:rPr lang="lv-LV" sz="2500" dirty="0">
                <a:solidFill>
                  <a:schemeClr val="tx1"/>
                </a:solidFill>
              </a:rPr>
              <a:t>;</a:t>
            </a:r>
            <a:endParaRPr lang="en-US" sz="2500" dirty="0">
              <a:solidFill>
                <a:schemeClr val="tx1"/>
              </a:solidFill>
            </a:endParaRPr>
          </a:p>
          <a:p>
            <a:pPr>
              <a:buFont typeface="Wingdings" panose="05000000000000000000" pitchFamily="2" charset="2"/>
              <a:buChar char="Ø"/>
            </a:pPr>
            <a:r>
              <a:rPr lang="ru-RU" sz="2500" dirty="0">
                <a:solidFill>
                  <a:schemeClr val="tx1"/>
                </a:solidFill>
              </a:rPr>
              <a:t>Требования по охране атмосферного воздуха к производствам, не входящим в Приложение </a:t>
            </a:r>
            <a:r>
              <a:rPr lang="en-US" sz="2500" dirty="0">
                <a:solidFill>
                  <a:schemeClr val="tx1"/>
                </a:solidFill>
              </a:rPr>
              <a:t>I, </a:t>
            </a:r>
            <a:r>
              <a:rPr lang="ru-RU" sz="2500" dirty="0">
                <a:solidFill>
                  <a:schemeClr val="tx1"/>
                </a:solidFill>
              </a:rPr>
              <a:t/>
            </a:r>
            <a:br>
              <a:rPr lang="ru-RU" sz="2500" dirty="0">
                <a:solidFill>
                  <a:schemeClr val="tx1"/>
                </a:solidFill>
              </a:rPr>
            </a:br>
            <a:r>
              <a:rPr lang="ru-RU" sz="2500" dirty="0">
                <a:solidFill>
                  <a:schemeClr val="tx1"/>
                </a:solidFill>
              </a:rPr>
              <a:t>нормативы </a:t>
            </a:r>
            <a:r>
              <a:rPr lang="ru-RU" sz="2500" dirty="0" err="1">
                <a:solidFill>
                  <a:schemeClr val="tx1"/>
                </a:solidFill>
              </a:rPr>
              <a:t>ПДВ</a:t>
            </a:r>
            <a:r>
              <a:rPr lang="ru-RU" sz="2500" dirty="0">
                <a:solidFill>
                  <a:schemeClr val="tx1"/>
                </a:solidFill>
              </a:rPr>
              <a:t> и другие требования к операторам</a:t>
            </a:r>
            <a:r>
              <a:rPr lang="lv-LV" sz="2500" dirty="0">
                <a:solidFill>
                  <a:schemeClr val="tx1"/>
                </a:solidFill>
              </a:rPr>
              <a:t>;</a:t>
            </a:r>
            <a:endParaRPr lang="en-US" sz="2500" dirty="0">
              <a:solidFill>
                <a:schemeClr val="tx1"/>
              </a:solidFill>
            </a:endParaRPr>
          </a:p>
          <a:p>
            <a:pPr>
              <a:buFont typeface="Wingdings" panose="05000000000000000000" pitchFamily="2" charset="2"/>
              <a:buChar char="Ø"/>
            </a:pPr>
            <a:r>
              <a:rPr lang="ru-RU" sz="2500" dirty="0">
                <a:solidFill>
                  <a:schemeClr val="tx1"/>
                </a:solidFill>
              </a:rPr>
              <a:t>Другие природоохранные требования, структурированные по типу загрязнения</a:t>
            </a:r>
            <a:r>
              <a:rPr lang="en-US" sz="2500" dirty="0">
                <a:solidFill>
                  <a:schemeClr val="tx1"/>
                </a:solidFill>
              </a:rPr>
              <a:t> </a:t>
            </a:r>
            <a:r>
              <a:rPr lang="en-US" sz="2500" dirty="0" smtClean="0">
                <a:solidFill>
                  <a:schemeClr val="tx1"/>
                </a:solidFill>
              </a:rPr>
              <a:t>(</a:t>
            </a:r>
            <a:r>
              <a:rPr lang="ru-RU" sz="2500" dirty="0">
                <a:solidFill>
                  <a:schemeClr val="tx1"/>
                </a:solidFill>
              </a:rPr>
              <a:t>например, </a:t>
            </a:r>
            <a:r>
              <a:rPr lang="en-US" sz="2500" dirty="0">
                <a:solidFill>
                  <a:schemeClr val="tx1"/>
                </a:solidFill>
              </a:rPr>
              <a:t> </a:t>
            </a:r>
            <a:r>
              <a:rPr lang="ru-RU" sz="2500" dirty="0" smtClean="0">
                <a:solidFill>
                  <a:schemeClr val="tx1"/>
                </a:solidFill>
              </a:rPr>
              <a:t/>
            </a:r>
            <a:br>
              <a:rPr lang="ru-RU" sz="2500" dirty="0" smtClean="0">
                <a:solidFill>
                  <a:schemeClr val="tx1"/>
                </a:solidFill>
              </a:rPr>
            </a:br>
            <a:r>
              <a:rPr lang="ru-RU" sz="2500" dirty="0" smtClean="0">
                <a:solidFill>
                  <a:schemeClr val="tx1"/>
                </a:solidFill>
              </a:rPr>
              <a:t>к </a:t>
            </a:r>
            <a:r>
              <a:rPr lang="ru-RU" sz="2500" dirty="0">
                <a:solidFill>
                  <a:schemeClr val="tx1"/>
                </a:solidFill>
              </a:rPr>
              <a:t>сбросам загрязняющих веществ</a:t>
            </a:r>
            <a:r>
              <a:rPr lang="en-US" sz="2500" dirty="0">
                <a:solidFill>
                  <a:schemeClr val="tx1"/>
                </a:solidFill>
              </a:rPr>
              <a:t>) </a:t>
            </a:r>
            <a:r>
              <a:rPr lang="ru-RU" sz="2500" dirty="0">
                <a:solidFill>
                  <a:schemeClr val="tx1"/>
                </a:solidFill>
              </a:rPr>
              <a:t>или </a:t>
            </a:r>
            <a:r>
              <a:rPr lang="ru-RU" sz="2500" dirty="0" smtClean="0">
                <a:solidFill>
                  <a:schemeClr val="tx1"/>
                </a:solidFill>
              </a:rPr>
              <a:t>по видам экономической </a:t>
            </a:r>
            <a:r>
              <a:rPr lang="ru-RU" sz="2500" dirty="0">
                <a:solidFill>
                  <a:schemeClr val="tx1"/>
                </a:solidFill>
              </a:rPr>
              <a:t>деятельности </a:t>
            </a:r>
            <a:r>
              <a:rPr lang="ru-RU" sz="2500" dirty="0" smtClean="0">
                <a:solidFill>
                  <a:schemeClr val="tx1"/>
                </a:solidFill>
              </a:rPr>
              <a:t>и </a:t>
            </a:r>
            <a:r>
              <a:rPr lang="ru-RU" sz="2500" dirty="0" smtClean="0">
                <a:solidFill>
                  <a:schemeClr val="tx1"/>
                </a:solidFill>
              </a:rPr>
              <a:t>оборудованию</a:t>
            </a:r>
            <a:endParaRPr lang="en-US" sz="2500" dirty="0">
              <a:solidFill>
                <a:schemeClr val="tx1"/>
              </a:solidFill>
            </a:endParaRPr>
          </a:p>
          <a:p>
            <a:pPr marL="0" indent="0">
              <a:buNone/>
            </a:pPr>
            <a:endParaRPr lang="en-US" sz="2400" dirty="0" smtClean="0">
              <a:solidFill>
                <a:schemeClr val="tx1"/>
              </a:solidFill>
            </a:endParaRPr>
          </a:p>
          <a:p>
            <a:pPr marL="0" indent="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2</a:t>
            </a:fld>
            <a:endParaRPr lang="en-GB"/>
          </a:p>
        </p:txBody>
      </p:sp>
    </p:spTree>
    <p:extLst>
      <p:ext uri="{BB962C8B-B14F-4D97-AF65-F5344CB8AC3E}">
        <p14:creationId xmlns:p14="http://schemas.microsoft.com/office/powerpoint/2010/main" val="284965494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5192" y="188640"/>
            <a:ext cx="8579296" cy="720080"/>
          </a:xfrm>
        </p:spPr>
        <p:txBody>
          <a:bodyPr>
            <a:normAutofit/>
          </a:bodyPr>
          <a:lstStyle/>
          <a:p>
            <a:pPr algn="ctr"/>
            <a:r>
              <a:rPr lang="ru-RU" sz="3200" i="0" dirty="0" smtClean="0">
                <a:solidFill>
                  <a:srgbClr val="CC3300"/>
                </a:solidFill>
                <a:latin typeface="Eras Medium ITC" pitchFamily="34" charset="0"/>
              </a:rPr>
              <a:t>Выводы </a:t>
            </a:r>
            <a:r>
              <a:rPr lang="ru-RU" sz="3200" i="0" dirty="0">
                <a:solidFill>
                  <a:srgbClr val="CC3300"/>
                </a:solidFill>
                <a:latin typeface="Eras Medium ITC" pitchFamily="34" charset="0"/>
              </a:rPr>
              <a:t>из анализа законодательства</a:t>
            </a:r>
            <a:endParaRPr lang="en-US" sz="3200" i="0" dirty="0">
              <a:solidFill>
                <a:srgbClr val="CC3300"/>
              </a:solidFill>
              <a:latin typeface="Eras Medium ITC" pitchFamily="34" charset="0"/>
            </a:endParaRPr>
          </a:p>
        </p:txBody>
      </p:sp>
      <p:sp>
        <p:nvSpPr>
          <p:cNvPr id="4" name="Content Placeholder 3"/>
          <p:cNvSpPr>
            <a:spLocks noGrp="1"/>
          </p:cNvSpPr>
          <p:nvPr>
            <p:ph idx="1"/>
          </p:nvPr>
        </p:nvSpPr>
        <p:spPr>
          <a:xfrm>
            <a:off x="-36512" y="908720"/>
            <a:ext cx="7488832" cy="5832648"/>
          </a:xfrm>
        </p:spPr>
        <p:txBody>
          <a:bodyPr>
            <a:noAutofit/>
          </a:bodyPr>
          <a:lstStyle/>
          <a:p>
            <a:pPr>
              <a:lnSpc>
                <a:spcPct val="90000"/>
              </a:lnSpc>
              <a:spcBef>
                <a:spcPts val="600"/>
              </a:spcBef>
            </a:pPr>
            <a:r>
              <a:rPr lang="ru-RU" sz="2400" dirty="0">
                <a:solidFill>
                  <a:schemeClr val="tx1"/>
                </a:solidFill>
              </a:rPr>
              <a:t>Латвийская система, вероятно, наиболее проста для внедрения, поскольку основана на процедуре установления  нормативов </a:t>
            </a:r>
            <a:r>
              <a:rPr lang="ru-RU" sz="2400" dirty="0" err="1">
                <a:solidFill>
                  <a:schemeClr val="tx1"/>
                </a:solidFill>
              </a:rPr>
              <a:t>ПДВ</a:t>
            </a:r>
            <a:r>
              <a:rPr lang="ru-RU" sz="2400" dirty="0">
                <a:solidFill>
                  <a:schemeClr val="tx1"/>
                </a:solidFill>
              </a:rPr>
              <a:t>/</a:t>
            </a:r>
            <a:r>
              <a:rPr lang="ru-RU" sz="2400" dirty="0" err="1">
                <a:solidFill>
                  <a:schemeClr val="tx1"/>
                </a:solidFill>
              </a:rPr>
              <a:t>ПДС</a:t>
            </a:r>
            <a:r>
              <a:rPr lang="ru-RU" sz="2400" dirty="0">
                <a:solidFill>
                  <a:schemeClr val="tx1"/>
                </a:solidFill>
              </a:rPr>
              <a:t> для достаточно большого </a:t>
            </a:r>
            <a:r>
              <a:rPr lang="en-US" sz="2400" dirty="0">
                <a:solidFill>
                  <a:schemeClr val="tx1"/>
                </a:solidFill>
              </a:rPr>
              <a:t> </a:t>
            </a:r>
            <a:r>
              <a:rPr lang="ru-RU" sz="2400" dirty="0">
                <a:solidFill>
                  <a:schemeClr val="tx1"/>
                </a:solidFill>
              </a:rPr>
              <a:t>числа загрязнителей </a:t>
            </a:r>
            <a:r>
              <a:rPr lang="ru-RU" sz="2400" dirty="0" smtClean="0">
                <a:solidFill>
                  <a:schemeClr val="tx1"/>
                </a:solidFill>
              </a:rPr>
              <a:t>многих </a:t>
            </a:r>
            <a:r>
              <a:rPr lang="ru-RU" sz="2400" dirty="0">
                <a:solidFill>
                  <a:schemeClr val="tx1"/>
                </a:solidFill>
              </a:rPr>
              <a:t>промышленных производств</a:t>
            </a:r>
            <a:r>
              <a:rPr lang="en-US" sz="2400" dirty="0">
                <a:solidFill>
                  <a:schemeClr val="tx1"/>
                </a:solidFill>
              </a:rPr>
              <a:t>. </a:t>
            </a:r>
            <a:r>
              <a:rPr lang="ru-RU" sz="2400" dirty="0" smtClean="0">
                <a:solidFill>
                  <a:schemeClr val="tx1"/>
                </a:solidFill>
              </a:rPr>
              <a:t>Осуществлён </a:t>
            </a:r>
            <a:r>
              <a:rPr lang="ru-RU" sz="2400" dirty="0">
                <a:solidFill>
                  <a:schemeClr val="tx1"/>
                </a:solidFill>
              </a:rPr>
              <a:t>переход  от разрешений по природным средам </a:t>
            </a:r>
            <a:br>
              <a:rPr lang="ru-RU" sz="2400" dirty="0">
                <a:solidFill>
                  <a:schemeClr val="tx1"/>
                </a:solidFill>
              </a:rPr>
            </a:br>
            <a:r>
              <a:rPr lang="ru-RU" sz="2400" dirty="0">
                <a:solidFill>
                  <a:schemeClr val="tx1"/>
                </a:solidFill>
              </a:rPr>
              <a:t>к комплексному разрешению;</a:t>
            </a:r>
            <a:endParaRPr lang="lv-LV" sz="2400" dirty="0">
              <a:solidFill>
                <a:schemeClr val="tx1"/>
              </a:solidFill>
            </a:endParaRPr>
          </a:p>
          <a:p>
            <a:pPr>
              <a:lnSpc>
                <a:spcPct val="90000"/>
              </a:lnSpc>
              <a:spcBef>
                <a:spcPts val="600"/>
              </a:spcBef>
            </a:pPr>
            <a:r>
              <a:rPr lang="ru-RU" sz="2400" dirty="0">
                <a:solidFill>
                  <a:schemeClr val="tx1"/>
                </a:solidFill>
              </a:rPr>
              <a:t>Чешская система сохраняет принцип разрешений </a:t>
            </a:r>
            <a:br>
              <a:rPr lang="ru-RU" sz="2400" dirty="0">
                <a:solidFill>
                  <a:schemeClr val="tx1"/>
                </a:solidFill>
              </a:rPr>
            </a:br>
            <a:r>
              <a:rPr lang="ru-RU" sz="2400" dirty="0">
                <a:solidFill>
                  <a:schemeClr val="tx1"/>
                </a:solidFill>
              </a:rPr>
              <a:t>по природным средам</a:t>
            </a:r>
            <a:r>
              <a:rPr lang="lv-LV" sz="2400" dirty="0">
                <a:solidFill>
                  <a:schemeClr val="tx1"/>
                </a:solidFill>
              </a:rPr>
              <a:t>, </a:t>
            </a:r>
            <a:r>
              <a:rPr lang="ru-RU" sz="2400" dirty="0">
                <a:solidFill>
                  <a:schemeClr val="tx1"/>
                </a:solidFill>
              </a:rPr>
              <a:t>затраты при этом и для промышленности, и для органов государственного регулирования ниже;</a:t>
            </a:r>
            <a:endParaRPr lang="lv-LV" sz="2400" dirty="0">
              <a:solidFill>
                <a:schemeClr val="tx1"/>
              </a:solidFill>
            </a:endParaRPr>
          </a:p>
          <a:p>
            <a:pPr>
              <a:lnSpc>
                <a:spcPct val="90000"/>
              </a:lnSpc>
              <a:spcBef>
                <a:spcPts val="600"/>
              </a:spcBef>
            </a:pPr>
            <a:r>
              <a:rPr lang="ru-RU" sz="2400" dirty="0">
                <a:solidFill>
                  <a:schemeClr val="tx1"/>
                </a:solidFill>
              </a:rPr>
              <a:t>В системе Англии и Уэльса большое значение имеет обсуждение условий разрешений, включая величины </a:t>
            </a:r>
            <a:r>
              <a:rPr lang="ru-RU" sz="2400" dirty="0" err="1">
                <a:solidFill>
                  <a:schemeClr val="tx1"/>
                </a:solidFill>
              </a:rPr>
              <a:t>ПДВ</a:t>
            </a:r>
            <a:r>
              <a:rPr lang="en-US" sz="2400" dirty="0">
                <a:solidFill>
                  <a:schemeClr val="tx1"/>
                </a:solidFill>
              </a:rPr>
              <a:t>,</a:t>
            </a:r>
            <a:r>
              <a:rPr lang="ru-RU" sz="2400" dirty="0">
                <a:solidFill>
                  <a:schemeClr val="tx1"/>
                </a:solidFill>
              </a:rPr>
              <a:t> при использовании в качестве ориентира указанных в руководстве величин, </a:t>
            </a:r>
            <a:r>
              <a:rPr lang="ru-RU" sz="2400" dirty="0" smtClean="0">
                <a:solidFill>
                  <a:schemeClr val="tx1"/>
                </a:solidFill>
              </a:rPr>
              <a:t/>
            </a:r>
            <a:br>
              <a:rPr lang="ru-RU" sz="2400" dirty="0" smtClean="0">
                <a:solidFill>
                  <a:schemeClr val="tx1"/>
                </a:solidFill>
              </a:rPr>
            </a:br>
            <a:r>
              <a:rPr lang="ru-RU" sz="2400" dirty="0" smtClean="0">
                <a:solidFill>
                  <a:schemeClr val="tx1"/>
                </a:solidFill>
              </a:rPr>
              <a:t>что </a:t>
            </a:r>
            <a:r>
              <a:rPr lang="ru-RU" sz="2400" dirty="0">
                <a:solidFill>
                  <a:schemeClr val="tx1"/>
                </a:solidFill>
              </a:rPr>
              <a:t>резко отличается от нынешней практики стран-партнёров проекта </a:t>
            </a:r>
            <a:r>
              <a:rPr lang="en-US" sz="2400" dirty="0" smtClean="0">
                <a:solidFill>
                  <a:schemeClr val="tx1"/>
                </a:solidFill>
              </a:rPr>
              <a:t>Air-Q-</a:t>
            </a:r>
            <a:r>
              <a:rPr lang="en-US" sz="2400" dirty="0" err="1" smtClean="0">
                <a:solidFill>
                  <a:schemeClr val="tx1"/>
                </a:solidFill>
              </a:rPr>
              <a:t>Gov</a:t>
            </a:r>
            <a:endParaRPr lang="lv-LV" sz="2400" dirty="0">
              <a:solidFill>
                <a:schemeClr val="tx1"/>
              </a:solidFill>
            </a:endParaRPr>
          </a:p>
          <a:p>
            <a:pPr marL="0" indent="0">
              <a:buNone/>
            </a:pPr>
            <a:endParaRPr lang="en-US" sz="2400" dirty="0" smtClean="0">
              <a:solidFill>
                <a:schemeClr val="tx1"/>
              </a:solidFill>
            </a:endParaRPr>
          </a:p>
          <a:p>
            <a:pPr>
              <a:buFont typeface="Wingdings" panose="05000000000000000000" pitchFamily="2" charset="2"/>
              <a:buChar char="Ø"/>
            </a:pPr>
            <a:endParaRPr lang="en-US" sz="2400" dirty="0" smtClean="0">
              <a:solidFill>
                <a:schemeClr val="tx1"/>
              </a:solidFill>
            </a:endParaRPr>
          </a:p>
          <a:p>
            <a:pPr marL="0" indent="0">
              <a:buNone/>
            </a:pPr>
            <a:endParaRPr lang="en-US" sz="2400" dirty="0" smtClean="0">
              <a:solidFill>
                <a:schemeClr val="tx1"/>
              </a:solidFill>
            </a:endParaRPr>
          </a:p>
          <a:p>
            <a:pPr marL="0" indent="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3</a:t>
            </a:fld>
            <a:endParaRPr lang="en-GB"/>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003" y="5013176"/>
            <a:ext cx="1835696" cy="1311211"/>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5003" y="3429000"/>
            <a:ext cx="1828997" cy="1271457"/>
          </a:xfrm>
          <a:prstGeom prst="rect">
            <a:avLst/>
          </a:prstGeom>
        </p:spPr>
      </p:pic>
      <p:pic>
        <p:nvPicPr>
          <p:cNvPr id="3" name="Obrázek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002" y="1700808"/>
            <a:ext cx="1828997" cy="1373536"/>
          </a:xfrm>
          <a:prstGeom prst="rect">
            <a:avLst/>
          </a:prstGeom>
        </p:spPr>
      </p:pic>
    </p:spTree>
    <p:extLst>
      <p:ext uri="{BB962C8B-B14F-4D97-AF65-F5344CB8AC3E}">
        <p14:creationId xmlns:p14="http://schemas.microsoft.com/office/powerpoint/2010/main" val="220645033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9672" y="562670"/>
            <a:ext cx="6048672" cy="778098"/>
          </a:xfrm>
        </p:spPr>
        <p:txBody>
          <a:bodyPr>
            <a:normAutofit/>
          </a:bodyPr>
          <a:lstStyle/>
          <a:p>
            <a:pPr algn="ctr"/>
            <a:r>
              <a:rPr lang="ru-RU" sz="3200" i="0" dirty="0" smtClean="0">
                <a:solidFill>
                  <a:srgbClr val="CC3300"/>
                </a:solidFill>
                <a:latin typeface="Eras Medium ITC" pitchFamily="34" charset="0"/>
              </a:rPr>
              <a:t>Возможные </a:t>
            </a:r>
            <a:r>
              <a:rPr lang="ru-RU" sz="3200" i="0" dirty="0">
                <a:solidFill>
                  <a:srgbClr val="CC3300"/>
                </a:solidFill>
                <a:latin typeface="Eras Medium ITC" pitchFamily="34" charset="0"/>
              </a:rPr>
              <a:t>подходы</a:t>
            </a:r>
            <a:endParaRPr lang="en-US" sz="3200" i="0" dirty="0">
              <a:solidFill>
                <a:srgbClr val="CC3300"/>
              </a:solidFill>
              <a:latin typeface="Eras Medium ITC" pitchFamily="34" charset="0"/>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4</a:t>
            </a:fld>
            <a:endParaRPr lang="en-GB"/>
          </a:p>
        </p:txBody>
      </p:sp>
      <p:sp>
        <p:nvSpPr>
          <p:cNvPr id="3" name="Zástupný symbol pro obsah 2"/>
          <p:cNvSpPr>
            <a:spLocks noGrp="1"/>
          </p:cNvSpPr>
          <p:nvPr>
            <p:ph idx="1"/>
          </p:nvPr>
        </p:nvSpPr>
        <p:spPr>
          <a:xfrm>
            <a:off x="323528" y="1628800"/>
            <a:ext cx="8568952" cy="4464496"/>
          </a:xfrm>
        </p:spPr>
        <p:txBody>
          <a:bodyPr>
            <a:normAutofit/>
          </a:bodyPr>
          <a:lstStyle/>
          <a:p>
            <a:pPr marL="342900" lvl="1" indent="-342900">
              <a:spcBef>
                <a:spcPts val="1200"/>
              </a:spcBef>
              <a:buFont typeface="Arial" pitchFamily="34" charset="0"/>
              <a:buChar char="•"/>
            </a:pPr>
            <a:r>
              <a:rPr lang="ru-RU" sz="2800" dirty="0" smtClean="0">
                <a:solidFill>
                  <a:schemeClr val="tx1"/>
                </a:solidFill>
              </a:rPr>
              <a:t>Использование </a:t>
            </a:r>
            <a:r>
              <a:rPr lang="ru-RU" sz="2800" dirty="0">
                <a:solidFill>
                  <a:schemeClr val="tx1"/>
                </a:solidFill>
              </a:rPr>
              <a:t>латвийской системы регулирования, предписывающей природоохранные условия </a:t>
            </a:r>
            <a:r>
              <a:rPr lang="lv-LV" sz="2800" dirty="0" smtClean="0">
                <a:solidFill>
                  <a:schemeClr val="tx1"/>
                </a:solidFill>
              </a:rPr>
              <a:t>(</a:t>
            </a:r>
            <a:r>
              <a:rPr lang="ru-RU" sz="2800" dirty="0" smtClean="0">
                <a:solidFill>
                  <a:schemeClr val="tx1"/>
                </a:solidFill>
              </a:rPr>
              <a:t>нормы общего действия, </a:t>
            </a:r>
            <a:r>
              <a:rPr lang="ru-RU" sz="2800" dirty="0" err="1" smtClean="0">
                <a:solidFill>
                  <a:schemeClr val="tx1"/>
                </a:solidFill>
              </a:rPr>
              <a:t>НОД</a:t>
            </a:r>
            <a:r>
              <a:rPr lang="lv-LV" sz="2800" dirty="0">
                <a:solidFill>
                  <a:schemeClr val="tx1"/>
                </a:solidFill>
              </a:rPr>
              <a:t>)</a:t>
            </a:r>
            <a:r>
              <a:rPr lang="ru-RU" sz="2800" dirty="0">
                <a:solidFill>
                  <a:schemeClr val="tx1"/>
                </a:solidFill>
              </a:rPr>
              <a:t> для различных видов производств</a:t>
            </a:r>
            <a:r>
              <a:rPr lang="lv-LV" sz="2800" dirty="0">
                <a:solidFill>
                  <a:schemeClr val="tx1"/>
                </a:solidFill>
              </a:rPr>
              <a:t>;</a:t>
            </a:r>
          </a:p>
          <a:p>
            <a:pPr marL="342900" lvl="1" indent="-342900">
              <a:spcBef>
                <a:spcPts val="1200"/>
              </a:spcBef>
              <a:buFont typeface="Arial" pitchFamily="34" charset="0"/>
              <a:buChar char="•"/>
            </a:pPr>
            <a:r>
              <a:rPr lang="ru-RU" sz="2800" dirty="0">
                <a:solidFill>
                  <a:schemeClr val="tx1"/>
                </a:solidFill>
              </a:rPr>
              <a:t>Использование чешской системы регулирования, устанавливающей нормативы </a:t>
            </a:r>
            <a:r>
              <a:rPr lang="ru-RU" sz="2800" dirty="0" err="1">
                <a:solidFill>
                  <a:schemeClr val="tx1"/>
                </a:solidFill>
              </a:rPr>
              <a:t>ПДВ</a:t>
            </a:r>
            <a:r>
              <a:rPr lang="en-US" sz="2800" dirty="0">
                <a:solidFill>
                  <a:schemeClr val="tx1"/>
                </a:solidFill>
              </a:rPr>
              <a:t> </a:t>
            </a:r>
            <a:r>
              <a:rPr lang="ru-RU" sz="2800" dirty="0">
                <a:solidFill>
                  <a:schemeClr val="tx1"/>
                </a:solidFill>
              </a:rPr>
              <a:t>и необходимые меры ограничения выбросов</a:t>
            </a:r>
            <a:r>
              <a:rPr lang="lv-LV" sz="2800" dirty="0">
                <a:solidFill>
                  <a:schemeClr val="tx1"/>
                </a:solidFill>
              </a:rPr>
              <a:t>;</a:t>
            </a:r>
          </a:p>
          <a:p>
            <a:pPr marL="342900" lvl="1" indent="-342900">
              <a:spcBef>
                <a:spcPts val="1200"/>
              </a:spcBef>
              <a:buFont typeface="Arial" pitchFamily="34" charset="0"/>
              <a:buChar char="•"/>
            </a:pPr>
            <a:r>
              <a:rPr lang="ru-RU" sz="2800" dirty="0">
                <a:solidFill>
                  <a:schemeClr val="tx1"/>
                </a:solidFill>
              </a:rPr>
              <a:t>Использование британских отраслевых руководств как образец для разработки </a:t>
            </a:r>
            <a:r>
              <a:rPr lang="ru-RU" sz="2800" dirty="0" err="1">
                <a:solidFill>
                  <a:schemeClr val="tx1"/>
                </a:solidFill>
              </a:rPr>
              <a:t>НОД</a:t>
            </a:r>
            <a:r>
              <a:rPr lang="ru-RU" sz="2800" dirty="0">
                <a:solidFill>
                  <a:schemeClr val="tx1"/>
                </a:solidFill>
              </a:rPr>
              <a:t> или рекомендаций</a:t>
            </a:r>
            <a:endParaRPr lang="en-US" sz="2800" dirty="0">
              <a:solidFill>
                <a:schemeClr val="tx1"/>
              </a:solidFill>
            </a:endParaRPr>
          </a:p>
        </p:txBody>
      </p:sp>
    </p:spTree>
    <p:extLst>
      <p:ext uri="{BB962C8B-B14F-4D97-AF65-F5344CB8AC3E}">
        <p14:creationId xmlns:p14="http://schemas.microsoft.com/office/powerpoint/2010/main" val="39223982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extLst>
              <a:ext uri="{BEBA8EAE-BF5A-486C-A8C5-ECC9F3942E4B}">
                <a14:imgProps xmlns:a14="http://schemas.microsoft.com/office/drawing/2010/main">
                  <a14:imgLayer r:embed="rId4">
                    <a14:imgEffect>
                      <a14:colorTemperature colorTemp="11200"/>
                    </a14:imgEffect>
                  </a14:imgLayer>
                </a14:imgProps>
              </a:ext>
            </a:extLst>
          </a:blip>
          <a:srcRect/>
          <a:stretch>
            <a:fillRect l="-11000" r="-11000"/>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784976" cy="1143000"/>
          </a:xfrm>
        </p:spPr>
        <p:txBody>
          <a:bodyPr>
            <a:normAutofit/>
          </a:bodyPr>
          <a:lstStyle/>
          <a:p>
            <a:pPr algn="ctr"/>
            <a:r>
              <a:rPr lang="ru-RU" sz="3200" i="0" dirty="0" smtClean="0">
                <a:solidFill>
                  <a:srgbClr val="C00000"/>
                </a:solidFill>
                <a:latin typeface="Eras Medium ITC" pitchFamily="34" charset="0"/>
              </a:rPr>
              <a:t>Доля экологического воздействия, приходящаяся на МСП</a:t>
            </a:r>
            <a:r>
              <a:rPr lang="ru-RU" sz="3200" i="0" dirty="0">
                <a:solidFill>
                  <a:srgbClr val="C00000"/>
                </a:solidFill>
                <a:latin typeface="Eras Medium ITC" pitchFamily="34" charset="0"/>
              </a:rPr>
              <a:t> в </a:t>
            </a:r>
            <a:r>
              <a:rPr lang="ru-RU" sz="3200" i="0" dirty="0" smtClean="0">
                <a:solidFill>
                  <a:srgbClr val="C00000"/>
                </a:solidFill>
                <a:latin typeface="Eras Medium ITC" pitchFamily="34" charset="0"/>
              </a:rPr>
              <a:t>Европейском Союзе</a:t>
            </a:r>
            <a:endParaRPr lang="en-US" sz="3200" i="0" dirty="0">
              <a:solidFill>
                <a:srgbClr val="C00000"/>
              </a:solidFill>
              <a:latin typeface="Eras Medium ITC" pitchFamily="34" charset="0"/>
            </a:endParaRPr>
          </a:p>
        </p:txBody>
      </p:sp>
      <p:sp>
        <p:nvSpPr>
          <p:cNvPr id="3" name="Zástupný symbol pro obsah 2"/>
          <p:cNvSpPr>
            <a:spLocks noGrp="1"/>
          </p:cNvSpPr>
          <p:nvPr>
            <p:ph idx="1"/>
          </p:nvPr>
        </p:nvSpPr>
        <p:spPr>
          <a:xfrm>
            <a:off x="179512" y="1916832"/>
            <a:ext cx="8784976" cy="4464496"/>
          </a:xfrm>
        </p:spPr>
        <p:txBody>
          <a:bodyPr>
            <a:normAutofit/>
          </a:bodyPr>
          <a:lstStyle/>
          <a:p>
            <a:pPr lvl="0">
              <a:buFont typeface="Wingdings" panose="05000000000000000000" pitchFamily="2" charset="2"/>
              <a:buChar char="§"/>
            </a:pPr>
            <a:r>
              <a:rPr lang="ru-RU" dirty="0" smtClean="0">
                <a:solidFill>
                  <a:schemeClr val="tx1"/>
                </a:solidFill>
              </a:rPr>
              <a:t>По текущим оценкам,</a:t>
            </a:r>
            <a:r>
              <a:rPr lang="cs-CZ" dirty="0" smtClean="0">
                <a:solidFill>
                  <a:schemeClr val="tx1"/>
                </a:solidFill>
              </a:rPr>
              <a:t> </a:t>
            </a:r>
            <a:r>
              <a:rPr lang="ru-RU" dirty="0" smtClean="0">
                <a:solidFill>
                  <a:schemeClr val="tx1"/>
                </a:solidFill>
              </a:rPr>
              <a:t>на долю 20 миллионов МСП приходится </a:t>
            </a:r>
            <a:r>
              <a:rPr lang="cs-CZ" dirty="0" smtClean="0">
                <a:solidFill>
                  <a:schemeClr val="tx1"/>
                </a:solidFill>
              </a:rPr>
              <a:t>5</a:t>
            </a:r>
            <a:r>
              <a:rPr lang="en-US" dirty="0" smtClean="0">
                <a:solidFill>
                  <a:schemeClr val="tx1"/>
                </a:solidFill>
              </a:rPr>
              <a:t>0</a:t>
            </a:r>
            <a:r>
              <a:rPr lang="cs-CZ" dirty="0" smtClean="0">
                <a:solidFill>
                  <a:schemeClr val="tx1"/>
                </a:solidFill>
              </a:rPr>
              <a:t> </a:t>
            </a:r>
            <a:r>
              <a:rPr lang="en-US" dirty="0" smtClean="0">
                <a:solidFill>
                  <a:schemeClr val="tx1"/>
                </a:solidFill>
              </a:rPr>
              <a:t>–</a:t>
            </a:r>
            <a:r>
              <a:rPr lang="cs-CZ" dirty="0" smtClean="0">
                <a:solidFill>
                  <a:schemeClr val="tx1"/>
                </a:solidFill>
              </a:rPr>
              <a:t> </a:t>
            </a:r>
            <a:r>
              <a:rPr lang="en-US" dirty="0" smtClean="0">
                <a:solidFill>
                  <a:schemeClr val="tx1"/>
                </a:solidFill>
              </a:rPr>
              <a:t>70</a:t>
            </a:r>
            <a:r>
              <a:rPr lang="en-US" dirty="0">
                <a:solidFill>
                  <a:schemeClr val="tx1"/>
                </a:solidFill>
              </a:rPr>
              <a:t>% </a:t>
            </a:r>
            <a:r>
              <a:rPr lang="ru-RU" dirty="0" smtClean="0">
                <a:solidFill>
                  <a:schemeClr val="tx1"/>
                </a:solidFill>
              </a:rPr>
              <a:t>экологического воздействия</a:t>
            </a:r>
            <a:endParaRPr lang="cs-CZ" dirty="0" smtClean="0">
              <a:solidFill>
                <a:schemeClr val="tx1"/>
              </a:solidFill>
            </a:endParaRPr>
          </a:p>
          <a:p>
            <a:pPr lvl="0">
              <a:buFont typeface="Wingdings" panose="05000000000000000000" pitchFamily="2" charset="2"/>
              <a:buChar char="§"/>
            </a:pPr>
            <a:r>
              <a:rPr lang="ru-RU" dirty="0" smtClean="0">
                <a:solidFill>
                  <a:schemeClr val="tx1"/>
                </a:solidFill>
              </a:rPr>
              <a:t>Минимально:</a:t>
            </a:r>
            <a:r>
              <a:rPr lang="cs-CZ" dirty="0" smtClean="0">
                <a:solidFill>
                  <a:schemeClr val="tx1"/>
                </a:solidFill>
              </a:rPr>
              <a:t> </a:t>
            </a:r>
            <a:r>
              <a:rPr lang="en-US" dirty="0" smtClean="0">
                <a:solidFill>
                  <a:schemeClr val="tx1"/>
                </a:solidFill>
              </a:rPr>
              <a:t>51</a:t>
            </a:r>
            <a:r>
              <a:rPr lang="cs-CZ" dirty="0" smtClean="0">
                <a:solidFill>
                  <a:schemeClr val="tx1"/>
                </a:solidFill>
              </a:rPr>
              <a:t> – 53 </a:t>
            </a:r>
            <a:r>
              <a:rPr lang="en-US" dirty="0" smtClean="0">
                <a:solidFill>
                  <a:schemeClr val="tx1"/>
                </a:solidFill>
              </a:rPr>
              <a:t>% </a:t>
            </a:r>
            <a:r>
              <a:rPr lang="ru-RU" dirty="0" smtClean="0">
                <a:solidFill>
                  <a:schemeClr val="tx1"/>
                </a:solidFill>
              </a:rPr>
              <a:t>в</a:t>
            </a:r>
            <a:r>
              <a:rPr lang="en-US" dirty="0" smtClean="0">
                <a:solidFill>
                  <a:schemeClr val="tx1"/>
                </a:solidFill>
              </a:rPr>
              <a:t> </a:t>
            </a:r>
            <a:r>
              <a:rPr lang="ru-RU" dirty="0" smtClean="0">
                <a:solidFill>
                  <a:schemeClr val="tx1"/>
                </a:solidFill>
              </a:rPr>
              <a:t>Словакии</a:t>
            </a:r>
            <a:r>
              <a:rPr lang="cs-CZ" dirty="0" smtClean="0">
                <a:solidFill>
                  <a:schemeClr val="tx1"/>
                </a:solidFill>
              </a:rPr>
              <a:t>, </a:t>
            </a:r>
            <a:r>
              <a:rPr lang="ru-RU" dirty="0" smtClean="0">
                <a:solidFill>
                  <a:schemeClr val="tx1"/>
                </a:solidFill>
              </a:rPr>
              <a:t>Румынии</a:t>
            </a:r>
            <a:r>
              <a:rPr lang="cs-CZ" dirty="0" smtClean="0">
                <a:solidFill>
                  <a:schemeClr val="tx1"/>
                </a:solidFill>
              </a:rPr>
              <a:t>, </a:t>
            </a:r>
            <a:r>
              <a:rPr lang="ru-RU" dirty="0" smtClean="0">
                <a:solidFill>
                  <a:schemeClr val="tx1"/>
                </a:solidFill>
              </a:rPr>
              <a:t>Великобритании,</a:t>
            </a:r>
            <a:r>
              <a:rPr lang="en-US" dirty="0" smtClean="0">
                <a:solidFill>
                  <a:schemeClr val="tx1"/>
                </a:solidFill>
              </a:rPr>
              <a:t> </a:t>
            </a:r>
            <a:r>
              <a:rPr lang="ru-RU" dirty="0" smtClean="0">
                <a:solidFill>
                  <a:schemeClr val="tx1"/>
                </a:solidFill>
              </a:rPr>
              <a:t>где количество работающих в МСП относительно невелико</a:t>
            </a:r>
            <a:endParaRPr lang="cs-CZ" dirty="0" smtClean="0">
              <a:solidFill>
                <a:schemeClr val="tx1"/>
              </a:solidFill>
            </a:endParaRPr>
          </a:p>
          <a:p>
            <a:pPr lvl="0">
              <a:buFont typeface="Wingdings" panose="05000000000000000000" pitchFamily="2" charset="2"/>
              <a:buChar char="§"/>
            </a:pPr>
            <a:r>
              <a:rPr lang="ru-RU" dirty="0" smtClean="0">
                <a:solidFill>
                  <a:schemeClr val="tx1"/>
                </a:solidFill>
              </a:rPr>
              <a:t>Максимально:</a:t>
            </a:r>
            <a:r>
              <a:rPr lang="cs-CZ" dirty="0" smtClean="0">
                <a:solidFill>
                  <a:schemeClr val="tx1"/>
                </a:solidFill>
              </a:rPr>
              <a:t> </a:t>
            </a:r>
            <a:r>
              <a:rPr lang="ru-RU" dirty="0" smtClean="0">
                <a:solidFill>
                  <a:schemeClr val="tx1"/>
                </a:solidFill>
              </a:rPr>
              <a:t>более</a:t>
            </a:r>
            <a:r>
              <a:rPr lang="en-US" dirty="0" smtClean="0">
                <a:solidFill>
                  <a:schemeClr val="tx1"/>
                </a:solidFill>
              </a:rPr>
              <a:t> </a:t>
            </a:r>
            <a:r>
              <a:rPr lang="en-US" dirty="0">
                <a:solidFill>
                  <a:schemeClr val="tx1"/>
                </a:solidFill>
              </a:rPr>
              <a:t>70% </a:t>
            </a:r>
            <a:r>
              <a:rPr lang="ru-RU" dirty="0" smtClean="0">
                <a:solidFill>
                  <a:schemeClr val="tx1"/>
                </a:solidFill>
              </a:rPr>
              <a:t>в Испании</a:t>
            </a:r>
            <a:r>
              <a:rPr lang="cs-CZ" dirty="0" smtClean="0">
                <a:solidFill>
                  <a:schemeClr val="tx1"/>
                </a:solidFill>
              </a:rPr>
              <a:t>, </a:t>
            </a:r>
            <a:r>
              <a:rPr lang="ru-RU" dirty="0" smtClean="0">
                <a:solidFill>
                  <a:schemeClr val="tx1"/>
                </a:solidFill>
              </a:rPr>
              <a:t>Латвии</a:t>
            </a:r>
            <a:r>
              <a:rPr lang="cs-CZ" dirty="0" smtClean="0">
                <a:solidFill>
                  <a:schemeClr val="tx1"/>
                </a:solidFill>
              </a:rPr>
              <a:t>, </a:t>
            </a:r>
            <a:r>
              <a:rPr lang="ru-RU" dirty="0" smtClean="0">
                <a:solidFill>
                  <a:schemeClr val="tx1"/>
                </a:solidFill>
              </a:rPr>
              <a:t>Греции</a:t>
            </a:r>
            <a:r>
              <a:rPr lang="cs-CZ" dirty="0" smtClean="0">
                <a:solidFill>
                  <a:schemeClr val="tx1"/>
                </a:solidFill>
              </a:rPr>
              <a:t>, </a:t>
            </a:r>
            <a:r>
              <a:rPr lang="ru-RU" dirty="0" smtClean="0">
                <a:solidFill>
                  <a:schemeClr val="tx1"/>
                </a:solidFill>
              </a:rPr>
              <a:t>на Кипре,</a:t>
            </a:r>
            <a:r>
              <a:rPr lang="en-US" dirty="0" smtClean="0">
                <a:solidFill>
                  <a:schemeClr val="tx1"/>
                </a:solidFill>
              </a:rPr>
              <a:t> </a:t>
            </a:r>
            <a:r>
              <a:rPr lang="ru-RU" dirty="0" smtClean="0">
                <a:solidFill>
                  <a:schemeClr val="tx1"/>
                </a:solidFill>
              </a:rPr>
              <a:t>где </a:t>
            </a:r>
            <a:r>
              <a:rPr lang="ru-RU" dirty="0">
                <a:solidFill>
                  <a:schemeClr val="tx1"/>
                </a:solidFill>
              </a:rPr>
              <a:t>количество МСП </a:t>
            </a:r>
            <a:r>
              <a:rPr lang="ru-RU" dirty="0" smtClean="0">
                <a:solidFill>
                  <a:schemeClr val="tx1"/>
                </a:solidFill>
              </a:rPr>
              <a:t>наибольшее</a:t>
            </a:r>
            <a:endParaRPr lang="cs-CZ" dirty="0" smtClean="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5</a:t>
            </a:fld>
            <a:endParaRPr lang="en-GB"/>
          </a:p>
        </p:txBody>
      </p:sp>
    </p:spTree>
    <p:extLst>
      <p:ext uri="{BB962C8B-B14F-4D97-AF65-F5344CB8AC3E}">
        <p14:creationId xmlns:p14="http://schemas.microsoft.com/office/powerpoint/2010/main" val="3780219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28796" y="159040"/>
            <a:ext cx="7435691" cy="1181728"/>
          </a:xfrm>
        </p:spPr>
        <p:txBody>
          <a:bodyPr>
            <a:normAutofit/>
          </a:bodyPr>
          <a:lstStyle/>
          <a:p>
            <a:r>
              <a:rPr lang="ru-RU" sz="3200" b="1" i="0" dirty="0" smtClean="0">
                <a:solidFill>
                  <a:schemeClr val="tx1"/>
                </a:solidFill>
                <a:latin typeface="Calibri" panose="020F0502020204030204" pitchFamily="34" charset="0"/>
              </a:rPr>
              <a:t>Рекомендации ОЭСР по улучшению экологических показателей МСП</a:t>
            </a:r>
            <a:endParaRPr lang="en-US" sz="3200" b="1" i="0" dirty="0">
              <a:solidFill>
                <a:schemeClr val="tx1"/>
              </a:solidFill>
              <a:latin typeface="Calibri" panose="020F0502020204030204" pitchFamily="34" charset="0"/>
            </a:endParaRPr>
          </a:p>
        </p:txBody>
      </p:sp>
      <p:sp>
        <p:nvSpPr>
          <p:cNvPr id="3" name="Zástupný symbol pro obsah 2"/>
          <p:cNvSpPr>
            <a:spLocks noGrp="1"/>
          </p:cNvSpPr>
          <p:nvPr>
            <p:ph idx="1"/>
          </p:nvPr>
        </p:nvSpPr>
        <p:spPr>
          <a:xfrm>
            <a:off x="179512" y="1628800"/>
            <a:ext cx="8784976" cy="4896544"/>
          </a:xfrm>
        </p:spPr>
        <p:txBody>
          <a:bodyPr>
            <a:normAutofit lnSpcReduction="10000"/>
          </a:bodyPr>
          <a:lstStyle/>
          <a:p>
            <a:pPr marL="514350" lvl="0" indent="-514350">
              <a:buFont typeface="+mj-lt"/>
              <a:buAutoNum type="arabicPeriod"/>
            </a:pPr>
            <a:r>
              <a:rPr lang="ru-RU" dirty="0" smtClean="0">
                <a:solidFill>
                  <a:schemeClr val="tx1"/>
                </a:solidFill>
              </a:rPr>
              <a:t>Упрощение правил регулирования</a:t>
            </a:r>
            <a:endParaRPr lang="en-US" dirty="0">
              <a:solidFill>
                <a:schemeClr val="tx1"/>
              </a:solidFill>
            </a:endParaRPr>
          </a:p>
          <a:p>
            <a:pPr marL="514350" lvl="0" indent="-514350">
              <a:buFont typeface="+mj-lt"/>
              <a:buAutoNum type="arabicPeriod"/>
            </a:pPr>
            <a:r>
              <a:rPr lang="ru-RU" dirty="0" smtClean="0">
                <a:solidFill>
                  <a:schemeClr val="tx1"/>
                </a:solidFill>
              </a:rPr>
              <a:t>Секторальный подход</a:t>
            </a:r>
            <a:endParaRPr lang="en-US" dirty="0">
              <a:solidFill>
                <a:schemeClr val="tx1"/>
              </a:solidFill>
            </a:endParaRPr>
          </a:p>
          <a:p>
            <a:pPr marL="514350" lvl="0" indent="-514350">
              <a:buFont typeface="+mj-lt"/>
              <a:buAutoNum type="arabicPeriod"/>
            </a:pPr>
            <a:r>
              <a:rPr lang="ru-RU" dirty="0" smtClean="0">
                <a:solidFill>
                  <a:schemeClr val="tx1"/>
                </a:solidFill>
              </a:rPr>
              <a:t>Учёт специфики МСП в используемых инструментах</a:t>
            </a:r>
            <a:endParaRPr lang="en-US" dirty="0">
              <a:solidFill>
                <a:schemeClr val="tx1"/>
              </a:solidFill>
            </a:endParaRPr>
          </a:p>
          <a:p>
            <a:pPr marL="514350" lvl="0" indent="-514350">
              <a:buFont typeface="+mj-lt"/>
              <a:buAutoNum type="arabicPeriod"/>
            </a:pPr>
            <a:r>
              <a:rPr lang="ru-RU" dirty="0" smtClean="0">
                <a:solidFill>
                  <a:schemeClr val="tx1"/>
                </a:solidFill>
              </a:rPr>
              <a:t>Использование коммерческих подходов, привлечение партнёров из бизнес-сообщества</a:t>
            </a:r>
            <a:endParaRPr lang="en-US" dirty="0">
              <a:solidFill>
                <a:schemeClr val="tx1"/>
              </a:solidFill>
            </a:endParaRPr>
          </a:p>
          <a:p>
            <a:pPr marL="514350" lvl="0" indent="-514350">
              <a:buFont typeface="+mj-lt"/>
              <a:buAutoNum type="arabicPeriod"/>
            </a:pPr>
            <a:r>
              <a:rPr lang="ru-RU" dirty="0" smtClean="0">
                <a:solidFill>
                  <a:schemeClr val="tx1"/>
                </a:solidFill>
              </a:rPr>
              <a:t>Использование информационных технологий</a:t>
            </a:r>
            <a:endParaRPr lang="en-US" dirty="0">
              <a:solidFill>
                <a:schemeClr val="tx1"/>
              </a:solidFill>
            </a:endParaRPr>
          </a:p>
          <a:p>
            <a:pPr marL="514350" lvl="0" indent="-514350">
              <a:buFont typeface="+mj-lt"/>
              <a:buAutoNum type="arabicPeriod"/>
            </a:pPr>
            <a:r>
              <a:rPr lang="ru-RU" dirty="0" smtClean="0">
                <a:solidFill>
                  <a:schemeClr val="tx1"/>
                </a:solidFill>
              </a:rPr>
              <a:t>Важность сигналов для рынка</a:t>
            </a:r>
            <a:endParaRPr lang="en-US" dirty="0">
              <a:solidFill>
                <a:schemeClr val="tx1"/>
              </a:solidFill>
            </a:endParaRPr>
          </a:p>
          <a:p>
            <a:pPr marL="514350" lvl="0" indent="-514350">
              <a:buFont typeface="+mj-lt"/>
              <a:buAutoNum type="arabicPeriod"/>
            </a:pPr>
            <a:r>
              <a:rPr lang="ru-RU" dirty="0" smtClean="0">
                <a:solidFill>
                  <a:schemeClr val="tx1"/>
                </a:solidFill>
              </a:rPr>
              <a:t>Необходимость первичной бюджетной поддержки</a:t>
            </a:r>
            <a:endParaRPr lang="en-US" dirty="0">
              <a:solidFill>
                <a:schemeClr val="tx1"/>
              </a:solidFill>
            </a:endParaRPr>
          </a:p>
          <a:p>
            <a:pPr marL="514350" lvl="0" indent="-514350">
              <a:buFont typeface="+mj-lt"/>
              <a:buAutoNum type="arabicPeriod"/>
            </a:pPr>
            <a:r>
              <a:rPr lang="ru-RU" dirty="0" smtClean="0">
                <a:solidFill>
                  <a:schemeClr val="tx1"/>
                </a:solidFill>
              </a:rPr>
              <a:t>Разработка индикаторов оценки деятельности</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6</a:t>
            </a:fld>
            <a:endParaRPr lang="en-GB"/>
          </a:p>
        </p:txBody>
      </p:sp>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88640"/>
            <a:ext cx="1519436" cy="960007"/>
          </a:xfrm>
          <a:prstGeom prst="rect">
            <a:avLst/>
          </a:prstGeom>
        </p:spPr>
      </p:pic>
    </p:spTree>
    <p:extLst>
      <p:ext uri="{BB962C8B-B14F-4D97-AF65-F5344CB8AC3E}">
        <p14:creationId xmlns:p14="http://schemas.microsoft.com/office/powerpoint/2010/main" val="346057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188640"/>
            <a:ext cx="8640960" cy="1143000"/>
          </a:xfrm>
        </p:spPr>
        <p:txBody>
          <a:bodyPr>
            <a:noAutofit/>
          </a:bodyPr>
          <a:lstStyle/>
          <a:p>
            <a:pPr algn="ctr"/>
            <a:r>
              <a:rPr lang="ru-RU" sz="3200" b="1" i="0" dirty="0">
                <a:solidFill>
                  <a:schemeClr val="tx1"/>
                </a:solidFill>
              </a:rPr>
              <a:t>Упрощение правил </a:t>
            </a:r>
            <a:r>
              <a:rPr lang="ru-RU" sz="3200" b="1" i="0" dirty="0" smtClean="0">
                <a:solidFill>
                  <a:schemeClr val="tx1"/>
                </a:solidFill>
              </a:rPr>
              <a:t>регулирования и учёт </a:t>
            </a:r>
            <a:r>
              <a:rPr lang="ru-RU" sz="3200" b="1" i="0" dirty="0">
                <a:solidFill>
                  <a:schemeClr val="tx1"/>
                </a:solidFill>
              </a:rPr>
              <a:t>специфики МСП в используемых </a:t>
            </a:r>
            <a:r>
              <a:rPr lang="ru-RU" sz="3200" b="1" i="0" dirty="0" smtClean="0">
                <a:solidFill>
                  <a:schemeClr val="tx1"/>
                </a:solidFill>
              </a:rPr>
              <a:t>инструментах</a:t>
            </a:r>
            <a:endParaRPr lang="en-GB" sz="3200" b="1" i="0" dirty="0">
              <a:solidFill>
                <a:srgbClr val="FF0000"/>
              </a:solidFill>
              <a:effectLst>
                <a:outerShdw blurRad="38100" dist="38100" dir="2700000" algn="tl">
                  <a:srgbClr val="000000">
                    <a:alpha val="43137"/>
                  </a:srgbClr>
                </a:outerShdw>
              </a:effectLst>
              <a:latin typeface="Eras Medium ITC" pitchFamily="34" charset="0"/>
            </a:endParaRPr>
          </a:p>
        </p:txBody>
      </p:sp>
      <p:sp>
        <p:nvSpPr>
          <p:cNvPr id="4" name="Content Placeholder 3"/>
          <p:cNvSpPr>
            <a:spLocks noGrp="1"/>
          </p:cNvSpPr>
          <p:nvPr>
            <p:ph idx="1"/>
          </p:nvPr>
        </p:nvSpPr>
        <p:spPr>
          <a:xfrm>
            <a:off x="251520" y="1268760"/>
            <a:ext cx="8640960" cy="792088"/>
          </a:xfrm>
        </p:spPr>
        <p:txBody>
          <a:bodyPr>
            <a:noAutofit/>
          </a:bodyPr>
          <a:lstStyle/>
          <a:p>
            <a:pPr marL="0" lvl="0" indent="0">
              <a:lnSpc>
                <a:spcPct val="95000"/>
              </a:lnSpc>
              <a:spcBef>
                <a:spcPts val="600"/>
              </a:spcBef>
              <a:buNone/>
            </a:pPr>
            <a:r>
              <a:rPr lang="ru-RU" sz="2500" dirty="0" smtClean="0">
                <a:solidFill>
                  <a:schemeClr val="tx1"/>
                </a:solidFill>
              </a:rPr>
              <a:t>Ориентация на снижение административных и сопутствующих расходов</a:t>
            </a:r>
            <a:r>
              <a:rPr lang="en-GB" sz="2500" dirty="0" smtClean="0">
                <a:solidFill>
                  <a:schemeClr val="tx1"/>
                </a:solidFill>
              </a:rPr>
              <a:t>:</a:t>
            </a:r>
          </a:p>
          <a:p>
            <a:pPr lvl="0">
              <a:lnSpc>
                <a:spcPct val="95000"/>
              </a:lnSpc>
              <a:spcBef>
                <a:spcPts val="800"/>
              </a:spcBef>
            </a:pPr>
            <a:r>
              <a:rPr lang="ru-RU" sz="2500" dirty="0">
                <a:solidFill>
                  <a:schemeClr val="tx1"/>
                </a:solidFill>
              </a:rPr>
              <a:t>Упрощая процедуры за счет уменьшения сроков выдачи природоохранных разрешений и, при возможности, применения уведомительного порядка;</a:t>
            </a:r>
            <a:endParaRPr lang="en-GB" sz="2500" dirty="0">
              <a:solidFill>
                <a:schemeClr val="tx1"/>
              </a:solidFill>
            </a:endParaRPr>
          </a:p>
          <a:p>
            <a:pPr lvl="0">
              <a:lnSpc>
                <a:spcPct val="95000"/>
              </a:lnSpc>
              <a:spcBef>
                <a:spcPts val="800"/>
              </a:spcBef>
            </a:pPr>
            <a:r>
              <a:rPr lang="ru-RU" sz="2500" dirty="0">
                <a:solidFill>
                  <a:schemeClr val="tx1"/>
                </a:solidFill>
              </a:rPr>
              <a:t>Продлевая срок действия разрешений;</a:t>
            </a:r>
            <a:endParaRPr lang="en-GB" sz="2500" dirty="0">
              <a:solidFill>
                <a:schemeClr val="tx1"/>
              </a:solidFill>
            </a:endParaRPr>
          </a:p>
          <a:p>
            <a:pPr lvl="0">
              <a:lnSpc>
                <a:spcPct val="95000"/>
              </a:lnSpc>
              <a:spcBef>
                <a:spcPts val="800"/>
              </a:spcBef>
            </a:pPr>
            <a:r>
              <a:rPr lang="ru-RU" sz="2500" dirty="0">
                <a:solidFill>
                  <a:schemeClr val="tx1"/>
                </a:solidFill>
              </a:rPr>
              <a:t>Снижая требования к наличию сертификатов, данным мониторинга, необходимым для обоснования разрешения;</a:t>
            </a:r>
            <a:endParaRPr lang="en-GB" sz="2500" dirty="0">
              <a:solidFill>
                <a:schemeClr val="tx1"/>
              </a:solidFill>
            </a:endParaRPr>
          </a:p>
          <a:p>
            <a:pPr lvl="0">
              <a:lnSpc>
                <a:spcPct val="95000"/>
              </a:lnSpc>
              <a:spcBef>
                <a:spcPts val="800"/>
              </a:spcBef>
            </a:pPr>
            <a:r>
              <a:rPr lang="ru-RU" sz="2500" dirty="0">
                <a:solidFill>
                  <a:schemeClr val="tx1"/>
                </a:solidFill>
              </a:rPr>
              <a:t>Улучшая взаимодействие административных структур;</a:t>
            </a:r>
            <a:endParaRPr lang="en-GB" sz="2500" dirty="0">
              <a:solidFill>
                <a:schemeClr val="tx1"/>
              </a:solidFill>
            </a:endParaRPr>
          </a:p>
          <a:p>
            <a:pPr lvl="0">
              <a:lnSpc>
                <a:spcPct val="95000"/>
              </a:lnSpc>
              <a:spcBef>
                <a:spcPts val="800"/>
              </a:spcBef>
            </a:pPr>
            <a:r>
              <a:rPr lang="ru-RU" sz="2500" dirty="0">
                <a:solidFill>
                  <a:schemeClr val="tx1"/>
                </a:solidFill>
              </a:rPr>
              <a:t>Используя принцип единого окна </a:t>
            </a:r>
            <a:r>
              <a:rPr lang="ru-RU" sz="2500" dirty="0" smtClean="0">
                <a:solidFill>
                  <a:schemeClr val="tx1"/>
                </a:solidFill>
              </a:rPr>
              <a:t>(например</a:t>
            </a:r>
            <a:r>
              <a:rPr lang="ru-RU" sz="2500" dirty="0">
                <a:solidFill>
                  <a:schemeClr val="tx1"/>
                </a:solidFill>
              </a:rPr>
              <a:t>, </a:t>
            </a:r>
            <a:r>
              <a:rPr lang="ru-RU" sz="2500" dirty="0" smtClean="0">
                <a:solidFill>
                  <a:schemeClr val="tx1"/>
                </a:solidFill>
              </a:rPr>
              <a:t>как в</a:t>
            </a:r>
            <a:r>
              <a:rPr lang="en-US" sz="2500" dirty="0" smtClean="0">
                <a:solidFill>
                  <a:schemeClr val="tx1"/>
                </a:solidFill>
              </a:rPr>
              <a:t> </a:t>
            </a:r>
            <a:r>
              <a:rPr lang="ru-RU" sz="2500" dirty="0" smtClean="0">
                <a:solidFill>
                  <a:schemeClr val="tx1"/>
                </a:solidFill>
              </a:rPr>
              <a:t>системе </a:t>
            </a:r>
            <a:r>
              <a:rPr lang="ru-RU" sz="2500" dirty="0">
                <a:solidFill>
                  <a:schemeClr val="tx1"/>
                </a:solidFill>
              </a:rPr>
              <a:t>электронной </a:t>
            </a:r>
            <a:r>
              <a:rPr lang="ru-RU" sz="2500" dirty="0" smtClean="0">
                <a:solidFill>
                  <a:schemeClr val="tx1"/>
                </a:solidFill>
              </a:rPr>
              <a:t>документации </a:t>
            </a:r>
            <a:r>
              <a:rPr lang="ru-RU" sz="2500" dirty="0">
                <a:solidFill>
                  <a:schemeClr val="tx1"/>
                </a:solidFill>
              </a:rPr>
              <a:t>Молдовы);</a:t>
            </a:r>
            <a:endParaRPr lang="en-GB" sz="2500" dirty="0">
              <a:solidFill>
                <a:schemeClr val="tx1"/>
              </a:solidFill>
            </a:endParaRPr>
          </a:p>
          <a:p>
            <a:pPr lvl="0">
              <a:lnSpc>
                <a:spcPct val="95000"/>
              </a:lnSpc>
              <a:spcBef>
                <a:spcPts val="800"/>
              </a:spcBef>
            </a:pPr>
            <a:r>
              <a:rPr lang="ru-RU" sz="2500" dirty="0">
                <a:solidFill>
                  <a:schemeClr val="tx1"/>
                </a:solidFill>
              </a:rPr>
              <a:t>Используя базы данных информационного обмена административных </a:t>
            </a:r>
            <a:r>
              <a:rPr lang="ru-RU" sz="2500" dirty="0" smtClean="0">
                <a:solidFill>
                  <a:schemeClr val="tx1"/>
                </a:solidFill>
              </a:rPr>
              <a:t>структур</a:t>
            </a:r>
            <a:endParaRPr lang="en-GB" sz="2500" dirty="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7</a:t>
            </a:fld>
            <a:endParaRPr lang="en-GB"/>
          </a:p>
        </p:txBody>
      </p:sp>
    </p:spTree>
    <p:extLst>
      <p:ext uri="{BB962C8B-B14F-4D97-AF65-F5344CB8AC3E}">
        <p14:creationId xmlns:p14="http://schemas.microsoft.com/office/powerpoint/2010/main" val="248183484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95536" y="1359883"/>
            <a:ext cx="8229600" cy="4968552"/>
          </a:xfrm>
        </p:spPr>
        <p:txBody>
          <a:bodyPr>
            <a:normAutofit/>
          </a:bodyPr>
          <a:lstStyle/>
          <a:p>
            <a:pPr marL="0" lvl="0" indent="0">
              <a:buNone/>
            </a:pPr>
            <a:r>
              <a:rPr lang="ru-RU" sz="2500" dirty="0" smtClean="0">
                <a:solidFill>
                  <a:schemeClr val="tx1"/>
                </a:solidFill>
              </a:rPr>
              <a:t>Что необходимо для секторального подхода</a:t>
            </a:r>
            <a:r>
              <a:rPr lang="en-GB" sz="2500" dirty="0" smtClean="0">
                <a:solidFill>
                  <a:schemeClr val="tx1"/>
                </a:solidFill>
              </a:rPr>
              <a:t>?</a:t>
            </a:r>
          </a:p>
          <a:p>
            <a:pPr lvl="0"/>
            <a:r>
              <a:rPr lang="ru-RU" sz="2500" dirty="0">
                <a:solidFill>
                  <a:schemeClr val="tx1"/>
                </a:solidFill>
              </a:rPr>
              <a:t>Определение секторов, пороговых величин для средних или малых загрязнителей;</a:t>
            </a:r>
            <a:endParaRPr lang="en-GB" sz="2500" dirty="0">
              <a:solidFill>
                <a:schemeClr val="tx1"/>
              </a:solidFill>
            </a:endParaRPr>
          </a:p>
          <a:p>
            <a:pPr lvl="0"/>
            <a:r>
              <a:rPr lang="ru-RU" sz="2500" dirty="0">
                <a:solidFill>
                  <a:schemeClr val="tx1"/>
                </a:solidFill>
              </a:rPr>
              <a:t>Изменения в законодательстве, позволяющие учитывать секторальные, отраслевые требования;</a:t>
            </a:r>
            <a:endParaRPr lang="en-GB" sz="2500" dirty="0">
              <a:solidFill>
                <a:schemeClr val="tx1"/>
              </a:solidFill>
            </a:endParaRPr>
          </a:p>
          <a:p>
            <a:pPr lvl="0"/>
            <a:r>
              <a:rPr lang="ru-RU" sz="2500" dirty="0">
                <a:solidFill>
                  <a:schemeClr val="tx1"/>
                </a:solidFill>
              </a:rPr>
              <a:t>Разработка отраслевых </a:t>
            </a:r>
            <a:r>
              <a:rPr lang="ru-RU" sz="2500" dirty="0" err="1">
                <a:solidFill>
                  <a:schemeClr val="tx1"/>
                </a:solidFill>
              </a:rPr>
              <a:t>НОД</a:t>
            </a:r>
            <a:r>
              <a:rPr lang="ru-RU" sz="2500" dirty="0">
                <a:solidFill>
                  <a:schemeClr val="tx1"/>
                </a:solidFill>
              </a:rPr>
              <a:t> или руководств </a:t>
            </a:r>
            <a:r>
              <a:rPr lang="ru-RU" sz="2500" dirty="0" smtClean="0">
                <a:solidFill>
                  <a:schemeClr val="tx1"/>
                </a:solidFill>
              </a:rPr>
              <a:t/>
            </a:r>
            <a:br>
              <a:rPr lang="ru-RU" sz="2500" dirty="0" smtClean="0">
                <a:solidFill>
                  <a:schemeClr val="tx1"/>
                </a:solidFill>
              </a:rPr>
            </a:br>
            <a:r>
              <a:rPr lang="ru-RU" sz="2500" dirty="0" smtClean="0">
                <a:solidFill>
                  <a:schemeClr val="tx1"/>
                </a:solidFill>
              </a:rPr>
              <a:t>с </a:t>
            </a:r>
            <a:r>
              <a:rPr lang="ru-RU" sz="2500" dirty="0">
                <a:solidFill>
                  <a:schemeClr val="tx1"/>
                </a:solidFill>
              </a:rPr>
              <a:t>соответствующими нормативными требованиями;</a:t>
            </a:r>
            <a:endParaRPr lang="en-GB" sz="2500" dirty="0">
              <a:solidFill>
                <a:schemeClr val="tx1"/>
              </a:solidFill>
            </a:endParaRPr>
          </a:p>
          <a:p>
            <a:pPr lvl="0"/>
            <a:r>
              <a:rPr lang="ru-RU" sz="2500" dirty="0">
                <a:solidFill>
                  <a:schemeClr val="tx1"/>
                </a:solidFill>
              </a:rPr>
              <a:t>Обучение специалистов органов нормирования </a:t>
            </a:r>
            <a:r>
              <a:rPr lang="ru-RU" sz="2500" dirty="0" smtClean="0">
                <a:solidFill>
                  <a:schemeClr val="tx1"/>
                </a:solidFill>
              </a:rPr>
              <a:t>и </a:t>
            </a:r>
            <a:r>
              <a:rPr lang="ru-RU" sz="2500" dirty="0">
                <a:solidFill>
                  <a:schemeClr val="tx1"/>
                </a:solidFill>
              </a:rPr>
              <a:t>регулирования учёту специфики секторов и методов их </a:t>
            </a:r>
            <a:r>
              <a:rPr lang="ru-RU" sz="2500" dirty="0" smtClean="0">
                <a:solidFill>
                  <a:schemeClr val="tx1"/>
                </a:solidFill>
              </a:rPr>
              <a:t>регулирования</a:t>
            </a:r>
            <a:endParaRPr lang="en-GB" sz="2500" dirty="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8</a:t>
            </a:fld>
            <a:endParaRPr lang="en-GB"/>
          </a:p>
        </p:txBody>
      </p:sp>
      <p:sp>
        <p:nvSpPr>
          <p:cNvPr id="6" name="Nadpis 1"/>
          <p:cNvSpPr txBox="1">
            <a:spLocks/>
          </p:cNvSpPr>
          <p:nvPr/>
        </p:nvSpPr>
        <p:spPr>
          <a:xfrm>
            <a:off x="395536" y="188640"/>
            <a:ext cx="8424936" cy="1143000"/>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4000" i="1" kern="1200">
                <a:solidFill>
                  <a:schemeClr val="accent1">
                    <a:lumMod val="75000"/>
                  </a:schemeClr>
                </a:solidFill>
                <a:latin typeface="+mj-lt"/>
                <a:ea typeface="+mj-ea"/>
                <a:cs typeface="+mj-cs"/>
              </a:defRPr>
            </a:lvl1pPr>
          </a:lstStyle>
          <a:p>
            <a:pPr algn="ctr"/>
            <a:r>
              <a:rPr lang="ru-RU" sz="3200" b="1" i="0" dirty="0">
                <a:solidFill>
                  <a:schemeClr val="tx1"/>
                </a:solidFill>
              </a:rPr>
              <a:t>Секторальный подход </a:t>
            </a:r>
            <a:r>
              <a:rPr lang="ru-RU" sz="3200" b="1" i="0" dirty="0" smtClean="0">
                <a:solidFill>
                  <a:schemeClr val="tx1"/>
                </a:solidFill>
              </a:rPr>
              <a:t>к регулированию </a:t>
            </a:r>
            <a:r>
              <a:rPr lang="ru-RU" sz="3200" b="1" i="0" dirty="0" smtClean="0">
                <a:solidFill>
                  <a:schemeClr val="tx1"/>
                </a:solidFill>
                <a:effectLst>
                  <a:outerShdw blurRad="38100" dist="38100" dir="2700000" algn="tl">
                    <a:srgbClr val="000000">
                      <a:alpha val="43137"/>
                    </a:srgbClr>
                  </a:outerShdw>
                </a:effectLst>
              </a:rPr>
              <a:t>МСП</a:t>
            </a:r>
            <a:endParaRPr lang="en-US" sz="3200" b="1" i="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7533997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404664"/>
            <a:ext cx="8640960" cy="720080"/>
          </a:xfrm>
        </p:spPr>
        <p:txBody>
          <a:bodyPr>
            <a:normAutofit fontScale="90000"/>
          </a:bodyPr>
          <a:lstStyle/>
          <a:p>
            <a:pPr algn="ctr"/>
            <a:r>
              <a:rPr lang="ru-RU" sz="3200" b="1" i="0" dirty="0" smtClean="0">
                <a:solidFill>
                  <a:schemeClr val="tx1"/>
                </a:solidFill>
              </a:rPr>
              <a:t>Применение для МСП экологических инструментов</a:t>
            </a:r>
            <a:endParaRPr lang="cs-CZ" sz="3200" b="1" i="0" dirty="0">
              <a:solidFill>
                <a:schemeClr val="tx1"/>
              </a:solidFill>
            </a:endParaRPr>
          </a:p>
        </p:txBody>
      </p:sp>
      <p:sp>
        <p:nvSpPr>
          <p:cNvPr id="3" name="Zástupný symbol pro obsah 2"/>
          <p:cNvSpPr>
            <a:spLocks noGrp="1"/>
          </p:cNvSpPr>
          <p:nvPr>
            <p:ph idx="1"/>
          </p:nvPr>
        </p:nvSpPr>
        <p:spPr>
          <a:xfrm>
            <a:off x="323528" y="1268760"/>
            <a:ext cx="8229600" cy="5400600"/>
          </a:xfrm>
        </p:spPr>
        <p:txBody>
          <a:bodyPr>
            <a:noAutofit/>
          </a:bodyPr>
          <a:lstStyle/>
          <a:p>
            <a:pPr>
              <a:spcBef>
                <a:spcPts val="900"/>
              </a:spcBef>
            </a:pPr>
            <a:r>
              <a:rPr lang="ru-RU" sz="2500" dirty="0" smtClean="0">
                <a:solidFill>
                  <a:schemeClr val="tx1"/>
                </a:solidFill>
              </a:rPr>
              <a:t>Нужно учитывать размер и экологическое воздействие предприятий</a:t>
            </a:r>
            <a:endParaRPr lang="en-GB" sz="2500" dirty="0" smtClean="0">
              <a:solidFill>
                <a:schemeClr val="tx1"/>
              </a:solidFill>
            </a:endParaRPr>
          </a:p>
          <a:p>
            <a:pPr>
              <a:spcBef>
                <a:spcPts val="900"/>
              </a:spcBef>
            </a:pPr>
            <a:r>
              <a:rPr lang="ru-RU" sz="2500" dirty="0" smtClean="0">
                <a:solidFill>
                  <a:schemeClr val="tx1"/>
                </a:solidFill>
              </a:rPr>
              <a:t>Системы экологического  менеджмента, такие как </a:t>
            </a:r>
            <a:r>
              <a:rPr lang="en-GB" sz="2500" dirty="0" smtClean="0">
                <a:solidFill>
                  <a:schemeClr val="tx1"/>
                </a:solidFill>
              </a:rPr>
              <a:t>EMAS </a:t>
            </a:r>
            <a:r>
              <a:rPr lang="ru-RU" sz="2500" dirty="0" smtClean="0">
                <a:solidFill>
                  <a:schemeClr val="tx1"/>
                </a:solidFill>
              </a:rPr>
              <a:t>и</a:t>
            </a:r>
            <a:r>
              <a:rPr lang="en-GB" sz="2500" dirty="0" smtClean="0">
                <a:solidFill>
                  <a:schemeClr val="tx1"/>
                </a:solidFill>
              </a:rPr>
              <a:t> ISO 14001</a:t>
            </a:r>
            <a:r>
              <a:rPr lang="ru-RU" sz="2500" dirty="0" smtClean="0">
                <a:solidFill>
                  <a:schemeClr val="tx1"/>
                </a:solidFill>
              </a:rPr>
              <a:t>,</a:t>
            </a:r>
            <a:r>
              <a:rPr lang="en-GB" sz="2500" dirty="0" smtClean="0">
                <a:solidFill>
                  <a:schemeClr val="tx1"/>
                </a:solidFill>
              </a:rPr>
              <a:t> </a:t>
            </a:r>
            <a:r>
              <a:rPr lang="ru-RU" sz="2500" dirty="0" smtClean="0">
                <a:solidFill>
                  <a:schemeClr val="tx1"/>
                </a:solidFill>
              </a:rPr>
              <a:t>должны ориентироваться на средние и крупные предприятия, для микро и малых предприятий их внедрение может быть слишком сложным</a:t>
            </a:r>
            <a:r>
              <a:rPr lang="en-GB" sz="2500" dirty="0" smtClean="0">
                <a:solidFill>
                  <a:schemeClr val="tx1"/>
                </a:solidFill>
              </a:rPr>
              <a:t> </a:t>
            </a:r>
          </a:p>
          <a:p>
            <a:pPr>
              <a:spcBef>
                <a:spcPts val="900"/>
              </a:spcBef>
            </a:pPr>
            <a:r>
              <a:rPr lang="ru-RU" sz="2500" dirty="0" err="1" smtClean="0">
                <a:solidFill>
                  <a:schemeClr val="tx1"/>
                </a:solidFill>
              </a:rPr>
              <a:t>Микропредприятия</a:t>
            </a:r>
            <a:r>
              <a:rPr lang="ru-RU" sz="2500" dirty="0" smtClean="0">
                <a:solidFill>
                  <a:schemeClr val="tx1"/>
                </a:solidFill>
              </a:rPr>
              <a:t> слишком малы для СЭМ</a:t>
            </a:r>
            <a:endParaRPr lang="en-GB" sz="2500" dirty="0" smtClean="0">
              <a:solidFill>
                <a:schemeClr val="tx1"/>
              </a:solidFill>
            </a:endParaRPr>
          </a:p>
          <a:p>
            <a:pPr>
              <a:spcBef>
                <a:spcPts val="900"/>
              </a:spcBef>
            </a:pPr>
            <a:r>
              <a:rPr lang="ru-RU" sz="2500" b="1" dirty="0" smtClean="0">
                <a:solidFill>
                  <a:srgbClr val="FF0000"/>
                </a:solidFill>
              </a:rPr>
              <a:t>Специальные программы, кампании </a:t>
            </a:r>
            <a:r>
              <a:rPr lang="ru-RU" sz="2500" b="1" dirty="0">
                <a:solidFill>
                  <a:srgbClr val="FF0000"/>
                </a:solidFill>
              </a:rPr>
              <a:t>по снижению негативного воздействия </a:t>
            </a:r>
            <a:r>
              <a:rPr lang="ru-RU" sz="2500" b="1" dirty="0" smtClean="0">
                <a:solidFill>
                  <a:srgbClr val="FF0000"/>
                </a:solidFill>
              </a:rPr>
              <a:t>на </a:t>
            </a:r>
            <a:r>
              <a:rPr lang="ru-RU" sz="2500" b="1" dirty="0">
                <a:solidFill>
                  <a:srgbClr val="FF0000"/>
                </a:solidFill>
              </a:rPr>
              <a:t>окружающую среду, энергетическая и экологическая маркировка, тестирование и сертификация продукции позволяет </a:t>
            </a:r>
            <a:r>
              <a:rPr lang="ru-RU" sz="2500" b="1" dirty="0" err="1">
                <a:solidFill>
                  <a:srgbClr val="FF0000"/>
                </a:solidFill>
              </a:rPr>
              <a:t>микропредприятиям</a:t>
            </a:r>
            <a:r>
              <a:rPr lang="ru-RU" sz="2500" b="1" dirty="0">
                <a:solidFill>
                  <a:srgbClr val="FF0000"/>
                </a:solidFill>
              </a:rPr>
              <a:t> улучшать свои показатели </a:t>
            </a:r>
            <a:r>
              <a:rPr lang="ru-RU" sz="2500" b="1" dirty="0" smtClean="0">
                <a:solidFill>
                  <a:srgbClr val="FF0000"/>
                </a:solidFill>
              </a:rPr>
              <a:t>аналогично частным домохозяйствам</a:t>
            </a:r>
            <a:endParaRPr lang="en-GB" sz="2500" b="1" dirty="0">
              <a:solidFill>
                <a:srgbClr val="FF0000"/>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9</a:t>
            </a:fld>
            <a:endParaRPr lang="en-GB"/>
          </a:p>
        </p:txBody>
      </p:sp>
    </p:spTree>
    <p:extLst>
      <p:ext uri="{BB962C8B-B14F-4D97-AF65-F5344CB8AC3E}">
        <p14:creationId xmlns:p14="http://schemas.microsoft.com/office/powerpoint/2010/main" val="1562269847"/>
      </p:ext>
    </p:extLst>
  </p:cSld>
  <p:clrMapOvr>
    <a:masterClrMapping/>
  </p:clrMapOvr>
</p:sld>
</file>

<file path=ppt/theme/theme1.xml><?xml version="1.0" encoding="utf-8"?>
<a:theme xmlns:a="http://schemas.openxmlformats.org/drawingml/2006/main" name="Office Theme">
  <a:themeElements>
    <a:clrScheme name="Vlastní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F00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5633</TotalTime>
  <Words>702</Words>
  <Application>Microsoft Office PowerPoint</Application>
  <PresentationFormat>Экран (4:3)</PresentationFormat>
  <Paragraphs>112</Paragraphs>
  <Slides>14</Slides>
  <Notes>14</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Office Theme</vt:lpstr>
      <vt:lpstr>Управление качеством воздуха в странах Восточного региона ЕИСП</vt:lpstr>
      <vt:lpstr>Регулирование производств, не входящих  в Приложение I Директивы о промышленном загрязнении</vt:lpstr>
      <vt:lpstr>Выводы из анализа законодательства</vt:lpstr>
      <vt:lpstr>Возможные подходы</vt:lpstr>
      <vt:lpstr>Доля экологического воздействия, приходящаяся на МСП в Европейском Союзе</vt:lpstr>
      <vt:lpstr>Рекомендации ОЭСР по улучшению экологических показателей МСП</vt:lpstr>
      <vt:lpstr>Упрощение правил регулирования и учёт специфики МСП в используемых инструментах</vt:lpstr>
      <vt:lpstr>Презентация PowerPoint</vt:lpstr>
      <vt:lpstr>Применение для МСП экологических инструментов</vt:lpstr>
      <vt:lpstr>Необходимость первичной  бюджетной поддержки</vt:lpstr>
      <vt:lpstr>Программа ЕС по содействию соблюдения требования природоохранного законодательства МСП</vt:lpstr>
      <vt:lpstr>Пример: основные экологические аспекты при производстве пищевых продуктов и напитков</vt:lpstr>
      <vt:lpstr>Заключения – поддержка местных МСП </vt:lpstr>
      <vt:lpstr>Děkuji vám za pozornost!   mpribylova@seznam.com</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Quality Governance in the ENPI East Countries</dc:title>
  <dc:creator>MP</dc:creator>
  <cp:lastModifiedBy>Vladimir Morozov</cp:lastModifiedBy>
  <cp:revision>316</cp:revision>
  <cp:lastPrinted>2014-09-25T13:33:18Z</cp:lastPrinted>
  <dcterms:created xsi:type="dcterms:W3CDTF">2011-10-12T15:30:18Z</dcterms:created>
  <dcterms:modified xsi:type="dcterms:W3CDTF">2014-09-25T13:34:56Z</dcterms:modified>
</cp:coreProperties>
</file>